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72" r:id="rId1"/>
  </p:sldMasterIdLst>
  <p:notesMasterIdLst>
    <p:notesMasterId r:id="rId8"/>
  </p:notesMasterIdLst>
  <p:sldIdLst>
    <p:sldId id="256" r:id="rId2"/>
    <p:sldId id="272" r:id="rId3"/>
    <p:sldId id="257" r:id="rId4"/>
    <p:sldId id="259" r:id="rId5"/>
    <p:sldId id="271" r:id="rId6"/>
    <p:sldId id="264" r:id="rId7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83292" autoAdjust="0"/>
  </p:normalViewPr>
  <p:slideViewPr>
    <p:cSldViewPr>
      <p:cViewPr>
        <p:scale>
          <a:sx n="68" d="100"/>
          <a:sy n="68" d="100"/>
        </p:scale>
        <p:origin x="-144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983F54A4-C650-4A7E-9F53-DB5DC73E6751}" type="datetimeFigureOut">
              <a:rPr lang="he-IL" smtClean="0"/>
              <a:t>כ"ז/ניסן/תשע"ג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he-IL" smtClean="0"/>
              <a:t>לחץ כדי לערוך סגנונות טקסט של תבנית בסיס</a:t>
            </a:r>
          </a:p>
          <a:p>
            <a:pPr lvl="1"/>
            <a:r>
              <a:rPr lang="he-IL" smtClean="0"/>
              <a:t>רמה שנייה</a:t>
            </a:r>
          </a:p>
          <a:p>
            <a:pPr lvl="2"/>
            <a:r>
              <a:rPr lang="he-IL" smtClean="0"/>
              <a:t>רמה שלישית</a:t>
            </a:r>
          </a:p>
          <a:p>
            <a:pPr lvl="3"/>
            <a:r>
              <a:rPr lang="he-IL" smtClean="0"/>
              <a:t>רמה רביעית</a:t>
            </a:r>
          </a:p>
          <a:p>
            <a:pPr lvl="4"/>
            <a:r>
              <a:rPr lang="he-IL" smtClean="0"/>
              <a:t>רמה חמישית</a:t>
            </a:r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C732F3B-5F69-477E-80D4-62F205A2BE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64222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מונת שקופית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מציין מיקום של הערו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e-IL" dirty="0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732F3B-5F69-477E-80D4-62F205A2BEDF}" type="slidenum">
              <a:rPr lang="he-IL" smtClean="0"/>
              <a:t>4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47943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314" name="Group 1026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grpSp>
          <p:nvGrpSpPr>
            <p:cNvPr id="13315" name="Group 1027"/>
            <p:cNvGrpSpPr>
              <a:grpSpLocks/>
            </p:cNvGrpSpPr>
            <p:nvPr/>
          </p:nvGrpSpPr>
          <p:grpSpPr bwMode="auto">
            <a:xfrm>
              <a:off x="0" y="1161"/>
              <a:ext cx="5758" cy="3159"/>
              <a:chOff x="0" y="1161"/>
              <a:chExt cx="5758" cy="3159"/>
            </a:xfrm>
          </p:grpSpPr>
          <p:sp>
            <p:nvSpPr>
              <p:cNvPr id="13316" name="Freeform 1028"/>
              <p:cNvSpPr>
                <a:spLocks/>
              </p:cNvSpPr>
              <p:nvPr/>
            </p:nvSpPr>
            <p:spPr bwMode="hidden">
              <a:xfrm>
                <a:off x="558" y="1161"/>
                <a:ext cx="5200" cy="3159"/>
              </a:xfrm>
              <a:custGeom>
                <a:avLst/>
                <a:gdLst>
                  <a:gd name="T0" fmla="*/ 0 w 5184"/>
                  <a:gd name="T1" fmla="*/ 3159 h 3159"/>
                  <a:gd name="T2" fmla="*/ 5184 w 5184"/>
                  <a:gd name="T3" fmla="*/ 3159 h 3159"/>
                  <a:gd name="T4" fmla="*/ 5184 w 5184"/>
                  <a:gd name="T5" fmla="*/ 0 h 3159"/>
                  <a:gd name="T6" fmla="*/ 0 w 5184"/>
                  <a:gd name="T7" fmla="*/ 0 h 3159"/>
                  <a:gd name="T8" fmla="*/ 0 w 5184"/>
                  <a:gd name="T9" fmla="*/ 3159 h 3159"/>
                  <a:gd name="T10" fmla="*/ 0 w 5184"/>
                  <a:gd name="T11" fmla="*/ 3159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184" h="3159">
                    <a:moveTo>
                      <a:pt x="0" y="3159"/>
                    </a:moveTo>
                    <a:lnTo>
                      <a:pt x="5184" y="3159"/>
                    </a:lnTo>
                    <a:lnTo>
                      <a:pt x="5184" y="0"/>
                    </a:lnTo>
                    <a:lnTo>
                      <a:pt x="0" y="0"/>
                    </a:lnTo>
                    <a:lnTo>
                      <a:pt x="0" y="3159"/>
                    </a:lnTo>
                    <a:lnTo>
                      <a:pt x="0" y="3159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3317" name="Freeform 1029"/>
              <p:cNvSpPr>
                <a:spLocks/>
              </p:cNvSpPr>
              <p:nvPr/>
            </p:nvSpPr>
            <p:spPr bwMode="hidden">
              <a:xfrm>
                <a:off x="0" y="1161"/>
                <a:ext cx="558" cy="3159"/>
              </a:xfrm>
              <a:custGeom>
                <a:avLst/>
                <a:gdLst>
                  <a:gd name="T0" fmla="*/ 0 w 556"/>
                  <a:gd name="T1" fmla="*/ 0 h 3159"/>
                  <a:gd name="T2" fmla="*/ 0 w 556"/>
                  <a:gd name="T3" fmla="*/ 3159 h 3159"/>
                  <a:gd name="T4" fmla="*/ 556 w 556"/>
                  <a:gd name="T5" fmla="*/ 3159 h 3159"/>
                  <a:gd name="T6" fmla="*/ 556 w 556"/>
                  <a:gd name="T7" fmla="*/ 0 h 3159"/>
                  <a:gd name="T8" fmla="*/ 0 w 556"/>
                  <a:gd name="T9" fmla="*/ 0 h 3159"/>
                  <a:gd name="T10" fmla="*/ 0 w 556"/>
                  <a:gd name="T11" fmla="*/ 0 h 315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556" h="3159">
                    <a:moveTo>
                      <a:pt x="0" y="0"/>
                    </a:moveTo>
                    <a:lnTo>
                      <a:pt x="0" y="3159"/>
                    </a:lnTo>
                    <a:lnTo>
                      <a:pt x="556" y="3159"/>
                    </a:lnTo>
                    <a:lnTo>
                      <a:pt x="556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  <p:sp>
          <p:nvSpPr>
            <p:cNvPr id="13318" name="Freeform 1030"/>
            <p:cNvSpPr>
              <a:spLocks/>
            </p:cNvSpPr>
            <p:nvPr/>
          </p:nvSpPr>
          <p:spPr bwMode="ltGray">
            <a:xfrm>
              <a:off x="552" y="951"/>
              <a:ext cx="12" cy="420"/>
            </a:xfrm>
            <a:custGeom>
              <a:avLst/>
              <a:gdLst>
                <a:gd name="T0" fmla="*/ 0 w 12"/>
                <a:gd name="T1" fmla="*/ 0 h 420"/>
                <a:gd name="T2" fmla="*/ 0 w 12"/>
                <a:gd name="T3" fmla="*/ 420 h 420"/>
                <a:gd name="T4" fmla="*/ 12 w 12"/>
                <a:gd name="T5" fmla="*/ 420 h 420"/>
                <a:gd name="T6" fmla="*/ 12 w 12"/>
                <a:gd name="T7" fmla="*/ 0 h 420"/>
                <a:gd name="T8" fmla="*/ 0 w 12"/>
                <a:gd name="T9" fmla="*/ 0 h 420"/>
                <a:gd name="T10" fmla="*/ 0 w 12"/>
                <a:gd name="T11" fmla="*/ 0 h 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2" h="420">
                  <a:moveTo>
                    <a:pt x="0" y="0"/>
                  </a:moveTo>
                  <a:lnTo>
                    <a:pt x="0" y="420"/>
                  </a:lnTo>
                  <a:lnTo>
                    <a:pt x="12" y="420"/>
                  </a:lnTo>
                  <a:lnTo>
                    <a:pt x="1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50000">
                  <a:schemeClr val="hlink"/>
                </a:gs>
                <a:gs pos="100000">
                  <a:schemeClr val="accent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19" name="Freeform 1031"/>
            <p:cNvSpPr>
              <a:spLocks/>
            </p:cNvSpPr>
            <p:nvPr/>
          </p:nvSpPr>
          <p:spPr bwMode="ltGray">
            <a:xfrm>
              <a:off x="767" y="1155"/>
              <a:ext cx="252" cy="12"/>
            </a:xfrm>
            <a:custGeom>
              <a:avLst/>
              <a:gdLst>
                <a:gd name="T0" fmla="*/ 251 w 251"/>
                <a:gd name="T1" fmla="*/ 0 h 12"/>
                <a:gd name="T2" fmla="*/ 0 w 251"/>
                <a:gd name="T3" fmla="*/ 0 h 12"/>
                <a:gd name="T4" fmla="*/ 0 w 251"/>
                <a:gd name="T5" fmla="*/ 12 h 12"/>
                <a:gd name="T6" fmla="*/ 251 w 251"/>
                <a:gd name="T7" fmla="*/ 12 h 12"/>
                <a:gd name="T8" fmla="*/ 251 w 251"/>
                <a:gd name="T9" fmla="*/ 0 h 12"/>
                <a:gd name="T10" fmla="*/ 251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251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25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3320" name="Freeform 1032"/>
            <p:cNvSpPr>
              <a:spLocks/>
            </p:cNvSpPr>
            <p:nvPr/>
          </p:nvSpPr>
          <p:spPr bwMode="ltGray">
            <a:xfrm>
              <a:off x="0" y="1155"/>
              <a:ext cx="351" cy="12"/>
            </a:xfrm>
            <a:custGeom>
              <a:avLst/>
              <a:gdLst>
                <a:gd name="T0" fmla="*/ 0 w 251"/>
                <a:gd name="T1" fmla="*/ 0 h 12"/>
                <a:gd name="T2" fmla="*/ 0 w 251"/>
                <a:gd name="T3" fmla="*/ 12 h 12"/>
                <a:gd name="T4" fmla="*/ 251 w 251"/>
                <a:gd name="T5" fmla="*/ 12 h 12"/>
                <a:gd name="T6" fmla="*/ 251 w 251"/>
                <a:gd name="T7" fmla="*/ 0 h 12"/>
                <a:gd name="T8" fmla="*/ 0 w 251"/>
                <a:gd name="T9" fmla="*/ 0 h 12"/>
                <a:gd name="T10" fmla="*/ 0 w 251"/>
                <a:gd name="T11" fmla="*/ 0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1" h="12">
                  <a:moveTo>
                    <a:pt x="0" y="0"/>
                  </a:moveTo>
                  <a:lnTo>
                    <a:pt x="0" y="12"/>
                  </a:lnTo>
                  <a:lnTo>
                    <a:pt x="251" y="12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accent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grpSp>
          <p:nvGrpSpPr>
            <p:cNvPr id="13321" name="Group 1033"/>
            <p:cNvGrpSpPr>
              <a:grpSpLocks/>
            </p:cNvGrpSpPr>
            <p:nvPr/>
          </p:nvGrpSpPr>
          <p:grpSpPr bwMode="auto">
            <a:xfrm>
              <a:off x="348" y="4"/>
              <a:ext cx="5410" cy="4316"/>
              <a:chOff x="348" y="4"/>
              <a:chExt cx="5410" cy="4316"/>
            </a:xfrm>
          </p:grpSpPr>
          <p:sp>
            <p:nvSpPr>
              <p:cNvPr id="13322" name="Freeform 1034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3323" name="Freeform 1035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3324" name="Freeform 1036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3325" name="Freeform 1037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3326" name="Freeform 1038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3327" name="Freeform 1039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</p:grpSp>
      <p:sp>
        <p:nvSpPr>
          <p:cNvPr id="13328" name="Rectangle 1040"/>
          <p:cNvSpPr>
            <a:spLocks noGrp="1" noChangeArrowheads="1"/>
          </p:cNvSpPr>
          <p:nvPr>
            <p:ph type="ctrTitle" sz="quarter"/>
          </p:nvPr>
        </p:nvSpPr>
        <p:spPr>
          <a:xfrm>
            <a:off x="1028700" y="125413"/>
            <a:ext cx="7086600" cy="1431925"/>
          </a:xfrm>
        </p:spPr>
        <p:txBody>
          <a:bodyPr anchor="b"/>
          <a:lstStyle>
            <a:lvl1pPr>
              <a:defRPr>
                <a:solidFill>
                  <a:srgbClr val="FFFF00"/>
                </a:solidFill>
              </a:defRPr>
            </a:lvl1pPr>
          </a:lstStyle>
          <a:p>
            <a:pPr lvl="0"/>
            <a:r>
              <a:rPr lang="en-US" altLang="he-IL" noProof="0" smtClean="0"/>
              <a:t>Click to edit Master title style</a:t>
            </a:r>
          </a:p>
        </p:txBody>
      </p:sp>
      <p:sp>
        <p:nvSpPr>
          <p:cNvPr id="13329" name="Rectangle 1041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066800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en-US" altLang="he-IL" noProof="0" smtClean="0"/>
              <a:t>Click to edit Master subtitle style</a:t>
            </a:r>
          </a:p>
        </p:txBody>
      </p:sp>
      <p:sp>
        <p:nvSpPr>
          <p:cNvPr id="13330" name="Rectangle 104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fld id="{6B6F7448-EEDD-4650-AE15-4E922DE78B2B}" type="datetimeFigureOut">
              <a:rPr lang="he-IL" smtClean="0"/>
              <a:pPr/>
              <a:t>כ"ז/ניסן/תשע"ג</a:t>
            </a:fld>
            <a:endParaRPr lang="he-IL"/>
          </a:p>
        </p:txBody>
      </p:sp>
      <p:sp>
        <p:nvSpPr>
          <p:cNvPr id="13331" name="Rectangle 1043"/>
          <p:cNvSpPr>
            <a:spLocks noGrp="1" noChangeArrowheads="1"/>
          </p:cNvSpPr>
          <p:nvPr>
            <p:ph type="ftr" sz="quarter" idx="3"/>
          </p:nvPr>
        </p:nvSpPr>
        <p:spPr>
          <a:xfrm>
            <a:off x="2953394" y="6248400"/>
            <a:ext cx="3235424" cy="457200"/>
          </a:xfrm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13332" name="Rectangle 1044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66A39E27-88DB-40C0-9BF6-79A5E75A22FB}" type="slidenum">
              <a:rPr lang="he-IL" smtClean="0"/>
              <a:pPr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6F7448-EEDD-4650-AE15-4E922DE78B2B}" type="datetimeFigureOut">
              <a:rPr lang="he-IL" smtClean="0"/>
              <a:pPr/>
              <a:t>כ"ז/ניסן/תשע"ג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39E27-88DB-40C0-9BF6-79A5E75A22F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912166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4650" y="304800"/>
            <a:ext cx="188595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304800"/>
            <a:ext cx="550545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6F7448-EEDD-4650-AE15-4E922DE78B2B}" type="datetimeFigureOut">
              <a:rPr lang="he-IL" smtClean="0"/>
              <a:pPr/>
              <a:t>כ"ז/ניסן/תשע"ג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39E27-88DB-40C0-9BF6-79A5E75A22F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0253757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B6F7448-EEDD-4650-AE15-4E922DE78B2B}" type="datetimeFigureOut">
              <a:rPr lang="he-IL" smtClean="0"/>
              <a:pPr/>
              <a:t>כ"ז/ניסן/תשע"ג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A39E27-88DB-40C0-9BF6-79A5E75A22F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01510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1066800" y="1981200"/>
            <a:ext cx="7543800" cy="4114800"/>
          </a:xfrm>
        </p:spPr>
        <p:txBody>
          <a:bodyPr/>
          <a:lstStyle/>
          <a:p>
            <a:r>
              <a:rPr lang="en-US" smtClean="0"/>
              <a:t>Click icon to add chart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B6F7448-EEDD-4650-AE15-4E922DE78B2B}" type="datetimeFigureOut">
              <a:rPr lang="he-IL" smtClean="0"/>
              <a:pPr/>
              <a:t>כ"ז/ניסן/תשע"ג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66A39E27-88DB-40C0-9BF6-79A5E75A22F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2947649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6F7448-EEDD-4650-AE15-4E922DE78B2B}" type="datetimeFigureOut">
              <a:rPr lang="he-IL" smtClean="0"/>
              <a:pPr/>
              <a:t>כ"ז/ניסן/תשע"ג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09378" y="6248400"/>
            <a:ext cx="3519264" cy="457200"/>
          </a:xfrm>
        </p:spPr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39E27-88DB-40C0-9BF6-79A5E75A22F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280086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6F7448-EEDD-4650-AE15-4E922DE78B2B}" type="datetimeFigureOut">
              <a:rPr lang="he-IL" smtClean="0"/>
              <a:pPr/>
              <a:t>כ"ז/ניסן/תשע"ג</a:t>
            </a:fld>
            <a:endParaRPr lang="he-I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39E27-88DB-40C0-9BF6-79A5E75A22F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11869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6F7448-EEDD-4650-AE15-4E922DE78B2B}" type="datetimeFigureOut">
              <a:rPr lang="he-IL" smtClean="0"/>
              <a:pPr/>
              <a:t>כ"ז/ניסן/תשע"ג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39E27-88DB-40C0-9BF6-79A5E75A22F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220703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6F7448-EEDD-4650-AE15-4E922DE78B2B}" type="datetimeFigureOut">
              <a:rPr lang="he-IL" smtClean="0"/>
              <a:pPr/>
              <a:t>כ"ז/ניסן/תשע"ג</a:t>
            </a:fld>
            <a:endParaRPr lang="he-I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39E27-88DB-40C0-9BF6-79A5E75A22F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978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6F7448-EEDD-4650-AE15-4E922DE78B2B}" type="datetimeFigureOut">
              <a:rPr lang="he-IL" smtClean="0"/>
              <a:pPr/>
              <a:t>כ"ז/ניסן/תשע"ג</a:t>
            </a:fld>
            <a:endParaRPr lang="he-I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39E27-88DB-40C0-9BF6-79A5E75A22F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7481761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6F7448-EEDD-4650-AE15-4E922DE78B2B}" type="datetimeFigureOut">
              <a:rPr lang="he-IL" smtClean="0"/>
              <a:pPr/>
              <a:t>כ"ז/ניסן/תשע"ג</a:t>
            </a:fld>
            <a:endParaRPr lang="he-I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39E27-88DB-40C0-9BF6-79A5E75A22F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50659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6F7448-EEDD-4650-AE15-4E922DE78B2B}" type="datetimeFigureOut">
              <a:rPr lang="he-IL" smtClean="0"/>
              <a:pPr/>
              <a:t>כ"ז/ניסן/תשע"ג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39E27-88DB-40C0-9BF6-79A5E75A22F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4046350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B6F7448-EEDD-4650-AE15-4E922DE78B2B}" type="datetimeFigureOut">
              <a:rPr lang="he-IL" smtClean="0"/>
              <a:pPr/>
              <a:t>כ"ז/ניסן/תשע"ג</a:t>
            </a:fld>
            <a:endParaRPr lang="he-I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he-I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6A39E27-88DB-40C0-9BF6-79A5E75A22FB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71360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Group 2"/>
          <p:cNvGrpSpPr>
            <a:grpSpLocks/>
          </p:cNvGrpSpPr>
          <p:nvPr/>
        </p:nvGrpSpPr>
        <p:grpSpPr bwMode="auto">
          <a:xfrm>
            <a:off x="0" y="6350"/>
            <a:ext cx="9140825" cy="6851650"/>
            <a:chOff x="0" y="4"/>
            <a:chExt cx="5758" cy="4316"/>
          </a:xfrm>
        </p:grpSpPr>
        <p:sp>
          <p:nvSpPr>
            <p:cNvPr id="12291" name="Freeform 3"/>
            <p:cNvSpPr>
              <a:spLocks/>
            </p:cNvSpPr>
            <p:nvPr/>
          </p:nvSpPr>
          <p:spPr bwMode="hidden">
            <a:xfrm>
              <a:off x="558" y="1161"/>
              <a:ext cx="5200" cy="3159"/>
            </a:xfrm>
            <a:custGeom>
              <a:avLst/>
              <a:gdLst>
                <a:gd name="T0" fmla="*/ 0 w 5184"/>
                <a:gd name="T1" fmla="*/ 3159 h 3159"/>
                <a:gd name="T2" fmla="*/ 5184 w 5184"/>
                <a:gd name="T3" fmla="*/ 3159 h 3159"/>
                <a:gd name="T4" fmla="*/ 5184 w 5184"/>
                <a:gd name="T5" fmla="*/ 0 h 3159"/>
                <a:gd name="T6" fmla="*/ 0 w 5184"/>
                <a:gd name="T7" fmla="*/ 0 h 3159"/>
                <a:gd name="T8" fmla="*/ 0 w 5184"/>
                <a:gd name="T9" fmla="*/ 3159 h 3159"/>
                <a:gd name="T10" fmla="*/ 0 w 5184"/>
                <a:gd name="T11" fmla="*/ 3159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184" h="3159">
                  <a:moveTo>
                    <a:pt x="0" y="3159"/>
                  </a:moveTo>
                  <a:lnTo>
                    <a:pt x="5184" y="3159"/>
                  </a:lnTo>
                  <a:lnTo>
                    <a:pt x="5184" y="0"/>
                  </a:lnTo>
                  <a:lnTo>
                    <a:pt x="0" y="0"/>
                  </a:lnTo>
                  <a:lnTo>
                    <a:pt x="0" y="3159"/>
                  </a:lnTo>
                  <a:lnTo>
                    <a:pt x="0" y="315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sp>
          <p:nvSpPr>
            <p:cNvPr id="12292" name="Freeform 4"/>
            <p:cNvSpPr>
              <a:spLocks/>
            </p:cNvSpPr>
            <p:nvPr/>
          </p:nvSpPr>
          <p:spPr bwMode="hidden">
            <a:xfrm>
              <a:off x="0" y="1161"/>
              <a:ext cx="558" cy="3159"/>
            </a:xfrm>
            <a:custGeom>
              <a:avLst/>
              <a:gdLst>
                <a:gd name="T0" fmla="*/ 0 w 556"/>
                <a:gd name="T1" fmla="*/ 0 h 3159"/>
                <a:gd name="T2" fmla="*/ 0 w 556"/>
                <a:gd name="T3" fmla="*/ 3159 h 3159"/>
                <a:gd name="T4" fmla="*/ 556 w 556"/>
                <a:gd name="T5" fmla="*/ 3159 h 3159"/>
                <a:gd name="T6" fmla="*/ 556 w 556"/>
                <a:gd name="T7" fmla="*/ 0 h 3159"/>
                <a:gd name="T8" fmla="*/ 0 w 556"/>
                <a:gd name="T9" fmla="*/ 0 h 3159"/>
                <a:gd name="T10" fmla="*/ 0 w 556"/>
                <a:gd name="T11" fmla="*/ 0 h 31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556" h="3159">
                  <a:moveTo>
                    <a:pt x="0" y="0"/>
                  </a:moveTo>
                  <a:lnTo>
                    <a:pt x="0" y="3159"/>
                  </a:lnTo>
                  <a:lnTo>
                    <a:pt x="556" y="3159"/>
                  </a:lnTo>
                  <a:lnTo>
                    <a:pt x="55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2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he-IL"/>
            </a:p>
          </p:txBody>
        </p:sp>
        <p:grpSp>
          <p:nvGrpSpPr>
            <p:cNvPr id="12293" name="Group 5"/>
            <p:cNvGrpSpPr>
              <a:grpSpLocks/>
            </p:cNvGrpSpPr>
            <p:nvPr userDrawn="1"/>
          </p:nvGrpSpPr>
          <p:grpSpPr bwMode="auto">
            <a:xfrm>
              <a:off x="0" y="4"/>
              <a:ext cx="5758" cy="4316"/>
              <a:chOff x="0" y="4"/>
              <a:chExt cx="5758" cy="4316"/>
            </a:xfrm>
          </p:grpSpPr>
          <p:sp>
            <p:nvSpPr>
              <p:cNvPr id="12294" name="Freeform 6"/>
              <p:cNvSpPr>
                <a:spLocks/>
              </p:cNvSpPr>
              <p:nvPr/>
            </p:nvSpPr>
            <p:spPr bwMode="ltGray">
              <a:xfrm>
                <a:off x="552" y="4"/>
                <a:ext cx="12" cy="695"/>
              </a:xfrm>
              <a:custGeom>
                <a:avLst/>
                <a:gdLst>
                  <a:gd name="T0" fmla="*/ 12 w 12"/>
                  <a:gd name="T1" fmla="*/ 0 h 695"/>
                  <a:gd name="T2" fmla="*/ 0 w 12"/>
                  <a:gd name="T3" fmla="*/ 0 h 695"/>
                  <a:gd name="T4" fmla="*/ 0 w 12"/>
                  <a:gd name="T5" fmla="*/ 695 h 695"/>
                  <a:gd name="T6" fmla="*/ 12 w 12"/>
                  <a:gd name="T7" fmla="*/ 695 h 695"/>
                  <a:gd name="T8" fmla="*/ 12 w 12"/>
                  <a:gd name="T9" fmla="*/ 0 h 695"/>
                  <a:gd name="T10" fmla="*/ 12 w 12"/>
                  <a:gd name="T11" fmla="*/ 0 h 69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695">
                    <a:moveTo>
                      <a:pt x="12" y="0"/>
                    </a:moveTo>
                    <a:lnTo>
                      <a:pt x="0" y="0"/>
                    </a:lnTo>
                    <a:lnTo>
                      <a:pt x="0" y="695"/>
                    </a:lnTo>
                    <a:lnTo>
                      <a:pt x="12" y="695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2295" name="Freeform 7"/>
              <p:cNvSpPr>
                <a:spLocks/>
              </p:cNvSpPr>
              <p:nvPr/>
            </p:nvSpPr>
            <p:spPr bwMode="ltGray">
              <a:xfrm>
                <a:off x="552" y="1623"/>
                <a:ext cx="12" cy="2697"/>
              </a:xfrm>
              <a:custGeom>
                <a:avLst/>
                <a:gdLst>
                  <a:gd name="T0" fmla="*/ 0 w 12"/>
                  <a:gd name="T1" fmla="*/ 2697 h 2697"/>
                  <a:gd name="T2" fmla="*/ 12 w 12"/>
                  <a:gd name="T3" fmla="*/ 2697 h 2697"/>
                  <a:gd name="T4" fmla="*/ 12 w 12"/>
                  <a:gd name="T5" fmla="*/ 0 h 2697"/>
                  <a:gd name="T6" fmla="*/ 0 w 12"/>
                  <a:gd name="T7" fmla="*/ 0 h 2697"/>
                  <a:gd name="T8" fmla="*/ 0 w 12"/>
                  <a:gd name="T9" fmla="*/ 2697 h 2697"/>
                  <a:gd name="T10" fmla="*/ 0 w 12"/>
                  <a:gd name="T11" fmla="*/ 2697 h 269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697">
                    <a:moveTo>
                      <a:pt x="0" y="2697"/>
                    </a:moveTo>
                    <a:lnTo>
                      <a:pt x="12" y="2697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697"/>
                    </a:lnTo>
                    <a:lnTo>
                      <a:pt x="0" y="2697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2296" name="Freeform 8"/>
              <p:cNvSpPr>
                <a:spLocks/>
              </p:cNvSpPr>
              <p:nvPr/>
            </p:nvSpPr>
            <p:spPr bwMode="ltGray">
              <a:xfrm>
                <a:off x="1019" y="1155"/>
                <a:ext cx="4739" cy="12"/>
              </a:xfrm>
              <a:custGeom>
                <a:avLst/>
                <a:gdLst>
                  <a:gd name="T0" fmla="*/ 4724 w 4724"/>
                  <a:gd name="T1" fmla="*/ 0 h 12"/>
                  <a:gd name="T2" fmla="*/ 0 w 4724"/>
                  <a:gd name="T3" fmla="*/ 0 h 12"/>
                  <a:gd name="T4" fmla="*/ 0 w 4724"/>
                  <a:gd name="T5" fmla="*/ 12 h 12"/>
                  <a:gd name="T6" fmla="*/ 4724 w 4724"/>
                  <a:gd name="T7" fmla="*/ 12 h 12"/>
                  <a:gd name="T8" fmla="*/ 4724 w 4724"/>
                  <a:gd name="T9" fmla="*/ 0 h 12"/>
                  <a:gd name="T10" fmla="*/ 4724 w 4724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724" h="12">
                    <a:moveTo>
                      <a:pt x="4724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4724" y="12"/>
                    </a:lnTo>
                    <a:lnTo>
                      <a:pt x="4724" y="0"/>
                    </a:lnTo>
                    <a:lnTo>
                      <a:pt x="4724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2297" name="Freeform 9"/>
              <p:cNvSpPr>
                <a:spLocks/>
              </p:cNvSpPr>
              <p:nvPr/>
            </p:nvSpPr>
            <p:spPr bwMode="ltGray">
              <a:xfrm>
                <a:off x="552" y="1371"/>
                <a:ext cx="12" cy="252"/>
              </a:xfrm>
              <a:custGeom>
                <a:avLst/>
                <a:gdLst>
                  <a:gd name="T0" fmla="*/ 0 w 12"/>
                  <a:gd name="T1" fmla="*/ 252 h 252"/>
                  <a:gd name="T2" fmla="*/ 12 w 12"/>
                  <a:gd name="T3" fmla="*/ 252 h 252"/>
                  <a:gd name="T4" fmla="*/ 12 w 12"/>
                  <a:gd name="T5" fmla="*/ 0 h 252"/>
                  <a:gd name="T6" fmla="*/ 0 w 12"/>
                  <a:gd name="T7" fmla="*/ 0 h 252"/>
                  <a:gd name="T8" fmla="*/ 0 w 12"/>
                  <a:gd name="T9" fmla="*/ 252 h 252"/>
                  <a:gd name="T10" fmla="*/ 0 w 12"/>
                  <a:gd name="T11" fmla="*/ 252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0" y="252"/>
                    </a:moveTo>
                    <a:lnTo>
                      <a:pt x="12" y="252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252"/>
                    </a:lnTo>
                    <a:lnTo>
                      <a:pt x="0" y="25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2298" name="Freeform 10"/>
              <p:cNvSpPr>
                <a:spLocks/>
              </p:cNvSpPr>
              <p:nvPr/>
            </p:nvSpPr>
            <p:spPr bwMode="ltGray">
              <a:xfrm>
                <a:off x="552" y="699"/>
                <a:ext cx="12" cy="252"/>
              </a:xfrm>
              <a:custGeom>
                <a:avLst/>
                <a:gdLst>
                  <a:gd name="T0" fmla="*/ 12 w 12"/>
                  <a:gd name="T1" fmla="*/ 0 h 252"/>
                  <a:gd name="T2" fmla="*/ 0 w 12"/>
                  <a:gd name="T3" fmla="*/ 0 h 252"/>
                  <a:gd name="T4" fmla="*/ 0 w 12"/>
                  <a:gd name="T5" fmla="*/ 252 h 252"/>
                  <a:gd name="T6" fmla="*/ 12 w 12"/>
                  <a:gd name="T7" fmla="*/ 252 h 252"/>
                  <a:gd name="T8" fmla="*/ 12 w 12"/>
                  <a:gd name="T9" fmla="*/ 0 h 252"/>
                  <a:gd name="T10" fmla="*/ 12 w 12"/>
                  <a:gd name="T11" fmla="*/ 0 h 25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252">
                    <a:moveTo>
                      <a:pt x="12" y="0"/>
                    </a:moveTo>
                    <a:lnTo>
                      <a:pt x="0" y="0"/>
                    </a:lnTo>
                    <a:lnTo>
                      <a:pt x="0" y="252"/>
                    </a:lnTo>
                    <a:lnTo>
                      <a:pt x="12" y="252"/>
                    </a:lnTo>
                    <a:lnTo>
                      <a:pt x="12" y="0"/>
                    </a:lnTo>
                    <a:lnTo>
                      <a:pt x="12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2299" name="Freeform 11"/>
              <p:cNvSpPr>
                <a:spLocks/>
              </p:cNvSpPr>
              <p:nvPr/>
            </p:nvSpPr>
            <p:spPr bwMode="ltGray">
              <a:xfrm>
                <a:off x="552" y="951"/>
                <a:ext cx="12" cy="420"/>
              </a:xfrm>
              <a:custGeom>
                <a:avLst/>
                <a:gdLst>
                  <a:gd name="T0" fmla="*/ 0 w 12"/>
                  <a:gd name="T1" fmla="*/ 0 h 420"/>
                  <a:gd name="T2" fmla="*/ 0 w 12"/>
                  <a:gd name="T3" fmla="*/ 420 h 420"/>
                  <a:gd name="T4" fmla="*/ 12 w 12"/>
                  <a:gd name="T5" fmla="*/ 420 h 420"/>
                  <a:gd name="T6" fmla="*/ 12 w 12"/>
                  <a:gd name="T7" fmla="*/ 0 h 420"/>
                  <a:gd name="T8" fmla="*/ 0 w 12"/>
                  <a:gd name="T9" fmla="*/ 0 h 420"/>
                  <a:gd name="T10" fmla="*/ 0 w 12"/>
                  <a:gd name="T11" fmla="*/ 0 h 42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2" h="420">
                    <a:moveTo>
                      <a:pt x="0" y="0"/>
                    </a:moveTo>
                    <a:lnTo>
                      <a:pt x="0" y="420"/>
                    </a:lnTo>
                    <a:lnTo>
                      <a:pt x="12" y="420"/>
                    </a:lnTo>
                    <a:lnTo>
                      <a:pt x="12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2300" name="Freeform 12"/>
              <p:cNvSpPr>
                <a:spLocks/>
              </p:cNvSpPr>
              <p:nvPr/>
            </p:nvSpPr>
            <p:spPr bwMode="ltGray">
              <a:xfrm>
                <a:off x="0" y="1155"/>
                <a:ext cx="351" cy="12"/>
              </a:xfrm>
              <a:custGeom>
                <a:avLst/>
                <a:gdLst>
                  <a:gd name="T0" fmla="*/ 0 w 251"/>
                  <a:gd name="T1" fmla="*/ 0 h 12"/>
                  <a:gd name="T2" fmla="*/ 0 w 251"/>
                  <a:gd name="T3" fmla="*/ 12 h 12"/>
                  <a:gd name="T4" fmla="*/ 251 w 251"/>
                  <a:gd name="T5" fmla="*/ 12 h 12"/>
                  <a:gd name="T6" fmla="*/ 251 w 251"/>
                  <a:gd name="T7" fmla="*/ 0 h 12"/>
                  <a:gd name="T8" fmla="*/ 0 w 251"/>
                  <a:gd name="T9" fmla="*/ 0 h 12"/>
                  <a:gd name="T10" fmla="*/ 0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0" y="0"/>
                    </a:move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2301" name="Freeform 13"/>
              <p:cNvSpPr>
                <a:spLocks/>
              </p:cNvSpPr>
              <p:nvPr/>
            </p:nvSpPr>
            <p:spPr bwMode="ltGray">
              <a:xfrm>
                <a:off x="767" y="1155"/>
                <a:ext cx="252" cy="12"/>
              </a:xfrm>
              <a:custGeom>
                <a:avLst/>
                <a:gdLst>
                  <a:gd name="T0" fmla="*/ 251 w 251"/>
                  <a:gd name="T1" fmla="*/ 0 h 12"/>
                  <a:gd name="T2" fmla="*/ 0 w 251"/>
                  <a:gd name="T3" fmla="*/ 0 h 12"/>
                  <a:gd name="T4" fmla="*/ 0 w 251"/>
                  <a:gd name="T5" fmla="*/ 12 h 12"/>
                  <a:gd name="T6" fmla="*/ 251 w 251"/>
                  <a:gd name="T7" fmla="*/ 12 h 12"/>
                  <a:gd name="T8" fmla="*/ 251 w 251"/>
                  <a:gd name="T9" fmla="*/ 0 h 12"/>
                  <a:gd name="T10" fmla="*/ 251 w 251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251" h="12">
                    <a:moveTo>
                      <a:pt x="251" y="0"/>
                    </a:moveTo>
                    <a:lnTo>
                      <a:pt x="0" y="0"/>
                    </a:lnTo>
                    <a:lnTo>
                      <a:pt x="0" y="12"/>
                    </a:lnTo>
                    <a:lnTo>
                      <a:pt x="251" y="12"/>
                    </a:lnTo>
                    <a:lnTo>
                      <a:pt x="251" y="0"/>
                    </a:lnTo>
                    <a:lnTo>
                      <a:pt x="251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100000">
                    <a:schemeClr val="bg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  <p:sp>
            <p:nvSpPr>
              <p:cNvPr id="12302" name="Freeform 14"/>
              <p:cNvSpPr>
                <a:spLocks/>
              </p:cNvSpPr>
              <p:nvPr/>
            </p:nvSpPr>
            <p:spPr bwMode="ltGray">
              <a:xfrm>
                <a:off x="348" y="1155"/>
                <a:ext cx="419" cy="12"/>
              </a:xfrm>
              <a:custGeom>
                <a:avLst/>
                <a:gdLst>
                  <a:gd name="T0" fmla="*/ 0 w 418"/>
                  <a:gd name="T1" fmla="*/ 0 h 12"/>
                  <a:gd name="T2" fmla="*/ 0 w 418"/>
                  <a:gd name="T3" fmla="*/ 12 h 12"/>
                  <a:gd name="T4" fmla="*/ 418 w 418"/>
                  <a:gd name="T5" fmla="*/ 12 h 12"/>
                  <a:gd name="T6" fmla="*/ 418 w 418"/>
                  <a:gd name="T7" fmla="*/ 0 h 12"/>
                  <a:gd name="T8" fmla="*/ 0 w 418"/>
                  <a:gd name="T9" fmla="*/ 0 h 12"/>
                  <a:gd name="T10" fmla="*/ 0 w 418"/>
                  <a:gd name="T11" fmla="*/ 0 h 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418" h="12">
                    <a:moveTo>
                      <a:pt x="0" y="0"/>
                    </a:moveTo>
                    <a:lnTo>
                      <a:pt x="0" y="12"/>
                    </a:lnTo>
                    <a:lnTo>
                      <a:pt x="418" y="12"/>
                    </a:lnTo>
                    <a:lnTo>
                      <a:pt x="418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accent2"/>
                  </a:gs>
                  <a:gs pos="50000">
                    <a:schemeClr val="hlink"/>
                  </a:gs>
                  <a:gs pos="100000">
                    <a:schemeClr val="accent2"/>
                  </a:gs>
                </a:gsLst>
                <a:lin ang="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he-IL"/>
              </a:p>
            </p:txBody>
          </p:sp>
        </p:grpSp>
      </p:grpSp>
      <p:sp>
        <p:nvSpPr>
          <p:cNvPr id="12303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04800"/>
            <a:ext cx="7543800" cy="1431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smtClean="0"/>
              <a:t>Click to edit Master title style</a:t>
            </a:r>
          </a:p>
        </p:txBody>
      </p:sp>
      <p:sp>
        <p:nvSpPr>
          <p:cNvPr id="12304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981200"/>
            <a:ext cx="75438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he-IL" smtClean="0"/>
              <a:t>Click to edit Master text styles</a:t>
            </a:r>
          </a:p>
          <a:p>
            <a:pPr lvl="1"/>
            <a:r>
              <a:rPr lang="en-US" altLang="he-IL" smtClean="0"/>
              <a:t>Second level</a:t>
            </a:r>
          </a:p>
          <a:p>
            <a:pPr lvl="2"/>
            <a:r>
              <a:rPr lang="en-US" altLang="he-IL" smtClean="0"/>
              <a:t>Third level</a:t>
            </a:r>
          </a:p>
          <a:p>
            <a:pPr lvl="3"/>
            <a:r>
              <a:rPr lang="en-US" altLang="he-IL" smtClean="0"/>
              <a:t>Fourth level</a:t>
            </a:r>
          </a:p>
          <a:p>
            <a:pPr lvl="4"/>
            <a:r>
              <a:rPr lang="en-US" altLang="he-IL" smtClean="0"/>
              <a:t>Fifth level</a:t>
            </a:r>
          </a:p>
        </p:txBody>
      </p:sp>
      <p:sp>
        <p:nvSpPr>
          <p:cNvPr id="12305" name="Rectangle 1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66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B6F7448-EEDD-4650-AE15-4E922DE78B2B}" type="datetimeFigureOut">
              <a:rPr lang="he-IL" smtClean="0"/>
              <a:pPr/>
              <a:t>כ"ז/ניסן/תשע"ג</a:t>
            </a:fld>
            <a:endParaRPr lang="he-IL"/>
          </a:p>
        </p:txBody>
      </p:sp>
      <p:sp>
        <p:nvSpPr>
          <p:cNvPr id="12306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rtl="0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he-IL"/>
          </a:p>
        </p:txBody>
      </p:sp>
      <p:sp>
        <p:nvSpPr>
          <p:cNvPr id="12307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056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rtl="0">
              <a:defRPr sz="10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66A39E27-88DB-40C0-9BF6-79A5E75A22FB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827584" y="980728"/>
            <a:ext cx="8136904" cy="1611610"/>
          </a:xfrm>
        </p:spPr>
        <p:txBody>
          <a:bodyPr>
            <a:noAutofit/>
          </a:bodyPr>
          <a:lstStyle/>
          <a:p>
            <a:pPr algn="ctr" rtl="0"/>
            <a:r>
              <a:rPr lang="en-US" sz="3200" b="1" dirty="0" smtClean="0">
                <a:effectLst/>
                <a:latin typeface="Calibri" pitchFamily="34" charset="0"/>
                <a:cs typeface="Calibri" pitchFamily="34" charset="0"/>
              </a:rPr>
              <a:t>The Impact of Thrombus Aspiration on 1-year Mortality in Primary PCI for ST-Elevation Myocardial Infarction, ACSIS 2010 Experience</a:t>
            </a:r>
            <a:endParaRPr lang="he-IL" sz="3200" dirty="0">
              <a:effectLst/>
              <a:latin typeface="Calibri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251520" y="3573016"/>
            <a:ext cx="8640960" cy="2160240"/>
          </a:xfrm>
        </p:spPr>
        <p:txBody>
          <a:bodyPr>
            <a:noAutofit/>
          </a:bodyPr>
          <a:lstStyle/>
          <a:p>
            <a:pPr algn="ctr" rtl="0">
              <a:spcBef>
                <a:spcPts val="0"/>
              </a:spcBef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Mady Moriel, Shlomi Matetzky, Amit Segev, </a:t>
            </a:r>
          </a:p>
          <a:p>
            <a:pPr algn="ctr" rtl="0">
              <a:spcBef>
                <a:spcPts val="0"/>
              </a:spcBef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Aharon Medina, Ran Kornowski, Haim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Danenberg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</a:t>
            </a:r>
          </a:p>
          <a:p>
            <a:pPr algn="ctr" rtl="0">
              <a:spcBef>
                <a:spcPts val="0"/>
              </a:spcBef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Natalie </a:t>
            </a:r>
            <a:r>
              <a:rPr lang="en-US" sz="2400" dirty="0" err="1" smtClean="0">
                <a:latin typeface="Calibri" pitchFamily="34" charset="0"/>
                <a:cs typeface="Calibri" pitchFamily="34" charset="0"/>
              </a:rPr>
              <a:t>Gevrielov-Yusim</a:t>
            </a:r>
            <a:r>
              <a:rPr lang="en-US" sz="2400" dirty="0" smtClean="0">
                <a:latin typeface="Calibri" pitchFamily="34" charset="0"/>
                <a:cs typeface="Calibri" pitchFamily="34" charset="0"/>
              </a:rPr>
              <a:t>, Ilan Goldenberg, </a:t>
            </a:r>
          </a:p>
          <a:p>
            <a:pPr algn="ctr" rtl="0">
              <a:spcBef>
                <a:spcPts val="0"/>
              </a:spcBef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Dan Tzivoni, Shmuel Gottlieb </a:t>
            </a:r>
          </a:p>
          <a:p>
            <a:pPr algn="ctr" rtl="0">
              <a:spcBef>
                <a:spcPts val="0"/>
              </a:spcBef>
            </a:pPr>
            <a:r>
              <a:rPr lang="en-US" sz="2400" dirty="0" smtClean="0">
                <a:latin typeface="Calibri" pitchFamily="34" charset="0"/>
                <a:cs typeface="Calibri" pitchFamily="34" charset="0"/>
              </a:rPr>
              <a:t>for ACSIS and ACSIS-PCI Investigators</a:t>
            </a:r>
          </a:p>
          <a:p>
            <a:pPr algn="ctr" rtl="0">
              <a:spcBef>
                <a:spcPts val="0"/>
              </a:spcBef>
            </a:pPr>
            <a:endParaRPr lang="he-IL" sz="2400" dirty="0">
              <a:latin typeface="Calibri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5576" y="5674022"/>
            <a:ext cx="792088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60th International Conference of the Israel Heart Society</a:t>
            </a:r>
          </a:p>
          <a:p>
            <a:pPr algn="ctr" rtl="0"/>
            <a:r>
              <a:rPr lang="en-US" b="1" dirty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April 2013, Jerusalem </a:t>
            </a:r>
            <a:endParaRPr lang="he-IL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5809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56051" y="2893948"/>
            <a:ext cx="7550465" cy="461665"/>
          </a:xfrm>
          <a:prstGeom prst="rect">
            <a:avLst/>
          </a:prstGeom>
          <a:noFill/>
        </p:spPr>
        <p:txBody>
          <a:bodyPr wrap="none" rtlCol="1">
            <a:spAutoFit/>
          </a:bodyPr>
          <a:lstStyle/>
          <a:p>
            <a:pPr algn="ctr" rtl="0"/>
            <a:r>
              <a:rPr lang="en-US" sz="2400" b="1" dirty="0" smtClean="0"/>
              <a:t>There are no financial relationships to disclose.</a:t>
            </a:r>
            <a:endParaRPr lang="he-IL" sz="2400" b="1" dirty="0"/>
          </a:p>
        </p:txBody>
      </p:sp>
    </p:spTree>
    <p:extLst>
      <p:ext uri="{BB962C8B-B14F-4D97-AF65-F5344CB8AC3E}">
        <p14:creationId xmlns:p14="http://schemas.microsoft.com/office/powerpoint/2010/main" val="193318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44" y="116632"/>
            <a:ext cx="881990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en-US" sz="2800" b="1" u="sng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Background</a:t>
            </a:r>
            <a:endParaRPr lang="en-US" sz="2800" u="sng" dirty="0" smtClean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  <a:p>
            <a:pPr algn="l" rtl="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Prior studies have suggested that thrombus aspiration (TA) in pts with STEMI undergoing PPCI may reduce 1-yr mortality. </a:t>
            </a:r>
          </a:p>
          <a:p>
            <a:pPr algn="l" rtl="0"/>
            <a:r>
              <a:rPr lang="en-US" sz="2800" b="1" u="sng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Aim</a:t>
            </a:r>
            <a:r>
              <a:rPr lang="en-US" sz="28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l" rtl="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To assess the impact of TA in consecutive STEMI pts undergoing PPCI on 1-yr mortality. </a:t>
            </a:r>
          </a:p>
          <a:p>
            <a:pPr algn="l" rtl="0"/>
            <a:r>
              <a:rPr lang="en-US" sz="2800" b="1" u="sng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Methods</a:t>
            </a:r>
            <a:r>
              <a:rPr lang="en-US" sz="280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 </a:t>
            </a:r>
          </a:p>
          <a:p>
            <a:pPr algn="l" rtl="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517 STEMI pts who underwent PPCI in 23 centers during ACSIS 2010 were included. </a:t>
            </a:r>
          </a:p>
          <a:p>
            <a:pPr algn="l" rtl="0"/>
            <a:r>
              <a:rPr lang="en-US" sz="2800" b="1" u="sng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Results</a:t>
            </a:r>
            <a:endParaRPr lang="en-US" sz="2800" u="sng" dirty="0" smtClean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  <a:p>
            <a:pPr algn="l" rtl="0"/>
            <a:r>
              <a:rPr lang="en-US" sz="2800" dirty="0" smtClean="0">
                <a:latin typeface="Calibri" pitchFamily="34" charset="0"/>
                <a:cs typeface="Calibri" pitchFamily="34" charset="0"/>
              </a:rPr>
              <a:t>Pts who underwent TA-PPCI vs. conventional (C)-PPCI were of similar age and had similar risk factors and history of coronary disease. </a:t>
            </a:r>
            <a:endParaRPr lang="en-US" sz="28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75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6284710"/>
              </p:ext>
            </p:extLst>
          </p:nvPr>
        </p:nvGraphicFramePr>
        <p:xfrm>
          <a:off x="971600" y="689052"/>
          <a:ext cx="7453337" cy="5767928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3528392"/>
                <a:gridCol w="1441719"/>
                <a:gridCol w="1356899"/>
                <a:gridCol w="1126327"/>
              </a:tblGrid>
              <a:tr h="5314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TA-PPCI 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(n=217)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C-PPCI (n=300)</a:t>
                      </a:r>
                      <a:endParaRPr lang="en-US" sz="1200" b="1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rgbClr val="00B0F0"/>
                    </a:solidFill>
                  </a:tcPr>
                </a:tc>
              </a:tr>
              <a:tr h="240784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Radial </a:t>
                      </a: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access (%)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27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0.91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Multivessel</a:t>
                      </a: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disease (%)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62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60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2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0.78</a:t>
                      </a: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LAD-IRA (%)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48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46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0.25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Culprit lesion </a:t>
                      </a:r>
                      <a:r>
                        <a:rPr lang="en-US" sz="11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ostial</a:t>
                      </a: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-proximal(%)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47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42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0.26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43204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Time from symptom onset to reperfusion </a:t>
                      </a:r>
                      <a:endParaRPr lang="en-US" sz="1100" b="1" dirty="0" smtClean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</a:t>
                      </a: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min; median,Q1,Q3) 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195 (130,317)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188  </a:t>
                      </a: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(131,330)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0.78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TIMI flow 0-1 before PPCI (%)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80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56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&lt;0.0001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1966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Restoration of flow after </a:t>
                      </a:r>
                      <a:r>
                        <a:rPr lang="en-US" sz="11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guidewire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52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&lt;0.0001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IIb</a:t>
                      </a: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/</a:t>
                      </a:r>
                      <a:r>
                        <a:rPr lang="en-US" sz="1100" b="1" dirty="0" err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IIIa</a:t>
                      </a: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inhibitors use (%)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69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49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&lt;0.0001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TIMI flow 3, end of PPCI (%)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90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92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0.38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Myocardial blush 3, end of PCI (%)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60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64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0.35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66605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 segment resolution 1</a:t>
                      </a:r>
                      <a:r>
                        <a:rPr lang="en-US" sz="1100" b="1" baseline="300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ECG after PCI (%)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78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65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0.003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09459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Drug Eluting Stent (n,%)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16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22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0.11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Hospital Complications, 1-y mortality (%)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1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endParaRPr lang="en-US" sz="11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186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 reflow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0.46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284388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Major bleeding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1.84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2.67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0.53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186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Acute renal failure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5.5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0.80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186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TIA/stroke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1.33</a:t>
                      </a:r>
                      <a:endParaRPr lang="en-US" sz="1200" b="1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0.037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/>
                </a:tc>
              </a:tr>
              <a:tr h="361862">
                <a:tc>
                  <a:txBody>
                    <a:bodyPr/>
                    <a:lstStyle/>
                    <a:p>
                      <a:pPr algn="l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1-year mortality (n, %)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(8/217) 3.7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(20/299) 6.7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0.13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66492" y="0"/>
            <a:ext cx="9001000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Angiographic and PPCI Results, Complications and 1-year Mortality  </a:t>
            </a:r>
            <a:endParaRPr lang="en-US" sz="2400" dirty="0">
              <a:solidFill>
                <a:srgbClr val="FFFF00"/>
              </a:solidFill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3342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44624"/>
            <a:ext cx="8892480" cy="936104"/>
          </a:xfrm>
        </p:spPr>
        <p:txBody>
          <a:bodyPr>
            <a:normAutofit/>
          </a:bodyPr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300" kern="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Variables Independently Associated </a:t>
            </a:r>
            <a:r>
              <a:rPr lang="en-US" sz="2300" kern="0" dirty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with use of </a:t>
            </a:r>
            <a:r>
              <a:rPr lang="en-US" sz="2300" kern="0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TA</a:t>
            </a:r>
            <a:endParaRPr lang="he-IL" sz="2300" dirty="0">
              <a:solidFill>
                <a:srgbClr val="FFFF00"/>
              </a:solidFill>
            </a:endParaRPr>
          </a:p>
        </p:txBody>
      </p:sp>
      <p:graphicFrame>
        <p:nvGraphicFramePr>
          <p:cNvPr id="5" name="טבלה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5384255"/>
              </p:ext>
            </p:extLst>
          </p:nvPr>
        </p:nvGraphicFramePr>
        <p:xfrm>
          <a:off x="1938700" y="908720"/>
          <a:ext cx="5256584" cy="2061079"/>
        </p:xfrm>
        <a:graphic>
          <a:graphicData uri="http://schemas.openxmlformats.org/drawingml/2006/table">
            <a:tbl>
              <a:tblPr/>
              <a:tblGrid>
                <a:gridCol w="2366064"/>
                <a:gridCol w="914400"/>
                <a:gridCol w="996950"/>
                <a:gridCol w="979170"/>
              </a:tblGrid>
              <a:tr h="598039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Arial"/>
                        </a:rPr>
                        <a:t>OR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Arial"/>
                        </a:rPr>
                        <a:t>95% CI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  <a:cs typeface="Arial"/>
                        </a:rPr>
                        <a:t>P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Center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4.38</a:t>
                      </a:r>
                      <a:endParaRPr lang="en-US" sz="110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2.89-6.45</a:t>
                      </a:r>
                      <a:endParaRPr lang="en-US" sz="110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&lt;0.0001</a:t>
                      </a:r>
                      <a:endParaRPr lang="en-US" sz="110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TIMI 0,1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3.93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2.48-6.22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&lt;0.0001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Use of 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IIa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/</a:t>
                      </a:r>
                      <a:r>
                        <a:rPr lang="en-US" sz="1200" dirty="0" err="1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IIIb</a:t>
                      </a:r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 GP inhibitors 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1.76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1.16-2.68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0.008</a:t>
                      </a:r>
                      <a:endParaRPr lang="en-US" sz="110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15185"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Diabetes</a:t>
                      </a:r>
                      <a:endParaRPr lang="en-US" sz="1200" dirty="0">
                        <a:solidFill>
                          <a:srgbClr val="00206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0.58</a:t>
                      </a:r>
                      <a:endParaRPr lang="en-US" sz="110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0.36-0.92</a:t>
                      </a:r>
                      <a:endParaRPr lang="en-US" sz="110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100" kern="1200" dirty="0">
                          <a:solidFill>
                            <a:srgbClr val="002060"/>
                          </a:solidFill>
                          <a:latin typeface="Arial"/>
                          <a:ea typeface="Times New Roman"/>
                          <a:cs typeface="Arial"/>
                        </a:rPr>
                        <a:t>0.03</a:t>
                      </a:r>
                      <a:endParaRPr lang="en-US" sz="1100" dirty="0">
                        <a:solidFill>
                          <a:srgbClr val="00206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7" name="טבלה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67407475"/>
              </p:ext>
            </p:extLst>
          </p:nvPr>
        </p:nvGraphicFramePr>
        <p:xfrm>
          <a:off x="1498668" y="3933056"/>
          <a:ext cx="6096000" cy="2592288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2032000"/>
                <a:gridCol w="2032000"/>
                <a:gridCol w="2032000"/>
              </a:tblGrid>
              <a:tr h="738088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dirty="0" smtClean="0">
                          <a:latin typeface="Arial"/>
                          <a:ea typeface="Times New Roman"/>
                          <a:cs typeface="+mn-cs"/>
                        </a:rPr>
                        <a:t>p</a:t>
                      </a:r>
                      <a:endParaRPr lang="en-US" sz="1200" dirty="0" smtClean="0">
                        <a:latin typeface="Times New Roman"/>
                        <a:ea typeface="Times New Roman"/>
                        <a:cs typeface="+mn-cs"/>
                      </a:endParaRPr>
                    </a:p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latin typeface="Arial"/>
                          <a:ea typeface="Times New Roman"/>
                          <a:cs typeface="+mn-cs"/>
                        </a:rPr>
                        <a:t>Hazard Ratio (95% CI)</a:t>
                      </a:r>
                      <a:endParaRPr lang="en-US" sz="1200" dirty="0"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&lt;0.0001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13.89 (4.52-42.71)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Killip</a:t>
                      </a:r>
                      <a:r>
                        <a:rPr lang="en-US" sz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 Class </a:t>
                      </a:r>
                      <a:r>
                        <a:rPr lang="en-US" sz="1200" u="sng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&gt;</a:t>
                      </a:r>
                      <a:r>
                        <a:rPr lang="en-US" sz="1200" baseline="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Times New Roman"/>
                          <a:ea typeface="Times New Roman"/>
                          <a:cs typeface="+mn-cs"/>
                        </a:rPr>
                        <a:t>2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+mn-cs"/>
                        </a:rPr>
                        <a:t>0.017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+mn-cs"/>
                        </a:rPr>
                        <a:t>3.47 </a:t>
                      </a: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+mn-cs"/>
                        </a:rPr>
                        <a:t>(</a:t>
                      </a:r>
                      <a:r>
                        <a:rPr lang="en-US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+mn-cs"/>
                        </a:rPr>
                        <a:t>1.25-9.65</a:t>
                      </a: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+mn-cs"/>
                        </a:rPr>
                        <a:t>)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+mn-cs"/>
                        </a:rPr>
                        <a:t>MBG&lt;3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+mn-cs"/>
                        </a:rPr>
                        <a:t>&lt;0.0001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+mn-cs"/>
                        </a:rPr>
                        <a:t>1.1 (</a:t>
                      </a:r>
                      <a:r>
                        <a:rPr lang="en-US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+mn-cs"/>
                        </a:rPr>
                        <a:t>1.05-1.155)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/>
                          <a:ea typeface="Times New Roman"/>
                          <a:cs typeface="+mn-cs"/>
                        </a:rPr>
                        <a:t>Age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Times New Roman"/>
                        <a:ea typeface="Times New Roman"/>
                        <a:cs typeface="+mn-cs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0.042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0.31 (0.1-0.9)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Use of Aspiration</a:t>
                      </a:r>
                      <a:endParaRPr lang="en-US" sz="1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 rtl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0.19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0.43 (0.12-1.55)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2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Use of </a:t>
                      </a:r>
                      <a:r>
                        <a:rPr lang="en-US" sz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IIb</a:t>
                      </a:r>
                      <a:r>
                        <a:rPr lang="en-US" sz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/</a:t>
                      </a:r>
                      <a:r>
                        <a:rPr lang="en-US" sz="1200" dirty="0" err="1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Arial" pitchFamily="34" charset="0"/>
                          <a:ea typeface="Times New Roman"/>
                          <a:cs typeface="Arial" pitchFamily="34" charset="0"/>
                        </a:rPr>
                        <a:t>IIIa</a:t>
                      </a:r>
                      <a:endParaRPr lang="en-US" sz="1200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811848" y="3429000"/>
            <a:ext cx="7488832" cy="461665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 rtl="0"/>
            <a:r>
              <a:rPr lang="en-US" sz="2400" b="1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Predictors of 1-year mortality</a:t>
            </a:r>
            <a:endParaRPr lang="he-IL" b="1" dirty="0">
              <a:solidFill>
                <a:srgbClr val="FFFF00"/>
              </a:solidFill>
              <a:latin typeface="Calibri" pitchFamily="34" charset="0"/>
            </a:endParaRPr>
          </a:p>
        </p:txBody>
      </p:sp>
      <p:pic>
        <p:nvPicPr>
          <p:cNvPr id="3" name="תמונה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116633"/>
            <a:ext cx="6552728" cy="331236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812360" y="704890"/>
            <a:ext cx="1115616" cy="40011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0"/>
            <a:r>
              <a:rPr lang="en-US" sz="2000" b="1" dirty="0" smtClean="0">
                <a:solidFill>
                  <a:srgbClr val="FFFF00"/>
                </a:solidFill>
              </a:rPr>
              <a:t>3.7%</a:t>
            </a:r>
            <a:r>
              <a:rPr lang="en-US" sz="2000" dirty="0" smtClean="0"/>
              <a:t>7.7</a:t>
            </a:r>
            <a:endParaRPr lang="he-IL" sz="2000" dirty="0"/>
          </a:p>
        </p:txBody>
      </p:sp>
      <p:sp>
        <p:nvSpPr>
          <p:cNvPr id="9" name="TextBox 8"/>
          <p:cNvSpPr txBox="1"/>
          <p:nvPr/>
        </p:nvSpPr>
        <p:spPr>
          <a:xfrm>
            <a:off x="7812360" y="1208946"/>
            <a:ext cx="1008112" cy="70788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 rtl="0"/>
            <a:r>
              <a:rPr lang="en-US" sz="2000" b="1" dirty="0" smtClean="0">
                <a:solidFill>
                  <a:srgbClr val="FFFF00"/>
                </a:solidFill>
              </a:rPr>
              <a:t>6.7%</a:t>
            </a:r>
            <a:r>
              <a:rPr lang="en-US" sz="2000" dirty="0" smtClean="0"/>
              <a:t>7.7</a:t>
            </a:r>
            <a:endParaRPr lang="he-IL" sz="2000" dirty="0"/>
          </a:p>
        </p:txBody>
      </p:sp>
    </p:spTree>
    <p:extLst>
      <p:ext uri="{BB962C8B-B14F-4D97-AF65-F5344CB8AC3E}">
        <p14:creationId xmlns:p14="http://schemas.microsoft.com/office/powerpoint/2010/main" val="322137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6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43608" y="1841917"/>
            <a:ext cx="777686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4400" b="1" u="sng" dirty="0" smtClean="0">
                <a:solidFill>
                  <a:srgbClr val="FFFF00"/>
                </a:solidFill>
                <a:latin typeface="Calibri" pitchFamily="34" charset="0"/>
                <a:cs typeface="Calibri" pitchFamily="34" charset="0"/>
              </a:rPr>
              <a:t>Conclusions</a:t>
            </a:r>
          </a:p>
          <a:p>
            <a:pPr algn="ctr" rtl="0"/>
            <a:endParaRPr lang="en-US" sz="3200" u="sng" dirty="0" smtClean="0">
              <a:latin typeface="Calibri" pitchFamily="34" charset="0"/>
              <a:cs typeface="Calibri" pitchFamily="34" charset="0"/>
            </a:endParaRPr>
          </a:p>
          <a:p>
            <a:pPr algn="l" rtl="0"/>
            <a:r>
              <a:rPr lang="en-US" sz="3200" dirty="0" smtClean="0">
                <a:latin typeface="Calibri" pitchFamily="34" charset="0"/>
                <a:cs typeface="Calibri" pitchFamily="34" charset="0"/>
              </a:rPr>
              <a:t>In the "real-world," practice use of TA in STEMI patients undergoing P-PPCI is associated with improved 1-year mortality</a:t>
            </a:r>
            <a:r>
              <a:rPr lang="en-US" sz="3200" dirty="0">
                <a:latin typeface="Calibri" pitchFamily="34" charset="0"/>
                <a:cs typeface="Calibri" pitchFamily="34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10445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himmer">
  <a:themeElements>
    <a:clrScheme name="Shimmer 2">
      <a:dk1>
        <a:srgbClr val="000099"/>
      </a:dk1>
      <a:lt1>
        <a:srgbClr val="FFFFFF"/>
      </a:lt1>
      <a:dk2>
        <a:srgbClr val="000066"/>
      </a:dk2>
      <a:lt2>
        <a:srgbClr val="EAEAEA"/>
      </a:lt2>
      <a:accent1>
        <a:srgbClr val="66CCFF"/>
      </a:accent1>
      <a:accent2>
        <a:srgbClr val="0066FF"/>
      </a:accent2>
      <a:accent3>
        <a:srgbClr val="AAAAB8"/>
      </a:accent3>
      <a:accent4>
        <a:srgbClr val="DADADA"/>
      </a:accent4>
      <a:accent5>
        <a:srgbClr val="B8E2FF"/>
      </a:accent5>
      <a:accent6>
        <a:srgbClr val="005CE7"/>
      </a:accent6>
      <a:hlink>
        <a:srgbClr val="FFFFCC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himmer 1">
        <a:dk1>
          <a:srgbClr val="BD3737"/>
        </a:dk1>
        <a:lt1>
          <a:srgbClr val="FFFFFF"/>
        </a:lt1>
        <a:dk2>
          <a:srgbClr val="721E1E"/>
        </a:dk2>
        <a:lt2>
          <a:srgbClr val="FFCC00"/>
        </a:lt2>
        <a:accent1>
          <a:srgbClr val="FF6600"/>
        </a:accent1>
        <a:accent2>
          <a:srgbClr val="CC3300"/>
        </a:accent2>
        <a:accent3>
          <a:srgbClr val="BCABAB"/>
        </a:accent3>
        <a:accent4>
          <a:srgbClr val="DADADA"/>
        </a:accent4>
        <a:accent5>
          <a:srgbClr val="FFB8AA"/>
        </a:accent5>
        <a:accent6>
          <a:srgbClr val="B92D00"/>
        </a:accent6>
        <a:hlink>
          <a:srgbClr val="F7CC2F"/>
        </a:hlink>
        <a:folHlink>
          <a:srgbClr val="C7C6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2">
        <a:dk1>
          <a:srgbClr val="000099"/>
        </a:dk1>
        <a:lt1>
          <a:srgbClr val="FFFFFF"/>
        </a:lt1>
        <a:dk2>
          <a:srgbClr val="000066"/>
        </a:dk2>
        <a:lt2>
          <a:srgbClr val="EAEAEA"/>
        </a:lt2>
        <a:accent1>
          <a:srgbClr val="66CCFF"/>
        </a:accent1>
        <a:accent2>
          <a:srgbClr val="0066FF"/>
        </a:accent2>
        <a:accent3>
          <a:srgbClr val="AAAAB8"/>
        </a:accent3>
        <a:accent4>
          <a:srgbClr val="DADADA"/>
        </a:accent4>
        <a:accent5>
          <a:srgbClr val="B8E2FF"/>
        </a:accent5>
        <a:accent6>
          <a:srgbClr val="005CE7"/>
        </a:accent6>
        <a:hlink>
          <a:srgbClr val="FFFFCC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3">
        <a:dk1>
          <a:srgbClr val="6600CC"/>
        </a:dk1>
        <a:lt1>
          <a:srgbClr val="FFFFFF"/>
        </a:lt1>
        <a:dk2>
          <a:srgbClr val="4B0096"/>
        </a:dk2>
        <a:lt2>
          <a:srgbClr val="CDD7DF"/>
        </a:lt2>
        <a:accent1>
          <a:srgbClr val="9999FF"/>
        </a:accent1>
        <a:accent2>
          <a:srgbClr val="7850BA"/>
        </a:accent2>
        <a:accent3>
          <a:srgbClr val="B1AAC9"/>
        </a:accent3>
        <a:accent4>
          <a:srgbClr val="DADADA"/>
        </a:accent4>
        <a:accent5>
          <a:srgbClr val="CACAFF"/>
        </a:accent5>
        <a:accent6>
          <a:srgbClr val="6C48A8"/>
        </a:accent6>
        <a:hlink>
          <a:srgbClr val="00CCFF"/>
        </a:hlink>
        <a:folHlink>
          <a:srgbClr val="0796B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4">
        <a:dk1>
          <a:srgbClr val="55863C"/>
        </a:dk1>
        <a:lt1>
          <a:srgbClr val="FFFFFF"/>
        </a:lt1>
        <a:dk2>
          <a:srgbClr val="375F2F"/>
        </a:dk2>
        <a:lt2>
          <a:srgbClr val="D1EFB3"/>
        </a:lt2>
        <a:accent1>
          <a:srgbClr val="00CC66"/>
        </a:accent1>
        <a:accent2>
          <a:srgbClr val="8EAC66"/>
        </a:accent2>
        <a:accent3>
          <a:srgbClr val="AEB6AD"/>
        </a:accent3>
        <a:accent4>
          <a:srgbClr val="DADADA"/>
        </a:accent4>
        <a:accent5>
          <a:srgbClr val="AAE2B8"/>
        </a:accent5>
        <a:accent6>
          <a:srgbClr val="809B5C"/>
        </a:accent6>
        <a:hlink>
          <a:srgbClr val="B4EF7F"/>
        </a:hlink>
        <a:folHlink>
          <a:srgbClr val="F8F6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5">
        <a:dk1>
          <a:srgbClr val="588073"/>
        </a:dk1>
        <a:lt1>
          <a:srgbClr val="FFFFFF"/>
        </a:lt1>
        <a:dk2>
          <a:srgbClr val="486768"/>
        </a:dk2>
        <a:lt2>
          <a:srgbClr val="DDDDDD"/>
        </a:lt2>
        <a:accent1>
          <a:srgbClr val="33CCCC"/>
        </a:accent1>
        <a:accent2>
          <a:srgbClr val="008871"/>
        </a:accent2>
        <a:accent3>
          <a:srgbClr val="B1B8B9"/>
        </a:accent3>
        <a:accent4>
          <a:srgbClr val="DADADA"/>
        </a:accent4>
        <a:accent5>
          <a:srgbClr val="ADE2E2"/>
        </a:accent5>
        <a:accent6>
          <a:srgbClr val="007B66"/>
        </a:accent6>
        <a:hlink>
          <a:srgbClr val="00CC99"/>
        </a:hlink>
        <a:folHlink>
          <a:srgbClr val="A8A8A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6">
        <a:dk1>
          <a:srgbClr val="6B6C75"/>
        </a:dk1>
        <a:lt1>
          <a:srgbClr val="FFFFFF"/>
        </a:lt1>
        <a:dk2>
          <a:srgbClr val="575863"/>
        </a:dk2>
        <a:lt2>
          <a:srgbClr val="FFFFCC"/>
        </a:lt2>
        <a:accent1>
          <a:srgbClr val="677481"/>
        </a:accent1>
        <a:accent2>
          <a:srgbClr val="697E5E"/>
        </a:accent2>
        <a:accent3>
          <a:srgbClr val="B4B4B7"/>
        </a:accent3>
        <a:accent4>
          <a:srgbClr val="DADADA"/>
        </a:accent4>
        <a:accent5>
          <a:srgbClr val="B8BCC1"/>
        </a:accent5>
        <a:accent6>
          <a:srgbClr val="5E7254"/>
        </a:accent6>
        <a:hlink>
          <a:srgbClr val="E9E77F"/>
        </a:hlink>
        <a:folHlink>
          <a:srgbClr val="D3A44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himmer 7">
        <a:dk1>
          <a:srgbClr val="000000"/>
        </a:dk1>
        <a:lt1>
          <a:srgbClr val="C4D6BE"/>
        </a:lt1>
        <a:dk2>
          <a:srgbClr val="339966"/>
        </a:dk2>
        <a:lt2>
          <a:srgbClr val="EFFBF0"/>
        </a:lt2>
        <a:accent1>
          <a:srgbClr val="DDDDDD"/>
        </a:accent1>
        <a:accent2>
          <a:srgbClr val="CCFF99"/>
        </a:accent2>
        <a:accent3>
          <a:srgbClr val="DEE8DB"/>
        </a:accent3>
        <a:accent4>
          <a:srgbClr val="000000"/>
        </a:accent4>
        <a:accent5>
          <a:srgbClr val="EBEBEB"/>
        </a:accent5>
        <a:accent6>
          <a:srgbClr val="B9E78A"/>
        </a:accent6>
        <a:hlink>
          <a:srgbClr val="009900"/>
        </a:hlink>
        <a:folHlink>
          <a:srgbClr val="33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8">
        <a:dk1>
          <a:srgbClr val="000000"/>
        </a:dk1>
        <a:lt1>
          <a:srgbClr val="D6DAE4"/>
        </a:lt1>
        <a:dk2>
          <a:srgbClr val="000099"/>
        </a:dk2>
        <a:lt2>
          <a:srgbClr val="FFFFFF"/>
        </a:lt2>
        <a:accent1>
          <a:srgbClr val="BFDEE3"/>
        </a:accent1>
        <a:accent2>
          <a:srgbClr val="C0C0C0"/>
        </a:accent2>
        <a:accent3>
          <a:srgbClr val="E8EAEF"/>
        </a:accent3>
        <a:accent4>
          <a:srgbClr val="000000"/>
        </a:accent4>
        <a:accent5>
          <a:srgbClr val="DCECEF"/>
        </a:accent5>
        <a:accent6>
          <a:srgbClr val="AEAEAE"/>
        </a:accent6>
        <a:hlink>
          <a:srgbClr val="3333CC"/>
        </a:hlink>
        <a:folHlink>
          <a:srgbClr val="5E93C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himmer 9">
        <a:dk1>
          <a:srgbClr val="4A2500"/>
        </a:dk1>
        <a:lt1>
          <a:srgbClr val="C2C0BA"/>
        </a:lt1>
        <a:dk2>
          <a:srgbClr val="788569"/>
        </a:dk2>
        <a:lt2>
          <a:srgbClr val="F4F4EC"/>
        </a:lt2>
        <a:accent1>
          <a:srgbClr val="E1DFC1"/>
        </a:accent1>
        <a:accent2>
          <a:srgbClr val="A5A7AF"/>
        </a:accent2>
        <a:accent3>
          <a:srgbClr val="DDDCD9"/>
        </a:accent3>
        <a:accent4>
          <a:srgbClr val="3E1E00"/>
        </a:accent4>
        <a:accent5>
          <a:srgbClr val="EEECDD"/>
        </a:accent5>
        <a:accent6>
          <a:srgbClr val="95979E"/>
        </a:accent6>
        <a:hlink>
          <a:srgbClr val="9C98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ADI biomv final to pdf</Template>
  <TotalTime>427</TotalTime>
  <Words>437</Words>
  <Application>Microsoft Office PowerPoint</Application>
  <PresentationFormat>On-screen Show (4:3)</PresentationFormat>
  <Paragraphs>136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Shimmer</vt:lpstr>
      <vt:lpstr>The Impact of Thrombus Aspiration on 1-year Mortality in Primary PCI for ST-Elevation Myocardial Infarction, ACSIS 2010 Experience</vt:lpstr>
      <vt:lpstr>PowerPoint Presentation</vt:lpstr>
      <vt:lpstr>PowerPoint Presentation</vt:lpstr>
      <vt:lpstr>PowerPoint Presentation</vt:lpstr>
      <vt:lpstr>Variables Independently Associated with use of TA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Thrombus aspiration in patients with ST-elevation myocardial infraction undergoing primary percutaneous coronary intervention – Insights from the Acute Coronary Syndrome Israeli Survey 2010</dc:title>
  <dc:creator>Guest_xp</dc:creator>
  <cp:lastModifiedBy>Ilana Eliav</cp:lastModifiedBy>
  <cp:revision>88</cp:revision>
  <dcterms:created xsi:type="dcterms:W3CDTF">2012-02-27T15:03:35Z</dcterms:created>
  <dcterms:modified xsi:type="dcterms:W3CDTF">2013-04-07T11:51:41Z</dcterms:modified>
</cp:coreProperties>
</file>