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8"/>
  </p:notesMasterIdLst>
  <p:sldIdLst>
    <p:sldId id="256" r:id="rId2"/>
    <p:sldId id="272" r:id="rId3"/>
    <p:sldId id="257" r:id="rId4"/>
    <p:sldId id="259" r:id="rId5"/>
    <p:sldId id="271" r:id="rId6"/>
    <p:sldId id="264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3292" autoAdjust="0"/>
  </p:normalViewPr>
  <p:slideViewPr>
    <p:cSldViewPr>
      <p:cViewPr>
        <p:scale>
          <a:sx n="68" d="100"/>
          <a:sy n="68" d="100"/>
        </p:scale>
        <p:origin x="-144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3F54A4-C650-4A7E-9F53-DB5DC73E6751}" type="datetimeFigureOut">
              <a:rPr lang="he-IL" smtClean="0"/>
              <a:t>כ"ז/ניסן/תשע"ג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732F3B-5F69-477E-80D4-62F205A2B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22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32F3B-5F69-477E-80D4-62F205A2BED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94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026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3315" name="Group 1027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3316" name="Freeform 1028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3317" name="Freeform 1029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13318" name="Freeform 1030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19" name="Freeform 1031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320" name="Freeform 1032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grpSp>
          <p:nvGrpSpPr>
            <p:cNvPr id="13321" name="Group 1033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3322" name="Freeform 1034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3323" name="Freeform 1035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3324" name="Freeform 1036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3325" name="Freeform 1037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3326" name="Freeform 1038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3327" name="Freeform 1039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13328" name="Rectangle 1040"/>
          <p:cNvSpPr>
            <a:spLocks noGrp="1" noChangeArrowheads="1"/>
          </p:cNvSpPr>
          <p:nvPr>
            <p:ph type="ctrTitle" sz="quarter"/>
          </p:nvPr>
        </p:nvSpPr>
        <p:spPr>
          <a:xfrm>
            <a:off x="1028700" y="125413"/>
            <a:ext cx="7086600" cy="1431925"/>
          </a:xfrm>
        </p:spPr>
        <p:txBody>
          <a:bodyPr anchor="b"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en-US" altLang="he-IL" noProof="0" smtClean="0"/>
              <a:t>Click to edit Master title style</a:t>
            </a:r>
          </a:p>
        </p:txBody>
      </p:sp>
      <p:sp>
        <p:nvSpPr>
          <p:cNvPr id="13329" name="Rectangle 10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he-IL" noProof="0" smtClean="0"/>
              <a:t>Click to edit Master subtitle style</a:t>
            </a:r>
          </a:p>
        </p:txBody>
      </p:sp>
      <p:sp>
        <p:nvSpPr>
          <p:cNvPr id="13330" name="Rectangle 104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13331" name="Rectangle 1043"/>
          <p:cNvSpPr>
            <a:spLocks noGrp="1" noChangeArrowheads="1"/>
          </p:cNvSpPr>
          <p:nvPr>
            <p:ph type="ftr" sz="quarter" idx="3"/>
          </p:nvPr>
        </p:nvSpPr>
        <p:spPr>
          <a:xfrm>
            <a:off x="2953394" y="6248400"/>
            <a:ext cx="3235424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13332" name="Rectangle 10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216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5375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0151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476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9378" y="6248400"/>
            <a:ext cx="3519264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800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186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207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7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817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065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635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136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grpSp>
          <p:nvGrpSpPr>
            <p:cNvPr id="1229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229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229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229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229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229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229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230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230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1230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B6F7448-EEDD-4650-AE15-4E922DE78B2B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e-IL"/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6A39E27-88DB-40C0-9BF6-79A5E75A22F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827584" y="980728"/>
            <a:ext cx="8136904" cy="1611610"/>
          </a:xfrm>
        </p:spPr>
        <p:txBody>
          <a:bodyPr>
            <a:noAutofit/>
          </a:bodyPr>
          <a:lstStyle/>
          <a:p>
            <a:pPr algn="ctr" rtl="0"/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The Impact of Thrombus Aspiration on 1-year Mortality in Primary PCI for ST-Elevation Myocardial Infarction, ACSIS 2010 Experience</a:t>
            </a:r>
            <a:endParaRPr lang="he-IL" sz="3200" dirty="0">
              <a:effectLst/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51520" y="3573016"/>
            <a:ext cx="8640960" cy="2160240"/>
          </a:xfrm>
        </p:spPr>
        <p:txBody>
          <a:bodyPr>
            <a:noAutofit/>
          </a:bodyPr>
          <a:lstStyle/>
          <a:p>
            <a:pPr algn="ctr" rtl="0">
              <a:spcBef>
                <a:spcPts val="0"/>
              </a:spcBef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Mady Moriel, Shlomi Matetzky, Amit Segev, </a:t>
            </a:r>
          </a:p>
          <a:p>
            <a:pPr algn="ctr" rtl="0">
              <a:spcBef>
                <a:spcPts val="0"/>
              </a:spcBef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Aharon Medina, Ran Kornowski, Haim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Danenberg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 rtl="0">
              <a:spcBef>
                <a:spcPts val="0"/>
              </a:spcBef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Natalie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Gevrielov-Yusim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Ilan Goldenberg, </a:t>
            </a:r>
          </a:p>
          <a:p>
            <a:pPr algn="ctr" rtl="0">
              <a:spcBef>
                <a:spcPts val="0"/>
              </a:spcBef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Dan Tzivoni, Shmuel Gottlieb </a:t>
            </a:r>
          </a:p>
          <a:p>
            <a:pPr algn="ctr" rtl="0">
              <a:spcBef>
                <a:spcPts val="0"/>
              </a:spcBef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ACSIS and ACSIS-PCI Investigators</a:t>
            </a:r>
          </a:p>
          <a:p>
            <a:pPr algn="ctr" rtl="0">
              <a:spcBef>
                <a:spcPts val="0"/>
              </a:spcBef>
            </a:pPr>
            <a:endParaRPr lang="he-IL" sz="24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567402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60th International Conference of the Israel Heart Society</a:t>
            </a:r>
          </a:p>
          <a:p>
            <a:pPr algn="ctr" rtl="0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April 2013, Jerusalem </a:t>
            </a:r>
            <a:endParaRPr lang="he-IL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0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6051" y="2893948"/>
            <a:ext cx="755046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400" b="1" dirty="0" smtClean="0"/>
              <a:t>There are no financial relationships to disclose.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193318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116632"/>
            <a:ext cx="881990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u="sng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Background</a:t>
            </a:r>
            <a:endParaRPr lang="en-US" sz="2800" u="sng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algn="l" rtl="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Prior studies have suggested that thrombus aspiration (TA) in pts with STEMI undergoing PPCI may reduce 1-yr mortality. </a:t>
            </a:r>
          </a:p>
          <a:p>
            <a:pPr algn="l" rtl="0"/>
            <a:r>
              <a:rPr lang="en-US" sz="2800" b="1" u="sng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Aim</a:t>
            </a:r>
            <a:r>
              <a:rPr lang="en-US" sz="28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l" rtl="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To assess the impact of TA in consecutive STEMI pts undergoing PPCI on 1-yr mortality. </a:t>
            </a:r>
          </a:p>
          <a:p>
            <a:pPr algn="l" rtl="0"/>
            <a:r>
              <a:rPr lang="en-US" sz="2800" b="1" u="sng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Methods</a:t>
            </a:r>
            <a:r>
              <a:rPr lang="en-US" sz="28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l" rtl="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517 STEMI pts who underwent PPCI in 23 centers during ACSIS 2010 were included. </a:t>
            </a:r>
          </a:p>
          <a:p>
            <a:pPr algn="l" rtl="0"/>
            <a:r>
              <a:rPr lang="en-US" sz="2800" b="1" u="sng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Results</a:t>
            </a:r>
            <a:endParaRPr lang="en-US" sz="2800" u="sng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algn="l" rtl="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Pts who underwent TA-PPCI vs. conventional (C)-PPCI were of similar age and had similar risk factors and history of coronary disease.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284710"/>
              </p:ext>
            </p:extLst>
          </p:nvPr>
        </p:nvGraphicFramePr>
        <p:xfrm>
          <a:off x="971600" y="689052"/>
          <a:ext cx="7453337" cy="57679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28392"/>
                <a:gridCol w="1441719"/>
                <a:gridCol w="1356899"/>
                <a:gridCol w="1126327"/>
              </a:tblGrid>
              <a:tr h="5314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TA-PPCI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(n=217)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C-PPCI (n=300)</a:t>
                      </a:r>
                      <a:endParaRPr lang="en-U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40784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Radial </a:t>
                      </a: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access (%)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27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0.91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Multivessel</a:t>
                      </a: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disease (%)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0.78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LAD-IRA (%)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48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46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0.25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Culprit lesion </a:t>
                      </a:r>
                      <a:r>
                        <a:rPr lang="en-US" sz="11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ostial</a:t>
                      </a: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-proximal(%)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47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42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0.26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Time from symptom onset to reperfusion </a:t>
                      </a:r>
                      <a:endParaRPr lang="en-US" sz="11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min; median,Q1,Q3) 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195 (130,317)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188  </a:t>
                      </a: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(131,330)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0.78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TIMI flow 0-1 before PPCI (%)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80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56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&lt;0.0001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1966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Restoration of flow after </a:t>
                      </a:r>
                      <a:r>
                        <a:rPr lang="en-US" sz="11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guidewire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52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&lt;0.0001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IIb</a:t>
                      </a: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/</a:t>
                      </a:r>
                      <a:r>
                        <a:rPr lang="en-US" sz="11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IIIa</a:t>
                      </a: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inhibitors use (%)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69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49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&lt;0.0001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TIMI flow 3, end of PPCI (%)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92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0.38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Myocardial blush 3, end of PCI (%)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60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64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0.35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605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 segment resolution 1</a:t>
                      </a:r>
                      <a:r>
                        <a:rPr lang="en-US" sz="1100" b="1" baseline="30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ECG after PCI (%)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78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65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0.003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09459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Drug Eluting Stent (n,%)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16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0.11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Hospital Complications, 1-y mortality (%)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1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186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 reflow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0.46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438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Major bleeding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1.84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2.67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0.53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186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Acute renal failure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5.5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0.80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186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TIA/stroke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1.33</a:t>
                      </a:r>
                      <a:endParaRPr lang="en-US" sz="12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0.037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186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1-year mortality (n, %)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(8/217) 3.7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(20/299) 6.7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0.13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492" y="0"/>
            <a:ext cx="9001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Angiographic and PPCI Results, Complications and 1-year Mortality  </a:t>
            </a:r>
            <a:endParaRPr lang="en-US" sz="24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3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892480" cy="936104"/>
          </a:xfrm>
        </p:spPr>
        <p:txBody>
          <a:bodyPr>
            <a:norm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kern="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Variables Independently Associated </a:t>
            </a:r>
            <a:r>
              <a:rPr lang="en-US" sz="2300" kern="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with use of </a:t>
            </a:r>
            <a:r>
              <a:rPr lang="en-US" sz="2300" kern="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TA</a:t>
            </a:r>
            <a:endParaRPr lang="he-IL" sz="2300" dirty="0">
              <a:solidFill>
                <a:srgbClr val="FFFF00"/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384255"/>
              </p:ext>
            </p:extLst>
          </p:nvPr>
        </p:nvGraphicFramePr>
        <p:xfrm>
          <a:off x="1938700" y="908720"/>
          <a:ext cx="5256584" cy="2061079"/>
        </p:xfrm>
        <a:graphic>
          <a:graphicData uri="http://schemas.openxmlformats.org/drawingml/2006/table">
            <a:tbl>
              <a:tblPr/>
              <a:tblGrid>
                <a:gridCol w="2366064"/>
                <a:gridCol w="914400"/>
                <a:gridCol w="996950"/>
                <a:gridCol w="979170"/>
              </a:tblGrid>
              <a:tr h="598039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Arial"/>
                        </a:rPr>
                        <a:t>OR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Arial"/>
                        </a:rPr>
                        <a:t>95% CI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Arial"/>
                        </a:rPr>
                        <a:t>P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Center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4.38</a:t>
                      </a:r>
                      <a:endParaRPr lang="en-US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2.89-6.45</a:t>
                      </a:r>
                      <a:endParaRPr lang="en-US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&lt;0.0001</a:t>
                      </a:r>
                      <a:endParaRPr lang="en-US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TIMI 0,1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3.93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2.48-6.22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&lt;0.0001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Use of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IIa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/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IIIb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 GP inhibitors 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1.76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1.16-2.68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0.008</a:t>
                      </a:r>
                      <a:endParaRPr lang="en-US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51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Diabetes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0.58</a:t>
                      </a:r>
                      <a:endParaRPr lang="en-US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0.36-0.92</a:t>
                      </a:r>
                      <a:endParaRPr lang="en-US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Arial"/>
                        </a:rPr>
                        <a:t>0.03</a:t>
                      </a:r>
                      <a:endParaRPr lang="en-US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07475"/>
              </p:ext>
            </p:extLst>
          </p:nvPr>
        </p:nvGraphicFramePr>
        <p:xfrm>
          <a:off x="1498668" y="3933056"/>
          <a:ext cx="6096000" cy="25922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3808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/>
                          <a:ea typeface="Times New Roman"/>
                          <a:cs typeface="+mn-cs"/>
                        </a:rPr>
                        <a:t>p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+mn-cs"/>
                        </a:rPr>
                        <a:t>Hazard Ratio (95% CI)</a:t>
                      </a:r>
                      <a:endParaRPr lang="en-US" sz="1200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&lt;0.0001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13.89 (4.52-42.71)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Killip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Class </a:t>
                      </a:r>
                      <a:r>
                        <a:rPr lang="en-US" sz="120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&gt;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+mn-cs"/>
                        </a:rPr>
                        <a:t>0.017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+mn-cs"/>
                        </a:rPr>
                        <a:t>3.47 </a:t>
                      </a: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+mn-cs"/>
                        </a:rPr>
                        <a:t>(</a:t>
                      </a: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+mn-cs"/>
                        </a:rPr>
                        <a:t>1.25-9.65</a:t>
                      </a: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+mn-cs"/>
                        </a:rPr>
                        <a:t>)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+mn-cs"/>
                        </a:rPr>
                        <a:t>MBG&lt;3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+mn-cs"/>
                        </a:rPr>
                        <a:t>&lt;0.0001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+mn-cs"/>
                        </a:rPr>
                        <a:t>1.1 (</a:t>
                      </a: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+mn-cs"/>
                        </a:rPr>
                        <a:t>1.05-1.155)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+mn-cs"/>
                        </a:rPr>
                        <a:t>Age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0.042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0.31 (0.1-0.9)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Use of Aspiration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0.19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0.43 (0.12-1.55)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Use of </a:t>
                      </a:r>
                      <a:r>
                        <a:rPr lang="en-US" sz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IIb</a:t>
                      </a: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n-US" sz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IIIa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1848" y="3429000"/>
            <a:ext cx="74888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Predictors of 1-year mortality</a:t>
            </a:r>
            <a:endParaRPr lang="he-IL" b="1" dirty="0">
              <a:solidFill>
                <a:srgbClr val="FFFF00"/>
              </a:solidFill>
              <a:latin typeface="Calibri" pitchFamily="34" charset="0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6633"/>
            <a:ext cx="6552728" cy="33123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12360" y="704890"/>
            <a:ext cx="1115616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rgbClr val="FFFF00"/>
                </a:solidFill>
              </a:rPr>
              <a:t>3.7%</a:t>
            </a:r>
            <a:r>
              <a:rPr lang="en-US" sz="2000" dirty="0" smtClean="0"/>
              <a:t>7.7</a:t>
            </a:r>
            <a:endParaRPr lang="he-IL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812360" y="1208946"/>
            <a:ext cx="1008112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rgbClr val="FFFF00"/>
                </a:solidFill>
              </a:rPr>
              <a:t>6.7%</a:t>
            </a:r>
            <a:r>
              <a:rPr lang="en-US" sz="2000" dirty="0" smtClean="0"/>
              <a:t>7.7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2213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1841917"/>
            <a:ext cx="777686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4400" b="1" u="sng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Conclusions</a:t>
            </a:r>
          </a:p>
          <a:p>
            <a:pPr algn="ctr" rtl="0"/>
            <a:endParaRPr lang="en-US" sz="3200" u="sng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r>
              <a:rPr lang="en-US" sz="3200" dirty="0" smtClean="0">
                <a:latin typeface="Calibri" pitchFamily="34" charset="0"/>
                <a:cs typeface="Calibri" pitchFamily="34" charset="0"/>
              </a:rPr>
              <a:t>In the "real-world," practice use of TA in STEMI patients undergoing P-PPCI is associated with improved 1-year mortality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104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 biomv final to pdf</Template>
  <TotalTime>427</TotalTime>
  <Words>437</Words>
  <Application>Microsoft Office PowerPoint</Application>
  <PresentationFormat>On-screen Show (4:3)</PresentationFormat>
  <Paragraphs>136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Shimmer</vt:lpstr>
      <vt:lpstr>The Impact of Thrombus Aspiration on 1-year Mortality in Primary PCI for ST-Elevation Myocardial Infarction, ACSIS 2010 Experience</vt:lpstr>
      <vt:lpstr>PowerPoint Presentation</vt:lpstr>
      <vt:lpstr>PowerPoint Presentation</vt:lpstr>
      <vt:lpstr>PowerPoint Presentation</vt:lpstr>
      <vt:lpstr>Variables Independently Associated with use of TA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Thrombus aspiration in patients with ST-elevation myocardial infraction undergoing primary percutaneous coronary intervention – Insights from the Acute Coronary Syndrome Israeli Survey 2010</dc:title>
  <dc:creator>Guest_xp</dc:creator>
  <cp:lastModifiedBy>Ilana Eliav</cp:lastModifiedBy>
  <cp:revision>88</cp:revision>
  <dcterms:created xsi:type="dcterms:W3CDTF">2012-02-27T15:03:35Z</dcterms:created>
  <dcterms:modified xsi:type="dcterms:W3CDTF">2013-04-07T11:51:41Z</dcterms:modified>
</cp:coreProperties>
</file>