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4744" r:id="rId2"/>
    <p:sldMasterId id="2147487201" r:id="rId3"/>
    <p:sldMasterId id="2147488112" r:id="rId4"/>
    <p:sldMasterId id="2147488225" r:id="rId5"/>
    <p:sldMasterId id="2147488228" r:id="rId6"/>
    <p:sldMasterId id="2147488692" r:id="rId7"/>
    <p:sldMasterId id="2147488708" r:id="rId8"/>
    <p:sldMasterId id="2147488754" r:id="rId9"/>
    <p:sldMasterId id="2147488775" r:id="rId10"/>
    <p:sldMasterId id="2147488777" r:id="rId11"/>
    <p:sldMasterId id="2147488790" r:id="rId12"/>
    <p:sldMasterId id="2147488802" r:id="rId13"/>
    <p:sldMasterId id="2147488816" r:id="rId14"/>
    <p:sldMasterId id="2147488828" r:id="rId15"/>
    <p:sldMasterId id="2147488845" r:id="rId16"/>
    <p:sldMasterId id="2147488862" r:id="rId17"/>
    <p:sldMasterId id="2147488879" r:id="rId18"/>
    <p:sldMasterId id="2147488881" r:id="rId19"/>
  </p:sldMasterIdLst>
  <p:notesMasterIdLst>
    <p:notesMasterId r:id="rId71"/>
  </p:notesMasterIdLst>
  <p:handoutMasterIdLst>
    <p:handoutMasterId r:id="rId72"/>
  </p:handoutMasterIdLst>
  <p:sldIdLst>
    <p:sldId id="852" r:id="rId20"/>
    <p:sldId id="1015" r:id="rId21"/>
    <p:sldId id="937" r:id="rId22"/>
    <p:sldId id="960" r:id="rId23"/>
    <p:sldId id="1017" r:id="rId24"/>
    <p:sldId id="1003" r:id="rId25"/>
    <p:sldId id="1005" r:id="rId26"/>
    <p:sldId id="1018" r:id="rId27"/>
    <p:sldId id="1019" r:id="rId28"/>
    <p:sldId id="1020" r:id="rId29"/>
    <p:sldId id="1021" r:id="rId30"/>
    <p:sldId id="1022" r:id="rId31"/>
    <p:sldId id="1023" r:id="rId32"/>
    <p:sldId id="1011" r:id="rId33"/>
    <p:sldId id="1024" r:id="rId34"/>
    <p:sldId id="1025" r:id="rId35"/>
    <p:sldId id="1026" r:id="rId36"/>
    <p:sldId id="972" r:id="rId37"/>
    <p:sldId id="974" r:id="rId38"/>
    <p:sldId id="1012" r:id="rId39"/>
    <p:sldId id="976" r:id="rId40"/>
    <p:sldId id="977" r:id="rId41"/>
    <p:sldId id="979" r:id="rId42"/>
    <p:sldId id="980" r:id="rId43"/>
    <p:sldId id="981" r:id="rId44"/>
    <p:sldId id="982" r:id="rId45"/>
    <p:sldId id="983" r:id="rId46"/>
    <p:sldId id="984" r:id="rId47"/>
    <p:sldId id="1013" r:id="rId48"/>
    <p:sldId id="985" r:id="rId49"/>
    <p:sldId id="986" r:id="rId50"/>
    <p:sldId id="987" r:id="rId51"/>
    <p:sldId id="988" r:id="rId52"/>
    <p:sldId id="989" r:id="rId53"/>
    <p:sldId id="990" r:id="rId54"/>
    <p:sldId id="991" r:id="rId55"/>
    <p:sldId id="1027" r:id="rId56"/>
    <p:sldId id="992" r:id="rId57"/>
    <p:sldId id="995" r:id="rId58"/>
    <p:sldId id="996" r:id="rId59"/>
    <p:sldId id="997" r:id="rId60"/>
    <p:sldId id="998" r:id="rId61"/>
    <p:sldId id="999" r:id="rId62"/>
    <p:sldId id="1000" r:id="rId63"/>
    <p:sldId id="1001" r:id="rId64"/>
    <p:sldId id="1014" r:id="rId65"/>
    <p:sldId id="961" r:id="rId66"/>
    <p:sldId id="962" r:id="rId67"/>
    <p:sldId id="963" r:id="rId68"/>
    <p:sldId id="964" r:id="rId69"/>
    <p:sldId id="965" r:id="rId70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Dr. Christian Hamm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000000"/>
    <a:srgbClr val="FFFF00"/>
    <a:srgbClr val="FF7C80"/>
    <a:srgbClr val="FF0066"/>
    <a:srgbClr val="FF9966"/>
    <a:srgbClr val="66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2944" autoAdjust="0"/>
    <p:restoredTop sz="98585" autoAdjust="0"/>
  </p:normalViewPr>
  <p:slideViewPr>
    <p:cSldViewPr>
      <p:cViewPr varScale="1">
        <p:scale>
          <a:sx n="120" d="100"/>
          <a:sy n="120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88501-5194-4CE1-B711-8087FDC999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09FEFB2-160B-497A-8988-D96318E9BBA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Discontinue </a:t>
          </a:r>
          <a:r>
            <a:rPr lang="en-GB" sz="1600" dirty="0" err="1" smtClean="0"/>
            <a:t>warfarin</a:t>
          </a:r>
          <a:r>
            <a:rPr lang="en-GB" sz="1600" dirty="0" smtClean="0"/>
            <a:t> or other VKA therapy</a:t>
          </a:r>
          <a:endParaRPr lang="en-GB" sz="1600" dirty="0"/>
        </a:p>
      </dgm:t>
    </dgm:pt>
    <dgm:pt modelId="{5035404E-658B-4A63-A75E-CB583E7D6890}" type="parTrans" cxnId="{D6F8F11E-3C29-4A32-BF75-87F7783DF30D}">
      <dgm:prSet/>
      <dgm:spPr/>
      <dgm:t>
        <a:bodyPr/>
        <a:lstStyle/>
        <a:p>
          <a:endParaRPr lang="en-GB" sz="1600"/>
        </a:p>
      </dgm:t>
    </dgm:pt>
    <dgm:pt modelId="{7C00CA1E-4668-43B5-A3EE-AFD2FBE5A167}" type="sibTrans" cxnId="{D6F8F11E-3C29-4A32-BF75-87F7783DF30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sz="2000"/>
        </a:p>
      </dgm:t>
    </dgm:pt>
    <dgm:pt modelId="{B1F13DE8-1B08-487B-9855-04A8FA22C33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Monitor INR at regular intervals until INR is &lt; 2.0</a:t>
          </a:r>
          <a:endParaRPr lang="en-GB" sz="1600" dirty="0"/>
        </a:p>
      </dgm:t>
    </dgm:pt>
    <dgm:pt modelId="{BF9C7359-4DA5-491C-8902-474BEC703B9A}" type="parTrans" cxnId="{5E64E6B8-5E71-40E6-B8B7-E46F07358874}">
      <dgm:prSet/>
      <dgm:spPr/>
      <dgm:t>
        <a:bodyPr/>
        <a:lstStyle/>
        <a:p>
          <a:endParaRPr lang="en-GB" sz="1600"/>
        </a:p>
      </dgm:t>
    </dgm:pt>
    <dgm:pt modelId="{0C444BA8-B737-4152-BBD4-033D9E06DAD7}" type="sibTrans" cxnId="{5E64E6B8-5E71-40E6-B8B7-E46F0735887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sz="2000"/>
        </a:p>
      </dgm:t>
    </dgm:pt>
    <dgm:pt modelId="{39B73E6B-B082-435A-AF83-39170B70AF1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Start apixaban BD</a:t>
          </a:r>
          <a:endParaRPr lang="en-GB" sz="1600" dirty="0"/>
        </a:p>
      </dgm:t>
    </dgm:pt>
    <dgm:pt modelId="{062BD9F1-22BB-4F2E-82CF-8EBB0952B07F}" type="parTrans" cxnId="{F77E3A59-24D6-463D-B838-9B5981BFA713}">
      <dgm:prSet/>
      <dgm:spPr/>
      <dgm:t>
        <a:bodyPr/>
        <a:lstStyle/>
        <a:p>
          <a:endParaRPr lang="en-GB" sz="1600"/>
        </a:p>
      </dgm:t>
    </dgm:pt>
    <dgm:pt modelId="{75FCB93B-DB16-42E2-AA16-80DCA790450D}" type="sibTrans" cxnId="{F77E3A59-24D6-463D-B838-9B5981BFA713}">
      <dgm:prSet/>
      <dgm:spPr/>
      <dgm:t>
        <a:bodyPr/>
        <a:lstStyle/>
        <a:p>
          <a:endParaRPr lang="en-GB" sz="1600"/>
        </a:p>
      </dgm:t>
    </dgm:pt>
    <dgm:pt modelId="{9E07A525-5CF3-4AFA-8CA3-01B95F0F3288}" type="pres">
      <dgm:prSet presAssocID="{27988501-5194-4CE1-B711-8087FDC999FD}" presName="Name0" presStyleCnt="0">
        <dgm:presLayoutVars>
          <dgm:dir/>
          <dgm:resizeHandles val="exact"/>
        </dgm:presLayoutVars>
      </dgm:prSet>
      <dgm:spPr/>
    </dgm:pt>
    <dgm:pt modelId="{E6EC7D3A-8B41-4C75-9EEB-B4B8CD0B90E6}" type="pres">
      <dgm:prSet presAssocID="{B09FEFB2-160B-497A-8988-D96318E9BB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38342F-DE73-44CE-9A48-607BE12478FA}" type="pres">
      <dgm:prSet presAssocID="{7C00CA1E-4668-43B5-A3EE-AFD2FBE5A167}" presName="sibTrans" presStyleLbl="sibTrans2D1" presStyleIdx="0" presStyleCnt="2"/>
      <dgm:spPr/>
      <dgm:t>
        <a:bodyPr/>
        <a:lstStyle/>
        <a:p>
          <a:endParaRPr lang="en-GB"/>
        </a:p>
      </dgm:t>
    </dgm:pt>
    <dgm:pt modelId="{6C3C81F5-BC27-45D2-8A4C-82480BC08E2B}" type="pres">
      <dgm:prSet presAssocID="{7C00CA1E-4668-43B5-A3EE-AFD2FBE5A167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D0488AE6-17E4-46F7-BC1E-743A629B37C4}" type="pres">
      <dgm:prSet presAssocID="{B1F13DE8-1B08-487B-9855-04A8FA22C3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9BF4F1-5968-4AF1-8A23-389A1E8081B7}" type="pres">
      <dgm:prSet presAssocID="{0C444BA8-B737-4152-BBD4-033D9E06DAD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EDDEC5B-85C9-49AA-8A1E-852253C167E2}" type="pres">
      <dgm:prSet presAssocID="{0C444BA8-B737-4152-BBD4-033D9E06DAD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3FDD5FDE-316B-4882-B96A-48F0A56BA8E4}" type="pres">
      <dgm:prSet presAssocID="{39B73E6B-B082-435A-AF83-39170B70AF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F8F11E-3C29-4A32-BF75-87F7783DF30D}" srcId="{27988501-5194-4CE1-B711-8087FDC999FD}" destId="{B09FEFB2-160B-497A-8988-D96318E9BBA9}" srcOrd="0" destOrd="0" parTransId="{5035404E-658B-4A63-A75E-CB583E7D6890}" sibTransId="{7C00CA1E-4668-43B5-A3EE-AFD2FBE5A167}"/>
    <dgm:cxn modelId="{F225EFA8-5572-4007-875B-F040FCEA24F0}" type="presOf" srcId="{27988501-5194-4CE1-B711-8087FDC999FD}" destId="{9E07A525-5CF3-4AFA-8CA3-01B95F0F3288}" srcOrd="0" destOrd="0" presId="urn:microsoft.com/office/officeart/2005/8/layout/process1"/>
    <dgm:cxn modelId="{D8B3242C-82A6-4121-A158-E4628D76659A}" type="presOf" srcId="{39B73E6B-B082-435A-AF83-39170B70AF10}" destId="{3FDD5FDE-316B-4882-B96A-48F0A56BA8E4}" srcOrd="0" destOrd="0" presId="urn:microsoft.com/office/officeart/2005/8/layout/process1"/>
    <dgm:cxn modelId="{02171E8B-E93A-4FC0-8D7F-C879ACF6B3EA}" type="presOf" srcId="{0C444BA8-B737-4152-BBD4-033D9E06DAD7}" destId="{BF9BF4F1-5968-4AF1-8A23-389A1E8081B7}" srcOrd="0" destOrd="0" presId="urn:microsoft.com/office/officeart/2005/8/layout/process1"/>
    <dgm:cxn modelId="{8D761391-6F11-4900-86FF-ED04DF7C49DF}" type="presOf" srcId="{B09FEFB2-160B-497A-8988-D96318E9BBA9}" destId="{E6EC7D3A-8B41-4C75-9EEB-B4B8CD0B90E6}" srcOrd="0" destOrd="0" presId="urn:microsoft.com/office/officeart/2005/8/layout/process1"/>
    <dgm:cxn modelId="{97F74078-4A7E-4BF4-820F-65EC1A1EABDB}" type="presOf" srcId="{7C00CA1E-4668-43B5-A3EE-AFD2FBE5A167}" destId="{DA38342F-DE73-44CE-9A48-607BE12478FA}" srcOrd="0" destOrd="0" presId="urn:microsoft.com/office/officeart/2005/8/layout/process1"/>
    <dgm:cxn modelId="{5E64E6B8-5E71-40E6-B8B7-E46F07358874}" srcId="{27988501-5194-4CE1-B711-8087FDC999FD}" destId="{B1F13DE8-1B08-487B-9855-04A8FA22C335}" srcOrd="1" destOrd="0" parTransId="{BF9C7359-4DA5-491C-8902-474BEC703B9A}" sibTransId="{0C444BA8-B737-4152-BBD4-033D9E06DAD7}"/>
    <dgm:cxn modelId="{1D94E5F6-156C-4A58-B16D-11C1A5D6F29B}" type="presOf" srcId="{7C00CA1E-4668-43B5-A3EE-AFD2FBE5A167}" destId="{6C3C81F5-BC27-45D2-8A4C-82480BC08E2B}" srcOrd="1" destOrd="0" presId="urn:microsoft.com/office/officeart/2005/8/layout/process1"/>
    <dgm:cxn modelId="{4D3EC65E-3507-40FF-B28F-96264EC701BC}" type="presOf" srcId="{B1F13DE8-1B08-487B-9855-04A8FA22C335}" destId="{D0488AE6-17E4-46F7-BC1E-743A629B37C4}" srcOrd="0" destOrd="0" presId="urn:microsoft.com/office/officeart/2005/8/layout/process1"/>
    <dgm:cxn modelId="{F77E3A59-24D6-463D-B838-9B5981BFA713}" srcId="{27988501-5194-4CE1-B711-8087FDC999FD}" destId="{39B73E6B-B082-435A-AF83-39170B70AF10}" srcOrd="2" destOrd="0" parTransId="{062BD9F1-22BB-4F2E-82CF-8EBB0952B07F}" sibTransId="{75FCB93B-DB16-42E2-AA16-80DCA790450D}"/>
    <dgm:cxn modelId="{2436D9EC-95F4-4EED-B499-51189AE55C21}" type="presOf" srcId="{0C444BA8-B737-4152-BBD4-033D9E06DAD7}" destId="{5EDDEC5B-85C9-49AA-8A1E-852253C167E2}" srcOrd="1" destOrd="0" presId="urn:microsoft.com/office/officeart/2005/8/layout/process1"/>
    <dgm:cxn modelId="{9DE63995-CB26-4DAE-B215-94E944346A90}" type="presParOf" srcId="{9E07A525-5CF3-4AFA-8CA3-01B95F0F3288}" destId="{E6EC7D3A-8B41-4C75-9EEB-B4B8CD0B90E6}" srcOrd="0" destOrd="0" presId="urn:microsoft.com/office/officeart/2005/8/layout/process1"/>
    <dgm:cxn modelId="{762EF1F8-0031-4156-8975-60BD25CE93B3}" type="presParOf" srcId="{9E07A525-5CF3-4AFA-8CA3-01B95F0F3288}" destId="{DA38342F-DE73-44CE-9A48-607BE12478FA}" srcOrd="1" destOrd="0" presId="urn:microsoft.com/office/officeart/2005/8/layout/process1"/>
    <dgm:cxn modelId="{DDA6AB5F-E1BC-4E6B-B02D-2ABA45053950}" type="presParOf" srcId="{DA38342F-DE73-44CE-9A48-607BE12478FA}" destId="{6C3C81F5-BC27-45D2-8A4C-82480BC08E2B}" srcOrd="0" destOrd="0" presId="urn:microsoft.com/office/officeart/2005/8/layout/process1"/>
    <dgm:cxn modelId="{0EDF1EE2-73D2-4A4E-9C14-2A84693E0EB3}" type="presParOf" srcId="{9E07A525-5CF3-4AFA-8CA3-01B95F0F3288}" destId="{D0488AE6-17E4-46F7-BC1E-743A629B37C4}" srcOrd="2" destOrd="0" presId="urn:microsoft.com/office/officeart/2005/8/layout/process1"/>
    <dgm:cxn modelId="{A2CE6D43-8F71-4B2E-A62E-46065821C7BE}" type="presParOf" srcId="{9E07A525-5CF3-4AFA-8CA3-01B95F0F3288}" destId="{BF9BF4F1-5968-4AF1-8A23-389A1E8081B7}" srcOrd="3" destOrd="0" presId="urn:microsoft.com/office/officeart/2005/8/layout/process1"/>
    <dgm:cxn modelId="{85B09204-E6E1-4545-AE74-C455DC20CF8B}" type="presParOf" srcId="{BF9BF4F1-5968-4AF1-8A23-389A1E8081B7}" destId="{5EDDEC5B-85C9-49AA-8A1E-852253C167E2}" srcOrd="0" destOrd="0" presId="urn:microsoft.com/office/officeart/2005/8/layout/process1"/>
    <dgm:cxn modelId="{861BF91B-42BA-4184-A8A9-1CAD23D7D39C}" type="presParOf" srcId="{9E07A525-5CF3-4AFA-8CA3-01B95F0F3288}" destId="{3FDD5FDE-316B-4882-B96A-48F0A56BA8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88501-5194-4CE1-B711-8087FDC999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EA3AB2-D296-4EEB-B860-60548E219CF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Continue apixaban for at least 2 days after beginning  VKA</a:t>
          </a:r>
          <a:endParaRPr lang="en-GB" sz="1600" dirty="0"/>
        </a:p>
      </dgm:t>
    </dgm:pt>
    <dgm:pt modelId="{6D4010FF-AA5D-4D4D-A951-80ABE25DE506}" type="parTrans" cxnId="{88AEEEA3-D0F2-4FD6-9DB2-9F50D4DA07A8}">
      <dgm:prSet/>
      <dgm:spPr/>
      <dgm:t>
        <a:bodyPr/>
        <a:lstStyle/>
        <a:p>
          <a:endParaRPr lang="en-GB" sz="1600"/>
        </a:p>
      </dgm:t>
    </dgm:pt>
    <dgm:pt modelId="{7141CC78-4F5B-4710-AC52-EFF69AD4B49D}" type="sibTrans" cxnId="{88AEEEA3-D0F2-4FD6-9DB2-9F50D4DA07A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sz="1200"/>
        </a:p>
      </dgm:t>
    </dgm:pt>
    <dgm:pt modelId="{1992E8F5-0DE8-4225-8B3B-D87CE20DC56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After  2 days, get an INR reading before  next dose of apixaban</a:t>
          </a:r>
          <a:endParaRPr lang="en-GB" sz="1600" dirty="0"/>
        </a:p>
      </dgm:t>
    </dgm:pt>
    <dgm:pt modelId="{5B619755-BBB3-4058-9555-523351C0416B}" type="parTrans" cxnId="{3667281B-D538-4737-878B-2A5C73E22F6A}">
      <dgm:prSet/>
      <dgm:spPr/>
      <dgm:t>
        <a:bodyPr/>
        <a:lstStyle/>
        <a:p>
          <a:endParaRPr lang="en-GB" sz="1600"/>
        </a:p>
      </dgm:t>
    </dgm:pt>
    <dgm:pt modelId="{229F58E5-090E-4489-AD7C-B907FDBA296A}" type="sibTrans" cxnId="{3667281B-D538-4737-878B-2A5C73E22F6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sz="1200"/>
        </a:p>
      </dgm:t>
    </dgm:pt>
    <dgm:pt modelId="{6C9F8C3F-0A74-4FD0-808A-89B16300F2B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dirty="0" smtClean="0"/>
            <a:t>Continue both apixaban and VKA until INR is ≥ 2.0</a:t>
          </a:r>
          <a:endParaRPr lang="en-GB" sz="1600" dirty="0"/>
        </a:p>
      </dgm:t>
    </dgm:pt>
    <dgm:pt modelId="{85027AC2-ECF6-4750-8E88-0E7103B34156}" type="parTrans" cxnId="{8CE35D58-E57B-4099-B597-56F95BC98E44}">
      <dgm:prSet/>
      <dgm:spPr/>
      <dgm:t>
        <a:bodyPr/>
        <a:lstStyle/>
        <a:p>
          <a:endParaRPr lang="en-GB" sz="1600"/>
        </a:p>
      </dgm:t>
    </dgm:pt>
    <dgm:pt modelId="{CB18FE02-A689-48E8-9E29-E8027B56BC38}" type="sibTrans" cxnId="{8CE35D58-E57B-4099-B597-56F95BC98E44}">
      <dgm:prSet/>
      <dgm:spPr/>
      <dgm:t>
        <a:bodyPr/>
        <a:lstStyle/>
        <a:p>
          <a:endParaRPr lang="en-GB" sz="1600"/>
        </a:p>
      </dgm:t>
    </dgm:pt>
    <dgm:pt modelId="{9E07A525-5CF3-4AFA-8CA3-01B95F0F3288}" type="pres">
      <dgm:prSet presAssocID="{27988501-5194-4CE1-B711-8087FDC999FD}" presName="Name0" presStyleCnt="0">
        <dgm:presLayoutVars>
          <dgm:dir/>
          <dgm:resizeHandles val="exact"/>
        </dgm:presLayoutVars>
      </dgm:prSet>
      <dgm:spPr/>
    </dgm:pt>
    <dgm:pt modelId="{3D85C038-ACC8-495E-856E-C01D87917999}" type="pres">
      <dgm:prSet presAssocID="{CFEA3AB2-D296-4EEB-B860-60548E219C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9A2D2F-4145-457A-A9AF-86E3125B9202}" type="pres">
      <dgm:prSet presAssocID="{7141CC78-4F5B-4710-AC52-EFF69AD4B49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77BF8A3-26CE-41D4-AB5E-B12C4D9639C8}" type="pres">
      <dgm:prSet presAssocID="{7141CC78-4F5B-4710-AC52-EFF69AD4B49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00C6D60-E96A-4B7C-B378-633ECC5D1715}" type="pres">
      <dgm:prSet presAssocID="{1992E8F5-0DE8-4225-8B3B-D87CE20DC5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1919BE-29CC-4837-852A-D09B52CBF588}" type="pres">
      <dgm:prSet presAssocID="{229F58E5-090E-4489-AD7C-B907FDBA296A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6E77A83-3B70-4700-A80B-D6BE4DB1667D}" type="pres">
      <dgm:prSet presAssocID="{229F58E5-090E-4489-AD7C-B907FDBA296A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A64EEC02-ECFF-4CB7-89ED-19B80E4BEB52}" type="pres">
      <dgm:prSet presAssocID="{6C9F8C3F-0A74-4FD0-808A-89B16300F2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D3A9B6-AF8F-4544-9B1D-AA6509DCC601}" type="presOf" srcId="{CFEA3AB2-D296-4EEB-B860-60548E219CF5}" destId="{3D85C038-ACC8-495E-856E-C01D87917999}" srcOrd="0" destOrd="0" presId="urn:microsoft.com/office/officeart/2005/8/layout/process1"/>
    <dgm:cxn modelId="{557404EF-4F25-409A-8CF4-158C2C117C99}" type="presOf" srcId="{7141CC78-4F5B-4710-AC52-EFF69AD4B49D}" destId="{B89A2D2F-4145-457A-A9AF-86E3125B9202}" srcOrd="0" destOrd="0" presId="urn:microsoft.com/office/officeart/2005/8/layout/process1"/>
    <dgm:cxn modelId="{3667281B-D538-4737-878B-2A5C73E22F6A}" srcId="{27988501-5194-4CE1-B711-8087FDC999FD}" destId="{1992E8F5-0DE8-4225-8B3B-D87CE20DC568}" srcOrd="1" destOrd="0" parTransId="{5B619755-BBB3-4058-9555-523351C0416B}" sibTransId="{229F58E5-090E-4489-AD7C-B907FDBA296A}"/>
    <dgm:cxn modelId="{8CE35D58-E57B-4099-B597-56F95BC98E44}" srcId="{27988501-5194-4CE1-B711-8087FDC999FD}" destId="{6C9F8C3F-0A74-4FD0-808A-89B16300F2BE}" srcOrd="2" destOrd="0" parTransId="{85027AC2-ECF6-4750-8E88-0E7103B34156}" sibTransId="{CB18FE02-A689-48E8-9E29-E8027B56BC38}"/>
    <dgm:cxn modelId="{641CFADB-B35B-4B8E-8EB5-6FF1E3D05607}" type="presOf" srcId="{229F58E5-090E-4489-AD7C-B907FDBA296A}" destId="{76E77A83-3B70-4700-A80B-D6BE4DB1667D}" srcOrd="1" destOrd="0" presId="urn:microsoft.com/office/officeart/2005/8/layout/process1"/>
    <dgm:cxn modelId="{46CFEAF9-8694-4ED5-82B2-514D9480400D}" type="presOf" srcId="{6C9F8C3F-0A74-4FD0-808A-89B16300F2BE}" destId="{A64EEC02-ECFF-4CB7-89ED-19B80E4BEB52}" srcOrd="0" destOrd="0" presId="urn:microsoft.com/office/officeart/2005/8/layout/process1"/>
    <dgm:cxn modelId="{0180122D-0F00-47D4-9EFB-9447525904F5}" type="presOf" srcId="{1992E8F5-0DE8-4225-8B3B-D87CE20DC568}" destId="{B00C6D60-E96A-4B7C-B378-633ECC5D1715}" srcOrd="0" destOrd="0" presId="urn:microsoft.com/office/officeart/2005/8/layout/process1"/>
    <dgm:cxn modelId="{DC69EAF9-9BC1-46C4-83A3-8D0C7FF45E94}" type="presOf" srcId="{229F58E5-090E-4489-AD7C-B907FDBA296A}" destId="{BB1919BE-29CC-4837-852A-D09B52CBF588}" srcOrd="0" destOrd="0" presId="urn:microsoft.com/office/officeart/2005/8/layout/process1"/>
    <dgm:cxn modelId="{7C953447-F7EA-4D11-B52A-2B1F9C969834}" type="presOf" srcId="{27988501-5194-4CE1-B711-8087FDC999FD}" destId="{9E07A525-5CF3-4AFA-8CA3-01B95F0F3288}" srcOrd="0" destOrd="0" presId="urn:microsoft.com/office/officeart/2005/8/layout/process1"/>
    <dgm:cxn modelId="{1EF67DB8-DFED-45C8-A2AE-D0B00D59F6E0}" type="presOf" srcId="{7141CC78-4F5B-4710-AC52-EFF69AD4B49D}" destId="{477BF8A3-26CE-41D4-AB5E-B12C4D9639C8}" srcOrd="1" destOrd="0" presId="urn:microsoft.com/office/officeart/2005/8/layout/process1"/>
    <dgm:cxn modelId="{88AEEEA3-D0F2-4FD6-9DB2-9F50D4DA07A8}" srcId="{27988501-5194-4CE1-B711-8087FDC999FD}" destId="{CFEA3AB2-D296-4EEB-B860-60548E219CF5}" srcOrd="0" destOrd="0" parTransId="{6D4010FF-AA5D-4D4D-A951-80ABE25DE506}" sibTransId="{7141CC78-4F5B-4710-AC52-EFF69AD4B49D}"/>
    <dgm:cxn modelId="{E3A9C8F1-5E88-41C2-AD60-8B40E48AAB7D}" type="presParOf" srcId="{9E07A525-5CF3-4AFA-8CA3-01B95F0F3288}" destId="{3D85C038-ACC8-495E-856E-C01D87917999}" srcOrd="0" destOrd="0" presId="urn:microsoft.com/office/officeart/2005/8/layout/process1"/>
    <dgm:cxn modelId="{C88043D1-653F-41C6-90BD-20B3277CB49B}" type="presParOf" srcId="{9E07A525-5CF3-4AFA-8CA3-01B95F0F3288}" destId="{B89A2D2F-4145-457A-A9AF-86E3125B9202}" srcOrd="1" destOrd="0" presId="urn:microsoft.com/office/officeart/2005/8/layout/process1"/>
    <dgm:cxn modelId="{D00A7714-25FD-45EF-ACFB-7F0511391F86}" type="presParOf" srcId="{B89A2D2F-4145-457A-A9AF-86E3125B9202}" destId="{477BF8A3-26CE-41D4-AB5E-B12C4D9639C8}" srcOrd="0" destOrd="0" presId="urn:microsoft.com/office/officeart/2005/8/layout/process1"/>
    <dgm:cxn modelId="{826F83FC-2028-4906-AFB9-8580EDBBBD46}" type="presParOf" srcId="{9E07A525-5CF3-4AFA-8CA3-01B95F0F3288}" destId="{B00C6D60-E96A-4B7C-B378-633ECC5D1715}" srcOrd="2" destOrd="0" presId="urn:microsoft.com/office/officeart/2005/8/layout/process1"/>
    <dgm:cxn modelId="{CA3876AC-72F6-4F50-953E-19917662FC59}" type="presParOf" srcId="{9E07A525-5CF3-4AFA-8CA3-01B95F0F3288}" destId="{BB1919BE-29CC-4837-852A-D09B52CBF588}" srcOrd="3" destOrd="0" presId="urn:microsoft.com/office/officeart/2005/8/layout/process1"/>
    <dgm:cxn modelId="{A116ABBD-FF02-4672-B311-0A2785C5ADF6}" type="presParOf" srcId="{BB1919BE-29CC-4837-852A-D09B52CBF588}" destId="{76E77A83-3B70-4700-A80B-D6BE4DB1667D}" srcOrd="0" destOrd="0" presId="urn:microsoft.com/office/officeart/2005/8/layout/process1"/>
    <dgm:cxn modelId="{7410E607-6007-426E-B0A5-4F67A2B955E5}" type="presParOf" srcId="{9E07A525-5CF3-4AFA-8CA3-01B95F0F3288}" destId="{A64EEC02-ECFF-4CB7-89ED-19B80E4BEB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3FB6BE-9949-45BE-919B-576DBBFD17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D2CB71-192F-4652-BCD4-2E4A03ECA2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congresses/esc-2011/congress-reports/Documents/28-8-CTU/ARISTOTLE-presenter-Wallentin-slides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667" tIns="44835" rIns="89667" bIns="44835"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ACS: Acute coronary syndrome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AF: Atrial fibrillation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ISTH: International Society on Thrombosis and Haemostasis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NSAIDs: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Non-steroidal anti-inflammatory drugs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SmPC: Summary of product characteristics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C71976-E976-4566-B0E2-3E28FA83A70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fr-FR" sz="800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fr-FR" sz="800" b="1" i="1" dirty="0" err="1" smtClean="0">
                <a:latin typeface="Arial" pitchFamily="34" charset="0"/>
                <a:ea typeface="ＭＳ Ｐゴシック" pitchFamily="34" charset="-128"/>
              </a:rPr>
              <a:t>References</a:t>
            </a:r>
            <a:endParaRPr lang="fr-FR" sz="800" b="1" i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ts val="300"/>
              </a:spcBef>
              <a:defRPr/>
            </a:pP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1. Ansell J. </a:t>
            </a:r>
            <a:r>
              <a:rPr lang="en-US" sz="800" i="1" dirty="0" err="1" smtClean="0"/>
              <a:t>Warfarin</a:t>
            </a:r>
            <a:r>
              <a:rPr lang="en-US" sz="800" i="1" dirty="0" smtClean="0"/>
              <a:t> versus new agents: interpreting the data. 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Hematology Am Soc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Hematol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Educ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 Program 2010:221-8. </a:t>
            </a:r>
          </a:p>
          <a:p>
            <a:pPr marL="228577" indent="-228577">
              <a:spcBef>
                <a:spcPct val="0"/>
              </a:spcBef>
              <a:defRPr/>
            </a:pP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2. Apixaban,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SmPC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 2012</a:t>
            </a:r>
          </a:p>
          <a:p>
            <a:pPr marL="228577" indent="-228577">
              <a:spcBef>
                <a:spcPct val="0"/>
              </a:spcBef>
              <a:defRPr/>
            </a:pP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Rivaroxaban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SmPC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 2012. </a:t>
            </a:r>
          </a:p>
          <a:p>
            <a:pPr marL="228577" indent="-228577">
              <a:spcBef>
                <a:spcPct val="0"/>
              </a:spcBef>
              <a:defRPr/>
            </a:pP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Dabigatran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800" i="1" dirty="0" err="1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SmPC</a:t>
            </a:r>
            <a:r>
              <a:rPr lang="en-US" sz="800" i="1" dirty="0" smtClean="0">
                <a:solidFill>
                  <a:srgbClr val="1C1C1C"/>
                </a:solidFill>
                <a:ea typeface="Arial Unicode MS" pitchFamily="34" charset="-128"/>
                <a:cs typeface="Arial Unicode MS" pitchFamily="34" charset="-128"/>
              </a:rPr>
              <a:t> 2012.</a:t>
            </a:r>
            <a:endParaRPr lang="fr-FR" sz="800" i="1" dirty="0" smtClean="0">
              <a:solidFill>
                <a:srgbClr val="1C1C1C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fr-FR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6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2A28D-AACF-4558-8C1D-79EE13EB01F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rFVIIa: Recombinant factor VIIa</a:t>
            </a: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25A6C-17AA-4967-8A7E-D7611995D65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b="1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PCC: Prothrombin complex concentrates.</a:t>
            </a: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 algn="just">
              <a:spcBef>
                <a:spcPts val="30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Eerenberg ES et al. Reversal of rivaroxaban and dabigatran by prothrombin complex concentrate: a randomized, placebo-controlled, crossover study in healthy subjects. Circulation 2011;124:1573-9.</a:t>
            </a:r>
          </a:p>
          <a:p>
            <a:pPr algn="just">
              <a:spcBef>
                <a:spcPts val="300"/>
              </a:spcBef>
            </a:pPr>
            <a:r>
              <a:rPr lang="pt-BR" sz="800" i="1" smtClean="0">
                <a:latin typeface="Arial" pitchFamily="34" charset="0"/>
                <a:ea typeface="ＭＳ Ｐゴシック"/>
              </a:rPr>
              <a:t>Escolar G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et al</a:t>
            </a:r>
            <a:r>
              <a:rPr lang="es-ES" sz="800" i="1" smtClean="0">
                <a:latin typeface="Arial" pitchFamily="34" charset="0"/>
                <a:ea typeface="ＭＳ Ｐゴシック"/>
              </a:rPr>
              <a:t>.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 Effects of apixaban on hemostasis and reversal of its anticoagulant action by different coagulation factor concentrates: studies in vitro with circulating human blood</a:t>
            </a:r>
            <a:r>
              <a:rPr lang="es-ES" sz="800" i="1" smtClean="0">
                <a:latin typeface="Arial" pitchFamily="34" charset="0"/>
                <a:ea typeface="ＭＳ Ｐゴシック"/>
              </a:rPr>
              <a:t>.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Thromb Res 2012;130 (Suppl 1):S113, abstract no. C0122.</a:t>
            </a:r>
          </a:p>
          <a:p>
            <a:endParaRPr lang="fr-FR" smtClean="0">
              <a:latin typeface="Arial" pitchFamily="34" charset="0"/>
              <a:ea typeface="ＭＳ Ｐゴシック"/>
            </a:endParaRPr>
          </a:p>
        </p:txBody>
      </p:sp>
      <p:sp>
        <p:nvSpPr>
          <p:cNvPr id="2181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83DEE-6017-44A2-B132-B7D9414CE75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1C713-4E63-4CB9-AA81-78F47614116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1F6F46-6435-4352-ADAA-27ACC59B8E37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19B5AC-882A-4F9D-A5A1-EC4FD1B6333A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smtClean="0"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US" smtClean="0">
                <a:latin typeface="Arial" pitchFamily="34" charset="0"/>
                <a:ea typeface="ＭＳ Ｐゴシック"/>
              </a:rPr>
              <a:t>The rate of death from any cause (key secondary outcome) was lower in </a:t>
            </a:r>
            <a:br>
              <a:rPr lang="en-US" smtClean="0">
                <a:latin typeface="Arial" pitchFamily="34" charset="0"/>
                <a:ea typeface="ＭＳ Ｐゴシック"/>
              </a:rPr>
            </a:br>
            <a:r>
              <a:rPr lang="en-US" smtClean="0">
                <a:latin typeface="Arial" pitchFamily="34" charset="0"/>
                <a:ea typeface="ＭＳ Ｐゴシック"/>
              </a:rPr>
              <a:t>the apixaban group than in the warfarin group (3.52% per year </a:t>
            </a:r>
            <a:r>
              <a:rPr lang="en-US" i="1" smtClean="0">
                <a:latin typeface="Arial" pitchFamily="34" charset="0"/>
                <a:ea typeface="ＭＳ Ｐゴシック"/>
              </a:rPr>
              <a:t>vs</a:t>
            </a:r>
            <a:r>
              <a:rPr lang="en-US" smtClean="0">
                <a:latin typeface="Arial" pitchFamily="34" charset="0"/>
                <a:ea typeface="ＭＳ Ｐゴシック"/>
              </a:rPr>
              <a:t>. 3.94% per year; HR, </a:t>
            </a:r>
            <a:r>
              <a:rPr lang="pl-PL" smtClean="0">
                <a:latin typeface="Arial" pitchFamily="34" charset="0"/>
                <a:ea typeface="ＭＳ Ｐゴシック"/>
              </a:rPr>
              <a:t>0.89; 95% CI, 0.80 to 0.99; P = 0.047).</a:t>
            </a: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CI: Confidence interval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HR: Hazard ratio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RRR: Relative risk reduction</a:t>
            </a: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Granger CB et al; ARISTOTLE Committees and Investigators. Apixaban versus warfarin in patients with atrial fibrillation. N Engl J Med 2011;365:981-92. 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17818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989780-D688-4220-9AAE-48E8B376498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fr-FR" smtClean="0">
                <a:latin typeface="Arial" pitchFamily="34" charset="0"/>
                <a:ea typeface="ＭＳ Ｐゴシック"/>
              </a:rPr>
              <a:t>The efficacy and safety of apixaban </a:t>
            </a:r>
            <a:r>
              <a:rPr lang="fr-FR" i="1" smtClean="0">
                <a:latin typeface="Arial" pitchFamily="34" charset="0"/>
                <a:ea typeface="ＭＳ Ｐゴシック"/>
              </a:rPr>
              <a:t>vs</a:t>
            </a:r>
            <a:r>
              <a:rPr lang="fr-FR" smtClean="0">
                <a:latin typeface="Arial" pitchFamily="34" charset="0"/>
                <a:ea typeface="ＭＳ Ｐゴシック"/>
              </a:rPr>
              <a:t>. warfarin was maintained irrespective of INR control.</a:t>
            </a: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TTR: Time in therapeutic range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INR= international normalized ratio</a:t>
            </a:r>
            <a:r>
              <a:rPr lang="en-GB" sz="800" smtClean="0">
                <a:latin typeface="Arial" pitchFamily="34" charset="0"/>
                <a:ea typeface="ＭＳ Ｐゴシック"/>
              </a:rPr>
              <a:t> </a:t>
            </a:r>
            <a:endParaRPr lang="fr-FR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Yrs: years</a:t>
            </a:r>
          </a:p>
          <a:p>
            <a:pPr>
              <a:spcBef>
                <a:spcPct val="0"/>
              </a:spcBef>
            </a:pP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ct val="0"/>
              </a:spcBef>
            </a:pPr>
            <a:r>
              <a:rPr lang="en-US" sz="800" i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Wallentin L. </a:t>
            </a:r>
            <a:r>
              <a:rPr lang="en-US" sz="800" i="1" smtClean="0">
                <a:latin typeface="Arial" pitchFamily="34" charset="0"/>
                <a:ea typeface="ＭＳ Ｐゴシック"/>
              </a:rPr>
              <a:t>Efficacy and safety of apixaban compared with warfarin at different levels of INR control for stroke prevention in atrial fibrillation. </a:t>
            </a:r>
            <a:r>
              <a:rPr lang="en-US" sz="800" i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European Society of Cardiology Congress, Paris, France, 28 August 2011. </a:t>
            </a:r>
            <a:r>
              <a:rPr lang="en-US" sz="800" i="1" smtClean="0">
                <a:latin typeface="Arial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http://www.escardio.org/congresses/esc-2011/congress-reports/Documents/28-8-CTU/ARISTOTLE-presenter-Wallentin-slides.pdf</a:t>
            </a:r>
            <a:endParaRPr lang="en-US" sz="800" i="1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A5A4E6-1846-4847-98BE-1B24F76FD09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he-IL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he-IL">
              <a:solidFill>
                <a:srgbClr val="FFFFFF"/>
              </a:solidFill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he-IL">
              <a:solidFill>
                <a:srgbClr val="FFFFFF"/>
              </a:solidFill>
            </a:endParaRP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A7307-D7CB-4682-8CA5-091E382D5582}" type="slidenum">
              <a:rPr lang="he-IL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</a:rPr>
              <a:t>Apixaban was superior to warfarin in reducing the rates of the three key outcomes of the ARISTOTLE study, i.e. stroke or systemic embolism, major bleeding and death from any cause.</a:t>
            </a: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 algn="just"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RRR: Relative risk reduction. </a:t>
            </a:r>
          </a:p>
          <a:p>
            <a:pPr>
              <a:spcBef>
                <a:spcPct val="0"/>
              </a:spcBef>
            </a:pP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Granger CB et al; ARISTOTLE Committees and Investigators. Apixaban versus warfarin in patients with atrial fibrillation. N Engl J Med 2011;365:981-92. </a:t>
            </a: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algn="just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8739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34855B-6AF7-433E-8992-6C9CC20063C6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68BAF-9213-4299-A1DB-D1647A2E66D2}" type="slidenum">
              <a:rPr lang="fr-FR">
                <a:solidFill>
                  <a:prstClr val="black"/>
                </a:solidFill>
              </a:rPr>
              <a:pPr/>
              <a:t>47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942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859C76-A3CE-4BCD-8083-507CDBBA4B17}" type="slidenum">
              <a:rPr lang="fr-FR" sz="1200" smtClean="0">
                <a:solidFill>
                  <a:prstClr val="black"/>
                </a:solidFill>
                <a:ea typeface="MS PGothic" pitchFamily="34" charset="-128"/>
                <a:cs typeface="+mn-cs"/>
              </a:rPr>
              <a:pPr algn="r"/>
              <a:t>47</a:t>
            </a:fld>
            <a:endParaRPr lang="fr-FR" sz="1200" smtClean="0">
              <a:solidFill>
                <a:prstClr val="black"/>
              </a:solidFill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eaLnBrk="0" hangingPunct="0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e-IL" sz="2400">
              <a:solidFill>
                <a:srgbClr val="FFFFFF"/>
              </a:solidFill>
              <a:latin typeface="Times New Roman" pitchFamily="18" charset="0"/>
              <a:ea typeface="MS PGothic"/>
              <a:cs typeface="Lucida Sans Unicode" pitchFamily="34" charset="0"/>
            </a:endParaRPr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4700" cy="4057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ea typeface="ＭＳ Ｐゴシック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1. 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2. Pinto DJ, et al. Discovery of 1-(4-methoxyphenyl)-7-oxo-6-(4-(2-oxopiperidin-1-yl)phenyl)-4,5,6,7-tetrahydro-1H -pyrazolo[3,4-c]pyridine-3-carboxamide (apixaban, BMS-562247), a highly potent, selective, efficacious, and orally bioavailable inhibitor of blood coagulation factor Xa. J Med Chem 2007;50:5339-56.</a:t>
            </a:r>
            <a:endParaRPr lang="en-GB" sz="800" i="1" smtClean="0">
              <a:latin typeface="Arial" pitchFamily="34" charset="0"/>
              <a:ea typeface="ＭＳ Ｐゴシック"/>
            </a:endParaRPr>
          </a:p>
        </p:txBody>
      </p:sp>
      <p:sp>
        <p:nvSpPr>
          <p:cNvPr id="155652" name="Espace réservé du numéro de diapositive 3"/>
          <p:cNvSpPr txBox="1">
            <a:spLocks noGrp="1"/>
          </p:cNvSpPr>
          <p:nvPr/>
        </p:nvSpPr>
        <p:spPr bwMode="auto">
          <a:xfrm>
            <a:off x="3778213" y="8606719"/>
            <a:ext cx="2972705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65" tIns="46883" rIns="93765" bIns="46883" anchor="b"/>
          <a:lstStyle/>
          <a:p>
            <a:pPr algn="r" defTabSz="915988">
              <a:buFont typeface="Wingdings" pitchFamily="2" charset="2"/>
              <a:buNone/>
            </a:pPr>
            <a:fld id="{7739AEF8-19AB-44DB-9EEE-3FE6EEF8C987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pPr algn="r" defTabSz="915988">
                <a:buFont typeface="Wingdings" pitchFamily="2" charset="2"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6196" y="503702"/>
            <a:ext cx="5048804" cy="3458747"/>
          </a:xfrm>
          <a:ln/>
        </p:spPr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>
          <a:xfrm>
            <a:off x="1153921" y="4308470"/>
            <a:ext cx="4577327" cy="4108449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sz="1050" b="1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800" b="1" i="1" dirty="0" smtClean="0">
                <a:latin typeface="Arial" pitchFamily="34" charset="0"/>
                <a:ea typeface="ＭＳ Ｐゴシック" pitchFamily="34" charset="-128"/>
              </a:rPr>
              <a:t>References</a:t>
            </a:r>
          </a:p>
          <a:p>
            <a:pPr>
              <a:spcBef>
                <a:spcPts val="300"/>
              </a:spcBef>
              <a:defRPr/>
            </a:pP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1. Ansell J. Factor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Xa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or thrombin: is factor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Xa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a better target? J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Thromb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Haemost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2007;5(suppl1):60-4.</a:t>
            </a:r>
          </a:p>
          <a:p>
            <a:pPr>
              <a:spcBef>
                <a:spcPts val="300"/>
              </a:spcBef>
              <a:defRPr/>
            </a:pP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2.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Turpie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AGG. Oral, direct factor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Xa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inhibitors in development for the prevention and treatment of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thromboembolic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diseases.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Arterioscler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Thromb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Vasc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800" i="1" dirty="0" err="1" smtClean="0">
                <a:latin typeface="Arial" pitchFamily="34" charset="0"/>
                <a:ea typeface="ＭＳ Ｐゴシック" pitchFamily="34" charset="-128"/>
              </a:rPr>
              <a:t>Biol</a:t>
            </a:r>
            <a:r>
              <a:rPr lang="en-US" sz="800" i="1" dirty="0" smtClean="0">
                <a:latin typeface="Arial" pitchFamily="34" charset="0"/>
                <a:ea typeface="ＭＳ Ｐゴシック" pitchFamily="34" charset="-128"/>
              </a:rPr>
              <a:t> 2007;27:1238-47.</a:t>
            </a:r>
          </a:p>
          <a:p>
            <a:pPr>
              <a:spcBef>
                <a:spcPct val="0"/>
              </a:spcBef>
              <a:tabLst>
                <a:tab pos="114300" algn="l"/>
              </a:tabLst>
              <a:defRPr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7700" name="Espace réservé du numéro de diapositive 3"/>
          <p:cNvSpPr txBox="1">
            <a:spLocks noGrp="1"/>
          </p:cNvSpPr>
          <p:nvPr/>
        </p:nvSpPr>
        <p:spPr bwMode="auto">
          <a:xfrm>
            <a:off x="3778213" y="8606719"/>
            <a:ext cx="2972705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65" tIns="46883" rIns="93765" bIns="46883" anchor="b"/>
          <a:lstStyle/>
          <a:p>
            <a:pPr defTabSz="915988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fld id="{A761C7B5-8C8B-4493-A2B5-49D31A0EA636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pPr defTabSz="915988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AF: Atrial fibrillation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BD: Twice daily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INR: International normalised ratio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SmPC: Summary of product characteristics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VKA: Vitamin K antagonist</a:t>
            </a: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4D2D9C-F16D-4B0D-8AC7-81F2C420E33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As there is no clinical experience in patients with creatinine clearance &lt;15 mL/min, or in patients undergoing dialysis, apixaban is not recommended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in these patients.</a:t>
            </a:r>
          </a:p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No dose adjustment is necessary in patients with mild or moderate renal impairment. </a:t>
            </a:r>
          </a:p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Patients with serum creatinine ≥ 1.5 mg/dL (133 micromol/L) associated with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age ≥80 years or body weight ≤60 kg should receive the lower dose of apixaban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2.5 mg twice daily.</a:t>
            </a:r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Patients with exclusive criteria of severe renal impairment (creatinine clearance 15-29 mL/min) should also receive the lower dose of apixaban 2.5 mg twice daily.</a:t>
            </a:r>
          </a:p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Prior to initiating apixaban, liver function testing should be performed.</a:t>
            </a: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BD: Twice daily</a:t>
            </a:r>
          </a:p>
          <a:p>
            <a:pPr>
              <a:spcBef>
                <a:spcPct val="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ALT: Alanine aminotransferase </a:t>
            </a:r>
          </a:p>
          <a:p>
            <a:pPr>
              <a:spcBef>
                <a:spcPct val="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AST: Aspartate aminotransferase</a:t>
            </a:r>
          </a:p>
          <a:p>
            <a:pPr>
              <a:spcBef>
                <a:spcPct val="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ULN: Upper limit of normal</a:t>
            </a:r>
          </a:p>
          <a:p>
            <a:pPr>
              <a:spcBef>
                <a:spcPct val="0"/>
              </a:spcBef>
            </a:pPr>
            <a:endParaRPr lang="en-GB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pPr algn="just"/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299CD4-54B4-4319-A38C-904A1BB9494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139538" y="4330370"/>
            <a:ext cx="4578925" cy="4108449"/>
          </a:xfrm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ts val="300"/>
              </a:spcBef>
            </a:pPr>
            <a:endParaRPr lang="fr-FR" sz="800" b="1" i="1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AF: Atrial fibrillation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SmPC: Summary of product characteristics</a:t>
            </a:r>
          </a:p>
          <a:p>
            <a:pPr>
              <a:spcBef>
                <a:spcPts val="300"/>
              </a:spcBef>
            </a:pPr>
            <a:endParaRPr lang="en-GB" sz="800" b="1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</p:txBody>
      </p:sp>
      <p:sp>
        <p:nvSpPr>
          <p:cNvPr id="212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7C04BB-B93F-4E40-BD51-7E2D86FD165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Active substances which are not considered strong inhibitors of both CYP3A4 and P-gp, (e.g. diltiazem, naproxen, amiodarone, verapamil, quinidine)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are expected to increase apixaban plasma concentration to a lesser extent than strong inhibitors. Diltiazem (360 mg once a day), for instance, considered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a moderate CYP3A4 and a weak P‑gp inhibitor, led to a 1.4‑fold increase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in mean apixaban AUC and a 1.3‑fold increase in C</a:t>
            </a:r>
            <a:r>
              <a:rPr lang="en-GB" baseline="-25000" smtClean="0">
                <a:latin typeface="Arial" pitchFamily="34" charset="0"/>
                <a:ea typeface="ＭＳ Ｐゴシック"/>
              </a:rPr>
              <a:t>max</a:t>
            </a:r>
            <a:r>
              <a:rPr lang="en-GB" smtClean="0">
                <a:latin typeface="Arial" pitchFamily="34" charset="0"/>
                <a:ea typeface="ＭＳ Ｐゴシック"/>
              </a:rPr>
              <a:t>. Naproxen (500 mg, single dose) an inhibitor of P‑gp but not an inhibitor of CYP3A4, led to a 1.5‑fold and 1.6‑fold increase in mean apixaban AUC and C</a:t>
            </a:r>
            <a:r>
              <a:rPr lang="en-GB" baseline="-25000" smtClean="0">
                <a:latin typeface="Arial" pitchFamily="34" charset="0"/>
                <a:ea typeface="ＭＳ Ｐゴシック"/>
              </a:rPr>
              <a:t>max</a:t>
            </a:r>
            <a:r>
              <a:rPr lang="en-GB" smtClean="0">
                <a:latin typeface="Arial" pitchFamily="34" charset="0"/>
                <a:ea typeface="ＭＳ Ｐゴシック"/>
              </a:rPr>
              <a:t>, respectively. No dose adjustment for apixaban is required when co-administered with less potent inhibitors of CYP3A4 and/or P‑gp.</a:t>
            </a:r>
          </a:p>
          <a:p>
            <a:pPr algn="just"/>
            <a:r>
              <a:rPr lang="en-GB" smtClean="0">
                <a:latin typeface="Arial" pitchFamily="34" charset="0"/>
                <a:ea typeface="ＭＳ Ｐゴシック"/>
              </a:rPr>
              <a:t>Co-administration of apixaban with rifampicin, a strong inducer of both CYP3A4 and P‑gp, led to an approximate 54% and 42% decrease in mean apixaban AUC and C</a:t>
            </a:r>
            <a:r>
              <a:rPr lang="en-GB" baseline="-25000" smtClean="0">
                <a:latin typeface="Arial" pitchFamily="34" charset="0"/>
                <a:ea typeface="ＭＳ Ｐゴシック"/>
              </a:rPr>
              <a:t>max</a:t>
            </a:r>
            <a:r>
              <a:rPr lang="en-GB" smtClean="0">
                <a:latin typeface="Arial" pitchFamily="34" charset="0"/>
                <a:ea typeface="ＭＳ Ｐゴシック"/>
              </a:rPr>
              <a:t>, respectively. The concomitant use of apixaban with other strong CYP3A4 and P‑gp inducers (e.g., phenytoin, carbamazepine, phenobarbital or St. John’s Wort) may also lead to reduced apixaban plasma concentrations. </a:t>
            </a:r>
            <a:br>
              <a:rPr lang="en-GB" smtClean="0">
                <a:latin typeface="Arial" pitchFamily="34" charset="0"/>
                <a:ea typeface="ＭＳ Ｐゴシック"/>
              </a:rPr>
            </a:br>
            <a:r>
              <a:rPr lang="en-GB" smtClean="0">
                <a:latin typeface="Arial" pitchFamily="34" charset="0"/>
                <a:ea typeface="ＭＳ Ｐゴシック"/>
              </a:rPr>
              <a:t>No dose adjustment for apixaban is required during concomitant therapy with such agents, however strong inducers of both CYP3A4 and P‑gp should be co-administered with caution. </a:t>
            </a:r>
            <a:endParaRPr lang="fr-FR" smtClean="0">
              <a:latin typeface="Arial" pitchFamily="34" charset="0"/>
              <a:ea typeface="ＭＳ Ｐゴシック"/>
            </a:endParaRPr>
          </a:p>
          <a:p>
            <a:pPr algn="just"/>
            <a:r>
              <a:rPr lang="en-GB" sz="800" b="1" i="1" smtClean="0">
                <a:latin typeface="Arial" pitchFamily="34" charset="0"/>
                <a:ea typeface="ＭＳ Ｐゴシック"/>
              </a:rPr>
              <a:t>Abbreviations</a:t>
            </a:r>
          </a:p>
          <a:p>
            <a:pPr>
              <a:spcBef>
                <a:spcPts val="30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AF: Atrial fibrillation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AUC: Area under the curve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C</a:t>
            </a:r>
            <a:r>
              <a:rPr lang="en-GB" sz="800" i="1" baseline="-25000" smtClean="0">
                <a:latin typeface="Arial" pitchFamily="34" charset="0"/>
                <a:ea typeface="ＭＳ Ｐゴシック"/>
              </a:rPr>
              <a:t>max</a:t>
            </a:r>
            <a:r>
              <a:rPr lang="en-GB" sz="800" i="1" smtClean="0">
                <a:latin typeface="Arial" pitchFamily="34" charset="0"/>
                <a:ea typeface="ＭＳ Ｐゴシック"/>
              </a:rPr>
              <a:t>: Maximum concentration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CYP3A4: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Cytochrome P450 3A4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GPIIb/IIIa: Glycoprotein Iib/IIIa</a:t>
            </a: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HIV: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Human immunodeficiency virus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NSAIDs: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Nonsteroidal anti-inflammatory drugs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i="1" smtClean="0">
                <a:latin typeface="Arial" pitchFamily="34" charset="0"/>
                <a:ea typeface="ＭＳ Ｐゴシック"/>
              </a:rPr>
              <a:t>P-gp: 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P</a:t>
            </a:r>
            <a:r>
              <a:rPr lang="fr-FR" sz="800" smtClean="0">
                <a:latin typeface="Arial" pitchFamily="34" charset="0"/>
                <a:ea typeface="ＭＳ Ｐゴシック"/>
              </a:rPr>
              <a:t>-</a:t>
            </a:r>
            <a:r>
              <a:rPr lang="fr-FR" sz="800" i="1" smtClean="0">
                <a:latin typeface="Arial" pitchFamily="34" charset="0"/>
                <a:ea typeface="ＭＳ Ｐゴシック"/>
              </a:rPr>
              <a:t>glycoprotein</a:t>
            </a:r>
          </a:p>
          <a:p>
            <a:pPr>
              <a:spcBef>
                <a:spcPct val="0"/>
              </a:spcBef>
            </a:pPr>
            <a:r>
              <a:rPr lang="fr-FR" sz="800" i="1" smtClean="0">
                <a:latin typeface="Arial" pitchFamily="34" charset="0"/>
                <a:ea typeface="ＭＳ Ｐゴシック"/>
              </a:rPr>
              <a:t>SmPC: Summary of product characteristics</a:t>
            </a:r>
            <a:endParaRPr lang="en-GB" sz="800" i="1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endParaRPr lang="en-GB" sz="800" smtClean="0"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GB" sz="800" b="1" i="1" smtClean="0">
                <a:latin typeface="Arial" pitchFamily="34" charset="0"/>
                <a:ea typeface="ＭＳ Ｐゴシック"/>
              </a:rPr>
              <a:t>References</a:t>
            </a:r>
          </a:p>
          <a:p>
            <a:pPr>
              <a:spcBef>
                <a:spcPts val="300"/>
              </a:spcBef>
            </a:pPr>
            <a:r>
              <a:rPr lang="en-US" sz="800" i="1" smtClean="0">
                <a:latin typeface="Arial" pitchFamily="34" charset="0"/>
                <a:ea typeface="ＭＳ Ｐゴシック"/>
              </a:rPr>
              <a:t>Apixaban, SmPC 2012.</a:t>
            </a:r>
            <a:endParaRPr lang="en-GB" sz="800" smtClean="0">
              <a:latin typeface="Arial" pitchFamily="34" charset="0"/>
              <a:ea typeface="ＭＳ Ｐゴシック"/>
            </a:endParaRPr>
          </a:p>
          <a:p>
            <a:endParaRPr lang="en-GB" smtClean="0">
              <a:latin typeface="Arial" pitchFamily="34" charset="0"/>
              <a:ea typeface="ＭＳ Ｐゴシック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29205B-A4F9-4B3D-82CF-C94B5CB3F3A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guidelines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61" y="431800"/>
            <a:ext cx="778827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79673" y="4559300"/>
            <a:ext cx="6435725" cy="1752600"/>
          </a:xfrm>
          <a:ln w="25400"/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>
            <a:lvl1pPr marL="0" indent="1371600" algn="r">
              <a:buFontTx/>
              <a:buNone/>
              <a:defRPr sz="4000"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37B0-1BCB-45E8-AD80-2765FA819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65113"/>
            <a:ext cx="2124075" cy="54562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9563" y="265113"/>
            <a:ext cx="6224587" cy="54562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C5A8-A5CD-4415-8F98-F4FC9AAB9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3" y="265113"/>
            <a:ext cx="8205787" cy="563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9563" y="1804988"/>
            <a:ext cx="8501062" cy="3916362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61C0-3115-42C9-B17B-042DF5A8A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278E-586E-431D-89FD-0CA88F3F7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1170-2703-4918-B7E1-251AD9F88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104-7D95-4A29-8B0D-5BA9BFBBF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4B2-A079-42D1-9C0F-B3F4B973B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X_PPT_Slide.jpg"/>
          <p:cNvPicPr>
            <a:picLocks noChangeAspect="1"/>
          </p:cNvPicPr>
          <p:nvPr/>
        </p:nvPicPr>
        <p:blipFill>
          <a:blip r:embed="rId2" cstate="print"/>
          <a:srcRect b="10231"/>
          <a:stretch>
            <a:fillRect/>
          </a:stretch>
        </p:blipFill>
        <p:spPr bwMode="auto">
          <a:xfrm>
            <a:off x="0" y="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577975" y="6572250"/>
            <a:ext cx="4214813" cy="285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1050" b="1" kern="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DRAFT SLIDES – NOT APPROVED FOR PROMOTIONAL USE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04000"/>
            <a:ext cx="928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4175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0538" y="3709988"/>
            <a:ext cx="7313612" cy="365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75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60538" y="2622550"/>
            <a:ext cx="7313612" cy="1004888"/>
          </a:xfrm>
          <a:ln algn="ctr"/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A76AD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034CF36-A6FB-4285-8BDB-25598CAD9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5DFF-4508-4280-B79A-8451EDCC6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2797-18A6-423A-9AAD-25A431A76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F9-6D15-49FA-84B2-D5F0C68E5C1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563" y="1804988"/>
            <a:ext cx="4173537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804988"/>
            <a:ext cx="4175125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352C-5870-45A3-8437-31E0F696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C8DE-812F-4A94-BD3F-6E5CAF987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5A6E-C167-4242-8923-52135EF11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7D1-F9BA-4696-BFFB-B48A500A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13B7-10EA-43F6-BD70-137425788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A8B8-E1EF-4033-B8A6-163B06BBB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33C5-969F-42BE-8F67-F7162CFB9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65113"/>
            <a:ext cx="2124075" cy="54562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9563" y="265113"/>
            <a:ext cx="6224587" cy="54562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C5A8-A5CD-4415-8F98-F4FC9AAB9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3" y="265113"/>
            <a:ext cx="8205787" cy="563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9563" y="1804988"/>
            <a:ext cx="8501062" cy="3916362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61C0-3115-42C9-B17B-042DF5A8A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278E-586E-431D-89FD-0CA88F3F7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372E-78B0-46B1-9CF8-75863F38F2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1170-2703-4918-B7E1-251AD9F88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104-7D95-4A29-8B0D-5BA9BFBBF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4B2-A079-42D1-9C0F-B3F4B973B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F161-7EFD-445B-8F48-707D962A15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512C-1985-4702-BBBC-F533268EDF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7632-FC82-4ECA-82F0-B13EBBBC9B2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7419-091B-48C7-944C-A14D7CD5A7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3DB50-406C-433C-83F7-6303A88130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72A-11CE-4F9A-B32B-59666C34A7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61" y="620759"/>
            <a:ext cx="6118225" cy="2016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789363"/>
            <a:ext cx="554355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00CC">
                  <a:gamma/>
                  <a:shade val="20000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e-IL" altLang="en-US"/>
              <a:t>לחץ כדי לערוך סגנון כותרת של תבנית בסיס</a:t>
            </a:r>
            <a:endParaRPr lang="en-US" altLang="en-US"/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 altLang="en-US"/>
              <a:t>לחץ כדי לערוך סגנון כותרת משנה של תבנית בסיס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CF84DC-FAE0-4E92-B48A-83616278298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dule_web_NEW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4" y="6289677"/>
            <a:ext cx="28162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29683" y="6362135"/>
            <a:ext cx="2269597" cy="215444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fr-FR" sz="14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rPr>
              <a:t>www.escardio.org/guidelines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52" y="2130426"/>
            <a:ext cx="8315097" cy="646331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885825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2" y="222250"/>
            <a:ext cx="582884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216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F2EB-AE18-402E-A092-CF0FC28373F8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9578263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0497-A3A8-47D5-9F53-7F40F1DBCE5B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2" y="222250"/>
            <a:ext cx="582884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263D-D32E-4154-964D-FA5A39321D3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0" y="274639"/>
            <a:ext cx="582884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879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22082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3879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22082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EDCE-8451-412F-BB31-BAB1BFFA7126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2" y="222250"/>
            <a:ext cx="582884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B49C-1AE1-410D-A7E8-411EB8F3C2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E513-BB10-415E-9473-E4B40F05A33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370967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893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521C-479F-4343-B804-17459EF38DF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370967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CCBB-18E4-4CBF-A936-881519F5C854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2" y="222250"/>
            <a:ext cx="582884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46880" y="1196976"/>
            <a:ext cx="10633680" cy="216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A016-7DF9-466F-853C-78550A8C06A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2" y="-884671"/>
            <a:ext cx="677108" cy="5736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6956" y="222252"/>
            <a:ext cx="2970044" cy="3522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4446-2833-45CE-87F3-5AB322C91C2A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7582" y="222250"/>
            <a:ext cx="582884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6"/>
            <a:ext cx="4038600" cy="2569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6"/>
            <a:ext cx="4038600" cy="2569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546351"/>
            <a:ext cx="4038600" cy="2569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46351"/>
            <a:ext cx="4038600" cy="2569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30BC-07B4-4EDD-A8D9-EF7A7014C42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2533" y="2130429"/>
            <a:ext cx="5238935" cy="584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9255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D93F0-CF03-4553-8175-AFF20AB92E8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34" y="222250"/>
            <a:ext cx="5238935" cy="584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D018D-88F5-4B6D-AC26-F631731B63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8241359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F7B7-C6BA-4272-B74D-AA33EEF0EB4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34" y="222250"/>
            <a:ext cx="5238935" cy="584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7"/>
            <a:ext cx="4038600" cy="3239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7"/>
            <a:ext cx="4038600" cy="3239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851BB-B8F9-4562-84A5-B2989A51E05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33" y="274641"/>
            <a:ext cx="5238935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3881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282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343881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282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15E53-75CC-409F-BCD0-2DB9130C33B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34" y="222250"/>
            <a:ext cx="5238935" cy="584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B7C0-3253-4875-B220-CAEAFEED05E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50462-3E3E-42DD-989B-16156F2CB24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034990"/>
            <a:ext cx="3340979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855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FE442-086B-46B7-87A4-D0C9AF72FCE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90" y="4967228"/>
            <a:ext cx="3340979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6B350-6AB1-4A5C-9E2A-5FFD6628A58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34" y="222250"/>
            <a:ext cx="5238935" cy="584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-6963638" y="1196978"/>
            <a:ext cx="15650438" cy="2169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B4564-DF23-48B7-BE71-EBBED3F8C2FD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09692" y="-551618"/>
            <a:ext cx="677108" cy="5146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52741" y="222252"/>
            <a:ext cx="4324261" cy="35988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1E8F9-196A-4158-951A-FCCEBC9B867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istotle_logo-forslid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517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cri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6364288"/>
            <a:ext cx="306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cr_logo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2600" y="6029325"/>
            <a:ext cx="8159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3857148"/>
            <a:ext cx="6908800" cy="333852"/>
          </a:xfrm>
          <a:noFill/>
          <a:ln>
            <a:noFill/>
          </a:ln>
          <a:effectLst/>
          <a:extLst>
            <a:ext uri="{AF507438-7753-43E0-B8FC-AC1667EBCBE1}"/>
          </a:extLst>
        </p:spPr>
        <p:txBody>
          <a:bodyPr>
            <a:noAutofit/>
          </a:bodyPr>
          <a:lstStyle>
            <a:lvl1pPr>
              <a:lnSpc>
                <a:spcPts val="1700"/>
              </a:lnSpc>
              <a:defRPr lang="en-US" sz="1500" noProof="0"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0775" y="3165158"/>
            <a:ext cx="6913563" cy="492443"/>
          </a:xfrm>
        </p:spPr>
        <p:txBody>
          <a:bodyPr anchor="b"/>
          <a:lstStyle>
            <a:lvl1pPr>
              <a:defRPr sz="2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X_PPT_Slide.jpg"/>
          <p:cNvPicPr>
            <a:picLocks noChangeAspect="1"/>
          </p:cNvPicPr>
          <p:nvPr/>
        </p:nvPicPr>
        <p:blipFill>
          <a:blip r:embed="rId2" cstate="print"/>
          <a:srcRect b="10231"/>
          <a:stretch>
            <a:fillRect/>
          </a:stretch>
        </p:blipFill>
        <p:spPr bwMode="auto">
          <a:xfrm>
            <a:off x="0" y="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577975" y="6572250"/>
            <a:ext cx="4214813" cy="285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1050" b="1" kern="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DRAFT SLIDES – NOT APPROVED FOR PROMOTIONAL USE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04000"/>
            <a:ext cx="928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4175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0538" y="3709988"/>
            <a:ext cx="7313612" cy="365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75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60538" y="2622550"/>
            <a:ext cx="7313612" cy="1004888"/>
          </a:xfrm>
          <a:ln algn="ctr"/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A76AD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034CF36-A6FB-4285-8BDB-25598CAD9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5DFF-4508-4280-B79A-8451EDCC6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2797-18A6-423A-9AAD-25A431A76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563" y="1804988"/>
            <a:ext cx="4173537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804988"/>
            <a:ext cx="4175125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352C-5870-45A3-8437-31E0F696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C8DE-812F-4A94-BD3F-6E5CAF987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5A6E-C167-4242-8923-52135EF11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7D1-F9BA-4696-BFFB-B48A500A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13B7-10EA-43F6-BD70-137425788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A8B8-E1EF-4033-B8A6-163B06BBB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33C5-969F-42BE-8F67-F7162CFB9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65113"/>
            <a:ext cx="2124075" cy="54562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9563" y="265113"/>
            <a:ext cx="6224587" cy="54562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C5A8-A5CD-4415-8F98-F4FC9AAB9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3" y="265113"/>
            <a:ext cx="8205787" cy="563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9563" y="1804988"/>
            <a:ext cx="8501062" cy="3916362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61C0-3115-42C9-B17B-042DF5A8A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37350" y="163559"/>
            <a:ext cx="2154238" cy="616108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71472" y="163559"/>
            <a:ext cx="6313487" cy="616108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278E-586E-431D-89FD-0CA88F3F7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1170-2703-4918-B7E1-251AD9F88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104-7D95-4A29-8B0D-5BA9BFBBF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4B2-A079-42D1-9C0F-B3F4B973B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X_PPT_Slide.jpg"/>
          <p:cNvPicPr>
            <a:picLocks noChangeAspect="1"/>
          </p:cNvPicPr>
          <p:nvPr/>
        </p:nvPicPr>
        <p:blipFill>
          <a:blip r:embed="rId2" cstate="print"/>
          <a:srcRect b="10231"/>
          <a:stretch>
            <a:fillRect/>
          </a:stretch>
        </p:blipFill>
        <p:spPr bwMode="auto">
          <a:xfrm>
            <a:off x="0" y="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577975" y="6572250"/>
            <a:ext cx="4214813" cy="285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1050" b="1" kern="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DRAFT SLIDES – NOT APPROVED FOR PROMOTIONAL USE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04000"/>
            <a:ext cx="928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4175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0538" y="3709988"/>
            <a:ext cx="7313612" cy="365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75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60538" y="2622550"/>
            <a:ext cx="7313612" cy="1004888"/>
          </a:xfrm>
          <a:ln algn="ctr"/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A76AD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034CF36-A6FB-4285-8BDB-25598CAD9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5DFF-4508-4280-B79A-8451EDCC6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2797-18A6-423A-9AAD-25A431A76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563" y="1804988"/>
            <a:ext cx="4173537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804988"/>
            <a:ext cx="4175125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352C-5870-45A3-8437-31E0F696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C8DE-812F-4A94-BD3F-6E5CAF987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5A6E-C167-4242-8923-52135EF11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99BC-484E-40E8-83DA-8AD59E3A7EB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7D1-F9BA-4696-BFFB-B48A500A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13B7-10EA-43F6-BD70-137425788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A8B8-E1EF-4033-B8A6-163B06BBB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33C5-969F-42BE-8F67-F7162CFB9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65113"/>
            <a:ext cx="2124075" cy="54562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9563" y="265113"/>
            <a:ext cx="6224587" cy="54562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C5A8-A5CD-4415-8F98-F4FC9AAB9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3" y="265113"/>
            <a:ext cx="8205787" cy="563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9563" y="1804988"/>
            <a:ext cx="8501062" cy="3916362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61C0-3115-42C9-B17B-042DF5A8A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278E-586E-431D-89FD-0CA88F3F7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1170-2703-4918-B7E1-251AD9F88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104-7D95-4A29-8B0D-5BA9BFBBF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B4B2-A079-42D1-9C0F-B3F4B973B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8B33-8E7F-4DA1-8AB1-15F5F4A7D9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X_PPT_Slide.jpg"/>
          <p:cNvPicPr>
            <a:picLocks noChangeAspect="1"/>
          </p:cNvPicPr>
          <p:nvPr/>
        </p:nvPicPr>
        <p:blipFill>
          <a:blip r:embed="rId2" cstate="print"/>
          <a:srcRect b="10231"/>
          <a:stretch>
            <a:fillRect/>
          </a:stretch>
        </p:blipFill>
        <p:spPr bwMode="auto">
          <a:xfrm>
            <a:off x="0" y="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577975" y="6572250"/>
            <a:ext cx="4214813" cy="285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1050" b="1" kern="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DRAFT SLIDES – NOT APPROVED FOR PROMOTIONAL USE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04000"/>
            <a:ext cx="928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4175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0538" y="3709988"/>
            <a:ext cx="7313612" cy="365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75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60538" y="2622550"/>
            <a:ext cx="7313612" cy="1004888"/>
          </a:xfrm>
          <a:ln algn="ctr"/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A76AD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034CF36-A6FB-4285-8BDB-25598CAD9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5DFF-4508-4280-B79A-8451EDCC6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2797-18A6-423A-9AAD-25A431A76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563" y="1804988"/>
            <a:ext cx="4173537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804988"/>
            <a:ext cx="4175125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352C-5870-45A3-8437-31E0F696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C8DE-812F-4A94-BD3F-6E5CAF987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5A6E-C167-4242-8923-52135EF11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7D1-F9BA-4696-BFFB-B48A500A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13B7-10EA-43F6-BD70-137425788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A8B8-E1EF-4033-B8A6-163B06BBB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33C5-969F-42BE-8F67-F7162CFB9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://www.escardio.org/guidelines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escardio.org/guidelines" TargetMode="Externa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04960"/>
            </a:gs>
            <a:gs pos="100000">
              <a:srgbClr val="679D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63513"/>
            <a:ext cx="8391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</a:t>
            </a:r>
            <a:br>
              <a:rPr lang="en-GB" smtClean="0"/>
            </a:br>
            <a:r>
              <a:rPr lang="en-GB" smtClean="0"/>
              <a:t>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2209800"/>
            <a:ext cx="86058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 </a:t>
            </a:r>
            <a:br>
              <a:rPr lang="en-GB" smtClean="0"/>
            </a:br>
            <a:r>
              <a:rPr lang="en-GB" smtClean="0"/>
              <a:t>	kbb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20900" name="Rectangle 4"/>
          <p:cNvSpPr>
            <a:spLocks noChangeArrowheads="1"/>
          </p:cNvSpPr>
          <p:nvPr/>
        </p:nvSpPr>
        <p:spPr bwMode="blackWhite">
          <a:xfrm flipV="1">
            <a:off x="488950" y="985838"/>
            <a:ext cx="8231188" cy="123825"/>
          </a:xfrm>
          <a:prstGeom prst="rect">
            <a:avLst/>
          </a:prstGeom>
          <a:gradFill rotWithShape="0">
            <a:gsLst>
              <a:gs pos="0">
                <a:srgbClr val="6CABCA"/>
              </a:gs>
              <a:gs pos="50000">
                <a:srgbClr val="6CABCA">
                  <a:gamma/>
                  <a:shade val="56078"/>
                  <a:invGamma/>
                </a:srgbClr>
              </a:gs>
              <a:gs pos="100000">
                <a:srgbClr val="6CABCA"/>
              </a:gs>
            </a:gsLst>
            <a:lin ang="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9250" dir="2132261" algn="ctr" rotWithShape="0">
              <a:schemeClr val="bg1"/>
            </a:outerShdw>
          </a:effectLst>
        </p:spPr>
        <p:txBody>
          <a:bodyPr wrap="none" anchor="ctr"/>
          <a:lstStyle/>
          <a:p>
            <a:pPr algn="ctr" rtl="1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09" r:id="rId1"/>
    <p:sldLayoutId id="2147488523" r:id="rId2"/>
    <p:sldLayoutId id="2147488524" r:id="rId3"/>
    <p:sldLayoutId id="2147488525" r:id="rId4"/>
    <p:sldLayoutId id="2147488526" r:id="rId5"/>
    <p:sldLayoutId id="2147488527" r:id="rId6"/>
    <p:sldLayoutId id="2147488528" r:id="rId7"/>
  </p:sldLayoutIdLst>
  <p:transition advClick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1092200" indent="2794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•"/>
        <a:tabLst>
          <a:tab pos="1371600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006600" indent="-2921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–"/>
        <a:tabLst>
          <a:tab pos="1371600" algn="l"/>
        </a:tabLst>
        <a:defRPr sz="2400">
          <a:solidFill>
            <a:schemeClr val="tx1"/>
          </a:solidFill>
          <a:latin typeface="+mn-lt"/>
        </a:defRPr>
      </a:lvl2pPr>
      <a:lvl3pPr marL="34861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•"/>
        <a:tabLst>
          <a:tab pos="1371600" algn="l"/>
        </a:tabLst>
        <a:defRPr sz="2000">
          <a:solidFill>
            <a:schemeClr val="tx1"/>
          </a:solidFill>
          <a:latin typeface="+mn-lt"/>
        </a:defRPr>
      </a:lvl3pPr>
      <a:lvl4pPr marL="38290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–"/>
        <a:tabLst>
          <a:tab pos="1371600" algn="l"/>
        </a:tabLst>
        <a:defRPr sz="2000">
          <a:solidFill>
            <a:schemeClr val="tx1"/>
          </a:solidFill>
          <a:latin typeface="+mn-lt"/>
        </a:defRPr>
      </a:lvl4pPr>
      <a:lvl5pPr marL="41719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371600" algn="l"/>
        </a:tabLst>
        <a:defRPr sz="2000">
          <a:solidFill>
            <a:schemeClr val="tx1"/>
          </a:solidFill>
          <a:latin typeface="+mn-lt"/>
        </a:defRPr>
      </a:lvl5pPr>
      <a:lvl6pPr marL="46291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371600" algn="l"/>
        </a:tabLst>
        <a:defRPr>
          <a:solidFill>
            <a:schemeClr val="tx1"/>
          </a:solidFill>
          <a:latin typeface="+mn-lt"/>
        </a:defRPr>
      </a:lvl6pPr>
      <a:lvl7pPr marL="50863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371600" algn="l"/>
        </a:tabLst>
        <a:defRPr>
          <a:solidFill>
            <a:schemeClr val="tx1"/>
          </a:solidFill>
          <a:latin typeface="+mn-lt"/>
        </a:defRPr>
      </a:lvl7pPr>
      <a:lvl8pPr marL="55435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371600" algn="l"/>
        </a:tabLst>
        <a:defRPr>
          <a:solidFill>
            <a:schemeClr val="tx1"/>
          </a:solidFill>
          <a:latin typeface="+mn-lt"/>
        </a:defRPr>
      </a:lvl8pPr>
      <a:lvl9pPr marL="6000750" indent="-228600" algn="l" rtl="0" eaLnBrk="0" fontAlgn="base" hangingPunct="0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3716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ld1"/>
          <p:cNvPicPr>
            <a:picLocks noChangeAspect="1" noChangeArrowheads="1"/>
          </p:cNvPicPr>
          <p:nvPr/>
        </p:nvPicPr>
        <p:blipFill>
          <a:blip r:embed="rId3" cstate="print"/>
          <a:srcRect l="50000" t="49965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111" y="322320"/>
            <a:ext cx="835377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111" y="1268413"/>
            <a:ext cx="835377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buClr>
                <a:srgbClr val="00498B"/>
              </a:buClr>
              <a:buFont typeface="Arial" pitchFamily="34" charset="0"/>
              <a:buNone/>
              <a:defRPr sz="1200">
                <a:solidFill>
                  <a:srgbClr val="00498B"/>
                </a:solidFill>
                <a:latin typeface="Tahoma" pitchFamily="34" charset="0"/>
                <a:cs typeface="+mn-cs"/>
                <a:sym typeface="Tahoma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buClr>
                <a:srgbClr val="00498B"/>
              </a:buClr>
              <a:buFont typeface="Arial" pitchFamily="34" charset="0"/>
              <a:buNone/>
              <a:defRPr sz="1200">
                <a:solidFill>
                  <a:srgbClr val="00498B"/>
                </a:solidFill>
                <a:latin typeface="Tahoma" pitchFamily="34" charset="0"/>
                <a:cs typeface="+mn-cs"/>
                <a:sym typeface="Tahoma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889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buClr>
                <a:srgbClr val="FFFFFF"/>
              </a:buClr>
              <a:buFont typeface="Arial" charset="0"/>
              <a:buNone/>
              <a:defRPr sz="1200">
                <a:solidFill>
                  <a:srgbClr val="FFFFFF"/>
                </a:solidFill>
                <a:latin typeface="Tahoma" pitchFamily="34" charset="0"/>
                <a:sym typeface="Tahoma" pitchFamily="34" charset="0"/>
              </a:defRPr>
            </a:lvl1pPr>
          </a:lstStyle>
          <a:p>
            <a:pPr algn="r"/>
            <a:fld id="{F481C503-CC04-4281-BA2F-BC07AF0FCBA3}" type="slidenum">
              <a:rPr lang="he-IL"/>
              <a:pPr algn="r"/>
              <a:t>‹#›</a:t>
            </a:fld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293080" y="1127125"/>
            <a:ext cx="4031544" cy="325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endParaRPr lang="he-IL">
              <a:solidFill>
                <a:srgbClr val="FFFFFF"/>
              </a:solidFill>
              <a:latin typeface="BISansCond" pitchFamily="2" charset="0"/>
              <a:cs typeface="+mn-cs"/>
              <a:sym typeface="Tahoma" pitchFamily="34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715933" y="4222750"/>
            <a:ext cx="2304345" cy="325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endParaRPr lang="he-IL">
              <a:solidFill>
                <a:srgbClr val="FFFFFF"/>
              </a:solidFill>
              <a:latin typeface="Tahoma" pitchFamily="34" charset="0"/>
              <a:cs typeface="+mn-cs"/>
              <a:sym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309" y="222250"/>
            <a:ext cx="7401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5551" y="6034088"/>
            <a:ext cx="309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BA309B1-A2C7-4FDD-871B-8ABFF4225A0D}" type="slidenum">
              <a:rPr lang="fr-FR">
                <a:solidFill>
                  <a:srgbClr val="FFFFFF"/>
                </a:solidFill>
                <a:ea typeface="MS PGothic" pitchFamily="34" charset="-128"/>
                <a:cs typeface="+mn-cs"/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029" name="Picture 5" descr="Module_web_NEW_NE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4" y="6289677"/>
            <a:ext cx="28162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>
            <a:hlinkClick r:id="rId16" highlightClick="1"/>
          </p:cNvPr>
          <p:cNvSpPr>
            <a:spLocks noChangeArrowheads="1"/>
          </p:cNvSpPr>
          <p:nvPr/>
        </p:nvSpPr>
        <p:spPr bwMode="auto">
          <a:xfrm>
            <a:off x="429683" y="6362135"/>
            <a:ext cx="2269597" cy="215444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fr-FR" sz="14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rPr>
              <a:t>www.escardio.org/guidelines</a:t>
            </a:r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 flipH="1">
            <a:off x="0" y="1050925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66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4104" name="Rectangle 4"/>
          <p:cNvSpPr>
            <a:spLocks noChangeArrowheads="1"/>
          </p:cNvSpPr>
          <p:nvPr userDrawn="1"/>
        </p:nvSpPr>
        <p:spPr bwMode="auto">
          <a:xfrm>
            <a:off x="3626536" y="6361114"/>
            <a:ext cx="37975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66"/>
                </a:solidFill>
                <a:latin typeface="Arial" charset="0"/>
                <a:ea typeface="MS PGothic" pitchFamily="34" charset="-128"/>
                <a:cs typeface="+mn-cs"/>
              </a:rPr>
              <a:t>European Heart Journal (2010) 31, 2369-2429</a:t>
            </a:r>
            <a:endParaRPr lang="fr-FR" sz="1400" b="1">
              <a:solidFill>
                <a:srgbClr val="000066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8" r:id="rId1"/>
    <p:sldLayoutId id="2147488779" r:id="rId2"/>
    <p:sldLayoutId id="2147488780" r:id="rId3"/>
    <p:sldLayoutId id="2147488781" r:id="rId4"/>
    <p:sldLayoutId id="2147488782" r:id="rId5"/>
    <p:sldLayoutId id="2147488783" r:id="rId6"/>
    <p:sldLayoutId id="2147488784" r:id="rId7"/>
    <p:sldLayoutId id="2147488785" r:id="rId8"/>
    <p:sldLayoutId id="2147488786" r:id="rId9"/>
    <p:sldLayoutId id="2147488787" r:id="rId10"/>
    <p:sldLayoutId id="2147488788" r:id="rId11"/>
    <p:sldLayoutId id="2147488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906463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433513" indent="-271463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200">
          <a:solidFill>
            <a:schemeClr val="tx1"/>
          </a:solidFill>
          <a:latin typeface="+mn-lt"/>
        </a:defRPr>
      </a:lvl3pPr>
      <a:lvl4pPr marL="1993900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5130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5pPr>
      <a:lvl6pPr marL="29702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34274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8846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43418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309" y="222250"/>
            <a:ext cx="7401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5552" y="6034088"/>
            <a:ext cx="309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1">
                <a:solidFill>
                  <a:schemeClr val="bg1"/>
                </a:solidFill>
                <a:effectLst/>
              </a:defRPr>
            </a:lvl1pPr>
          </a:lstStyle>
          <a:p>
            <a:fld id="{3AC6A1FC-8609-4A67-82C8-88FF009B916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1029" name="Picture 5" descr="Module_web_NEW_N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5" y="6289679"/>
            <a:ext cx="28162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>
            <a:hlinkClick r:id="rId15" highlightClick="1"/>
          </p:cNvPr>
          <p:cNvSpPr>
            <a:spLocks noChangeArrowheads="1"/>
          </p:cNvSpPr>
          <p:nvPr/>
        </p:nvSpPr>
        <p:spPr bwMode="auto">
          <a:xfrm>
            <a:off x="429683" y="6362135"/>
            <a:ext cx="2269597" cy="215444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fr-FR" sz="1400">
                <a:solidFill>
                  <a:srgbClr val="FFFFFF"/>
                </a:solidFill>
              </a:rPr>
              <a:t>www.escardio.org/guidelines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0" y="1050925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600">
              <a:solidFill>
                <a:srgbClr val="000066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840040" y="6321429"/>
            <a:ext cx="526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rgbClr val="000066"/>
                </a:solidFill>
              </a:rPr>
              <a:t> </a:t>
            </a:r>
            <a:r>
              <a:rPr lang="fr-FR" sz="1400" b="1">
                <a:solidFill>
                  <a:srgbClr val="000066"/>
                </a:solidFill>
              </a:rPr>
              <a:t>European Heart Journal 2012 - doi:10.1093/eurheartj/ehs215</a:t>
            </a:r>
            <a:endParaRPr lang="en-US" sz="1400" b="1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1" r:id="rId1"/>
    <p:sldLayoutId id="2147488792" r:id="rId2"/>
    <p:sldLayoutId id="2147488793" r:id="rId3"/>
    <p:sldLayoutId id="2147488794" r:id="rId4"/>
    <p:sldLayoutId id="2147488795" r:id="rId5"/>
    <p:sldLayoutId id="2147488796" r:id="rId6"/>
    <p:sldLayoutId id="2147488797" r:id="rId7"/>
    <p:sldLayoutId id="2147488798" r:id="rId8"/>
    <p:sldLayoutId id="2147488799" r:id="rId9"/>
    <p:sldLayoutId id="2147488800" r:id="rId10"/>
    <p:sldLayoutId id="2147488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906463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433513" indent="-271463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200">
          <a:solidFill>
            <a:schemeClr val="tx1"/>
          </a:solidFill>
          <a:latin typeface="+mn-lt"/>
          <a:ea typeface="+mn-ea"/>
        </a:defRPr>
      </a:lvl3pPr>
      <a:lvl4pPr marL="1993900" indent="-288925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5130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tx1"/>
          </a:solidFill>
          <a:latin typeface="+mn-lt"/>
          <a:ea typeface="+mn-ea"/>
        </a:defRPr>
      </a:lvl5pPr>
      <a:lvl6pPr marL="29702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</a:defRPr>
      </a:lvl6pPr>
      <a:lvl7pPr marL="34274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</a:defRPr>
      </a:lvl7pPr>
      <a:lvl8pPr marL="38846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</a:defRPr>
      </a:lvl8pPr>
      <a:lvl9pPr marL="4341813" indent="-27463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66800"/>
            <a:ext cx="80581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15913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1" descr="Aristotle_logo-forslide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2159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dcri_whi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9713" y="6364288"/>
            <a:ext cx="306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ucr_logo_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2600" y="6029325"/>
            <a:ext cx="8159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17" r:id="rId1"/>
    <p:sldLayoutId id="2147488818" r:id="rId2"/>
    <p:sldLayoutId id="2147488819" r:id="rId3"/>
    <p:sldLayoutId id="2147488820" r:id="rId4"/>
    <p:sldLayoutId id="2147488821" r:id="rId5"/>
    <p:sldLayoutId id="2147488822" r:id="rId6"/>
    <p:sldLayoutId id="2147488823" r:id="rId7"/>
    <p:sldLayoutId id="2147488824" r:id="rId8"/>
    <p:sldLayoutId id="2147488825" r:id="rId9"/>
    <p:sldLayoutId id="2147488826" r:id="rId10"/>
    <p:sldLayoutId id="2147488827" r:id="rId11"/>
  </p:sldLayoutIdLst>
  <p:transition>
    <p:wipe dir="r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ts val="2625"/>
        </a:lnSpc>
        <a:spcBef>
          <a:spcPts val="600"/>
        </a:spcBef>
        <a:spcAft>
          <a:spcPct val="20000"/>
        </a:spcAft>
        <a:buClr>
          <a:schemeClr val="tx2"/>
        </a:buClr>
        <a:buSzPct val="110000"/>
        <a:buChar char="•"/>
        <a:defRPr sz="20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  <a:ea typeface="Arial" charset="0"/>
          <a:cs typeface="+mn-cs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  <a:ea typeface="Arial" charset="0"/>
          <a:cs typeface="+mn-cs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  <a:ea typeface="Arial" charset="0"/>
          <a:cs typeface="+mn-cs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5pPr>
      <a:lvl6pPr marL="18097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22669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27241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3181350" indent="-269875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PX_PPT_Slide_Titl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65113"/>
            <a:ext cx="82057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688" y="1804988"/>
            <a:ext cx="85010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5016500" y="5938838"/>
            <a:ext cx="4127500" cy="9191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 dirty="0">
              <a:solidFill>
                <a:srgbClr val="3A76A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1380BB-4CFA-4F5E-BF8B-0B596D38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04000"/>
            <a:ext cx="92868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450975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Subject to local prior approval by BMS/Pfizer, as per relevant SOP and local rules, slide may be used with external audiences in local BMS/Pfizer arranged meetings</a:t>
            </a:r>
            <a:endParaRPr lang="en-GB" sz="9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9" r:id="rId1"/>
    <p:sldLayoutId id="2147488830" r:id="rId2"/>
    <p:sldLayoutId id="2147488831" r:id="rId3"/>
    <p:sldLayoutId id="2147488832" r:id="rId4"/>
    <p:sldLayoutId id="2147488833" r:id="rId5"/>
    <p:sldLayoutId id="2147488834" r:id="rId6"/>
    <p:sldLayoutId id="2147488835" r:id="rId7"/>
    <p:sldLayoutId id="2147488836" r:id="rId8"/>
    <p:sldLayoutId id="2147488837" r:id="rId9"/>
    <p:sldLayoutId id="2147488838" r:id="rId10"/>
    <p:sldLayoutId id="2147488839" r:id="rId11"/>
    <p:sldLayoutId id="2147488840" r:id="rId12"/>
    <p:sldLayoutId id="2147488841" r:id="rId13"/>
    <p:sldLayoutId id="2147488842" r:id="rId14"/>
    <p:sldLayoutId id="2147488843" r:id="rId15"/>
    <p:sldLayoutId id="2147488844" r:id="rId16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3A76AD"/>
          </a:solidFill>
          <a:latin typeface="+mn-lt"/>
          <a:ea typeface="ＭＳ Ｐゴシック" charset="0"/>
          <a:cs typeface="+mn-cs"/>
        </a:defRPr>
      </a:lvl1pPr>
      <a:lvl2pPr marL="569913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rgbClr val="3A76AD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rgbClr val="3A76AD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1600">
          <a:solidFill>
            <a:srgbClr val="3A76AD"/>
          </a:solidFill>
          <a:latin typeface="+mn-lt"/>
          <a:ea typeface="Arial" charset="0"/>
          <a:cs typeface="+mn-cs"/>
        </a:defRPr>
      </a:lvl4pPr>
      <a:lvl5pPr marL="1603375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400">
          <a:solidFill>
            <a:srgbClr val="3A76AD"/>
          </a:solidFill>
          <a:latin typeface="+mn-lt"/>
          <a:ea typeface="Arial" charset="0"/>
          <a:cs typeface="+mn-cs"/>
        </a:defRPr>
      </a:lvl5pPr>
      <a:lvl6pPr marL="20605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6pPr>
      <a:lvl7pPr marL="25177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7pPr>
      <a:lvl8pPr marL="29749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8pPr>
      <a:lvl9pPr marL="34321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PX_PPT_Slide_Titl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65113"/>
            <a:ext cx="82057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688" y="1804988"/>
            <a:ext cx="85010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5016500" y="5938838"/>
            <a:ext cx="4127500" cy="9191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 dirty="0">
              <a:solidFill>
                <a:srgbClr val="3A76A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1380BB-4CFA-4F5E-BF8B-0B596D38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04000"/>
            <a:ext cx="92868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450975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Subject to local prior approval by BMS/Pfizer, as per relevant SOP and local rules, slide may be used with external audiences in local BMS/Pfizer arranged meetings</a:t>
            </a:r>
            <a:endParaRPr lang="en-GB" sz="9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46" r:id="rId1"/>
    <p:sldLayoutId id="2147488847" r:id="rId2"/>
    <p:sldLayoutId id="2147488848" r:id="rId3"/>
    <p:sldLayoutId id="2147488849" r:id="rId4"/>
    <p:sldLayoutId id="2147488850" r:id="rId5"/>
    <p:sldLayoutId id="2147488851" r:id="rId6"/>
    <p:sldLayoutId id="2147488852" r:id="rId7"/>
    <p:sldLayoutId id="2147488853" r:id="rId8"/>
    <p:sldLayoutId id="2147488854" r:id="rId9"/>
    <p:sldLayoutId id="2147488855" r:id="rId10"/>
    <p:sldLayoutId id="2147488856" r:id="rId11"/>
    <p:sldLayoutId id="2147488857" r:id="rId12"/>
    <p:sldLayoutId id="2147488858" r:id="rId13"/>
    <p:sldLayoutId id="2147488859" r:id="rId14"/>
    <p:sldLayoutId id="2147488860" r:id="rId15"/>
    <p:sldLayoutId id="2147488861" r:id="rId16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3A76AD"/>
          </a:solidFill>
          <a:latin typeface="+mn-lt"/>
          <a:ea typeface="ＭＳ Ｐゴシック" charset="0"/>
          <a:cs typeface="+mn-cs"/>
        </a:defRPr>
      </a:lvl1pPr>
      <a:lvl2pPr marL="569913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rgbClr val="3A76AD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rgbClr val="3A76AD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1600">
          <a:solidFill>
            <a:srgbClr val="3A76AD"/>
          </a:solidFill>
          <a:latin typeface="+mn-lt"/>
          <a:ea typeface="Arial" charset="0"/>
          <a:cs typeface="+mn-cs"/>
        </a:defRPr>
      </a:lvl4pPr>
      <a:lvl5pPr marL="1603375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400">
          <a:solidFill>
            <a:srgbClr val="3A76AD"/>
          </a:solidFill>
          <a:latin typeface="+mn-lt"/>
          <a:ea typeface="Arial" charset="0"/>
          <a:cs typeface="+mn-cs"/>
        </a:defRPr>
      </a:lvl5pPr>
      <a:lvl6pPr marL="20605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6pPr>
      <a:lvl7pPr marL="25177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7pPr>
      <a:lvl8pPr marL="29749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8pPr>
      <a:lvl9pPr marL="34321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PX_PPT_Slide_Titl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65113"/>
            <a:ext cx="82057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688" y="1804988"/>
            <a:ext cx="85010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5016500" y="5938838"/>
            <a:ext cx="4127500" cy="9191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 dirty="0">
              <a:solidFill>
                <a:srgbClr val="3A76A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1380BB-4CFA-4F5E-BF8B-0B596D38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04000"/>
            <a:ext cx="92868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450975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Subject to local prior approval by BMS/Pfizer, as per relevant SOP and local rules, slide may be used with external audiences in local BMS/Pfizer arranged meetings</a:t>
            </a:r>
            <a:endParaRPr lang="en-GB" sz="9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63" r:id="rId1"/>
    <p:sldLayoutId id="2147488864" r:id="rId2"/>
    <p:sldLayoutId id="2147488865" r:id="rId3"/>
    <p:sldLayoutId id="2147488866" r:id="rId4"/>
    <p:sldLayoutId id="2147488867" r:id="rId5"/>
    <p:sldLayoutId id="2147488868" r:id="rId6"/>
    <p:sldLayoutId id="2147488869" r:id="rId7"/>
    <p:sldLayoutId id="2147488870" r:id="rId8"/>
    <p:sldLayoutId id="2147488871" r:id="rId9"/>
    <p:sldLayoutId id="2147488872" r:id="rId10"/>
    <p:sldLayoutId id="2147488873" r:id="rId11"/>
    <p:sldLayoutId id="2147488874" r:id="rId12"/>
    <p:sldLayoutId id="2147488875" r:id="rId13"/>
    <p:sldLayoutId id="2147488876" r:id="rId14"/>
    <p:sldLayoutId id="2147488877" r:id="rId15"/>
    <p:sldLayoutId id="2147488878" r:id="rId16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3A76AD"/>
          </a:solidFill>
          <a:latin typeface="+mn-lt"/>
          <a:ea typeface="ＭＳ Ｐゴシック" charset="0"/>
          <a:cs typeface="+mn-cs"/>
        </a:defRPr>
      </a:lvl1pPr>
      <a:lvl2pPr marL="569913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rgbClr val="3A76AD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rgbClr val="3A76AD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1600">
          <a:solidFill>
            <a:srgbClr val="3A76AD"/>
          </a:solidFill>
          <a:latin typeface="+mn-lt"/>
          <a:ea typeface="Arial" charset="0"/>
          <a:cs typeface="+mn-cs"/>
        </a:defRPr>
      </a:lvl4pPr>
      <a:lvl5pPr marL="1603375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400">
          <a:solidFill>
            <a:srgbClr val="3A76AD"/>
          </a:solidFill>
          <a:latin typeface="+mn-lt"/>
          <a:ea typeface="Arial" charset="0"/>
          <a:cs typeface="+mn-cs"/>
        </a:defRPr>
      </a:lvl5pPr>
      <a:lvl6pPr marL="20605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6pPr>
      <a:lvl7pPr marL="25177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7pPr>
      <a:lvl8pPr marL="29749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8pPr>
      <a:lvl9pPr marL="34321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0" r:id="rId1"/>
  </p:sldLayoutIdLst>
  <p:txStyles>
    <p:titleStyle>
      <a:lvl1pPr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457200"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ctr" defTabSz="45720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31788" indent="-331788" algn="l" defTabSz="457200" rtl="0" eaLnBrk="0" fontAlgn="base" hangingPunct="0">
        <a:lnSpc>
          <a:spcPct val="8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8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8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PX_PPT_Slide_Titl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65113"/>
            <a:ext cx="82057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688" y="1804988"/>
            <a:ext cx="85010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5016500" y="5938838"/>
            <a:ext cx="4127500" cy="9191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 dirty="0">
              <a:solidFill>
                <a:srgbClr val="3A76A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1380BB-4CFA-4F5E-BF8B-0B596D38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6030913" y="6573838"/>
            <a:ext cx="2803525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04000"/>
            <a:ext cx="92868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800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EU API234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450975" y="6488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Subject to local prior approval by BMS/Pfizer, as per relevant SOP and local rules, slide may be used with external audiences in local BMS/Pfizer arranged meetings</a:t>
            </a:r>
            <a:endParaRPr lang="en-GB" sz="900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  <p:sldLayoutId id="2147488896" r:id="rId15"/>
    <p:sldLayoutId id="2147488897" r:id="rId16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3A76AD"/>
          </a:solidFill>
          <a:latin typeface="+mn-lt"/>
          <a:ea typeface="ＭＳ Ｐゴシック" charset="0"/>
          <a:cs typeface="+mn-cs"/>
        </a:defRPr>
      </a:lvl1pPr>
      <a:lvl2pPr marL="569913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rgbClr val="3A76AD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rgbClr val="3A76AD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–"/>
        <a:defRPr sz="1600">
          <a:solidFill>
            <a:srgbClr val="3A76AD"/>
          </a:solidFill>
          <a:latin typeface="+mn-lt"/>
          <a:ea typeface="Arial" charset="0"/>
          <a:cs typeface="+mn-cs"/>
        </a:defRPr>
      </a:lvl4pPr>
      <a:lvl5pPr marL="1603375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400">
          <a:solidFill>
            <a:srgbClr val="3A76AD"/>
          </a:solidFill>
          <a:latin typeface="+mn-lt"/>
          <a:ea typeface="Arial" charset="0"/>
          <a:cs typeface="+mn-cs"/>
        </a:defRPr>
      </a:lvl5pPr>
      <a:lvl6pPr marL="20605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6pPr>
      <a:lvl7pPr marL="25177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7pPr>
      <a:lvl8pPr marL="29749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8pPr>
      <a:lvl9pPr marL="34321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>
              <a:defRPr/>
            </a:pPr>
            <a:fld id="{CDF0EAE3-EA30-4006-9A91-8F917416BF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15000" y="6324600"/>
            <a:ext cx="569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ACC/AHA 2007 STEMI Guidelines Focused Update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63636"/>
            </a:gs>
            <a:gs pos="50000">
              <a:srgbClr val="5F5F5F"/>
            </a:gs>
            <a:gs pos="100000">
              <a:srgbClr val="3636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0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8588" y="1314450"/>
            <a:ext cx="6530975" cy="213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1440" tIns="9144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28045" name="Rectangle 13"/>
          <p:cNvSpPr>
            <a:spLocks noChangeArrowheads="1"/>
          </p:cNvSpPr>
          <p:nvPr/>
        </p:nvSpPr>
        <p:spPr bwMode="auto">
          <a:xfrm>
            <a:off x="0" y="325438"/>
            <a:ext cx="9144000" cy="369887"/>
          </a:xfrm>
          <a:prstGeom prst="rect">
            <a:avLst/>
          </a:prstGeom>
          <a:gradFill rotWithShape="1">
            <a:gsLst>
              <a:gs pos="0">
                <a:srgbClr val="4B679F">
                  <a:gamma/>
                  <a:shade val="46275"/>
                  <a:invGamma/>
                </a:srgbClr>
              </a:gs>
              <a:gs pos="50000">
                <a:srgbClr val="4B679F">
                  <a:alpha val="81000"/>
                </a:srgbClr>
              </a:gs>
              <a:gs pos="100000">
                <a:srgbClr val="4B679F">
                  <a:gamma/>
                  <a:shade val="46275"/>
                  <a:invGamma/>
                </a:srgbClr>
              </a:gs>
            </a:gsLst>
            <a:lin ang="5400000" scaled="1"/>
          </a:gradFill>
          <a:ln w="317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rtl="1">
              <a:buFont typeface="Monotype Sorts"/>
              <a:buChar char="4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28047" name="Line 15"/>
          <p:cNvSpPr>
            <a:spLocks noChangeShapeType="1"/>
          </p:cNvSpPr>
          <p:nvPr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buFont typeface="Monotype Sorts"/>
              <a:buChar char="4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280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12875" y="476250"/>
            <a:ext cx="77311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28051" name="Line 19"/>
          <p:cNvSpPr>
            <a:spLocks noChangeShapeType="1"/>
          </p:cNvSpPr>
          <p:nvPr/>
        </p:nvSpPr>
        <p:spPr bwMode="auto">
          <a:xfrm>
            <a:off x="0" y="10191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buFont typeface="Monotype Sorts"/>
              <a:buChar char="4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5607" name="Picture 20" descr="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04775"/>
            <a:ext cx="1398588" cy="7858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969696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F8FFD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CC0000"/>
        </a:buClr>
        <a:buSzPct val="68000"/>
        <a:buFont typeface="Arial Black" pitchFamily="34" charset="0"/>
        <a:buChar char="►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1688" indent="-3460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68000"/>
        <a:buFont typeface="Arial" pitchFamily="34" charset="0"/>
        <a:buChar char="●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7763" indent="-2317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Font typeface="Times" pitchFamily="-80" charset="0"/>
        <a:buChar char="•"/>
        <a:defRPr sz="26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113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spcBef>
                <a:spcPct val="0"/>
              </a:spcBef>
              <a:spcAft>
                <a:spcPct val="20000"/>
              </a:spcAft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spcBef>
                <a:spcPct val="0"/>
              </a:spcBef>
              <a:spcAft>
                <a:spcPct val="20000"/>
              </a:spcAft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spcBef>
                <a:spcPct val="0"/>
              </a:spcBef>
              <a:spcAft>
                <a:spcPct val="20000"/>
              </a:spcAft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BA1FE27C-7DAD-452B-B848-49C2C2BE3D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65" r:id="rId1"/>
    <p:sldLayoutId id="2147488566" r:id="rId2"/>
    <p:sldLayoutId id="2147488567" r:id="rId3"/>
    <p:sldLayoutId id="2147488568" r:id="rId4"/>
    <p:sldLayoutId id="2147488569" r:id="rId5"/>
    <p:sldLayoutId id="2147488570" r:id="rId6"/>
    <p:sldLayoutId id="2147488571" r:id="rId7"/>
    <p:sldLayoutId id="2147488572" r:id="rId8"/>
    <p:sldLayoutId id="2147488573" r:id="rId9"/>
    <p:sldLayoutId id="2147488574" r:id="rId10"/>
    <p:sldLayoutId id="214748857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Times New Roman" pitchFamily="18" charset="0"/>
          <a:cs typeface="David" pitchFamily="34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rgbClr val="FFFF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rgbClr val="FFFF00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FFFF00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FFFF00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FFFF00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FFFF00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9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•"/>
        <a:defRPr sz="24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533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2133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Arial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Ø"/>
        <a:defRPr sz="3200" b="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Ø"/>
        <a:defRPr sz="2800" b="1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Ø"/>
        <a:defRPr sz="2400" b="1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75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18991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Titles Yellow Arial 32 – 40 font bold shadow</a:t>
            </a:r>
          </a:p>
        </p:txBody>
      </p:sp>
      <p:sp>
        <p:nvSpPr>
          <p:cNvPr id="205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text White Arial 28 pt</a:t>
            </a:r>
          </a:p>
          <a:p>
            <a:pPr lvl="1"/>
            <a:r>
              <a:rPr lang="en-GB" smtClean="0"/>
              <a:t>Second level Arial 24 pt</a:t>
            </a:r>
          </a:p>
          <a:p>
            <a:pPr lvl="2"/>
            <a:r>
              <a:rPr lang="en-GB" smtClean="0"/>
              <a:t>Third level Arial 20 pt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31507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0000"/>
              </a:lnSpc>
              <a:defRPr sz="1400" b="1" u="none">
                <a:solidFill>
                  <a:srgbClr val="FFFF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75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18991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Titles Yellow Arial 32 – 40 font bold shadow</a:t>
            </a:r>
          </a:p>
        </p:txBody>
      </p:sp>
      <p:sp>
        <p:nvSpPr>
          <p:cNvPr id="205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text White Arial 28 pt</a:t>
            </a:r>
          </a:p>
          <a:p>
            <a:pPr lvl="1"/>
            <a:r>
              <a:rPr lang="en-GB" smtClean="0"/>
              <a:t>Second level Arial 24 pt</a:t>
            </a:r>
          </a:p>
          <a:p>
            <a:pPr lvl="2"/>
            <a:r>
              <a:rPr lang="en-GB" smtClean="0"/>
              <a:t>Third level Arial 20 pt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31507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0000"/>
              </a:lnSpc>
              <a:defRPr sz="1400" b="1" u="none">
                <a:solidFill>
                  <a:srgbClr val="FFFF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098550"/>
            <a:ext cx="8337550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65100" tIns="155575" rIns="165100" bIns="155575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5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80988"/>
            <a:ext cx="825658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456132" name="Line 4"/>
          <p:cNvSpPr>
            <a:spLocks noChangeShapeType="1"/>
          </p:cNvSpPr>
          <p:nvPr/>
        </p:nvSpPr>
        <p:spPr bwMode="auto">
          <a:xfrm>
            <a:off x="328613" y="6040438"/>
            <a:ext cx="8486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pitchFamily="2" charset="2"/>
              <a:buChar char="4"/>
              <a:defRPr/>
            </a:pPr>
            <a:endParaRPr kumimoji="1" lang="he-IL" sz="3200">
              <a:solidFill>
                <a:srgbClr val="00009C"/>
              </a:solidFill>
              <a:latin typeface="Times New Roman" pitchFamily="18" charset="0"/>
              <a:ea typeface="MS PGothic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55" r:id="rId1"/>
  </p:sldLayoutIdLst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52475" indent="-290513" algn="l" rtl="0" eaLnBrk="0" fontAlgn="base" hangingPunct="0">
        <a:spcBef>
          <a:spcPct val="20000"/>
        </a:spcBef>
        <a:spcAft>
          <a:spcPct val="0"/>
        </a:spcAft>
        <a:buClr>
          <a:srgbClr val="9191DB"/>
        </a:buClr>
        <a:buFont typeface="Wingdings" pitchFamily="2" charset="2"/>
        <a:buChar char="w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27113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/>
        <a:buChar char="•"/>
        <a:defRPr sz="28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4638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congresses/esc-2011/congress-reports/Documents/28-8-CTU/ARISTOTLE-presenter-Wallentin-slides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412776"/>
            <a:ext cx="8748712" cy="1143000"/>
          </a:xfrm>
        </p:spPr>
        <p:txBody>
          <a:bodyPr/>
          <a:lstStyle/>
          <a:p>
            <a:pPr eaLnBrk="1" hangingPunct="1"/>
            <a:r>
              <a:rPr lang="he-IL" sz="3600" dirty="0" err="1" smtClean="0">
                <a:solidFill>
                  <a:schemeClr val="bg1"/>
                </a:solidFill>
              </a:rPr>
              <a:t>אפיקסבאן</a:t>
            </a:r>
            <a:r>
              <a:rPr lang="he-IL" sz="3600" dirty="0" smtClean="0">
                <a:solidFill>
                  <a:schemeClr val="bg1"/>
                </a:solidFill>
              </a:rPr>
              <a:t> למניעת </a:t>
            </a:r>
            <a:r>
              <a:rPr lang="en-US" sz="3600" dirty="0" smtClean="0">
                <a:solidFill>
                  <a:schemeClr val="bg1"/>
                </a:solidFill>
              </a:rPr>
              <a:t>stroke</a:t>
            </a:r>
            <a:r>
              <a:rPr lang="he-IL" sz="3600" dirty="0" smtClean="0">
                <a:solidFill>
                  <a:schemeClr val="bg1"/>
                </a:solidFill>
              </a:rPr>
              <a:t> ודימום בחולי פרפור עליות</a:t>
            </a:r>
            <a:endParaRPr lang="en-US" sz="3600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5013176"/>
            <a:ext cx="864096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e-IL" dirty="0" smtClean="0"/>
              <a:t>פרופ' דורון זגר</a:t>
            </a:r>
          </a:p>
          <a:p>
            <a:pPr marL="0" indent="0" algn="ctr" eaLnBrk="1" hangingPunct="1">
              <a:buFontTx/>
              <a:buNone/>
            </a:pPr>
            <a:r>
              <a:rPr lang="he-IL" sz="2400" dirty="0" smtClean="0"/>
              <a:t>מנהל יחידת הביניים/ט.נ. לב,  מ.</a:t>
            </a:r>
            <a:r>
              <a:rPr lang="he-IL" sz="2400" dirty="0" err="1" smtClean="0"/>
              <a:t>מ</a:t>
            </a:r>
            <a:r>
              <a:rPr lang="he-IL" sz="2400" dirty="0" smtClean="0"/>
              <a:t>. מנהל המערך הקרדיולוגי, מרכז רפואי סורוקה</a:t>
            </a:r>
          </a:p>
          <a:p>
            <a:pPr marL="0" indent="0" algn="ctr" eaLnBrk="1" hangingPunct="1">
              <a:buFontTx/>
              <a:buNone/>
            </a:pPr>
            <a:r>
              <a:rPr lang="he-IL" sz="2400" dirty="0" smtClean="0"/>
              <a:t>הפקולטה למדעי הבריאות, אוניברסיטת בן </a:t>
            </a:r>
            <a:r>
              <a:rPr lang="he-IL" sz="2400" dirty="0" err="1" smtClean="0"/>
              <a:t>גוריון</a:t>
            </a:r>
            <a:r>
              <a:rPr lang="he-IL" sz="2400" dirty="0" smtClean="0"/>
              <a:t> בנגב</a:t>
            </a:r>
            <a:endParaRPr lang="en-US" sz="1800" dirty="0" smtClean="0"/>
          </a:p>
          <a:p>
            <a:pPr marL="0" indent="0" algn="ctr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121860" name="Picture 4" descr="he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8575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990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862" name="Group 6"/>
          <p:cNvGrpSpPr>
            <a:grpSpLocks noChangeAspect="1"/>
          </p:cNvGrpSpPr>
          <p:nvPr/>
        </p:nvGrpSpPr>
        <p:grpSpPr bwMode="auto">
          <a:xfrm>
            <a:off x="4140200" y="260350"/>
            <a:ext cx="628650" cy="898525"/>
            <a:chOff x="5280" y="-56"/>
            <a:chExt cx="417" cy="625"/>
          </a:xfrm>
        </p:grpSpPr>
        <p:sp>
          <p:nvSpPr>
            <p:cNvPr id="121864" name="Freeform 7"/>
            <p:cNvSpPr>
              <a:spLocks noChangeAspect="1"/>
            </p:cNvSpPr>
            <p:nvPr/>
          </p:nvSpPr>
          <p:spPr bwMode="auto">
            <a:xfrm>
              <a:off x="5552" y="352"/>
              <a:ext cx="145" cy="217"/>
            </a:xfrm>
            <a:custGeom>
              <a:avLst/>
              <a:gdLst>
                <a:gd name="T0" fmla="*/ 88 w 145"/>
                <a:gd name="T1" fmla="*/ 160 h 217"/>
                <a:gd name="T2" fmla="*/ 128 w 145"/>
                <a:gd name="T3" fmla="*/ 208 h 217"/>
                <a:gd name="T4" fmla="*/ 144 w 145"/>
                <a:gd name="T5" fmla="*/ 216 h 217"/>
                <a:gd name="T6" fmla="*/ 40 w 145"/>
                <a:gd name="T7" fmla="*/ 216 h 217"/>
                <a:gd name="T8" fmla="*/ 16 w 145"/>
                <a:gd name="T9" fmla="*/ 192 h 217"/>
                <a:gd name="T10" fmla="*/ 0 w 145"/>
                <a:gd name="T11" fmla="*/ 136 h 217"/>
                <a:gd name="T12" fmla="*/ 0 w 145"/>
                <a:gd name="T13" fmla="*/ 96 h 217"/>
                <a:gd name="T14" fmla="*/ 16 w 145"/>
                <a:gd name="T15" fmla="*/ 56 h 217"/>
                <a:gd name="T16" fmla="*/ 32 w 145"/>
                <a:gd name="T17" fmla="*/ 24 h 217"/>
                <a:gd name="T18" fmla="*/ 64 w 145"/>
                <a:gd name="T19" fmla="*/ 0 h 217"/>
                <a:gd name="T20" fmla="*/ 112 w 145"/>
                <a:gd name="T21" fmla="*/ 40 h 217"/>
                <a:gd name="T22" fmla="*/ 80 w 145"/>
                <a:gd name="T23" fmla="*/ 88 h 217"/>
                <a:gd name="T24" fmla="*/ 72 w 145"/>
                <a:gd name="T25" fmla="*/ 128 h 217"/>
                <a:gd name="T26" fmla="*/ 88 w 145"/>
                <a:gd name="T27" fmla="*/ 160 h 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5"/>
                <a:gd name="T43" fmla="*/ 0 h 217"/>
                <a:gd name="T44" fmla="*/ 145 w 145"/>
                <a:gd name="T45" fmla="*/ 217 h 2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5" h="217">
                  <a:moveTo>
                    <a:pt x="88" y="160"/>
                  </a:moveTo>
                  <a:lnTo>
                    <a:pt x="128" y="208"/>
                  </a:lnTo>
                  <a:lnTo>
                    <a:pt x="144" y="216"/>
                  </a:lnTo>
                  <a:lnTo>
                    <a:pt x="40" y="216"/>
                  </a:lnTo>
                  <a:lnTo>
                    <a:pt x="16" y="192"/>
                  </a:lnTo>
                  <a:lnTo>
                    <a:pt x="0" y="136"/>
                  </a:lnTo>
                  <a:lnTo>
                    <a:pt x="0" y="96"/>
                  </a:lnTo>
                  <a:lnTo>
                    <a:pt x="16" y="56"/>
                  </a:lnTo>
                  <a:lnTo>
                    <a:pt x="32" y="24"/>
                  </a:lnTo>
                  <a:lnTo>
                    <a:pt x="64" y="0"/>
                  </a:lnTo>
                  <a:lnTo>
                    <a:pt x="112" y="40"/>
                  </a:lnTo>
                  <a:lnTo>
                    <a:pt x="80" y="88"/>
                  </a:lnTo>
                  <a:lnTo>
                    <a:pt x="72" y="128"/>
                  </a:lnTo>
                  <a:lnTo>
                    <a:pt x="88" y="160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865" name="Freeform 8"/>
            <p:cNvSpPr>
              <a:spLocks noChangeAspect="1"/>
            </p:cNvSpPr>
            <p:nvPr/>
          </p:nvSpPr>
          <p:spPr bwMode="auto">
            <a:xfrm>
              <a:off x="5280" y="344"/>
              <a:ext cx="161" cy="225"/>
            </a:xfrm>
            <a:custGeom>
              <a:avLst/>
              <a:gdLst>
                <a:gd name="T0" fmla="*/ 72 w 161"/>
                <a:gd name="T1" fmla="*/ 0 h 225"/>
                <a:gd name="T2" fmla="*/ 152 w 161"/>
                <a:gd name="T3" fmla="*/ 64 h 225"/>
                <a:gd name="T4" fmla="*/ 160 w 161"/>
                <a:gd name="T5" fmla="*/ 152 h 225"/>
                <a:gd name="T6" fmla="*/ 136 w 161"/>
                <a:gd name="T7" fmla="*/ 224 h 225"/>
                <a:gd name="T8" fmla="*/ 0 w 161"/>
                <a:gd name="T9" fmla="*/ 224 h 225"/>
                <a:gd name="T10" fmla="*/ 40 w 161"/>
                <a:gd name="T11" fmla="*/ 208 h 225"/>
                <a:gd name="T12" fmla="*/ 64 w 161"/>
                <a:gd name="T13" fmla="*/ 176 h 225"/>
                <a:gd name="T14" fmla="*/ 88 w 161"/>
                <a:gd name="T15" fmla="*/ 128 h 225"/>
                <a:gd name="T16" fmla="*/ 88 w 161"/>
                <a:gd name="T17" fmla="*/ 40 h 225"/>
                <a:gd name="T18" fmla="*/ 72 w 161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225"/>
                <a:gd name="T32" fmla="*/ 161 w 161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225">
                  <a:moveTo>
                    <a:pt x="72" y="0"/>
                  </a:moveTo>
                  <a:lnTo>
                    <a:pt x="152" y="64"/>
                  </a:lnTo>
                  <a:lnTo>
                    <a:pt x="160" y="152"/>
                  </a:lnTo>
                  <a:lnTo>
                    <a:pt x="136" y="224"/>
                  </a:lnTo>
                  <a:lnTo>
                    <a:pt x="0" y="224"/>
                  </a:lnTo>
                  <a:lnTo>
                    <a:pt x="40" y="208"/>
                  </a:lnTo>
                  <a:lnTo>
                    <a:pt x="64" y="176"/>
                  </a:lnTo>
                  <a:lnTo>
                    <a:pt x="88" y="128"/>
                  </a:lnTo>
                  <a:lnTo>
                    <a:pt x="88" y="40"/>
                  </a:lnTo>
                  <a:lnTo>
                    <a:pt x="72" y="0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866" name="Freeform 9"/>
            <p:cNvSpPr>
              <a:spLocks noChangeAspect="1"/>
            </p:cNvSpPr>
            <p:nvPr/>
          </p:nvSpPr>
          <p:spPr bwMode="auto">
            <a:xfrm>
              <a:off x="5312" y="-56"/>
              <a:ext cx="369" cy="625"/>
            </a:xfrm>
            <a:custGeom>
              <a:avLst/>
              <a:gdLst>
                <a:gd name="T0" fmla="*/ 152 w 369"/>
                <a:gd name="T1" fmla="*/ 24 h 625"/>
                <a:gd name="T2" fmla="*/ 144 w 369"/>
                <a:gd name="T3" fmla="*/ 0 h 625"/>
                <a:gd name="T4" fmla="*/ 256 w 369"/>
                <a:gd name="T5" fmla="*/ 72 h 625"/>
                <a:gd name="T6" fmla="*/ 296 w 369"/>
                <a:gd name="T7" fmla="*/ 112 h 625"/>
                <a:gd name="T8" fmla="*/ 328 w 369"/>
                <a:gd name="T9" fmla="*/ 160 h 625"/>
                <a:gd name="T10" fmla="*/ 352 w 369"/>
                <a:gd name="T11" fmla="*/ 208 h 625"/>
                <a:gd name="T12" fmla="*/ 368 w 369"/>
                <a:gd name="T13" fmla="*/ 256 h 625"/>
                <a:gd name="T14" fmla="*/ 360 w 369"/>
                <a:gd name="T15" fmla="*/ 304 h 625"/>
                <a:gd name="T16" fmla="*/ 344 w 369"/>
                <a:gd name="T17" fmla="*/ 336 h 625"/>
                <a:gd name="T18" fmla="*/ 296 w 369"/>
                <a:gd name="T19" fmla="*/ 384 h 625"/>
                <a:gd name="T20" fmla="*/ 240 w 369"/>
                <a:gd name="T21" fmla="*/ 432 h 625"/>
                <a:gd name="T22" fmla="*/ 224 w 369"/>
                <a:gd name="T23" fmla="*/ 456 h 625"/>
                <a:gd name="T24" fmla="*/ 216 w 369"/>
                <a:gd name="T25" fmla="*/ 488 h 625"/>
                <a:gd name="T26" fmla="*/ 224 w 369"/>
                <a:gd name="T27" fmla="*/ 592 h 625"/>
                <a:gd name="T28" fmla="*/ 232 w 369"/>
                <a:gd name="T29" fmla="*/ 616 h 625"/>
                <a:gd name="T30" fmla="*/ 248 w 369"/>
                <a:gd name="T31" fmla="*/ 624 h 625"/>
                <a:gd name="T32" fmla="*/ 136 w 369"/>
                <a:gd name="T33" fmla="*/ 624 h 625"/>
                <a:gd name="T34" fmla="*/ 152 w 369"/>
                <a:gd name="T35" fmla="*/ 472 h 625"/>
                <a:gd name="T36" fmla="*/ 160 w 369"/>
                <a:gd name="T37" fmla="*/ 440 h 625"/>
                <a:gd name="T38" fmla="*/ 176 w 369"/>
                <a:gd name="T39" fmla="*/ 408 h 625"/>
                <a:gd name="T40" fmla="*/ 240 w 369"/>
                <a:gd name="T41" fmla="*/ 344 h 625"/>
                <a:gd name="T42" fmla="*/ 272 w 369"/>
                <a:gd name="T43" fmla="*/ 304 h 625"/>
                <a:gd name="T44" fmla="*/ 288 w 369"/>
                <a:gd name="T45" fmla="*/ 256 h 625"/>
                <a:gd name="T46" fmla="*/ 272 w 369"/>
                <a:gd name="T47" fmla="*/ 200 h 625"/>
                <a:gd name="T48" fmla="*/ 240 w 369"/>
                <a:gd name="T49" fmla="*/ 136 h 625"/>
                <a:gd name="T50" fmla="*/ 176 w 369"/>
                <a:gd name="T51" fmla="*/ 56 h 625"/>
                <a:gd name="T52" fmla="*/ 184 w 369"/>
                <a:gd name="T53" fmla="*/ 104 h 625"/>
                <a:gd name="T54" fmla="*/ 176 w 369"/>
                <a:gd name="T55" fmla="*/ 136 h 625"/>
                <a:gd name="T56" fmla="*/ 160 w 369"/>
                <a:gd name="T57" fmla="*/ 160 h 625"/>
                <a:gd name="T58" fmla="*/ 104 w 369"/>
                <a:gd name="T59" fmla="*/ 224 h 625"/>
                <a:gd name="T60" fmla="*/ 88 w 369"/>
                <a:gd name="T61" fmla="*/ 264 h 625"/>
                <a:gd name="T62" fmla="*/ 96 w 369"/>
                <a:gd name="T63" fmla="*/ 304 h 625"/>
                <a:gd name="T64" fmla="*/ 136 w 369"/>
                <a:gd name="T65" fmla="*/ 344 h 625"/>
                <a:gd name="T66" fmla="*/ 168 w 369"/>
                <a:gd name="T67" fmla="*/ 360 h 625"/>
                <a:gd name="T68" fmla="*/ 136 w 369"/>
                <a:gd name="T69" fmla="*/ 440 h 625"/>
                <a:gd name="T70" fmla="*/ 64 w 369"/>
                <a:gd name="T71" fmla="*/ 392 h 625"/>
                <a:gd name="T72" fmla="*/ 24 w 369"/>
                <a:gd name="T73" fmla="*/ 352 h 625"/>
                <a:gd name="T74" fmla="*/ 0 w 369"/>
                <a:gd name="T75" fmla="*/ 304 h 625"/>
                <a:gd name="T76" fmla="*/ 16 w 369"/>
                <a:gd name="T77" fmla="*/ 248 h 625"/>
                <a:gd name="T78" fmla="*/ 40 w 369"/>
                <a:gd name="T79" fmla="*/ 200 h 625"/>
                <a:gd name="T80" fmla="*/ 104 w 369"/>
                <a:gd name="T81" fmla="*/ 144 h 625"/>
                <a:gd name="T82" fmla="*/ 136 w 369"/>
                <a:gd name="T83" fmla="*/ 88 h 625"/>
                <a:gd name="T84" fmla="*/ 152 w 369"/>
                <a:gd name="T85" fmla="*/ 56 h 625"/>
                <a:gd name="T86" fmla="*/ 152 w 369"/>
                <a:gd name="T87" fmla="*/ 24 h 6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9"/>
                <a:gd name="T133" fmla="*/ 0 h 625"/>
                <a:gd name="T134" fmla="*/ 369 w 369"/>
                <a:gd name="T135" fmla="*/ 625 h 6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9" h="625">
                  <a:moveTo>
                    <a:pt x="152" y="24"/>
                  </a:moveTo>
                  <a:lnTo>
                    <a:pt x="144" y="0"/>
                  </a:lnTo>
                  <a:lnTo>
                    <a:pt x="256" y="72"/>
                  </a:lnTo>
                  <a:lnTo>
                    <a:pt x="296" y="112"/>
                  </a:lnTo>
                  <a:lnTo>
                    <a:pt x="328" y="160"/>
                  </a:lnTo>
                  <a:lnTo>
                    <a:pt x="352" y="208"/>
                  </a:lnTo>
                  <a:lnTo>
                    <a:pt x="368" y="256"/>
                  </a:lnTo>
                  <a:lnTo>
                    <a:pt x="360" y="304"/>
                  </a:lnTo>
                  <a:lnTo>
                    <a:pt x="344" y="336"/>
                  </a:lnTo>
                  <a:lnTo>
                    <a:pt x="296" y="384"/>
                  </a:lnTo>
                  <a:lnTo>
                    <a:pt x="240" y="432"/>
                  </a:lnTo>
                  <a:lnTo>
                    <a:pt x="224" y="456"/>
                  </a:lnTo>
                  <a:lnTo>
                    <a:pt x="216" y="488"/>
                  </a:lnTo>
                  <a:lnTo>
                    <a:pt x="224" y="592"/>
                  </a:lnTo>
                  <a:lnTo>
                    <a:pt x="232" y="616"/>
                  </a:lnTo>
                  <a:lnTo>
                    <a:pt x="248" y="624"/>
                  </a:lnTo>
                  <a:lnTo>
                    <a:pt x="136" y="624"/>
                  </a:lnTo>
                  <a:lnTo>
                    <a:pt x="152" y="472"/>
                  </a:lnTo>
                  <a:lnTo>
                    <a:pt x="160" y="440"/>
                  </a:lnTo>
                  <a:lnTo>
                    <a:pt x="176" y="408"/>
                  </a:lnTo>
                  <a:lnTo>
                    <a:pt x="240" y="344"/>
                  </a:lnTo>
                  <a:lnTo>
                    <a:pt x="272" y="304"/>
                  </a:lnTo>
                  <a:lnTo>
                    <a:pt x="288" y="256"/>
                  </a:lnTo>
                  <a:lnTo>
                    <a:pt x="272" y="200"/>
                  </a:lnTo>
                  <a:lnTo>
                    <a:pt x="240" y="136"/>
                  </a:lnTo>
                  <a:lnTo>
                    <a:pt x="176" y="56"/>
                  </a:lnTo>
                  <a:lnTo>
                    <a:pt x="184" y="104"/>
                  </a:lnTo>
                  <a:lnTo>
                    <a:pt x="176" y="136"/>
                  </a:lnTo>
                  <a:lnTo>
                    <a:pt x="160" y="160"/>
                  </a:lnTo>
                  <a:lnTo>
                    <a:pt x="104" y="224"/>
                  </a:lnTo>
                  <a:lnTo>
                    <a:pt x="88" y="264"/>
                  </a:lnTo>
                  <a:lnTo>
                    <a:pt x="96" y="304"/>
                  </a:lnTo>
                  <a:lnTo>
                    <a:pt x="136" y="344"/>
                  </a:lnTo>
                  <a:lnTo>
                    <a:pt x="168" y="360"/>
                  </a:lnTo>
                  <a:lnTo>
                    <a:pt x="136" y="440"/>
                  </a:lnTo>
                  <a:lnTo>
                    <a:pt x="64" y="392"/>
                  </a:lnTo>
                  <a:lnTo>
                    <a:pt x="24" y="352"/>
                  </a:lnTo>
                  <a:lnTo>
                    <a:pt x="0" y="304"/>
                  </a:lnTo>
                  <a:lnTo>
                    <a:pt x="16" y="248"/>
                  </a:lnTo>
                  <a:lnTo>
                    <a:pt x="40" y="200"/>
                  </a:lnTo>
                  <a:lnTo>
                    <a:pt x="104" y="144"/>
                  </a:lnTo>
                  <a:lnTo>
                    <a:pt x="136" y="88"/>
                  </a:lnTo>
                  <a:lnTo>
                    <a:pt x="152" y="56"/>
                  </a:lnTo>
                  <a:lnTo>
                    <a:pt x="152" y="24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121863" name="picLogo" descr="picClal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81013"/>
            <a:ext cx="13684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09563" y="227013"/>
            <a:ext cx="8205787" cy="563562"/>
          </a:xfrm>
        </p:spPr>
        <p:txBody>
          <a:bodyPr/>
          <a:lstStyle/>
          <a:p>
            <a:r>
              <a:rPr lang="fr-FR" smtClean="0">
                <a:ea typeface="ＭＳ Ｐゴシック"/>
              </a:rPr>
              <a:t>How to use apixaban in patients with renal </a:t>
            </a:r>
            <a:br>
              <a:rPr lang="fr-FR" smtClean="0">
                <a:ea typeface="ＭＳ Ｐゴシック"/>
              </a:rPr>
            </a:br>
            <a:r>
              <a:rPr lang="fr-FR" smtClean="0">
                <a:ea typeface="ＭＳ Ｐゴシック"/>
              </a:rPr>
              <a:t>or hepatic impairment</a:t>
            </a:r>
            <a:endParaRPr lang="en-GB" smtClean="0">
              <a:ea typeface="ＭＳ Ｐゴシック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7350" y="1336675"/>
          <a:ext cx="8295976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/>
                <a:gridCol w="3622547"/>
                <a:gridCol w="4465149"/>
              </a:tblGrid>
              <a:tr h="3657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  <a:ea typeface="ＭＳ Ｐゴシック" pitchFamily="34" charset="-128"/>
                        </a:rPr>
                        <a:t>     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a typeface="ＭＳ Ｐゴシック" pitchFamily="34" charset="-128"/>
                        </a:rPr>
                        <a:t>Impaired renal function                           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SmPC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recommendation  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fr-FR" sz="16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Mild or moderate renal impairment</a:t>
                      </a:r>
                      <a:endParaRPr lang="fr-FR" sz="14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dose adjustment required unless the patient fulfils criteria for dose reduction to </a:t>
                      </a:r>
                      <a:r>
                        <a:rPr lang="en-US" sz="1400" b="1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2.5 mg BD </a:t>
                      </a:r>
                      <a:r>
                        <a:rPr lang="en-US" sz="1400" b="0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based on age, body weight and/or serum creatinine</a:t>
                      </a: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fr-FR" sz="16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Severe renal impairment </a:t>
                      </a:r>
                      <a:br>
                        <a:rPr lang="fr-FR" sz="14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fr-FR" sz="1400" b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(creatinine clearance</a:t>
                      </a:r>
                      <a:r>
                        <a:rPr lang="fr-FR" sz="1400" b="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 15-29 </a:t>
                      </a:r>
                      <a:r>
                        <a:rPr lang="fr-FR" sz="1400" b="0" baseline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mL</a:t>
                      </a:r>
                      <a:r>
                        <a:rPr lang="fr-FR" sz="1400" b="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/min)</a:t>
                      </a: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Dose reduction to 2.5 mg BD</a:t>
                      </a:r>
                      <a:endParaRPr lang="fr-FR" sz="14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endParaRPr lang="fr-FR" sz="1600" b="1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Dialysis</a:t>
                      </a:r>
                      <a:endParaRPr lang="fr-FR" sz="1400" b="1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  <a:endParaRPr lang="fr-FR" sz="1400" b="0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160">
                <a:tc>
                  <a:txBody>
                    <a:bodyPr/>
                    <a:lstStyle/>
                    <a:p>
                      <a:endParaRPr lang="fr-FR" sz="1600" b="1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Renal failure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(creatinine clearance &lt;15 </a:t>
                      </a:r>
                      <a:r>
                        <a:rPr lang="fr-FR" sz="1400" b="0" kern="120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fr-FR" sz="1400" b="0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/min)</a:t>
                      </a:r>
                      <a:endParaRPr lang="fr-FR" sz="1400" b="0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  <a:endParaRPr lang="fr-FR" sz="1400" b="0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2485" name="Rectangle 5"/>
          <p:cNvSpPr>
            <a:spLocks noChangeArrowheads="1"/>
          </p:cNvSpPr>
          <p:nvPr/>
        </p:nvSpPr>
        <p:spPr bwMode="auto">
          <a:xfrm>
            <a:off x="0" y="6394450"/>
            <a:ext cx="16525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graphicFrame>
        <p:nvGraphicFramePr>
          <p:cNvPr id="6" name="Table 8"/>
          <p:cNvGraphicFramePr>
            <a:graphicFrameLocks noGrp="1"/>
          </p:cNvGraphicFramePr>
          <p:nvPr/>
        </p:nvGraphicFramePr>
        <p:xfrm>
          <a:off x="400050" y="4040188"/>
          <a:ext cx="8309268" cy="1889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/>
                <a:gridCol w="3597723"/>
                <a:gridCol w="4503265"/>
              </a:tblGrid>
              <a:tr h="313898">
                <a:tc gridSpan="3"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  <a:ea typeface="ＭＳ Ｐゴシック" pitchFamily="34" charset="-128"/>
                        </a:rPr>
                        <a:t>   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ea typeface="ＭＳ Ｐゴシック" pitchFamily="34" charset="-128"/>
                        </a:rPr>
                        <a:t>Prior to initiating apixaban, liver function testing should be performed</a:t>
                      </a: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368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Mild or moderate hepatic impairment</a:t>
                      </a:r>
                    </a:p>
                    <a:p>
                      <a:r>
                        <a:rPr lang="en-US" sz="1400" b="0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(Child Pugh A or B)</a:t>
                      </a: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with caution. No dose adjustment required</a:t>
                      </a:r>
                      <a:endParaRPr lang="fr-FR" sz="14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1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baseline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Severe hepatic impairment</a:t>
                      </a:r>
                      <a:endParaRPr lang="fr-FR" sz="1400" b="1" kern="1200" baseline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  <a:endParaRPr lang="fr-FR" sz="1400" b="0" kern="1200" baseline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3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baseline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Hepatic disease associated with </a:t>
                      </a:r>
                      <a:r>
                        <a:rPr lang="en-US" sz="1400" b="1" kern="1200" baseline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coagulopathy</a:t>
                      </a:r>
                      <a:r>
                        <a:rPr lang="en-US" sz="1400" b="1" kern="1200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and clinically relevant bleeding</a:t>
                      </a:r>
                      <a:endParaRPr lang="fr-FR" sz="1400" b="1" kern="1200" baseline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0" kern="1200" baseline="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Contraindicated</a:t>
                      </a:r>
                      <a:endParaRPr lang="en-GB" sz="1400" b="0" kern="1200" baseline="0" noProof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25525" y="6005513"/>
            <a:ext cx="7215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050" dirty="0">
                <a:ea typeface="ＭＳ Ｐゴシック" pitchFamily="34" charset="-128"/>
                <a:cs typeface="+mn-cs"/>
              </a:rPr>
              <a:t>Patients with elevated liver enzymes (ALT/AST &gt;2 x ULN) or total </a:t>
            </a:r>
            <a:r>
              <a:rPr lang="en-GB" sz="1050" dirty="0" err="1">
                <a:ea typeface="ＭＳ Ｐゴシック" pitchFamily="34" charset="-128"/>
                <a:cs typeface="+mn-cs"/>
              </a:rPr>
              <a:t>bilirubin</a:t>
            </a:r>
            <a:r>
              <a:rPr lang="en-GB" sz="1050" dirty="0">
                <a:ea typeface="ＭＳ Ｐゴシック" pitchFamily="34" charset="-128"/>
                <a:cs typeface="+mn-cs"/>
              </a:rPr>
              <a:t> ≥1.5 x ULN were excluded in clinical trials. </a:t>
            </a:r>
            <a:br>
              <a:rPr lang="en-GB" sz="1050" dirty="0">
                <a:ea typeface="ＭＳ Ｐゴシック" pitchFamily="34" charset="-128"/>
                <a:cs typeface="+mn-cs"/>
              </a:rPr>
            </a:br>
            <a:r>
              <a:rPr lang="en-GB" sz="1050" dirty="0">
                <a:ea typeface="ＭＳ Ｐゴシック" pitchFamily="34" charset="-128"/>
                <a:cs typeface="+mn-cs"/>
              </a:rPr>
              <a:t>Therefore </a:t>
            </a:r>
            <a:r>
              <a:rPr lang="en-GB" sz="1050" dirty="0" err="1">
                <a:ea typeface="ＭＳ Ｐゴシック" pitchFamily="34" charset="-128"/>
                <a:cs typeface="+mn-cs"/>
              </a:rPr>
              <a:t>apixaban</a:t>
            </a:r>
            <a:r>
              <a:rPr lang="en-GB" sz="1050" dirty="0">
                <a:ea typeface="ＭＳ Ｐゴシック" pitchFamily="34" charset="-128"/>
                <a:cs typeface="+mn-cs"/>
              </a:rPr>
              <a:t> should be used with caution in this population.</a:t>
            </a:r>
          </a:p>
        </p:txBody>
      </p:sp>
      <p:sp>
        <p:nvSpPr>
          <p:cNvPr id="62501" name="TextBox 6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Recommendations in other populations (with AF)</a:t>
            </a:r>
            <a:endParaRPr lang="fr-FR" smtClean="0">
              <a:ea typeface="ＭＳ Ｐゴシック"/>
            </a:endParaRPr>
          </a:p>
        </p:txBody>
      </p:sp>
      <p:graphicFrame>
        <p:nvGraphicFramePr>
          <p:cNvPr id="65575" name="Group 39"/>
          <p:cNvGraphicFramePr>
            <a:graphicFrameLocks noGrp="1"/>
          </p:cNvGraphicFramePr>
          <p:nvPr>
            <p:ph idx="1"/>
          </p:nvPr>
        </p:nvGraphicFramePr>
        <p:xfrm>
          <a:off x="282575" y="1531938"/>
          <a:ext cx="8360092" cy="3622993"/>
        </p:xfrm>
        <a:graphic>
          <a:graphicData uri="http://schemas.openxmlformats.org/drawingml/2006/table">
            <a:tbl>
              <a:tblPr/>
              <a:tblGrid>
                <a:gridCol w="208280"/>
                <a:gridCol w="2865437"/>
                <a:gridCol w="52863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Patient characteristics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SmPC recommendation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C2E0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Gender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No dose adjustment required.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Age – Elderly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No dose adjustment required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in the elderly unless criteria for  dose reduction are met. </a:t>
                      </a:r>
                    </a:p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Caution when co-administered with aspirin.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Body weight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No dose adjustment required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, unless criteria for  dose reduction are met.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/>
                        <a:latin typeface="Arial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Age – Children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The safety and efficacy of apixaban in children and adolescents below age 18 have not been established. No data are available.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Pregnancy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Not recommended.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Breast-feeding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 risk to newborns and infants cannot be excluded.  </a:t>
                      </a:r>
                    </a:p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 decision must be made to either discontinue breast-feeding or 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to discontinue/abstain from apixaban therapy.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</a:tbl>
          </a:graphicData>
        </a:graphic>
      </p:graphicFrame>
      <p:sp>
        <p:nvSpPr>
          <p:cNvPr id="63525" name="Rectangle 5"/>
          <p:cNvSpPr>
            <a:spLocks noChangeArrowheads="1"/>
          </p:cNvSpPr>
          <p:nvPr/>
        </p:nvSpPr>
        <p:spPr bwMode="auto">
          <a:xfrm>
            <a:off x="0" y="6200775"/>
            <a:ext cx="16525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sp>
        <p:nvSpPr>
          <p:cNvPr id="63526" name="TextBox 4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450850" y="249238"/>
            <a:ext cx="8205788" cy="563562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Apixaban SmPC recommendations in AF patients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with concomitant treatments</a:t>
            </a:r>
            <a:endParaRPr lang="fr-FR" smtClean="0">
              <a:ea typeface="ＭＳ Ｐゴシック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315913" y="3463925"/>
          <a:ext cx="8577943" cy="246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943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Not recommended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  <a:tr h="2029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Strong inhibitors of both CYP3A4 and P‑</a:t>
                      </a:r>
                      <a:r>
                        <a:rPr lang="en-US" sz="1600" b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1600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, such as: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Azole-antimycotics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 (e.g., </a:t>
                      </a: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ketoconazole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itraconazole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voriconazole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posaconazole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HIV protease inhibitors (e.g., </a:t>
                      </a:r>
                      <a:r>
                        <a:rPr lang="en-US" sz="1600" i="1" kern="1200" noProof="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ritonavir</a:t>
                      </a:r>
                      <a:r>
                        <a:rPr lang="en-US" sz="1600" i="1" kern="1200" noProof="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Agents associated with serious bleeding</a:t>
                      </a:r>
                      <a:r>
                        <a:rPr lang="en-GB" sz="1600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, such as: 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Thrombolytic agents,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GPIIb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IIIa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 receptor antagonists,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thienopyridines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 (e.g.,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clopidogrel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dipyridamole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dextran</a:t>
                      </a:r>
                      <a:r>
                        <a:rPr lang="en-GB" sz="16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i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sulfinpyrazone</a:t>
                      </a:r>
                      <a:endParaRPr kumimoji="0" lang="en-US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523" name="Rectangle 5"/>
          <p:cNvSpPr>
            <a:spLocks noChangeArrowheads="1"/>
          </p:cNvSpPr>
          <p:nvPr/>
        </p:nvSpPr>
        <p:spPr bwMode="auto">
          <a:xfrm>
            <a:off x="0" y="6265863"/>
            <a:ext cx="16525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/>
        </p:nvGraphicFramePr>
        <p:xfrm>
          <a:off x="323850" y="1381125"/>
          <a:ext cx="8568000" cy="208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000"/>
                <a:gridCol w="4284000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No dose adjustment*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Caution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1648536">
                <a:tc>
                  <a:txBody>
                    <a:bodyPr/>
                    <a:lstStyle/>
                    <a:p>
                      <a:pPr marL="857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Less potent inhibitors of CYP3A4 </a:t>
                      </a:r>
                      <a:br>
                        <a:rPr lang="en-US" sz="1600" b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and/or P‑</a:t>
                      </a:r>
                      <a:r>
                        <a:rPr lang="en-US" sz="1600" b="1" u="none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1600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kern="1200" baseline="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such as:</a:t>
                      </a:r>
                      <a:r>
                        <a:rPr lang="en-US" sz="1600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66700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i="1" u="none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Diltiazem</a:t>
                      </a:r>
                      <a:r>
                        <a:rPr lang="en-US" sz="1600" i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naproxen, </a:t>
                      </a:r>
                      <a:r>
                        <a:rPr lang="en-US" sz="1600" i="1" u="none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amiodarone</a:t>
                      </a:r>
                      <a:r>
                        <a:rPr lang="en-US" sz="1600" i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u="none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verapamil</a:t>
                      </a:r>
                      <a:r>
                        <a:rPr lang="en-US" sz="1600" i="1" u="none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u="none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quinidine</a:t>
                      </a:r>
                      <a:endParaRPr lang="en-US" sz="1600" i="1" u="none" kern="1200" noProof="0" dirty="0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Inducers of both CYP3A4 and P‑</a:t>
                      </a:r>
                      <a:r>
                        <a:rPr lang="en-US" sz="1600" b="1" kern="1200" noProof="0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endParaRPr kumimoji="0" 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FF9900"/>
                        </a:buClr>
                        <a:buFont typeface="Wingdings" pitchFamily="2" charset="2"/>
                        <a:buNone/>
                      </a:pPr>
                      <a:r>
                        <a:rPr lang="en-GB" sz="16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Strong inducers of both CYP3A4</a:t>
                      </a:r>
                      <a:br>
                        <a:rPr lang="en-GB" sz="16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6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and P-</a:t>
                      </a:r>
                      <a:r>
                        <a:rPr lang="en-GB" sz="1600" b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gp</a:t>
                      </a: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such as</a:t>
                      </a:r>
                    </a:p>
                    <a:p>
                      <a:pPr marL="266700" indent="-180975">
                        <a:spcBef>
                          <a:spcPts val="600"/>
                        </a:spcBef>
                        <a:buClr>
                          <a:srgbClr val="FF9900"/>
                        </a:buClr>
                        <a:buFont typeface="Wingdings" pitchFamily="2" charset="2"/>
                        <a:buChar char="§"/>
                      </a:pPr>
                      <a:r>
                        <a:rPr lang="en-GB" sz="1600" i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Rifampicin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GB" sz="1600" i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phenytoin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GB" sz="1600" i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carbamazepine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GB" sz="1600" i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phenobarbital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and St. John’s </a:t>
                      </a:r>
                      <a:r>
                        <a:rPr lang="en-GB" sz="1600" i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Wort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buClr>
                          <a:srgbClr val="FF9900"/>
                        </a:buClr>
                        <a:buFont typeface="Wingdings" pitchFamily="2" charset="2"/>
                        <a:buNone/>
                      </a:pPr>
                      <a:r>
                        <a:rPr lang="en-GB" sz="16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NSAIDs</a:t>
                      </a: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including </a:t>
                      </a:r>
                      <a:r>
                        <a:rPr lang="en-GB" sz="1600" i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aspirin</a:t>
                      </a:r>
                      <a:endParaRPr kumimoji="0" lang="en-US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535" name="ZoneTexte 6"/>
          <p:cNvSpPr txBox="1">
            <a:spLocks noChangeArrowheads="1"/>
          </p:cNvSpPr>
          <p:nvPr/>
        </p:nvSpPr>
        <p:spPr bwMode="auto">
          <a:xfrm>
            <a:off x="228600" y="5954713"/>
            <a:ext cx="27257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400" b="1" i="1"/>
              <a:t>*Unless other factors interfere</a:t>
            </a:r>
          </a:p>
        </p:txBody>
      </p:sp>
      <p:sp>
        <p:nvSpPr>
          <p:cNvPr id="64536" name="TextBox 6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Concomitant use of apixaban with antiplatelet agents increases the risk of bleeding</a:t>
            </a:r>
            <a:endParaRPr lang="fr-FR" smtClean="0">
              <a:ea typeface="ＭＳ Ｐゴシック"/>
            </a:endParaRPr>
          </a:p>
        </p:txBody>
      </p:sp>
      <p:graphicFrame>
        <p:nvGraphicFramePr>
          <p:cNvPr id="67603" name="Group 19"/>
          <p:cNvGraphicFramePr>
            <a:graphicFrameLocks noGrp="1"/>
          </p:cNvGraphicFramePr>
          <p:nvPr/>
        </p:nvGraphicFramePr>
        <p:xfrm>
          <a:off x="407988" y="3184525"/>
          <a:ext cx="8351837" cy="3167063"/>
        </p:xfrm>
        <a:graphic>
          <a:graphicData uri="http://schemas.openxmlformats.org/drawingml/2006/table">
            <a:tbl>
              <a:tblPr/>
              <a:tblGrid>
                <a:gridCol w="4176712"/>
                <a:gridCol w="41751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ARISTOTLE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APPRAISE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In a clinical trial of patients with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AF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, concomitant use of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ASA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increased 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the major bleeding risk:</a:t>
                      </a:r>
                    </a:p>
                    <a:p>
                      <a:pPr marL="266700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On apixaban from 1.8% to 3.4% per year</a:t>
                      </a:r>
                    </a:p>
                    <a:p>
                      <a:pPr marL="266700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On warfarin from 2.7% to 4.6% per year </a:t>
                      </a:r>
                    </a:p>
                    <a:p>
                      <a:pPr marL="266700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There was limited (2.1%) use of concomitant dual antiplatelet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In a clinical trial of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high-risk post ACS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patients, characterised by multiple cardiac and non-cardiac comorbidities, who received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ASA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or the combination of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ASA and clopidogrel: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 significant increase in risk of ISTH major bleeding was reported: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Apixaban: 5.13% per year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Placebo: 2.04% 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</a:tbl>
          </a:graphicData>
        </a:graphic>
      </p:graphicFrame>
      <p:sp>
        <p:nvSpPr>
          <p:cNvPr id="65550" name="Rectangle 5"/>
          <p:cNvSpPr>
            <a:spLocks noChangeArrowheads="1"/>
          </p:cNvSpPr>
          <p:nvPr/>
        </p:nvSpPr>
        <p:spPr bwMode="auto">
          <a:xfrm>
            <a:off x="0" y="6416675"/>
            <a:ext cx="16525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42626" y="1267400"/>
            <a:ext cx="8316000" cy="1760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 h="44450"/>
            <a:bevelB w="0" h="0"/>
          </a:sp3d>
        </p:spPr>
        <p:txBody>
          <a:bodyPr lIns="0" tIns="0" rIns="0" bIns="0" anchor="ctr"/>
          <a:lstStyle/>
          <a:p>
            <a:pPr marL="87313">
              <a:spcBef>
                <a:spcPts val="6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sz="1600" b="1">
                <a:solidFill>
                  <a:srgbClr val="555555"/>
                </a:solidFill>
                <a:ea typeface="ヒラギノ角ゴ Pro W3"/>
                <a:cs typeface="ヒラギノ角ゴ Pro W3"/>
              </a:rPr>
              <a:t>Apixaban SmPC recommendation</a:t>
            </a:r>
            <a:r>
              <a:rPr lang="en-GB" sz="1600" b="1">
                <a:solidFill>
                  <a:srgbClr val="555555"/>
                </a:solidFill>
                <a:ea typeface="ヒラギノ角ゴ Pro W3"/>
                <a:cs typeface="ヒラギノ角ゴ Pro W3"/>
              </a:rPr>
              <a:t>s</a:t>
            </a:r>
            <a:endParaRPr lang="en-GB" sz="1600">
              <a:solidFill>
                <a:srgbClr val="555555"/>
              </a:solidFill>
            </a:endParaRPr>
          </a:p>
          <a:p>
            <a:pPr marL="87313"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>
                <a:solidFill>
                  <a:srgbClr val="555555"/>
                </a:solidFill>
              </a:rPr>
              <a:t>In patients with AF and a condition that warrants mono or dual antiplatelet therapy, </a:t>
            </a:r>
            <a:br>
              <a:rPr lang="en-GB" sz="1600">
                <a:solidFill>
                  <a:srgbClr val="555555"/>
                </a:solidFill>
              </a:rPr>
            </a:br>
            <a:r>
              <a:rPr lang="en-GB" sz="1600">
                <a:solidFill>
                  <a:srgbClr val="555555"/>
                </a:solidFill>
              </a:rPr>
              <a:t>a careful assessment of the potential benefits against the potential risks should be made before combining this therapy with </a:t>
            </a:r>
            <a:r>
              <a:rPr lang="en-US" sz="1600">
                <a:solidFill>
                  <a:srgbClr val="555555"/>
                </a:solidFill>
              </a:rPr>
              <a:t>apixaban</a:t>
            </a:r>
            <a:r>
              <a:rPr lang="en-GB" sz="1600">
                <a:solidFill>
                  <a:srgbClr val="555555"/>
                </a:solidFill>
              </a:rPr>
              <a:t>. </a:t>
            </a:r>
            <a:endParaRPr lang="fr-FR" sz="1600">
              <a:solidFill>
                <a:srgbClr val="555555"/>
              </a:solidFill>
            </a:endParaRPr>
          </a:p>
          <a:p>
            <a:pPr marL="87313"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1600">
                <a:solidFill>
                  <a:srgbClr val="555555"/>
                </a:solidFill>
              </a:rPr>
              <a:t> Apixaban should be used with caution when co-administered with NSAIDs (including ASA) because these medicinal products typically increase the bleeding risk</a:t>
            </a:r>
          </a:p>
        </p:txBody>
      </p:sp>
      <p:sp>
        <p:nvSpPr>
          <p:cNvPr id="65554" name="TextBox 5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Clinical pharmacology of various new oral anticoagulants</a:t>
            </a:r>
            <a:endParaRPr lang="fr-FR" smtClean="0">
              <a:ea typeface="ＭＳ Ｐゴシック"/>
            </a:endParaRP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>
            <p:ph idx="1"/>
          </p:nvPr>
        </p:nvGraphicFramePr>
        <p:xfrm>
          <a:off x="465138" y="1304925"/>
          <a:ext cx="8434387" cy="3850005"/>
        </p:xfrm>
        <a:graphic>
          <a:graphicData uri="http://schemas.openxmlformats.org/drawingml/2006/table">
            <a:tbl>
              <a:tblPr/>
              <a:tblGrid>
                <a:gridCol w="1766887"/>
                <a:gridCol w="2146300"/>
                <a:gridCol w="2217738"/>
                <a:gridCol w="23034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Apixaban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1,2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56B1E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Rivaroxaban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Dabigatran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Mechanism of 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Direct factor Xa inhibitor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Direct factor Xa inhibitor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Direct thrombin inhibitor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Oral bioavailability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~50%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80-100%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~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6.5%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Pro-drug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Food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 (20 mg and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15 mg  doses taken with food)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Renal clearance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~27%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~33 %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85%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Dialysis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Not recommended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Not dialysable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Dialysable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Mean half-life (t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1/2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~12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5-13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12-14 h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max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6B1E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3-4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2-4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0.5-2 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</a:tbl>
          </a:graphicData>
        </a:graphic>
      </p:graphicFrame>
      <p:sp>
        <p:nvSpPr>
          <p:cNvPr id="20535" name="Rectangle 4"/>
          <p:cNvSpPr>
            <a:spLocks noChangeArrowheads="1"/>
          </p:cNvSpPr>
          <p:nvPr/>
        </p:nvSpPr>
        <p:spPr bwMode="auto">
          <a:xfrm>
            <a:off x="277813" y="6053138"/>
            <a:ext cx="68278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 i="1">
                <a:solidFill>
                  <a:srgbClr val="515151"/>
                </a:solidFill>
                <a:ea typeface="Arial Unicode MS" pitchFamily="34" charset="-128"/>
                <a:cs typeface="Arial Unicode MS" pitchFamily="34" charset="-128"/>
              </a:rPr>
              <a:t>1. Ansell J. Hematology Am Soc Hematol  Educ Program 2010:221-8. 2. Apixaban SmPC 2012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 i="1">
                <a:solidFill>
                  <a:srgbClr val="515151"/>
                </a:solidFill>
                <a:ea typeface="Arial Unicode MS" pitchFamily="34" charset="-128"/>
                <a:cs typeface="Arial Unicode MS" pitchFamily="34" charset="-128"/>
              </a:rPr>
              <a:t>3. Rivaroxaban SmPC 2012. 4. Dabigatran SmPC 2012.</a:t>
            </a:r>
            <a:endParaRPr lang="fr-FR" sz="1100" b="1" i="1">
              <a:solidFill>
                <a:srgbClr val="51515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71488" y="5583238"/>
            <a:ext cx="65357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200" dirty="0">
                <a:solidFill>
                  <a:srgbClr val="3A76AD"/>
                </a:solidFill>
                <a:ea typeface="ヒラギノ角ゴ Pro W3"/>
                <a:cs typeface="ヒラギノ角ゴ Pro W3"/>
              </a:rPr>
              <a:t>The information in this table is based on the SmPC for apixaban, rivaroxaban and dabigatran. Please refer to the SmPC for further information. </a:t>
            </a:r>
          </a:p>
        </p:txBody>
      </p:sp>
      <p:sp>
        <p:nvSpPr>
          <p:cNvPr id="20537" name="TextBox 6"/>
          <p:cNvSpPr txBox="1">
            <a:spLocks noChangeArrowheads="1"/>
          </p:cNvSpPr>
          <p:nvPr/>
        </p:nvSpPr>
        <p:spPr bwMode="auto">
          <a:xfrm>
            <a:off x="4421188" y="5241925"/>
            <a:ext cx="4203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Arial" pitchFamily="34" charset="0"/>
              <a:buChar char="•"/>
            </a:pPr>
            <a:r>
              <a:rPr lang="en-US" sz="1000">
                <a:solidFill>
                  <a:srgbClr val="CC9900"/>
                </a:solidFill>
                <a:ea typeface="ヒラギノ角ゴ Pro W3"/>
                <a:cs typeface="Times New Roman" pitchFamily="18" charset="0"/>
              </a:rPr>
              <a:t>direct renal excretion as unchanged active substance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1C1C1C"/>
                </a:solidFill>
                <a:ea typeface="ヒラギノ角ゴ Pro W3"/>
                <a:cs typeface="Times New Roman" pitchFamily="18" charset="0"/>
              </a:rPr>
              <a:t> </a:t>
            </a:r>
            <a:endParaRPr lang="en-GB" sz="1100">
              <a:solidFill>
                <a:srgbClr val="1C1C1C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20538" name="TextBox 6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352425" y="265113"/>
            <a:ext cx="8205788" cy="563562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Management of bleeding complications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9113" y="1470025"/>
            <a:ext cx="8093075" cy="239395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/>
          <a:p>
            <a:pPr marL="447675" indent="-268288"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en-US" sz="1800" b="1" dirty="0" smtClean="0"/>
              <a:t>First measures</a:t>
            </a:r>
            <a:r>
              <a:rPr lang="en-US" sz="1800" b="1" baseline="30000" dirty="0" smtClean="0"/>
              <a:t>1</a:t>
            </a:r>
            <a:r>
              <a:rPr lang="en-US" sz="1800" b="1" dirty="0" smtClean="0"/>
              <a:t>:</a:t>
            </a:r>
          </a:p>
          <a:p>
            <a:pPr marL="520700" indent="-252413">
              <a:lnSpc>
                <a:spcPct val="100000"/>
              </a:lnSpc>
              <a:spcBef>
                <a:spcPts val="9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US" sz="1600" dirty="0" smtClean="0"/>
              <a:t>Treatment must be discontinued </a:t>
            </a:r>
          </a:p>
          <a:p>
            <a:pPr marL="520700" indent="-252413">
              <a:lnSpc>
                <a:spcPct val="100000"/>
              </a:lnSpc>
              <a:spcBef>
                <a:spcPts val="9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US" sz="1600" dirty="0" smtClean="0"/>
              <a:t>The source of bleeding must be investigated</a:t>
            </a:r>
          </a:p>
          <a:p>
            <a:pPr marL="520700" indent="-252413">
              <a:lnSpc>
                <a:spcPct val="100000"/>
              </a:lnSpc>
              <a:spcBef>
                <a:spcPts val="9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US" sz="1600" dirty="0" smtClean="0"/>
              <a:t>The initiation of appropriate treatment, e.g. surgical </a:t>
            </a:r>
            <a:r>
              <a:rPr lang="en-US" sz="1600" dirty="0" err="1" smtClean="0"/>
              <a:t>haemostasis</a:t>
            </a:r>
            <a:r>
              <a:rPr lang="en-US" sz="1600" dirty="0" smtClean="0"/>
              <a:t> or the transfusion of fresh frozen plasma, should be considered</a:t>
            </a:r>
          </a:p>
          <a:p>
            <a:pPr marL="520700" indent="-252413">
              <a:lnSpc>
                <a:spcPct val="100000"/>
              </a:lnSpc>
              <a:spcBef>
                <a:spcPts val="9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n-GB" sz="1600" dirty="0" smtClean="0"/>
              <a:t>Administration of activated charcoal may be useful in the management of </a:t>
            </a:r>
            <a:r>
              <a:rPr lang="en-GB" sz="1600" dirty="0" err="1" smtClean="0"/>
              <a:t>apixaban</a:t>
            </a:r>
            <a:r>
              <a:rPr lang="en-GB" sz="1600" dirty="0" smtClean="0"/>
              <a:t> overdose or accidental ingestion. </a:t>
            </a:r>
            <a:endParaRPr lang="en-GB" sz="1600" dirty="0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6072188"/>
            <a:ext cx="5295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fr-FR" sz="1100" b="1" i="1">
                <a:solidFill>
                  <a:srgbClr val="515151"/>
                </a:solidFill>
              </a:rPr>
              <a:t>1. Apixaban SmPC 2012</a:t>
            </a:r>
            <a:r>
              <a:rPr lang="da-DK" sz="1100" b="1" i="1">
                <a:solidFill>
                  <a:srgbClr val="515151"/>
                </a:solidFill>
              </a:rPr>
              <a:t>   </a:t>
            </a:r>
          </a:p>
          <a:p>
            <a:pPr marL="228600" indent="-228600"/>
            <a:r>
              <a:rPr lang="pt-BR" sz="1100" b="1" i="1">
                <a:solidFill>
                  <a:srgbClr val="515151"/>
                </a:solidFill>
              </a:rPr>
              <a:t>2. Escolar et al</a:t>
            </a:r>
            <a:r>
              <a:rPr lang="es-ES" sz="1100" b="1" i="1">
                <a:solidFill>
                  <a:srgbClr val="515151"/>
                </a:solidFill>
              </a:rPr>
              <a:t>. </a:t>
            </a:r>
            <a:r>
              <a:rPr lang="fr-FR" sz="1100" b="1" i="1">
                <a:solidFill>
                  <a:srgbClr val="515151"/>
                </a:solidFill>
              </a:rPr>
              <a:t>Thromb Res 2012;130 (Suppl 1):S113, abstract no. C0122</a:t>
            </a:r>
            <a:endParaRPr lang="fr-FR" sz="1100" b="1">
              <a:solidFill>
                <a:srgbClr val="515151"/>
              </a:solidFill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450377" y="4016198"/>
            <a:ext cx="8175008" cy="1538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 h="44450"/>
            <a:bevelB w="0" h="0"/>
          </a:sp3d>
        </p:spPr>
        <p:txBody>
          <a:bodyPr lIns="0" tIns="0" rIns="0" bIns="0" anchor="ctr"/>
          <a:lstStyle/>
          <a:p>
            <a:pPr marL="358775" indent="-179388">
              <a:spcBef>
                <a:spcPts val="900"/>
              </a:spcBef>
              <a:buSzPct val="100000"/>
              <a:defRPr/>
            </a:pPr>
            <a:r>
              <a:rPr lang="en-GB" sz="1600" b="1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If life-threatening bleeding cannot be controlled by the above measures, administration of recombinant factor </a:t>
            </a:r>
            <a:r>
              <a:rPr lang="en-GB" sz="1600" b="1" dirty="0" err="1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VIIa</a:t>
            </a:r>
            <a:r>
              <a:rPr lang="en-GB" sz="1600" b="1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 (</a:t>
            </a:r>
            <a:r>
              <a:rPr lang="en-GB" sz="1600" b="1" dirty="0" err="1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rFVIIa</a:t>
            </a:r>
            <a:r>
              <a:rPr lang="en-GB" sz="1600" b="1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) may be considered</a:t>
            </a:r>
            <a:r>
              <a:rPr lang="en-GB" sz="1600" b="1" baseline="30000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1</a:t>
            </a:r>
            <a:r>
              <a:rPr lang="en-GB" sz="1600" b="1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.  </a:t>
            </a:r>
          </a:p>
          <a:p>
            <a:pPr marL="82550" indent="-225425">
              <a:spcBef>
                <a:spcPts val="1200"/>
              </a:spcBef>
              <a:buSzPct val="100000"/>
              <a:buFont typeface="Arial" pitchFamily="34" charset="0"/>
              <a:buChar char="−"/>
              <a:defRPr/>
            </a:pPr>
            <a:r>
              <a:rPr lang="en-GB" sz="1400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However, there is currently no experience with the use of </a:t>
            </a:r>
            <a:r>
              <a:rPr lang="en-GB" sz="1400" dirty="0" err="1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rFVIIa</a:t>
            </a:r>
            <a:r>
              <a:rPr lang="en-GB" sz="1400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 in individuals receiving apixaban.  </a:t>
            </a:r>
          </a:p>
          <a:p>
            <a:pPr marL="82550" indent="-225425">
              <a:spcBef>
                <a:spcPts val="600"/>
              </a:spcBef>
              <a:buSzPct val="100000"/>
              <a:buFont typeface="Arial" pitchFamily="34" charset="0"/>
              <a:buChar char="−"/>
              <a:defRPr/>
            </a:pPr>
            <a:r>
              <a:rPr lang="en-GB" sz="1400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Re-dosing of </a:t>
            </a:r>
            <a:r>
              <a:rPr lang="en-GB" sz="1400" dirty="0" err="1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rFVIIa</a:t>
            </a:r>
            <a:r>
              <a:rPr lang="en-GB" sz="1400" dirty="0">
                <a:solidFill>
                  <a:schemeClr val="bg2">
                    <a:lumMod val="90000"/>
                    <a:lumOff val="10000"/>
                  </a:schemeClr>
                </a:solidFill>
                <a:ea typeface="ＭＳ Ｐゴシック" pitchFamily="34" charset="-128"/>
                <a:cs typeface="+mn-cs"/>
              </a:rPr>
              <a:t> could be considered and titrated depending on improvement of bleeding</a:t>
            </a:r>
            <a:endParaRPr lang="fr-FR" sz="1400" dirty="0">
              <a:solidFill>
                <a:schemeClr val="bg2">
                  <a:lumMod val="90000"/>
                  <a:lumOff val="1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7592" name="Rectangle 5"/>
          <p:cNvSpPr>
            <a:spLocks noChangeArrowheads="1"/>
          </p:cNvSpPr>
          <p:nvPr/>
        </p:nvSpPr>
        <p:spPr bwMode="auto">
          <a:xfrm>
            <a:off x="477838" y="5684838"/>
            <a:ext cx="832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en-GB" sz="1400"/>
              <a:t>An </a:t>
            </a:r>
            <a:r>
              <a:rPr lang="en-GB" sz="1400" i="1"/>
              <a:t>in vitro </a:t>
            </a:r>
            <a:r>
              <a:rPr lang="en-GB" sz="1400"/>
              <a:t>study suggests that PCC or activated PCC reverses the anticoagulant action of apixaban.</a:t>
            </a:r>
            <a:r>
              <a:rPr lang="en-GB" sz="1400" baseline="30000"/>
              <a:t>2</a:t>
            </a:r>
          </a:p>
        </p:txBody>
      </p:sp>
      <p:sp>
        <p:nvSpPr>
          <p:cNvPr id="67593" name="Rectangle 5"/>
          <p:cNvSpPr>
            <a:spLocks noChangeArrowheads="1"/>
          </p:cNvSpPr>
          <p:nvPr/>
        </p:nvSpPr>
        <p:spPr bwMode="auto">
          <a:xfrm>
            <a:off x="5643563" y="6111875"/>
            <a:ext cx="3500437" cy="330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GB" sz="1200">
                <a:ea typeface="Arial Unicode MS" pitchFamily="34" charset="-128"/>
                <a:cs typeface="Arial Unicode MS" pitchFamily="34" charset="-128"/>
              </a:rPr>
              <a:t>PCC= Prothrombin Complex Concentrate</a:t>
            </a:r>
          </a:p>
        </p:txBody>
      </p:sp>
      <p:sp>
        <p:nvSpPr>
          <p:cNvPr id="67594" name="TextBox 9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Management of bleeding complications: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Prothrombin Complex Concentrates</a:t>
            </a:r>
            <a:endParaRPr lang="fr-FR" smtClean="0">
              <a:ea typeface="ＭＳ Ｐゴシック"/>
            </a:endParaRPr>
          </a:p>
        </p:txBody>
      </p:sp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839788" y="1771650"/>
            <a:ext cx="7491412" cy="3757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GB" sz="1800" smtClean="0">
                <a:ea typeface="ＭＳ Ｐゴシック"/>
              </a:rPr>
              <a:t>Prothrombin complex concentrates (PCC) contains </a:t>
            </a:r>
            <a:br>
              <a:rPr lang="en-GB" sz="1800" smtClean="0">
                <a:ea typeface="ＭＳ Ｐゴシック"/>
              </a:rPr>
            </a:br>
            <a:r>
              <a:rPr lang="en-GB" sz="1800" smtClean="0">
                <a:ea typeface="ＭＳ Ｐゴシック"/>
              </a:rPr>
              <a:t>coagulation factors </a:t>
            </a:r>
            <a:r>
              <a:rPr lang="en-GB" sz="1800" b="1" smtClean="0">
                <a:ea typeface="ＭＳ Ｐゴシック"/>
              </a:rPr>
              <a:t>II, VII, IX, X</a:t>
            </a:r>
            <a:r>
              <a:rPr lang="en-GB" sz="1800" smtClean="0">
                <a:ea typeface="ＭＳ Ｐゴシック"/>
              </a:rPr>
              <a:t>.</a:t>
            </a:r>
            <a:r>
              <a:rPr lang="en-GB" sz="1800" baseline="30000" smtClean="0">
                <a:ea typeface="ＭＳ Ｐゴシック"/>
              </a:rPr>
              <a:t>1</a:t>
            </a:r>
            <a:endParaRPr lang="en-GB" sz="1800" smtClean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GB" sz="1800" smtClean="0">
                <a:ea typeface="ＭＳ Ｐゴシック"/>
              </a:rPr>
              <a:t>An </a:t>
            </a:r>
            <a:r>
              <a:rPr lang="en-GB" sz="1800" i="1" smtClean="0">
                <a:ea typeface="ＭＳ Ｐゴシック"/>
              </a:rPr>
              <a:t>in vitro </a:t>
            </a:r>
            <a:r>
              <a:rPr lang="en-GB" sz="1800" smtClean="0">
                <a:ea typeface="ＭＳ Ｐゴシック"/>
              </a:rPr>
              <a:t>study suggests that PCC or activated PCC reverses </a:t>
            </a:r>
            <a:br>
              <a:rPr lang="en-GB" sz="1800" smtClean="0">
                <a:ea typeface="ＭＳ Ｐゴシック"/>
              </a:rPr>
            </a:br>
            <a:r>
              <a:rPr lang="en-GB" sz="1800" smtClean="0">
                <a:ea typeface="ＭＳ Ｐゴシック"/>
              </a:rPr>
              <a:t>the anticoagulant action of apixaban.</a:t>
            </a:r>
            <a:r>
              <a:rPr lang="en-GB" sz="1800" baseline="30000" smtClean="0">
                <a:ea typeface="ＭＳ Ｐゴシック"/>
              </a:rPr>
              <a:t>2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GB" sz="1800" smtClean="0">
                <a:ea typeface="ＭＳ Ｐゴシック"/>
              </a:rPr>
              <a:t>So far, there are no studies with apixaban with PCC or </a:t>
            </a:r>
            <a:br>
              <a:rPr lang="en-GB" sz="1800" smtClean="0">
                <a:ea typeface="ＭＳ Ｐゴシック"/>
              </a:rPr>
            </a:br>
            <a:r>
              <a:rPr lang="en-GB" sz="1800" smtClean="0">
                <a:ea typeface="ＭＳ Ｐゴシック"/>
              </a:rPr>
              <a:t>activated PCC in humans.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GB" sz="1800" smtClean="0">
                <a:ea typeface="ＭＳ Ｐゴシック"/>
              </a:rPr>
              <a:t>Some animal studies suggest a beneficial effect of PCCs </a:t>
            </a:r>
            <a:br>
              <a:rPr lang="en-GB" sz="1800" smtClean="0">
                <a:ea typeface="ＭＳ Ｐゴシック"/>
              </a:rPr>
            </a:br>
            <a:r>
              <a:rPr lang="en-GB" sz="1800" smtClean="0">
                <a:ea typeface="ＭＳ Ｐゴシック"/>
              </a:rPr>
              <a:t>for the reversal of bleeding with rivaroxaban.</a:t>
            </a:r>
            <a:r>
              <a:rPr lang="en-GB" sz="1800" baseline="30000" smtClean="0">
                <a:ea typeface="ＭＳ Ｐゴシック"/>
              </a:rPr>
              <a:t>1</a:t>
            </a:r>
            <a:endParaRPr lang="en-GB" sz="1800" smtClean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r>
              <a:rPr lang="en-GB" sz="1800" smtClean="0">
                <a:ea typeface="ＭＳ Ｐゴシック"/>
              </a:rPr>
              <a:t>PCC immediately and completely reversed the anticoagulant effect </a:t>
            </a:r>
            <a:br>
              <a:rPr lang="en-GB" sz="1800" smtClean="0">
                <a:ea typeface="ＭＳ Ｐゴシック"/>
              </a:rPr>
            </a:br>
            <a:r>
              <a:rPr lang="en-GB" sz="1800" smtClean="0">
                <a:ea typeface="ＭＳ Ｐゴシック"/>
              </a:rPr>
              <a:t>of rivaroxaban in healthy subjects.</a:t>
            </a:r>
            <a:r>
              <a:rPr lang="en-GB" sz="1800" baseline="30000" smtClean="0">
                <a:ea typeface="ＭＳ Ｐゴシック"/>
              </a:rPr>
              <a:t>1</a:t>
            </a:r>
            <a:endParaRPr lang="en-GB" sz="1800" smtClean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C000"/>
              </a:buClr>
            </a:pPr>
            <a:endParaRPr lang="en-GB" sz="1800" smtClean="0">
              <a:ea typeface="ＭＳ Ｐゴシック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246063" y="5946775"/>
            <a:ext cx="50434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1. Eerenberg et al. Circulation 124:1573-9.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pt-BR" sz="1100" b="1" i="1">
                <a:solidFill>
                  <a:srgbClr val="515151"/>
                </a:solidFill>
              </a:rPr>
              <a:t>2. Escolar et al</a:t>
            </a:r>
            <a:r>
              <a:rPr lang="es-ES" sz="1100" b="1" i="1">
                <a:solidFill>
                  <a:srgbClr val="515151"/>
                </a:solidFill>
              </a:rPr>
              <a:t>. </a:t>
            </a:r>
            <a:r>
              <a:rPr lang="fr-FR" sz="1100" b="1" i="1">
                <a:solidFill>
                  <a:srgbClr val="515151"/>
                </a:solidFill>
              </a:rPr>
              <a:t>Thromb Res 2012;130 (Suppl 1):S113, abstract no. C0122.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643563" y="5975350"/>
            <a:ext cx="3500437" cy="330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400">
                <a:ea typeface="Arial Unicode MS" pitchFamily="34" charset="-128"/>
                <a:cs typeface="Arial Unicode MS" pitchFamily="34" charset="-128"/>
              </a:rPr>
              <a:t>PCC= Prothrombin Complex Concentrate</a:t>
            </a:r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Guidance on discontinuing apixaban before surgical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or invasive procedures</a:t>
            </a:r>
            <a:endParaRPr lang="en-GB" smtClean="0">
              <a:ea typeface="ＭＳ Ｐゴシック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1800" y="1482725"/>
          <a:ext cx="8501063" cy="3384233"/>
        </p:xfrm>
        <a:graphic>
          <a:graphicData uri="http://schemas.openxmlformats.org/drawingml/2006/table">
            <a:tbl>
              <a:tblPr/>
              <a:tblGrid>
                <a:gridCol w="2679700"/>
                <a:gridCol w="2705100"/>
                <a:gridCol w="3116263"/>
              </a:tblGrid>
              <a:tr h="539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Elective procedures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7E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Urgent procedures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B4B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Low risk </a:t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of bleeding*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A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Moderate or high risk </a:t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of bleeding**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At least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24h prior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to surgery or procedure*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At least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48h prior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surgery or procedure**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Appropriate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caution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should be exercised, taking into consideration an increased risk of bleeding.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This risk of bleeding should be weighed against the urgency 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of intervention.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0EF"/>
                    </a:solidFill>
                  </a:tcPr>
                </a:tc>
              </a:tr>
            </a:tbl>
          </a:graphicData>
        </a:graphic>
      </p:graphicFrame>
      <p:sp>
        <p:nvSpPr>
          <p:cNvPr id="73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B1DB5-6FFB-46FD-9C6A-5FC15B6459D0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3748" name="Rectangle 6"/>
          <p:cNvSpPr>
            <a:spLocks noChangeArrowheads="1"/>
          </p:cNvSpPr>
          <p:nvPr/>
        </p:nvSpPr>
        <p:spPr bwMode="auto">
          <a:xfrm>
            <a:off x="430213" y="4949825"/>
            <a:ext cx="84820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/>
            <a:r>
              <a:rPr lang="en-GB" sz="1600" b="1" i="1"/>
              <a:t>*Interventions for which any bleeding that occurs is expected to be minimal, non-critical  in its location  or easily controlled</a:t>
            </a:r>
          </a:p>
          <a:p>
            <a:pPr marL="85725" indent="-85725"/>
            <a:r>
              <a:rPr lang="en-GB" sz="1600" b="1" i="1">
                <a:solidFill>
                  <a:srgbClr val="3A76AD"/>
                </a:solidFill>
              </a:rPr>
              <a:t>**Interventions for which the probability of clinically significant bleeding cannot be excluded  or for which the risk of bleeding would be unacceptable</a:t>
            </a:r>
            <a:endParaRPr lang="en-GB" sz="1600" b="1" i="1"/>
          </a:p>
        </p:txBody>
      </p:sp>
      <p:sp>
        <p:nvSpPr>
          <p:cNvPr id="73749" name="Rectangle 5"/>
          <p:cNvSpPr>
            <a:spLocks noChangeArrowheads="1"/>
          </p:cNvSpPr>
          <p:nvPr/>
        </p:nvSpPr>
        <p:spPr bwMode="auto">
          <a:xfrm>
            <a:off x="0" y="6135688"/>
            <a:ext cx="1652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sp>
        <p:nvSpPr>
          <p:cNvPr id="73750" name="TextBox 6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6400800" cy="381000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sz="2000"/>
              <a:t>Presented on behalf of the ARISTOTLE Investigators and Committees</a:t>
            </a: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066800" y="2667000"/>
            <a:ext cx="7142163" cy="1416050"/>
          </a:xfrm>
        </p:spPr>
        <p:txBody>
          <a:bodyPr/>
          <a:lstStyle/>
          <a:p>
            <a:r>
              <a:rPr lang="en-US" sz="3200" b="1" smtClean="0"/>
              <a:t>Apixaban versus Warfarin in Patients with Atrial Fibrillation</a:t>
            </a:r>
            <a:br>
              <a:rPr lang="en-US" sz="3200" b="1" smtClean="0"/>
            </a:br>
            <a:r>
              <a:rPr lang="en-US" sz="2800" smtClean="0"/>
              <a:t>Results of the ARISTOTLE Trial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188" y="5562600"/>
            <a:ext cx="5430837" cy="325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lIns="0" tIns="0" rIns="0" bIns="0"/>
          <a:lstStyle>
            <a:lvl1pPr marL="228600" indent="-228600" eaLnBrk="0" hangingPunct="0">
              <a:lnSpc>
                <a:spcPts val="1700"/>
              </a:lnSpc>
              <a:spcBef>
                <a:spcPts val="6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Monotype Sorts" charset="0"/>
              <a:buNone/>
              <a:defRPr lang="en-US" sz="2000" noProof="0" smtClean="0">
                <a:solidFill>
                  <a:schemeClr val="bg1"/>
                </a:solidFill>
                <a:ea typeface="+mn-ea"/>
              </a:defRPr>
            </a:lvl1pPr>
            <a:lvl2pPr marL="541338" indent="-257175" eaLnBrk="0" hangingPunct="0">
              <a:spcAft>
                <a:spcPct val="20000"/>
              </a:spcAft>
              <a:buClr>
                <a:schemeClr val="bg1"/>
              </a:buClr>
              <a:buFont typeface="Times" charset="0"/>
              <a:buChar char="–"/>
              <a:defRPr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2pPr>
            <a:lvl3pPr marL="809625" indent="-266700" eaLnBrk="0" hangingPunct="0"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6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3pPr>
            <a:lvl4pPr marL="1081088" indent="-269875" eaLnBrk="0" hangingPunct="0"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4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4pPr>
            <a:lvl5pPr marL="1352550" indent="-269875" eaLnBrk="0" hangingPunct="0"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2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5pPr>
            <a:lvl6pPr marL="1809750" indent="-269875" fontAlgn="base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2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6pPr>
            <a:lvl7pPr marL="2266950" indent="-269875" fontAlgn="base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2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7pPr>
            <a:lvl8pPr marL="2724150" indent="-269875" fontAlgn="base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2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8pPr>
            <a:lvl9pPr marL="3181350" indent="-269875" fontAlgn="base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Times" charset="0"/>
              <a:buChar char="•"/>
              <a:defRPr sz="1200">
                <a:solidFill>
                  <a:schemeClr val="bg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buClr>
                <a:srgbClr val="AFCC36"/>
              </a:buClr>
              <a:defRPr/>
            </a:pPr>
            <a:r>
              <a:rPr sz="1800" i="1" dirty="0">
                <a:solidFill>
                  <a:srgbClr val="54BDC9"/>
                </a:solidFill>
                <a:latin typeface="Arial" charset="0"/>
                <a:cs typeface="ＭＳ Ｐゴシック" charset="0"/>
              </a:rPr>
              <a:t>Sponsored by Bristol-Myers Squibb and Pfizer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4" name="Rectangle 4"/>
          <p:cNvSpPr>
            <a:spLocks noChangeArrowheads="1"/>
          </p:cNvSpPr>
          <p:nvPr/>
        </p:nvSpPr>
        <p:spPr bwMode="auto">
          <a:xfrm>
            <a:off x="4800600" y="3300413"/>
            <a:ext cx="4038600" cy="769937"/>
          </a:xfrm>
          <a:prstGeom prst="rect">
            <a:avLst/>
          </a:prstGeom>
          <a:noFill/>
          <a:ln w="12700">
            <a:solidFill>
              <a:srgbClr val="E97C25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Warfarin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(target INR 2-3)</a:t>
            </a:r>
          </a:p>
        </p:txBody>
      </p:sp>
      <p:sp>
        <p:nvSpPr>
          <p:cNvPr id="1054725" name="Rectangle 5"/>
          <p:cNvSpPr>
            <a:spLocks noChangeArrowheads="1"/>
          </p:cNvSpPr>
          <p:nvPr/>
        </p:nvSpPr>
        <p:spPr bwMode="auto">
          <a:xfrm>
            <a:off x="304800" y="3308350"/>
            <a:ext cx="4038600" cy="769938"/>
          </a:xfrm>
          <a:prstGeom prst="rect">
            <a:avLst/>
          </a:prstGeom>
          <a:noFill/>
          <a:ln w="12700">
            <a:solidFill>
              <a:srgbClr val="C0D832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tIns="91440" b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Apixaban 5 mg oral twice daily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(2.5 mg BID in selected patients)</a:t>
            </a:r>
          </a:p>
        </p:txBody>
      </p:sp>
      <p:sp>
        <p:nvSpPr>
          <p:cNvPr id="1054726" name="Rectangle 6"/>
          <p:cNvSpPr>
            <a:spLocks noChangeArrowheads="1"/>
          </p:cNvSpPr>
          <p:nvPr/>
        </p:nvSpPr>
        <p:spPr bwMode="auto">
          <a:xfrm>
            <a:off x="1590675" y="5070475"/>
            <a:ext cx="5962650" cy="492125"/>
          </a:xfrm>
          <a:prstGeom prst="rect">
            <a:avLst/>
          </a:prstGeom>
          <a:noFill/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tIns="91440" bIns="91440" anchor="ctr" anchorCtr="1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Primary outcome: stroke or systemic embolism</a:t>
            </a:r>
          </a:p>
        </p:txBody>
      </p:sp>
      <p:sp>
        <p:nvSpPr>
          <p:cNvPr id="1054728" name="Rectangle 8"/>
          <p:cNvSpPr>
            <a:spLocks noChangeArrowheads="1"/>
          </p:cNvSpPr>
          <p:nvPr/>
        </p:nvSpPr>
        <p:spPr bwMode="auto">
          <a:xfrm>
            <a:off x="190500" y="5586413"/>
            <a:ext cx="8763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tIns="91440" b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8E6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Hierarchical testing: non-inferiority for primary outcome, superiority for primary outcome, major bleeding, death  </a:t>
            </a:r>
          </a:p>
        </p:txBody>
      </p:sp>
      <p:sp>
        <p:nvSpPr>
          <p:cNvPr id="1054729" name="Rectangle 9"/>
          <p:cNvSpPr>
            <a:spLocks noChangeArrowheads="1"/>
          </p:cNvSpPr>
          <p:nvPr/>
        </p:nvSpPr>
        <p:spPr bwMode="auto">
          <a:xfrm>
            <a:off x="3429000" y="1174750"/>
            <a:ext cx="22098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Randomize</a:t>
            </a:r>
            <a:endParaRPr lang="en-U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/>
            </a:endParaRPr>
          </a:p>
          <a:p>
            <a:pPr algn="ctr" eaLnBrk="0" hangingPunct="0">
              <a:defRPr/>
            </a:pP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double blind, double dummy</a:t>
            </a:r>
          </a:p>
          <a:p>
            <a:pPr algn="ctr" eaLnBrk="0" hangingPunct="0">
              <a:defRPr/>
            </a:pP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(n = 18,201)</a:t>
            </a:r>
          </a:p>
        </p:txBody>
      </p:sp>
      <p:sp>
        <p:nvSpPr>
          <p:cNvPr id="1054733" name="Text Box 13"/>
          <p:cNvSpPr txBox="1">
            <a:spLocks noChangeArrowheads="1"/>
          </p:cNvSpPr>
          <p:nvPr/>
        </p:nvSpPr>
        <p:spPr bwMode="auto">
          <a:xfrm>
            <a:off x="304800" y="1204913"/>
            <a:ext cx="3124200" cy="1570037"/>
          </a:xfrm>
          <a:prstGeom prst="rect">
            <a:avLst/>
          </a:prstGeom>
          <a:noFill/>
          <a:ln w="19050">
            <a:solidFill>
              <a:srgbClr val="43CAF8"/>
            </a:solidFill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/>
          </a:extLst>
        </p:spPr>
        <p:txBody>
          <a:bodyPr>
            <a:spAutoFit/>
          </a:bodyPr>
          <a:lstStyle/>
          <a:p>
            <a:pPr marL="228600" lvl="2" eaLnBrk="0" hangingPunct="0">
              <a:buClr>
                <a:srgbClr val="FF3300"/>
              </a:buClr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Inclusion risk factors</a:t>
            </a:r>
          </a:p>
          <a:p>
            <a:pPr marL="228600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≥ 75 years </a:t>
            </a:r>
          </a:p>
          <a:p>
            <a:pPr marL="228600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Prior stroke, TIA, or SE</a:t>
            </a:r>
          </a:p>
          <a:p>
            <a:pPr marL="228600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HF or LVEF ≤ 40%</a:t>
            </a:r>
          </a:p>
          <a:p>
            <a:pPr marL="228600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 mellitus</a:t>
            </a:r>
          </a:p>
          <a:p>
            <a:pPr marL="228600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</a:t>
            </a:r>
          </a:p>
        </p:txBody>
      </p:sp>
      <p:sp>
        <p:nvSpPr>
          <p:cNvPr id="1054734" name="Rectangle 14"/>
          <p:cNvSpPr>
            <a:spLocks noChangeArrowheads="1"/>
          </p:cNvSpPr>
          <p:nvPr/>
        </p:nvSpPr>
        <p:spPr bwMode="auto">
          <a:xfrm>
            <a:off x="1443038" y="4195763"/>
            <a:ext cx="622141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tIns="91440" b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/>
              </a:rPr>
              <a:t>Warfarin/warfarin placebo adjusted by INR/sham INR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/>
              </a:rPr>
              <a:t>based on encrypted point-of-care testing device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638800" y="1192213"/>
            <a:ext cx="3200400" cy="1323975"/>
          </a:xfrm>
          <a:prstGeom prst="rect">
            <a:avLst/>
          </a:prstGeom>
          <a:noFill/>
          <a:ln w="19050">
            <a:solidFill>
              <a:srgbClr val="43CAF8"/>
            </a:solidFill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968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2388" lvl="2" indent="0" eaLnBrk="0" hangingPunct="0">
              <a:buClr>
                <a:srgbClr val="FF3300"/>
              </a:buClr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Major exclusion criteria</a:t>
            </a:r>
          </a:p>
          <a:p>
            <a:pPr marL="231775" lvl="2" indent="-180975" eaLnBrk="0" hangingPunct="0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Mechanical prosthetic valve</a:t>
            </a:r>
          </a:p>
          <a:p>
            <a:pPr marL="231775" lvl="2" indent="-180975" eaLnBrk="0" hangingPunct="0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Severe renal insufficiency</a:t>
            </a:r>
          </a:p>
          <a:p>
            <a:pPr marL="231775" lvl="2" indent="-180975" eaLnBrk="0" hangingPunct="0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Need for aspirin plus thienopyridine</a:t>
            </a:r>
          </a:p>
        </p:txBody>
      </p:sp>
      <p:cxnSp>
        <p:nvCxnSpPr>
          <p:cNvPr id="5130" name="Straight Arrow Connector 2"/>
          <p:cNvCxnSpPr>
            <a:cxnSpLocks noChangeShapeType="1"/>
          </p:cNvCxnSpPr>
          <p:nvPr/>
        </p:nvCxnSpPr>
        <p:spPr bwMode="auto">
          <a:xfrm flipH="1">
            <a:off x="3810000" y="2468563"/>
            <a:ext cx="723900" cy="812800"/>
          </a:xfrm>
          <a:prstGeom prst="straightConnector1">
            <a:avLst/>
          </a:prstGeom>
          <a:noFill/>
          <a:ln w="57150" algn="ctr">
            <a:solidFill>
              <a:srgbClr val="C0D832"/>
            </a:solidFill>
            <a:round/>
            <a:headEnd/>
            <a:tailEnd type="triangle" w="lg" len="med"/>
          </a:ln>
        </p:spPr>
      </p:cxnSp>
      <p:cxnSp>
        <p:nvCxnSpPr>
          <p:cNvPr id="5131" name="Straight Arrow Connector 13"/>
          <p:cNvCxnSpPr>
            <a:cxnSpLocks noChangeShapeType="1"/>
          </p:cNvCxnSpPr>
          <p:nvPr/>
        </p:nvCxnSpPr>
        <p:spPr bwMode="auto">
          <a:xfrm>
            <a:off x="4511675" y="2454275"/>
            <a:ext cx="746125" cy="827088"/>
          </a:xfrm>
          <a:prstGeom prst="straightConnector1">
            <a:avLst/>
          </a:prstGeom>
          <a:noFill/>
          <a:ln w="57150" algn="ctr">
            <a:solidFill>
              <a:srgbClr val="E97C25"/>
            </a:solidFill>
            <a:round/>
            <a:headEnd/>
            <a:tailEnd type="triangle" w="lg" len="med"/>
          </a:ln>
        </p:spPr>
      </p:cxnSp>
      <p:sp>
        <p:nvSpPr>
          <p:cNvPr id="5132" name="Title 3"/>
          <p:cNvSpPr>
            <a:spLocks noGrp="1"/>
          </p:cNvSpPr>
          <p:nvPr>
            <p:ph type="title"/>
          </p:nvPr>
        </p:nvSpPr>
        <p:spPr>
          <a:xfrm>
            <a:off x="304800" y="315913"/>
            <a:ext cx="6019800" cy="1108075"/>
          </a:xfrm>
        </p:spPr>
        <p:txBody>
          <a:bodyPr/>
          <a:lstStyle/>
          <a:p>
            <a:r>
              <a:rPr lang="en-US" smtClean="0"/>
              <a:t>Atrial Fibrillation with at Least One Additional Risk Factor for Stroke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6362"/>
            <a:ext cx="8229600" cy="107950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Conflicts of Interest: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98475" y="1152527"/>
            <a:ext cx="83216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smtClean="0">
                <a:solidFill>
                  <a:srgbClr val="FFFF66"/>
                </a:solidFill>
                <a:ea typeface="MS PGothic"/>
                <a:cs typeface="Arial" pitchFamily="34" charset="0"/>
              </a:rPr>
              <a:t>Company Name</a:t>
            </a: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	</a:t>
            </a:r>
            <a:r>
              <a:rPr lang="en-US" sz="2100" dirty="0" smtClean="0">
                <a:solidFill>
                  <a:srgbClr val="FFFF66"/>
                </a:solidFill>
                <a:ea typeface="MS PGothic"/>
                <a:cs typeface="Arial" pitchFamily="34" charset="0"/>
              </a:rPr>
              <a:t>Relationship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AstraZeneca	honoraria,  consultant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Eli Lilly 	honoraria, consultant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err="1" smtClean="0">
                <a:solidFill>
                  <a:srgbClr val="FFFFFF"/>
                </a:solidFill>
                <a:ea typeface="MS PGothic"/>
                <a:cs typeface="Arial" pitchFamily="34" charset="0"/>
              </a:rPr>
              <a:t>Iroko</a:t>
            </a: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	Honorarium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Bayer</a:t>
            </a:r>
            <a:r>
              <a:rPr lang="en-US" sz="210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	</a:t>
            </a:r>
            <a:r>
              <a:rPr lang="en-US" sz="2100" smtClean="0">
                <a:solidFill>
                  <a:srgbClr val="FFFFFF"/>
                </a:solidFill>
                <a:ea typeface="MS PGothic"/>
              </a:rPr>
              <a:t>honoraria, </a:t>
            </a:r>
            <a:r>
              <a:rPr lang="en-US" sz="210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consultant</a:t>
            </a:r>
            <a:endParaRPr lang="en-US" sz="2100" dirty="0" smtClean="0">
              <a:solidFill>
                <a:srgbClr val="FFFFFF"/>
              </a:solidFill>
              <a:ea typeface="MS PGothic"/>
              <a:cs typeface="Arial" pitchFamily="34" charset="0"/>
            </a:endParaRP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err="1" smtClean="0">
                <a:solidFill>
                  <a:srgbClr val="FFFFFF"/>
                </a:solidFill>
                <a:ea typeface="MS PGothic"/>
                <a:cs typeface="Arial" pitchFamily="34" charset="0"/>
              </a:rPr>
              <a:t>Sanofi</a:t>
            </a: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 Aventis	consultant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err="1" smtClean="0">
                <a:solidFill>
                  <a:srgbClr val="FFFFFF"/>
                </a:solidFill>
                <a:ea typeface="MS PGothic"/>
                <a:cs typeface="Arial" pitchFamily="34" charset="0"/>
              </a:rPr>
              <a:t>Rafa</a:t>
            </a: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 Laboratories	</a:t>
            </a:r>
            <a:r>
              <a:rPr lang="en-US" sz="2100" dirty="0" smtClean="0">
                <a:solidFill>
                  <a:srgbClr val="FFFFFF"/>
                </a:solidFill>
                <a:ea typeface="MS PGothic"/>
              </a:rPr>
              <a:t>honoraria, </a:t>
            </a:r>
            <a:r>
              <a:rPr lang="en-US" sz="2100" dirty="0" smtClean="0">
                <a:solidFill>
                  <a:srgbClr val="FFFFFF"/>
                </a:solidFill>
                <a:ea typeface="MS PGothic"/>
                <a:cs typeface="Arial" pitchFamily="34" charset="0"/>
              </a:rPr>
              <a:t>consultant</a:t>
            </a:r>
          </a:p>
          <a:p>
            <a:pPr marL="342900" indent="-168275">
              <a:spcBef>
                <a:spcPct val="20000"/>
              </a:spcBef>
              <a:buClr>
                <a:srgbClr val="FFCC00"/>
              </a:buClr>
              <a:tabLst>
                <a:tab pos="3833813" algn="l"/>
              </a:tabLst>
            </a:pPr>
            <a:r>
              <a:rPr lang="en-US" sz="2100" dirty="0" smtClean="0">
                <a:solidFill>
                  <a:srgbClr val="FFFFFF"/>
                </a:solidFill>
                <a:ea typeface="MS PGothic"/>
              </a:rPr>
              <a:t>Pfizer	honoraria, consultant</a:t>
            </a:r>
            <a:endParaRPr lang="en-US" sz="2100" dirty="0" smtClean="0">
              <a:solidFill>
                <a:srgbClr val="FFFFFF"/>
              </a:solidFill>
              <a:ea typeface="MS PGothic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5913"/>
            <a:ext cx="7010400" cy="739775"/>
          </a:xfrm>
        </p:spPr>
        <p:txBody>
          <a:bodyPr/>
          <a:lstStyle/>
          <a:p>
            <a:r>
              <a:rPr lang="en-US" smtClean="0"/>
              <a:t>Enrollment</a:t>
            </a:r>
            <a:br>
              <a:rPr lang="en-US" smtClean="0"/>
            </a:br>
            <a:r>
              <a:rPr lang="en-US" b="0" smtClean="0"/>
              <a:t>18,201 patients, 1034 sites, 39 countries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219200"/>
            <a:ext cx="9124950" cy="5029200"/>
            <a:chOff x="0" y="1219200"/>
            <a:chExt cx="9125251" cy="5029200"/>
          </a:xfrm>
        </p:grpSpPr>
        <p:pic>
          <p:nvPicPr>
            <p:cNvPr id="6148" name="Picture 3" descr="robinson europe 9 aristotle.png"/>
            <p:cNvPicPr>
              <a:picLocks noChangeAspect="1"/>
            </p:cNvPicPr>
            <p:nvPr/>
          </p:nvPicPr>
          <p:blipFill>
            <a:blip r:embed="rId3" cstate="print"/>
            <a:srcRect l="2779"/>
            <a:stretch>
              <a:fillRect/>
            </a:stretch>
          </p:blipFill>
          <p:spPr bwMode="auto">
            <a:xfrm>
              <a:off x="0" y="1716765"/>
              <a:ext cx="8890000" cy="453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 Box 33"/>
            <p:cNvSpPr txBox="1">
              <a:spLocks noChangeArrowheads="1"/>
            </p:cNvSpPr>
            <p:nvPr/>
          </p:nvSpPr>
          <p:spPr bwMode="auto">
            <a:xfrm>
              <a:off x="762000" y="2320666"/>
              <a:ext cx="770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Canada: </a:t>
              </a:r>
              <a:br>
                <a:rPr lang="en-US" sz="1200">
                  <a:solidFill>
                    <a:srgbClr val="292929"/>
                  </a:solidFill>
                </a:rPr>
              </a:br>
              <a:r>
                <a:rPr lang="en-US" sz="1200">
                  <a:solidFill>
                    <a:srgbClr val="292929"/>
                  </a:solidFill>
                </a:rPr>
                <a:t>1057</a:t>
              </a:r>
            </a:p>
          </p:txBody>
        </p:sp>
        <p:sp>
          <p:nvSpPr>
            <p:cNvPr id="6150" name="Text Box 34"/>
            <p:cNvSpPr txBox="1">
              <a:spLocks noChangeArrowheads="1"/>
            </p:cNvSpPr>
            <p:nvPr/>
          </p:nvSpPr>
          <p:spPr bwMode="auto">
            <a:xfrm>
              <a:off x="524494" y="2892851"/>
              <a:ext cx="11512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United States: </a:t>
              </a:r>
              <a:br>
                <a:rPr lang="en-US" sz="1200">
                  <a:solidFill>
                    <a:srgbClr val="292929"/>
                  </a:solidFill>
                </a:rPr>
              </a:br>
              <a:r>
                <a:rPr lang="en-US" sz="1200">
                  <a:solidFill>
                    <a:srgbClr val="292929"/>
                  </a:solidFill>
                </a:rPr>
                <a:t>3433</a:t>
              </a:r>
            </a:p>
          </p:txBody>
        </p:sp>
        <p:sp>
          <p:nvSpPr>
            <p:cNvPr id="6151" name="Text Box 35"/>
            <p:cNvSpPr txBox="1">
              <a:spLocks noChangeArrowheads="1"/>
            </p:cNvSpPr>
            <p:nvPr/>
          </p:nvSpPr>
          <p:spPr bwMode="auto">
            <a:xfrm>
              <a:off x="586552" y="3253889"/>
              <a:ext cx="7088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292929"/>
                  </a:solidFill>
                </a:rPr>
                <a:t>Mexico: </a:t>
              </a:r>
              <a:br>
                <a:rPr lang="en-US" sz="1100">
                  <a:solidFill>
                    <a:srgbClr val="292929"/>
                  </a:solidFill>
                </a:rPr>
              </a:br>
              <a:r>
                <a:rPr lang="en-US" sz="1100">
                  <a:solidFill>
                    <a:srgbClr val="292929"/>
                  </a:solidFill>
                </a:rPr>
                <a:t>  609</a:t>
              </a:r>
            </a:p>
          </p:txBody>
        </p:sp>
        <p:sp>
          <p:nvSpPr>
            <p:cNvPr id="6152" name="Text Box 36"/>
            <p:cNvSpPr txBox="1">
              <a:spLocks noChangeArrowheads="1"/>
            </p:cNvSpPr>
            <p:nvPr/>
          </p:nvSpPr>
          <p:spPr bwMode="auto">
            <a:xfrm>
              <a:off x="4800600" y="1219200"/>
              <a:ext cx="94606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Finland: 26</a:t>
              </a:r>
            </a:p>
          </p:txBody>
        </p:sp>
        <p:sp>
          <p:nvSpPr>
            <p:cNvPr id="6153" name="Text Box 38"/>
            <p:cNvSpPr txBox="1">
              <a:spLocks noChangeArrowheads="1"/>
            </p:cNvSpPr>
            <p:nvPr/>
          </p:nvSpPr>
          <p:spPr bwMode="auto">
            <a:xfrm>
              <a:off x="2387597" y="2371309"/>
              <a:ext cx="11940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Denmark: 339</a:t>
              </a:r>
            </a:p>
          </p:txBody>
        </p:sp>
        <p:sp>
          <p:nvSpPr>
            <p:cNvPr id="6154" name="Text Box 39"/>
            <p:cNvSpPr txBox="1">
              <a:spLocks noChangeArrowheads="1"/>
            </p:cNvSpPr>
            <p:nvPr/>
          </p:nvSpPr>
          <p:spPr bwMode="auto">
            <a:xfrm>
              <a:off x="5219700" y="1473200"/>
              <a:ext cx="110859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Hungary: 455</a:t>
              </a:r>
            </a:p>
          </p:txBody>
        </p:sp>
        <p:sp>
          <p:nvSpPr>
            <p:cNvPr id="6155" name="Text Box 40"/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13567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Netherlands: 309</a:t>
              </a:r>
            </a:p>
          </p:txBody>
        </p:sp>
        <p:sp>
          <p:nvSpPr>
            <p:cNvPr id="6156" name="Text Box 41"/>
            <p:cNvSpPr txBox="1">
              <a:spLocks noChangeArrowheads="1"/>
            </p:cNvSpPr>
            <p:nvPr/>
          </p:nvSpPr>
          <p:spPr bwMode="auto">
            <a:xfrm>
              <a:off x="5108645" y="2321578"/>
              <a:ext cx="105720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Ukraine: 956</a:t>
              </a:r>
            </a:p>
          </p:txBody>
        </p:sp>
        <p:sp>
          <p:nvSpPr>
            <p:cNvPr id="6157" name="Text Box 43"/>
            <p:cNvSpPr txBox="1">
              <a:spLocks noChangeArrowheads="1"/>
            </p:cNvSpPr>
            <p:nvPr/>
          </p:nvSpPr>
          <p:spPr bwMode="auto">
            <a:xfrm>
              <a:off x="2946397" y="1406009"/>
              <a:ext cx="11169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Sweden: 217</a:t>
              </a:r>
            </a:p>
          </p:txBody>
        </p:sp>
        <p:sp>
          <p:nvSpPr>
            <p:cNvPr id="6158" name="Text Box 44"/>
            <p:cNvSpPr txBox="1">
              <a:spLocks noChangeArrowheads="1"/>
            </p:cNvSpPr>
            <p:nvPr/>
          </p:nvSpPr>
          <p:spPr bwMode="auto">
            <a:xfrm>
              <a:off x="1979502" y="1502202"/>
              <a:ext cx="9629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Norway: 90</a:t>
              </a:r>
            </a:p>
          </p:txBody>
        </p:sp>
        <p:sp>
          <p:nvSpPr>
            <p:cNvPr id="6159" name="Text Box 46"/>
            <p:cNvSpPr txBox="1">
              <a:spLocks noChangeArrowheads="1"/>
            </p:cNvSpPr>
            <p:nvPr/>
          </p:nvSpPr>
          <p:spPr bwMode="auto">
            <a:xfrm>
              <a:off x="2656808" y="2590800"/>
              <a:ext cx="843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U.K.: 434</a:t>
              </a:r>
            </a:p>
          </p:txBody>
        </p:sp>
        <p:sp>
          <p:nvSpPr>
            <p:cNvPr id="6160" name="Text Box 47"/>
            <p:cNvSpPr txBox="1">
              <a:spLocks noChangeArrowheads="1"/>
            </p:cNvSpPr>
            <p:nvPr/>
          </p:nvSpPr>
          <p:spPr bwMode="auto">
            <a:xfrm>
              <a:off x="2385057" y="3021838"/>
              <a:ext cx="10828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Belgium: 194</a:t>
              </a:r>
            </a:p>
          </p:txBody>
        </p:sp>
        <p:sp>
          <p:nvSpPr>
            <p:cNvPr id="6161" name="Text Box 49"/>
            <p:cNvSpPr txBox="1">
              <a:spLocks noChangeArrowheads="1"/>
            </p:cNvSpPr>
            <p:nvPr/>
          </p:nvSpPr>
          <p:spPr bwMode="auto">
            <a:xfrm>
              <a:off x="2387600" y="3455524"/>
              <a:ext cx="9544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France: 35</a:t>
              </a:r>
            </a:p>
          </p:txBody>
        </p:sp>
        <p:sp>
          <p:nvSpPr>
            <p:cNvPr id="6162" name="Text Box 50"/>
            <p:cNvSpPr txBox="1">
              <a:spLocks noChangeArrowheads="1"/>
            </p:cNvSpPr>
            <p:nvPr/>
          </p:nvSpPr>
          <p:spPr bwMode="auto">
            <a:xfrm>
              <a:off x="2362200" y="3670300"/>
              <a:ext cx="9544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Spain: 230</a:t>
              </a:r>
            </a:p>
          </p:txBody>
        </p:sp>
        <p:sp>
          <p:nvSpPr>
            <p:cNvPr id="6163" name="Text Box 53"/>
            <p:cNvSpPr txBox="1">
              <a:spLocks noChangeArrowheads="1"/>
            </p:cNvSpPr>
            <p:nvPr/>
          </p:nvSpPr>
          <p:spPr bwMode="auto">
            <a:xfrm>
              <a:off x="2562343" y="4106053"/>
              <a:ext cx="9331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Austria: 34</a:t>
              </a:r>
            </a:p>
          </p:txBody>
        </p:sp>
        <p:sp>
          <p:nvSpPr>
            <p:cNvPr id="6164" name="Text Box 54"/>
            <p:cNvSpPr txBox="1">
              <a:spLocks noChangeArrowheads="1"/>
            </p:cNvSpPr>
            <p:nvPr/>
          </p:nvSpPr>
          <p:spPr bwMode="auto">
            <a:xfrm>
              <a:off x="2885336" y="4322896"/>
              <a:ext cx="8091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Italy: 178</a:t>
              </a:r>
            </a:p>
          </p:txBody>
        </p:sp>
        <p:sp>
          <p:nvSpPr>
            <p:cNvPr id="6165" name="Text Box 57"/>
            <p:cNvSpPr txBox="1">
              <a:spLocks noChangeArrowheads="1"/>
            </p:cNvSpPr>
            <p:nvPr/>
          </p:nvSpPr>
          <p:spPr bwMode="auto">
            <a:xfrm>
              <a:off x="2936237" y="4539734"/>
              <a:ext cx="9375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Israel: 344</a:t>
              </a:r>
            </a:p>
          </p:txBody>
        </p:sp>
        <p:sp>
          <p:nvSpPr>
            <p:cNvPr id="6166" name="Text Box 59"/>
            <p:cNvSpPr txBox="1">
              <a:spLocks noChangeArrowheads="1"/>
            </p:cNvSpPr>
            <p:nvPr/>
          </p:nvSpPr>
          <p:spPr bwMode="auto">
            <a:xfrm>
              <a:off x="3632197" y="1219200"/>
              <a:ext cx="100610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Poland: 314</a:t>
              </a:r>
            </a:p>
          </p:txBody>
        </p:sp>
        <p:sp>
          <p:nvSpPr>
            <p:cNvPr id="6167" name="Text Box 70"/>
            <p:cNvSpPr txBox="1">
              <a:spLocks noChangeArrowheads="1"/>
            </p:cNvSpPr>
            <p:nvPr/>
          </p:nvSpPr>
          <p:spPr bwMode="auto">
            <a:xfrm>
              <a:off x="2034537" y="3898900"/>
              <a:ext cx="132214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Czech Rep: 165</a:t>
              </a:r>
            </a:p>
          </p:txBody>
        </p:sp>
        <p:sp>
          <p:nvSpPr>
            <p:cNvPr id="6168" name="Text Box 79"/>
            <p:cNvSpPr txBox="1">
              <a:spLocks noChangeArrowheads="1"/>
            </p:cNvSpPr>
            <p:nvPr/>
          </p:nvSpPr>
          <p:spPr bwMode="auto">
            <a:xfrm>
              <a:off x="515507" y="5063751"/>
              <a:ext cx="9116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Chile: 258</a:t>
              </a:r>
            </a:p>
          </p:txBody>
        </p:sp>
        <p:sp>
          <p:nvSpPr>
            <p:cNvPr id="6169" name="Text Box 80"/>
            <p:cNvSpPr txBox="1">
              <a:spLocks noChangeArrowheads="1"/>
            </p:cNvSpPr>
            <p:nvPr/>
          </p:nvSpPr>
          <p:spPr bwMode="auto">
            <a:xfrm>
              <a:off x="186263" y="4572000"/>
              <a:ext cx="8775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Peru: 213</a:t>
              </a:r>
            </a:p>
          </p:txBody>
        </p:sp>
        <p:sp>
          <p:nvSpPr>
            <p:cNvPr id="6170" name="Text Box 81"/>
            <p:cNvSpPr txBox="1">
              <a:spLocks noChangeArrowheads="1"/>
            </p:cNvSpPr>
            <p:nvPr/>
          </p:nvSpPr>
          <p:spPr bwMode="auto">
            <a:xfrm>
              <a:off x="77765" y="4114800"/>
              <a:ext cx="11541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Colombia: 111</a:t>
              </a:r>
            </a:p>
          </p:txBody>
        </p:sp>
        <p:sp>
          <p:nvSpPr>
            <p:cNvPr id="6171" name="Text Box 82"/>
            <p:cNvSpPr txBox="1">
              <a:spLocks noChangeArrowheads="1"/>
            </p:cNvSpPr>
            <p:nvPr/>
          </p:nvSpPr>
          <p:spPr bwMode="auto">
            <a:xfrm>
              <a:off x="1858852" y="4535764"/>
              <a:ext cx="9117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292929"/>
                  </a:solidFill>
                </a:rPr>
                <a:t>Brazil: 700</a:t>
              </a:r>
            </a:p>
          </p:txBody>
        </p:sp>
        <p:sp>
          <p:nvSpPr>
            <p:cNvPr id="6172" name="Text Box 84"/>
            <p:cNvSpPr txBox="1">
              <a:spLocks noChangeArrowheads="1"/>
            </p:cNvSpPr>
            <p:nvPr/>
          </p:nvSpPr>
          <p:spPr bwMode="auto">
            <a:xfrm>
              <a:off x="457201" y="5665800"/>
              <a:ext cx="128410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Argentina: 1561</a:t>
              </a:r>
            </a:p>
          </p:txBody>
        </p:sp>
        <p:sp>
          <p:nvSpPr>
            <p:cNvPr id="6173" name="Text Box 85"/>
            <p:cNvSpPr txBox="1">
              <a:spLocks noChangeArrowheads="1"/>
            </p:cNvSpPr>
            <p:nvPr/>
          </p:nvSpPr>
          <p:spPr bwMode="auto">
            <a:xfrm>
              <a:off x="5049305" y="5296239"/>
              <a:ext cx="127112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South Africa: 89</a:t>
              </a:r>
            </a:p>
          </p:txBody>
        </p:sp>
        <p:sp>
          <p:nvSpPr>
            <p:cNvPr id="6174" name="Text Box 86"/>
            <p:cNvSpPr txBox="1">
              <a:spLocks noChangeArrowheads="1"/>
            </p:cNvSpPr>
            <p:nvPr/>
          </p:nvSpPr>
          <p:spPr bwMode="auto">
            <a:xfrm>
              <a:off x="6122078" y="2203161"/>
              <a:ext cx="10828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Russia: 1800</a:t>
              </a:r>
            </a:p>
          </p:txBody>
        </p:sp>
        <p:sp>
          <p:nvSpPr>
            <p:cNvPr id="6175" name="Text Box 87"/>
            <p:cNvSpPr txBox="1">
              <a:spLocks noChangeArrowheads="1"/>
            </p:cNvSpPr>
            <p:nvPr/>
          </p:nvSpPr>
          <p:spPr bwMode="auto">
            <a:xfrm>
              <a:off x="6243290" y="3091546"/>
              <a:ext cx="9628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292929"/>
                  </a:solidFill>
                </a:rPr>
                <a:t>China: 843</a:t>
              </a:r>
            </a:p>
          </p:txBody>
        </p:sp>
        <p:sp>
          <p:nvSpPr>
            <p:cNvPr id="6176" name="Text Box 88"/>
            <p:cNvSpPr txBox="1">
              <a:spLocks noChangeArrowheads="1"/>
            </p:cNvSpPr>
            <p:nvPr/>
          </p:nvSpPr>
          <p:spPr bwMode="auto">
            <a:xfrm>
              <a:off x="5940968" y="3427425"/>
              <a:ext cx="603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India: </a:t>
              </a:r>
              <a:br>
                <a:rPr lang="en-US" sz="1200">
                  <a:solidFill>
                    <a:srgbClr val="292929"/>
                  </a:solidFill>
                </a:rPr>
              </a:br>
              <a:r>
                <a:rPr lang="en-US" sz="1200">
                  <a:solidFill>
                    <a:srgbClr val="292929"/>
                  </a:solidFill>
                </a:rPr>
                <a:t> 601</a:t>
              </a:r>
            </a:p>
          </p:txBody>
        </p:sp>
        <p:sp>
          <p:nvSpPr>
            <p:cNvPr id="6177" name="Text Box 89"/>
            <p:cNvSpPr txBox="1">
              <a:spLocks noChangeArrowheads="1"/>
            </p:cNvSpPr>
            <p:nvPr/>
          </p:nvSpPr>
          <p:spPr bwMode="auto">
            <a:xfrm>
              <a:off x="7742766" y="3219199"/>
              <a:ext cx="138248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South Korea: 310</a:t>
              </a:r>
            </a:p>
          </p:txBody>
        </p:sp>
        <p:sp>
          <p:nvSpPr>
            <p:cNvPr id="6178" name="Text Box 91"/>
            <p:cNvSpPr txBox="1">
              <a:spLocks noChangeArrowheads="1"/>
            </p:cNvSpPr>
            <p:nvPr/>
          </p:nvSpPr>
          <p:spPr bwMode="auto">
            <a:xfrm>
              <a:off x="7623172" y="3632200"/>
              <a:ext cx="92036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Taiwan: 57</a:t>
              </a:r>
            </a:p>
          </p:txBody>
        </p:sp>
        <p:sp>
          <p:nvSpPr>
            <p:cNvPr id="6179" name="Text Box 93"/>
            <p:cNvSpPr txBox="1">
              <a:spLocks noChangeArrowheads="1"/>
            </p:cNvSpPr>
            <p:nvPr/>
          </p:nvSpPr>
          <p:spPr bwMode="auto">
            <a:xfrm>
              <a:off x="7703076" y="4053573"/>
              <a:ext cx="127120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Philippines: 205</a:t>
              </a:r>
            </a:p>
          </p:txBody>
        </p:sp>
        <p:sp>
          <p:nvSpPr>
            <p:cNvPr id="6180" name="Text Box 94"/>
            <p:cNvSpPr txBox="1">
              <a:spLocks noChangeArrowheads="1"/>
            </p:cNvSpPr>
            <p:nvPr/>
          </p:nvSpPr>
          <p:spPr bwMode="auto">
            <a:xfrm>
              <a:off x="5460997" y="4125131"/>
              <a:ext cx="11770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Malaysia: 126</a:t>
              </a:r>
            </a:p>
          </p:txBody>
        </p:sp>
        <p:sp>
          <p:nvSpPr>
            <p:cNvPr id="6181" name="Text Box 95"/>
            <p:cNvSpPr txBox="1">
              <a:spLocks noChangeArrowheads="1"/>
            </p:cNvSpPr>
            <p:nvPr/>
          </p:nvSpPr>
          <p:spPr bwMode="auto">
            <a:xfrm>
              <a:off x="5500450" y="4362656"/>
              <a:ext cx="114293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Singapore: 40</a:t>
              </a:r>
            </a:p>
          </p:txBody>
        </p:sp>
        <p:sp>
          <p:nvSpPr>
            <p:cNvPr id="6182" name="Text Box 96"/>
            <p:cNvSpPr txBox="1">
              <a:spLocks noChangeArrowheads="1"/>
            </p:cNvSpPr>
            <p:nvPr/>
          </p:nvSpPr>
          <p:spPr bwMode="auto">
            <a:xfrm>
              <a:off x="7137397" y="5143532"/>
              <a:ext cx="121920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292929"/>
                  </a:solidFill>
                </a:rPr>
                <a:t>Australia: 322</a:t>
              </a:r>
            </a:p>
          </p:txBody>
        </p:sp>
        <p:sp>
          <p:nvSpPr>
            <p:cNvPr id="6183" name="Text Box 50"/>
            <p:cNvSpPr txBox="1">
              <a:spLocks noChangeArrowheads="1"/>
            </p:cNvSpPr>
            <p:nvPr/>
          </p:nvSpPr>
          <p:spPr bwMode="auto">
            <a:xfrm>
              <a:off x="2242817" y="3238681"/>
              <a:ext cx="12025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</a:rPr>
                <a:t>Germany: 854</a:t>
              </a:r>
            </a:p>
          </p:txBody>
        </p:sp>
        <p:sp>
          <p:nvSpPr>
            <p:cNvPr id="6184" name="Text Box 89"/>
            <p:cNvSpPr txBox="1">
              <a:spLocks noChangeArrowheads="1"/>
            </p:cNvSpPr>
            <p:nvPr/>
          </p:nvSpPr>
          <p:spPr bwMode="auto">
            <a:xfrm>
              <a:off x="7938551" y="2931335"/>
              <a:ext cx="9801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Japan: 336</a:t>
              </a:r>
            </a:p>
          </p:txBody>
        </p:sp>
        <p:sp>
          <p:nvSpPr>
            <p:cNvPr id="6185" name="Text Box 39"/>
            <p:cNvSpPr txBox="1">
              <a:spLocks noChangeArrowheads="1"/>
            </p:cNvSpPr>
            <p:nvPr/>
          </p:nvSpPr>
          <p:spPr bwMode="auto">
            <a:xfrm>
              <a:off x="4936063" y="2133600"/>
              <a:ext cx="11853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Romania: 274</a:t>
              </a:r>
            </a:p>
          </p:txBody>
        </p:sp>
        <p:sp>
          <p:nvSpPr>
            <p:cNvPr id="6186" name="Text Box 39"/>
            <p:cNvSpPr txBox="1">
              <a:spLocks noChangeArrowheads="1"/>
            </p:cNvSpPr>
            <p:nvPr/>
          </p:nvSpPr>
          <p:spPr bwMode="auto">
            <a:xfrm>
              <a:off x="5215463" y="2509557"/>
              <a:ext cx="8203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292929"/>
                  </a:solidFill>
                </a:rPr>
                <a:t>Turkey: 6</a:t>
              </a:r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1049866" y="1428750"/>
              <a:ext cx="6929964" cy="4337049"/>
              <a:chOff x="1049866" y="1428750"/>
              <a:chExt cx="6929964" cy="4337049"/>
            </a:xfrm>
          </p:grpSpPr>
          <p:sp>
            <p:nvSpPr>
              <p:cNvPr id="115" name="Line 61"/>
              <p:cNvSpPr>
                <a:spLocks noChangeShapeType="1"/>
              </p:cNvSpPr>
              <p:nvPr/>
            </p:nvSpPr>
            <p:spPr bwMode="auto">
              <a:xfrm flipV="1">
                <a:off x="3479915" y="2589213"/>
                <a:ext cx="369900" cy="1095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16" name="Line 62"/>
              <p:cNvSpPr>
                <a:spLocks noChangeShapeType="1"/>
              </p:cNvSpPr>
              <p:nvPr/>
            </p:nvSpPr>
            <p:spPr bwMode="auto">
              <a:xfrm flipV="1">
                <a:off x="3606919" y="2601913"/>
                <a:ext cx="431814" cy="3000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17" name="Line 64"/>
              <p:cNvSpPr>
                <a:spLocks noChangeShapeType="1"/>
              </p:cNvSpPr>
              <p:nvPr/>
            </p:nvSpPr>
            <p:spPr bwMode="auto">
              <a:xfrm flipV="1">
                <a:off x="3460865" y="2652713"/>
                <a:ext cx="555643" cy="4524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18" name="Line 65"/>
              <p:cNvSpPr>
                <a:spLocks noChangeShapeType="1"/>
              </p:cNvSpPr>
              <p:nvPr/>
            </p:nvSpPr>
            <p:spPr bwMode="auto">
              <a:xfrm flipV="1">
                <a:off x="3454514" y="2757488"/>
                <a:ext cx="825527" cy="141446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19" name="Line 67"/>
              <p:cNvSpPr>
                <a:spLocks noChangeShapeType="1"/>
              </p:cNvSpPr>
              <p:nvPr/>
            </p:nvSpPr>
            <p:spPr bwMode="auto">
              <a:xfrm flipV="1">
                <a:off x="3651371" y="2922588"/>
                <a:ext cx="593745" cy="145256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0" name="Line 68"/>
              <p:cNvSpPr>
                <a:spLocks noChangeShapeType="1"/>
              </p:cNvSpPr>
              <p:nvPr/>
            </p:nvSpPr>
            <p:spPr bwMode="auto">
              <a:xfrm flipV="1">
                <a:off x="3302109" y="2813050"/>
                <a:ext cx="668360" cy="72390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1" name="Line 69"/>
              <p:cNvSpPr>
                <a:spLocks noChangeShapeType="1"/>
              </p:cNvSpPr>
              <p:nvPr/>
            </p:nvSpPr>
            <p:spPr bwMode="auto">
              <a:xfrm flipV="1">
                <a:off x="3283059" y="3043238"/>
                <a:ext cx="560407" cy="70961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2" name="Line 71"/>
              <p:cNvSpPr>
                <a:spLocks noChangeShapeType="1"/>
              </p:cNvSpPr>
              <p:nvPr/>
            </p:nvSpPr>
            <p:spPr bwMode="auto">
              <a:xfrm>
                <a:off x="3556118" y="2470150"/>
                <a:ext cx="566757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3" name="Line 72"/>
              <p:cNvSpPr>
                <a:spLocks noChangeShapeType="1"/>
              </p:cNvSpPr>
              <p:nvPr/>
            </p:nvSpPr>
            <p:spPr bwMode="auto">
              <a:xfrm flipV="1">
                <a:off x="3327510" y="2678113"/>
                <a:ext cx="955707" cy="12779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4" name="Line 73"/>
              <p:cNvSpPr>
                <a:spLocks noChangeShapeType="1"/>
              </p:cNvSpPr>
              <p:nvPr/>
            </p:nvSpPr>
            <p:spPr bwMode="auto">
              <a:xfrm>
                <a:off x="2908396" y="1638300"/>
                <a:ext cx="1219240" cy="696913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5" name="Line 74"/>
              <p:cNvSpPr>
                <a:spLocks noChangeShapeType="1"/>
              </p:cNvSpPr>
              <p:nvPr/>
            </p:nvSpPr>
            <p:spPr bwMode="auto">
              <a:xfrm flipH="1">
                <a:off x="4491187" y="1447800"/>
                <a:ext cx="612795" cy="696913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6" name="Line 77"/>
              <p:cNvSpPr>
                <a:spLocks noChangeShapeType="1"/>
              </p:cNvSpPr>
              <p:nvPr/>
            </p:nvSpPr>
            <p:spPr bwMode="auto">
              <a:xfrm>
                <a:off x="4175263" y="1428750"/>
                <a:ext cx="190506" cy="118110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7" name="Line 100"/>
              <p:cNvSpPr>
                <a:spLocks noChangeShapeType="1"/>
              </p:cNvSpPr>
              <p:nvPr/>
            </p:nvSpPr>
            <p:spPr bwMode="auto">
              <a:xfrm>
                <a:off x="1231941" y="4224338"/>
                <a:ext cx="460390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8" name="Line 101"/>
              <p:cNvSpPr>
                <a:spLocks noChangeShapeType="1"/>
              </p:cNvSpPr>
              <p:nvPr/>
            </p:nvSpPr>
            <p:spPr bwMode="auto">
              <a:xfrm>
                <a:off x="1049373" y="4681538"/>
                <a:ext cx="576281" cy="9525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29" name="Line 103"/>
              <p:cNvSpPr>
                <a:spLocks noChangeShapeType="1"/>
              </p:cNvSpPr>
              <p:nvPr/>
            </p:nvSpPr>
            <p:spPr bwMode="auto">
              <a:xfrm>
                <a:off x="1438323" y="5181600"/>
                <a:ext cx="415939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0" name="Line 104"/>
              <p:cNvSpPr>
                <a:spLocks noChangeShapeType="1"/>
              </p:cNvSpPr>
              <p:nvPr/>
            </p:nvSpPr>
            <p:spPr bwMode="auto">
              <a:xfrm flipV="1">
                <a:off x="1692331" y="5754688"/>
                <a:ext cx="339736" cy="1111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1" name="Line 107"/>
              <p:cNvSpPr>
                <a:spLocks noChangeShapeType="1"/>
              </p:cNvSpPr>
              <p:nvPr/>
            </p:nvSpPr>
            <p:spPr bwMode="auto">
              <a:xfrm flipV="1">
                <a:off x="3829177" y="3313113"/>
                <a:ext cx="1063660" cy="12779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2" name="Line 108"/>
              <p:cNvSpPr>
                <a:spLocks noChangeShapeType="1"/>
              </p:cNvSpPr>
              <p:nvPr/>
            </p:nvSpPr>
            <p:spPr bwMode="auto">
              <a:xfrm>
                <a:off x="7502773" y="3144838"/>
                <a:ext cx="285759" cy="168275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3" name="Line 110"/>
              <p:cNvSpPr>
                <a:spLocks noChangeShapeType="1"/>
              </p:cNvSpPr>
              <p:nvPr/>
            </p:nvSpPr>
            <p:spPr bwMode="auto">
              <a:xfrm>
                <a:off x="7428159" y="3557588"/>
                <a:ext cx="241308" cy="17621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4" name="Line 111"/>
              <p:cNvSpPr>
                <a:spLocks noChangeShapeType="1"/>
              </p:cNvSpPr>
              <p:nvPr/>
            </p:nvSpPr>
            <p:spPr bwMode="auto">
              <a:xfrm>
                <a:off x="7602790" y="4014788"/>
                <a:ext cx="149230" cy="13493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5" name="Line 112"/>
              <p:cNvSpPr>
                <a:spLocks noChangeShapeType="1"/>
              </p:cNvSpPr>
              <p:nvPr/>
            </p:nvSpPr>
            <p:spPr bwMode="auto">
              <a:xfrm flipV="1">
                <a:off x="4791234" y="2463800"/>
                <a:ext cx="338149" cy="24765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6" name="Line 113"/>
              <p:cNvSpPr>
                <a:spLocks noChangeShapeType="1"/>
              </p:cNvSpPr>
              <p:nvPr/>
            </p:nvSpPr>
            <p:spPr bwMode="auto">
              <a:xfrm flipH="1">
                <a:off x="4410221" y="1600200"/>
                <a:ext cx="846166" cy="117475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7" name="Line 69"/>
              <p:cNvSpPr>
                <a:spLocks noChangeShapeType="1"/>
              </p:cNvSpPr>
              <p:nvPr/>
            </p:nvSpPr>
            <p:spPr bwMode="auto">
              <a:xfrm flipV="1">
                <a:off x="3410063" y="2643188"/>
                <a:ext cx="733449" cy="658812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8" name="Line 108"/>
              <p:cNvSpPr>
                <a:spLocks noChangeShapeType="1"/>
              </p:cNvSpPr>
              <p:nvPr/>
            </p:nvSpPr>
            <p:spPr bwMode="auto">
              <a:xfrm flipV="1">
                <a:off x="7804408" y="3028950"/>
                <a:ext cx="174631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39" name="Line 111"/>
              <p:cNvSpPr>
                <a:spLocks noChangeShapeType="1"/>
              </p:cNvSpPr>
              <p:nvPr/>
            </p:nvSpPr>
            <p:spPr bwMode="auto">
              <a:xfrm>
                <a:off x="6602631" y="4227513"/>
                <a:ext cx="365137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0" name="Line 113"/>
              <p:cNvSpPr>
                <a:spLocks noChangeShapeType="1"/>
              </p:cNvSpPr>
              <p:nvPr/>
            </p:nvSpPr>
            <p:spPr bwMode="auto">
              <a:xfrm>
                <a:off x="3978407" y="1530350"/>
                <a:ext cx="269884" cy="74295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1" name="Line 111"/>
              <p:cNvSpPr>
                <a:spLocks noChangeShapeType="1"/>
              </p:cNvSpPr>
              <p:nvPr/>
            </p:nvSpPr>
            <p:spPr bwMode="auto">
              <a:xfrm>
                <a:off x="6602631" y="4459288"/>
                <a:ext cx="365137" cy="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2" name="Line 113"/>
              <p:cNvSpPr>
                <a:spLocks noChangeShapeType="1"/>
              </p:cNvSpPr>
              <p:nvPr/>
            </p:nvSpPr>
            <p:spPr bwMode="auto">
              <a:xfrm flipH="1">
                <a:off x="4545164" y="2311400"/>
                <a:ext cx="393713" cy="51435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3" name="Line 113"/>
              <p:cNvSpPr>
                <a:spLocks noChangeShapeType="1"/>
              </p:cNvSpPr>
              <p:nvPr/>
            </p:nvSpPr>
            <p:spPr bwMode="auto">
              <a:xfrm flipH="1">
                <a:off x="4818223" y="2628900"/>
                <a:ext cx="412764" cy="425450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4" name="Line 104"/>
              <p:cNvSpPr>
                <a:spLocks noChangeShapeType="1"/>
              </p:cNvSpPr>
              <p:nvPr/>
            </p:nvSpPr>
            <p:spPr bwMode="auto">
              <a:xfrm flipV="1">
                <a:off x="4545164" y="5407025"/>
                <a:ext cx="457215" cy="14288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  <p:sp>
            <p:nvSpPr>
              <p:cNvPr id="145" name="Line 110"/>
              <p:cNvSpPr>
                <a:spLocks noChangeShapeType="1"/>
              </p:cNvSpPr>
              <p:nvPr/>
            </p:nvSpPr>
            <p:spPr bwMode="auto">
              <a:xfrm>
                <a:off x="7258290" y="3630613"/>
                <a:ext cx="588982" cy="331787"/>
              </a:xfrm>
              <a:prstGeom prst="line">
                <a:avLst/>
              </a:prstGeom>
              <a:noFill/>
              <a:ln w="3175">
                <a:solidFill>
                  <a:schemeClr val="accent4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tIns="0" bIns="0" anchor="ctr"/>
              <a:lstStyle/>
              <a:p>
                <a:pPr algn="r"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</p:grpSp>
        <p:sp>
          <p:nvSpPr>
            <p:cNvPr id="6188" name="Text Box 91"/>
            <p:cNvSpPr txBox="1">
              <a:spLocks noChangeArrowheads="1"/>
            </p:cNvSpPr>
            <p:nvPr/>
          </p:nvSpPr>
          <p:spPr bwMode="auto">
            <a:xfrm>
              <a:off x="7785099" y="3856569"/>
              <a:ext cx="121138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Hong Kong: 76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058150" cy="48228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200" dirty="0" smtClean="0">
                <a:solidFill>
                  <a:srgbClr val="FFFF00"/>
                </a:solidFill>
                <a:ea typeface="+mn-ea"/>
              </a:rPr>
              <a:t>Primary </a:t>
            </a:r>
            <a:r>
              <a:rPr lang="en-US" sz="2200" dirty="0">
                <a:solidFill>
                  <a:srgbClr val="FFFF00"/>
                </a:solidFill>
                <a:ea typeface="+mn-ea"/>
              </a:rPr>
              <a:t>objective </a:t>
            </a:r>
            <a:endParaRPr lang="en-US" sz="2200" dirty="0" smtClean="0">
              <a:solidFill>
                <a:srgbClr val="FFFF00"/>
              </a:solidFill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dirty="0" smtClean="0">
                <a:ea typeface="+mn-ea"/>
              </a:rPr>
              <a:t>To </a:t>
            </a:r>
            <a:r>
              <a:rPr lang="en-US" sz="2200" dirty="0">
                <a:ea typeface="+mn-ea"/>
              </a:rPr>
              <a:t>determine whether apixaban is non-inferior to warfarin at reducing stroke (ischemic or hemorrhagic) or systemic embolism in patients with atrial fibrillation and at least </a:t>
            </a:r>
            <a:r>
              <a:rPr lang="en-US" sz="2200" dirty="0" smtClean="0">
                <a:ea typeface="+mn-ea"/>
              </a:rPr>
              <a:t>one additional risk </a:t>
            </a:r>
            <a:r>
              <a:rPr lang="en-US" sz="2200" dirty="0">
                <a:ea typeface="+mn-ea"/>
              </a:rPr>
              <a:t>factor for stroke. </a:t>
            </a:r>
            <a:endParaRPr lang="en-US" sz="22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2200" dirty="0" smtClean="0">
                <a:solidFill>
                  <a:srgbClr val="FFFF00"/>
                </a:solidFill>
                <a:ea typeface="+mn-ea"/>
              </a:rPr>
              <a:t>Primary </a:t>
            </a:r>
            <a:r>
              <a:rPr lang="en-US" sz="2200" dirty="0">
                <a:solidFill>
                  <a:srgbClr val="FFFF00"/>
                </a:solidFill>
                <a:ea typeface="+mn-ea"/>
              </a:rPr>
              <a:t>safety outcome </a:t>
            </a:r>
            <a:endParaRPr lang="en-US" sz="2200" dirty="0" smtClean="0">
              <a:solidFill>
                <a:srgbClr val="FFFF00"/>
              </a:solidFill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dirty="0" smtClean="0">
                <a:ea typeface="+mn-ea"/>
              </a:rPr>
              <a:t>Major bleeding according to the International </a:t>
            </a:r>
            <a:r>
              <a:rPr lang="en-US" sz="2200" dirty="0">
                <a:ea typeface="+mn-ea"/>
              </a:rPr>
              <a:t>Society of Thrombosis and Hemostasis (ISTH</a:t>
            </a:r>
            <a:r>
              <a:rPr lang="en-US" sz="2200" dirty="0" smtClean="0">
                <a:ea typeface="+mn-ea"/>
              </a:rPr>
              <a:t>) definition.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0825" y="4435475"/>
            <a:ext cx="1841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sv-SE" sz="900" smtClean="0">
                <a:solidFill>
                  <a:srgbClr val="FFFFFF"/>
                </a:solidFill>
              </a:rPr>
              <a:t/>
            </a:r>
            <a:br>
              <a:rPr lang="sv-SE" sz="900" smtClean="0">
                <a:solidFill>
                  <a:srgbClr val="FFFFFF"/>
                </a:solidFill>
              </a:rPr>
            </a:br>
            <a:endParaRPr lang="sv-SE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and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975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To control the overall type I error, a pre-specified hierarchical sequential testing was performed.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200" dirty="0" smtClean="0">
                <a:ea typeface="+mn-ea"/>
              </a:rPr>
              <a:t>The primary outcome (stroke or systemic embolism) for non-inferiority (upper limit of 95% CI &lt; 1.38 and upper limit of 99% CI &lt; 1.44)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200" dirty="0" smtClean="0">
                <a:ea typeface="+mn-ea"/>
              </a:rPr>
              <a:t>If met, then the primary outcome was tested for superiority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200" dirty="0" smtClean="0">
                <a:ea typeface="+mn-ea"/>
              </a:rPr>
              <a:t>If met, then major bleeding was tested for superiority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200" dirty="0" smtClean="0">
                <a:ea typeface="+mn-ea"/>
              </a:rPr>
              <a:t>If met, then all-cause mortality was tested for superiority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0825" y="4435475"/>
            <a:ext cx="1841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sv-SE" sz="900" smtClean="0">
                <a:solidFill>
                  <a:srgbClr val="FFFFFF"/>
                </a:solidFill>
              </a:rPr>
              <a:t/>
            </a:r>
            <a:br>
              <a:rPr lang="sv-SE" sz="900" smtClean="0">
                <a:solidFill>
                  <a:srgbClr val="FFFFFF"/>
                </a:solidFill>
              </a:rPr>
            </a:br>
            <a:endParaRPr lang="sv-SE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Apixaban and Warfarin Dosing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Apixaban</a:t>
            </a:r>
            <a:r>
              <a:rPr lang="en-US" sz="2200" dirty="0" smtClean="0"/>
              <a:t> (or matching placebo) was dosed at 5 mg twice daily, or 2.5 mg twice daily for a subset of patients with 2 or more of the following criteria: age ≥ 80 years, body weight ≤ 60 kg, serum creatinine ≥ 1.5 mg/</a:t>
            </a:r>
            <a:r>
              <a:rPr lang="en-US" sz="2200" dirty="0" err="1" smtClean="0"/>
              <a:t>dL</a:t>
            </a:r>
            <a:r>
              <a:rPr lang="en-US" sz="2200" dirty="0" smtClean="0"/>
              <a:t> (133 µmol/L).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Warfarin (or matching placebo) was dosed guided by blinded encrypted INR point-of-care device, with target INR of 2.0–3.0.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Characteristics</a:t>
            </a: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ph idx="4294967295"/>
          </p:nvPr>
        </p:nvGraphicFramePr>
        <p:xfrm>
          <a:off x="304800" y="914400"/>
          <a:ext cx="8305800" cy="4998512"/>
        </p:xfrm>
        <a:graphic>
          <a:graphicData uri="http://schemas.openxmlformats.org/drawingml/2006/table">
            <a:tbl>
              <a:tblPr/>
              <a:tblGrid>
                <a:gridCol w="4005263"/>
                <a:gridCol w="2298700"/>
                <a:gridCol w="2001837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Apixaban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(n=9120)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Warfarin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(n=9081)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Age, years, median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(25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75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%ile)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(63, 76)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(63, 76)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Women,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North America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Latin America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Asia/Pacific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Warfarin naïve,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CHADS score, mean (+/- SD)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 (+/- 1.1)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 (+/- 1.1)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≥ 3,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Characteristics</a:t>
            </a: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ph idx="4294967295"/>
          </p:nvPr>
        </p:nvGraphicFramePr>
        <p:xfrm>
          <a:off x="304800" y="1036638"/>
          <a:ext cx="8534400" cy="4602288"/>
        </p:xfrm>
        <a:graphic>
          <a:graphicData uri="http://schemas.openxmlformats.org/drawingml/2006/table">
            <a:tbl>
              <a:tblPr/>
              <a:tblGrid>
                <a:gridCol w="4267200"/>
                <a:gridCol w="2209800"/>
                <a:gridCol w="20574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Apixaban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(n=9120)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Warfarin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(n=9081)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Qualifying risk factors,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 ≥75 yrs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Prior stroke, TIA, or SE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 failure or reduced LV EF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Hypertension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Renal function (Cl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ml/min), %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(&gt;80)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Mild impairment (&gt;50 – 80)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 impairment (&gt;30 – 50)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 impairment (≤ 30)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Metrics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5775" y="1066800"/>
            <a:ext cx="8058150" cy="4648200"/>
          </a:xfrm>
        </p:spPr>
        <p:txBody>
          <a:bodyPr/>
          <a:lstStyle/>
          <a:p>
            <a:r>
              <a:rPr lang="en-US" sz="2200" smtClean="0"/>
              <a:t>Patients enrolled from December 2006 to April 2010</a:t>
            </a:r>
          </a:p>
          <a:p>
            <a:r>
              <a:rPr lang="en-US" sz="2200" smtClean="0"/>
              <a:t>Median duration of follow-up 1.8 years</a:t>
            </a:r>
          </a:p>
          <a:p>
            <a:r>
              <a:rPr lang="en-US" sz="2200" smtClean="0"/>
              <a:t>Drug discontinuation in 25.3% of apixaban and 27.5% of warfarin patients (p=0.001)</a:t>
            </a:r>
          </a:p>
          <a:p>
            <a:r>
              <a:rPr lang="en-US" sz="2200" smtClean="0"/>
              <a:t>Vital status at the end of the trial was missing in 380 (2.1%) patients</a:t>
            </a:r>
          </a:p>
          <a:p>
            <a:pPr lvl="1"/>
            <a:r>
              <a:rPr lang="en-US" sz="2200" smtClean="0">
                <a:ea typeface="Arial" pitchFamily="34" charset="0"/>
              </a:rPr>
              <a:t>Withdrawal of consent in 199 patients</a:t>
            </a:r>
          </a:p>
          <a:p>
            <a:pPr lvl="1"/>
            <a:r>
              <a:rPr lang="en-US" sz="2200" smtClean="0">
                <a:ea typeface="Arial" pitchFamily="34" charset="0"/>
              </a:rPr>
              <a:t>Loss to follow-up in 69 patients</a:t>
            </a:r>
          </a:p>
          <a:p>
            <a:r>
              <a:rPr lang="en-US" sz="2200" smtClean="0"/>
              <a:t>Median (and mean) times in therapeutic INR range among warfarin- treated patients were 66.0 (and 62.2)%.</a:t>
            </a:r>
          </a:p>
        </p:txBody>
      </p:sp>
      <p:sp>
        <p:nvSpPr>
          <p:cNvPr id="13316" name="textruta 3"/>
          <p:cNvSpPr txBox="1">
            <a:spLocks noChangeArrowheads="1"/>
          </p:cNvSpPr>
          <p:nvPr/>
        </p:nvSpPr>
        <p:spPr bwMode="auto">
          <a:xfrm>
            <a:off x="685800" y="5837238"/>
            <a:ext cx="465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smtClean="0">
                <a:solidFill>
                  <a:srgbClr val="FFFFFF"/>
                </a:solidFill>
              </a:rPr>
              <a:t>*Rosendaal FR et al. Throb Haemost 1993;69:236–39.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ain km.png"/>
          <p:cNvPicPr>
            <a:picLocks noChangeAspect="1"/>
          </p:cNvPicPr>
          <p:nvPr/>
        </p:nvPicPr>
        <p:blipFill>
          <a:blip r:embed="rId2" cstate="print"/>
          <a:srcRect t="44600" r="16640"/>
          <a:stretch>
            <a:fillRect/>
          </a:stretch>
        </p:blipFill>
        <p:spPr bwMode="auto">
          <a:xfrm>
            <a:off x="1447800" y="1371600"/>
            <a:ext cx="66341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77862"/>
          </a:xfrm>
        </p:spPr>
        <p:txBody>
          <a:bodyPr/>
          <a:lstStyle/>
          <a:p>
            <a:r>
              <a:rPr lang="en-US" smtClean="0"/>
              <a:t>Primary Outcome</a:t>
            </a:r>
            <a:br>
              <a:rPr lang="en-US" smtClean="0"/>
            </a:br>
            <a:r>
              <a:rPr lang="en-US" sz="2000" b="0" smtClean="0"/>
              <a:t>Stroke (ischemic or hemorrhagic) or systemic embolism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125913" y="3840163"/>
            <a:ext cx="47815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smtClean="0">
                <a:solidFill>
                  <a:srgbClr val="C0D832"/>
                </a:solidFill>
              </a:rPr>
              <a:t>Apixaban 212 patients, 1.27% per year 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smtClean="0">
                <a:solidFill>
                  <a:srgbClr val="E97C25"/>
                </a:solidFill>
              </a:rPr>
              <a:t>Warfarin   265 patients, 1.60% per year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b="1" smtClean="0">
                <a:solidFill>
                  <a:srgbClr val="FFFFFF"/>
                </a:solidFill>
              </a:rPr>
              <a:t>HR 0.79 (95% CI, 0.66–0.95); P (superiority)=0.011 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04800" y="5189538"/>
            <a:ext cx="7283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00200" algn="ctr"/>
                <a:tab pos="2630488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FFFFFF"/>
                </a:solidFill>
              </a:rPr>
              <a:t>No. at Risk</a:t>
            </a:r>
          </a:p>
          <a:p>
            <a:pPr>
              <a:tabLst>
                <a:tab pos="1600200" algn="ctr"/>
                <a:tab pos="2630488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C0D832"/>
                </a:solidFill>
              </a:rPr>
              <a:t>Apixaban	9120	8726	8440	6051	3464	1754</a:t>
            </a:r>
          </a:p>
          <a:p>
            <a:pPr>
              <a:tabLst>
                <a:tab pos="1600200" algn="ctr"/>
                <a:tab pos="2630488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E97C25"/>
                </a:solidFill>
              </a:rPr>
              <a:t>Warfarin	9081	8620	8301	5972	3405	1768</a:t>
            </a:r>
            <a:endParaRPr lang="en-US" sz="1600" smtClean="0">
              <a:solidFill>
                <a:srgbClr val="E97C25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362200" y="1676400"/>
            <a:ext cx="2538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FFFFFF"/>
                </a:solidFill>
              </a:rPr>
              <a:t>P (non-inferiority)&lt;0.001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2014538"/>
            <a:ext cx="10953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FCC36">
                    <a:lumMod val="60000"/>
                    <a:lumOff val="40000"/>
                  </a:srgbClr>
                </a:solidFill>
                <a:latin typeface="Arial" charset="0"/>
                <a:cs typeface="ＭＳ Ｐゴシック" charset="0"/>
              </a:rPr>
              <a:t>21% RRR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Efficacy 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077913"/>
          <a:ext cx="8686800" cy="4179716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276600"/>
                <a:gridCol w="1371600"/>
                <a:gridCol w="1295400"/>
                <a:gridCol w="1905000"/>
                <a:gridCol w="838200"/>
              </a:tblGrid>
              <a:tr h="4571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Apixaban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(N=9120)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Warfarin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(N=9081)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FFFFFF"/>
                          </a:solidFill>
                          <a:effectLst/>
                        </a:rPr>
                        <a:t>HR (</a:t>
                      </a: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95% CI)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FFFFFF"/>
                          </a:solidFill>
                          <a:effectLst/>
                        </a:rPr>
                        <a:t>P </a:t>
                      </a: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Value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1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Event Rate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C0D832"/>
                          </a:solidFill>
                          <a:effectLst/>
                        </a:rPr>
                        <a:t>(%/yr</a:t>
                      </a: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)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Event Rate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E97C25"/>
                          </a:solidFill>
                          <a:effectLst/>
                        </a:rPr>
                        <a:t>(%/yr</a:t>
                      </a: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)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Stroke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or systemic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embolism*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1.27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1.60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0.79 (0.66, 0.95)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0.011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   Stroke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1.19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1.51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0.79 (0.65, 0.95)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0.012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    Ischemic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or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uncertain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0.97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1.05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0.92 (0.74, 1.13)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0.42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    Hemorrhagic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smtClean="0">
                          <a:solidFill>
                            <a:srgbClr val="C0D832"/>
                          </a:solidFill>
                          <a:effectLst/>
                        </a:rPr>
                        <a:t>0.24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0.47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0.51 (0.35, 0.75)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&lt;0.001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   Systemic embolism (SE)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0.09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0.10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0.87 (0.44, 1.75)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0.70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-cause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death*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3.52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3.94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0.89 (0.80, 0.998)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0.047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Stroke, 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effectLst/>
                        </a:rPr>
                        <a:t>SE,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or all-cause death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4.49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5.04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0.89 (0.81, 0.98)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0.019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905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Myocardial infarction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C0D832"/>
                          </a:solidFill>
                          <a:effectLst/>
                        </a:rPr>
                        <a:t>0.53</a:t>
                      </a:r>
                      <a:endParaRPr lang="en-US" sz="17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E97C25"/>
                          </a:solidFill>
                          <a:effectLst/>
                        </a:rPr>
                        <a:t>0.61</a:t>
                      </a:r>
                      <a:endParaRPr lang="en-US" sz="17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0.88 (0.66, 1.17)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</a:rPr>
                        <a:t>0.37</a:t>
                      </a:r>
                      <a:endParaRPr lang="en-US" sz="17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1" name="TextBox 3"/>
          <p:cNvSpPr txBox="1">
            <a:spLocks noChangeArrowheads="1"/>
          </p:cNvSpPr>
          <p:nvPr/>
        </p:nvSpPr>
        <p:spPr bwMode="auto">
          <a:xfrm>
            <a:off x="169863" y="5986463"/>
            <a:ext cx="6597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FFFFFF"/>
                </a:solidFill>
              </a:rPr>
              <a:t>* Part of sequential testing sequence preserving the overall type I error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00038" y="161925"/>
            <a:ext cx="8205787" cy="67627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ARISTOTLE:  Apixaban was superior to warfarin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in reducing all-cause mortality </a:t>
            </a:r>
            <a:endParaRPr lang="en-US" b="0" smtClean="0">
              <a:latin typeface="TradeGothic"/>
              <a:ea typeface="ＭＳ Ｐゴシック"/>
            </a:endParaRP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0" y="6183313"/>
            <a:ext cx="524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da-DK" sz="1100" b="1" i="1">
                <a:solidFill>
                  <a:srgbClr val="515151"/>
                </a:solidFill>
                <a:ea typeface="ＭＳ Ｐゴシック"/>
              </a:rPr>
              <a:t> </a:t>
            </a:r>
            <a:r>
              <a:rPr lang="en-GB" sz="1100" b="1" i="1">
                <a:solidFill>
                  <a:srgbClr val="515151"/>
                </a:solidFill>
                <a:ea typeface="ＭＳ Ｐゴシック"/>
              </a:rPr>
              <a:t>Figure created from data in</a:t>
            </a:r>
            <a:r>
              <a:rPr lang="da-DK" sz="1100" b="1" i="1">
                <a:solidFill>
                  <a:srgbClr val="515151"/>
                </a:solidFill>
                <a:ea typeface="ＭＳ Ｐゴシック"/>
              </a:rPr>
              <a:t> Granger et al. N Engl J Med 2011;365:981-92.</a:t>
            </a:r>
            <a:endParaRPr lang="en-GB" sz="1100" b="1" i="1">
              <a:solidFill>
                <a:srgbClr val="515151"/>
              </a:solidFill>
              <a:ea typeface="ＭＳ Ｐゴシック"/>
            </a:endParaRPr>
          </a:p>
        </p:txBody>
      </p:sp>
      <p:sp>
        <p:nvSpPr>
          <p:cNvPr id="48134" name="ZoneTexte 22"/>
          <p:cNvSpPr txBox="1">
            <a:spLocks noChangeArrowheads="1"/>
          </p:cNvSpPr>
          <p:nvPr/>
        </p:nvSpPr>
        <p:spPr bwMode="auto">
          <a:xfrm>
            <a:off x="3038475" y="1400175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1C1C1C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All-cause </a:t>
            </a:r>
            <a:r>
              <a:rPr lang="fr-FR" sz="2000" b="1" dirty="0" err="1">
                <a:solidFill>
                  <a:srgbClr val="1C1C1C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mortality</a:t>
            </a:r>
            <a:r>
              <a:rPr lang="fr-FR" sz="2000" b="1" dirty="0">
                <a:solidFill>
                  <a:srgbClr val="1C1C1C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*</a:t>
            </a:r>
          </a:p>
        </p:txBody>
      </p:sp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1479550" y="2001838"/>
            <a:ext cx="7154863" cy="3786187"/>
            <a:chOff x="1467344" y="1916103"/>
            <a:chExt cx="8016658" cy="4151561"/>
          </a:xfrm>
        </p:grpSpPr>
        <p:graphicFrame>
          <p:nvGraphicFramePr>
            <p:cNvPr id="2050" name="Graphique 20"/>
            <p:cNvGraphicFramePr>
              <a:graphicFrameLocks/>
            </p:cNvGraphicFramePr>
            <p:nvPr/>
          </p:nvGraphicFramePr>
          <p:xfrm>
            <a:off x="1467344" y="2269886"/>
            <a:ext cx="5952137" cy="3797778"/>
          </p:xfrm>
          <a:graphic>
            <a:graphicData uri="http://schemas.openxmlformats.org/presentationml/2006/ole">
              <p:oleObj spid="_x0000_s878594" r:id="rId4" imgW="5310076" imgH="3462828" progId="Excel.Sheet.8">
                <p:embed/>
              </p:oleObj>
            </a:graphicData>
          </a:graphic>
        </p:graphicFrame>
        <p:sp>
          <p:nvSpPr>
            <p:cNvPr id="2064" name="ZoneTexte 23"/>
            <p:cNvSpPr txBox="1">
              <a:spLocks noChangeArrowheads="1"/>
            </p:cNvSpPr>
            <p:nvPr/>
          </p:nvSpPr>
          <p:spPr bwMode="auto">
            <a:xfrm>
              <a:off x="2640084" y="2987568"/>
              <a:ext cx="1284576" cy="8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2400" b="1">
                  <a:solidFill>
                    <a:srgbClr val="FFFFFF"/>
                  </a:solidFill>
                  <a:ea typeface="ＭＳ Ｐゴシック"/>
                </a:rPr>
                <a:t>3.94%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b="1">
                  <a:solidFill>
                    <a:srgbClr val="FFFFFF"/>
                  </a:solidFill>
                  <a:ea typeface="ＭＳ Ｐゴシック"/>
                </a:rPr>
                <a:t>669/9081</a:t>
              </a:r>
            </a:p>
          </p:txBody>
        </p:sp>
        <p:sp>
          <p:nvSpPr>
            <p:cNvPr id="2065" name="ZoneTexte 24"/>
            <p:cNvSpPr txBox="1">
              <a:spLocks noChangeArrowheads="1"/>
            </p:cNvSpPr>
            <p:nvPr/>
          </p:nvSpPr>
          <p:spPr bwMode="auto">
            <a:xfrm>
              <a:off x="5278100" y="3289011"/>
              <a:ext cx="1284576" cy="8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2400" b="1">
                  <a:solidFill>
                    <a:srgbClr val="FFFFFF"/>
                  </a:solidFill>
                  <a:ea typeface="ＭＳ Ｐゴシック"/>
                </a:rPr>
                <a:t>3.52%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b="1">
                  <a:solidFill>
                    <a:srgbClr val="FFFFFF"/>
                  </a:solidFill>
                  <a:ea typeface="ＭＳ Ｐゴシック"/>
                </a:rPr>
                <a:t>603/9120</a:t>
              </a:r>
            </a:p>
          </p:txBody>
        </p:sp>
        <p:sp>
          <p:nvSpPr>
            <p:cNvPr id="26" name="Text Box 84"/>
            <p:cNvSpPr txBox="1">
              <a:spLocks noChangeArrowheads="1"/>
            </p:cNvSpPr>
            <p:nvPr/>
          </p:nvSpPr>
          <p:spPr bwMode="auto">
            <a:xfrm>
              <a:off x="3838576" y="1916103"/>
              <a:ext cx="1552574" cy="432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200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ct val="30000"/>
                </a:spcBef>
                <a:defRPr/>
              </a:pPr>
              <a:r>
                <a:rPr lang="en-US" sz="18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  <a:t>11% RRR</a:t>
              </a:r>
            </a:p>
          </p:txBody>
        </p:sp>
        <p:sp>
          <p:nvSpPr>
            <p:cNvPr id="27" name="Text Box 84"/>
            <p:cNvSpPr txBox="1">
              <a:spLocks noChangeArrowheads="1"/>
            </p:cNvSpPr>
            <p:nvPr/>
          </p:nvSpPr>
          <p:spPr bwMode="auto">
            <a:xfrm>
              <a:off x="6954632" y="1917624"/>
              <a:ext cx="2529370" cy="10124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200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marL="85725" eaLnBrk="0" hangingPunct="0">
                <a:buClr>
                  <a:srgbClr val="AFCC36"/>
                </a:buClr>
                <a:buSzPct val="110000"/>
                <a:defRPr/>
              </a:pPr>
              <a:r>
                <a:rPr lang="en-US" sz="16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  <a:t>HR: 0.89 </a:t>
              </a:r>
              <a:br>
                <a:rPr lang="en-US" sz="16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</a:br>
              <a:r>
                <a:rPr lang="en-US" sz="16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  <a:t>95% CI: 0.80-0.998; </a:t>
              </a:r>
              <a:br>
                <a:rPr lang="en-US" sz="16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</a:br>
              <a:r>
                <a:rPr lang="en-US" sz="1600" i="0" dirty="0" smtClean="0">
                  <a:solidFill>
                    <a:srgbClr val="1C1C1C">
                      <a:lumMod val="75000"/>
                      <a:lumOff val="25000"/>
                    </a:srgbClr>
                  </a:solidFill>
                  <a:effectLst/>
                </a:rPr>
                <a:t>p=0.047 </a:t>
              </a:r>
              <a:endParaRPr lang="en-US" sz="1600" i="0" dirty="0">
                <a:solidFill>
                  <a:srgbClr val="1C1C1C">
                    <a:lumMod val="75000"/>
                    <a:lumOff val="25000"/>
                  </a:srgbClr>
                </a:solidFill>
                <a:effectLst/>
              </a:endParaRPr>
            </a:p>
          </p:txBody>
        </p:sp>
      </p:grpSp>
      <p:sp>
        <p:nvSpPr>
          <p:cNvPr id="2055" name="ZoneTexte 27"/>
          <p:cNvSpPr txBox="1">
            <a:spLocks noChangeArrowheads="1"/>
          </p:cNvSpPr>
          <p:nvPr/>
        </p:nvSpPr>
        <p:spPr bwMode="auto">
          <a:xfrm>
            <a:off x="2533650" y="5610225"/>
            <a:ext cx="11128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b="1">
                <a:solidFill>
                  <a:srgbClr val="3A76AD"/>
                </a:solidFill>
                <a:ea typeface="ＭＳ Ｐゴシック"/>
              </a:rPr>
              <a:t>Warfarin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867275" y="5619750"/>
            <a:ext cx="1223963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fr-FR" b="1" dirty="0" err="1">
                <a:solidFill>
                  <a:srgbClr val="C1CC46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Apixaban</a:t>
            </a:r>
            <a:endParaRPr lang="fr-FR" b="1" dirty="0">
              <a:solidFill>
                <a:srgbClr val="C1CC46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  <p:cxnSp>
        <p:nvCxnSpPr>
          <p:cNvPr id="2057" name="Connecteur droit 31"/>
          <p:cNvCxnSpPr>
            <a:cxnSpLocks noChangeShapeType="1"/>
          </p:cNvCxnSpPr>
          <p:nvPr/>
        </p:nvCxnSpPr>
        <p:spPr bwMode="auto">
          <a:xfrm flipH="1">
            <a:off x="3105150" y="2190750"/>
            <a:ext cx="0" cy="4683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Connecteur droit 34"/>
          <p:cNvCxnSpPr>
            <a:cxnSpLocks noChangeShapeType="1"/>
          </p:cNvCxnSpPr>
          <p:nvPr/>
        </p:nvCxnSpPr>
        <p:spPr bwMode="auto">
          <a:xfrm flipH="1" flipV="1">
            <a:off x="3114675" y="2200275"/>
            <a:ext cx="4683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9" name="Connecteur droit 36"/>
          <p:cNvCxnSpPr>
            <a:cxnSpLocks noChangeShapeType="1"/>
          </p:cNvCxnSpPr>
          <p:nvPr/>
        </p:nvCxnSpPr>
        <p:spPr bwMode="auto">
          <a:xfrm flipH="1">
            <a:off x="5429250" y="2190750"/>
            <a:ext cx="0" cy="7381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0" name="Connecteur droit 37"/>
          <p:cNvCxnSpPr>
            <a:cxnSpLocks noChangeShapeType="1"/>
          </p:cNvCxnSpPr>
          <p:nvPr/>
        </p:nvCxnSpPr>
        <p:spPr bwMode="auto">
          <a:xfrm flipH="1" flipV="1">
            <a:off x="4972050" y="2200275"/>
            <a:ext cx="4683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61" name="TextBox 8"/>
          <p:cNvSpPr txBox="1">
            <a:spLocks noChangeArrowheads="1"/>
          </p:cNvSpPr>
          <p:nvPr/>
        </p:nvSpPr>
        <p:spPr bwMode="auto">
          <a:xfrm rot="-5400000">
            <a:off x="-56357" y="3866357"/>
            <a:ext cx="2525713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b="1">
                <a:solidFill>
                  <a:srgbClr val="1C1C1C"/>
                </a:solidFill>
                <a:ea typeface="ＭＳ Ｐゴシック"/>
              </a:rPr>
              <a:t>Event rate (% / year)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32500" y="6097588"/>
            <a:ext cx="31115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26937"/>
              </a:buClr>
              <a:buSzPct val="8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*Key secondary efficacy endpoint</a:t>
            </a:r>
            <a:endParaRPr lang="en-US" b="1" dirty="0">
              <a:solidFill>
                <a:srgbClr val="1C1C1C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280988"/>
            <a:ext cx="8256588" cy="1033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Warfarin for Atrial Fibrillation</a:t>
            </a:r>
            <a:br>
              <a:rPr lang="en-US" smtClean="0"/>
            </a:br>
            <a:r>
              <a:rPr lang="en-US" i="1" smtClean="0"/>
              <a:t>Limitations Lead to Under-treatment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23925" y="1189038"/>
          <a:ext cx="7458075" cy="4298950"/>
        </p:xfrm>
        <a:graphic>
          <a:graphicData uri="http://schemas.openxmlformats.org/presentationml/2006/ole">
            <p:oleObj spid="_x0000_s764930" name="Chart" r:id="rId4" imgW="7467600" imgH="4295907" progId="MSGraph.Chart.8">
              <p:embed followColorScheme="full"/>
            </p:oleObj>
          </a:graphicData>
        </a:graphic>
      </p:graphicFrame>
      <p:sp>
        <p:nvSpPr>
          <p:cNvPr id="1460228" name="Rectangle 4"/>
          <p:cNvSpPr>
            <a:spLocks noChangeArrowheads="1"/>
          </p:cNvSpPr>
          <p:nvPr/>
        </p:nvSpPr>
        <p:spPr bwMode="auto">
          <a:xfrm>
            <a:off x="633413" y="4716463"/>
            <a:ext cx="7553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4163" indent="-284163">
              <a:spcBef>
                <a:spcPct val="40000"/>
              </a:spcBef>
              <a:buClr>
                <a:srgbClr val="C7194F"/>
              </a:buClr>
              <a:buSzPct val="110000"/>
              <a:buFont typeface="Symbol" pitchFamily="18" charset="2"/>
              <a:buChar char="·"/>
              <a:defRPr/>
            </a:pPr>
            <a:endParaRPr lang="he-IL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/>
              <a:cs typeface="+mn-cs"/>
            </a:endParaRPr>
          </a:p>
        </p:txBody>
      </p:sp>
      <p:sp>
        <p:nvSpPr>
          <p:cNvPr id="1460229" name="Text Box 5"/>
          <p:cNvSpPr txBox="1">
            <a:spLocks noChangeArrowheads="1"/>
          </p:cNvSpPr>
          <p:nvPr/>
        </p:nvSpPr>
        <p:spPr bwMode="auto">
          <a:xfrm>
            <a:off x="1649413" y="5180013"/>
            <a:ext cx="1176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&lt;55</a:t>
            </a:r>
          </a:p>
        </p:txBody>
      </p:sp>
      <p:sp>
        <p:nvSpPr>
          <p:cNvPr id="1460230" name="Text Box 6"/>
          <p:cNvSpPr txBox="1">
            <a:spLocks noChangeArrowheads="1"/>
          </p:cNvSpPr>
          <p:nvPr/>
        </p:nvSpPr>
        <p:spPr bwMode="auto">
          <a:xfrm>
            <a:off x="2965450" y="5180013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55-64</a:t>
            </a:r>
          </a:p>
        </p:txBody>
      </p:sp>
      <p:sp>
        <p:nvSpPr>
          <p:cNvPr id="1460231" name="Text Box 7"/>
          <p:cNvSpPr txBox="1">
            <a:spLocks noChangeArrowheads="1"/>
          </p:cNvSpPr>
          <p:nvPr/>
        </p:nvSpPr>
        <p:spPr bwMode="auto">
          <a:xfrm>
            <a:off x="4325938" y="5180013"/>
            <a:ext cx="1176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65-74</a:t>
            </a:r>
          </a:p>
        </p:txBody>
      </p:sp>
      <p:sp>
        <p:nvSpPr>
          <p:cNvPr id="1460232" name="Text Box 8"/>
          <p:cNvSpPr txBox="1">
            <a:spLocks noChangeArrowheads="1"/>
          </p:cNvSpPr>
          <p:nvPr/>
        </p:nvSpPr>
        <p:spPr bwMode="auto">
          <a:xfrm>
            <a:off x="5686425" y="5180013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75-84</a:t>
            </a:r>
          </a:p>
        </p:txBody>
      </p:sp>
      <p:sp>
        <p:nvSpPr>
          <p:cNvPr id="1460233" name="Text Box 9"/>
          <p:cNvSpPr txBox="1">
            <a:spLocks noChangeArrowheads="1"/>
          </p:cNvSpPr>
          <p:nvPr/>
        </p:nvSpPr>
        <p:spPr bwMode="auto">
          <a:xfrm>
            <a:off x="7019925" y="5180013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  <a:sym typeface="Symbol" pitchFamily="18" charset="2"/>
              </a:rPr>
              <a:t>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85</a:t>
            </a:r>
          </a:p>
        </p:txBody>
      </p:sp>
      <p:sp>
        <p:nvSpPr>
          <p:cNvPr id="1460234" name="Text Box 10"/>
          <p:cNvSpPr txBox="1">
            <a:spLocks noChangeArrowheads="1"/>
          </p:cNvSpPr>
          <p:nvPr/>
        </p:nvSpPr>
        <p:spPr bwMode="auto">
          <a:xfrm>
            <a:off x="1644650" y="2727325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44%</a:t>
            </a:r>
          </a:p>
        </p:txBody>
      </p:sp>
      <p:sp>
        <p:nvSpPr>
          <p:cNvPr id="1460235" name="Text Box 11"/>
          <p:cNvSpPr txBox="1">
            <a:spLocks noChangeArrowheads="1"/>
          </p:cNvSpPr>
          <p:nvPr/>
        </p:nvSpPr>
        <p:spPr bwMode="auto">
          <a:xfrm>
            <a:off x="2994025" y="2074863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58%</a:t>
            </a:r>
          </a:p>
        </p:txBody>
      </p:sp>
      <p:sp>
        <p:nvSpPr>
          <p:cNvPr id="1460236" name="Text Box 12"/>
          <p:cNvSpPr txBox="1">
            <a:spLocks noChangeArrowheads="1"/>
          </p:cNvSpPr>
          <p:nvPr/>
        </p:nvSpPr>
        <p:spPr bwMode="auto">
          <a:xfrm>
            <a:off x="4389438" y="1920875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61%</a:t>
            </a:r>
          </a:p>
        </p:txBody>
      </p:sp>
      <p:sp>
        <p:nvSpPr>
          <p:cNvPr id="1460237" name="Text Box 13"/>
          <p:cNvSpPr txBox="1">
            <a:spLocks noChangeArrowheads="1"/>
          </p:cNvSpPr>
          <p:nvPr/>
        </p:nvSpPr>
        <p:spPr bwMode="auto">
          <a:xfrm>
            <a:off x="5683250" y="2101850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57%</a:t>
            </a:r>
          </a:p>
        </p:txBody>
      </p:sp>
      <p:sp>
        <p:nvSpPr>
          <p:cNvPr id="1460238" name="Text Box 14"/>
          <p:cNvSpPr txBox="1">
            <a:spLocks noChangeArrowheads="1"/>
          </p:cNvSpPr>
          <p:nvPr/>
        </p:nvSpPr>
        <p:spPr bwMode="auto">
          <a:xfrm>
            <a:off x="7048500" y="3143250"/>
            <a:ext cx="117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35%</a:t>
            </a:r>
          </a:p>
        </p:txBody>
      </p:sp>
      <p:sp>
        <p:nvSpPr>
          <p:cNvPr id="1460239" name="Text Box 15"/>
          <p:cNvSpPr txBox="1">
            <a:spLocks noChangeArrowheads="1"/>
          </p:cNvSpPr>
          <p:nvPr/>
        </p:nvSpPr>
        <p:spPr bwMode="auto">
          <a:xfrm>
            <a:off x="3087688" y="5561013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Age (years)</a:t>
            </a:r>
          </a:p>
        </p:txBody>
      </p:sp>
      <p:sp>
        <p:nvSpPr>
          <p:cNvPr id="1460240" name="Text Box 16"/>
          <p:cNvSpPr txBox="1">
            <a:spLocks noChangeArrowheads="1"/>
          </p:cNvSpPr>
          <p:nvPr/>
        </p:nvSpPr>
        <p:spPr bwMode="auto">
          <a:xfrm rot="16200000">
            <a:off x="-1395412" y="2959100"/>
            <a:ext cx="396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Warfarin Use in</a:t>
            </a:r>
            <a:b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</a:b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Eligible Patients (%)</a:t>
            </a:r>
          </a:p>
        </p:txBody>
      </p:sp>
      <p:sp>
        <p:nvSpPr>
          <p:cNvPr id="1460241" name="Line 17"/>
          <p:cNvSpPr>
            <a:spLocks noChangeShapeType="1"/>
          </p:cNvSpPr>
          <p:nvPr/>
        </p:nvSpPr>
        <p:spPr bwMode="auto">
          <a:xfrm>
            <a:off x="1601788" y="2681288"/>
            <a:ext cx="644525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Font typeface="Monotype Sorts" pitchFamily="2" charset="2"/>
              <a:buChar char="4"/>
              <a:defRPr/>
            </a:pPr>
            <a:endParaRPr kumimoji="1" lang="he-IL" sz="3200">
              <a:solidFill>
                <a:srgbClr val="00009C"/>
              </a:solidFill>
              <a:latin typeface="Times New Roman" pitchFamily="18" charset="0"/>
              <a:ea typeface="MS PGothic"/>
              <a:cs typeface="+mn-cs"/>
            </a:endParaRPr>
          </a:p>
        </p:txBody>
      </p:sp>
      <p:sp>
        <p:nvSpPr>
          <p:cNvPr id="1460242" name="Text Box 18"/>
          <p:cNvSpPr txBox="1">
            <a:spLocks noChangeArrowheads="1"/>
          </p:cNvSpPr>
          <p:nvPr/>
        </p:nvSpPr>
        <p:spPr bwMode="auto">
          <a:xfrm>
            <a:off x="7634288" y="1800225"/>
            <a:ext cx="1198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55% Overall Use</a:t>
            </a:r>
          </a:p>
        </p:txBody>
      </p:sp>
      <p:sp>
        <p:nvSpPr>
          <p:cNvPr id="1460243" name="Text Box 19"/>
          <p:cNvSpPr txBox="1">
            <a:spLocks noChangeArrowheads="1"/>
          </p:cNvSpPr>
          <p:nvPr/>
        </p:nvSpPr>
        <p:spPr bwMode="auto">
          <a:xfrm>
            <a:off x="4849813" y="6372225"/>
            <a:ext cx="416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Go A et al. </a:t>
            </a:r>
            <a:r>
              <a:rPr lang="en-US" sz="16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Ann Intern Med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+mn-cs"/>
              </a:rPr>
              <a:t> 1999;131:927.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77862"/>
          </a:xfrm>
        </p:spPr>
        <p:txBody>
          <a:bodyPr/>
          <a:lstStyle/>
          <a:p>
            <a:r>
              <a:rPr lang="en-US" smtClean="0"/>
              <a:t>Major Bleeding</a:t>
            </a:r>
            <a:br>
              <a:rPr lang="en-US" smtClean="0"/>
            </a:br>
            <a:r>
              <a:rPr lang="en-US" sz="2000" b="0" smtClean="0"/>
              <a:t>ISTH definition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953000" y="3763963"/>
            <a:ext cx="366077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smtClean="0">
                <a:solidFill>
                  <a:srgbClr val="C0D832"/>
                </a:solidFill>
              </a:rPr>
              <a:t>Apixaban  327 patients, 2.13% per year 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smtClean="0">
                <a:solidFill>
                  <a:srgbClr val="E97C25"/>
                </a:solidFill>
              </a:rPr>
              <a:t>Warfarin	 462 patients, 3.09% per year</a:t>
            </a:r>
          </a:p>
          <a:p>
            <a:pPr eaLnBrk="0" hangingPunct="0">
              <a:lnSpc>
                <a:spcPct val="110000"/>
              </a:lnSpc>
              <a:buClr>
                <a:srgbClr val="AFCC36"/>
              </a:buClr>
              <a:buSzPct val="110000"/>
            </a:pPr>
            <a:r>
              <a:rPr lang="en-US" sz="1600" b="1" smtClean="0">
                <a:solidFill>
                  <a:srgbClr val="FFFFFF"/>
                </a:solidFill>
              </a:rPr>
              <a:t>HR 0.69 (95% CI, 0.60–0.80); P&lt;0.001 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641350" y="5189538"/>
            <a:ext cx="7283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FFFFFF"/>
                </a:solidFill>
              </a:rPr>
              <a:t>No. at Risk</a:t>
            </a:r>
          </a:p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C0D832"/>
                </a:solidFill>
              </a:rPr>
              <a:t>Apixaban	9088	8103	7564	5365	3048	1515</a:t>
            </a:r>
          </a:p>
          <a:p>
            <a:pPr>
              <a:tabLst>
                <a:tab pos="1603375" algn="ctr"/>
                <a:tab pos="2565400" algn="ctr"/>
                <a:tab pos="3605213" algn="ctr"/>
                <a:tab pos="4567238" algn="ctr"/>
                <a:tab pos="5541963" algn="ctr"/>
                <a:tab pos="6516688" algn="ctr"/>
              </a:tabLst>
            </a:pPr>
            <a:r>
              <a:rPr lang="is-IS" sz="1600" smtClean="0">
                <a:solidFill>
                  <a:srgbClr val="E97C25"/>
                </a:solidFill>
              </a:rPr>
              <a:t>Warfarin	9052	7910	7335	5196	2956	1491</a:t>
            </a:r>
            <a:endParaRPr lang="en-US" sz="1600" smtClean="0">
              <a:solidFill>
                <a:srgbClr val="E97C25"/>
              </a:solidFill>
            </a:endParaRPr>
          </a:p>
        </p:txBody>
      </p:sp>
      <p:pic>
        <p:nvPicPr>
          <p:cNvPr id="16389" name="Picture 2" descr="bleed km.png"/>
          <p:cNvPicPr>
            <a:picLocks noChangeAspect="1"/>
          </p:cNvPicPr>
          <p:nvPr/>
        </p:nvPicPr>
        <p:blipFill>
          <a:blip r:embed="rId2" cstate="print"/>
          <a:srcRect t="7010" r="15192"/>
          <a:stretch>
            <a:fillRect/>
          </a:stretch>
        </p:blipFill>
        <p:spPr bwMode="auto">
          <a:xfrm>
            <a:off x="1676400" y="1219200"/>
            <a:ext cx="60198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91400" y="2133600"/>
            <a:ext cx="10953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FCC36">
                    <a:lumMod val="60000"/>
                    <a:lumOff val="40000"/>
                  </a:srgbClr>
                </a:solidFill>
                <a:latin typeface="Arial" charset="0"/>
                <a:cs typeface="ＭＳ Ｐゴシック" charset="0"/>
              </a:rPr>
              <a:t>31% RRR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Bleeding 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914400"/>
          <a:ext cx="8534402" cy="465163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971803"/>
                <a:gridCol w="1305578"/>
                <a:gridCol w="1361422"/>
                <a:gridCol w="1840067"/>
                <a:gridCol w="1055532"/>
              </a:tblGrid>
              <a:tr h="56149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Apixaban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C0D832"/>
                          </a:solidFill>
                          <a:effectLst/>
                        </a:rPr>
                        <a:t>N=9088)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Warfarin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E97C25"/>
                          </a:solidFill>
                          <a:effectLst/>
                        </a:rPr>
                        <a:t>N=9052)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</a:rPr>
                        <a:t>HR 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95% CI)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</a:rPr>
                        <a:t>P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Value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0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Event Rate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D832"/>
                          </a:solidFill>
                          <a:effectLst/>
                        </a:rPr>
                        <a:t>(%/yr</a:t>
                      </a: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Event Rate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E97C25"/>
                          </a:solidFill>
                          <a:effectLst/>
                        </a:rPr>
                        <a:t>(%/yr</a:t>
                      </a: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17" marR="58917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Primary safety outcome: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ISTH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major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bleeding*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2.13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3.09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0.69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0.60, 0.80)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53">
                <a:tc>
                  <a:txBody>
                    <a:bodyPr/>
                    <a:lstStyle/>
                    <a:p>
                      <a:pPr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Intracranial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0.33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0.80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0.42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0.30, 0.58)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634">
                <a:tc>
                  <a:txBody>
                    <a:bodyPr/>
                    <a:lstStyle/>
                    <a:p>
                      <a:pPr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Gastrointestinal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0.76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0.86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0.89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0.70, 1.15)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0.37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Major or clinically relevant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non-major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bleeding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4.07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6.01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0.68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0.61, 0.75)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GUSTO severe bleeding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0.52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1.13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0.46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0.35, 0.60)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TIMI major bleeding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0.96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1.69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0.57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0.46, 0.70)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Any bleeding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D832"/>
                          </a:solidFill>
                          <a:effectLst/>
                        </a:rPr>
                        <a:t>18.1</a:t>
                      </a:r>
                      <a:endParaRPr lang="en-US" sz="1800" b="1" dirty="0">
                        <a:solidFill>
                          <a:srgbClr val="C0D8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E97C25"/>
                          </a:solidFill>
                          <a:effectLst/>
                        </a:rPr>
                        <a:t>25.8</a:t>
                      </a:r>
                      <a:endParaRPr lang="en-US" sz="1800" b="1" dirty="0">
                        <a:solidFill>
                          <a:srgbClr val="E97C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0.71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0.68, 0.75)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14" marR="37314" marT="0" marB="0" anchor="ctr">
                    <a:lnT w="12700" cap="flat" cmpd="sng" algn="ctr">
                      <a:solidFill>
                        <a:srgbClr val="440D69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62" name="TextBox 3"/>
          <p:cNvSpPr txBox="1">
            <a:spLocks noChangeArrowheads="1"/>
          </p:cNvSpPr>
          <p:nvPr/>
        </p:nvSpPr>
        <p:spPr bwMode="auto">
          <a:xfrm>
            <a:off x="169863" y="5986463"/>
            <a:ext cx="6597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FFFFFF"/>
                </a:solidFill>
              </a:rPr>
              <a:t>* Part of sequential testing sequence preserving the overall type I error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15950"/>
          </a:xfrm>
        </p:spPr>
        <p:txBody>
          <a:bodyPr/>
          <a:lstStyle/>
          <a:p>
            <a:r>
              <a:rPr lang="en-US" smtClean="0"/>
              <a:t>Subgroups for Stroke and Systemic Embolism</a:t>
            </a:r>
            <a:br>
              <a:rPr lang="en-US" smtClean="0"/>
            </a:br>
            <a:r>
              <a:rPr lang="en-US" sz="1600" smtClean="0"/>
              <a:t>(1 of 2)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" y="976313"/>
            <a:ext cx="7985125" cy="5576887"/>
            <a:chOff x="571500" y="975732"/>
            <a:chExt cx="7985228" cy="5577468"/>
          </a:xfrm>
        </p:grpSpPr>
        <p:pic>
          <p:nvPicPr>
            <p:cNvPr id="18436" name="Picture 2" descr="Stroke 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5732"/>
              <a:ext cx="7985228" cy="557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4" descr="Stroke 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5732"/>
              <a:ext cx="7985228" cy="557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" name="מחבר חץ ישר 6"/>
          <p:cNvCxnSpPr/>
          <p:nvPr/>
        </p:nvCxnSpPr>
        <p:spPr bwMode="auto">
          <a:xfrm>
            <a:off x="179512" y="270892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מחבר חץ ישר 15"/>
          <p:cNvCxnSpPr/>
          <p:nvPr/>
        </p:nvCxnSpPr>
        <p:spPr bwMode="auto">
          <a:xfrm>
            <a:off x="179512" y="3645024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15950"/>
          </a:xfrm>
        </p:spPr>
        <p:txBody>
          <a:bodyPr/>
          <a:lstStyle/>
          <a:p>
            <a:r>
              <a:rPr lang="en-US" smtClean="0"/>
              <a:t>Subgroups for Stroke and Systemic Embolism</a:t>
            </a:r>
            <a:br>
              <a:rPr lang="en-US" smtClean="0"/>
            </a:br>
            <a:r>
              <a:rPr lang="en-US" sz="1600" smtClean="0"/>
              <a:t>(2 of 2)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" y="979488"/>
            <a:ext cx="7985125" cy="5522912"/>
            <a:chOff x="571500" y="979280"/>
            <a:chExt cx="7985228" cy="5522608"/>
          </a:xfrm>
        </p:grpSpPr>
        <p:pic>
          <p:nvPicPr>
            <p:cNvPr id="19460" name="Picture 4" descr="Stroke 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9280"/>
              <a:ext cx="7985228" cy="55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 descr="Stroke 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9280"/>
              <a:ext cx="7985228" cy="55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15950"/>
          </a:xfrm>
        </p:spPr>
        <p:txBody>
          <a:bodyPr/>
          <a:lstStyle/>
          <a:p>
            <a:r>
              <a:rPr lang="en-US" smtClean="0"/>
              <a:t>Subgroups for Major Bleeding</a:t>
            </a:r>
            <a:br>
              <a:rPr lang="en-US" smtClean="0"/>
            </a:br>
            <a:r>
              <a:rPr lang="en-US" sz="1600" smtClean="0"/>
              <a:t>(1 of 2)</a:t>
            </a:r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1500" y="979488"/>
            <a:ext cx="7985125" cy="5522912"/>
            <a:chOff x="571500" y="966452"/>
            <a:chExt cx="7985228" cy="5522608"/>
          </a:xfrm>
        </p:grpSpPr>
        <p:pic>
          <p:nvPicPr>
            <p:cNvPr id="20484" name="Picture 6" descr="major bleed 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66452"/>
              <a:ext cx="7985228" cy="55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7" descr="major bleed 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66452"/>
              <a:ext cx="7985228" cy="55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" name="מחבר חץ ישר 5"/>
          <p:cNvCxnSpPr/>
          <p:nvPr/>
        </p:nvCxnSpPr>
        <p:spPr bwMode="auto">
          <a:xfrm>
            <a:off x="179512" y="3645024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מחבר חץ ישר 6"/>
          <p:cNvCxnSpPr/>
          <p:nvPr/>
        </p:nvCxnSpPr>
        <p:spPr bwMode="auto">
          <a:xfrm>
            <a:off x="179512" y="2780928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7010400" cy="615950"/>
          </a:xfrm>
        </p:spPr>
        <p:txBody>
          <a:bodyPr/>
          <a:lstStyle/>
          <a:p>
            <a:r>
              <a:rPr lang="en-US" smtClean="0"/>
              <a:t>Subgroups for Major Bleeding</a:t>
            </a:r>
            <a:br>
              <a:rPr lang="en-US" smtClean="0"/>
            </a:br>
            <a:r>
              <a:rPr lang="en-US" sz="1600" smtClean="0"/>
              <a:t>(2 of 2)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" y="985838"/>
            <a:ext cx="7985125" cy="5503862"/>
            <a:chOff x="571500" y="971911"/>
            <a:chExt cx="7985228" cy="5504321"/>
          </a:xfrm>
        </p:grpSpPr>
        <p:pic>
          <p:nvPicPr>
            <p:cNvPr id="21508" name="Picture 4" descr="major bleed 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1911"/>
              <a:ext cx="7985228" cy="550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5" descr="major bleed 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971911"/>
              <a:ext cx="7985228" cy="550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Events and Liver Function Tests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025525"/>
          <a:ext cx="8229600" cy="4922838"/>
        </p:xfrm>
        <a:graphic>
          <a:graphicData uri="http://schemas.openxmlformats.org/drawingml/2006/table">
            <a:tbl>
              <a:tblPr/>
              <a:tblGrid>
                <a:gridCol w="4953000"/>
                <a:gridCol w="1676400"/>
                <a:gridCol w="16002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(%)</a:t>
                      </a: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Apixaban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(N=9088)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Warfarin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(N=9052)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patients with an adverse event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7406 (81.5)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7521 (83.1)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patients with a serious adverse event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3182 (35.0)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3302 (36.5)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Serious adverse events reported in ≥ 1% of patients in either treatment group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Atrial fibrillation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301 (3.3)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287 (3.2)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Pneumonia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 (2.2)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 (2.6)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Discontinuations due to an adverse event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 (7.6)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758 (8.4)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 or AST &gt; 3X ULN and total bilirubin &gt; 2X ULN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30/ 8788 (0.3)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31/ 8756 (0.4)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D7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 elevation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&gt; 3X ULN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100/ 8790 (1.1)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89/ 8759 (1.0)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&gt; 5X ULN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45/ 8790 (0.5)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47/ 8759 (0.5)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&gt; 10X ULN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16/ 8790 (0.2)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20/ 8759 (0.2)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&gt; 20X ULN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D83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8/ 8790 (&lt;0.1)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D83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7C2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12/ 8759 (0.1)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97C25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59" marR="4055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45"/>
          <p:cNvSpPr txBox="1">
            <a:spLocks noChangeArrowheads="1"/>
          </p:cNvSpPr>
          <p:nvPr/>
        </p:nvSpPr>
        <p:spPr bwMode="auto">
          <a:xfrm>
            <a:off x="247650" y="0"/>
            <a:ext cx="8553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>
                <a:solidFill>
                  <a:srgbClr val="3A76AD"/>
                </a:solidFill>
                <a:ea typeface="ＭＳ Ｐゴシック"/>
              </a:rPr>
              <a:t>Benefits of apixaban over warfarin in preventing stroke, reducing bleeding and </a:t>
            </a:r>
            <a:br>
              <a:rPr lang="en-GB">
                <a:solidFill>
                  <a:srgbClr val="3A76AD"/>
                </a:solidFill>
                <a:ea typeface="ＭＳ Ｐゴシック"/>
              </a:rPr>
            </a:br>
            <a:r>
              <a:rPr lang="en-GB">
                <a:solidFill>
                  <a:srgbClr val="3A76AD"/>
                </a:solidFill>
                <a:ea typeface="ＭＳ Ｐゴシック"/>
              </a:rPr>
              <a:t>improving survival appear consistent regardless of centre quality of INR control </a:t>
            </a:r>
          </a:p>
        </p:txBody>
      </p:sp>
      <p:graphicFrame>
        <p:nvGraphicFramePr>
          <p:cNvPr id="178" name="Tableau 177"/>
          <p:cNvGraphicFramePr>
            <a:graphicFrameLocks noGrp="1"/>
          </p:cNvGraphicFramePr>
          <p:nvPr/>
        </p:nvGraphicFramePr>
        <p:xfrm>
          <a:off x="409575" y="860425"/>
          <a:ext cx="8432800" cy="4567368"/>
        </p:xfrm>
        <a:graphic>
          <a:graphicData uri="http://schemas.openxmlformats.org/drawingml/2006/table">
            <a:tbl>
              <a:tblPr/>
              <a:tblGrid>
                <a:gridCol w="2105025"/>
                <a:gridCol w="844550"/>
                <a:gridCol w="944563"/>
                <a:gridCol w="2887662"/>
                <a:gridCol w="787400"/>
                <a:gridCol w="863600"/>
              </a:tblGrid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Apixaban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Warfarin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HR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CI 95%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C5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No. of events (%/yr)</a:t>
                      </a: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Stroke / Systemic embolism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19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Q1: TTR &lt; 58.0%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 (1.75)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88 (2.28)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0.77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0.56 - 1.06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Q2: TTR 58.0% - 65.7%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 (1.30)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68 (1.61)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0.56 - 1.15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Q3: TTR 65.7% - 72.2%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51 (1.21)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 (1.55)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0.79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0.54 - 1.13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Q4: TTR &gt; 72.2%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 (0.83)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44 (1.02)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0.81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0.52 - 1.26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419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Interaction p = 0.29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Major bleeding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419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Q1: TTR &lt; 58.0%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64 (1.75)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115 (3.34)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0.39 - 0.72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Q2: TTR 58.0% - 65.7%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61 (1.60)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102 (2.68)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0.60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0.43 - 0.82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Q3: TTR 65.7% - 72.2%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103 (2.68)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109 (2.89)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0.93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0.71 - 1.21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Q4: TTR &gt; 72.2%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98 (2.49)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136 (3.46)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0.72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0.55 - 0.93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419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Interaction p = 0.10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6B9A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Death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419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Q1: TTR &lt; 58.0%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163 (3.95)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191 (4.75)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0.68 - 1.03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Q2: TTR 58.0% - 65.7%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158 (3.71)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177 (4.10)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0.91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0.73 - 1.12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Q3: TTR 65.7% - 72.2%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147 (3.44)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174 (4.07)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0.84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0.68 - 1.05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Q4: TTR &gt; 72.2%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133 (3.03)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127 (2.91)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1.04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76A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0.82 - 1.33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419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76A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Interaction p = 0.39</a:t>
                      </a:r>
                    </a:p>
                  </a:txBody>
                  <a:tcPr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9" name="Tableau 178"/>
          <p:cNvGraphicFramePr>
            <a:graphicFrameLocks noGrp="1"/>
          </p:cNvGraphicFramePr>
          <p:nvPr/>
        </p:nvGraphicFramePr>
        <p:xfrm>
          <a:off x="5621338" y="61134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93" name="Line 5"/>
          <p:cNvSpPr>
            <a:spLocks noChangeShapeType="1"/>
          </p:cNvSpPr>
          <p:nvPr/>
        </p:nvSpPr>
        <p:spPr bwMode="auto">
          <a:xfrm flipV="1">
            <a:off x="6053138" y="1360488"/>
            <a:ext cx="0" cy="4259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181" name="Line 25"/>
          <p:cNvSpPr>
            <a:spLocks noChangeShapeType="1"/>
          </p:cNvSpPr>
          <p:nvPr/>
        </p:nvSpPr>
        <p:spPr bwMode="auto">
          <a:xfrm>
            <a:off x="4605338" y="5870575"/>
            <a:ext cx="984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79995" name="Rectangle 26"/>
          <p:cNvSpPr>
            <a:spLocks noChangeArrowheads="1"/>
          </p:cNvSpPr>
          <p:nvPr/>
        </p:nvSpPr>
        <p:spPr bwMode="auto">
          <a:xfrm>
            <a:off x="3881438" y="5556250"/>
            <a:ext cx="4354512" cy="0"/>
          </a:xfrm>
          <a:prstGeom prst="rect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100" b="1">
              <a:solidFill>
                <a:srgbClr val="0065A5"/>
              </a:solidFill>
              <a:ea typeface="ＭＳ Ｐゴシック"/>
            </a:endParaRPr>
          </a:p>
        </p:txBody>
      </p:sp>
      <p:sp>
        <p:nvSpPr>
          <p:cNvPr id="79996" name="Line 27"/>
          <p:cNvSpPr>
            <a:spLocks noChangeShapeType="1"/>
          </p:cNvSpPr>
          <p:nvPr/>
        </p:nvSpPr>
        <p:spPr bwMode="auto">
          <a:xfrm flipV="1">
            <a:off x="4983163" y="555625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79997" name="Line 28"/>
          <p:cNvSpPr>
            <a:spLocks noChangeShapeType="1"/>
          </p:cNvSpPr>
          <p:nvPr/>
        </p:nvSpPr>
        <p:spPr bwMode="auto">
          <a:xfrm flipH="1" flipV="1">
            <a:off x="7140575" y="5554663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79998" name="Rectangle 30"/>
          <p:cNvSpPr>
            <a:spLocks noChangeArrowheads="1"/>
          </p:cNvSpPr>
          <p:nvPr/>
        </p:nvSpPr>
        <p:spPr bwMode="auto">
          <a:xfrm>
            <a:off x="4899025" y="5680075"/>
            <a:ext cx="1952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CA" sz="1100" b="1">
                <a:solidFill>
                  <a:srgbClr val="0065A5"/>
                </a:solidFill>
                <a:ea typeface="ＭＳ Ｐゴシック"/>
              </a:rPr>
              <a:t>0.5</a:t>
            </a:r>
          </a:p>
        </p:txBody>
      </p:sp>
      <p:sp>
        <p:nvSpPr>
          <p:cNvPr id="79999" name="Rectangle 31"/>
          <p:cNvSpPr>
            <a:spLocks noChangeArrowheads="1"/>
          </p:cNvSpPr>
          <p:nvPr/>
        </p:nvSpPr>
        <p:spPr bwMode="auto">
          <a:xfrm>
            <a:off x="5978525" y="5680075"/>
            <a:ext cx="1952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CA" sz="1100" b="1">
                <a:solidFill>
                  <a:srgbClr val="0065A5"/>
                </a:solidFill>
                <a:ea typeface="ＭＳ Ｐゴシック"/>
              </a:rPr>
              <a:t>1.0</a:t>
            </a:r>
          </a:p>
        </p:txBody>
      </p:sp>
      <p:sp>
        <p:nvSpPr>
          <p:cNvPr id="48256" name="Text Box 41"/>
          <p:cNvSpPr txBox="1">
            <a:spLocks noChangeArrowheads="1"/>
          </p:cNvSpPr>
          <p:nvPr/>
        </p:nvSpPr>
        <p:spPr bwMode="auto">
          <a:xfrm>
            <a:off x="4578350" y="5918200"/>
            <a:ext cx="12969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100" b="1" dirty="0">
                <a:solidFill>
                  <a:srgbClr val="C1CC46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Favors </a:t>
            </a:r>
            <a:r>
              <a:rPr lang="en-US" sz="1100" b="1" dirty="0" err="1">
                <a:solidFill>
                  <a:srgbClr val="C1CC46">
                    <a:lumMod val="50000"/>
                  </a:srgbClr>
                </a:solidFill>
                <a:ea typeface="ＭＳ Ｐゴシック" pitchFamily="34" charset="-128"/>
                <a:cs typeface="Arial"/>
              </a:rPr>
              <a:t>apixaban</a:t>
            </a:r>
            <a:endParaRPr lang="en-US" sz="1100" b="1" dirty="0">
              <a:solidFill>
                <a:srgbClr val="C1CC46">
                  <a:lumMod val="50000"/>
                </a:srgbClr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80001" name="Text Box 42"/>
          <p:cNvSpPr txBox="1">
            <a:spLocks noChangeArrowheads="1"/>
          </p:cNvSpPr>
          <p:nvPr/>
        </p:nvSpPr>
        <p:spPr bwMode="auto">
          <a:xfrm>
            <a:off x="6213475" y="5908675"/>
            <a:ext cx="1235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>
                <a:solidFill>
                  <a:srgbClr val="316B9A"/>
                </a:solidFill>
                <a:ea typeface="ＭＳ Ｐゴシック"/>
              </a:rPr>
              <a:t>Favors warfarin</a:t>
            </a:r>
          </a:p>
        </p:txBody>
      </p:sp>
      <p:sp>
        <p:nvSpPr>
          <p:cNvPr id="80002" name="Line 43"/>
          <p:cNvSpPr>
            <a:spLocks noChangeShapeType="1"/>
          </p:cNvSpPr>
          <p:nvPr/>
        </p:nvSpPr>
        <p:spPr bwMode="auto">
          <a:xfrm flipH="1">
            <a:off x="4691063" y="5861050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190" name="Line 44"/>
          <p:cNvSpPr>
            <a:spLocks noChangeShapeType="1"/>
          </p:cNvSpPr>
          <p:nvPr/>
        </p:nvSpPr>
        <p:spPr bwMode="auto">
          <a:xfrm>
            <a:off x="6316663" y="5851525"/>
            <a:ext cx="1081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91" name="Line 37"/>
          <p:cNvSpPr>
            <a:spLocks noChangeShapeType="1"/>
          </p:cNvSpPr>
          <p:nvPr/>
        </p:nvSpPr>
        <p:spPr bwMode="auto">
          <a:xfrm>
            <a:off x="5102225" y="1674813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80005" name="Rectangle 30"/>
          <p:cNvSpPr>
            <a:spLocks noChangeArrowheads="1"/>
          </p:cNvSpPr>
          <p:nvPr/>
        </p:nvSpPr>
        <p:spPr bwMode="auto">
          <a:xfrm>
            <a:off x="7058025" y="5680075"/>
            <a:ext cx="1952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CA" sz="1100" b="1">
                <a:solidFill>
                  <a:srgbClr val="0065A5"/>
                </a:solidFill>
                <a:ea typeface="ＭＳ Ｐゴシック"/>
              </a:rPr>
              <a:t>1.5</a:t>
            </a:r>
          </a:p>
        </p:txBody>
      </p:sp>
      <p:sp>
        <p:nvSpPr>
          <p:cNvPr id="80006" name="Line 27"/>
          <p:cNvSpPr>
            <a:spLocks noChangeShapeType="1"/>
          </p:cNvSpPr>
          <p:nvPr/>
        </p:nvSpPr>
        <p:spPr bwMode="auto">
          <a:xfrm flipV="1">
            <a:off x="3895725" y="555625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80007" name="Rectangle 30"/>
          <p:cNvSpPr>
            <a:spLocks noChangeArrowheads="1"/>
          </p:cNvSpPr>
          <p:nvPr/>
        </p:nvSpPr>
        <p:spPr bwMode="auto">
          <a:xfrm>
            <a:off x="3814763" y="568007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CA" sz="1100" b="1">
                <a:solidFill>
                  <a:srgbClr val="0065A5"/>
                </a:solidFill>
                <a:ea typeface="ＭＳ Ｐゴシック"/>
              </a:rPr>
              <a:t>0.0</a:t>
            </a:r>
          </a:p>
        </p:txBody>
      </p:sp>
      <p:sp>
        <p:nvSpPr>
          <p:cNvPr id="195" name="Line 37"/>
          <p:cNvSpPr>
            <a:spLocks noChangeShapeType="1"/>
          </p:cNvSpPr>
          <p:nvPr/>
        </p:nvSpPr>
        <p:spPr bwMode="auto">
          <a:xfrm>
            <a:off x="5099050" y="1919288"/>
            <a:ext cx="1296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8265" name="Line 28"/>
          <p:cNvSpPr>
            <a:spLocks noChangeShapeType="1"/>
          </p:cNvSpPr>
          <p:nvPr/>
        </p:nvSpPr>
        <p:spPr bwMode="auto">
          <a:xfrm flipH="1" flipV="1">
            <a:off x="5630863" y="1847850"/>
            <a:ext cx="0" cy="144463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80010" name="Rectangle 31"/>
          <p:cNvSpPr>
            <a:spLocks noChangeArrowheads="1"/>
          </p:cNvSpPr>
          <p:nvPr/>
        </p:nvSpPr>
        <p:spPr bwMode="auto">
          <a:xfrm>
            <a:off x="8150225" y="5680075"/>
            <a:ext cx="195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CA" sz="1100" b="1">
                <a:solidFill>
                  <a:srgbClr val="0065A5"/>
                </a:solidFill>
                <a:ea typeface="ＭＳ Ｐゴシック"/>
              </a:rPr>
              <a:t>2.0</a:t>
            </a:r>
          </a:p>
        </p:txBody>
      </p:sp>
      <p:sp>
        <p:nvSpPr>
          <p:cNvPr id="198" name="Line 37"/>
          <p:cNvSpPr>
            <a:spLocks noChangeShapeType="1"/>
          </p:cNvSpPr>
          <p:nvPr/>
        </p:nvSpPr>
        <p:spPr bwMode="auto">
          <a:xfrm>
            <a:off x="4730750" y="2976563"/>
            <a:ext cx="755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99" name="Line 37"/>
          <p:cNvSpPr>
            <a:spLocks noChangeShapeType="1"/>
          </p:cNvSpPr>
          <p:nvPr/>
        </p:nvSpPr>
        <p:spPr bwMode="auto">
          <a:xfrm>
            <a:off x="4824413" y="32162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8269" name="Line 28"/>
          <p:cNvSpPr>
            <a:spLocks noChangeShapeType="1"/>
          </p:cNvSpPr>
          <p:nvPr/>
        </p:nvSpPr>
        <p:spPr bwMode="auto">
          <a:xfrm flipH="1" flipV="1">
            <a:off x="5046663" y="2895600"/>
            <a:ext cx="0" cy="144463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70" name="Line 28"/>
          <p:cNvSpPr>
            <a:spLocks noChangeShapeType="1"/>
          </p:cNvSpPr>
          <p:nvPr/>
        </p:nvSpPr>
        <p:spPr bwMode="auto">
          <a:xfrm flipH="1" flipV="1">
            <a:off x="5197475" y="3144838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2" name="Line 37"/>
          <p:cNvSpPr>
            <a:spLocks noChangeShapeType="1"/>
          </p:cNvSpPr>
          <p:nvPr/>
        </p:nvSpPr>
        <p:spPr bwMode="auto">
          <a:xfrm>
            <a:off x="5441950" y="346868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03" name="Line 37"/>
          <p:cNvSpPr>
            <a:spLocks noChangeShapeType="1"/>
          </p:cNvSpPr>
          <p:nvPr/>
        </p:nvSpPr>
        <p:spPr bwMode="auto">
          <a:xfrm>
            <a:off x="5099050" y="3706813"/>
            <a:ext cx="828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8273" name="Line 28"/>
          <p:cNvSpPr>
            <a:spLocks noChangeShapeType="1"/>
          </p:cNvSpPr>
          <p:nvPr/>
        </p:nvSpPr>
        <p:spPr bwMode="auto">
          <a:xfrm flipH="1" flipV="1">
            <a:off x="5894388" y="3389313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74" name="Line 28"/>
          <p:cNvSpPr>
            <a:spLocks noChangeShapeType="1"/>
          </p:cNvSpPr>
          <p:nvPr/>
        </p:nvSpPr>
        <p:spPr bwMode="auto">
          <a:xfrm flipH="1" flipV="1">
            <a:off x="5453063" y="3636963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6" name="Line 37"/>
          <p:cNvSpPr>
            <a:spLocks noChangeShapeType="1"/>
          </p:cNvSpPr>
          <p:nvPr/>
        </p:nvSpPr>
        <p:spPr bwMode="auto">
          <a:xfrm>
            <a:off x="5067300" y="2163763"/>
            <a:ext cx="1296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07" name="Line 37"/>
          <p:cNvSpPr>
            <a:spLocks noChangeShapeType="1"/>
          </p:cNvSpPr>
          <p:nvPr/>
        </p:nvSpPr>
        <p:spPr bwMode="auto">
          <a:xfrm>
            <a:off x="5021263" y="2386013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8277" name="Line 28"/>
          <p:cNvSpPr>
            <a:spLocks noChangeShapeType="1"/>
          </p:cNvSpPr>
          <p:nvPr/>
        </p:nvSpPr>
        <p:spPr bwMode="auto">
          <a:xfrm flipH="1" flipV="1">
            <a:off x="5616575" y="2090738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78" name="Line 28"/>
          <p:cNvSpPr>
            <a:spLocks noChangeShapeType="1"/>
          </p:cNvSpPr>
          <p:nvPr/>
        </p:nvSpPr>
        <p:spPr bwMode="auto">
          <a:xfrm flipH="1" flipV="1">
            <a:off x="5656263" y="2316163"/>
            <a:ext cx="0" cy="142875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79" name="Line 28"/>
          <p:cNvSpPr>
            <a:spLocks noChangeShapeType="1"/>
          </p:cNvSpPr>
          <p:nvPr/>
        </p:nvSpPr>
        <p:spPr bwMode="auto">
          <a:xfrm flipH="1" flipV="1">
            <a:off x="5562600" y="1603375"/>
            <a:ext cx="0" cy="144463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80024" name="Line 27"/>
          <p:cNvSpPr>
            <a:spLocks noChangeShapeType="1"/>
          </p:cNvSpPr>
          <p:nvPr/>
        </p:nvSpPr>
        <p:spPr bwMode="auto">
          <a:xfrm flipV="1">
            <a:off x="8234363" y="554196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5356225" y="4418013"/>
            <a:ext cx="755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5464175" y="4651375"/>
            <a:ext cx="75406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8284" name="Line 28"/>
          <p:cNvSpPr>
            <a:spLocks noChangeShapeType="1"/>
          </p:cNvSpPr>
          <p:nvPr/>
        </p:nvSpPr>
        <p:spPr bwMode="auto">
          <a:xfrm flipH="1" flipV="1">
            <a:off x="5621338" y="4337050"/>
            <a:ext cx="0" cy="144463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85" name="Line 28"/>
          <p:cNvSpPr>
            <a:spLocks noChangeShapeType="1"/>
          </p:cNvSpPr>
          <p:nvPr/>
        </p:nvSpPr>
        <p:spPr bwMode="auto">
          <a:xfrm flipH="1" flipV="1">
            <a:off x="5873750" y="4598988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5362575" y="4867275"/>
            <a:ext cx="781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100" dirty="0">
              <a:solidFill>
                <a:srgbClr val="0065A5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80030" name="Line 37"/>
          <p:cNvSpPr>
            <a:spLocks noChangeShapeType="1"/>
          </p:cNvSpPr>
          <p:nvPr/>
        </p:nvSpPr>
        <p:spPr bwMode="auto">
          <a:xfrm flipV="1">
            <a:off x="5635625" y="5083175"/>
            <a:ext cx="10668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48288" name="Line 28"/>
          <p:cNvSpPr>
            <a:spLocks noChangeShapeType="1"/>
          </p:cNvSpPr>
          <p:nvPr/>
        </p:nvSpPr>
        <p:spPr bwMode="auto">
          <a:xfrm flipH="1" flipV="1">
            <a:off x="5643563" y="4792663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48289" name="Line 28"/>
          <p:cNvSpPr>
            <a:spLocks noChangeShapeType="1"/>
          </p:cNvSpPr>
          <p:nvPr/>
        </p:nvSpPr>
        <p:spPr bwMode="auto">
          <a:xfrm flipH="1" flipV="1">
            <a:off x="6142038" y="5014913"/>
            <a:ext cx="0" cy="144462"/>
          </a:xfrm>
          <a:prstGeom prst="line">
            <a:avLst/>
          </a:prstGeom>
          <a:noFill/>
          <a:ln w="1270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fr-FR" sz="100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80033" name="Text Box 5"/>
          <p:cNvSpPr txBox="1">
            <a:spLocks noChangeArrowheads="1"/>
          </p:cNvSpPr>
          <p:nvPr/>
        </p:nvSpPr>
        <p:spPr bwMode="auto">
          <a:xfrm>
            <a:off x="0" y="6167438"/>
            <a:ext cx="8766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177800" indent="-177800"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 i="1">
                <a:solidFill>
                  <a:srgbClr val="515151"/>
                </a:solidFill>
                <a:ea typeface="Arial Unicode MS" pitchFamily="34" charset="-128"/>
                <a:cs typeface="Arial Unicode MS" pitchFamily="34" charset="-128"/>
              </a:rPr>
              <a:t>Wallentin L. European Society of Cardiology Congress, Paris, France, 28 August 2011.</a:t>
            </a:r>
          </a:p>
          <a:p>
            <a:pPr marL="177800" indent="-177800"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 i="1">
                <a:solidFill>
                  <a:srgbClr val="515151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http://www.escardio.org/congresses/esc-2011/congress-reports/Documents/28-8-CTU/ARISTOTLE-presenter-Wallentin-slides.pdf</a:t>
            </a:r>
            <a:endParaRPr lang="en-US" sz="1100" b="1" i="1">
              <a:solidFill>
                <a:srgbClr val="51515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034" name="TextBox 45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609600" y="1033463"/>
            <a:ext cx="7467600" cy="800100"/>
          </a:xfrm>
        </p:spPr>
        <p:txBody>
          <a:bodyPr/>
          <a:lstStyle/>
          <a:p>
            <a:r>
              <a:rPr lang="en-US" sz="2600" b="0" smtClean="0"/>
              <a:t>Compared with warfarin, apixaban (over 1.8 years) prevented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2514600" y="2209800"/>
            <a:ext cx="5867400" cy="2362200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3201988" algn="r"/>
              </a:tabLst>
            </a:pPr>
            <a:r>
              <a:rPr lang="en-US" sz="2600" smtClean="0"/>
              <a:t>  6  Strokes	 </a:t>
            </a:r>
          </a:p>
          <a:p>
            <a:pPr>
              <a:lnSpc>
                <a:spcPct val="150000"/>
              </a:lnSpc>
              <a:tabLst>
                <a:tab pos="3201988" algn="r"/>
              </a:tabLst>
            </a:pPr>
            <a:r>
              <a:rPr lang="en-US" sz="2600" smtClean="0"/>
              <a:t>15  Major bleeds</a:t>
            </a:r>
          </a:p>
          <a:p>
            <a:pPr>
              <a:lnSpc>
                <a:spcPct val="150000"/>
              </a:lnSpc>
              <a:tabLst>
                <a:tab pos="3201988" algn="r"/>
              </a:tabLst>
            </a:pPr>
            <a:r>
              <a:rPr lang="en-US" sz="2600" smtClean="0"/>
              <a:t>  8  Deaths	 </a:t>
            </a:r>
          </a:p>
        </p:txBody>
      </p:sp>
      <p:sp>
        <p:nvSpPr>
          <p:cNvPr id="23556" name="Title 2"/>
          <p:cNvSpPr txBox="1">
            <a:spLocks/>
          </p:cNvSpPr>
          <p:nvPr/>
        </p:nvSpPr>
        <p:spPr bwMode="auto">
          <a:xfrm>
            <a:off x="609600" y="48006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smtClean="0">
                <a:solidFill>
                  <a:srgbClr val="FFFFFF"/>
                </a:solidFill>
              </a:rPr>
              <a:t>per 1000 patients treated. </a:t>
            </a:r>
          </a:p>
        </p:txBody>
      </p:sp>
      <p:sp>
        <p:nvSpPr>
          <p:cNvPr id="23557" name="Content Placeholder 3"/>
          <p:cNvSpPr txBox="1">
            <a:spLocks/>
          </p:cNvSpPr>
          <p:nvPr/>
        </p:nvSpPr>
        <p:spPr bwMode="auto">
          <a:xfrm>
            <a:off x="5562600" y="2209800"/>
            <a:ext cx="3810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0488" lvl="2" eaLnBrk="0" hangingPunct="0">
              <a:spcAft>
                <a:spcPts val="600"/>
              </a:spcAft>
              <a:buClr>
                <a:srgbClr val="FFFFFF"/>
              </a:buClr>
              <a:buFont typeface="Times" pitchFamily="18" charset="0"/>
              <a:buNone/>
              <a:tabLst>
                <a:tab pos="3201988" algn="r"/>
              </a:tabLst>
            </a:pPr>
            <a:r>
              <a:rPr lang="en-US" sz="2000" smtClean="0">
                <a:solidFill>
                  <a:srgbClr val="FFFFFF"/>
                </a:solidFill>
              </a:rPr>
              <a:t>4 hemorrhagic	   </a:t>
            </a:r>
          </a:p>
          <a:p>
            <a:pPr marL="90488" lvl="2" eaLnBrk="0" hangingPunct="0">
              <a:spcAft>
                <a:spcPts val="600"/>
              </a:spcAft>
              <a:buClr>
                <a:srgbClr val="FFFFFF"/>
              </a:buClr>
              <a:buFont typeface="Times" pitchFamily="18" charset="0"/>
              <a:buNone/>
              <a:tabLst>
                <a:tab pos="3201988" algn="r"/>
              </a:tabLst>
            </a:pPr>
            <a:r>
              <a:rPr lang="en-US" sz="2000" smtClean="0">
                <a:solidFill>
                  <a:srgbClr val="FFFFFF"/>
                </a:solidFill>
              </a:rPr>
              <a:t>2 ischemic/uncertain type</a:t>
            </a:r>
            <a:r>
              <a:rPr lang="en-US" sz="2600" smtClean="0">
                <a:solidFill>
                  <a:srgbClr val="FFFFFF"/>
                </a:solidFill>
              </a:rPr>
              <a:t>	 	 </a:t>
            </a:r>
          </a:p>
        </p:txBody>
      </p:sp>
      <p:sp>
        <p:nvSpPr>
          <p:cNvPr id="23558" name="Left Brace 1"/>
          <p:cNvSpPr>
            <a:spLocks/>
          </p:cNvSpPr>
          <p:nvPr/>
        </p:nvSpPr>
        <p:spPr bwMode="auto">
          <a:xfrm>
            <a:off x="5334000" y="2209800"/>
            <a:ext cx="228600" cy="762000"/>
          </a:xfrm>
          <a:prstGeom prst="leftBrace">
            <a:avLst>
              <a:gd name="adj1" fmla="val 20093"/>
              <a:gd name="adj2" fmla="val 48236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e-IL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sv-SE" dirty="0" smtClean="0"/>
              <a:t>Stroke or systemic embolism</a:t>
            </a:r>
            <a:endParaRPr lang="en-US" dirty="0" smtClean="0"/>
          </a:p>
        </p:txBody>
      </p:sp>
      <p:sp>
        <p:nvSpPr>
          <p:cNvPr id="73731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Number Placeholder 5"/>
          <p:cNvSpPr txBox="1">
            <a:spLocks noGrp="1"/>
          </p:cNvSpPr>
          <p:nvPr/>
        </p:nvSpPr>
        <p:spPr bwMode="auto">
          <a:xfrm>
            <a:off x="6843889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Clr>
                <a:srgbClr val="FFFFFF"/>
              </a:buClr>
              <a:buFont typeface="Arial" charset="0"/>
              <a:buNone/>
            </a:pPr>
            <a:fld id="{30D67FF9-60E0-49B8-B113-FE72E7C6144F}" type="slidenum">
              <a:rPr lang="he-IL" sz="1200">
                <a:solidFill>
                  <a:srgbClr val="FFFFFF"/>
                </a:solidFill>
                <a:latin typeface="Tahoma" pitchFamily="34" charset="0"/>
                <a:sym typeface="Tahoma" pitchFamily="34" charset="0"/>
              </a:rPr>
              <a:pPr algn="r">
                <a:buClr>
                  <a:srgbClr val="FFFFFF"/>
                </a:buClr>
                <a:buFont typeface="Arial" charset="0"/>
                <a:buNone/>
              </a:pPr>
              <a:t>4</a:t>
            </a:fld>
            <a:endParaRPr lang="en-US" sz="1200">
              <a:solidFill>
                <a:srgbClr val="FFFFFF"/>
              </a:solidFill>
              <a:latin typeface="Tahoma" pitchFamily="34" charset="0"/>
              <a:sym typeface="Tahoma" pitchFamily="34" charset="0"/>
            </a:endParaRPr>
          </a:p>
        </p:txBody>
      </p:sp>
      <p:sp>
        <p:nvSpPr>
          <p:cNvPr id="18227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395111" y="379472"/>
            <a:ext cx="8353778" cy="587375"/>
          </a:xfrm>
        </p:spPr>
        <p:txBody>
          <a:bodyPr/>
          <a:lstStyle/>
          <a:p>
            <a:pPr eaLnBrk="1" hangingPunct="1">
              <a:buClr>
                <a:srgbClr val="00498B"/>
              </a:buClr>
              <a:buFont typeface="Tahoma" pitchFamily="34" charset="0"/>
              <a:buNone/>
            </a:pPr>
            <a:r>
              <a:rPr lang="en-US" sz="2400" smtClean="0">
                <a:solidFill>
                  <a:srgbClr val="00498B"/>
                </a:solidFill>
                <a:sym typeface="Tahoma" pitchFamily="34" charset="0"/>
              </a:rPr>
              <a:t>The INR for VKAs is often outside the therapeutic range: international study of anticoagulation management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82959" y="1338263"/>
            <a:ext cx="8343193" cy="3868738"/>
            <a:chOff x="178" y="842"/>
            <a:chExt cx="5256" cy="243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33" y="1780"/>
              <a:ext cx="639" cy="1181"/>
              <a:chOff x="833" y="1780"/>
              <a:chExt cx="639" cy="1181"/>
            </a:xfrm>
          </p:grpSpPr>
          <p:sp>
            <p:nvSpPr>
              <p:cNvPr id="182328" name="Rectangle 3"/>
              <p:cNvSpPr>
                <a:spLocks noChangeArrowheads="1"/>
              </p:cNvSpPr>
              <p:nvPr/>
            </p:nvSpPr>
            <p:spPr bwMode="auto">
              <a:xfrm>
                <a:off x="1046" y="1780"/>
                <a:ext cx="213" cy="1181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9" name="Rectangle 4"/>
              <p:cNvSpPr>
                <a:spLocks noChangeArrowheads="1"/>
              </p:cNvSpPr>
              <p:nvPr/>
            </p:nvSpPr>
            <p:spPr bwMode="auto">
              <a:xfrm>
                <a:off x="833" y="2410"/>
                <a:ext cx="213" cy="55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30" name="Rectangle 5"/>
              <p:cNvSpPr>
                <a:spLocks noChangeArrowheads="1"/>
              </p:cNvSpPr>
              <p:nvPr/>
            </p:nvSpPr>
            <p:spPr bwMode="auto">
              <a:xfrm>
                <a:off x="1259" y="2675"/>
                <a:ext cx="213" cy="28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785" y="1698"/>
              <a:ext cx="639" cy="1263"/>
              <a:chOff x="1785" y="1698"/>
              <a:chExt cx="639" cy="1263"/>
            </a:xfrm>
          </p:grpSpPr>
          <p:sp>
            <p:nvSpPr>
              <p:cNvPr id="182325" name="Rectangle 7"/>
              <p:cNvSpPr>
                <a:spLocks noChangeArrowheads="1"/>
              </p:cNvSpPr>
              <p:nvPr/>
            </p:nvSpPr>
            <p:spPr bwMode="auto">
              <a:xfrm>
                <a:off x="1785" y="2451"/>
                <a:ext cx="213" cy="51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6" name="Rectangle 8"/>
              <p:cNvSpPr>
                <a:spLocks noChangeArrowheads="1"/>
              </p:cNvSpPr>
              <p:nvPr/>
            </p:nvSpPr>
            <p:spPr bwMode="auto">
              <a:xfrm>
                <a:off x="1998" y="1698"/>
                <a:ext cx="213" cy="126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7" name="Rectangle 9"/>
              <p:cNvSpPr>
                <a:spLocks noChangeArrowheads="1"/>
              </p:cNvSpPr>
              <p:nvPr/>
            </p:nvSpPr>
            <p:spPr bwMode="auto">
              <a:xfrm>
                <a:off x="2211" y="2716"/>
                <a:ext cx="213" cy="24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737" y="1759"/>
              <a:ext cx="639" cy="1202"/>
              <a:chOff x="2737" y="1759"/>
              <a:chExt cx="639" cy="1202"/>
            </a:xfrm>
          </p:grpSpPr>
          <p:sp>
            <p:nvSpPr>
              <p:cNvPr id="182322" name="Rectangle 11"/>
              <p:cNvSpPr>
                <a:spLocks noChangeArrowheads="1"/>
              </p:cNvSpPr>
              <p:nvPr/>
            </p:nvSpPr>
            <p:spPr bwMode="auto">
              <a:xfrm>
                <a:off x="2737" y="2675"/>
                <a:ext cx="213" cy="28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3" name="Rectangle 12"/>
              <p:cNvSpPr>
                <a:spLocks noChangeArrowheads="1"/>
              </p:cNvSpPr>
              <p:nvPr/>
            </p:nvSpPr>
            <p:spPr bwMode="auto">
              <a:xfrm>
                <a:off x="2950" y="1759"/>
                <a:ext cx="213" cy="120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4" name="Rectangle 13"/>
              <p:cNvSpPr>
                <a:spLocks noChangeArrowheads="1"/>
              </p:cNvSpPr>
              <p:nvPr/>
            </p:nvSpPr>
            <p:spPr bwMode="auto">
              <a:xfrm>
                <a:off x="3163" y="2431"/>
                <a:ext cx="213" cy="53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689" y="1555"/>
              <a:ext cx="639" cy="1406"/>
              <a:chOff x="3689" y="1555"/>
              <a:chExt cx="639" cy="1406"/>
            </a:xfrm>
          </p:grpSpPr>
          <p:sp>
            <p:nvSpPr>
              <p:cNvPr id="182319" name="Rectangle 15"/>
              <p:cNvSpPr>
                <a:spLocks noChangeArrowheads="1"/>
              </p:cNvSpPr>
              <p:nvPr/>
            </p:nvSpPr>
            <p:spPr bwMode="auto">
              <a:xfrm>
                <a:off x="3689" y="2553"/>
                <a:ext cx="213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0" name="Rectangle 16"/>
              <p:cNvSpPr>
                <a:spLocks noChangeArrowheads="1"/>
              </p:cNvSpPr>
              <p:nvPr/>
            </p:nvSpPr>
            <p:spPr bwMode="auto">
              <a:xfrm>
                <a:off x="3902" y="1555"/>
                <a:ext cx="213" cy="1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21" name="Rectangle 17"/>
              <p:cNvSpPr>
                <a:spLocks noChangeArrowheads="1"/>
              </p:cNvSpPr>
              <p:nvPr/>
            </p:nvSpPr>
            <p:spPr bwMode="auto">
              <a:xfrm>
                <a:off x="4115" y="2757"/>
                <a:ext cx="213" cy="20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640" y="1657"/>
              <a:ext cx="639" cy="1304"/>
              <a:chOff x="4640" y="1657"/>
              <a:chExt cx="639" cy="1304"/>
            </a:xfrm>
          </p:grpSpPr>
          <p:sp>
            <p:nvSpPr>
              <p:cNvPr id="182316" name="Rectangle 19"/>
              <p:cNvSpPr>
                <a:spLocks noChangeArrowheads="1"/>
              </p:cNvSpPr>
              <p:nvPr/>
            </p:nvSpPr>
            <p:spPr bwMode="auto">
              <a:xfrm>
                <a:off x="4640" y="2614"/>
                <a:ext cx="213" cy="34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17" name="Rectangle 20"/>
              <p:cNvSpPr>
                <a:spLocks noChangeArrowheads="1"/>
              </p:cNvSpPr>
              <p:nvPr/>
            </p:nvSpPr>
            <p:spPr bwMode="auto">
              <a:xfrm>
                <a:off x="5066" y="2614"/>
                <a:ext cx="213" cy="34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182318" name="Rectangle 21"/>
              <p:cNvSpPr>
                <a:spLocks noChangeArrowheads="1"/>
              </p:cNvSpPr>
              <p:nvPr/>
            </p:nvSpPr>
            <p:spPr bwMode="auto">
              <a:xfrm>
                <a:off x="4853" y="1657"/>
                <a:ext cx="213" cy="130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Font typeface="Arial" charset="0"/>
                  <a:buNone/>
                </a:pPr>
                <a:endParaRPr lang="he-IL" sz="1600">
                  <a:solidFill>
                    <a:srgbClr val="FFFFFF"/>
                  </a:solidFill>
                  <a:latin typeface="Tahoma" pitchFamily="34" charset="0"/>
                  <a:sym typeface="Tahoma" pitchFamily="34" charset="0"/>
                </a:endParaRPr>
              </a:p>
            </p:txBody>
          </p:sp>
        </p:grpSp>
        <p:sp>
          <p:nvSpPr>
            <p:cNvPr id="182283" name="Text Box 5"/>
            <p:cNvSpPr txBox="1">
              <a:spLocks noChangeArrowheads="1"/>
            </p:cNvSpPr>
            <p:nvPr/>
          </p:nvSpPr>
          <p:spPr bwMode="auto">
            <a:xfrm rot="16200000">
              <a:off x="-510" y="1815"/>
              <a:ext cx="1589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 Time in target range (%)</a:t>
              </a:r>
            </a:p>
          </p:txBody>
        </p:sp>
        <p:sp>
          <p:nvSpPr>
            <p:cNvPr id="182284" name="Rectangle 6"/>
            <p:cNvSpPr>
              <a:spLocks noChangeArrowheads="1"/>
            </p:cNvSpPr>
            <p:nvPr/>
          </p:nvSpPr>
          <p:spPr bwMode="auto">
            <a:xfrm>
              <a:off x="678" y="921"/>
              <a:ext cx="4755" cy="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00498B"/>
                </a:buClr>
                <a:buFont typeface="Arial" charset="0"/>
                <a:buNone/>
              </a:pPr>
              <a:endParaRPr lang="he-IL" sz="1600">
                <a:solidFill>
                  <a:srgbClr val="00498B"/>
                </a:solidFill>
                <a:latin typeface="Tahoma" pitchFamily="34" charset="0"/>
                <a:sym typeface="Tahoma" pitchFamily="34" charset="0"/>
              </a:endParaRPr>
            </a:p>
          </p:txBody>
        </p:sp>
        <p:sp>
          <p:nvSpPr>
            <p:cNvPr id="182285" name="Line 22"/>
            <p:cNvSpPr>
              <a:spLocks noChangeShapeType="1"/>
            </p:cNvSpPr>
            <p:nvPr/>
          </p:nvSpPr>
          <p:spPr bwMode="auto">
            <a:xfrm>
              <a:off x="678" y="921"/>
              <a:ext cx="1" cy="20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86" name="Line 23"/>
            <p:cNvSpPr>
              <a:spLocks noChangeShapeType="1"/>
            </p:cNvSpPr>
            <p:nvPr/>
          </p:nvSpPr>
          <p:spPr bwMode="auto">
            <a:xfrm>
              <a:off x="631" y="2960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87" name="Line 24"/>
            <p:cNvSpPr>
              <a:spLocks noChangeShapeType="1"/>
            </p:cNvSpPr>
            <p:nvPr/>
          </p:nvSpPr>
          <p:spPr bwMode="auto">
            <a:xfrm>
              <a:off x="631" y="2554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88" name="Line 25"/>
            <p:cNvSpPr>
              <a:spLocks noChangeShapeType="1"/>
            </p:cNvSpPr>
            <p:nvPr/>
          </p:nvSpPr>
          <p:spPr bwMode="auto">
            <a:xfrm>
              <a:off x="631" y="2147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89" name="Line 26"/>
            <p:cNvSpPr>
              <a:spLocks noChangeShapeType="1"/>
            </p:cNvSpPr>
            <p:nvPr/>
          </p:nvSpPr>
          <p:spPr bwMode="auto">
            <a:xfrm>
              <a:off x="631" y="1734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0" name="Line 27"/>
            <p:cNvSpPr>
              <a:spLocks noChangeShapeType="1"/>
            </p:cNvSpPr>
            <p:nvPr/>
          </p:nvSpPr>
          <p:spPr bwMode="auto">
            <a:xfrm>
              <a:off x="631" y="1328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1" name="Line 28"/>
            <p:cNvSpPr>
              <a:spLocks noChangeShapeType="1"/>
            </p:cNvSpPr>
            <p:nvPr/>
          </p:nvSpPr>
          <p:spPr bwMode="auto">
            <a:xfrm>
              <a:off x="631" y="921"/>
              <a:ext cx="47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2" name="Line 29"/>
            <p:cNvSpPr>
              <a:spLocks noChangeShapeType="1"/>
            </p:cNvSpPr>
            <p:nvPr/>
          </p:nvSpPr>
          <p:spPr bwMode="auto">
            <a:xfrm>
              <a:off x="678" y="2960"/>
              <a:ext cx="4755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3" name="Line 30"/>
            <p:cNvSpPr>
              <a:spLocks noChangeShapeType="1"/>
            </p:cNvSpPr>
            <p:nvPr/>
          </p:nvSpPr>
          <p:spPr bwMode="auto">
            <a:xfrm flipV="1">
              <a:off x="678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4" name="Line 31"/>
            <p:cNvSpPr>
              <a:spLocks noChangeShapeType="1"/>
            </p:cNvSpPr>
            <p:nvPr/>
          </p:nvSpPr>
          <p:spPr bwMode="auto">
            <a:xfrm flipV="1">
              <a:off x="1627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5" name="Line 32"/>
            <p:cNvSpPr>
              <a:spLocks noChangeShapeType="1"/>
            </p:cNvSpPr>
            <p:nvPr/>
          </p:nvSpPr>
          <p:spPr bwMode="auto">
            <a:xfrm flipV="1">
              <a:off x="2582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6" name="Line 33"/>
            <p:cNvSpPr>
              <a:spLocks noChangeShapeType="1"/>
            </p:cNvSpPr>
            <p:nvPr/>
          </p:nvSpPr>
          <p:spPr bwMode="auto">
            <a:xfrm flipV="1">
              <a:off x="3530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7" name="Line 34"/>
            <p:cNvSpPr>
              <a:spLocks noChangeShapeType="1"/>
            </p:cNvSpPr>
            <p:nvPr/>
          </p:nvSpPr>
          <p:spPr bwMode="auto">
            <a:xfrm flipV="1">
              <a:off x="4486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8" name="Line 35"/>
            <p:cNvSpPr>
              <a:spLocks noChangeShapeType="1"/>
            </p:cNvSpPr>
            <p:nvPr/>
          </p:nvSpPr>
          <p:spPr bwMode="auto">
            <a:xfrm flipV="1">
              <a:off x="5433" y="2960"/>
              <a:ext cx="1" cy="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he-IL" sz="2000">
                <a:solidFill>
                  <a:srgbClr val="00498B"/>
                </a:solidFill>
                <a:latin typeface="Arial" charset="0"/>
              </a:endParaRPr>
            </a:p>
          </p:txBody>
        </p:sp>
        <p:sp>
          <p:nvSpPr>
            <p:cNvPr id="182299" name="Rectangle 36"/>
            <p:cNvSpPr>
              <a:spLocks noChangeArrowheads="1"/>
            </p:cNvSpPr>
            <p:nvPr/>
          </p:nvSpPr>
          <p:spPr bwMode="auto">
            <a:xfrm>
              <a:off x="517" y="2882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0</a:t>
              </a:r>
            </a:p>
          </p:txBody>
        </p:sp>
        <p:sp>
          <p:nvSpPr>
            <p:cNvPr id="182300" name="Rectangle 37"/>
            <p:cNvSpPr>
              <a:spLocks noChangeArrowheads="1"/>
            </p:cNvSpPr>
            <p:nvPr/>
          </p:nvSpPr>
          <p:spPr bwMode="auto">
            <a:xfrm>
              <a:off x="447" y="247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20</a:t>
              </a:r>
            </a:p>
          </p:txBody>
        </p:sp>
        <p:sp>
          <p:nvSpPr>
            <p:cNvPr id="182301" name="Rectangle 38"/>
            <p:cNvSpPr>
              <a:spLocks noChangeArrowheads="1"/>
            </p:cNvSpPr>
            <p:nvPr/>
          </p:nvSpPr>
          <p:spPr bwMode="auto">
            <a:xfrm>
              <a:off x="447" y="206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40</a:t>
              </a:r>
            </a:p>
          </p:txBody>
        </p:sp>
        <p:sp>
          <p:nvSpPr>
            <p:cNvPr id="182302" name="Rectangle 39"/>
            <p:cNvSpPr>
              <a:spLocks noChangeArrowheads="1"/>
            </p:cNvSpPr>
            <p:nvPr/>
          </p:nvSpPr>
          <p:spPr bwMode="auto">
            <a:xfrm>
              <a:off x="447" y="1656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60</a:t>
              </a:r>
            </a:p>
          </p:txBody>
        </p:sp>
        <p:sp>
          <p:nvSpPr>
            <p:cNvPr id="182303" name="Rectangle 40"/>
            <p:cNvSpPr>
              <a:spLocks noChangeArrowheads="1"/>
            </p:cNvSpPr>
            <p:nvPr/>
          </p:nvSpPr>
          <p:spPr bwMode="auto">
            <a:xfrm>
              <a:off x="447" y="124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80</a:t>
              </a:r>
            </a:p>
          </p:txBody>
        </p:sp>
        <p:sp>
          <p:nvSpPr>
            <p:cNvPr id="182304" name="Rectangle 41"/>
            <p:cNvSpPr>
              <a:spLocks noChangeArrowheads="1"/>
            </p:cNvSpPr>
            <p:nvPr/>
          </p:nvSpPr>
          <p:spPr bwMode="auto">
            <a:xfrm>
              <a:off x="373" y="842"/>
              <a:ext cx="2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100</a:t>
              </a:r>
            </a:p>
          </p:txBody>
        </p:sp>
        <p:sp>
          <p:nvSpPr>
            <p:cNvPr id="182305" name="Rectangle 42"/>
            <p:cNvSpPr>
              <a:spLocks noChangeArrowheads="1"/>
            </p:cNvSpPr>
            <p:nvPr/>
          </p:nvSpPr>
          <p:spPr bwMode="auto">
            <a:xfrm>
              <a:off x="1109" y="3124"/>
              <a:ext cx="1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US</a:t>
              </a:r>
            </a:p>
          </p:txBody>
        </p:sp>
        <p:sp>
          <p:nvSpPr>
            <p:cNvPr id="182306" name="Rectangle 43"/>
            <p:cNvSpPr>
              <a:spLocks noChangeArrowheads="1"/>
            </p:cNvSpPr>
            <p:nvPr/>
          </p:nvSpPr>
          <p:spPr bwMode="auto">
            <a:xfrm>
              <a:off x="1900" y="3124"/>
              <a:ext cx="4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Canada</a:t>
              </a:r>
            </a:p>
          </p:txBody>
        </p:sp>
        <p:sp>
          <p:nvSpPr>
            <p:cNvPr id="182307" name="Rectangle 44"/>
            <p:cNvSpPr>
              <a:spLocks noChangeArrowheads="1"/>
            </p:cNvSpPr>
            <p:nvPr/>
          </p:nvSpPr>
          <p:spPr bwMode="auto">
            <a:xfrm>
              <a:off x="2879" y="3124"/>
              <a:ext cx="4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France </a:t>
              </a:r>
            </a:p>
          </p:txBody>
        </p:sp>
        <p:sp>
          <p:nvSpPr>
            <p:cNvPr id="182308" name="Rectangle 45"/>
            <p:cNvSpPr>
              <a:spLocks noChangeArrowheads="1"/>
            </p:cNvSpPr>
            <p:nvPr/>
          </p:nvSpPr>
          <p:spPr bwMode="auto">
            <a:xfrm>
              <a:off x="3878" y="306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 dirty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Italy</a:t>
              </a:r>
            </a:p>
          </p:txBody>
        </p:sp>
        <p:sp>
          <p:nvSpPr>
            <p:cNvPr id="182309" name="Rectangle 46"/>
            <p:cNvSpPr>
              <a:spLocks noChangeArrowheads="1"/>
            </p:cNvSpPr>
            <p:nvPr/>
          </p:nvSpPr>
          <p:spPr bwMode="auto">
            <a:xfrm>
              <a:off x="4785" y="3066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 dirty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Spain</a:t>
              </a:r>
            </a:p>
          </p:txBody>
        </p:sp>
        <p:sp>
          <p:nvSpPr>
            <p:cNvPr id="182310" name="Rectangle 47"/>
            <p:cNvSpPr>
              <a:spLocks noChangeArrowheads="1"/>
            </p:cNvSpPr>
            <p:nvPr/>
          </p:nvSpPr>
          <p:spPr bwMode="auto">
            <a:xfrm>
              <a:off x="3387" y="1079"/>
              <a:ext cx="90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00498B"/>
                </a:buClr>
                <a:buFont typeface="Arial" charset="0"/>
                <a:buNone/>
              </a:pPr>
              <a:endParaRPr lang="he-IL" sz="1600">
                <a:solidFill>
                  <a:srgbClr val="00498B"/>
                </a:solidFill>
                <a:latin typeface="Tahoma" pitchFamily="34" charset="0"/>
                <a:sym typeface="Tahoma" pitchFamily="34" charset="0"/>
              </a:endParaRPr>
            </a:p>
          </p:txBody>
        </p:sp>
        <p:sp>
          <p:nvSpPr>
            <p:cNvPr id="182311" name="Rectangle 48"/>
            <p:cNvSpPr>
              <a:spLocks noChangeArrowheads="1"/>
            </p:cNvSpPr>
            <p:nvPr/>
          </p:nvSpPr>
          <p:spPr bwMode="auto">
            <a:xfrm>
              <a:off x="2918" y="1052"/>
              <a:ext cx="4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 dirty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INR &lt;2</a:t>
              </a:r>
            </a:p>
          </p:txBody>
        </p:sp>
        <p:sp>
          <p:nvSpPr>
            <p:cNvPr id="182312" name="Rectangle 49"/>
            <p:cNvSpPr>
              <a:spLocks noChangeArrowheads="1"/>
            </p:cNvSpPr>
            <p:nvPr/>
          </p:nvSpPr>
          <p:spPr bwMode="auto">
            <a:xfrm>
              <a:off x="4063" y="1079"/>
              <a:ext cx="88" cy="9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00498B"/>
                </a:buClr>
                <a:buFont typeface="Arial" charset="0"/>
                <a:buNone/>
              </a:pPr>
              <a:endParaRPr lang="he-IL" sz="1600">
                <a:solidFill>
                  <a:srgbClr val="00498B"/>
                </a:solidFill>
                <a:latin typeface="Tahoma" pitchFamily="34" charset="0"/>
                <a:sym typeface="Tahoma" pitchFamily="34" charset="0"/>
              </a:endParaRPr>
            </a:p>
          </p:txBody>
        </p:sp>
        <p:sp>
          <p:nvSpPr>
            <p:cNvPr id="182313" name="Rectangle 50"/>
            <p:cNvSpPr>
              <a:spLocks noChangeArrowheads="1"/>
            </p:cNvSpPr>
            <p:nvPr/>
          </p:nvSpPr>
          <p:spPr bwMode="auto">
            <a:xfrm>
              <a:off x="4181" y="1052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 dirty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INR 2–3</a:t>
              </a:r>
            </a:p>
          </p:txBody>
        </p:sp>
        <p:sp>
          <p:nvSpPr>
            <p:cNvPr id="182314" name="Rectangle 51"/>
            <p:cNvSpPr>
              <a:spLocks noChangeArrowheads="1"/>
            </p:cNvSpPr>
            <p:nvPr/>
          </p:nvSpPr>
          <p:spPr bwMode="auto">
            <a:xfrm>
              <a:off x="4771" y="1079"/>
              <a:ext cx="90" cy="98"/>
            </a:xfrm>
            <a:prstGeom prst="rect">
              <a:avLst/>
            </a:prstGeom>
            <a:solidFill>
              <a:srgbClr val="00737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00498B"/>
                </a:buClr>
                <a:buFont typeface="Arial" charset="0"/>
                <a:buNone/>
              </a:pPr>
              <a:endParaRPr lang="he-IL" sz="1600">
                <a:solidFill>
                  <a:srgbClr val="00498B"/>
                </a:solidFill>
                <a:latin typeface="Tahoma" pitchFamily="34" charset="0"/>
                <a:sym typeface="Tahoma" pitchFamily="34" charset="0"/>
              </a:endParaRPr>
            </a:p>
          </p:txBody>
        </p:sp>
        <p:sp>
          <p:nvSpPr>
            <p:cNvPr id="182315" name="Rectangle 52"/>
            <p:cNvSpPr>
              <a:spLocks noChangeArrowheads="1"/>
            </p:cNvSpPr>
            <p:nvPr/>
          </p:nvSpPr>
          <p:spPr bwMode="auto">
            <a:xfrm>
              <a:off x="4873" y="1046"/>
              <a:ext cx="4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2813">
                <a:buClr>
                  <a:srgbClr val="00498B"/>
                </a:buClr>
                <a:buFont typeface="Arial" charset="0"/>
                <a:buNone/>
              </a:pPr>
              <a:r>
                <a:rPr lang="en-US" sz="1600" dirty="0" smtClean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INR &gt;</a:t>
              </a:r>
              <a:r>
                <a:rPr lang="en-US" sz="1600" dirty="0">
                  <a:solidFill>
                    <a:srgbClr val="00498B"/>
                  </a:solidFill>
                  <a:latin typeface="Tahoma" pitchFamily="34" charset="0"/>
                  <a:sym typeface="Tahoma" pitchFamily="34" charset="0"/>
                </a:rPr>
                <a:t>3</a:t>
              </a:r>
            </a:p>
          </p:txBody>
        </p:sp>
      </p:grpSp>
      <p:sp>
        <p:nvSpPr>
          <p:cNvPr id="182276" name="Text Box 56"/>
          <p:cNvSpPr txBox="1">
            <a:spLocks noChangeArrowheads="1"/>
          </p:cNvSpPr>
          <p:nvPr/>
        </p:nvSpPr>
        <p:spPr bwMode="auto">
          <a:xfrm>
            <a:off x="419130" y="6426200"/>
            <a:ext cx="5470877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>
              <a:spcBef>
                <a:spcPct val="50000"/>
              </a:spcBef>
              <a:buClr>
                <a:srgbClr val="00498B"/>
              </a:buClr>
              <a:buFont typeface="Arial" charset="0"/>
              <a:buNone/>
            </a:pPr>
            <a:r>
              <a:rPr lang="en-US" sz="1200">
                <a:solidFill>
                  <a:srgbClr val="00498B"/>
                </a:solidFill>
                <a:latin typeface="Tahoma" pitchFamily="34" charset="0"/>
                <a:sym typeface="Tahoma" pitchFamily="34" charset="0"/>
              </a:rPr>
              <a:t>Ansell J et al. J Thromb Thrombolysis 2007;23:83–91</a:t>
            </a:r>
          </a:p>
        </p:txBody>
      </p:sp>
      <p:sp>
        <p:nvSpPr>
          <p:cNvPr id="182277" name="Text Box 57"/>
          <p:cNvSpPr txBox="1">
            <a:spLocks noChangeArrowheads="1"/>
          </p:cNvSpPr>
          <p:nvPr/>
        </p:nvSpPr>
        <p:spPr bwMode="auto">
          <a:xfrm>
            <a:off x="417694" y="6070600"/>
            <a:ext cx="6976533" cy="4270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>
              <a:spcBef>
                <a:spcPct val="50000"/>
              </a:spcBef>
              <a:buClr>
                <a:srgbClr val="00498B"/>
              </a:buClr>
              <a:buFont typeface="Arial" charset="0"/>
              <a:buNone/>
            </a:pPr>
            <a:r>
              <a:rPr lang="en-US" sz="1100">
                <a:solidFill>
                  <a:srgbClr val="00498B"/>
                </a:solidFill>
                <a:latin typeface="Tahoma" pitchFamily="34" charset="0"/>
                <a:sym typeface="Tahoma" pitchFamily="34" charset="0"/>
              </a:rPr>
              <a:t>The predominant vitamin K antagonist (VKA) in use was warfarin in the US, Canada and Italy;   acenocoumarol in Spain; and fluindione in France; INR = international normalized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en-US" dirty="0" smtClean="0"/>
              <a:t>All-cause mortality </a:t>
            </a:r>
          </a:p>
        </p:txBody>
      </p:sp>
      <p:sp>
        <p:nvSpPr>
          <p:cNvPr id="74755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841500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en-US" dirty="0" smtClean="0"/>
              <a:t>Major bleeding </a:t>
            </a:r>
          </a:p>
        </p:txBody>
      </p:sp>
      <p:sp>
        <p:nvSpPr>
          <p:cNvPr id="75779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578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841500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en-US" dirty="0" smtClean="0"/>
              <a:t>Major + clinically relevant bleeding </a:t>
            </a:r>
          </a:p>
        </p:txBody>
      </p:sp>
      <p:sp>
        <p:nvSpPr>
          <p:cNvPr id="76803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680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en-US" dirty="0" smtClean="0"/>
              <a:t>Intracranial hemorrhage </a:t>
            </a:r>
          </a:p>
        </p:txBody>
      </p:sp>
      <p:sp>
        <p:nvSpPr>
          <p:cNvPr id="77827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782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841500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9625" cy="738187"/>
          </a:xfrm>
        </p:spPr>
        <p:txBody>
          <a:bodyPr/>
          <a:lstStyle/>
          <a:p>
            <a:pPr eaLnBrk="1" hangingPunct="1"/>
            <a:r>
              <a:rPr lang="sv-SE" dirty="0" smtClean="0"/>
              <a:t>New antithrombotic therapies compared to warfarin</a:t>
            </a:r>
            <a:br>
              <a:rPr lang="sv-SE" dirty="0" smtClean="0"/>
            </a:br>
            <a:r>
              <a:rPr lang="en-US" dirty="0" smtClean="0"/>
              <a:t>Myocardial infarction </a:t>
            </a:r>
          </a:p>
        </p:txBody>
      </p:sp>
      <p:sp>
        <p:nvSpPr>
          <p:cNvPr id="78851" name="textruta 7"/>
          <p:cNvSpPr txBox="1">
            <a:spLocks noChangeArrowheads="1"/>
          </p:cNvSpPr>
          <p:nvPr/>
        </p:nvSpPr>
        <p:spPr bwMode="auto">
          <a:xfrm>
            <a:off x="127000" y="6453188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841500"/>
            <a:ext cx="8166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>
            <a:spLocks noGrp="1" noChangeArrowheads="1"/>
          </p:cNvSpPr>
          <p:nvPr>
            <p:ph type="title"/>
          </p:nvPr>
        </p:nvSpPr>
        <p:spPr>
          <a:xfrm>
            <a:off x="304800" y="315913"/>
            <a:ext cx="7010400" cy="369332"/>
          </a:xfrm>
        </p:spPr>
        <p:txBody>
          <a:bodyPr/>
          <a:lstStyle/>
          <a:p>
            <a:pPr eaLnBrk="1" hangingPunct="1"/>
            <a:r>
              <a:rPr lang="en-US" dirty="0" smtClean="0"/>
              <a:t>New anticoagulants compared to warfarin in AF 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398463" y="1066800"/>
          <a:ext cx="8366125" cy="4475486"/>
        </p:xfrm>
        <a:graphic>
          <a:graphicData uri="http://schemas.openxmlformats.org/drawingml/2006/table">
            <a:tbl>
              <a:tblPr/>
              <a:tblGrid>
                <a:gridCol w="5297487"/>
                <a:gridCol w="758825"/>
                <a:gridCol w="741363"/>
                <a:gridCol w="722312"/>
                <a:gridCol w="846138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 on outcome event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D150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D110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Riva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Apix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Noninferiority stroke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Reduction hemorrhagic stroke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Reduction ischemic stroke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Reduction mortality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Reduction major bleeding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 gastrointestinal bleeding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 myocardial infarction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6" marR="88946"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73E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30" name="textruta 6"/>
          <p:cNvSpPr txBox="1">
            <a:spLocks noChangeArrowheads="1"/>
          </p:cNvSpPr>
          <p:nvPr/>
        </p:nvSpPr>
        <p:spPr bwMode="auto">
          <a:xfrm>
            <a:off x="1590675" y="5937250"/>
            <a:ext cx="584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rgbClr val="FFFFFF"/>
                </a:solidFill>
              </a:rPr>
              <a:t>Connolly S et al NEJM 2009; Patel M et al NEJM 2011; Granger C et al NEJM 2011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9563" y="96838"/>
            <a:ext cx="8408987" cy="630237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Apixaban is the only oral anticoagulant to demonstrate  superiority </a:t>
            </a:r>
            <a:r>
              <a:rPr lang="en-US" i="1" smtClean="0">
                <a:ea typeface="ＭＳ Ｐゴシック"/>
              </a:rPr>
              <a:t>vs</a:t>
            </a:r>
            <a:r>
              <a:rPr lang="en-US" smtClean="0">
                <a:ea typeface="ＭＳ Ｐゴシック"/>
              </a:rPr>
              <a:t>. warfarin in all of the following 3 outcomes </a:t>
            </a:r>
            <a:endParaRPr lang="en-US" smtClean="0">
              <a:latin typeface="TradeGothic"/>
              <a:ea typeface="ＭＳ Ｐゴシック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1579563" y="1450975"/>
            <a:ext cx="2652712" cy="630238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  <a:buFont typeface="ZapfChancery" pitchFamily="18" charset="0"/>
              <a:buNone/>
              <a:defRPr/>
            </a:pPr>
            <a:r>
              <a:rPr lang="en-US" sz="1600" b="1" kern="12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Superior</a:t>
            </a:r>
          </a:p>
          <a:p>
            <a:pPr algn="ctr">
              <a:spcBef>
                <a:spcPts val="0"/>
              </a:spcBef>
              <a:buFont typeface="ZapfChancery" pitchFamily="18" charset="0"/>
              <a:buNone/>
              <a:defRPr/>
            </a:pPr>
            <a:r>
              <a:rPr lang="en-US" sz="1600" b="1" kern="12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stroke/systemic embolism</a:t>
            </a:r>
          </a:p>
          <a:p>
            <a:pPr algn="ctr">
              <a:spcBef>
                <a:spcPts val="0"/>
              </a:spcBef>
              <a:buFont typeface="ZapfChancery" pitchFamily="18" charset="0"/>
              <a:buNone/>
              <a:defRPr/>
            </a:pPr>
            <a:r>
              <a:rPr lang="en-US" sz="1600" b="1" kern="12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prevention</a:t>
            </a:r>
            <a:endParaRPr lang="en-US" sz="1600" dirty="0" smtClean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8374" name="Content Placeholder 2"/>
          <p:cNvSpPr txBox="1">
            <a:spLocks/>
          </p:cNvSpPr>
          <p:nvPr/>
        </p:nvSpPr>
        <p:spPr bwMode="auto">
          <a:xfrm>
            <a:off x="4146550" y="14192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Superior </a:t>
            </a:r>
          </a:p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profile in reducing</a:t>
            </a:r>
          </a:p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major bleeding </a:t>
            </a:r>
          </a:p>
        </p:txBody>
      </p:sp>
      <p:sp>
        <p:nvSpPr>
          <p:cNvPr id="58375" name="Content Placeholder 2"/>
          <p:cNvSpPr txBox="1">
            <a:spLocks/>
          </p:cNvSpPr>
          <p:nvPr/>
        </p:nvSpPr>
        <p:spPr bwMode="auto">
          <a:xfrm>
            <a:off x="6391275" y="1387475"/>
            <a:ext cx="2286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Superior</a:t>
            </a:r>
          </a:p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 reduction in </a:t>
            </a:r>
          </a:p>
          <a:p>
            <a:pPr marL="223838" indent="-223838" algn="ctr" eaLnBrk="0" hangingPunct="0">
              <a:spcBef>
                <a:spcPts val="0"/>
              </a:spcBef>
              <a:buClr>
                <a:srgbClr val="F26937"/>
              </a:buClr>
              <a:buSzPct val="80000"/>
              <a:defRPr/>
            </a:pPr>
            <a:r>
              <a:rPr lang="en-US" sz="16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all-cause mortality </a:t>
            </a:r>
          </a:p>
        </p:txBody>
      </p:sp>
      <p:sp>
        <p:nvSpPr>
          <p:cNvPr id="58376" name="Content Placeholder 2"/>
          <p:cNvSpPr txBox="1">
            <a:spLocks/>
          </p:cNvSpPr>
          <p:nvPr/>
        </p:nvSpPr>
        <p:spPr bwMode="auto">
          <a:xfrm>
            <a:off x="2216150" y="2100263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600" dirty="0">
                <a:solidFill>
                  <a:srgbClr val="293E6B"/>
                </a:solidFill>
                <a:latin typeface="Arial"/>
                <a:ea typeface="ＭＳ Ｐゴシック" pitchFamily="34" charset="-128"/>
                <a:cs typeface="Arial"/>
              </a:rPr>
              <a:t>21% RRR</a:t>
            </a:r>
            <a:endParaRPr lang="en-US" sz="1600" baseline="30000" dirty="0">
              <a:solidFill>
                <a:srgbClr val="293E6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200" dirty="0">
                <a:solidFill>
                  <a:srgbClr val="293E6B"/>
                </a:solidFill>
                <a:latin typeface="Arial"/>
                <a:ea typeface="ＭＳ Ｐゴシック" pitchFamily="34" charset="-128"/>
                <a:cs typeface="Arial"/>
              </a:rPr>
              <a:t>p=0.01  </a:t>
            </a: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400" dirty="0">
              <a:solidFill>
                <a:srgbClr val="293E6B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58377" name="Content Placeholder 2"/>
          <p:cNvSpPr txBox="1">
            <a:spLocks/>
          </p:cNvSpPr>
          <p:nvPr/>
        </p:nvSpPr>
        <p:spPr bwMode="auto">
          <a:xfrm>
            <a:off x="4565650" y="2098675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600" dirty="0">
                <a:solidFill>
                  <a:srgbClr val="293E6B"/>
                </a:solidFill>
                <a:latin typeface="Arial"/>
                <a:ea typeface="ＭＳ Ｐゴシック" pitchFamily="34" charset="-128"/>
                <a:cs typeface="Arial"/>
              </a:rPr>
              <a:t>31% RRR </a:t>
            </a: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200" dirty="0">
                <a:solidFill>
                  <a:srgbClr val="293E6B"/>
                </a:solidFill>
                <a:latin typeface="Arial"/>
                <a:ea typeface="ＭＳ Ｐゴシック" pitchFamily="34" charset="-128"/>
                <a:cs typeface="Arial"/>
              </a:rPr>
              <a:t>p&lt;0.001 </a:t>
            </a: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050" dirty="0">
              <a:solidFill>
                <a:srgbClr val="64004B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 pitchFamily="18" charset="0"/>
              <a:buNone/>
              <a:defRPr/>
            </a:pPr>
            <a:endParaRPr lang="en-US" sz="1400" dirty="0">
              <a:solidFill>
                <a:srgbClr val="293E6B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3081" name="Picture 12" descr="arro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375" y="2644775"/>
            <a:ext cx="8540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arro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3625" y="2644775"/>
            <a:ext cx="8540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26250" y="2098675"/>
            <a:ext cx="1447800" cy="1049338"/>
            <a:chOff x="6826141" y="2083074"/>
            <a:chExt cx="1447800" cy="1049665"/>
          </a:xfrm>
        </p:grpSpPr>
        <p:sp>
          <p:nvSpPr>
            <p:cNvPr id="58378" name="Content Placeholder 2"/>
            <p:cNvSpPr txBox="1">
              <a:spLocks/>
            </p:cNvSpPr>
            <p:nvPr/>
          </p:nvSpPr>
          <p:spPr bwMode="auto">
            <a:xfrm>
              <a:off x="6826141" y="2083074"/>
              <a:ext cx="1447800" cy="53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defRPr/>
              </a:pPr>
              <a:r>
                <a:rPr lang="en-US" sz="1600" dirty="0">
                  <a:solidFill>
                    <a:srgbClr val="293E6B"/>
                  </a:solidFill>
                  <a:latin typeface="Arial"/>
                  <a:ea typeface="ＭＳ Ｐゴシック" pitchFamily="34" charset="-128"/>
                  <a:cs typeface="Arial"/>
                </a:rPr>
                <a:t>11% RRR</a:t>
              </a:r>
            </a:p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defRPr/>
              </a:pPr>
              <a:r>
                <a:rPr lang="en-US" sz="1200" dirty="0">
                  <a:solidFill>
                    <a:srgbClr val="293E6B"/>
                  </a:solidFill>
                  <a:latin typeface="Arial"/>
                  <a:ea typeface="ＭＳ Ｐゴシック" pitchFamily="34" charset="-128"/>
                  <a:cs typeface="Arial"/>
                </a:rPr>
                <a:t>p=0.047 </a:t>
              </a:r>
            </a:p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buFont typeface="ZapfChancery" pitchFamily="18" charset="0"/>
                <a:buNone/>
                <a:defRPr/>
              </a:pPr>
              <a:endParaRPr lang="en-US" sz="1050" dirty="0">
                <a:solidFill>
                  <a:srgbClr val="64004B"/>
                </a:solidFill>
                <a:latin typeface="Arial"/>
                <a:ea typeface="ＭＳ Ｐゴシック" pitchFamily="34" charset="-128"/>
                <a:cs typeface="Arial"/>
              </a:endParaRPr>
            </a:p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buFont typeface="ZapfChancery" pitchFamily="18" charset="0"/>
                <a:buNone/>
                <a:defRPr/>
              </a:pPr>
              <a:endParaRPr lang="en-US" sz="1050" dirty="0">
                <a:solidFill>
                  <a:srgbClr val="64004B"/>
                </a:solidFill>
                <a:latin typeface="Arial"/>
                <a:ea typeface="ＭＳ Ｐゴシック" pitchFamily="34" charset="-128"/>
                <a:cs typeface="Arial"/>
              </a:endParaRPr>
            </a:p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buFont typeface="ZapfChancery" pitchFamily="18" charset="0"/>
                <a:buNone/>
                <a:defRPr/>
              </a:pPr>
              <a:endParaRPr lang="en-US" sz="1050" dirty="0">
                <a:solidFill>
                  <a:srgbClr val="64004B"/>
                </a:solidFill>
                <a:latin typeface="Arial"/>
                <a:ea typeface="ＭＳ Ｐゴシック" pitchFamily="34" charset="-128"/>
                <a:cs typeface="Arial"/>
              </a:endParaRPr>
            </a:p>
            <a:p>
              <a:pPr marL="223838" indent="-223838" algn="ctr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buFont typeface="ZapfChancery" pitchFamily="18" charset="0"/>
                <a:buNone/>
                <a:defRPr/>
              </a:pPr>
              <a:endParaRPr lang="en-US" sz="1400" dirty="0">
                <a:solidFill>
                  <a:srgbClr val="293E6B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pic>
          <p:nvPicPr>
            <p:cNvPr id="3105" name="Picture 14" descr="arrow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8298" y="2597752"/>
              <a:ext cx="854075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2" name="Content Placeholder 2"/>
          <p:cNvSpPr txBox="1">
            <a:spLocks/>
          </p:cNvSpPr>
          <p:nvPr/>
        </p:nvSpPr>
        <p:spPr bwMode="auto">
          <a:xfrm>
            <a:off x="1658938" y="5141913"/>
            <a:ext cx="16906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Primary efficacy endpoint</a:t>
            </a:r>
            <a:endParaRPr lang="en-US" b="1" dirty="0">
              <a:solidFill>
                <a:srgbClr val="1C1C1C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58383" name="Content Placeholder 2"/>
          <p:cNvSpPr txBox="1">
            <a:spLocks/>
          </p:cNvSpPr>
          <p:nvPr/>
        </p:nvSpPr>
        <p:spPr bwMode="auto">
          <a:xfrm>
            <a:off x="4064000" y="5141913"/>
            <a:ext cx="1511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tabLst>
                <a:tab pos="0" algn="l"/>
              </a:tabLst>
              <a:defRPr/>
            </a:pPr>
            <a:r>
              <a:rPr lang="en-US" sz="1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Primary safety endpoint</a:t>
            </a:r>
            <a:endParaRPr lang="en-US" b="1" dirty="0">
              <a:solidFill>
                <a:srgbClr val="1C1C1C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58384" name="Content Placeholder 2"/>
          <p:cNvSpPr txBox="1">
            <a:spLocks/>
          </p:cNvSpPr>
          <p:nvPr/>
        </p:nvSpPr>
        <p:spPr bwMode="auto">
          <a:xfrm>
            <a:off x="6375400" y="5141913"/>
            <a:ext cx="15113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400" b="1" dirty="0">
                <a:solidFill>
                  <a:srgbClr val="1C1C1C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Key secondary endpoint</a:t>
            </a:r>
            <a:endParaRPr lang="en-US" b="1" dirty="0">
              <a:solidFill>
                <a:srgbClr val="1C1C1C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58385" name="Content Placeholder 2"/>
          <p:cNvSpPr txBox="1">
            <a:spLocks/>
          </p:cNvSpPr>
          <p:nvPr/>
        </p:nvSpPr>
        <p:spPr bwMode="auto">
          <a:xfrm rot="16200000">
            <a:off x="-370680" y="3799681"/>
            <a:ext cx="2214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GB" sz="1600" b="1" dirty="0">
                <a:solidFill>
                  <a:srgbClr val="1C1C1C">
                    <a:lumMod val="90000"/>
                    <a:lumOff val="1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Event rate (% / year)</a:t>
            </a:r>
            <a:endParaRPr lang="en-US" sz="3200" b="1" dirty="0">
              <a:solidFill>
                <a:srgbClr val="1C1C1C">
                  <a:lumMod val="90000"/>
                  <a:lumOff val="10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3088" name="Content Placeholder 2"/>
          <p:cNvSpPr txBox="1">
            <a:spLocks/>
          </p:cNvSpPr>
          <p:nvPr/>
        </p:nvSpPr>
        <p:spPr bwMode="auto">
          <a:xfrm>
            <a:off x="342900" y="5834063"/>
            <a:ext cx="3857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eaLnBrk="0" hangingPunct="0">
              <a:spcBef>
                <a:spcPct val="20000"/>
              </a:spcBef>
              <a:buClr>
                <a:srgbClr val="F26937"/>
              </a:buClr>
              <a:buSzPct val="80000"/>
              <a:buFont typeface="ZapfChancery"/>
              <a:buChar char="►"/>
            </a:pPr>
            <a:r>
              <a:rPr lang="en-US" sz="1200" b="1">
                <a:solidFill>
                  <a:srgbClr val="3A76AD"/>
                </a:solidFill>
                <a:ea typeface="ＭＳ Ｐゴシック"/>
              </a:rPr>
              <a:t>Median duration of follow-up 1.8 years</a:t>
            </a:r>
            <a:endParaRPr lang="en-US" sz="1200" b="1" baseline="30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3089" name="Rectangle 134"/>
          <p:cNvSpPr>
            <a:spLocks noChangeArrowheads="1"/>
          </p:cNvSpPr>
          <p:nvPr/>
        </p:nvSpPr>
        <p:spPr bwMode="auto">
          <a:xfrm>
            <a:off x="276225" y="6197600"/>
            <a:ext cx="5016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/>
            <a:r>
              <a:rPr lang="en-GB" sz="1100" b="1" i="1">
                <a:solidFill>
                  <a:srgbClr val="515151"/>
                </a:solidFill>
                <a:ea typeface="ＭＳ Ｐゴシック"/>
              </a:rPr>
              <a:t>Figure created from data in</a:t>
            </a:r>
            <a:r>
              <a:rPr lang="da-DK" sz="1100" b="1" i="1">
                <a:solidFill>
                  <a:srgbClr val="515151"/>
                </a:solidFill>
                <a:ea typeface="ＭＳ Ｐゴシック"/>
              </a:rPr>
              <a:t> </a:t>
            </a:r>
            <a:r>
              <a:rPr lang="fr-FR" sz="1100" b="1" i="1">
                <a:solidFill>
                  <a:srgbClr val="515151"/>
                </a:solidFill>
                <a:ea typeface="ＭＳ Ｐゴシック"/>
              </a:rPr>
              <a:t> Granger et al. N Engl J Med 2011;365:981-92</a:t>
            </a:r>
            <a:r>
              <a:rPr lang="da-DK" sz="1100" b="1" i="1">
                <a:solidFill>
                  <a:srgbClr val="515151"/>
                </a:solidFill>
                <a:ea typeface="ＭＳ Ｐゴシック"/>
              </a:rPr>
              <a:t>.</a:t>
            </a:r>
            <a:endParaRPr lang="fr-FR" sz="1100" b="1" i="1">
              <a:solidFill>
                <a:srgbClr val="515151"/>
              </a:solidFill>
              <a:ea typeface="ＭＳ Ｐゴシック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68375" y="2854325"/>
            <a:ext cx="7454900" cy="2457450"/>
            <a:chOff x="968375" y="2625725"/>
            <a:chExt cx="7454900" cy="2686050"/>
          </a:xfrm>
        </p:grpSpPr>
        <p:graphicFrame>
          <p:nvGraphicFramePr>
            <p:cNvPr id="3074" name="Graphique 28"/>
            <p:cNvGraphicFramePr>
              <a:graphicFrameLocks/>
            </p:cNvGraphicFramePr>
            <p:nvPr/>
          </p:nvGraphicFramePr>
          <p:xfrm>
            <a:off x="968375" y="2625725"/>
            <a:ext cx="7454900" cy="2686050"/>
          </p:xfrm>
          <a:graphic>
            <a:graphicData uri="http://schemas.openxmlformats.org/presentationml/2006/ole">
              <p:oleObj spid="_x0000_s880642" r:id="rId5" imgW="7456054" imgH="2682472" progId="Excel.Sheet.8">
                <p:embed/>
              </p:oleObj>
            </a:graphicData>
          </a:graphic>
        </p:graphicFrame>
        <p:sp>
          <p:nvSpPr>
            <p:cNvPr id="3097" name="ZoneTexte 23"/>
            <p:cNvSpPr txBox="1">
              <a:spLocks noChangeArrowheads="1"/>
            </p:cNvSpPr>
            <p:nvPr/>
          </p:nvSpPr>
          <p:spPr bwMode="auto">
            <a:xfrm>
              <a:off x="6219825" y="3019425"/>
              <a:ext cx="822325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/>
                </a:rPr>
                <a:t>3.94%</a:t>
              </a:r>
            </a:p>
            <a:p>
              <a:pPr algn="ctr"/>
              <a:r>
                <a:rPr lang="fr-FR" sz="1200" b="1">
                  <a:solidFill>
                    <a:srgbClr val="FFFFFF"/>
                  </a:solidFill>
                  <a:ea typeface="ＭＳ Ｐゴシック"/>
                </a:rPr>
                <a:t>669/9081</a:t>
              </a:r>
            </a:p>
          </p:txBody>
        </p:sp>
        <p:sp>
          <p:nvSpPr>
            <p:cNvPr id="3098" name="ZoneTexte 23"/>
            <p:cNvSpPr txBox="1">
              <a:spLocks noChangeArrowheads="1"/>
            </p:cNvSpPr>
            <p:nvPr/>
          </p:nvSpPr>
          <p:spPr bwMode="auto">
            <a:xfrm>
              <a:off x="7127875" y="3248025"/>
              <a:ext cx="822325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/>
                </a:rPr>
                <a:t>3.52%</a:t>
              </a:r>
            </a:p>
            <a:p>
              <a:pPr algn="ctr"/>
              <a:r>
                <a:rPr lang="fr-FR" sz="1200" b="1">
                  <a:solidFill>
                    <a:srgbClr val="FFFFFF"/>
                  </a:solidFill>
                  <a:ea typeface="ＭＳ Ｐゴシック"/>
                </a:rPr>
                <a:t>603/9120</a:t>
              </a: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665288" y="3487738"/>
              <a:ext cx="4005262" cy="1514475"/>
              <a:chOff x="1665288" y="3487738"/>
              <a:chExt cx="4005262" cy="1514475"/>
            </a:xfrm>
          </p:grpSpPr>
          <p:sp>
            <p:nvSpPr>
              <p:cNvPr id="3100" name="ZoneTexte 23"/>
              <p:cNvSpPr txBox="1">
                <a:spLocks noChangeArrowheads="1"/>
              </p:cNvSpPr>
              <p:nvPr/>
            </p:nvSpPr>
            <p:spPr bwMode="auto">
              <a:xfrm>
                <a:off x="3944938" y="3487738"/>
                <a:ext cx="822325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FF"/>
                    </a:solidFill>
                    <a:ea typeface="ＭＳ Ｐゴシック"/>
                  </a:rPr>
                  <a:t>3.09%</a:t>
                </a:r>
              </a:p>
              <a:p>
                <a:pPr algn="ctr"/>
                <a:r>
                  <a:rPr lang="fr-FR" sz="1200" b="1">
                    <a:solidFill>
                      <a:srgbClr val="FFFFFF"/>
                    </a:solidFill>
                    <a:ea typeface="ＭＳ Ｐゴシック"/>
                  </a:rPr>
                  <a:t>462/9052</a:t>
                </a:r>
              </a:p>
            </p:txBody>
          </p:sp>
          <p:sp>
            <p:nvSpPr>
              <p:cNvPr id="3101" name="ZoneTexte 23"/>
              <p:cNvSpPr txBox="1">
                <a:spLocks noChangeArrowheads="1"/>
              </p:cNvSpPr>
              <p:nvPr/>
            </p:nvSpPr>
            <p:spPr bwMode="auto">
              <a:xfrm>
                <a:off x="4848225" y="4003675"/>
                <a:ext cx="822325" cy="534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FF"/>
                    </a:solidFill>
                    <a:ea typeface="ＭＳ Ｐゴシック"/>
                  </a:rPr>
                  <a:t>2.13%</a:t>
                </a:r>
              </a:p>
              <a:p>
                <a:pPr algn="ctr"/>
                <a:r>
                  <a:rPr lang="fr-FR" sz="1200" b="1">
                    <a:solidFill>
                      <a:srgbClr val="FFFFFF"/>
                    </a:solidFill>
                    <a:ea typeface="ＭＳ Ｐゴシック"/>
                  </a:rPr>
                  <a:t>327/9088</a:t>
                </a:r>
              </a:p>
            </p:txBody>
          </p:sp>
          <p:sp>
            <p:nvSpPr>
              <p:cNvPr id="3102" name="ZoneTexte 23"/>
              <p:cNvSpPr txBox="1">
                <a:spLocks noChangeArrowheads="1"/>
              </p:cNvSpPr>
              <p:nvPr/>
            </p:nvSpPr>
            <p:spPr bwMode="auto">
              <a:xfrm>
                <a:off x="1665288" y="4291013"/>
                <a:ext cx="822325" cy="534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FF"/>
                    </a:solidFill>
                    <a:ea typeface="ＭＳ Ｐゴシック"/>
                  </a:rPr>
                  <a:t>1.60%</a:t>
                </a:r>
              </a:p>
              <a:p>
                <a:pPr algn="ctr"/>
                <a:r>
                  <a:rPr lang="fr-FR" sz="1200" b="1">
                    <a:solidFill>
                      <a:srgbClr val="FFFFFF"/>
                    </a:solidFill>
                    <a:ea typeface="ＭＳ Ｐゴシック"/>
                  </a:rPr>
                  <a:t>265/9081</a:t>
                </a:r>
              </a:p>
            </p:txBody>
          </p:sp>
          <p:sp>
            <p:nvSpPr>
              <p:cNvPr id="3103" name="ZoneTexte 23"/>
              <p:cNvSpPr txBox="1">
                <a:spLocks noChangeArrowheads="1"/>
              </p:cNvSpPr>
              <p:nvPr/>
            </p:nvSpPr>
            <p:spPr bwMode="auto">
              <a:xfrm>
                <a:off x="2568575" y="4467225"/>
                <a:ext cx="822325" cy="534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FF"/>
                    </a:solidFill>
                    <a:ea typeface="ＭＳ Ｐゴシック"/>
                  </a:rPr>
                  <a:t>1.27%</a:t>
                </a:r>
              </a:p>
              <a:p>
                <a:pPr algn="ctr"/>
                <a:r>
                  <a:rPr lang="fr-FR" sz="1200" b="1">
                    <a:solidFill>
                      <a:srgbClr val="FFFFFF"/>
                    </a:solidFill>
                    <a:ea typeface="ＭＳ Ｐゴシック"/>
                  </a:rPr>
                  <a:t>212/9120</a:t>
                </a:r>
              </a:p>
            </p:txBody>
          </p:sp>
        </p:grpSp>
      </p:grpSp>
      <p:grpSp>
        <p:nvGrpSpPr>
          <p:cNvPr id="6" name="Groupe 37"/>
          <p:cNvGrpSpPr>
            <a:grpSpLocks/>
          </p:cNvGrpSpPr>
          <p:nvPr/>
        </p:nvGrpSpPr>
        <p:grpSpPr bwMode="auto">
          <a:xfrm>
            <a:off x="6027738" y="5734050"/>
            <a:ext cx="2895600" cy="490538"/>
            <a:chOff x="6028262" y="5819242"/>
            <a:chExt cx="2895607" cy="49062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6231462" y="5819242"/>
              <a:ext cx="2692407" cy="2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  <a:defRPr/>
              </a:pPr>
              <a:r>
                <a:rPr lang="en-US" sz="1400" b="1" dirty="0">
                  <a:solidFill>
                    <a:srgbClr val="C1CC46">
                      <a:lumMod val="50000"/>
                    </a:srgbClr>
                  </a:solidFill>
                  <a:ea typeface="ＭＳ Ｐゴシック" pitchFamily="34" charset="-128"/>
                  <a:cs typeface="Arial"/>
                </a:rPr>
                <a:t>Apixaban</a:t>
              </a:r>
              <a:endParaRPr lang="en-US" sz="1400" b="1" baseline="30000" dirty="0">
                <a:solidFill>
                  <a:srgbClr val="C1CC46">
                    <a:lumMod val="50000"/>
                  </a:srgbClr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094" name="Content Placeholder 2"/>
            <p:cNvSpPr txBox="1">
              <a:spLocks/>
            </p:cNvSpPr>
            <p:nvPr/>
          </p:nvSpPr>
          <p:spPr bwMode="auto">
            <a:xfrm>
              <a:off x="6231469" y="6075892"/>
              <a:ext cx="2692400" cy="21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3838" indent="-223838" eaLnBrk="0" hangingPunct="0">
                <a:spcBef>
                  <a:spcPct val="20000"/>
                </a:spcBef>
                <a:buClr>
                  <a:srgbClr val="F26937"/>
                </a:buClr>
                <a:buSzPct val="80000"/>
              </a:pPr>
              <a:r>
                <a:rPr lang="en-GB" sz="1400" b="1">
                  <a:solidFill>
                    <a:srgbClr val="3A76AD"/>
                  </a:solidFill>
                  <a:ea typeface="ＭＳ Ｐゴシック"/>
                </a:rPr>
                <a:t>Warfarin (target INR 2.0-3.0)</a:t>
              </a:r>
              <a:endParaRPr lang="en-US" sz="1400" b="1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3095" name="Rectangle 35"/>
            <p:cNvSpPr>
              <a:spLocks noChangeArrowheads="1"/>
            </p:cNvSpPr>
            <p:nvPr/>
          </p:nvSpPr>
          <p:spPr bwMode="auto">
            <a:xfrm>
              <a:off x="6028268" y="6129870"/>
              <a:ext cx="180000" cy="1800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 sz="10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6" name="Rectangle 36"/>
            <p:cNvSpPr>
              <a:spLocks noChangeArrowheads="1"/>
            </p:cNvSpPr>
            <p:nvPr/>
          </p:nvSpPr>
          <p:spPr bwMode="auto">
            <a:xfrm>
              <a:off x="6028262" y="5884321"/>
              <a:ext cx="180000" cy="180000"/>
            </a:xfrm>
            <a:prstGeom prst="rect">
              <a:avLst/>
            </a:prstGeom>
            <a:solidFill>
              <a:srgbClr val="B5C22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 sz="1000">
                <a:solidFill>
                  <a:srgbClr val="3A76AD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92" name="TextBox 32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690178" y="63901"/>
            <a:ext cx="7762061" cy="929485"/>
          </a:xfrm>
        </p:spPr>
        <p:txBody>
          <a:bodyPr anchor="ctr" anchorCtr="1"/>
          <a:lstStyle/>
          <a:p>
            <a:pPr eaLnBrk="1" hangingPunct="1">
              <a:lnSpc>
                <a:spcPct val="85000"/>
              </a:lnSpc>
            </a:pPr>
            <a:r>
              <a:rPr lang="en-GB" smtClean="0"/>
              <a:t>Risk factor-based point-based scoring </a:t>
            </a:r>
            <a:br>
              <a:rPr lang="en-GB" smtClean="0"/>
            </a:br>
            <a:r>
              <a:rPr lang="en-GB" smtClean="0"/>
              <a:t>system - CHA</a:t>
            </a:r>
            <a:r>
              <a:rPr lang="en-GB" baseline="-25000" smtClean="0"/>
              <a:t>2</a:t>
            </a:r>
            <a:r>
              <a:rPr lang="en-GB" smtClean="0"/>
              <a:t>DS</a:t>
            </a:r>
            <a:r>
              <a:rPr lang="en-GB" baseline="-25000" smtClean="0"/>
              <a:t>2</a:t>
            </a:r>
            <a:r>
              <a:rPr lang="en-GB" smtClean="0"/>
              <a:t>-VASc </a:t>
            </a:r>
            <a:r>
              <a:rPr lang="en-GB" b="0" smtClean="0"/>
              <a:t>	</a:t>
            </a:r>
            <a:endParaRPr lang="en-GB" smtClean="0"/>
          </a:p>
        </p:txBody>
      </p:sp>
      <p:sp>
        <p:nvSpPr>
          <p:cNvPr id="21507" name="Text Box 38"/>
          <p:cNvSpPr txBox="1">
            <a:spLocks noChangeArrowheads="1"/>
          </p:cNvSpPr>
          <p:nvPr/>
        </p:nvSpPr>
        <p:spPr bwMode="auto">
          <a:xfrm>
            <a:off x="476253" y="5410205"/>
            <a:ext cx="7418569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66675" indent="-66675" eaLnBrk="0" hangingPunct="0"/>
            <a:r>
              <a:rPr lang="fr-FR" sz="1200" smtClean="0">
                <a:solidFill>
                  <a:srgbClr val="000066"/>
                </a:solidFill>
                <a:ea typeface="MS PGothic" pitchFamily="34" charset="-128"/>
                <a:cs typeface="+mn-cs"/>
              </a:rPr>
              <a:t>*Prior myocardial infarction, peripheral artery disease, aortic plaque. Actual rates of stroke in contemporary</a:t>
            </a:r>
            <a:br>
              <a:rPr lang="fr-FR" sz="1200" smtClean="0">
                <a:solidFill>
                  <a:srgbClr val="000066"/>
                </a:solidFill>
                <a:ea typeface="MS PGothic" pitchFamily="34" charset="-128"/>
                <a:cs typeface="+mn-cs"/>
              </a:rPr>
            </a:br>
            <a:r>
              <a:rPr lang="fr-FR" sz="1200" smtClean="0">
                <a:solidFill>
                  <a:srgbClr val="000066"/>
                </a:solidFill>
                <a:ea typeface="MS PGothic" pitchFamily="34" charset="-128"/>
                <a:cs typeface="+mn-cs"/>
              </a:rPr>
              <a:t>cohorts may vary from these estimates.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41" y="1404944"/>
            <a:ext cx="672623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 idx="4294967295"/>
          </p:nvPr>
        </p:nvSpPr>
        <p:spPr>
          <a:xfrm>
            <a:off x="1881211" y="222251"/>
            <a:ext cx="5381601" cy="400110"/>
          </a:xfrm>
        </p:spPr>
        <p:txBody>
          <a:bodyPr/>
          <a:lstStyle/>
          <a:p>
            <a:r>
              <a:rPr lang="fr-FR" sz="2000" dirty="0" smtClean="0"/>
              <a:t>Anti </a:t>
            </a:r>
            <a:r>
              <a:rPr lang="fr-FR" sz="2000" dirty="0" err="1" smtClean="0"/>
              <a:t>thrombotic</a:t>
            </a:r>
            <a:r>
              <a:rPr lang="fr-FR" sz="2000" dirty="0" smtClean="0"/>
              <a:t> </a:t>
            </a:r>
            <a:r>
              <a:rPr lang="fr-FR" sz="2000" dirty="0" err="1" smtClean="0"/>
              <a:t>therapy</a:t>
            </a:r>
            <a:r>
              <a:rPr lang="fr-FR" sz="2000" dirty="0" smtClean="0"/>
              <a:t> in non valvular AF</a:t>
            </a:r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460" y="661366"/>
            <a:ext cx="2910651" cy="547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 idx="4294967295"/>
          </p:nvPr>
        </p:nvSpPr>
        <p:spPr>
          <a:xfrm>
            <a:off x="1881211" y="222251"/>
            <a:ext cx="5381601" cy="400110"/>
          </a:xfrm>
        </p:spPr>
        <p:txBody>
          <a:bodyPr/>
          <a:lstStyle/>
          <a:p>
            <a:r>
              <a:rPr lang="fr-FR" sz="2000" dirty="0" smtClean="0"/>
              <a:t>Anti </a:t>
            </a:r>
            <a:r>
              <a:rPr lang="fr-FR" sz="2000" dirty="0" err="1" smtClean="0"/>
              <a:t>thrombotic</a:t>
            </a:r>
            <a:r>
              <a:rPr lang="fr-FR" sz="2000" dirty="0" smtClean="0"/>
              <a:t> </a:t>
            </a:r>
            <a:r>
              <a:rPr lang="fr-FR" sz="2000" dirty="0" err="1" smtClean="0"/>
              <a:t>therapy</a:t>
            </a:r>
            <a:r>
              <a:rPr lang="fr-FR" sz="2000" dirty="0" smtClean="0"/>
              <a:t> in </a:t>
            </a:r>
            <a:r>
              <a:rPr lang="fr-FR" sz="2000" smtClean="0"/>
              <a:t>non valvular AF</a:t>
            </a:r>
            <a:endParaRPr lang="fr-FR" sz="2000" dirty="0" smtClean="0"/>
          </a:p>
        </p:txBody>
      </p:sp>
      <p:cxnSp>
        <p:nvCxnSpPr>
          <p:cNvPr id="9" name="מחבר חץ ישר 8"/>
          <p:cNvCxnSpPr/>
          <p:nvPr/>
        </p:nvCxnSpPr>
        <p:spPr bwMode="auto">
          <a:xfrm flipV="1">
            <a:off x="127940" y="4326471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מחבר חץ ישר 9"/>
          <p:cNvCxnSpPr/>
          <p:nvPr/>
        </p:nvCxnSpPr>
        <p:spPr bwMode="auto">
          <a:xfrm flipV="1">
            <a:off x="2" y="5545672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3" y="1014416"/>
            <a:ext cx="76454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9350"/>
            <a:ext cx="20955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5715000"/>
            <a:ext cx="209550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7968" y="1204973"/>
            <a:ext cx="6588125" cy="4446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90" y="6678613"/>
            <a:ext cx="8783637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000000"/>
                </a:solidFill>
                <a:latin typeface="Sans Serif" pitchFamily="16" charset="0"/>
                <a:cs typeface="Lucida Sans Unicode" pitchFamily="34" charset="0"/>
              </a:rPr>
              <a:t>Copyright ©2011 American Heart Association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77968" y="5761098"/>
            <a:ext cx="6588125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latin typeface="Sans Serif" pitchFamily="16" charset="0"/>
                <a:cs typeface="Lucida Sans Unicode" pitchFamily="34" charset="0"/>
              </a:rPr>
              <a:t>Hankey, G. J. et al. Circulation 2011;123:1436-1450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90" y="179388"/>
            <a:ext cx="8783637" cy="84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Sans Serif" pitchFamily="16" charset="0"/>
                <a:cs typeface="Lucida Sans Unicode" pitchFamily="34" charset="0"/>
              </a:rPr>
              <a:t>Illustration showing the sites of action of new anticoagulants in the coagulation cascade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 idx="4294967295"/>
          </p:nvPr>
        </p:nvSpPr>
        <p:spPr>
          <a:xfrm>
            <a:off x="1881211" y="222251"/>
            <a:ext cx="5381601" cy="400110"/>
          </a:xfrm>
        </p:spPr>
        <p:txBody>
          <a:bodyPr/>
          <a:lstStyle/>
          <a:p>
            <a:r>
              <a:rPr lang="fr-FR" sz="2000" dirty="0" smtClean="0"/>
              <a:t>Anti </a:t>
            </a:r>
            <a:r>
              <a:rPr lang="fr-FR" sz="2000" dirty="0" err="1" smtClean="0"/>
              <a:t>thrombotic</a:t>
            </a:r>
            <a:r>
              <a:rPr lang="fr-FR" sz="2000" dirty="0" smtClean="0"/>
              <a:t> </a:t>
            </a:r>
            <a:r>
              <a:rPr lang="fr-FR" sz="2000" dirty="0" err="1" smtClean="0"/>
              <a:t>therapy</a:t>
            </a:r>
            <a:r>
              <a:rPr lang="fr-FR" sz="2000" dirty="0" smtClean="0"/>
              <a:t> in </a:t>
            </a:r>
            <a:r>
              <a:rPr lang="fr-FR" sz="2000" smtClean="0"/>
              <a:t>non valvular AF</a:t>
            </a:r>
            <a:endParaRPr lang="fr-FR" sz="2000" dirty="0" smtClean="0"/>
          </a:p>
        </p:txBody>
      </p:sp>
      <p:cxnSp>
        <p:nvCxnSpPr>
          <p:cNvPr id="6" name="מחבר חץ ישר 5"/>
          <p:cNvCxnSpPr/>
          <p:nvPr/>
        </p:nvCxnSpPr>
        <p:spPr bwMode="auto">
          <a:xfrm flipV="1">
            <a:off x="150518" y="1820337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מחבר חץ ישר 6"/>
          <p:cNvCxnSpPr/>
          <p:nvPr/>
        </p:nvCxnSpPr>
        <p:spPr bwMode="auto">
          <a:xfrm flipV="1">
            <a:off x="150518" y="3699938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מחבר חץ ישר 7"/>
          <p:cNvCxnSpPr/>
          <p:nvPr/>
        </p:nvCxnSpPr>
        <p:spPr bwMode="auto">
          <a:xfrm flipV="1">
            <a:off x="173098" y="2760138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מחבר חץ ישר 8"/>
          <p:cNvCxnSpPr/>
          <p:nvPr/>
        </p:nvCxnSpPr>
        <p:spPr bwMode="auto">
          <a:xfrm flipV="1">
            <a:off x="2" y="4699005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מחבר חץ ישר 9"/>
          <p:cNvCxnSpPr/>
          <p:nvPr/>
        </p:nvCxnSpPr>
        <p:spPr bwMode="auto">
          <a:xfrm flipV="1">
            <a:off x="2" y="5545672"/>
            <a:ext cx="451556" cy="84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37" y="1007180"/>
            <a:ext cx="7352359" cy="509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0456" y="2637314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THANK YOU!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317442" name="Picture 5" descr="Dsc_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33" y="3645376"/>
            <a:ext cx="374367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3" name="Picture 6" descr="Dsc_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11" y="190500"/>
            <a:ext cx="4032956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7" descr="DSC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60" y="3789839"/>
            <a:ext cx="3532011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5" name="Picture 8" descr="DSC_02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737" y="500063"/>
            <a:ext cx="3486856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3438525" y="1582738"/>
            <a:ext cx="5095875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	</a:t>
            </a:r>
            <a:r>
              <a:rPr lang="en-US" b="1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Apixaban, a structurally novel and neutral </a:t>
            </a:r>
            <a:r>
              <a:rPr lang="en-US" b="1" dirty="0" err="1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bicyclic</a:t>
            </a:r>
            <a:r>
              <a:rPr lang="en-US" b="1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 </a:t>
            </a:r>
            <a:r>
              <a:rPr lang="en-US" b="1" dirty="0" err="1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pyrazole</a:t>
            </a:r>
            <a:r>
              <a:rPr lang="en-US" b="1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, was rationally designed </a:t>
            </a:r>
            <a:br>
              <a:rPr lang="en-US" b="1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</a:br>
            <a:r>
              <a:rPr lang="en-US" b="1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and selected for the following qualities:</a:t>
            </a:r>
            <a:endParaRPr lang="en-US" sz="2000" b="1" dirty="0">
              <a:solidFill>
                <a:srgbClr val="0065A5"/>
              </a:solidFill>
              <a:ea typeface="ＭＳ Ｐゴシック" pitchFamily="34" charset="-128"/>
              <a:cs typeface="Arial"/>
            </a:endParaRPr>
          </a:p>
          <a:p>
            <a:pPr marL="809625" indent="-266700">
              <a:spcBef>
                <a:spcPts val="1200"/>
              </a:spcBef>
              <a:buClr>
                <a:srgbClr val="3366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3A76AD"/>
                </a:solidFill>
                <a:ea typeface="ＭＳ Ｐゴシック" pitchFamily="34" charset="-128"/>
                <a:cs typeface="Arial"/>
              </a:rPr>
              <a:t>Not a </a:t>
            </a:r>
            <a:r>
              <a:rPr lang="en-US" dirty="0" err="1">
                <a:solidFill>
                  <a:srgbClr val="3A76AD"/>
                </a:solidFill>
                <a:ea typeface="ＭＳ Ｐゴシック" pitchFamily="34" charset="-128"/>
                <a:cs typeface="Arial"/>
              </a:rPr>
              <a:t>prodrug</a:t>
            </a:r>
            <a:endParaRPr lang="en-US" dirty="0">
              <a:solidFill>
                <a:srgbClr val="3A76AD"/>
              </a:solidFill>
              <a:ea typeface="ＭＳ Ｐゴシック" pitchFamily="34" charset="-128"/>
              <a:cs typeface="Arial"/>
            </a:endParaRPr>
          </a:p>
          <a:p>
            <a:pPr marL="809625" indent="-266700">
              <a:spcBef>
                <a:spcPts val="9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Oral bioavailability: </a:t>
            </a:r>
            <a:r>
              <a:rPr lang="en-US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~50%</a:t>
            </a:r>
          </a:p>
          <a:p>
            <a:pPr marL="809625" indent="-266700">
              <a:spcBef>
                <a:spcPts val="9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T</a:t>
            </a:r>
            <a:r>
              <a:rPr lang="en-US" baseline="-25000" dirty="0" err="1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max</a:t>
            </a:r>
            <a:r>
              <a:rPr lang="en-US" dirty="0">
                <a:solidFill>
                  <a:srgbClr val="B1CEE6">
                    <a:lumMod val="25000"/>
                  </a:srgbClr>
                </a:solidFill>
                <a:ea typeface="ＭＳ Ｐゴシック" pitchFamily="34" charset="-128"/>
                <a:cs typeface="Arial"/>
              </a:rPr>
              <a:t>: </a:t>
            </a:r>
            <a:r>
              <a:rPr lang="en-US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3–4 h</a:t>
            </a:r>
          </a:p>
          <a:p>
            <a:pPr marL="809625" indent="-266700">
              <a:spcBef>
                <a:spcPts val="900"/>
              </a:spcBef>
              <a:buClr>
                <a:srgbClr val="336699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~</a:t>
            </a:r>
            <a:r>
              <a:rPr lang="en-GB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87% bound</a:t>
            </a:r>
            <a:r>
              <a:rPr lang="en-GB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 </a:t>
            </a:r>
            <a:r>
              <a:rPr lang="en-GB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to plasma proteins</a:t>
            </a:r>
            <a:endParaRPr lang="en-GB" baseline="30000" dirty="0">
              <a:solidFill>
                <a:srgbClr val="0065A5"/>
              </a:solidFill>
              <a:ea typeface="ＭＳ Ｐゴシック" pitchFamily="34" charset="-128"/>
              <a:cs typeface="Arial"/>
            </a:endParaRPr>
          </a:p>
          <a:p>
            <a:pPr marL="809625" indent="-266700">
              <a:spcBef>
                <a:spcPts val="9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336699"/>
                </a:solidFill>
                <a:ea typeface="ＭＳ Ｐゴシック" pitchFamily="34" charset="-128"/>
                <a:cs typeface="Arial"/>
              </a:rPr>
              <a:t>T</a:t>
            </a:r>
            <a:r>
              <a:rPr lang="en-US" baseline="-25000" dirty="0">
                <a:solidFill>
                  <a:srgbClr val="336699"/>
                </a:solidFill>
                <a:ea typeface="ＭＳ Ｐゴシック" pitchFamily="34" charset="-128"/>
                <a:cs typeface="Arial"/>
              </a:rPr>
              <a:t>1/2</a:t>
            </a:r>
            <a:r>
              <a:rPr lang="en-GB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: </a:t>
            </a:r>
            <a:r>
              <a:rPr lang="en-US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~</a:t>
            </a:r>
            <a:r>
              <a:rPr lang="en-GB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12 h</a:t>
            </a:r>
          </a:p>
          <a:p>
            <a:pPr marL="809625" indent="-266700">
              <a:spcBef>
                <a:spcPts val="9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  <a:t>Multiple elimination/excretion pathways: </a:t>
            </a:r>
            <a:br>
              <a:rPr lang="en-US" dirty="0">
                <a:solidFill>
                  <a:srgbClr val="0065A5"/>
                </a:solidFill>
                <a:ea typeface="ＭＳ Ｐゴシック" pitchFamily="34" charset="-128"/>
                <a:cs typeface="Arial"/>
              </a:rPr>
            </a:br>
            <a:r>
              <a:rPr lang="en-GB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~</a:t>
            </a:r>
            <a:r>
              <a:rPr lang="en-US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27% </a:t>
            </a:r>
            <a:r>
              <a:rPr lang="en-US" b="1" dirty="0" err="1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renally</a:t>
            </a:r>
            <a:r>
              <a:rPr lang="en-US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 excreted</a:t>
            </a:r>
          </a:p>
          <a:p>
            <a:pPr marL="809625" indent="-266700">
              <a:spcBef>
                <a:spcPts val="900"/>
              </a:spcBef>
              <a:buClr>
                <a:srgbClr val="336699"/>
              </a:buClr>
              <a:buSzPct val="100000"/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No active circulating metabolites</a:t>
            </a:r>
            <a:r>
              <a:rPr lang="pt-BR" dirty="0">
                <a:solidFill>
                  <a:srgbClr val="3A76AD">
                    <a:lumMod val="75000"/>
                  </a:srgbClr>
                </a:solidFill>
                <a:ea typeface="ＭＳ Ｐゴシック" pitchFamily="34" charset="-128"/>
                <a:cs typeface="Arial"/>
              </a:rPr>
              <a:t> </a:t>
            </a:r>
            <a:endParaRPr lang="en-US" dirty="0">
              <a:solidFill>
                <a:srgbClr val="3A76AD">
                  <a:lumMod val="75000"/>
                </a:srgbClr>
              </a:solidFill>
              <a:ea typeface="ＭＳ Ｐゴシック" pitchFamily="34" charset="-128"/>
              <a:cs typeface="Arial"/>
            </a:endParaRPr>
          </a:p>
          <a:p>
            <a:pPr marL="169863" indent="-169863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endParaRPr lang="en-GB" dirty="0">
              <a:solidFill>
                <a:srgbClr val="CC0000"/>
              </a:solidFill>
              <a:ea typeface="ＭＳ Ｐゴシック" pitchFamily="34" charset="-128"/>
              <a:cs typeface="Arial"/>
            </a:endParaRPr>
          </a:p>
          <a:p>
            <a:pPr marL="631825" lvl="1" indent="-174625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>
              <a:solidFill>
                <a:srgbClr val="0065A5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292600" y="5970588"/>
            <a:ext cx="4281488" cy="5492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defTabSz="933450">
              <a:lnSpc>
                <a:spcPct val="90000"/>
              </a:lnSpc>
            </a:pPr>
            <a:r>
              <a:rPr lang="en-US" sz="1200">
                <a:solidFill>
                  <a:srgbClr val="336699"/>
                </a:solidFill>
                <a:ea typeface="ＭＳ Ｐゴシック"/>
              </a:rPr>
              <a:t> T</a:t>
            </a:r>
            <a:r>
              <a:rPr lang="en-US" sz="1200" baseline="-25000">
                <a:solidFill>
                  <a:srgbClr val="336699"/>
                </a:solidFill>
                <a:ea typeface="ＭＳ Ｐゴシック"/>
              </a:rPr>
              <a:t>1/2</a:t>
            </a:r>
            <a:r>
              <a:rPr lang="en-US" sz="1200">
                <a:solidFill>
                  <a:srgbClr val="336699"/>
                </a:solidFill>
                <a:ea typeface="ＭＳ Ｐゴシック"/>
              </a:rPr>
              <a:t> = elimination half-life;</a:t>
            </a:r>
          </a:p>
          <a:p>
            <a:pPr defTabSz="933450">
              <a:lnSpc>
                <a:spcPct val="90000"/>
              </a:lnSpc>
            </a:pPr>
            <a:r>
              <a:rPr lang="en-US" sz="1200">
                <a:solidFill>
                  <a:srgbClr val="336699"/>
                </a:solidFill>
                <a:ea typeface="ＭＳ Ｐゴシック"/>
              </a:rPr>
              <a:t> T</a:t>
            </a:r>
            <a:r>
              <a:rPr lang="en-US" sz="1200" baseline="-25000">
                <a:solidFill>
                  <a:srgbClr val="336699"/>
                </a:solidFill>
                <a:ea typeface="ＭＳ Ｐゴシック"/>
              </a:rPr>
              <a:t>max</a:t>
            </a:r>
            <a:r>
              <a:rPr lang="en-US" sz="1200">
                <a:solidFill>
                  <a:srgbClr val="336699"/>
                </a:solidFill>
                <a:ea typeface="ＭＳ Ｐゴシック"/>
              </a:rPr>
              <a:t> = time to reach maximum plasma concentration</a:t>
            </a:r>
            <a:r>
              <a:rPr lang="en-US" sz="900">
                <a:solidFill>
                  <a:srgbClr val="336699"/>
                </a:solidFill>
                <a:ea typeface="ＭＳ Ｐゴシック"/>
              </a:rPr>
              <a:t> </a:t>
            </a:r>
          </a:p>
          <a:p>
            <a:pPr defTabSz="933450">
              <a:lnSpc>
                <a:spcPct val="90000"/>
              </a:lnSpc>
            </a:pPr>
            <a:endParaRPr lang="en-US" sz="900">
              <a:solidFill>
                <a:srgbClr val="336699"/>
              </a:solidFill>
              <a:ea typeface="ＭＳ Ｐゴシック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15975" y="5210175"/>
            <a:ext cx="2314575" cy="3651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6699"/>
                </a:solidFill>
                <a:ea typeface="ＭＳ Ｐゴシック"/>
              </a:rPr>
              <a:t>Apixaban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225" y="1570038"/>
            <a:ext cx="2655888" cy="3500437"/>
            <a:chOff x="459" y="912"/>
            <a:chExt cx="1925" cy="2205"/>
          </a:xfrm>
        </p:grpSpPr>
        <p:sp>
          <p:nvSpPr>
            <p:cNvPr id="10249" name="Line 7"/>
            <p:cNvSpPr>
              <a:spLocks noChangeShapeType="1"/>
            </p:cNvSpPr>
            <p:nvPr/>
          </p:nvSpPr>
          <p:spPr bwMode="gray">
            <a:xfrm>
              <a:off x="1052" y="1530"/>
              <a:ext cx="152" cy="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50" name="Line 8"/>
            <p:cNvSpPr>
              <a:spLocks noChangeShapeType="1"/>
            </p:cNvSpPr>
            <p:nvPr/>
          </p:nvSpPr>
          <p:spPr bwMode="gray">
            <a:xfrm flipV="1">
              <a:off x="718" y="1794"/>
              <a:ext cx="141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53" y="1490"/>
              <a:ext cx="391" cy="400"/>
              <a:chOff x="2283" y="2875"/>
              <a:chExt cx="340" cy="400"/>
            </a:xfrm>
          </p:grpSpPr>
          <p:sp>
            <p:nvSpPr>
              <p:cNvPr id="10305" name="Line 10"/>
              <p:cNvSpPr>
                <a:spLocks noChangeShapeType="1"/>
              </p:cNvSpPr>
              <p:nvPr/>
            </p:nvSpPr>
            <p:spPr bwMode="gray">
              <a:xfrm>
                <a:off x="2286" y="2971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6" name="Line 11"/>
              <p:cNvSpPr>
                <a:spLocks noChangeShapeType="1"/>
              </p:cNvSpPr>
              <p:nvPr/>
            </p:nvSpPr>
            <p:spPr bwMode="gray">
              <a:xfrm>
                <a:off x="2622" y="2969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7" name="Line 12"/>
              <p:cNvSpPr>
                <a:spLocks noChangeShapeType="1"/>
              </p:cNvSpPr>
              <p:nvPr/>
            </p:nvSpPr>
            <p:spPr bwMode="gray">
              <a:xfrm>
                <a:off x="2283" y="31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8" name="Line 13"/>
              <p:cNvSpPr>
                <a:spLocks noChangeShapeType="1"/>
              </p:cNvSpPr>
              <p:nvPr/>
            </p:nvSpPr>
            <p:spPr bwMode="gray">
              <a:xfrm>
                <a:off x="2451" y="28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9" name="Line 14"/>
              <p:cNvSpPr>
                <a:spLocks noChangeShapeType="1"/>
              </p:cNvSpPr>
              <p:nvPr/>
            </p:nvSpPr>
            <p:spPr bwMode="gray">
              <a:xfrm flipH="1">
                <a:off x="2451" y="31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10" name="Line 15"/>
              <p:cNvSpPr>
                <a:spLocks noChangeShapeType="1"/>
              </p:cNvSpPr>
              <p:nvPr/>
            </p:nvSpPr>
            <p:spPr bwMode="gray">
              <a:xfrm flipH="1">
                <a:off x="2284" y="28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41" y="1499"/>
              <a:ext cx="391" cy="400"/>
              <a:chOff x="2283" y="2875"/>
              <a:chExt cx="340" cy="400"/>
            </a:xfrm>
          </p:grpSpPr>
          <p:sp>
            <p:nvSpPr>
              <p:cNvPr id="10299" name="Line 17"/>
              <p:cNvSpPr>
                <a:spLocks noChangeShapeType="1"/>
              </p:cNvSpPr>
              <p:nvPr/>
            </p:nvSpPr>
            <p:spPr bwMode="gray">
              <a:xfrm>
                <a:off x="2286" y="2971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0" name="Line 18"/>
              <p:cNvSpPr>
                <a:spLocks noChangeShapeType="1"/>
              </p:cNvSpPr>
              <p:nvPr/>
            </p:nvSpPr>
            <p:spPr bwMode="gray">
              <a:xfrm>
                <a:off x="2622" y="2969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1" name="Line 19"/>
              <p:cNvSpPr>
                <a:spLocks noChangeShapeType="1"/>
              </p:cNvSpPr>
              <p:nvPr/>
            </p:nvSpPr>
            <p:spPr bwMode="gray">
              <a:xfrm>
                <a:off x="2283" y="31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2" name="Line 20"/>
              <p:cNvSpPr>
                <a:spLocks noChangeShapeType="1"/>
              </p:cNvSpPr>
              <p:nvPr/>
            </p:nvSpPr>
            <p:spPr bwMode="gray">
              <a:xfrm>
                <a:off x="2451" y="28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3" name="Line 21"/>
              <p:cNvSpPr>
                <a:spLocks noChangeShapeType="1"/>
              </p:cNvSpPr>
              <p:nvPr/>
            </p:nvSpPr>
            <p:spPr bwMode="gray">
              <a:xfrm flipH="1">
                <a:off x="2451" y="31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304" name="Line 22"/>
              <p:cNvSpPr>
                <a:spLocks noChangeShapeType="1"/>
              </p:cNvSpPr>
              <p:nvPr/>
            </p:nvSpPr>
            <p:spPr bwMode="gray">
              <a:xfrm flipH="1">
                <a:off x="2284" y="28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646" y="2099"/>
              <a:ext cx="391" cy="400"/>
              <a:chOff x="2283" y="2875"/>
              <a:chExt cx="340" cy="400"/>
            </a:xfrm>
          </p:grpSpPr>
          <p:sp>
            <p:nvSpPr>
              <p:cNvPr id="10293" name="Line 24"/>
              <p:cNvSpPr>
                <a:spLocks noChangeShapeType="1"/>
              </p:cNvSpPr>
              <p:nvPr/>
            </p:nvSpPr>
            <p:spPr bwMode="gray">
              <a:xfrm>
                <a:off x="2286" y="2971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4" name="Line 25"/>
              <p:cNvSpPr>
                <a:spLocks noChangeShapeType="1"/>
              </p:cNvSpPr>
              <p:nvPr/>
            </p:nvSpPr>
            <p:spPr bwMode="gray">
              <a:xfrm>
                <a:off x="2622" y="2969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5" name="Line 26"/>
              <p:cNvSpPr>
                <a:spLocks noChangeShapeType="1"/>
              </p:cNvSpPr>
              <p:nvPr/>
            </p:nvSpPr>
            <p:spPr bwMode="gray">
              <a:xfrm>
                <a:off x="2283" y="31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6" name="Line 27"/>
              <p:cNvSpPr>
                <a:spLocks noChangeShapeType="1"/>
              </p:cNvSpPr>
              <p:nvPr/>
            </p:nvSpPr>
            <p:spPr bwMode="gray">
              <a:xfrm>
                <a:off x="2451" y="28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7" name="Line 28"/>
              <p:cNvSpPr>
                <a:spLocks noChangeShapeType="1"/>
              </p:cNvSpPr>
              <p:nvPr/>
            </p:nvSpPr>
            <p:spPr bwMode="gray">
              <a:xfrm flipH="1">
                <a:off x="2451" y="31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8" name="Line 29"/>
              <p:cNvSpPr>
                <a:spLocks noChangeShapeType="1"/>
              </p:cNvSpPr>
              <p:nvPr/>
            </p:nvSpPr>
            <p:spPr bwMode="gray">
              <a:xfrm flipH="1">
                <a:off x="2284" y="28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648" y="2717"/>
              <a:ext cx="391" cy="400"/>
              <a:chOff x="2283" y="2875"/>
              <a:chExt cx="340" cy="400"/>
            </a:xfrm>
          </p:grpSpPr>
          <p:sp>
            <p:nvSpPr>
              <p:cNvPr id="10287" name="Line 31"/>
              <p:cNvSpPr>
                <a:spLocks noChangeShapeType="1"/>
              </p:cNvSpPr>
              <p:nvPr/>
            </p:nvSpPr>
            <p:spPr bwMode="gray">
              <a:xfrm>
                <a:off x="2286" y="2971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88" name="Line 32"/>
              <p:cNvSpPr>
                <a:spLocks noChangeShapeType="1"/>
              </p:cNvSpPr>
              <p:nvPr/>
            </p:nvSpPr>
            <p:spPr bwMode="gray">
              <a:xfrm>
                <a:off x="2622" y="2969"/>
                <a:ext cx="0" cy="2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89" name="Line 33"/>
              <p:cNvSpPr>
                <a:spLocks noChangeShapeType="1"/>
              </p:cNvSpPr>
              <p:nvPr/>
            </p:nvSpPr>
            <p:spPr bwMode="gray">
              <a:xfrm>
                <a:off x="2283" y="31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0" name="Line 34"/>
              <p:cNvSpPr>
                <a:spLocks noChangeShapeType="1"/>
              </p:cNvSpPr>
              <p:nvPr/>
            </p:nvSpPr>
            <p:spPr bwMode="gray">
              <a:xfrm>
                <a:off x="2451" y="28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1" name="Line 35"/>
              <p:cNvSpPr>
                <a:spLocks noChangeShapeType="1"/>
              </p:cNvSpPr>
              <p:nvPr/>
            </p:nvSpPr>
            <p:spPr bwMode="gray">
              <a:xfrm flipH="1">
                <a:off x="2451" y="3175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  <p:sp>
            <p:nvSpPr>
              <p:cNvPr id="10292" name="Line 36"/>
              <p:cNvSpPr>
                <a:spLocks noChangeShapeType="1"/>
              </p:cNvSpPr>
              <p:nvPr/>
            </p:nvSpPr>
            <p:spPr bwMode="gray">
              <a:xfrm flipH="1">
                <a:off x="2284" y="2876"/>
                <a:ext cx="172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 sz="1000">
                  <a:solidFill>
                    <a:srgbClr val="3A76AD"/>
                  </a:solidFill>
                  <a:ea typeface="ＭＳ Ｐゴシック"/>
                </a:endParaRPr>
              </a:p>
            </p:txBody>
          </p:sp>
        </p:grpSp>
        <p:sp>
          <p:nvSpPr>
            <p:cNvPr id="10255" name="Line 37"/>
            <p:cNvSpPr>
              <a:spLocks noChangeShapeType="1"/>
            </p:cNvSpPr>
            <p:nvPr/>
          </p:nvSpPr>
          <p:spPr bwMode="gray">
            <a:xfrm>
              <a:off x="895" y="1608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56" name="Line 38"/>
            <p:cNvSpPr>
              <a:spLocks noChangeShapeType="1"/>
            </p:cNvSpPr>
            <p:nvPr/>
          </p:nvSpPr>
          <p:spPr bwMode="gray">
            <a:xfrm flipV="1">
              <a:off x="1050" y="1769"/>
              <a:ext cx="163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57" name="Line 40"/>
            <p:cNvSpPr>
              <a:spLocks noChangeShapeType="1"/>
            </p:cNvSpPr>
            <p:nvPr/>
          </p:nvSpPr>
          <p:spPr bwMode="gray">
            <a:xfrm flipV="1">
              <a:off x="1247" y="1520"/>
              <a:ext cx="131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58" name="Line 41"/>
            <p:cNvSpPr>
              <a:spLocks noChangeShapeType="1"/>
            </p:cNvSpPr>
            <p:nvPr/>
          </p:nvSpPr>
          <p:spPr bwMode="gray">
            <a:xfrm flipV="1">
              <a:off x="1493" y="1786"/>
              <a:ext cx="14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59" name="Line 42"/>
            <p:cNvSpPr>
              <a:spLocks noChangeShapeType="1"/>
            </p:cNvSpPr>
            <p:nvPr/>
          </p:nvSpPr>
          <p:spPr bwMode="gray">
            <a:xfrm flipV="1">
              <a:off x="1523" y="1817"/>
              <a:ext cx="14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0" name="Text Box 43"/>
            <p:cNvSpPr txBox="1">
              <a:spLocks noChangeArrowheads="1"/>
            </p:cNvSpPr>
            <p:nvPr/>
          </p:nvSpPr>
          <p:spPr bwMode="gray">
            <a:xfrm>
              <a:off x="1404" y="1412"/>
              <a:ext cx="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N</a:t>
              </a:r>
            </a:p>
          </p:txBody>
        </p:sp>
        <p:sp>
          <p:nvSpPr>
            <p:cNvPr id="10261" name="Line 44"/>
            <p:cNvSpPr>
              <a:spLocks noChangeShapeType="1"/>
            </p:cNvSpPr>
            <p:nvPr/>
          </p:nvSpPr>
          <p:spPr bwMode="gray">
            <a:xfrm flipH="1" flipV="1">
              <a:off x="1520" y="1530"/>
              <a:ext cx="131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2" name="Line 45"/>
            <p:cNvSpPr>
              <a:spLocks noChangeShapeType="1"/>
            </p:cNvSpPr>
            <p:nvPr/>
          </p:nvSpPr>
          <p:spPr bwMode="gray">
            <a:xfrm flipV="1">
              <a:off x="1642" y="1484"/>
              <a:ext cx="143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3" name="Line 46"/>
            <p:cNvSpPr>
              <a:spLocks noChangeShapeType="1"/>
            </p:cNvSpPr>
            <p:nvPr/>
          </p:nvSpPr>
          <p:spPr bwMode="gray">
            <a:xfrm>
              <a:off x="1596" y="1293"/>
              <a:ext cx="1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4" name="Line 47"/>
            <p:cNvSpPr>
              <a:spLocks noChangeShapeType="1"/>
            </p:cNvSpPr>
            <p:nvPr/>
          </p:nvSpPr>
          <p:spPr bwMode="gray">
            <a:xfrm>
              <a:off x="1765" y="1293"/>
              <a:ext cx="69" cy="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5" name="Text Box 48"/>
            <p:cNvSpPr txBox="1">
              <a:spLocks noChangeArrowheads="1"/>
            </p:cNvSpPr>
            <p:nvPr/>
          </p:nvSpPr>
          <p:spPr bwMode="gray">
            <a:xfrm>
              <a:off x="1478" y="1216"/>
              <a:ext cx="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N</a:t>
              </a:r>
            </a:p>
          </p:txBody>
        </p:sp>
        <p:sp>
          <p:nvSpPr>
            <p:cNvPr id="10266" name="Line 49"/>
            <p:cNvSpPr>
              <a:spLocks noChangeShapeType="1"/>
            </p:cNvSpPr>
            <p:nvPr/>
          </p:nvSpPr>
          <p:spPr bwMode="gray">
            <a:xfrm flipV="1">
              <a:off x="1475" y="1365"/>
              <a:ext cx="25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7" name="Line 50"/>
            <p:cNvSpPr>
              <a:spLocks noChangeShapeType="1"/>
            </p:cNvSpPr>
            <p:nvPr/>
          </p:nvSpPr>
          <p:spPr bwMode="gray">
            <a:xfrm>
              <a:off x="1600" y="1332"/>
              <a:ext cx="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8" name="Line 51"/>
            <p:cNvSpPr>
              <a:spLocks noChangeShapeType="1"/>
            </p:cNvSpPr>
            <p:nvPr/>
          </p:nvSpPr>
          <p:spPr bwMode="gray">
            <a:xfrm flipV="1">
              <a:off x="1761" y="1191"/>
              <a:ext cx="207" cy="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69" name="Line 52"/>
            <p:cNvSpPr>
              <a:spLocks noChangeShapeType="1"/>
            </p:cNvSpPr>
            <p:nvPr/>
          </p:nvSpPr>
          <p:spPr bwMode="gray">
            <a:xfrm>
              <a:off x="1962" y="1190"/>
              <a:ext cx="129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0" name="Line 53"/>
            <p:cNvSpPr>
              <a:spLocks noChangeShapeType="1"/>
            </p:cNvSpPr>
            <p:nvPr/>
          </p:nvSpPr>
          <p:spPr bwMode="gray">
            <a:xfrm>
              <a:off x="1943" y="1057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1" name="Line 54"/>
            <p:cNvSpPr>
              <a:spLocks noChangeShapeType="1"/>
            </p:cNvSpPr>
            <p:nvPr/>
          </p:nvSpPr>
          <p:spPr bwMode="gray">
            <a:xfrm>
              <a:off x="1988" y="1057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2" name="Text Box 55"/>
            <p:cNvSpPr txBox="1">
              <a:spLocks noChangeArrowheads="1"/>
            </p:cNvSpPr>
            <p:nvPr/>
          </p:nvSpPr>
          <p:spPr bwMode="gray">
            <a:xfrm>
              <a:off x="1910" y="912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O</a:t>
              </a:r>
            </a:p>
          </p:txBody>
        </p:sp>
        <p:sp>
          <p:nvSpPr>
            <p:cNvPr id="10273" name="Text Box 56"/>
            <p:cNvSpPr txBox="1">
              <a:spLocks noChangeArrowheads="1"/>
            </p:cNvSpPr>
            <p:nvPr/>
          </p:nvSpPr>
          <p:spPr bwMode="gray">
            <a:xfrm>
              <a:off x="2115" y="1219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NH</a:t>
              </a:r>
              <a:r>
                <a:rPr lang="en-US" sz="1600" baseline="-25000">
                  <a:solidFill>
                    <a:srgbClr val="336699"/>
                  </a:solidFill>
                  <a:ea typeface="ＭＳ Ｐゴシック"/>
                </a:rPr>
                <a:t>2</a:t>
              </a:r>
            </a:p>
          </p:txBody>
        </p:sp>
        <p:sp>
          <p:nvSpPr>
            <p:cNvPr id="10274" name="Text Box 57"/>
            <p:cNvSpPr txBox="1">
              <a:spLocks noChangeArrowheads="1"/>
            </p:cNvSpPr>
            <p:nvPr/>
          </p:nvSpPr>
          <p:spPr bwMode="gray">
            <a:xfrm>
              <a:off x="1387" y="1839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O</a:t>
              </a:r>
            </a:p>
          </p:txBody>
        </p:sp>
        <p:sp>
          <p:nvSpPr>
            <p:cNvPr id="10275" name="Text Box 58"/>
            <p:cNvSpPr txBox="1">
              <a:spLocks noChangeArrowheads="1"/>
            </p:cNvSpPr>
            <p:nvPr/>
          </p:nvSpPr>
          <p:spPr bwMode="gray">
            <a:xfrm>
              <a:off x="1746" y="1806"/>
              <a:ext cx="173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N</a:t>
              </a:r>
            </a:p>
          </p:txBody>
        </p:sp>
        <p:sp>
          <p:nvSpPr>
            <p:cNvPr id="10276" name="Line 59"/>
            <p:cNvSpPr>
              <a:spLocks noChangeShapeType="1"/>
            </p:cNvSpPr>
            <p:nvPr/>
          </p:nvSpPr>
          <p:spPr bwMode="gray">
            <a:xfrm flipV="1">
              <a:off x="1685" y="2141"/>
              <a:ext cx="162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7" name="Line 60"/>
            <p:cNvSpPr>
              <a:spLocks noChangeShapeType="1"/>
            </p:cNvSpPr>
            <p:nvPr/>
          </p:nvSpPr>
          <p:spPr bwMode="gray">
            <a:xfrm>
              <a:off x="1999" y="2220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8" name="Line 61"/>
            <p:cNvSpPr>
              <a:spLocks noChangeShapeType="1"/>
            </p:cNvSpPr>
            <p:nvPr/>
          </p:nvSpPr>
          <p:spPr bwMode="gray">
            <a:xfrm>
              <a:off x="1682" y="2382"/>
              <a:ext cx="158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79" name="Line 62"/>
            <p:cNvSpPr>
              <a:spLocks noChangeShapeType="1"/>
            </p:cNvSpPr>
            <p:nvPr/>
          </p:nvSpPr>
          <p:spPr bwMode="gray">
            <a:xfrm flipV="1">
              <a:off x="1845" y="1980"/>
              <a:ext cx="0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80" name="Line 63"/>
            <p:cNvSpPr>
              <a:spLocks noChangeShapeType="1"/>
            </p:cNvSpPr>
            <p:nvPr/>
          </p:nvSpPr>
          <p:spPr bwMode="gray">
            <a:xfrm flipV="1">
              <a:off x="1841" y="2497"/>
              <a:ext cx="0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81" name="Text Box 64"/>
            <p:cNvSpPr txBox="1">
              <a:spLocks noChangeArrowheads="1"/>
            </p:cNvSpPr>
            <p:nvPr/>
          </p:nvSpPr>
          <p:spPr bwMode="gray">
            <a:xfrm>
              <a:off x="1754" y="2662"/>
              <a:ext cx="173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N</a:t>
              </a:r>
            </a:p>
          </p:txBody>
        </p:sp>
        <p:sp>
          <p:nvSpPr>
            <p:cNvPr id="10282" name="Text Box 65"/>
            <p:cNvSpPr txBox="1">
              <a:spLocks noChangeArrowheads="1"/>
            </p:cNvSpPr>
            <p:nvPr/>
          </p:nvSpPr>
          <p:spPr bwMode="gray">
            <a:xfrm>
              <a:off x="2195" y="2638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O</a:t>
              </a:r>
            </a:p>
          </p:txBody>
        </p:sp>
        <p:sp>
          <p:nvSpPr>
            <p:cNvPr id="10283" name="Line 66"/>
            <p:cNvSpPr>
              <a:spLocks noChangeShapeType="1"/>
            </p:cNvSpPr>
            <p:nvPr/>
          </p:nvSpPr>
          <p:spPr bwMode="gray">
            <a:xfrm flipV="1">
              <a:off x="2019" y="2734"/>
              <a:ext cx="14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84" name="Line 67"/>
            <p:cNvSpPr>
              <a:spLocks noChangeShapeType="1"/>
            </p:cNvSpPr>
            <p:nvPr/>
          </p:nvSpPr>
          <p:spPr bwMode="gray">
            <a:xfrm flipV="1">
              <a:off x="2040" y="2763"/>
              <a:ext cx="14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  <p:sp>
          <p:nvSpPr>
            <p:cNvPr id="10285" name="Text Box 68"/>
            <p:cNvSpPr txBox="1">
              <a:spLocks noChangeArrowheads="1"/>
            </p:cNvSpPr>
            <p:nvPr/>
          </p:nvSpPr>
          <p:spPr bwMode="gray">
            <a:xfrm>
              <a:off x="617" y="1820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336699"/>
                  </a:solidFill>
                  <a:ea typeface="ＭＳ Ｐゴシック"/>
                </a:rPr>
                <a:t>O</a:t>
              </a:r>
            </a:p>
          </p:txBody>
        </p:sp>
        <p:sp>
          <p:nvSpPr>
            <p:cNvPr id="10286" name="Line 44"/>
            <p:cNvSpPr>
              <a:spLocks noChangeShapeType="1"/>
            </p:cNvSpPr>
            <p:nvPr/>
          </p:nvSpPr>
          <p:spPr bwMode="gray">
            <a:xfrm flipH="1" flipV="1">
              <a:off x="459" y="1800"/>
              <a:ext cx="131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1000">
                <a:solidFill>
                  <a:srgbClr val="3A76AD"/>
                </a:solidFill>
                <a:ea typeface="ＭＳ Ｐゴシック"/>
              </a:endParaRPr>
            </a:p>
          </p:txBody>
        </p:sp>
      </p:grpSp>
      <p:sp>
        <p:nvSpPr>
          <p:cNvPr id="10246" name="Rectangle 2"/>
          <p:cNvSpPr>
            <a:spLocks/>
          </p:cNvSpPr>
          <p:nvPr/>
        </p:nvSpPr>
        <p:spPr bwMode="auto">
          <a:xfrm>
            <a:off x="227013" y="109538"/>
            <a:ext cx="85883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400" b="1">
                <a:solidFill>
                  <a:srgbClr val="0065A5"/>
                </a:solidFill>
                <a:ea typeface="ＭＳ Ｐゴシック"/>
              </a:rPr>
              <a:t>Apixaban: a novel direct factor Xa inhibitor</a:t>
            </a:r>
            <a:endParaRPr lang="en-US" sz="2400" b="1">
              <a:solidFill>
                <a:srgbClr val="0065A5"/>
              </a:solidFill>
              <a:ea typeface="ＭＳ Ｐゴシック"/>
            </a:endParaRPr>
          </a:p>
        </p:txBody>
      </p:sp>
      <p:sp>
        <p:nvSpPr>
          <p:cNvPr id="10247" name="Rectangle 68"/>
          <p:cNvSpPr>
            <a:spLocks noChangeArrowheads="1"/>
          </p:cNvSpPr>
          <p:nvPr/>
        </p:nvSpPr>
        <p:spPr bwMode="auto">
          <a:xfrm>
            <a:off x="0" y="5929313"/>
            <a:ext cx="4435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933450"/>
            <a:r>
              <a:rPr lang="fr-FR" sz="1100" b="1" i="1">
                <a:solidFill>
                  <a:srgbClr val="515151"/>
                </a:solidFill>
                <a:ea typeface="ＭＳ Ｐゴシック"/>
              </a:rPr>
              <a:t>Apixaban SmPC 2012.</a:t>
            </a:r>
            <a:r>
              <a:rPr lang="en-GB" sz="1100">
                <a:solidFill>
                  <a:srgbClr val="515151"/>
                </a:solidFill>
                <a:ea typeface="ＭＳ Ｐゴシック"/>
              </a:rPr>
              <a:t> </a:t>
            </a:r>
          </a:p>
          <a:p>
            <a:pPr marL="0" lvl="1" defTabSz="933450"/>
            <a:r>
              <a:rPr lang="en-GB" sz="1100" b="1" i="1">
                <a:solidFill>
                  <a:srgbClr val="515151"/>
                </a:solidFill>
                <a:ea typeface="ＭＳ Ｐゴシック"/>
              </a:rPr>
              <a:t>Pinto et al. J Med Chem. 2007;50(22):5339-56</a:t>
            </a:r>
            <a:r>
              <a:rPr lang="fr-FR" sz="1100" b="1" i="1">
                <a:solidFill>
                  <a:srgbClr val="515151"/>
                </a:solidFill>
                <a:ea typeface="ＭＳ Ｐゴシック"/>
              </a:rPr>
              <a:t>.</a:t>
            </a:r>
          </a:p>
        </p:txBody>
      </p:sp>
      <p:sp>
        <p:nvSpPr>
          <p:cNvPr id="10248" name="TextBox 69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033463"/>
            <a:ext cx="8601075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GB" b="1">
              <a:solidFill>
                <a:srgbClr val="0065A5"/>
              </a:solidFill>
              <a:ea typeface="ＭＳ Ｐゴシック"/>
            </a:endParaRPr>
          </a:p>
        </p:txBody>
      </p:sp>
      <p:sp>
        <p:nvSpPr>
          <p:cNvPr id="12291" name="Rectangle 19"/>
          <p:cNvSpPr>
            <a:spLocks noGrp="1"/>
          </p:cNvSpPr>
          <p:nvPr>
            <p:ph type="title" idx="4294967295"/>
          </p:nvPr>
        </p:nvSpPr>
        <p:spPr>
          <a:xfrm>
            <a:off x="0" y="257175"/>
            <a:ext cx="8664575" cy="5635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Direct factor Xa inhibition with apixaban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74625" y="5797550"/>
            <a:ext cx="5276850" cy="8477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defTabSz="93345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sz="1100" b="1" i="1">
              <a:solidFill>
                <a:srgbClr val="1C1C1C"/>
              </a:solidFill>
              <a:ea typeface="ＭＳ Ｐゴシック"/>
            </a:endParaRPr>
          </a:p>
          <a:p>
            <a:pPr defTabSz="93345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100" b="1" i="1">
                <a:solidFill>
                  <a:srgbClr val="515151"/>
                </a:solidFill>
                <a:ea typeface="ＭＳ Ｐゴシック"/>
              </a:rPr>
              <a:t>Ansell. J Thromb Haemost 2007;5(Suppl1):60-64.</a:t>
            </a:r>
          </a:p>
          <a:p>
            <a:pPr defTabSz="93345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100" b="1" i="1">
                <a:solidFill>
                  <a:srgbClr val="515151"/>
                </a:solidFill>
                <a:ea typeface="ＭＳ Ｐゴシック"/>
              </a:rPr>
              <a:t>Turpie AG. Arterioscler Thromb Vasc Biol. 2007 Jun;27(6):1238-47.</a:t>
            </a:r>
          </a:p>
          <a:p>
            <a:pPr defTabSz="93345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sz="1100" b="1" i="1">
              <a:solidFill>
                <a:srgbClr val="515151"/>
              </a:solidFill>
              <a:ea typeface="ＭＳ Ｐゴシック"/>
            </a:endParaRPr>
          </a:p>
        </p:txBody>
      </p:sp>
      <p:pic>
        <p:nvPicPr>
          <p:cNvPr id="12293" name="Picture 6" descr="Thrombin"/>
          <p:cNvPicPr>
            <a:picLocks noChangeAspect="1" noChangeArrowheads="1"/>
          </p:cNvPicPr>
          <p:nvPr/>
        </p:nvPicPr>
        <p:blipFill>
          <a:blip r:embed="rId3" cstate="print"/>
          <a:srcRect l="18303" t="10135" r="27403" b="16669"/>
          <a:stretch>
            <a:fillRect/>
          </a:stretch>
        </p:blipFill>
        <p:spPr bwMode="auto">
          <a:xfrm>
            <a:off x="2830513" y="3652838"/>
            <a:ext cx="13033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FactorXa"/>
          <p:cNvPicPr>
            <a:picLocks noChangeAspect="1" noChangeArrowheads="1"/>
          </p:cNvPicPr>
          <p:nvPr/>
        </p:nvPicPr>
        <p:blipFill>
          <a:blip r:embed="rId4" cstate="print"/>
          <a:srcRect l="21503" r="16402"/>
          <a:stretch>
            <a:fillRect/>
          </a:stretch>
        </p:blipFill>
        <p:spPr bwMode="auto">
          <a:xfrm>
            <a:off x="1716088" y="3630613"/>
            <a:ext cx="13287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FactorXa"/>
          <p:cNvPicPr>
            <a:picLocks noChangeAspect="1" noChangeArrowheads="1"/>
          </p:cNvPicPr>
          <p:nvPr/>
        </p:nvPicPr>
        <p:blipFill>
          <a:blip r:embed="rId4" cstate="print"/>
          <a:srcRect l="21503" r="16402"/>
          <a:stretch>
            <a:fillRect/>
          </a:stretch>
        </p:blipFill>
        <p:spPr bwMode="auto">
          <a:xfrm>
            <a:off x="4673600" y="3630613"/>
            <a:ext cx="1328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586163" y="2487613"/>
            <a:ext cx="1941512" cy="2746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b="1">
                <a:solidFill>
                  <a:srgbClr val="3A76AD"/>
                </a:solidFill>
                <a:ea typeface="ＭＳ Ｐゴシック"/>
              </a:rPr>
              <a:t>Apixaban</a:t>
            </a: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5076825" y="2870200"/>
            <a:ext cx="819150" cy="7715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1882775" y="5073650"/>
            <a:ext cx="758825" cy="212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3A76AD"/>
                </a:solidFill>
                <a:ea typeface="ＭＳ Ｐゴシック"/>
              </a:rPr>
              <a:t>factor Xa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4875213" y="5060950"/>
            <a:ext cx="758825" cy="212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3A76AD"/>
                </a:solidFill>
                <a:ea typeface="ＭＳ Ｐゴシック"/>
              </a:rPr>
              <a:t>factor Xa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065463" y="5073650"/>
            <a:ext cx="1065212" cy="212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3A76AD"/>
                </a:solidFill>
                <a:ea typeface="ＭＳ Ｐゴシック"/>
              </a:rPr>
              <a:t>Prothrombin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6272213" y="5060950"/>
            <a:ext cx="855662" cy="212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3A76AD"/>
                </a:solidFill>
                <a:ea typeface="ＭＳ Ｐゴシック"/>
              </a:rPr>
              <a:t>Fibrin clot</a:t>
            </a:r>
          </a:p>
        </p:txBody>
      </p:sp>
      <p:pic>
        <p:nvPicPr>
          <p:cNvPr id="12302" name="Picture 15" descr="FibrinBundle_BD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0388" y="3595688"/>
            <a:ext cx="2071687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Line 16"/>
          <p:cNvSpPr>
            <a:spLocks noChangeShapeType="1"/>
          </p:cNvSpPr>
          <p:nvPr/>
        </p:nvSpPr>
        <p:spPr bwMode="auto">
          <a:xfrm flipH="1">
            <a:off x="2844800" y="2870200"/>
            <a:ext cx="1136650" cy="8985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lg"/>
          </a:ln>
        </p:spPr>
        <p:txBody>
          <a:bodyPr lIns="0" tIns="0" rIns="0" bIns="0">
            <a:spAutoFit/>
          </a:bodyPr>
          <a:lstStyle/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1308100" y="1477963"/>
            <a:ext cx="65484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rgbClr val="0065A5"/>
                </a:solidFill>
                <a:ea typeface="ＭＳ Ｐゴシック"/>
              </a:rPr>
              <a:t>Apixaban can neutralise factor Xa regardless of whether </a:t>
            </a:r>
            <a:br>
              <a:rPr lang="en-US" b="1">
                <a:solidFill>
                  <a:srgbClr val="0065A5"/>
                </a:solidFill>
                <a:ea typeface="ＭＳ Ｐゴシック"/>
              </a:rPr>
            </a:br>
            <a:r>
              <a:rPr lang="en-US" b="1">
                <a:solidFill>
                  <a:srgbClr val="0065A5"/>
                </a:solidFill>
                <a:ea typeface="ＭＳ Ｐゴシック"/>
              </a:rPr>
              <a:t>the target is clot bound or prothrombinase bound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3A76AD"/>
              </a:solidFill>
              <a:ea typeface="ＭＳ Ｐゴシック"/>
            </a:endParaRPr>
          </a:p>
          <a:p>
            <a:endParaRPr lang="he-IL" sz="1000">
              <a:solidFill>
                <a:srgbClr val="3A76AD"/>
              </a:solidFill>
              <a:ea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המטבוליזם של </a:t>
            </a:r>
            <a:r>
              <a:rPr lang="he-IL" dirty="0" err="1" smtClean="0">
                <a:solidFill>
                  <a:schemeClr val="bg1"/>
                </a:solidFill>
              </a:rPr>
              <a:t>אפיקסבאן</a:t>
            </a:r>
            <a:r>
              <a:rPr lang="he-IL" dirty="0" smtClean="0">
                <a:solidFill>
                  <a:schemeClr val="bg1"/>
                </a:solidFill>
              </a:rPr>
              <a:t> אינו מושפע משמעותית מ: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אי ספיקת כבד קלה – בינונית</a:t>
            </a:r>
          </a:p>
          <a:p>
            <a:r>
              <a:rPr lang="he-IL" dirty="0" smtClean="0"/>
              <a:t>גיל</a:t>
            </a:r>
          </a:p>
          <a:p>
            <a:r>
              <a:rPr lang="he-IL" dirty="0" smtClean="0"/>
              <a:t>מין</a:t>
            </a:r>
          </a:p>
          <a:p>
            <a:r>
              <a:rPr lang="he-IL" dirty="0" smtClean="0"/>
              <a:t>מזון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9563" y="211138"/>
            <a:ext cx="8561387" cy="563562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Apixaban SmPC recommendations in AF patients requiring switch from VKA to apixaban or apixaban to VKA</a:t>
            </a:r>
            <a:endParaRPr lang="en-GB" smtClean="0">
              <a:ea typeface="ＭＳ Ｐゴシック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04838" y="5554663"/>
            <a:ext cx="8086725" cy="690562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  <a:round/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GB" sz="1600" b="1" smtClean="0">
                <a:ea typeface="ＭＳ Ｐゴシック"/>
              </a:rPr>
              <a:t>Switching treatment from parenteral anticoagulants  (and </a:t>
            </a:r>
            <a:r>
              <a:rPr lang="en-GB" sz="1600" b="1" i="1" smtClean="0">
                <a:ea typeface="ＭＳ Ｐゴシック"/>
              </a:rPr>
              <a:t>vice versa</a:t>
            </a:r>
            <a:r>
              <a:rPr lang="en-GB" sz="1600" b="1" smtClean="0">
                <a:ea typeface="ＭＳ Ｐゴシック"/>
              </a:rPr>
              <a:t>)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GB" sz="1600" b="1" smtClean="0">
                <a:ea typeface="ＭＳ Ｐゴシック"/>
              </a:rPr>
              <a:t>can be done at the next scheduled dose</a:t>
            </a:r>
            <a:endParaRPr lang="fr-FR" sz="1600" b="1" smtClean="0">
              <a:ea typeface="ＭＳ Ｐゴシック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820452" y="1580099"/>
            <a:ext cx="5079994" cy="445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 h="44450"/>
            <a:bevelB w="0" h="0"/>
          </a:sp3d>
        </p:spPr>
        <p:txBody>
          <a:bodyPr lIns="0" tIns="0" rIns="0" bIns="0" anchor="ctr"/>
          <a:lstStyle/>
          <a:p>
            <a:pPr marL="936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600" b="1" dirty="0">
                <a:solidFill>
                  <a:schemeClr val="bg2">
                    <a:lumMod val="75000"/>
                    <a:lumOff val="25000"/>
                  </a:schemeClr>
                </a:solidFill>
                <a:ea typeface="ＭＳ Ｐゴシック" pitchFamily="34" charset="-128"/>
                <a:cs typeface="+mn-cs"/>
              </a:rPr>
              <a:t>Converting patients from VKA therapy to </a:t>
            </a:r>
            <a:r>
              <a:rPr lang="en-GB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ea typeface="ＭＳ Ｐゴシック" pitchFamily="34" charset="-128"/>
                <a:cs typeface="+mn-cs"/>
              </a:rPr>
              <a:t>apixaban</a:t>
            </a:r>
            <a:endParaRPr lang="fr-FR" sz="1600" b="1" dirty="0">
              <a:solidFill>
                <a:schemeClr val="bg2">
                  <a:lumMod val="75000"/>
                  <a:lumOff val="2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863671" y="3697780"/>
            <a:ext cx="5079994" cy="445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 h="44450"/>
            <a:bevelB w="0" h="0"/>
          </a:sp3d>
        </p:spPr>
        <p:txBody>
          <a:bodyPr lIns="0" tIns="0" rIns="0" bIns="0" anchor="ctr"/>
          <a:lstStyle/>
          <a:p>
            <a:pPr marL="936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1600" b="1" dirty="0">
                <a:solidFill>
                  <a:schemeClr val="bg2">
                    <a:lumMod val="75000"/>
                    <a:lumOff val="25000"/>
                  </a:schemeClr>
                </a:solidFill>
                <a:ea typeface="ＭＳ Ｐゴシック" pitchFamily="34" charset="-128"/>
                <a:cs typeface="+mn-cs"/>
              </a:rPr>
              <a:t>Converting patients from apixaban to VKA therapy</a:t>
            </a:r>
            <a:endParaRPr lang="fr-FR" sz="1600" b="1" dirty="0">
              <a:solidFill>
                <a:schemeClr val="bg2">
                  <a:lumMod val="75000"/>
                  <a:lumOff val="2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464024" y="2101755"/>
          <a:ext cx="8175010" cy="107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286603" y="4189863"/>
          <a:ext cx="8311487" cy="111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1452" name="Rectangle 5"/>
          <p:cNvSpPr>
            <a:spLocks noChangeArrowheads="1"/>
          </p:cNvSpPr>
          <p:nvPr/>
        </p:nvSpPr>
        <p:spPr bwMode="auto">
          <a:xfrm>
            <a:off x="0" y="6237288"/>
            <a:ext cx="16525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FR" sz="1100" b="1" i="1">
                <a:solidFill>
                  <a:srgbClr val="515151"/>
                </a:solidFill>
              </a:rPr>
              <a:t>Apixaban SmPC 2012</a:t>
            </a:r>
            <a:r>
              <a:rPr lang="da-DK" sz="1100" b="1" i="1">
                <a:solidFill>
                  <a:srgbClr val="515151"/>
                </a:solidFill>
              </a:rPr>
              <a:t>.</a:t>
            </a:r>
            <a:endParaRPr lang="fr-FR" sz="1100" b="1">
              <a:solidFill>
                <a:srgbClr val="515151"/>
              </a:solidFill>
            </a:endParaRPr>
          </a:p>
        </p:txBody>
      </p:sp>
      <p:sp>
        <p:nvSpPr>
          <p:cNvPr id="61453" name="TextBox 8"/>
          <p:cNvSpPr txBox="1">
            <a:spLocks noChangeArrowheads="1"/>
          </p:cNvSpPr>
          <p:nvPr/>
        </p:nvSpPr>
        <p:spPr bwMode="auto">
          <a:xfrm>
            <a:off x="1276350" y="6457950"/>
            <a:ext cx="444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VE-2">
  <a:themeElements>
    <a:clrScheme name="BRAVE-2 9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6600"/>
      </a:accent1>
      <a:accent2>
        <a:srgbClr val="6699FF"/>
      </a:accent2>
      <a:accent3>
        <a:srgbClr val="AAAAAA"/>
      </a:accent3>
      <a:accent4>
        <a:srgbClr val="DADADA"/>
      </a:accent4>
      <a:accent5>
        <a:srgbClr val="FFB8AA"/>
      </a:accent5>
      <a:accent6>
        <a:srgbClr val="5C8AE7"/>
      </a:accent6>
      <a:hlink>
        <a:srgbClr val="CC66FF"/>
      </a:hlink>
      <a:folHlink>
        <a:srgbClr val="FFCC66"/>
      </a:folHlink>
    </a:clrScheme>
    <a:fontScheme name="BRAVE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RAV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VE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VE-2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9900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VE-2 9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6699FF"/>
        </a:accent2>
        <a:accent3>
          <a:srgbClr val="AAAAAA"/>
        </a:accent3>
        <a:accent4>
          <a:srgbClr val="DADADA"/>
        </a:accent4>
        <a:accent5>
          <a:srgbClr val="FFB8AA"/>
        </a:accent5>
        <a:accent6>
          <a:srgbClr val="5C8AE7"/>
        </a:accent6>
        <a:hlink>
          <a:srgbClr val="CC66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7_SPAF_Academy_template">
  <a:themeElements>
    <a:clrScheme name="">
      <a:dk1>
        <a:srgbClr val="00498B"/>
      </a:dk1>
      <a:lt1>
        <a:srgbClr val="FFFFFF"/>
      </a:lt1>
      <a:dk2>
        <a:srgbClr val="00498B"/>
      </a:dk2>
      <a:lt2>
        <a:srgbClr val="005C84"/>
      </a:lt2>
      <a:accent1>
        <a:srgbClr val="CD1543"/>
      </a:accent1>
      <a:accent2>
        <a:srgbClr val="00498B"/>
      </a:accent2>
      <a:accent3>
        <a:srgbClr val="FFFFFF"/>
      </a:accent3>
      <a:accent4>
        <a:srgbClr val="003D76"/>
      </a:accent4>
      <a:accent5>
        <a:srgbClr val="E3AAB0"/>
      </a:accent5>
      <a:accent6>
        <a:srgbClr val="00417D"/>
      </a:accent6>
      <a:hlink>
        <a:srgbClr val="0084CB"/>
      </a:hlink>
      <a:folHlink>
        <a:srgbClr val="007370"/>
      </a:folHlink>
    </a:clrScheme>
    <a:fontScheme name="1_SPAF_Academy_template">
      <a:majorFont>
        <a:latin typeface="Tahoma"/>
        <a:ea typeface="MS PGothic"/>
        <a:cs typeface="MS PGothic"/>
      </a:majorFont>
      <a:minorFont>
        <a:latin typeface="Tahom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MPLATE ESC">
  <a:themeElements>
    <a:clrScheme name="TEMPLATE ESC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D00040"/>
      </a:accent1>
      <a:accent2>
        <a:srgbClr val="00CC99"/>
      </a:accent2>
      <a:accent3>
        <a:srgbClr val="FFFFFF"/>
      </a:accent3>
      <a:accent4>
        <a:srgbClr val="000056"/>
      </a:accent4>
      <a:accent5>
        <a:srgbClr val="E4AAAF"/>
      </a:accent5>
      <a:accent6>
        <a:srgbClr val="00B98A"/>
      </a:accent6>
      <a:hlink>
        <a:srgbClr val="000086"/>
      </a:hlink>
      <a:folHlink>
        <a:srgbClr val="666699"/>
      </a:folHlink>
    </a:clrScheme>
    <a:fontScheme name="TEMPLATE ES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ESC 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D00040"/>
        </a:accent1>
        <a:accent2>
          <a:srgbClr val="00CC99"/>
        </a:accent2>
        <a:accent3>
          <a:srgbClr val="FFFFFF"/>
        </a:accent3>
        <a:accent4>
          <a:srgbClr val="000056"/>
        </a:accent4>
        <a:accent5>
          <a:srgbClr val="E4AAAF"/>
        </a:accent5>
        <a:accent6>
          <a:srgbClr val="00B98A"/>
        </a:accent6>
        <a:hlink>
          <a:srgbClr val="00008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PLATE ESC">
  <a:themeElements>
    <a:clrScheme name="TEMPLATE ESC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D00040"/>
      </a:accent1>
      <a:accent2>
        <a:srgbClr val="00CC99"/>
      </a:accent2>
      <a:accent3>
        <a:srgbClr val="FFFFFF"/>
      </a:accent3>
      <a:accent4>
        <a:srgbClr val="000056"/>
      </a:accent4>
      <a:accent5>
        <a:srgbClr val="E4AAAF"/>
      </a:accent5>
      <a:accent6>
        <a:srgbClr val="00B98A"/>
      </a:accent6>
      <a:hlink>
        <a:srgbClr val="000086"/>
      </a:hlink>
      <a:folHlink>
        <a:srgbClr val="666699"/>
      </a:folHlink>
    </a:clrScheme>
    <a:fontScheme name="TEMPLATE ESC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11473C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11473C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MPLATE ESC 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D00040"/>
        </a:accent1>
        <a:accent2>
          <a:srgbClr val="00CC99"/>
        </a:accent2>
        <a:accent3>
          <a:srgbClr val="FFFFFF"/>
        </a:accent3>
        <a:accent4>
          <a:srgbClr val="000056"/>
        </a:accent4>
        <a:accent5>
          <a:srgbClr val="E4AAAF"/>
        </a:accent5>
        <a:accent6>
          <a:srgbClr val="00B98A"/>
        </a:accent6>
        <a:hlink>
          <a:srgbClr val="00008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66"/>
      </a:hlink>
      <a:folHlink>
        <a:srgbClr val="B2B2B2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efault Design">
  <a:themeElements>
    <a:clrScheme name="Custom 26">
      <a:dk1>
        <a:srgbClr val="292929"/>
      </a:dk1>
      <a:lt1>
        <a:srgbClr val="FFFFFF"/>
      </a:lt1>
      <a:dk2>
        <a:srgbClr val="AFCC36"/>
      </a:dk2>
      <a:lt2>
        <a:srgbClr val="C0C0C0"/>
      </a:lt2>
      <a:accent1>
        <a:srgbClr val="440D69"/>
      </a:accent1>
      <a:accent2>
        <a:srgbClr val="FFB00A"/>
      </a:accent2>
      <a:accent3>
        <a:srgbClr val="FFFFFF"/>
      </a:accent3>
      <a:accent4>
        <a:srgbClr val="212121"/>
      </a:accent4>
      <a:accent5>
        <a:srgbClr val="54BDC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ffice Theme">
  <a:themeElements>
    <a:clrScheme name="8_Office Theme 1">
      <a:dk1>
        <a:srgbClr val="3A76AD"/>
      </a:dk1>
      <a:lt1>
        <a:srgbClr val="FFFFFF"/>
      </a:lt1>
      <a:dk2>
        <a:srgbClr val="3A76AD"/>
      </a:dk2>
      <a:lt2>
        <a:srgbClr val="1C1C1C"/>
      </a:lt2>
      <a:accent1>
        <a:srgbClr val="48A3D4"/>
      </a:accent1>
      <a:accent2>
        <a:srgbClr val="D5E14E"/>
      </a:accent2>
      <a:accent3>
        <a:srgbClr val="FFFFFF"/>
      </a:accent3>
      <a:accent4>
        <a:srgbClr val="306493"/>
      </a:accent4>
      <a:accent5>
        <a:srgbClr val="B1CEE6"/>
      </a:accent5>
      <a:accent6>
        <a:srgbClr val="C1CC46"/>
      </a:accent6>
      <a:hlink>
        <a:srgbClr val="969696"/>
      </a:hlink>
      <a:folHlink>
        <a:srgbClr val="C9DCED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8_Office Theme 1">
        <a:dk1>
          <a:srgbClr val="3A76AD"/>
        </a:dk1>
        <a:lt1>
          <a:srgbClr val="FFFFFF"/>
        </a:lt1>
        <a:dk2>
          <a:srgbClr val="3A76AD"/>
        </a:dk2>
        <a:lt2>
          <a:srgbClr val="1C1C1C"/>
        </a:lt2>
        <a:accent1>
          <a:srgbClr val="48A3D4"/>
        </a:accent1>
        <a:accent2>
          <a:srgbClr val="D5E14E"/>
        </a:accent2>
        <a:accent3>
          <a:srgbClr val="FFFFFF"/>
        </a:accent3>
        <a:accent4>
          <a:srgbClr val="306493"/>
        </a:accent4>
        <a:accent5>
          <a:srgbClr val="B1CEE6"/>
        </a:accent5>
        <a:accent6>
          <a:srgbClr val="C1CC46"/>
        </a:accent6>
        <a:hlink>
          <a:srgbClr val="969696"/>
        </a:hlink>
        <a:folHlink>
          <a:srgbClr val="C9D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Office Theme">
  <a:themeElements>
    <a:clrScheme name="8_Office Theme 1">
      <a:dk1>
        <a:srgbClr val="3A76AD"/>
      </a:dk1>
      <a:lt1>
        <a:srgbClr val="FFFFFF"/>
      </a:lt1>
      <a:dk2>
        <a:srgbClr val="3A76AD"/>
      </a:dk2>
      <a:lt2>
        <a:srgbClr val="1C1C1C"/>
      </a:lt2>
      <a:accent1>
        <a:srgbClr val="48A3D4"/>
      </a:accent1>
      <a:accent2>
        <a:srgbClr val="D5E14E"/>
      </a:accent2>
      <a:accent3>
        <a:srgbClr val="FFFFFF"/>
      </a:accent3>
      <a:accent4>
        <a:srgbClr val="306493"/>
      </a:accent4>
      <a:accent5>
        <a:srgbClr val="B1CEE6"/>
      </a:accent5>
      <a:accent6>
        <a:srgbClr val="C1CC46"/>
      </a:accent6>
      <a:hlink>
        <a:srgbClr val="969696"/>
      </a:hlink>
      <a:folHlink>
        <a:srgbClr val="C9DCED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8_Office Theme 1">
        <a:dk1>
          <a:srgbClr val="3A76AD"/>
        </a:dk1>
        <a:lt1>
          <a:srgbClr val="FFFFFF"/>
        </a:lt1>
        <a:dk2>
          <a:srgbClr val="3A76AD"/>
        </a:dk2>
        <a:lt2>
          <a:srgbClr val="1C1C1C"/>
        </a:lt2>
        <a:accent1>
          <a:srgbClr val="48A3D4"/>
        </a:accent1>
        <a:accent2>
          <a:srgbClr val="D5E14E"/>
        </a:accent2>
        <a:accent3>
          <a:srgbClr val="FFFFFF"/>
        </a:accent3>
        <a:accent4>
          <a:srgbClr val="306493"/>
        </a:accent4>
        <a:accent5>
          <a:srgbClr val="B1CEE6"/>
        </a:accent5>
        <a:accent6>
          <a:srgbClr val="C1CC46"/>
        </a:accent6>
        <a:hlink>
          <a:srgbClr val="969696"/>
        </a:hlink>
        <a:folHlink>
          <a:srgbClr val="C9D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Office Theme">
  <a:themeElements>
    <a:clrScheme name="8_Office Theme 1">
      <a:dk1>
        <a:srgbClr val="3A76AD"/>
      </a:dk1>
      <a:lt1>
        <a:srgbClr val="FFFFFF"/>
      </a:lt1>
      <a:dk2>
        <a:srgbClr val="3A76AD"/>
      </a:dk2>
      <a:lt2>
        <a:srgbClr val="1C1C1C"/>
      </a:lt2>
      <a:accent1>
        <a:srgbClr val="48A3D4"/>
      </a:accent1>
      <a:accent2>
        <a:srgbClr val="D5E14E"/>
      </a:accent2>
      <a:accent3>
        <a:srgbClr val="FFFFFF"/>
      </a:accent3>
      <a:accent4>
        <a:srgbClr val="306493"/>
      </a:accent4>
      <a:accent5>
        <a:srgbClr val="B1CEE6"/>
      </a:accent5>
      <a:accent6>
        <a:srgbClr val="C1CC46"/>
      </a:accent6>
      <a:hlink>
        <a:srgbClr val="969696"/>
      </a:hlink>
      <a:folHlink>
        <a:srgbClr val="C9DCED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8_Office Theme 1">
        <a:dk1>
          <a:srgbClr val="3A76AD"/>
        </a:dk1>
        <a:lt1>
          <a:srgbClr val="FFFFFF"/>
        </a:lt1>
        <a:dk2>
          <a:srgbClr val="3A76AD"/>
        </a:dk2>
        <a:lt2>
          <a:srgbClr val="1C1C1C"/>
        </a:lt2>
        <a:accent1>
          <a:srgbClr val="48A3D4"/>
        </a:accent1>
        <a:accent2>
          <a:srgbClr val="D5E14E"/>
        </a:accent2>
        <a:accent3>
          <a:srgbClr val="FFFFFF"/>
        </a:accent3>
        <a:accent4>
          <a:srgbClr val="306493"/>
        </a:accent4>
        <a:accent5>
          <a:srgbClr val="B1CEE6"/>
        </a:accent5>
        <a:accent6>
          <a:srgbClr val="C1CC46"/>
        </a:accent6>
        <a:hlink>
          <a:srgbClr val="969696"/>
        </a:hlink>
        <a:folHlink>
          <a:srgbClr val="C9D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Office Theme">
  <a:themeElements>
    <a:clrScheme name="8_Office Theme 1">
      <a:dk1>
        <a:srgbClr val="3A76AD"/>
      </a:dk1>
      <a:lt1>
        <a:srgbClr val="FFFFFF"/>
      </a:lt1>
      <a:dk2>
        <a:srgbClr val="3A76AD"/>
      </a:dk2>
      <a:lt2>
        <a:srgbClr val="1C1C1C"/>
      </a:lt2>
      <a:accent1>
        <a:srgbClr val="48A3D4"/>
      </a:accent1>
      <a:accent2>
        <a:srgbClr val="D5E14E"/>
      </a:accent2>
      <a:accent3>
        <a:srgbClr val="FFFFFF"/>
      </a:accent3>
      <a:accent4>
        <a:srgbClr val="306493"/>
      </a:accent4>
      <a:accent5>
        <a:srgbClr val="B1CEE6"/>
      </a:accent5>
      <a:accent6>
        <a:srgbClr val="C1CC46"/>
      </a:accent6>
      <a:hlink>
        <a:srgbClr val="969696"/>
      </a:hlink>
      <a:folHlink>
        <a:srgbClr val="C9DCED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8_Office Theme 1">
        <a:dk1>
          <a:srgbClr val="3A76AD"/>
        </a:dk1>
        <a:lt1>
          <a:srgbClr val="FFFFFF"/>
        </a:lt1>
        <a:dk2>
          <a:srgbClr val="3A76AD"/>
        </a:dk2>
        <a:lt2>
          <a:srgbClr val="1C1C1C"/>
        </a:lt2>
        <a:accent1>
          <a:srgbClr val="48A3D4"/>
        </a:accent1>
        <a:accent2>
          <a:srgbClr val="D5E14E"/>
        </a:accent2>
        <a:accent3>
          <a:srgbClr val="FFFFFF"/>
        </a:accent3>
        <a:accent4>
          <a:srgbClr val="306493"/>
        </a:accent4>
        <a:accent5>
          <a:srgbClr val="B1CEE6"/>
        </a:accent5>
        <a:accent6>
          <a:srgbClr val="C1CC46"/>
        </a:accent6>
        <a:hlink>
          <a:srgbClr val="969696"/>
        </a:hlink>
        <a:folHlink>
          <a:srgbClr val="C9D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FF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1_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fault Design">
      <a:majorFont>
        <a:latin typeface="Times New Roman"/>
        <a:ea typeface=""/>
        <a:cs typeface="David"/>
      </a:majorFont>
      <a:minorFont>
        <a:latin typeface="Times New Roman"/>
        <a:ea typeface=""/>
        <a:cs typeface="Narkis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PM$3FF8">
  <a:themeElements>
    <a:clrScheme name="WPM$3FF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PM$3FF8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WPM$3FF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PM$3FF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PM$3FF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PM$3FF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PM$3FF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PM$3FF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PM$3FF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HEARTBT">
  <a:themeElements>
    <a:clrScheme name="HEARTB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3_HEARTB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HEARTB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13">
        <a:dk1>
          <a:srgbClr val="003366"/>
        </a:dk1>
        <a:lt1>
          <a:srgbClr val="FFFF00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 14">
        <a:dk1>
          <a:srgbClr val="003366"/>
        </a:dk1>
        <a:lt1>
          <a:srgbClr val="99FFCC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82DAAE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FINAL approved prasugrel med slide template 18Sep07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CC00"/>
      </a:accent1>
      <a:accent2>
        <a:srgbClr val="FFFFCC"/>
      </a:accent2>
      <a:accent3>
        <a:srgbClr val="AAAACA"/>
      </a:accent3>
      <a:accent4>
        <a:srgbClr val="DADADA"/>
      </a:accent4>
      <a:accent5>
        <a:srgbClr val="FFE2AA"/>
      </a:accent5>
      <a:accent6>
        <a:srgbClr val="E7E7B9"/>
      </a:accent6>
      <a:hlink>
        <a:srgbClr val="FF0000"/>
      </a:hlink>
      <a:folHlink>
        <a:srgbClr val="969696"/>
      </a:folHlink>
    </a:clrScheme>
    <a:fontScheme name="FINAL approved prasugrel med slide template 18Sep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approved prasugrel med slide template 18Sep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approved prasugrel med slide template 18Sep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FINAL approved prasugrel med slide template 18Sep07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CC00"/>
      </a:accent1>
      <a:accent2>
        <a:srgbClr val="FFFFCC"/>
      </a:accent2>
      <a:accent3>
        <a:srgbClr val="AAAACA"/>
      </a:accent3>
      <a:accent4>
        <a:srgbClr val="DADADA"/>
      </a:accent4>
      <a:accent5>
        <a:srgbClr val="FFE2AA"/>
      </a:accent5>
      <a:accent6>
        <a:srgbClr val="E7E7B9"/>
      </a:accent6>
      <a:hlink>
        <a:srgbClr val="FF0000"/>
      </a:hlink>
      <a:folHlink>
        <a:srgbClr val="969696"/>
      </a:folHlink>
    </a:clrScheme>
    <a:fontScheme name="FINAL approved prasugrel med slide template 18Sep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approved prasugrel med slide template 18Sep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approved prasugrel med slide template 18Sep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approved prasugrel med slide template 18Sep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9902rc08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4_9902rc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10821</TotalTime>
  <Words>3902</Words>
  <Application>Microsoft Office PowerPoint</Application>
  <PresentationFormat>‫הצגה על המסך (4:3)</PresentationFormat>
  <Paragraphs>1082</Paragraphs>
  <Slides>51</Slides>
  <Notes>21</Notes>
  <HiddenSlides>0</HiddenSlides>
  <MMClips>0</MMClips>
  <ScaleCrop>false</ScaleCrop>
  <HeadingPairs>
    <vt:vector size="6" baseType="variant">
      <vt:variant>
        <vt:lpstr>ערכת נושא</vt:lpstr>
      </vt:variant>
      <vt:variant>
        <vt:i4>19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51</vt:i4>
      </vt:variant>
    </vt:vector>
  </HeadingPairs>
  <TitlesOfParts>
    <vt:vector size="72" baseType="lpstr">
      <vt:lpstr>BRAVE-2</vt:lpstr>
      <vt:lpstr>Blank Presentation</vt:lpstr>
      <vt:lpstr>1_dcri_slides_template</vt:lpstr>
      <vt:lpstr>1_Default Design</vt:lpstr>
      <vt:lpstr>2_WPM$3FF8</vt:lpstr>
      <vt:lpstr>3_HEARTBT</vt:lpstr>
      <vt:lpstr>16_FINAL approved prasugrel med slide template 18Sep07</vt:lpstr>
      <vt:lpstr>24_FINAL approved prasugrel med slide template 18Sep07</vt:lpstr>
      <vt:lpstr>4_9902rc08</vt:lpstr>
      <vt:lpstr>37_SPAF_Academy_template</vt:lpstr>
      <vt:lpstr>1_TEMPLATE ESC</vt:lpstr>
      <vt:lpstr>TEMPLATE ESC</vt:lpstr>
      <vt:lpstr>7_Default Design</vt:lpstr>
      <vt:lpstr>4_Default Design</vt:lpstr>
      <vt:lpstr>11_Office Theme</vt:lpstr>
      <vt:lpstr>12_Office Theme</vt:lpstr>
      <vt:lpstr>13_Office Theme</vt:lpstr>
      <vt:lpstr>ערכת נושא Office</vt:lpstr>
      <vt:lpstr>14_Office Theme</vt:lpstr>
      <vt:lpstr>Chart</vt:lpstr>
      <vt:lpstr>Microsoft Office Excel 97-2003 Worksheet</vt:lpstr>
      <vt:lpstr>אפיקסבאן למניעת stroke ודימום בחולי פרפור עליות</vt:lpstr>
      <vt:lpstr>Conflicts of Interest:</vt:lpstr>
      <vt:lpstr>Warfarin for Atrial Fibrillation Limitations Lead to Under-treatment</vt:lpstr>
      <vt:lpstr>The INR for VKAs is often outside the therapeutic range: international study of anticoagulation management</vt:lpstr>
      <vt:lpstr>שקופית 5</vt:lpstr>
      <vt:lpstr>שקופית 6</vt:lpstr>
      <vt:lpstr>Direct factor Xa inhibition with apixaban</vt:lpstr>
      <vt:lpstr>המטבוליזם של אפיקסבאן אינו מושפע משמעותית מ:</vt:lpstr>
      <vt:lpstr>Apixaban SmPC recommendations in AF patients requiring switch from VKA to apixaban or apixaban to VKA</vt:lpstr>
      <vt:lpstr>How to use apixaban in patients with renal  or hepatic impairment</vt:lpstr>
      <vt:lpstr>Recommendations in other populations (with AF)</vt:lpstr>
      <vt:lpstr>Apixaban SmPC recommendations in AF patients  with concomitant treatments</vt:lpstr>
      <vt:lpstr>Concomitant use of apixaban with antiplatelet agents increases the risk of bleeding</vt:lpstr>
      <vt:lpstr>Clinical pharmacology of various new oral anticoagulants</vt:lpstr>
      <vt:lpstr>Management of bleeding complications </vt:lpstr>
      <vt:lpstr>Management of bleeding complications:  Prothrombin Complex Concentrates</vt:lpstr>
      <vt:lpstr>Guidance on discontinuing apixaban before surgical  or invasive procedures</vt:lpstr>
      <vt:lpstr>Apixaban versus Warfarin in Patients with Atrial Fibrillation Results of the ARISTOTLE Trial </vt:lpstr>
      <vt:lpstr>Atrial Fibrillation with at Least One Additional Risk Factor for Stroke </vt:lpstr>
      <vt:lpstr>Enrollment 18,201 patients, 1034 sites, 39 countries</vt:lpstr>
      <vt:lpstr>Objectives</vt:lpstr>
      <vt:lpstr>Objectives and Statistics </vt:lpstr>
      <vt:lpstr>Apixaban and Warfarin Dosing</vt:lpstr>
      <vt:lpstr>Baseline Characteristics</vt:lpstr>
      <vt:lpstr>Baseline Characteristics</vt:lpstr>
      <vt:lpstr>Trial Metrics</vt:lpstr>
      <vt:lpstr>Primary Outcome Stroke (ischemic or hemorrhagic) or systemic embolism</vt:lpstr>
      <vt:lpstr>Efficacy Outcomes</vt:lpstr>
      <vt:lpstr>ARISTOTLE:  Apixaban was superior to warfarin  in reducing all-cause mortality </vt:lpstr>
      <vt:lpstr>Major Bleeding ISTH definition</vt:lpstr>
      <vt:lpstr>Bleeding Outcomes</vt:lpstr>
      <vt:lpstr>Subgroups for Stroke and Systemic Embolism (1 of 2)</vt:lpstr>
      <vt:lpstr>Subgroups for Stroke and Systemic Embolism (2 of 2)</vt:lpstr>
      <vt:lpstr>Subgroups for Major Bleeding (1 of 2)</vt:lpstr>
      <vt:lpstr>Subgroups for Major Bleeding (2 of 2)</vt:lpstr>
      <vt:lpstr>Adverse Events and Liver Function Tests</vt:lpstr>
      <vt:lpstr>שקופית 37</vt:lpstr>
      <vt:lpstr>Compared with warfarin, apixaban (over 1.8 years) prevented</vt:lpstr>
      <vt:lpstr>New antithrombotic therapies compared to warfarin Stroke or systemic embolism</vt:lpstr>
      <vt:lpstr>New antithrombotic therapies compared to warfarin All-cause mortality </vt:lpstr>
      <vt:lpstr>New antithrombotic therapies compared to warfarin Major bleeding </vt:lpstr>
      <vt:lpstr>New antithrombotic therapies compared to warfarin Major + clinically relevant bleeding </vt:lpstr>
      <vt:lpstr>New antithrombotic therapies compared to warfarin Intracranial hemorrhage </vt:lpstr>
      <vt:lpstr>New antithrombotic therapies compared to warfarin Myocardial infarction </vt:lpstr>
      <vt:lpstr>New anticoagulants compared to warfarin in AF </vt:lpstr>
      <vt:lpstr>Apixaban is the only oral anticoagulant to demonstrate  superiority vs. warfarin in all of the following 3 outcomes </vt:lpstr>
      <vt:lpstr>Risk factor-based point-based scoring  system - CHA2DS2-VASc  </vt:lpstr>
      <vt:lpstr>Anti thrombotic therapy in non valvular AF</vt:lpstr>
      <vt:lpstr>Anti thrombotic therapy in non valvular AF</vt:lpstr>
      <vt:lpstr>Anti thrombotic therapy in non valvular AF</vt:lpstr>
      <vt:lpstr>THANK YOU! </vt:lpstr>
    </vt:vector>
  </TitlesOfParts>
  <Company>Clalit Health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ELEVATION MYOCARDIAL INFARCTION</dc:title>
  <dc:creator>Healt Clalit</dc:creator>
  <cp:lastModifiedBy>Doron Zahger</cp:lastModifiedBy>
  <cp:revision>474</cp:revision>
  <dcterms:created xsi:type="dcterms:W3CDTF">2003-07-13T10:04:57Z</dcterms:created>
  <dcterms:modified xsi:type="dcterms:W3CDTF">2013-04-20T18:25:35Z</dcterms:modified>
</cp:coreProperties>
</file>