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384" r:id="rId2"/>
    <p:sldId id="529" r:id="rId3"/>
    <p:sldId id="493" r:id="rId4"/>
    <p:sldId id="495" r:id="rId5"/>
    <p:sldId id="497" r:id="rId6"/>
    <p:sldId id="499" r:id="rId7"/>
    <p:sldId id="501" r:id="rId8"/>
    <p:sldId id="528" r:id="rId9"/>
    <p:sldId id="488" r:id="rId10"/>
    <p:sldId id="428" r:id="rId11"/>
    <p:sldId id="502" r:id="rId12"/>
    <p:sldId id="504" r:id="rId13"/>
    <p:sldId id="530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475" r:id="rId24"/>
    <p:sldId id="526" r:id="rId25"/>
    <p:sldId id="490" r:id="rId26"/>
    <p:sldId id="489" r:id="rId27"/>
    <p:sldId id="515" r:id="rId28"/>
    <p:sldId id="51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7CBFF"/>
    <a:srgbClr val="57257D"/>
    <a:srgbClr val="659A2A"/>
    <a:srgbClr val="8D4209"/>
    <a:srgbClr val="005392"/>
    <a:srgbClr val="47CFFF"/>
    <a:srgbClr val="5D2884"/>
    <a:srgbClr val="125E84"/>
    <a:srgbClr val="954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>
      <p:cViewPr>
        <p:scale>
          <a:sx n="94" d="100"/>
          <a:sy n="94" d="100"/>
        </p:scale>
        <p:origin x="-1704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873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Don and Tracy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not about projects.  Projects are a means to an end.  The end should determine</a:t>
            </a:r>
            <a:r>
              <a:rPr lang="en-US" baseline="0" dirty="0" smtClean="0"/>
              <a:t> the projects we propose in future and how we craft the current ones we have proposed.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0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6480C-9C8D-459E-B013-4790AE520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5C2E9-A8EC-449D-A2C6-C7C1A9E9C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8113" y="619125"/>
            <a:ext cx="2162175" cy="623887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19125"/>
            <a:ext cx="6335713" cy="62388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F757C-56B2-4F9B-B99E-1CEB1B15A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CEC9-12A6-4008-A6E5-0DE7D331D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7A55-86BA-4858-A3F9-90FAA971D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3" y="2057400"/>
            <a:ext cx="398303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2057400"/>
            <a:ext cx="3983038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C8849-40C4-45B2-9B2F-A94AB8C4D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DB652-2CC2-41BF-882A-AA846E9A6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02B8-1049-42E2-9DE8-CC72C9EC7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9A45B-CDC8-4092-9554-37720969C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D417-155C-4B02-AEE3-4069A0580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57C2E-A99F-460B-8A60-811F3E593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619125"/>
            <a:ext cx="863123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 Bold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3" y="2057400"/>
            <a:ext cx="81184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83F3088C-3C99-4AB2-8FEA-9FE0095AA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5BD"/>
          </a:solidFill>
          <a:latin typeface="+mj-lt"/>
          <a:ea typeface="+mj-ea"/>
          <a:cs typeface="+mj-cs"/>
          <a:sym typeface="Arial Bold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5BD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5BD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5BD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5BD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600">
          <a:solidFill>
            <a:srgbClr val="0065BD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600">
          <a:solidFill>
            <a:srgbClr val="0065BD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600">
          <a:solidFill>
            <a:srgbClr val="0065BD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600">
          <a:solidFill>
            <a:srgbClr val="0065BD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82588" indent="-34290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890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462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34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034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39688" eaLnBrk="1" hangingPunct="1"/>
            <a:endParaRPr lang="en-US" smtClean="0"/>
          </a:p>
        </p:txBody>
      </p:sp>
      <p:sp>
        <p:nvSpPr>
          <p:cNvPr id="1843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373C81-36C9-4BD0-8554-0C43E2F8EC8F}" type="slidenum">
              <a:rPr lang="en-US" smtClean="0">
                <a:ea typeface="ヒラギノ角ゴ ProN W3" charset="-128"/>
                <a:cs typeface="Arial" pitchFamily="34" charset="0"/>
              </a:rPr>
              <a:pPr/>
              <a:t>1</a:t>
            </a:fld>
            <a:endParaRPr lang="en-US" smtClean="0">
              <a:ea typeface="ヒラギノ角ゴ ProN W3" charset="-128"/>
              <a:cs typeface="Arial" pitchFamily="34" charset="0"/>
            </a:endParaRPr>
          </a:p>
        </p:txBody>
      </p:sp>
      <p:pic>
        <p:nvPicPr>
          <p:cNvPr id="18437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8"/>
            <a:ext cx="9144000" cy="66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977336"/>
            <a:ext cx="7515592" cy="5331984"/>
          </a:xfrm>
          <a:prstGeom prst="rect">
            <a:avLst/>
          </a:prstGeom>
        </p:spPr>
      </p:pic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fld id="{DEEA942F-DF3B-4091-8F43-DA4D48F1121C}" type="slidenum">
              <a:rPr lang="en-US">
                <a:solidFill>
                  <a:srgbClr val="FFFFFF"/>
                </a:solidFill>
                <a:cs typeface="Arial" pitchFamily="34" charset="0"/>
              </a:rPr>
              <a:pPr algn="ctr"/>
              <a:t>1</a:t>
            </a:fld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7544" y="1772816"/>
            <a:ext cx="8496944" cy="2554545"/>
          </a:xfrm>
          <a:prstGeom prst="rect">
            <a:avLst/>
          </a:prstGeom>
          <a:solidFill>
            <a:schemeClr val="accent3">
              <a:lumMod val="95000"/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7CB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Innovating Across an entire health care system:</a:t>
            </a:r>
            <a:endParaRPr lang="en-US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37CB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37CB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7CB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Strategic Clinical Networks in Alberta, Canada</a:t>
            </a:r>
            <a:endParaRPr lang="en-US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37CB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5091483"/>
            <a:ext cx="7597452" cy="1001813"/>
          </a:xfrm>
          <a:prstGeom prst="rect">
            <a:avLst/>
          </a:prstGeom>
          <a:solidFill>
            <a:srgbClr val="005392"/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Blair J. O’Neill MD FRCPC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Senior Medical Director, CVH + Stroke SCN, Alberta Health Services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Immediate Past President, Canadian Cardiovascular Society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693320-F98C-1C47-B545-7D88DC51A48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47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0" name="Rectangle 3"/>
          <p:cNvSpPr>
            <a:spLocks/>
          </p:cNvSpPr>
          <p:nvPr/>
        </p:nvSpPr>
        <p:spPr bwMode="auto">
          <a:xfrm>
            <a:off x="8340725" y="6284913"/>
            <a:ext cx="51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474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4" b="9195"/>
          <a:stretch>
            <a:fillRect/>
          </a:stretch>
        </p:blipFill>
        <p:spPr bwMode="auto">
          <a:xfrm>
            <a:off x="496888" y="1450975"/>
            <a:ext cx="81232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Rectangle 5"/>
          <p:cNvSpPr>
            <a:spLocks/>
          </p:cNvSpPr>
          <p:nvPr/>
        </p:nvSpPr>
        <p:spPr bwMode="auto">
          <a:xfrm>
            <a:off x="813817" y="6040438"/>
            <a:ext cx="7502599" cy="685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 lIns="38100" tIns="38100" rIns="38100" bIns="38100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 Bold Italic" charset="0"/>
                <a:ea typeface="ＭＳ Ｐゴシック" charset="0"/>
                <a:cs typeface="ＭＳ Ｐゴシック" charset="0"/>
                <a:sym typeface="Calibri Bold Italic" charset="0"/>
              </a:rPr>
              <a:t>Initial SCN Goal: </a:t>
            </a:r>
            <a:r>
              <a:rPr lang="en-US" sz="2000" dirty="0" smtClean="0">
                <a:solidFill>
                  <a:srgbClr val="FF0000"/>
                </a:solidFill>
                <a:latin typeface="Calibri Bold Italic" charset="0"/>
                <a:ea typeface="ＭＳ Ｐゴシック" charset="0"/>
                <a:cs typeface="ＭＳ Ｐゴシック" charset="0"/>
                <a:sym typeface="Calibri Bold Italic" charset="0"/>
              </a:rPr>
              <a:t>Innovate, Eliminate </a:t>
            </a:r>
            <a:r>
              <a:rPr lang="ja-JP" altLang="en-US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Calibri Bold Italic" charset="0"/>
              </a:rPr>
              <a:t>‘</a:t>
            </a:r>
            <a:r>
              <a:rPr lang="en-US" altLang="ja-JP" sz="2000" dirty="0">
                <a:solidFill>
                  <a:srgbClr val="FF0000"/>
                </a:solidFill>
                <a:latin typeface="Calibri Bold Italic" charset="0"/>
                <a:cs typeface="Calibri Bold Italic" charset="0"/>
                <a:sym typeface="Calibri Bold Italic" charset="0"/>
              </a:rPr>
              <a:t>Waste</a:t>
            </a:r>
            <a:r>
              <a:rPr lang="ja-JP" altLang="en-US" sz="2000" dirty="0">
                <a:solidFill>
                  <a:srgbClr val="FF0000"/>
                </a:solidFill>
                <a:ea typeface="ＭＳ Ｐゴシック" charset="0"/>
                <a:cs typeface="ＭＳ Ｐゴシック" charset="0"/>
                <a:sym typeface="Calibri Bold Italic" charset="0"/>
              </a:rPr>
              <a:t>’</a:t>
            </a:r>
            <a:r>
              <a:rPr lang="en-US" altLang="ja-JP" sz="2000" dirty="0">
                <a:solidFill>
                  <a:srgbClr val="FF0000"/>
                </a:solidFill>
                <a:latin typeface="Calibri Bold Italic" charset="0"/>
                <a:cs typeface="Calibri Bold Italic" charset="0"/>
                <a:sym typeface="Calibri Bold Italic" charset="0"/>
              </a:rPr>
              <a:t> and Reinvest Resources </a:t>
            </a:r>
            <a:endParaRPr lang="en-US" altLang="ja-JP" dirty="0">
              <a:solidFill>
                <a:schemeClr val="tx1"/>
              </a:solidFill>
              <a:cs typeface="Calibri Bold Italic" charset="0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Calibri Bold Italic" charset="0"/>
                <a:cs typeface="Calibri Bold Italic" charset="0"/>
                <a:sym typeface="Calibri Bold Italic" charset="0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Calibri Bold Italic" charset="0"/>
                <a:cs typeface="Calibri Bold Italic" charset="0"/>
                <a:sym typeface="Calibri Bold Italic" charset="0"/>
              </a:rPr>
              <a:t>o </a:t>
            </a:r>
            <a:r>
              <a:rPr lang="en-US" dirty="0">
                <a:solidFill>
                  <a:srgbClr val="0070C0"/>
                </a:solidFill>
                <a:latin typeface="Calibri Bold Italic" charset="0"/>
                <a:cs typeface="Calibri Bold Italic" charset="0"/>
                <a:sym typeface="Calibri Bold Italic" charset="0"/>
              </a:rPr>
              <a:t>improve Quality and Create a </a:t>
            </a:r>
            <a:r>
              <a:rPr lang="en-US" u="sng" dirty="0">
                <a:solidFill>
                  <a:srgbClr val="0070C0"/>
                </a:solidFill>
                <a:latin typeface="Calibri Bold Italic" charset="0"/>
                <a:cs typeface="Calibri Bold Italic" charset="0"/>
                <a:sym typeface="Calibri Bold Italic" charset="0"/>
              </a:rPr>
              <a:t>Sustainable System</a:t>
            </a:r>
          </a:p>
        </p:txBody>
      </p:sp>
      <p:sp>
        <p:nvSpPr>
          <p:cNvPr id="36870" name="Oval 6"/>
          <p:cNvSpPr>
            <a:spLocks/>
          </p:cNvSpPr>
          <p:nvPr/>
        </p:nvSpPr>
        <p:spPr bwMode="auto">
          <a:xfrm>
            <a:off x="466725" y="2419350"/>
            <a:ext cx="1727200" cy="31686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1114425" y="1042988"/>
            <a:ext cx="1155700" cy="6223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/>
          <a:lstStyle/>
          <a:p>
            <a:pPr>
              <a:spcBef>
                <a:spcPts val="1913"/>
              </a:spcBef>
            </a:pPr>
            <a:r>
              <a:rPr lang="en-US" sz="3200">
                <a:solidFill>
                  <a:srgbClr val="FF3300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$$$$</a:t>
            </a:r>
          </a:p>
        </p:txBody>
      </p:sp>
      <p:sp>
        <p:nvSpPr>
          <p:cNvPr id="36872" name="AutoShape 8"/>
          <p:cNvSpPr>
            <a:spLocks/>
          </p:cNvSpPr>
          <p:nvPr/>
        </p:nvSpPr>
        <p:spPr bwMode="auto">
          <a:xfrm>
            <a:off x="2266950" y="1195388"/>
            <a:ext cx="4248150" cy="288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5847552 h 21600"/>
              <a:gd name="T6" fmla="*/ 2147483647 w 21600"/>
              <a:gd name="T7" fmla="*/ 51694916 h 21600"/>
              <a:gd name="T8" fmla="*/ 0 w 21600"/>
              <a:gd name="T9" fmla="*/ 51694916 h 21600"/>
              <a:gd name="T10" fmla="*/ 0 w 21600"/>
              <a:gd name="T11" fmla="*/ 0 h 21600"/>
              <a:gd name="T12" fmla="*/ 0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0000"/>
          </a:solidFill>
          <a:ln w="9525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3" name="Freeform 9"/>
          <p:cNvSpPr>
            <a:spLocks/>
          </p:cNvSpPr>
          <p:nvPr/>
        </p:nvSpPr>
        <p:spPr bwMode="auto">
          <a:xfrm rot="5400000">
            <a:off x="6370638" y="-26987"/>
            <a:ext cx="649287" cy="3094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  <a:moveTo>
                  <a:pt x="21600" y="6079"/>
                </a:moveTo>
              </a:path>
            </a:pathLst>
          </a:custGeom>
          <a:solidFill>
            <a:srgbClr val="FF3300"/>
          </a:solidFill>
          <a:ln w="9525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4" name="Oval 10"/>
          <p:cNvSpPr>
            <a:spLocks/>
          </p:cNvSpPr>
          <p:nvPr/>
        </p:nvSpPr>
        <p:spPr bwMode="auto">
          <a:xfrm>
            <a:off x="6588125" y="2492375"/>
            <a:ext cx="1582738" cy="3384550"/>
          </a:xfrm>
          <a:prstGeom prst="ellips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2843213" y="115888"/>
            <a:ext cx="57785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2800" b="1" dirty="0">
                <a:solidFill>
                  <a:srgbClr val="3366FF"/>
                </a:solidFill>
                <a:latin typeface="Arial Bold" charset="0"/>
                <a:ea typeface="ＭＳ Ｐゴシック" charset="0"/>
                <a:cs typeface="ＭＳ Ｐゴシック" charset="0"/>
                <a:sym typeface="Arial Bold" charset="0"/>
              </a:rPr>
              <a:t>A Successful and Sustainable Formula for Quality Health Care</a:t>
            </a:r>
          </a:p>
        </p:txBody>
      </p:sp>
    </p:spTree>
    <p:extLst>
      <p:ext uri="{BB962C8B-B14F-4D97-AF65-F5344CB8AC3E}">
        <p14:creationId xmlns:p14="http://schemas.microsoft.com/office/powerpoint/2010/main" val="1510749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 autoUpdateAnimBg="0"/>
      <p:bldP spid="36872" grpId="0" animBg="1"/>
      <p:bldP spid="36873" grpId="0" animBg="1"/>
      <p:bldP spid="36874" grpId="0" animBg="1"/>
      <p:bldP spid="3687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11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1813" y="1628800"/>
            <a:ext cx="8118475" cy="4800600"/>
          </a:xfrm>
        </p:spPr>
        <p:txBody>
          <a:bodyPr/>
          <a:lstStyle/>
          <a:p>
            <a:r>
              <a:rPr lang="en-US" sz="2800" dirty="0" smtClean="0"/>
              <a:t>Facilitate collaboration, joint decision-making and shared learning</a:t>
            </a:r>
          </a:p>
          <a:p>
            <a:r>
              <a:rPr lang="en-US" sz="2800" dirty="0" smtClean="0"/>
              <a:t>Promote the use/uptake of clinical experience, knowledge and research to reduce variation and improve care</a:t>
            </a:r>
          </a:p>
          <a:p>
            <a:r>
              <a:rPr lang="en-US" sz="2800" dirty="0" smtClean="0"/>
              <a:t>Involve partners along a broad continuum in planning, improving and innovating healthcare services </a:t>
            </a:r>
          </a:p>
          <a:p>
            <a:r>
              <a:rPr lang="en-US" sz="2800" dirty="0" smtClean="0"/>
              <a:t>"</a:t>
            </a:r>
            <a:r>
              <a:rPr lang="en-US" sz="2800" dirty="0"/>
              <a:t>a crucial propellant for innovation is </a:t>
            </a:r>
            <a:r>
              <a:rPr lang="en-US" sz="2800" dirty="0" smtClean="0"/>
              <a:t>collaboration”</a:t>
            </a:r>
          </a:p>
          <a:p>
            <a:endParaRPr lang="en-US" sz="280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4923334" cy="1438275"/>
          </a:xfrm>
        </p:spPr>
        <p:txBody>
          <a:bodyPr/>
          <a:lstStyle/>
          <a:p>
            <a:r>
              <a:rPr lang="en-US" b="1" i="1" dirty="0" smtClean="0"/>
              <a:t>Why Networks?  </a:t>
            </a:r>
            <a:endParaRPr lang="en-US" sz="2000" b="1" i="1" dirty="0" smtClean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6237312"/>
            <a:ext cx="216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</a:t>
            </a:r>
            <a:r>
              <a:rPr lang="en-US" dirty="0" err="1" smtClean="0"/>
              <a:t>Company.com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68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12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760" cy="1438275"/>
          </a:xfrm>
        </p:spPr>
        <p:txBody>
          <a:bodyPr/>
          <a:lstStyle/>
          <a:p>
            <a:pPr algn="r"/>
            <a:r>
              <a:rPr lang="en-US" sz="3200" b="1" i="1" dirty="0" smtClean="0"/>
              <a:t>   </a:t>
            </a:r>
            <a:r>
              <a:rPr lang="en-CA" b="1" dirty="0">
                <a:latin typeface="Arial" charset="0"/>
              </a:rPr>
              <a:t>Strategic Clinical Networks</a:t>
            </a:r>
            <a:br>
              <a:rPr lang="en-CA" b="1" dirty="0">
                <a:latin typeface="Arial" charset="0"/>
              </a:rPr>
            </a:br>
            <a:r>
              <a:rPr lang="en-CA" dirty="0">
                <a:latin typeface="Arial" charset="0"/>
              </a:rPr>
              <a:t> </a:t>
            </a:r>
            <a:r>
              <a:rPr lang="en-CA" sz="3200" i="1" dirty="0">
                <a:solidFill>
                  <a:srgbClr val="FF0000"/>
                </a:solidFill>
                <a:latin typeface="Arial" charset="0"/>
              </a:rPr>
              <a:t>Support </a:t>
            </a:r>
            <a:r>
              <a:rPr lang="en-CA" sz="3200" i="1" dirty="0" smtClean="0">
                <a:solidFill>
                  <a:srgbClr val="FF0000"/>
                </a:solidFill>
                <a:latin typeface="Arial" charset="0"/>
              </a:rPr>
              <a:t>Provincial Innovation, Improvement </a:t>
            </a:r>
            <a:r>
              <a:rPr lang="en-CA" sz="3200" i="1" dirty="0">
                <a:solidFill>
                  <a:srgbClr val="FF0000"/>
                </a:solidFill>
                <a:latin typeface="Arial" charset="0"/>
              </a:rPr>
              <a:t>and Sustainability</a:t>
            </a:r>
            <a:endParaRPr lang="en-US" sz="1800" b="1" i="1" dirty="0" smtClean="0">
              <a:solidFill>
                <a:srgbClr val="00B05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1560" y="1724744"/>
            <a:ext cx="828092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Phase One (established 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</a:rPr>
              <a:t>June, </a:t>
            </a: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2012)  </a:t>
            </a:r>
            <a:endParaRPr lang="en-CA" sz="1800" dirty="0">
              <a:solidFill>
                <a:srgbClr val="0070C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Obesity, Diabetes and Nutrition</a:t>
            </a:r>
            <a:endParaRPr lang="en-CA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Seniors</a:t>
            </a:r>
            <a:r>
              <a:rPr lang="ja-JP" altLang="en-US" sz="1800" dirty="0">
                <a:latin typeface="Arial" charset="0"/>
              </a:rPr>
              <a:t>’</a:t>
            </a:r>
            <a:r>
              <a:rPr lang="en-US" sz="1800" dirty="0">
                <a:latin typeface="Arial" charset="0"/>
              </a:rPr>
              <a:t> Health</a:t>
            </a:r>
            <a:endParaRPr lang="en-CA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Bone &amp; Joint</a:t>
            </a:r>
            <a:endParaRPr lang="en-CA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i="1" dirty="0">
                <a:latin typeface="Arial" charset="0"/>
              </a:rPr>
              <a:t>Cardiovascular </a:t>
            </a:r>
            <a:r>
              <a:rPr lang="en-US" sz="1800" b="1" i="1" dirty="0" smtClean="0">
                <a:latin typeface="Arial" charset="0"/>
              </a:rPr>
              <a:t>Health and </a:t>
            </a:r>
            <a:r>
              <a:rPr lang="en-US" sz="1800" b="1" i="1" dirty="0">
                <a:latin typeface="Arial" charset="0"/>
              </a:rPr>
              <a:t>Stroke</a:t>
            </a:r>
            <a:endParaRPr lang="en-CA" sz="1800" b="1" i="1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Cancer</a:t>
            </a:r>
            <a:endParaRPr lang="en-CA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Addiction &amp; Mental Health</a:t>
            </a:r>
            <a:endParaRPr lang="en-CA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Phase Two </a:t>
            </a:r>
            <a:r>
              <a:rPr lang="en-US" sz="1800" b="1" dirty="0" smtClean="0">
                <a:solidFill>
                  <a:srgbClr val="0070C0"/>
                </a:solidFill>
                <a:latin typeface="Arial" charset="0"/>
              </a:rPr>
              <a:t>(TBA, 2013)</a:t>
            </a:r>
            <a:endParaRPr lang="en-CA" sz="1800" dirty="0">
              <a:solidFill>
                <a:srgbClr val="0070C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Population Health and Health Promotion*</a:t>
            </a:r>
            <a:endParaRPr lang="en-CA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Primary Care and Chronic Disease Management*</a:t>
            </a:r>
            <a:endParaRPr lang="en-CA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Maternal Health</a:t>
            </a:r>
            <a:endParaRPr lang="en-CA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Newborn, Child and Youth Health</a:t>
            </a:r>
            <a:endParaRPr lang="en-CA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Neurological Disease, ENT and Vision</a:t>
            </a:r>
            <a:endParaRPr lang="en-CA" sz="18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Complex Medicine (current Respiratory Clinical Network + others TBD)</a:t>
            </a:r>
            <a:endParaRPr lang="en-CA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CA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75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843808" y="-243408"/>
            <a:ext cx="6228184" cy="187220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CA" sz="4800" dirty="0">
                <a:latin typeface="Arial" charset="0"/>
              </a:rPr>
              <a:t>   </a:t>
            </a:r>
            <a:r>
              <a:rPr lang="en-CA" b="1" i="1" dirty="0" smtClean="0">
                <a:latin typeface="Arial" charset="0"/>
              </a:rPr>
              <a:t>Composition of an SCN</a:t>
            </a:r>
            <a:br>
              <a:rPr lang="en-CA" b="1" i="1" dirty="0" smtClean="0">
                <a:latin typeface="Arial" charset="0"/>
              </a:rPr>
            </a:br>
            <a:r>
              <a:rPr lang="en-CA" sz="2400" b="1" i="1" dirty="0" smtClean="0">
                <a:solidFill>
                  <a:srgbClr val="FF0000"/>
                </a:solidFill>
                <a:latin typeface="Arial" charset="0"/>
              </a:rPr>
              <a:t>SMD-VP Dyad Co-leads</a:t>
            </a:r>
            <a:br>
              <a:rPr lang="en-CA" sz="2400" b="1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CA" sz="2400" b="1" i="1" dirty="0" smtClean="0">
                <a:solidFill>
                  <a:srgbClr val="FF0000"/>
                </a:solidFill>
                <a:latin typeface="Arial" charset="0"/>
              </a:rPr>
              <a:t>Scientific Director/Associate SD</a:t>
            </a:r>
            <a:br>
              <a:rPr lang="en-CA" sz="2400" b="1" i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CA" sz="2400" b="1" i="1" dirty="0" smtClean="0">
                <a:solidFill>
                  <a:srgbClr val="FF0000"/>
                </a:solidFill>
                <a:latin typeface="Arial" charset="0"/>
              </a:rPr>
              <a:t>Executive Director/Network Manager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grpSp>
        <p:nvGrpSpPr>
          <p:cNvPr id="54275" name="Content Placeholder 3"/>
          <p:cNvGrpSpPr>
            <a:grpSpLocks noGrp="1"/>
          </p:cNvGrpSpPr>
          <p:nvPr/>
        </p:nvGrpSpPr>
        <p:grpSpPr bwMode="auto">
          <a:xfrm>
            <a:off x="251520" y="1772816"/>
            <a:ext cx="8892480" cy="4824536"/>
            <a:chOff x="1658944" y="1676397"/>
            <a:chExt cx="6009400" cy="5049135"/>
          </a:xfrm>
        </p:grpSpPr>
        <p:sp>
          <p:nvSpPr>
            <p:cNvPr id="54276" name="AutoShape 1"/>
            <p:cNvSpPr>
              <a:spLocks/>
            </p:cNvSpPr>
            <p:nvPr/>
          </p:nvSpPr>
          <p:spPr bwMode="auto">
            <a:xfrm>
              <a:off x="4159068" y="3409719"/>
              <a:ext cx="1121137" cy="1166646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79"/>
                <a:gd name="T16" fmla="*/ 0 h 19679"/>
                <a:gd name="T17" fmla="*/ 19679 w 19679"/>
                <a:gd name="T18" fmla="*/ 19679 h 19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w="101600">
              <a:solidFill>
                <a:srgbClr val="000000">
                  <a:alpha val="70979"/>
                </a:srgbClr>
              </a:solidFill>
              <a:miter lim="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5709" tIns="35709" rIns="35709" bIns="35709" anchor="ctr"/>
            <a:lstStyle/>
            <a:p>
              <a:endParaRPr lang="en-CA"/>
            </a:p>
          </p:txBody>
        </p:sp>
        <p:sp>
          <p:nvSpPr>
            <p:cNvPr id="54277" name="AutoShape 2"/>
            <p:cNvSpPr>
              <a:spLocks/>
            </p:cNvSpPr>
            <p:nvPr/>
          </p:nvSpPr>
          <p:spPr bwMode="auto">
            <a:xfrm>
              <a:off x="3295909" y="2842367"/>
              <a:ext cx="2765472" cy="250828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79"/>
                <a:gd name="T16" fmla="*/ 0 h 19679"/>
                <a:gd name="T17" fmla="*/ 19679 w 19679"/>
                <a:gd name="T18" fmla="*/ 19679 h 19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w="101600">
              <a:solidFill>
                <a:srgbClr val="000000">
                  <a:alpha val="70979"/>
                </a:srgbClr>
              </a:solidFill>
              <a:miter lim="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5709" tIns="35709" rIns="35709" bIns="35709" anchor="ctr"/>
            <a:lstStyle/>
            <a:p>
              <a:endParaRPr lang="en-CA"/>
            </a:p>
          </p:txBody>
        </p:sp>
        <p:sp>
          <p:nvSpPr>
            <p:cNvPr id="54278" name="AutoShape 3"/>
            <p:cNvSpPr>
              <a:spLocks/>
            </p:cNvSpPr>
            <p:nvPr/>
          </p:nvSpPr>
          <p:spPr bwMode="auto">
            <a:xfrm>
              <a:off x="1658944" y="1676397"/>
              <a:ext cx="6009400" cy="5049135"/>
            </a:xfrm>
            <a:custGeom>
              <a:avLst/>
              <a:gdLst>
                <a:gd name="T0" fmla="*/ 0 w 19679"/>
                <a:gd name="T1" fmla="*/ 0 h 19679"/>
                <a:gd name="T2" fmla="*/ 19679 w 19679"/>
                <a:gd name="T3" fmla="*/ 19679 h 19679"/>
              </a:gdLst>
              <a:ahLst/>
              <a:cxnLst/>
              <a:rect l="T0" t="T1" r="T2" b="T3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w="101600">
              <a:solidFill>
                <a:srgbClr val="000000">
                  <a:alpha val="70979"/>
                </a:srgbClr>
              </a:solidFill>
              <a:miter lim="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5709" tIns="35709" rIns="35709" bIns="35709" anchor="ctr"/>
            <a:lstStyle/>
            <a:p>
              <a:pPr algn="ctr" defTabSz="409575" hangingPunct="0"/>
              <a:r>
                <a:rPr lang="en-US" sz="1400" b="1" dirty="0">
                  <a:solidFill>
                    <a:srgbClr val="000000"/>
                  </a:solidFill>
                  <a:sym typeface="Helvetica Light" charset="0"/>
                </a:rPr>
                <a:t>Core team </a:t>
              </a:r>
            </a:p>
            <a:p>
              <a:pPr algn="ctr" defTabSz="409575" hangingPunct="0"/>
              <a:r>
                <a:rPr lang="en-US" sz="1400" dirty="0">
                  <a:solidFill>
                    <a:srgbClr val="000000"/>
                  </a:solidFill>
                  <a:sym typeface="Helvetica Light" charset="0"/>
                </a:rPr>
                <a:t>Clinicians+</a:t>
              </a:r>
            </a:p>
            <a:p>
              <a:pPr algn="ctr" defTabSz="409575" hangingPunct="0"/>
              <a:r>
                <a:rPr lang="en-US" sz="1400" dirty="0">
                  <a:solidFill>
                    <a:srgbClr val="000000"/>
                  </a:solidFill>
                  <a:sym typeface="Helvetica Light" charset="0"/>
                </a:rPr>
                <a:t>Strategy+</a:t>
              </a:r>
            </a:p>
            <a:p>
              <a:pPr algn="ctr" defTabSz="409575" hangingPunct="0"/>
              <a:r>
                <a:rPr lang="en-US" sz="1400" dirty="0">
                  <a:solidFill>
                    <a:srgbClr val="000000"/>
                  </a:solidFill>
                  <a:sym typeface="Helvetica Light" charset="0"/>
                </a:rPr>
                <a:t>Zones </a:t>
              </a:r>
              <a:endParaRPr lang="en-US" sz="2400" dirty="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4279" name="TextBox 5"/>
            <p:cNvSpPr txBox="1">
              <a:spLocks noChangeArrowheads="1"/>
            </p:cNvSpPr>
            <p:nvPr/>
          </p:nvSpPr>
          <p:spPr bwMode="auto">
            <a:xfrm flipH="1">
              <a:off x="3230110" y="4641762"/>
              <a:ext cx="2959802" cy="57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77" tIns="32139" rIns="64277" bIns="32139">
              <a:spAutoFit/>
            </a:bodyPr>
            <a:lstStyle>
              <a:lvl1pPr defTabSz="4095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4095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4095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4095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4095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/>
              <a:r>
                <a:rPr lang="en-US" sz="1700" dirty="0">
                  <a:solidFill>
                    <a:srgbClr val="000000"/>
                  </a:solidFill>
                  <a:sym typeface="Helvetica Light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sym typeface="Helvetica Light" charset="0"/>
                </a:rPr>
                <a:t>Support teams</a:t>
              </a:r>
              <a:endParaRPr lang="en-US" sz="1600" b="1" dirty="0">
                <a:solidFill>
                  <a:srgbClr val="000000"/>
                </a:solidFill>
                <a:sym typeface="Helvetica Light" charset="0"/>
              </a:endParaRPr>
            </a:p>
            <a:p>
              <a:pPr algn="ctr" eaLnBrk="1"/>
              <a:r>
                <a:rPr lang="en-US" sz="1600" dirty="0">
                  <a:solidFill>
                    <a:srgbClr val="000000"/>
                  </a:solidFill>
                  <a:sym typeface="Helvetica Light" charset="0"/>
                </a:rPr>
                <a:t>AHS + AHN + Zones</a:t>
              </a:r>
            </a:p>
          </p:txBody>
        </p:sp>
        <p:sp>
          <p:nvSpPr>
            <p:cNvPr id="54280" name="TextBox 6"/>
            <p:cNvSpPr txBox="1">
              <a:spLocks noChangeArrowheads="1"/>
            </p:cNvSpPr>
            <p:nvPr/>
          </p:nvSpPr>
          <p:spPr bwMode="auto">
            <a:xfrm>
              <a:off x="3439599" y="5443212"/>
              <a:ext cx="2644921" cy="92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77" tIns="32139" rIns="64277" bIns="32139">
              <a:spAutoFit/>
            </a:bodyPr>
            <a:lstStyle>
              <a:lvl1pPr defTabSz="4095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4095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4095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4095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4095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/>
              <a:r>
                <a:rPr lang="en-US" sz="1400" b="1" dirty="0">
                  <a:solidFill>
                    <a:srgbClr val="000000"/>
                  </a:solidFill>
                  <a:sym typeface="Helvetica Light" charset="0"/>
                </a:rPr>
                <a:t>Front Line Teams</a:t>
              </a:r>
            </a:p>
            <a:p>
              <a:pPr algn="ctr" eaLnBrk="1"/>
              <a:r>
                <a:rPr lang="en-US" sz="1400" dirty="0">
                  <a:solidFill>
                    <a:srgbClr val="000000"/>
                  </a:solidFill>
                  <a:sym typeface="Helvetica Light" charset="0"/>
                </a:rPr>
                <a:t>Wider public + patients, HAC</a:t>
              </a:r>
              <a:r>
                <a:rPr lang="ja-JP" altLang="en-US" sz="1400" dirty="0">
                  <a:solidFill>
                    <a:srgbClr val="000000"/>
                  </a:solidFill>
                  <a:sym typeface="Helvetica Light" charset="0"/>
                </a:rPr>
                <a:t>’</a:t>
              </a:r>
              <a:r>
                <a:rPr lang="en-US" sz="1400" dirty="0">
                  <a:solidFill>
                    <a:srgbClr val="000000"/>
                  </a:solidFill>
                  <a:sym typeface="Helvetica Light" charset="0"/>
                </a:rPr>
                <a:t>s,</a:t>
              </a:r>
            </a:p>
            <a:p>
              <a:pPr algn="ctr" eaLnBrk="1"/>
              <a:r>
                <a:rPr lang="en-US" sz="1400" dirty="0">
                  <a:solidFill>
                    <a:srgbClr val="000000"/>
                  </a:solidFill>
                  <a:sym typeface="Helvetica Light" charset="0"/>
                </a:rPr>
                <a:t> community groups and other</a:t>
              </a:r>
            </a:p>
            <a:p>
              <a:pPr algn="ctr" eaLnBrk="1"/>
              <a:r>
                <a:rPr lang="en-US" sz="1400" dirty="0">
                  <a:solidFill>
                    <a:srgbClr val="000000"/>
                  </a:solidFill>
                  <a:sym typeface="Helvetica Light" charset="0"/>
                </a:rPr>
                <a:t>external stakeholders </a:t>
              </a:r>
            </a:p>
          </p:txBody>
        </p:sp>
      </p:grpSp>
      <p:pic>
        <p:nvPicPr>
          <p:cNvPr id="2" name="Picture 1" descr="AHS 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2"/>
            <a:ext cx="3131840" cy="111224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35496" y="1608112"/>
            <a:ext cx="9144000" cy="5133256"/>
          </a:xfrm>
          <a:prstGeom prst="rect">
            <a:avLst/>
          </a:prstGeom>
          <a:solidFill>
            <a:srgbClr val="FFFFFF">
              <a:alpha val="73000"/>
            </a:srgbClr>
          </a:solidFill>
          <a:ln w="9525">
            <a:noFill/>
            <a:miter lim="800000"/>
            <a:headEnd/>
            <a:tailEnd/>
          </a:ln>
          <a:effectLst>
            <a:reflection stA="50000" endPos="75000" dist="12700" dir="5400000" sy="-100000" algn="bl" rotWithShape="0"/>
          </a:effec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457200" indent="0" algn="ctr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1371600" indent="0" algn="ctr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1828800" indent="0" algn="ctr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2286000" indent="0" algn="ctr" rtl="0" fontAlgn="base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743200" indent="0" algn="ctr" rtl="0" fontAlgn="base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00400" indent="0" algn="ctr" rtl="0" fontAlgn="base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57600" indent="0" algn="ctr" rtl="0" fontAlgn="base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b="1" i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Role of Core Committee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Engagement Bottom to Top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Determine priorities and strategic direction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Represent as broad a group as possible but especially their immediate constituency – rural/urban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Evidence Based Best Practices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Think Innovation; “Next” Practices; System redesign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Suggest things we can stop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Think Geographic Equity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Think Enhanced Quality</a:t>
            </a:r>
          </a:p>
          <a:p>
            <a:pPr lvl="1" algn="l"/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7508" y="4653136"/>
            <a:ext cx="116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IDEAs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sp>
        <p:nvSpPr>
          <p:cNvPr id="9" name="Left-Up Arrow 8"/>
          <p:cNvSpPr/>
          <p:nvPr/>
        </p:nvSpPr>
        <p:spPr bwMode="auto">
          <a:xfrm rot="16200000">
            <a:off x="6516216" y="3429000"/>
            <a:ext cx="1080120" cy="1512168"/>
          </a:xfrm>
          <a:prstGeom prst="leftUpArrow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Left-Up Arrow 17"/>
          <p:cNvSpPr/>
          <p:nvPr/>
        </p:nvSpPr>
        <p:spPr bwMode="auto">
          <a:xfrm rot="5400000" flipV="1">
            <a:off x="6516216" y="4797152"/>
            <a:ext cx="1080120" cy="1512168"/>
          </a:xfrm>
          <a:prstGeom prst="leftUpArrow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74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14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Content Placeholder 9" descr="health-wellness-articles-apple-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183728"/>
            <a:ext cx="4032448" cy="1621536"/>
          </a:xfrm>
          <a:prstGeom prst="rect">
            <a:avLst/>
          </a:prstGeom>
        </p:spPr>
      </p:pic>
      <p:pic>
        <p:nvPicPr>
          <p:cNvPr id="11" name="Content Placeholder 8" descr="Global leadership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20085"/>
            <a:ext cx="4032448" cy="2689035"/>
          </a:xfr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40760" cy="1438275"/>
          </a:xfrm>
        </p:spPr>
        <p:txBody>
          <a:bodyPr/>
          <a:lstStyle/>
          <a:p>
            <a:pPr algn="r"/>
            <a:r>
              <a:rPr lang="en-US" sz="3200" b="1" i="1" dirty="0" smtClean="0"/>
              <a:t>   </a:t>
            </a:r>
            <a:r>
              <a:rPr lang="en-CA" b="1" i="1" dirty="0">
                <a:solidFill>
                  <a:srgbClr val="0070C0"/>
                </a:solidFill>
              </a:rPr>
              <a:t>SCN’s </a:t>
            </a:r>
            <a:r>
              <a:rPr lang="en-CA" b="1" i="1" dirty="0" smtClean="0">
                <a:solidFill>
                  <a:srgbClr val="0070C0"/>
                </a:solidFill>
              </a:rPr>
              <a:t>-an </a:t>
            </a:r>
            <a:r>
              <a:rPr lang="en-CA" b="1" i="1" dirty="0">
                <a:solidFill>
                  <a:srgbClr val="0070C0"/>
                </a:solidFill>
              </a:rPr>
              <a:t>integral component of Alberta Innovation and Research &amp; Development</a:t>
            </a:r>
            <a:endParaRPr lang="en-US" sz="1800" b="1" i="1" dirty="0" smtClean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628800"/>
            <a:ext cx="53285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Health is a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global business</a:t>
            </a:r>
            <a:r>
              <a:rPr lang="en-CA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n-CA" dirty="0" smtClean="0">
                <a:solidFill>
                  <a:schemeClr val="tx1"/>
                </a:solidFill>
              </a:rPr>
              <a:t>Improving Prevention, Health, and 	Health Care Quality and Sustainability</a:t>
            </a:r>
          </a:p>
          <a:p>
            <a:pPr>
              <a:lnSpc>
                <a:spcPct val="70000"/>
              </a:lnSpc>
            </a:pP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 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Alberta has </a:t>
            </a:r>
            <a:r>
              <a:rPr lang="en-CA" b="1" i="1" u="sng" dirty="0" smtClean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major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competitive advantages</a:t>
            </a:r>
          </a:p>
          <a:p>
            <a:pPr lvl="1">
              <a:buFont typeface="Wingdings" pitchFamily="2" charset="2"/>
              <a:buChar char="ü"/>
            </a:pP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Our Provincial Approach is unique</a:t>
            </a:r>
          </a:p>
          <a:p>
            <a:pPr lvl="1">
              <a:buFont typeface="Wingdings" pitchFamily="2" charset="2"/>
              <a:buChar char="ü"/>
            </a:pP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Our Health system is unique</a:t>
            </a:r>
          </a:p>
          <a:p>
            <a:pPr lvl="1">
              <a:buFont typeface="Wingdings" pitchFamily="2" charset="2"/>
              <a:buChar char="ü"/>
            </a:pP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Our Universities are aligned </a:t>
            </a:r>
          </a:p>
          <a:p>
            <a:pPr lvl="1">
              <a:buFont typeface="Wingdings" pitchFamily="2" charset="2"/>
              <a:buChar char="ü"/>
            </a:pP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Our R and D structure is unique</a:t>
            </a:r>
          </a:p>
          <a:p>
            <a:pPr lvl="2">
              <a:buFont typeface="Wingdings" pitchFamily="2" charset="2"/>
              <a:buChar char="q"/>
            </a:pPr>
            <a:r>
              <a:rPr lang="en-CA" dirty="0" smtClean="0">
                <a:solidFill>
                  <a:schemeClr val="tx1"/>
                </a:solidFill>
              </a:rPr>
              <a:t>Health/Energy/Environment/Food</a:t>
            </a:r>
          </a:p>
          <a:p>
            <a:pPr>
              <a:lnSpc>
                <a:spcPct val="70000"/>
              </a:lnSpc>
            </a:pP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 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Health generates </a:t>
            </a:r>
            <a:r>
              <a:rPr lang="en-CA" b="1" i="1" u="sng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major</a:t>
            </a:r>
            <a:r>
              <a:rPr lang="en-CA" b="1" i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economic </a:t>
            </a:r>
            <a:r>
              <a:rPr lang="en-CA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v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alue </a:t>
            </a:r>
          </a:p>
          <a:p>
            <a:pPr lvl="1">
              <a:buFont typeface="Wingdings" pitchFamily="2" charset="2"/>
              <a:buChar char="ü"/>
            </a:pPr>
            <a:r>
              <a:rPr lang="en-CA" dirty="0" smtClean="0">
                <a:solidFill>
                  <a:schemeClr val="tx1"/>
                </a:solidFill>
              </a:rPr>
              <a:t> MANY industries related to health </a:t>
            </a:r>
          </a:p>
          <a:p>
            <a:pPr lvl="1">
              <a:buFont typeface="Wingdings" pitchFamily="2" charset="2"/>
              <a:buChar char="ü"/>
            </a:pPr>
            <a:r>
              <a:rPr lang="en-CA" dirty="0" smtClean="0">
                <a:solidFill>
                  <a:schemeClr val="tx1"/>
                </a:solidFill>
              </a:rPr>
              <a:t> Major Supply chains (drugs/lab /repairs)</a:t>
            </a:r>
          </a:p>
          <a:p>
            <a:pPr lvl="2">
              <a:buFont typeface="Wingdings" pitchFamily="2" charset="2"/>
              <a:buChar char="q"/>
            </a:pP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Health Human Resources </a:t>
            </a:r>
          </a:p>
          <a:p>
            <a:pPr lvl="1">
              <a:buFont typeface="Wingdings" pitchFamily="2" charset="2"/>
              <a:buChar char="ü"/>
            </a:pPr>
            <a:r>
              <a:rPr lang="en-CA" b="1" dirty="0" smtClean="0">
                <a:solidFill>
                  <a:schemeClr val="tx1"/>
                </a:solidFill>
              </a:rPr>
              <a:t>Rapid and low cost access to </a:t>
            </a:r>
            <a:r>
              <a:rPr lang="en-CA" b="1" i="1" dirty="0" smtClean="0">
                <a:solidFill>
                  <a:schemeClr val="tx1"/>
                </a:solidFill>
              </a:rPr>
              <a:t>high 	quality health data  = a key</a:t>
            </a:r>
          </a:p>
          <a:p>
            <a:pPr lvl="1">
              <a:buFont typeface="Wingdings" pitchFamily="2" charset="2"/>
              <a:buChar char="ü"/>
            </a:pPr>
            <a:endParaRPr lang="en-CA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14665" y="3068960"/>
            <a:ext cx="360040" cy="5040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531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15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760" cy="1438275"/>
          </a:xfrm>
        </p:spPr>
        <p:txBody>
          <a:bodyPr/>
          <a:lstStyle/>
          <a:p>
            <a:pPr algn="r"/>
            <a:r>
              <a:rPr lang="en-US" sz="3200" b="1" i="1" dirty="0" smtClean="0"/>
              <a:t>  </a:t>
            </a:r>
            <a:endParaRPr lang="en-US" sz="1800" b="1" i="1" dirty="0" smtClean="0">
              <a:solidFill>
                <a:srgbClr val="00B050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2853530" y="118517"/>
            <a:ext cx="639899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/>
            <a:r>
              <a:rPr lang="en-CA" sz="4000" b="1" i="1" dirty="0" smtClean="0">
                <a:solidFill>
                  <a:srgbClr val="0070C0"/>
                </a:solidFill>
              </a:rPr>
              <a:t>Health and Health Care</a:t>
            </a:r>
            <a:br>
              <a:rPr lang="en-CA" sz="4000" b="1" i="1" dirty="0" smtClean="0">
                <a:solidFill>
                  <a:srgbClr val="0070C0"/>
                </a:solidFill>
              </a:rPr>
            </a:br>
            <a:r>
              <a:rPr lang="en-CA" sz="3200" b="1" i="1" dirty="0" smtClean="0">
                <a:solidFill>
                  <a:srgbClr val="FF0000"/>
                </a:solidFill>
              </a:rPr>
              <a:t>Health is a Big Business: Comparison to the Oil </a:t>
            </a:r>
            <a:r>
              <a:rPr lang="en-CA" sz="3200" b="1" i="1" dirty="0">
                <a:solidFill>
                  <a:srgbClr val="FF0000"/>
                </a:solidFill>
              </a:rPr>
              <a:t>P</a:t>
            </a:r>
            <a:r>
              <a:rPr lang="en-CA" sz="3200" b="1" i="1" dirty="0" smtClean="0">
                <a:solidFill>
                  <a:srgbClr val="FF0000"/>
                </a:solidFill>
              </a:rPr>
              <a:t>atch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179512" y="1700808"/>
            <a:ext cx="4320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1589088" indent="-2286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2046288" indent="-2286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25034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CA" b="1" dirty="0" smtClean="0">
                <a:solidFill>
                  <a:srgbClr val="FF0000"/>
                </a:solidFill>
              </a:rPr>
              <a:t>OIL + GAS + MINING 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&gt;150,000 employed </a:t>
            </a:r>
          </a:p>
          <a:p>
            <a:pPr lvl="1">
              <a:lnSpc>
                <a:spcPct val="90000"/>
              </a:lnSpc>
            </a:pPr>
            <a:r>
              <a:rPr lang="en-CA" sz="1800" dirty="0" smtClean="0"/>
              <a:t>~ 7% of workforce</a:t>
            </a:r>
          </a:p>
          <a:p>
            <a:pPr lvl="1">
              <a:lnSpc>
                <a:spcPct val="90000"/>
              </a:lnSpc>
            </a:pPr>
            <a:r>
              <a:rPr lang="en-CA" sz="1800" dirty="0" smtClean="0"/>
              <a:t>$79B/</a:t>
            </a:r>
            <a:r>
              <a:rPr lang="en-CA" sz="1800" dirty="0" err="1" smtClean="0"/>
              <a:t>yr</a:t>
            </a:r>
            <a:r>
              <a:rPr lang="en-CA" sz="1800" dirty="0" smtClean="0"/>
              <a:t> to Alberta’s GDP</a:t>
            </a:r>
          </a:p>
          <a:p>
            <a:pPr lvl="2">
              <a:lnSpc>
                <a:spcPct val="90000"/>
              </a:lnSpc>
            </a:pPr>
            <a:r>
              <a:rPr lang="en-CA" sz="1400" dirty="0" smtClean="0"/>
              <a:t>~ 27.6% of Alberta’s GDP 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Oil sands </a:t>
            </a:r>
          </a:p>
          <a:p>
            <a:pPr lvl="1">
              <a:lnSpc>
                <a:spcPct val="90000"/>
              </a:lnSpc>
            </a:pPr>
            <a:r>
              <a:rPr lang="en-CA" sz="1800" dirty="0" smtClean="0"/>
              <a:t>~21,000 jobs </a:t>
            </a:r>
          </a:p>
          <a:p>
            <a:pPr lvl="1">
              <a:lnSpc>
                <a:spcPct val="90000"/>
              </a:lnSpc>
            </a:pPr>
            <a:r>
              <a:rPr lang="en-CA" sz="1800" dirty="0" smtClean="0"/>
              <a:t>&gt;$3.7B/</a:t>
            </a:r>
            <a:r>
              <a:rPr lang="en-CA" sz="1800" dirty="0" err="1" smtClean="0"/>
              <a:t>yr</a:t>
            </a:r>
            <a:r>
              <a:rPr lang="en-CA" sz="1800" dirty="0" smtClean="0"/>
              <a:t> in royalties</a:t>
            </a:r>
          </a:p>
          <a:p>
            <a:pPr lvl="1">
              <a:lnSpc>
                <a:spcPct val="90000"/>
              </a:lnSpc>
            </a:pPr>
            <a:r>
              <a:rPr lang="en-CA" sz="1800" dirty="0" smtClean="0"/>
              <a:t>$100B in provincial and municipal taxes over 25 years </a:t>
            </a:r>
            <a:endParaRPr lang="en-CA" dirty="0" smtClean="0"/>
          </a:p>
          <a:p>
            <a:pPr>
              <a:lnSpc>
                <a:spcPct val="90000"/>
              </a:lnSpc>
            </a:pPr>
            <a:r>
              <a:rPr lang="en-CA" dirty="0" smtClean="0"/>
              <a:t>R and D</a:t>
            </a:r>
            <a:r>
              <a:rPr lang="en-CA" sz="1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CA" sz="1800" dirty="0" smtClean="0"/>
              <a:t>~$1B/year on R and D (2010)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CA" sz="1800" dirty="0" smtClean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211960" y="1700808"/>
            <a:ext cx="4680520" cy="5112568"/>
          </a:xfrm>
          <a:prstGeom prst="rect">
            <a:avLst/>
          </a:prstGeom>
        </p:spPr>
        <p:txBody>
          <a:bodyPr/>
          <a:lstStyle>
            <a:lvl1pPr marL="382588" indent="-3429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1589088" indent="-2286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2046288" indent="-2286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25034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CA" b="1" dirty="0" smtClean="0">
                <a:solidFill>
                  <a:srgbClr val="FF0000"/>
                </a:solidFill>
              </a:rPr>
              <a:t>HEALTH + HEALTH CARE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&gt;190,000 employed</a:t>
            </a:r>
          </a:p>
          <a:p>
            <a:pPr lvl="1">
              <a:lnSpc>
                <a:spcPct val="90000"/>
              </a:lnSpc>
            </a:pPr>
            <a:r>
              <a:rPr lang="en-CA" sz="1800" dirty="0" smtClean="0"/>
              <a:t>~ 9% of workforce</a:t>
            </a:r>
          </a:p>
          <a:p>
            <a:pPr lvl="1">
              <a:lnSpc>
                <a:spcPct val="90000"/>
              </a:lnSpc>
            </a:pPr>
            <a:r>
              <a:rPr lang="en-CA" sz="1800" dirty="0" smtClean="0"/>
              <a:t>$21B/</a:t>
            </a:r>
            <a:r>
              <a:rPr lang="en-CA" sz="1800" dirty="0" err="1" smtClean="0"/>
              <a:t>yr</a:t>
            </a:r>
            <a:r>
              <a:rPr lang="en-CA" sz="1800" dirty="0" smtClean="0"/>
              <a:t> to Alberta’s GDP</a:t>
            </a:r>
          </a:p>
          <a:p>
            <a:pPr lvl="2">
              <a:lnSpc>
                <a:spcPct val="90000"/>
              </a:lnSpc>
            </a:pPr>
            <a:r>
              <a:rPr lang="en-CA" sz="1400" dirty="0" smtClean="0"/>
              <a:t>~ 7.6% of GDP (health care alone)</a:t>
            </a:r>
            <a:endParaRPr lang="en-CA" dirty="0" smtClean="0"/>
          </a:p>
          <a:p>
            <a:pPr>
              <a:lnSpc>
                <a:spcPct val="90000"/>
              </a:lnSpc>
            </a:pPr>
            <a:r>
              <a:rPr lang="en-CA" dirty="0" smtClean="0"/>
              <a:t>Health Care</a:t>
            </a:r>
            <a:endParaRPr lang="en-CA" sz="1800" dirty="0" smtClean="0"/>
          </a:p>
          <a:p>
            <a:pPr lvl="1">
              <a:lnSpc>
                <a:spcPct val="90000"/>
              </a:lnSpc>
            </a:pPr>
            <a:r>
              <a:rPr lang="en-CA" sz="1800" dirty="0" smtClean="0"/>
              <a:t>100 hospitals ~100,000 public jobs </a:t>
            </a:r>
          </a:p>
          <a:p>
            <a:pPr lvl="1">
              <a:lnSpc>
                <a:spcPct val="90000"/>
              </a:lnSpc>
            </a:pPr>
            <a:r>
              <a:rPr lang="en-CA" sz="1800" dirty="0" smtClean="0"/>
              <a:t>Every dollar spent on public health care generates 21.7 cents in taxes and import duties  </a:t>
            </a:r>
            <a:r>
              <a:rPr lang="en-CA" sz="1400" dirty="0" smtClean="0"/>
              <a:t>(Conf. Board – 2013)</a:t>
            </a:r>
            <a:endParaRPr lang="en-CA" sz="1800" dirty="0" smtClean="0"/>
          </a:p>
          <a:p>
            <a:pPr lvl="2">
              <a:lnSpc>
                <a:spcPct val="90000"/>
              </a:lnSpc>
            </a:pPr>
            <a:r>
              <a:rPr lang="en-CA" sz="1400" dirty="0" smtClean="0"/>
              <a:t>~ $2.5B/year in Alberta in taxes/duties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R and D</a:t>
            </a:r>
          </a:p>
          <a:p>
            <a:pPr lvl="1">
              <a:lnSpc>
                <a:spcPct val="90000"/>
              </a:lnSpc>
            </a:pPr>
            <a:r>
              <a:rPr lang="en-CA" sz="1800" dirty="0" smtClean="0"/>
              <a:t>~$ 478M/year (in 2008) </a:t>
            </a:r>
          </a:p>
          <a:p>
            <a:pPr lvl="2">
              <a:lnSpc>
                <a:spcPct val="90000"/>
              </a:lnSpc>
            </a:pPr>
            <a:r>
              <a:rPr lang="en-CA" sz="1400" dirty="0" smtClean="0"/>
              <a:t>Included ~$75M/year in biotech</a:t>
            </a:r>
          </a:p>
          <a:p>
            <a:pPr lvl="1">
              <a:lnSpc>
                <a:spcPct val="90000"/>
              </a:lnSpc>
            </a:pPr>
            <a:endParaRPr lang="en-CA" sz="2000" dirty="0" smtClean="0"/>
          </a:p>
          <a:p>
            <a:pPr lvl="1">
              <a:lnSpc>
                <a:spcPct val="90000"/>
              </a:lnSpc>
            </a:pPr>
            <a:endParaRPr lang="en-CA" sz="2000" dirty="0" smtClean="0"/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303613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16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760" cy="1438275"/>
          </a:xfrm>
        </p:spPr>
        <p:txBody>
          <a:bodyPr/>
          <a:lstStyle/>
          <a:p>
            <a:pPr algn="r"/>
            <a:r>
              <a:rPr lang="en-US" sz="3200" b="1" i="1" dirty="0" smtClean="0"/>
              <a:t>  </a:t>
            </a:r>
            <a:endParaRPr lang="en-US" sz="1800" b="1" i="1" dirty="0" smtClean="0">
              <a:solidFill>
                <a:srgbClr val="00B050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2997546" y="118517"/>
            <a:ext cx="639899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CA" sz="2800" b="1" i="1" dirty="0" smtClean="0">
                <a:solidFill>
                  <a:srgbClr val="0070C0"/>
                </a:solidFill>
                <a:latin typeface="Arial" charset="0"/>
              </a:rPr>
              <a:t>SCNs align </a:t>
            </a:r>
            <a:r>
              <a:rPr lang="en-CA" sz="2800" b="1" i="1" dirty="0">
                <a:solidFill>
                  <a:srgbClr val="0070C0"/>
                </a:solidFill>
                <a:latin typeface="Arial" charset="0"/>
              </a:rPr>
              <a:t>‘top to bottom’ </a:t>
            </a:r>
            <a:r>
              <a:rPr lang="en-CA" sz="2800" b="1" dirty="0">
                <a:solidFill>
                  <a:srgbClr val="0070C0"/>
                </a:solidFill>
                <a:latin typeface="Arial" charset="0"/>
              </a:rPr>
              <a:t/>
            </a:r>
            <a:br>
              <a:rPr lang="en-CA" sz="2800" b="1" dirty="0">
                <a:solidFill>
                  <a:srgbClr val="0070C0"/>
                </a:solidFill>
                <a:latin typeface="Arial" charset="0"/>
              </a:rPr>
            </a:br>
            <a:r>
              <a:rPr lang="en-CA" sz="2800" b="1" dirty="0">
                <a:solidFill>
                  <a:srgbClr val="0070C0"/>
                </a:solidFill>
                <a:latin typeface="Arial" charset="0"/>
              </a:rPr>
              <a:t/>
            </a:r>
            <a:br>
              <a:rPr lang="en-CA" sz="2800" b="1" dirty="0">
                <a:solidFill>
                  <a:srgbClr val="0070C0"/>
                </a:solidFill>
                <a:latin typeface="Arial" charset="0"/>
              </a:rPr>
            </a:br>
            <a:r>
              <a:rPr lang="en-CA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SCN’s </a:t>
            </a:r>
            <a:r>
              <a:rPr lang="en-CA" sz="2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engage </a:t>
            </a:r>
            <a:r>
              <a:rPr lang="en-CA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academics with Health Care System</a:t>
            </a:r>
            <a:endParaRPr lang="en-CA" sz="28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Picture 8" descr="patient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565400"/>
            <a:ext cx="2105025" cy="3030538"/>
          </a:xfrm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857250" y="5661025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>
                <a:solidFill>
                  <a:srgbClr val="000000"/>
                </a:solidFill>
              </a:rPr>
              <a:t>Patients</a:t>
            </a: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2699791" y="1730375"/>
            <a:ext cx="6299588" cy="5155009"/>
            <a:chOff x="2711524" y="1731072"/>
            <a:chExt cx="6298411" cy="5154783"/>
          </a:xfrm>
        </p:grpSpPr>
        <p:pic>
          <p:nvPicPr>
            <p:cNvPr id="17" name="Picture 7" descr="policy make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614" y="4626133"/>
              <a:ext cx="1512168" cy="181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Quad Arrow 17"/>
            <p:cNvSpPr/>
            <p:nvPr/>
          </p:nvSpPr>
          <p:spPr>
            <a:xfrm>
              <a:off x="3863438" y="3865644"/>
              <a:ext cx="714241" cy="500041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11524" y="6515984"/>
              <a:ext cx="2880774" cy="36987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>
                  <a:solidFill>
                    <a:prstClr val="black"/>
                  </a:solidFill>
                  <a:latin typeface="+mn-lt"/>
                  <a:ea typeface="+mn-ea"/>
                  <a:cs typeface="+mn-cs"/>
                </a:rPr>
                <a:t>Policy Makers/Payers</a:t>
              </a:r>
            </a:p>
          </p:txBody>
        </p: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5519312" y="1845405"/>
              <a:ext cx="3490623" cy="2889612"/>
              <a:chOff x="5519312" y="1845405"/>
              <a:chExt cx="3490623" cy="2889612"/>
            </a:xfrm>
          </p:grpSpPr>
          <p:pic>
            <p:nvPicPr>
              <p:cNvPr id="25" name="Picture 3" descr="team in 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9312" y="1845405"/>
                <a:ext cx="3490623" cy="2520280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10"/>
              <p:cNvSpPr txBox="1">
                <a:spLocks noChangeArrowheads="1"/>
              </p:cNvSpPr>
              <p:nvPr/>
            </p:nvSpPr>
            <p:spPr bwMode="auto">
              <a:xfrm>
                <a:off x="6516216" y="4365685"/>
                <a:ext cx="15001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CA" dirty="0">
                    <a:solidFill>
                      <a:srgbClr val="000000"/>
                    </a:solidFill>
                  </a:rPr>
                  <a:t>Providers</a:t>
                </a:r>
              </a:p>
            </p:txBody>
          </p:sp>
        </p:grpSp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2986953" y="1731072"/>
              <a:ext cx="2476146" cy="2055448"/>
              <a:chOff x="2986953" y="1731072"/>
              <a:chExt cx="2476146" cy="2055448"/>
            </a:xfrm>
          </p:grpSpPr>
          <p:pic>
            <p:nvPicPr>
              <p:cNvPr id="23" name="Picture 12" descr="administrator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6953" y="1731072"/>
                <a:ext cx="2476146" cy="1697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13"/>
              <p:cNvSpPr txBox="1">
                <a:spLocks noChangeArrowheads="1"/>
              </p:cNvSpPr>
              <p:nvPr/>
            </p:nvSpPr>
            <p:spPr bwMode="auto">
              <a:xfrm>
                <a:off x="3336847" y="3417188"/>
                <a:ext cx="17281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CA">
                    <a:solidFill>
                      <a:srgbClr val="000000"/>
                    </a:solidFill>
                  </a:rPr>
                  <a:t>Administrators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807290" y="6515672"/>
              <a:ext cx="2880774" cy="36987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dirty="0" smtClean="0">
                  <a:solidFill>
                    <a:prstClr val="black"/>
                  </a:solidFill>
                  <a:latin typeface="+mn-lt"/>
                  <a:ea typeface="+mn-ea"/>
                  <a:cs typeface="+mn-cs"/>
                </a:rPr>
                <a:t>Researchers</a:t>
              </a:r>
              <a:endParaRPr lang="en-CA" dirty="0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7" name="Picture 26" descr="Researcher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97152"/>
            <a:ext cx="2448272" cy="1670859"/>
          </a:xfrm>
          <a:prstGeom prst="rect">
            <a:avLst/>
          </a:prstGeom>
        </p:spPr>
      </p:pic>
      <p:sp>
        <p:nvSpPr>
          <p:cNvPr id="28" name="Left-Right Arrow 27"/>
          <p:cNvSpPr/>
          <p:nvPr/>
        </p:nvSpPr>
        <p:spPr bwMode="auto">
          <a:xfrm>
            <a:off x="5148064" y="5373216"/>
            <a:ext cx="648072" cy="432048"/>
          </a:xfrm>
          <a:prstGeom prst="leftRightArrow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9" name="Left-Right Arrow 28"/>
          <p:cNvSpPr/>
          <p:nvPr/>
        </p:nvSpPr>
        <p:spPr bwMode="auto">
          <a:xfrm rot="16200000" flipH="1" flipV="1">
            <a:off x="6228184" y="4365104"/>
            <a:ext cx="504056" cy="360040"/>
          </a:xfrm>
          <a:prstGeom prst="leftRightArrow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11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17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760" cy="1438275"/>
          </a:xfrm>
        </p:spPr>
        <p:txBody>
          <a:bodyPr/>
          <a:lstStyle/>
          <a:p>
            <a:pPr algn="r"/>
            <a:r>
              <a:rPr lang="en-US" sz="3200" b="1" i="1" dirty="0" smtClean="0"/>
              <a:t>  </a:t>
            </a:r>
            <a:endParaRPr lang="en-US" sz="1800" b="1" i="1" dirty="0" smtClean="0">
              <a:solidFill>
                <a:srgbClr val="00B050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2195736" y="-171400"/>
            <a:ext cx="639899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/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339752" y="-171400"/>
            <a:ext cx="68407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b="1" i="1" dirty="0" smtClean="0">
                <a:solidFill>
                  <a:srgbClr val="0070C0"/>
                </a:solidFill>
              </a:rPr>
              <a:t>SCN’s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For Researchers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Integrating the four pillars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of health research</a:t>
            </a:r>
            <a:r>
              <a:rPr lang="en-US" sz="2400" b="1" dirty="0" smtClean="0">
                <a:solidFill>
                  <a:srgbClr val="FFFF00"/>
                </a:solidFill>
              </a:rPr>
              <a:t/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1600" b="1" i="1" dirty="0" smtClean="0">
                <a:solidFill>
                  <a:srgbClr val="FF0000"/>
                </a:solidFill>
              </a:rPr>
              <a:t>research networks </a:t>
            </a:r>
            <a:r>
              <a:rPr lang="en-US" sz="1600" i="1" dirty="0" smtClean="0">
                <a:solidFill>
                  <a:srgbClr val="FF0000"/>
                </a:solidFill>
              </a:rPr>
              <a:t>c</a:t>
            </a:r>
            <a:r>
              <a:rPr lang="en-US" sz="1600" b="1" i="1" dirty="0" smtClean="0">
                <a:solidFill>
                  <a:srgbClr val="FF0000"/>
                </a:solidFill>
              </a:rPr>
              <a:t>onnect, analyze, innovate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and export </a:t>
            </a:r>
            <a:r>
              <a:rPr lang="en-US" sz="1600" b="1" u="sng" dirty="0" smtClean="0">
                <a:solidFill>
                  <a:srgbClr val="FF0000"/>
                </a:solidFill>
              </a:rPr>
              <a:t/>
            </a:r>
            <a:br>
              <a:rPr lang="en-US" sz="1600" b="1" u="sng" dirty="0" smtClean="0">
                <a:solidFill>
                  <a:srgbClr val="FF0000"/>
                </a:solidFill>
              </a:rPr>
            </a:br>
            <a:endParaRPr lang="en-US" sz="2000" b="1" i="1" u="sng" dirty="0">
              <a:solidFill>
                <a:srgbClr val="FF0000"/>
              </a:solidFill>
            </a:endParaRPr>
          </a:p>
        </p:txBody>
      </p:sp>
      <p:pic>
        <p:nvPicPr>
          <p:cNvPr id="31" name="Picture 3" descr="thisdn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55775" y="1791841"/>
            <a:ext cx="2624137" cy="1781175"/>
          </a:xfrm>
          <a:noFill/>
          <a:ln/>
        </p:spPr>
      </p:pic>
      <p:pic>
        <p:nvPicPr>
          <p:cNvPr id="32" name="Picture 5" descr="oral health targe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3717032"/>
            <a:ext cx="2836863" cy="2439988"/>
          </a:xfrm>
          <a:prstGeom prst="rect">
            <a:avLst/>
          </a:prstGeom>
          <a:noFill/>
          <a:ln/>
        </p:spPr>
      </p:pic>
      <p:pic>
        <p:nvPicPr>
          <p:cNvPr id="33" name="Picture 10" descr="lachman1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29758" y="1817811"/>
            <a:ext cx="2551113" cy="1827213"/>
          </a:xfrm>
          <a:prstGeom prst="rect">
            <a:avLst/>
          </a:prstGeom>
          <a:noFill/>
          <a:ln/>
        </p:spPr>
      </p:pic>
      <p:pic>
        <p:nvPicPr>
          <p:cNvPr id="34" name="Picture 80" descr="Clin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259632" y="3645024"/>
            <a:ext cx="2289175" cy="2665413"/>
          </a:xfrm>
          <a:prstGeom prst="rect">
            <a:avLst/>
          </a:prstGeom>
          <a:noFill/>
          <a:ln/>
        </p:spPr>
      </p:pic>
      <p:sp>
        <p:nvSpPr>
          <p:cNvPr id="35" name="Text Box 81"/>
          <p:cNvSpPr txBox="1">
            <a:spLocks noChangeArrowheads="1"/>
          </p:cNvSpPr>
          <p:nvPr/>
        </p:nvSpPr>
        <p:spPr bwMode="auto">
          <a:xfrm>
            <a:off x="251520" y="1628800"/>
            <a:ext cx="92333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40458C"/>
                </a:solidFill>
              </a:rPr>
              <a:t>Basic research</a:t>
            </a:r>
          </a:p>
        </p:txBody>
      </p:sp>
      <p:sp>
        <p:nvSpPr>
          <p:cNvPr id="36" name="Text Box 82"/>
          <p:cNvSpPr txBox="1">
            <a:spLocks noChangeArrowheads="1"/>
          </p:cNvSpPr>
          <p:nvPr/>
        </p:nvSpPr>
        <p:spPr bwMode="auto">
          <a:xfrm>
            <a:off x="7380312" y="1772816"/>
            <a:ext cx="923330" cy="182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40458C"/>
                </a:solidFill>
              </a:rPr>
              <a:t>Clinical research</a:t>
            </a:r>
          </a:p>
        </p:txBody>
      </p:sp>
      <p:sp>
        <p:nvSpPr>
          <p:cNvPr id="37" name="Text Box 83"/>
          <p:cNvSpPr txBox="1">
            <a:spLocks noChangeArrowheads="1"/>
          </p:cNvSpPr>
          <p:nvPr/>
        </p:nvSpPr>
        <p:spPr bwMode="auto">
          <a:xfrm>
            <a:off x="251520" y="3933056"/>
            <a:ext cx="92333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40458C"/>
                </a:solidFill>
              </a:rPr>
              <a:t>Health systems research</a:t>
            </a:r>
          </a:p>
        </p:txBody>
      </p:sp>
      <p:sp>
        <p:nvSpPr>
          <p:cNvPr id="38" name="Text Box 84"/>
          <p:cNvSpPr txBox="1">
            <a:spLocks noChangeArrowheads="1"/>
          </p:cNvSpPr>
          <p:nvPr/>
        </p:nvSpPr>
        <p:spPr bwMode="auto">
          <a:xfrm>
            <a:off x="7380312" y="3429000"/>
            <a:ext cx="166199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40458C"/>
                </a:solidFill>
              </a:rPr>
              <a:t>Prevention, Population and Public Health research</a:t>
            </a:r>
          </a:p>
        </p:txBody>
      </p:sp>
      <p:sp>
        <p:nvSpPr>
          <p:cNvPr id="39" name="Quad Arrow 38"/>
          <p:cNvSpPr/>
          <p:nvPr/>
        </p:nvSpPr>
        <p:spPr>
          <a:xfrm rot="19018132">
            <a:off x="3722877" y="3130257"/>
            <a:ext cx="1219200" cy="1295400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32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18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760" cy="1438275"/>
          </a:xfrm>
        </p:spPr>
        <p:txBody>
          <a:bodyPr/>
          <a:lstStyle/>
          <a:p>
            <a:pPr algn="r"/>
            <a:r>
              <a:rPr lang="en-US" sz="3200" b="1" i="1" dirty="0" smtClean="0"/>
              <a:t>  </a:t>
            </a:r>
            <a:endParaRPr lang="en-US" sz="1800" b="1" i="1" dirty="0" smtClean="0">
              <a:solidFill>
                <a:srgbClr val="00B050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2195736" y="-171400"/>
            <a:ext cx="639899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/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339752" y="-171400"/>
            <a:ext cx="68407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1600" b="1" u="sng" dirty="0" smtClean="0">
                <a:solidFill>
                  <a:srgbClr val="FF0000"/>
                </a:solidFill>
              </a:rPr>
              <a:t/>
            </a:r>
            <a:br>
              <a:rPr lang="en-US" sz="1600" b="1" u="sng" dirty="0" smtClean="0">
                <a:solidFill>
                  <a:srgbClr val="FF0000"/>
                </a:solidFill>
              </a:rPr>
            </a:b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699792" y="-27384"/>
            <a:ext cx="66247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800" b="1" i="1" dirty="0" smtClean="0">
                <a:solidFill>
                  <a:srgbClr val="FF0000"/>
                </a:solidFill>
                <a:cs typeface="Arial" pitchFamily="34" charset="0"/>
              </a:rPr>
              <a:t>The SCN’s can</a:t>
            </a:r>
            <a:r>
              <a:rPr lang="en-CA" sz="28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CA" sz="2800" b="1" i="1" dirty="0" smtClean="0">
                <a:solidFill>
                  <a:srgbClr val="0070C0"/>
                </a:solidFill>
                <a:cs typeface="Arial" pitchFamily="34" charset="0"/>
              </a:rPr>
              <a:t>Address</a:t>
            </a:r>
          </a:p>
          <a:p>
            <a:pPr algn="ctr"/>
            <a:r>
              <a:rPr lang="en-CA" sz="2800" b="1" i="1" dirty="0" smtClean="0">
                <a:solidFill>
                  <a:srgbClr val="0070C0"/>
                </a:solidFill>
                <a:cs typeface="Arial" pitchFamily="34" charset="0"/>
              </a:rPr>
              <a:t>Translational </a:t>
            </a:r>
            <a:r>
              <a:rPr lang="en-CA" sz="2800" b="1" i="1" dirty="0">
                <a:solidFill>
                  <a:srgbClr val="0070C0"/>
                </a:solidFill>
                <a:cs typeface="Arial" pitchFamily="34" charset="0"/>
              </a:rPr>
              <a:t>Gaps in Research Uptake</a:t>
            </a:r>
            <a:endParaRPr lang="en-US" sz="2800" b="1" i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1513" y="2063750"/>
            <a:ext cx="7716837" cy="3133725"/>
          </a:xfrm>
          <a:custGeom>
            <a:avLst/>
            <a:gdLst>
              <a:gd name="connsiteX0" fmla="*/ 0 w 7307385"/>
              <a:gd name="connsiteY0" fmla="*/ 3133970 h 3133970"/>
              <a:gd name="connsiteX1" fmla="*/ 836246 w 7307385"/>
              <a:gd name="connsiteY1" fmla="*/ 70339 h 3133970"/>
              <a:gd name="connsiteX2" fmla="*/ 2149231 w 7307385"/>
              <a:gd name="connsiteY2" fmla="*/ 2711939 h 3133970"/>
              <a:gd name="connsiteX3" fmla="*/ 3087077 w 7307385"/>
              <a:gd name="connsiteY3" fmla="*/ 890954 h 3133970"/>
              <a:gd name="connsiteX4" fmla="*/ 4103077 w 7307385"/>
              <a:gd name="connsiteY4" fmla="*/ 2586893 h 3133970"/>
              <a:gd name="connsiteX5" fmla="*/ 4837723 w 7307385"/>
              <a:gd name="connsiteY5" fmla="*/ 1484924 h 3133970"/>
              <a:gd name="connsiteX6" fmla="*/ 5752123 w 7307385"/>
              <a:gd name="connsiteY6" fmla="*/ 2571262 h 3133970"/>
              <a:gd name="connsiteX7" fmla="*/ 6510215 w 7307385"/>
              <a:gd name="connsiteY7" fmla="*/ 1914770 h 3133970"/>
              <a:gd name="connsiteX8" fmla="*/ 7307385 w 7307385"/>
              <a:gd name="connsiteY8" fmla="*/ 2915139 h 313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7385" h="3133970">
                <a:moveTo>
                  <a:pt x="0" y="3133970"/>
                </a:moveTo>
                <a:cubicBezTo>
                  <a:pt x="239020" y="1637324"/>
                  <a:pt x="478041" y="140678"/>
                  <a:pt x="836246" y="70339"/>
                </a:cubicBezTo>
                <a:cubicBezTo>
                  <a:pt x="1194451" y="0"/>
                  <a:pt x="1774093" y="2575170"/>
                  <a:pt x="2149231" y="2711939"/>
                </a:cubicBezTo>
                <a:cubicBezTo>
                  <a:pt x="2524369" y="2848708"/>
                  <a:pt x="2761436" y="911795"/>
                  <a:pt x="3087077" y="890954"/>
                </a:cubicBezTo>
                <a:cubicBezTo>
                  <a:pt x="3412718" y="870113"/>
                  <a:pt x="3811303" y="2487898"/>
                  <a:pt x="4103077" y="2586893"/>
                </a:cubicBezTo>
                <a:cubicBezTo>
                  <a:pt x="4394851" y="2685888"/>
                  <a:pt x="4562882" y="1487529"/>
                  <a:pt x="4837723" y="1484924"/>
                </a:cubicBezTo>
                <a:cubicBezTo>
                  <a:pt x="5112564" y="1482319"/>
                  <a:pt x="5473374" y="2499621"/>
                  <a:pt x="5752123" y="2571262"/>
                </a:cubicBezTo>
                <a:cubicBezTo>
                  <a:pt x="6030872" y="2642903"/>
                  <a:pt x="6251005" y="1857457"/>
                  <a:pt x="6510215" y="1914770"/>
                </a:cubicBezTo>
                <a:cubicBezTo>
                  <a:pt x="6769425" y="1972083"/>
                  <a:pt x="7038405" y="2443611"/>
                  <a:pt x="7307385" y="291513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971550" y="3573463"/>
            <a:ext cx="1241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B050"/>
                </a:solidFill>
                <a:cs typeface="Arial" pitchFamily="34" charset="0"/>
              </a:rPr>
              <a:t>Biomedical</a:t>
            </a:r>
          </a:p>
          <a:p>
            <a:r>
              <a:rPr lang="en-CA" b="1" dirty="0">
                <a:solidFill>
                  <a:srgbClr val="00B050"/>
                </a:solidFill>
                <a:cs typeface="Arial" pitchFamily="34" charset="0"/>
              </a:rPr>
              <a:t>Research</a:t>
            </a:r>
            <a:endParaRPr lang="en-US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419475" y="4005263"/>
            <a:ext cx="124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B050"/>
                </a:solidFill>
                <a:cs typeface="Arial" pitchFamily="34" charset="0"/>
              </a:rPr>
              <a:t>Clinical</a:t>
            </a:r>
          </a:p>
          <a:p>
            <a:r>
              <a:rPr lang="en-CA" b="1">
                <a:solidFill>
                  <a:srgbClr val="00B050"/>
                </a:solidFill>
                <a:cs typeface="Arial" pitchFamily="34" charset="0"/>
              </a:rPr>
              <a:t>Science &amp;</a:t>
            </a:r>
          </a:p>
          <a:p>
            <a:r>
              <a:rPr lang="en-CA" b="1">
                <a:solidFill>
                  <a:srgbClr val="00B050"/>
                </a:solidFill>
                <a:cs typeface="Arial" pitchFamily="34" charset="0"/>
              </a:rPr>
              <a:t>Knowledge</a:t>
            </a:r>
            <a:endParaRPr lang="en-US" b="1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219700" y="4221163"/>
            <a:ext cx="1681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B050"/>
                </a:solidFill>
                <a:cs typeface="Arial" pitchFamily="34" charset="0"/>
              </a:rPr>
              <a:t>Clinical</a:t>
            </a:r>
          </a:p>
          <a:p>
            <a:r>
              <a:rPr lang="en-CA" b="1">
                <a:solidFill>
                  <a:srgbClr val="00B050"/>
                </a:solidFill>
                <a:cs typeface="Arial" pitchFamily="34" charset="0"/>
              </a:rPr>
              <a:t>Practice &amp;</a:t>
            </a:r>
          </a:p>
          <a:p>
            <a:r>
              <a:rPr lang="en-CA" b="1">
                <a:solidFill>
                  <a:srgbClr val="00B050"/>
                </a:solidFill>
                <a:cs typeface="Arial" pitchFamily="34" charset="0"/>
              </a:rPr>
              <a:t>Health Decision</a:t>
            </a:r>
          </a:p>
          <a:p>
            <a:r>
              <a:rPr lang="en-CA" b="1">
                <a:solidFill>
                  <a:srgbClr val="00B050"/>
                </a:solidFill>
                <a:cs typeface="Arial" pitchFamily="34" charset="0"/>
              </a:rPr>
              <a:t>Making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7164388" y="4437063"/>
            <a:ext cx="145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00B050"/>
                </a:solidFill>
                <a:cs typeface="Arial" pitchFamily="34" charset="0"/>
              </a:rPr>
              <a:t>Community</a:t>
            </a:r>
          </a:p>
          <a:p>
            <a:r>
              <a:rPr lang="en-CA" b="1">
                <a:solidFill>
                  <a:srgbClr val="00B050"/>
                </a:solidFill>
                <a:cs typeface="Arial" pitchFamily="34" charset="0"/>
              </a:rPr>
              <a:t>Based</a:t>
            </a:r>
          </a:p>
          <a:p>
            <a:r>
              <a:rPr lang="en-CA" b="1">
                <a:solidFill>
                  <a:srgbClr val="00B050"/>
                </a:solidFill>
                <a:cs typeface="Arial" pitchFamily="34" charset="0"/>
              </a:rPr>
              <a:t> Practice</a:t>
            </a:r>
            <a:endParaRPr lang="en-US" b="1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2411413" y="2492375"/>
            <a:ext cx="1223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dirty="0">
                <a:solidFill>
                  <a:srgbClr val="C00000"/>
                </a:solidFill>
                <a:cs typeface="Arial" pitchFamily="34" charset="0"/>
              </a:rPr>
              <a:t>Gap </a:t>
            </a:r>
            <a:r>
              <a:rPr lang="en-CA" b="1" dirty="0" smtClean="0">
                <a:solidFill>
                  <a:srgbClr val="C00000"/>
                </a:solidFill>
                <a:cs typeface="Arial" pitchFamily="34" charset="0"/>
              </a:rPr>
              <a:t>1….</a:t>
            </a:r>
          </a:p>
          <a:p>
            <a:pPr algn="ctr"/>
            <a:r>
              <a:rPr lang="en-CA" b="1" dirty="0" smtClean="0">
                <a:solidFill>
                  <a:srgbClr val="C00000"/>
                </a:solidFill>
                <a:cs typeface="Arial" pitchFamily="34" charset="0"/>
              </a:rPr>
              <a:t>Aka</a:t>
            </a:r>
          </a:p>
          <a:p>
            <a:pPr algn="ctr"/>
            <a:r>
              <a:rPr lang="en-CA" b="1" dirty="0" smtClean="0">
                <a:solidFill>
                  <a:srgbClr val="C00000"/>
                </a:solidFill>
                <a:cs typeface="Arial" pitchFamily="34" charset="0"/>
              </a:rPr>
              <a:t>“The Valley of Death”</a:t>
            </a:r>
            <a:endParaRPr 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4500563" y="3141663"/>
            <a:ext cx="1150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solidFill>
                  <a:srgbClr val="C00000"/>
                </a:solidFill>
                <a:cs typeface="Arial" pitchFamily="34" charset="0"/>
              </a:rPr>
              <a:t>Gap 2</a:t>
            </a:r>
            <a:endParaRPr lang="en-US" b="1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6300788" y="3573463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solidFill>
                  <a:srgbClr val="C00000"/>
                </a:solidFill>
                <a:cs typeface="Arial" pitchFamily="34" charset="0"/>
              </a:rPr>
              <a:t>Gap 3</a:t>
            </a:r>
            <a:endParaRPr lang="en-US" b="1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66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" y="0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19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760" cy="1438275"/>
          </a:xfrm>
        </p:spPr>
        <p:txBody>
          <a:bodyPr/>
          <a:lstStyle/>
          <a:p>
            <a:pPr algn="r"/>
            <a:r>
              <a:rPr lang="en-US" sz="3200" b="1" i="1" dirty="0" smtClean="0"/>
              <a:t>  </a:t>
            </a:r>
            <a:endParaRPr lang="en-US" sz="1800" b="1" i="1" dirty="0" smtClean="0">
              <a:solidFill>
                <a:srgbClr val="00B050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2195736" y="-171400"/>
            <a:ext cx="639899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/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339752" y="-171400"/>
            <a:ext cx="68407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1600" b="1" u="sng" dirty="0" smtClean="0">
                <a:solidFill>
                  <a:srgbClr val="FF0000"/>
                </a:solidFill>
              </a:rPr>
              <a:t/>
            </a:r>
            <a:br>
              <a:rPr lang="en-US" sz="1600" b="1" u="sng" dirty="0" smtClean="0">
                <a:solidFill>
                  <a:srgbClr val="FF0000"/>
                </a:solidFill>
              </a:rPr>
            </a:b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2411760" y="-27384"/>
            <a:ext cx="6732240" cy="1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rgbClr val="0070C0"/>
                </a:solidFill>
              </a:rPr>
              <a:t>The Best ‘Knowledge Translation Networks’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 with engaged end-users (clinical, policy, public, </a:t>
            </a:r>
            <a:r>
              <a:rPr lang="en-US" sz="2800" b="1" dirty="0" err="1" smtClean="0">
                <a:solidFill>
                  <a:srgbClr val="FF0000"/>
                </a:solidFill>
              </a:rPr>
              <a:t>etc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7" name="Picture 3" descr="pus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3888" y="2514600"/>
            <a:ext cx="4038600" cy="2582863"/>
          </a:xfrm>
        </p:spPr>
      </p:pic>
      <p:pic>
        <p:nvPicPr>
          <p:cNvPr id="28" name="Picture 4" descr="p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14863" y="2555875"/>
            <a:ext cx="4038600" cy="2613025"/>
          </a:xfrm>
          <a:prstGeom prst="rect">
            <a:avLst/>
          </a:prstGeom>
        </p:spPr>
      </p:pic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905000" y="31242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2057400" y="25146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746125" y="491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09600" y="504348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The Researcher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124200" y="3505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2819400" y="3397250"/>
            <a:ext cx="1600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New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Knowledge/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Innovations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5486400" y="4891088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Users of Knowledge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1690688" y="3095625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AutoShape 14"/>
          <p:cNvSpPr>
            <a:spLocks noChangeArrowheads="1"/>
          </p:cNvSpPr>
          <p:nvPr/>
        </p:nvSpPr>
        <p:spPr bwMode="auto">
          <a:xfrm>
            <a:off x="1614488" y="3000375"/>
            <a:ext cx="652462" cy="6858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AutoShape 15"/>
          <p:cNvSpPr>
            <a:spLocks/>
          </p:cNvSpPr>
          <p:nvPr/>
        </p:nvSpPr>
        <p:spPr bwMode="auto">
          <a:xfrm rot="5400000">
            <a:off x="3981450" y="1962150"/>
            <a:ext cx="495300" cy="7086600"/>
          </a:xfrm>
          <a:prstGeom prst="rightBrace">
            <a:avLst>
              <a:gd name="adj1" fmla="val 1192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3048000" y="5791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On the same team</a:t>
            </a:r>
          </a:p>
        </p:txBody>
      </p:sp>
    </p:spTree>
    <p:extLst>
      <p:ext uri="{BB962C8B-B14F-4D97-AF65-F5344CB8AC3E}">
        <p14:creationId xmlns:p14="http://schemas.microsoft.com/office/powerpoint/2010/main" val="4231578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3339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1010" name="Group 2"/>
          <p:cNvGrpSpPr>
            <a:grpSpLocks noGrp="1"/>
          </p:cNvGrpSpPr>
          <p:nvPr/>
        </p:nvGrpSpPr>
        <p:grpSpPr bwMode="auto">
          <a:xfrm>
            <a:off x="1835696" y="1628156"/>
            <a:ext cx="5832475" cy="5329236"/>
            <a:chOff x="232" y="942"/>
            <a:chExt cx="3848" cy="3870"/>
          </a:xfrm>
        </p:grpSpPr>
        <p:sp>
          <p:nvSpPr>
            <p:cNvPr id="171011" name="PubPieSlice"/>
            <p:cNvSpPr>
              <a:spLocks noEditPoints="1" noChangeArrowheads="1"/>
            </p:cNvSpPr>
            <p:nvPr/>
          </p:nvSpPr>
          <p:spPr bwMode="auto">
            <a:xfrm>
              <a:off x="232" y="942"/>
              <a:ext cx="3840" cy="3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1 w 21600"/>
                <a:gd name="T10" fmla="*/ 3164 h 21600"/>
                <a:gd name="T11" fmla="*/ 18439 w 21600"/>
                <a:gd name="T12" fmla="*/ 18436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66" y="15480"/>
                  </a:moveTo>
                  <a:cubicBezTo>
                    <a:pt x="2865" y="19221"/>
                    <a:pt x="6649" y="21599"/>
                    <a:pt x="10800" y="21599"/>
                  </a:cubicBezTo>
                  <a:cubicBezTo>
                    <a:pt x="14432" y="21599"/>
                    <a:pt x="17822" y="19773"/>
                    <a:pt x="19820" y="16739"/>
                  </a:cubicBezTo>
                  <a:lnTo>
                    <a:pt x="10800" y="10800"/>
                  </a:lnTo>
                  <a:lnTo>
                    <a:pt x="1066" y="15480"/>
                  </a:ln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50000">
                  <a:srgbClr val="BEE5BE"/>
                </a:gs>
                <a:gs pos="100000">
                  <a:srgbClr val="00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71012" name="Group 4"/>
            <p:cNvGrpSpPr>
              <a:grpSpLocks/>
            </p:cNvGrpSpPr>
            <p:nvPr/>
          </p:nvGrpSpPr>
          <p:grpSpPr bwMode="auto">
            <a:xfrm>
              <a:off x="240" y="948"/>
              <a:ext cx="3840" cy="3864"/>
              <a:chOff x="232" y="942"/>
              <a:chExt cx="3840" cy="3864"/>
            </a:xfrm>
          </p:grpSpPr>
          <p:sp>
            <p:nvSpPr>
              <p:cNvPr id="171051" name="PubPieSlice"/>
              <p:cNvSpPr>
                <a:spLocks noEditPoints="1" noChangeArrowheads="1"/>
              </p:cNvSpPr>
              <p:nvPr/>
            </p:nvSpPr>
            <p:spPr bwMode="auto">
              <a:xfrm>
                <a:off x="232" y="942"/>
                <a:ext cx="3840" cy="38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61 w 21600"/>
                  <a:gd name="T10" fmla="*/ 3164 h 21600"/>
                  <a:gd name="T11" fmla="*/ 18439 w 21600"/>
                  <a:gd name="T12" fmla="*/ 18436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788" y="0"/>
                    </a:moveTo>
                    <a:cubicBezTo>
                      <a:pt x="4828" y="6"/>
                      <a:pt x="0" y="4840"/>
                      <a:pt x="0" y="10799"/>
                    </a:cubicBezTo>
                    <a:cubicBezTo>
                      <a:pt x="0" y="12419"/>
                      <a:pt x="364" y="14018"/>
                      <a:pt x="1065" y="15478"/>
                    </a:cubicBezTo>
                    <a:lnTo>
                      <a:pt x="10800" y="10800"/>
                    </a:lnTo>
                    <a:lnTo>
                      <a:pt x="1078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DA6A6"/>
                  </a:gs>
                  <a:gs pos="50000">
                    <a:srgbClr val="CC0000"/>
                  </a:gs>
                  <a:gs pos="100000">
                    <a:srgbClr val="EDA6A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1052" name="PubPieSlice"/>
              <p:cNvSpPr>
                <a:spLocks noEditPoints="1" noChangeArrowheads="1"/>
              </p:cNvSpPr>
              <p:nvPr/>
            </p:nvSpPr>
            <p:spPr bwMode="auto">
              <a:xfrm>
                <a:off x="232" y="942"/>
                <a:ext cx="3840" cy="38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61 w 21600"/>
                  <a:gd name="T10" fmla="*/ 3164 h 21600"/>
                  <a:gd name="T11" fmla="*/ 18439 w 21600"/>
                  <a:gd name="T12" fmla="*/ 18436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9805" y="16761"/>
                    </a:moveTo>
                    <a:cubicBezTo>
                      <a:pt x="20975" y="14993"/>
                      <a:pt x="21600" y="12920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10798" y="0"/>
                      <a:pt x="10796" y="0"/>
                      <a:pt x="10794" y="0"/>
                    </a:cubicBezTo>
                    <a:lnTo>
                      <a:pt x="10800" y="10800"/>
                    </a:lnTo>
                    <a:lnTo>
                      <a:pt x="19805" y="1676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6699"/>
                  </a:gs>
                  <a:gs pos="100000">
                    <a:srgbClr val="CBD8E5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71013" name="PubPieSlice"/>
            <p:cNvSpPr>
              <a:spLocks noEditPoints="1" noChangeArrowheads="1"/>
            </p:cNvSpPr>
            <p:nvPr/>
          </p:nvSpPr>
          <p:spPr bwMode="auto">
            <a:xfrm>
              <a:off x="598" y="1319"/>
              <a:ext cx="3138" cy="30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6 w 21600"/>
                <a:gd name="T10" fmla="*/ 3164 h 21600"/>
                <a:gd name="T11" fmla="*/ 18434 w 21600"/>
                <a:gd name="T12" fmla="*/ 18436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846" y="3493"/>
                  </a:moveTo>
                  <a:cubicBezTo>
                    <a:pt x="1015" y="5486"/>
                    <a:pt x="0" y="8093"/>
                    <a:pt x="0" y="10799"/>
                  </a:cubicBezTo>
                  <a:cubicBezTo>
                    <a:pt x="0" y="10802"/>
                    <a:pt x="0" y="10805"/>
                    <a:pt x="0" y="10807"/>
                  </a:cubicBezTo>
                  <a:lnTo>
                    <a:pt x="10800" y="10800"/>
                  </a:lnTo>
                  <a:lnTo>
                    <a:pt x="2846" y="3493"/>
                  </a:lnTo>
                  <a:close/>
                </a:path>
              </a:pathLst>
            </a:custGeom>
            <a:solidFill>
              <a:srgbClr val="F0707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1014" name="PubPieSlice"/>
            <p:cNvSpPr>
              <a:spLocks noEditPoints="1" noChangeArrowheads="1"/>
            </p:cNvSpPr>
            <p:nvPr/>
          </p:nvSpPr>
          <p:spPr bwMode="auto">
            <a:xfrm>
              <a:off x="602" y="1319"/>
              <a:ext cx="3138" cy="30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6 w 21600"/>
                <a:gd name="T10" fmla="*/ 3164 h 21600"/>
                <a:gd name="T11" fmla="*/ 18434 w 21600"/>
                <a:gd name="T12" fmla="*/ 18436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953" y="18221"/>
                  </a:moveTo>
                  <a:cubicBezTo>
                    <a:pt x="4956" y="20338"/>
                    <a:pt x="7730" y="21557"/>
                    <a:pt x="10644" y="21598"/>
                  </a:cubicBezTo>
                  <a:lnTo>
                    <a:pt x="10800" y="10800"/>
                  </a:lnTo>
                  <a:lnTo>
                    <a:pt x="2953" y="18221"/>
                  </a:lnTo>
                  <a:close/>
                </a:path>
              </a:pathLst>
            </a:custGeom>
            <a:solidFill>
              <a:srgbClr val="BAF7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1015" name="PubPieSlice"/>
            <p:cNvSpPr>
              <a:spLocks noEditPoints="1" noChangeArrowheads="1"/>
            </p:cNvSpPr>
            <p:nvPr/>
          </p:nvSpPr>
          <p:spPr bwMode="auto">
            <a:xfrm>
              <a:off x="722" y="1454"/>
              <a:ext cx="2880" cy="28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5 w 21600"/>
                <a:gd name="T10" fmla="*/ 3159 h 21600"/>
                <a:gd name="T11" fmla="*/ 18435 w 21600"/>
                <a:gd name="T12" fmla="*/ 1844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10792"/>
                  </a:moveTo>
                  <a:cubicBezTo>
                    <a:pt x="0" y="10794"/>
                    <a:pt x="0" y="10797"/>
                    <a:pt x="0" y="10799"/>
                  </a:cubicBezTo>
                  <a:cubicBezTo>
                    <a:pt x="0" y="10804"/>
                    <a:pt x="0" y="10809"/>
                    <a:pt x="0" y="10814"/>
                  </a:cubicBezTo>
                  <a:lnTo>
                    <a:pt x="10800" y="10800"/>
                  </a:lnTo>
                  <a:lnTo>
                    <a:pt x="0" y="10792"/>
                  </a:lnTo>
                  <a:close/>
                </a:path>
              </a:pathLst>
            </a:custGeom>
            <a:solidFill>
              <a:srgbClr val="FF786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16" name="PubPieSlice"/>
            <p:cNvSpPr>
              <a:spLocks noEditPoints="1" noChangeArrowheads="1"/>
            </p:cNvSpPr>
            <p:nvPr/>
          </p:nvSpPr>
          <p:spPr bwMode="auto">
            <a:xfrm>
              <a:off x="586" y="1319"/>
              <a:ext cx="3138" cy="30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6 w 21600"/>
                <a:gd name="T10" fmla="*/ 3164 h 21600"/>
                <a:gd name="T11" fmla="*/ 18434 w 21600"/>
                <a:gd name="T12" fmla="*/ 18436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739" y="21599"/>
                  </a:moveTo>
                  <a:cubicBezTo>
                    <a:pt x="10759" y="21599"/>
                    <a:pt x="10779" y="21599"/>
                    <a:pt x="10800" y="21599"/>
                  </a:cubicBezTo>
                  <a:cubicBezTo>
                    <a:pt x="13663" y="21599"/>
                    <a:pt x="16409" y="20462"/>
                    <a:pt x="18435" y="18438"/>
                  </a:cubicBezTo>
                  <a:lnTo>
                    <a:pt x="10800" y="10800"/>
                  </a:lnTo>
                  <a:lnTo>
                    <a:pt x="10739" y="21599"/>
                  </a:lnTo>
                  <a:close/>
                </a:path>
              </a:pathLst>
            </a:custGeom>
            <a:solidFill>
              <a:srgbClr val="82B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1017" name="PubPieSlice"/>
            <p:cNvSpPr>
              <a:spLocks noEditPoints="1" noChangeArrowheads="1"/>
            </p:cNvSpPr>
            <p:nvPr/>
          </p:nvSpPr>
          <p:spPr bwMode="auto">
            <a:xfrm>
              <a:off x="586" y="1327"/>
              <a:ext cx="3138" cy="30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6 w 21600"/>
                <a:gd name="T10" fmla="*/ 3164 h 21600"/>
                <a:gd name="T11" fmla="*/ 18434 w 21600"/>
                <a:gd name="T12" fmla="*/ 18436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8400" y="18472"/>
                  </a:moveTo>
                  <a:cubicBezTo>
                    <a:pt x="20448" y="16444"/>
                    <a:pt x="21600" y="13681"/>
                    <a:pt x="21600" y="10800"/>
                  </a:cubicBezTo>
                  <a:cubicBezTo>
                    <a:pt x="21600" y="10788"/>
                    <a:pt x="21599" y="10777"/>
                    <a:pt x="21599" y="10766"/>
                  </a:cubicBezTo>
                  <a:lnTo>
                    <a:pt x="10800" y="10800"/>
                  </a:lnTo>
                  <a:lnTo>
                    <a:pt x="18400" y="18472"/>
                  </a:ln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18" name="PubPieSlice"/>
            <p:cNvSpPr>
              <a:spLocks noEditPoints="1" noChangeArrowheads="1"/>
            </p:cNvSpPr>
            <p:nvPr/>
          </p:nvSpPr>
          <p:spPr bwMode="auto">
            <a:xfrm>
              <a:off x="591" y="1330"/>
              <a:ext cx="3138" cy="30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6 w 21600"/>
                <a:gd name="T10" fmla="*/ 3164 h 21600"/>
                <a:gd name="T11" fmla="*/ 18434 w 21600"/>
                <a:gd name="T12" fmla="*/ 18436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21599" y="10790"/>
                  </a:moveTo>
                  <a:cubicBezTo>
                    <a:pt x="21597" y="7981"/>
                    <a:pt x="20500" y="5282"/>
                    <a:pt x="18541" y="3268"/>
                  </a:cubicBezTo>
                  <a:lnTo>
                    <a:pt x="10800" y="10800"/>
                  </a:lnTo>
                  <a:lnTo>
                    <a:pt x="21599" y="1079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1019" name="PubPieSlice"/>
            <p:cNvSpPr>
              <a:spLocks noEditPoints="1" noChangeArrowheads="1"/>
            </p:cNvSpPr>
            <p:nvPr/>
          </p:nvSpPr>
          <p:spPr bwMode="auto">
            <a:xfrm>
              <a:off x="584" y="1323"/>
              <a:ext cx="3138" cy="30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6 w 21600"/>
                <a:gd name="T10" fmla="*/ 3164 h 21600"/>
                <a:gd name="T11" fmla="*/ 18434 w 21600"/>
                <a:gd name="T12" fmla="*/ 18436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8569" y="3297"/>
                  </a:moveTo>
                  <a:cubicBezTo>
                    <a:pt x="16533" y="1190"/>
                    <a:pt x="13729" y="0"/>
                    <a:pt x="10800" y="0"/>
                  </a:cubicBezTo>
                  <a:cubicBezTo>
                    <a:pt x="10778" y="0"/>
                    <a:pt x="10756" y="0"/>
                    <a:pt x="10735" y="0"/>
                  </a:cubicBezTo>
                  <a:lnTo>
                    <a:pt x="10800" y="10800"/>
                  </a:lnTo>
                  <a:lnTo>
                    <a:pt x="18569" y="3297"/>
                  </a:lnTo>
                  <a:close/>
                </a:path>
              </a:pathLst>
            </a:cu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20" name="PubPieSlice"/>
            <p:cNvSpPr>
              <a:spLocks noEditPoints="1" noChangeArrowheads="1"/>
            </p:cNvSpPr>
            <p:nvPr/>
          </p:nvSpPr>
          <p:spPr bwMode="auto">
            <a:xfrm>
              <a:off x="591" y="1330"/>
              <a:ext cx="3138" cy="30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6 w 21600"/>
                <a:gd name="T10" fmla="*/ 3164 h 21600"/>
                <a:gd name="T11" fmla="*/ 18434 w 21600"/>
                <a:gd name="T12" fmla="*/ 18436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744" y="0"/>
                  </a:moveTo>
                  <a:cubicBezTo>
                    <a:pt x="7748" y="15"/>
                    <a:pt x="4894" y="1274"/>
                    <a:pt x="2863" y="3475"/>
                  </a:cubicBezTo>
                  <a:lnTo>
                    <a:pt x="10800" y="10800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E395B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1021" name="PubPieSlice"/>
            <p:cNvSpPr>
              <a:spLocks noEditPoints="1" noChangeArrowheads="1"/>
            </p:cNvSpPr>
            <p:nvPr/>
          </p:nvSpPr>
          <p:spPr bwMode="auto">
            <a:xfrm>
              <a:off x="602" y="1319"/>
              <a:ext cx="3113" cy="31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4 w 21600"/>
                <a:gd name="T10" fmla="*/ 3163 h 21600"/>
                <a:gd name="T11" fmla="*/ 18436 w 21600"/>
                <a:gd name="T12" fmla="*/ 18437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10713"/>
                  </a:moveTo>
                  <a:cubicBezTo>
                    <a:pt x="0" y="10742"/>
                    <a:pt x="0" y="10771"/>
                    <a:pt x="0" y="10799"/>
                  </a:cubicBezTo>
                  <a:cubicBezTo>
                    <a:pt x="0" y="13579"/>
                    <a:pt x="1071" y="16252"/>
                    <a:pt x="2992" y="18261"/>
                  </a:cubicBezTo>
                  <a:lnTo>
                    <a:pt x="10800" y="10800"/>
                  </a:lnTo>
                  <a:lnTo>
                    <a:pt x="0" y="10713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22" name="Oval 16"/>
            <p:cNvSpPr>
              <a:spLocks noChangeArrowheads="1"/>
            </p:cNvSpPr>
            <p:nvPr/>
          </p:nvSpPr>
          <p:spPr bwMode="auto">
            <a:xfrm>
              <a:off x="948" y="1648"/>
              <a:ext cx="2384" cy="2423"/>
            </a:xfrm>
            <a:prstGeom prst="ellipse">
              <a:avLst/>
            </a:prstGeom>
            <a:solidFill>
              <a:schemeClr val="bg1">
                <a:alpha val="3294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Oval 17"/>
            <p:cNvSpPr>
              <a:spLocks noChangeArrowheads="1"/>
            </p:cNvSpPr>
            <p:nvPr/>
          </p:nvSpPr>
          <p:spPr bwMode="auto">
            <a:xfrm>
              <a:off x="1668" y="2380"/>
              <a:ext cx="968" cy="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/>
            </a:p>
          </p:txBody>
        </p:sp>
        <p:sp>
          <p:nvSpPr>
            <p:cNvPr id="171024" name="Oval 18"/>
            <p:cNvSpPr>
              <a:spLocks noChangeArrowheads="1"/>
            </p:cNvSpPr>
            <p:nvPr/>
          </p:nvSpPr>
          <p:spPr bwMode="auto">
            <a:xfrm>
              <a:off x="1812" y="2532"/>
              <a:ext cx="678" cy="689"/>
            </a:xfrm>
            <a:prstGeom prst="ellipse">
              <a:avLst/>
            </a:prstGeom>
            <a:gradFill rotWithShape="1">
              <a:gsLst>
                <a:gs pos="0">
                  <a:srgbClr val="D5DFE7"/>
                </a:gs>
                <a:gs pos="100000">
                  <a:srgbClr val="87A2B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5" name="Text Box 19"/>
            <p:cNvSpPr txBox="1">
              <a:spLocks noChangeArrowheads="1"/>
            </p:cNvSpPr>
            <p:nvPr/>
          </p:nvSpPr>
          <p:spPr bwMode="auto">
            <a:xfrm rot="2700000">
              <a:off x="3121" y="1579"/>
              <a:ext cx="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1800" b="1"/>
                <a:t>Access</a:t>
              </a:r>
              <a:endParaRPr lang="en-US" sz="1800" b="1"/>
            </a:p>
          </p:txBody>
        </p:sp>
        <p:sp>
          <p:nvSpPr>
            <p:cNvPr id="171026" name="Text Box 20"/>
            <p:cNvSpPr txBox="1">
              <a:spLocks noChangeArrowheads="1"/>
            </p:cNvSpPr>
            <p:nvPr/>
          </p:nvSpPr>
          <p:spPr bwMode="auto">
            <a:xfrm>
              <a:off x="1623" y="4465"/>
              <a:ext cx="1052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1800" b="1"/>
                <a:t>Sustainability</a:t>
              </a:r>
              <a:endParaRPr lang="en-US" sz="1800" b="1"/>
            </a:p>
          </p:txBody>
        </p:sp>
        <p:sp>
          <p:nvSpPr>
            <p:cNvPr id="171027" name="Text Box 21"/>
            <p:cNvSpPr txBox="1">
              <a:spLocks noChangeArrowheads="1"/>
            </p:cNvSpPr>
            <p:nvPr/>
          </p:nvSpPr>
          <p:spPr bwMode="auto">
            <a:xfrm rot="18900000" flipH="1">
              <a:off x="571" y="1560"/>
              <a:ext cx="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1800" b="1"/>
                <a:t>Quality</a:t>
              </a:r>
              <a:endParaRPr lang="en-US" sz="1800" b="1"/>
            </a:p>
          </p:txBody>
        </p:sp>
        <p:sp>
          <p:nvSpPr>
            <p:cNvPr id="171029" name="Text Box 23"/>
            <p:cNvSpPr txBox="1">
              <a:spLocks noChangeArrowheads="1"/>
            </p:cNvSpPr>
            <p:nvPr/>
          </p:nvSpPr>
          <p:spPr bwMode="auto">
            <a:xfrm rot="4034134">
              <a:off x="2999" y="2220"/>
              <a:ext cx="8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CA" sz="1200" b="1"/>
                <a:t>Decreasing wait times</a:t>
              </a:r>
              <a:endParaRPr lang="en-US" sz="1200" b="1"/>
            </a:p>
          </p:txBody>
        </p:sp>
        <p:sp>
          <p:nvSpPr>
            <p:cNvPr id="171030" name="Text Box 24"/>
            <p:cNvSpPr txBox="1">
              <a:spLocks noChangeArrowheads="1"/>
            </p:cNvSpPr>
            <p:nvPr/>
          </p:nvSpPr>
          <p:spPr bwMode="auto">
            <a:xfrm>
              <a:off x="1896" y="2563"/>
              <a:ext cx="529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CA" sz="1000" b="1" dirty="0"/>
                <a:t>Values:</a:t>
              </a:r>
            </a:p>
            <a:p>
              <a:pPr algn="ctr" eaLnBrk="1" hangingPunct="1">
                <a:spcBef>
                  <a:spcPct val="15000"/>
                </a:spcBef>
              </a:pPr>
              <a:r>
                <a:rPr lang="en-CA" sz="800" b="1" dirty="0"/>
                <a:t>Creativity</a:t>
              </a:r>
            </a:p>
            <a:p>
              <a:pPr algn="ctr" eaLnBrk="1" hangingPunct="1">
                <a:spcBef>
                  <a:spcPct val="15000"/>
                </a:spcBef>
              </a:pPr>
              <a:r>
                <a:rPr lang="en-CA" sz="800" b="1" dirty="0"/>
                <a:t>Risk Taking</a:t>
              </a:r>
            </a:p>
            <a:p>
              <a:pPr algn="ctr" eaLnBrk="1" hangingPunct="1">
                <a:spcBef>
                  <a:spcPct val="15000"/>
                </a:spcBef>
              </a:pPr>
              <a:r>
                <a:rPr lang="en-CA" sz="800" b="1" dirty="0"/>
                <a:t>Collaboration</a:t>
              </a:r>
            </a:p>
            <a:p>
              <a:pPr algn="ctr" eaLnBrk="1" hangingPunct="1">
                <a:spcBef>
                  <a:spcPct val="15000"/>
                </a:spcBef>
              </a:pPr>
              <a:r>
                <a:rPr lang="en-CA" sz="800" b="1" dirty="0"/>
                <a:t>Integrity</a:t>
              </a:r>
            </a:p>
            <a:p>
              <a:pPr algn="ctr" eaLnBrk="1" hangingPunct="1">
                <a:spcBef>
                  <a:spcPct val="15000"/>
                </a:spcBef>
              </a:pPr>
              <a:r>
                <a:rPr lang="en-CA" sz="800" b="1" dirty="0"/>
                <a:t>Respect</a:t>
              </a:r>
              <a:endParaRPr lang="en-US" sz="800" b="1" dirty="0"/>
            </a:p>
          </p:txBody>
        </p:sp>
        <p:sp>
          <p:nvSpPr>
            <p:cNvPr id="171031" name="Text Box 25"/>
            <p:cNvSpPr txBox="1">
              <a:spLocks noChangeArrowheads="1"/>
            </p:cNvSpPr>
            <p:nvPr/>
          </p:nvSpPr>
          <p:spPr bwMode="auto">
            <a:xfrm rot="-1398301">
              <a:off x="1205" y="1463"/>
              <a:ext cx="849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CA" sz="1200" b="1"/>
                <a:t>Learning and improving</a:t>
              </a:r>
              <a:endParaRPr lang="en-US" sz="1200" b="1"/>
            </a:p>
          </p:txBody>
        </p:sp>
        <p:sp>
          <p:nvSpPr>
            <p:cNvPr id="171032" name="Text Box 26"/>
            <p:cNvSpPr txBox="1">
              <a:spLocks noChangeArrowheads="1"/>
            </p:cNvSpPr>
            <p:nvPr/>
          </p:nvSpPr>
          <p:spPr bwMode="auto">
            <a:xfrm rot="-4344587">
              <a:off x="500" y="2213"/>
              <a:ext cx="85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CA" sz="1200" b="1"/>
                <a:t>Responsive to consumers and communities</a:t>
              </a:r>
              <a:endParaRPr lang="en-US" sz="1200" b="1"/>
            </a:p>
          </p:txBody>
        </p:sp>
        <p:sp>
          <p:nvSpPr>
            <p:cNvPr id="171033" name="Text Box 27"/>
            <p:cNvSpPr txBox="1">
              <a:spLocks noChangeArrowheads="1"/>
            </p:cNvSpPr>
            <p:nvPr/>
          </p:nvSpPr>
          <p:spPr bwMode="auto">
            <a:xfrm rot="-1167983">
              <a:off x="2278" y="3996"/>
              <a:ext cx="84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CA" sz="1200" b="1"/>
                <a:t>Living within our means</a:t>
              </a:r>
              <a:endParaRPr lang="en-US" sz="1200" b="1"/>
            </a:p>
          </p:txBody>
        </p:sp>
        <p:sp>
          <p:nvSpPr>
            <p:cNvPr id="171034" name="Text Box 28"/>
            <p:cNvSpPr txBox="1">
              <a:spLocks noChangeArrowheads="1"/>
            </p:cNvSpPr>
            <p:nvPr/>
          </p:nvSpPr>
          <p:spPr bwMode="auto">
            <a:xfrm rot="-4022857">
              <a:off x="3013" y="3263"/>
              <a:ext cx="8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CA" sz="1200" b="1"/>
                <a:t>Fit for the future </a:t>
              </a:r>
              <a:endParaRPr lang="en-US" sz="1200" b="1"/>
            </a:p>
          </p:txBody>
        </p:sp>
        <p:sp>
          <p:nvSpPr>
            <p:cNvPr id="171035" name="Text Box 29"/>
            <p:cNvSpPr txBox="1">
              <a:spLocks noChangeArrowheads="1"/>
            </p:cNvSpPr>
            <p:nvPr/>
          </p:nvSpPr>
          <p:spPr bwMode="auto">
            <a:xfrm rot="1353976">
              <a:off x="1192" y="4003"/>
              <a:ext cx="849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CA" sz="1200" b="1"/>
                <a:t>Workplace of choice</a:t>
              </a:r>
              <a:endParaRPr lang="en-US" sz="1200" b="1"/>
            </a:p>
          </p:txBody>
        </p:sp>
        <p:sp>
          <p:nvSpPr>
            <p:cNvPr id="171036" name="Text Box 30"/>
            <p:cNvSpPr txBox="1">
              <a:spLocks noChangeArrowheads="1"/>
            </p:cNvSpPr>
            <p:nvPr/>
          </p:nvSpPr>
          <p:spPr bwMode="auto">
            <a:xfrm rot="3770624">
              <a:off x="449" y="3300"/>
              <a:ext cx="938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CA" sz="1200" b="1"/>
                <a:t>Improving population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CA" sz="1200" b="1"/>
                <a:t>health</a:t>
              </a:r>
              <a:endParaRPr lang="en-US" sz="1200" b="1"/>
            </a:p>
          </p:txBody>
        </p:sp>
        <p:sp>
          <p:nvSpPr>
            <p:cNvPr id="171037" name="Text Box 31"/>
            <p:cNvSpPr txBox="1">
              <a:spLocks noChangeArrowheads="1"/>
            </p:cNvSpPr>
            <p:nvPr/>
          </p:nvSpPr>
          <p:spPr bwMode="auto">
            <a:xfrm rot="-2587410">
              <a:off x="1695" y="2506"/>
              <a:ext cx="35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800" b="1"/>
                <a:t>Patient</a:t>
              </a:r>
              <a:endParaRPr lang="en-US" sz="800" b="1"/>
            </a:p>
          </p:txBody>
        </p:sp>
        <p:sp>
          <p:nvSpPr>
            <p:cNvPr id="171038" name="Text Box 32"/>
            <p:cNvSpPr txBox="1">
              <a:spLocks noChangeArrowheads="1"/>
            </p:cNvSpPr>
            <p:nvPr/>
          </p:nvSpPr>
          <p:spPr bwMode="auto">
            <a:xfrm rot="722255">
              <a:off x="2158" y="2426"/>
              <a:ext cx="29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800" b="1"/>
                <a:t>Client</a:t>
              </a:r>
              <a:endParaRPr lang="en-US" sz="800" b="1"/>
            </a:p>
          </p:txBody>
        </p:sp>
        <p:sp>
          <p:nvSpPr>
            <p:cNvPr id="171039" name="Text Box 33"/>
            <p:cNvSpPr txBox="1">
              <a:spLocks noChangeArrowheads="1"/>
            </p:cNvSpPr>
            <p:nvPr/>
          </p:nvSpPr>
          <p:spPr bwMode="auto">
            <a:xfrm rot="-5400000">
              <a:off x="2349" y="2801"/>
              <a:ext cx="40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800" b="1"/>
                <a:t>Resident</a:t>
              </a:r>
              <a:endParaRPr lang="en-US" sz="800" b="1"/>
            </a:p>
          </p:txBody>
        </p:sp>
        <p:sp>
          <p:nvSpPr>
            <p:cNvPr id="171040" name="Text Box 34"/>
            <p:cNvSpPr txBox="1">
              <a:spLocks noChangeArrowheads="1"/>
            </p:cNvSpPr>
            <p:nvPr/>
          </p:nvSpPr>
          <p:spPr bwMode="auto">
            <a:xfrm>
              <a:off x="1926" y="3202"/>
              <a:ext cx="46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800" b="1"/>
                <a:t>Community</a:t>
              </a:r>
              <a:endParaRPr lang="en-US" sz="800" b="1"/>
            </a:p>
          </p:txBody>
        </p:sp>
        <p:sp>
          <p:nvSpPr>
            <p:cNvPr id="171041" name="Text Box 35"/>
            <p:cNvSpPr txBox="1">
              <a:spLocks noChangeArrowheads="1"/>
            </p:cNvSpPr>
            <p:nvPr/>
          </p:nvSpPr>
          <p:spPr bwMode="auto">
            <a:xfrm rot="3658300">
              <a:off x="1622" y="2978"/>
              <a:ext cx="33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800" b="1"/>
                <a:t>Family</a:t>
              </a:r>
              <a:endParaRPr lang="en-US" sz="800" b="1"/>
            </a:p>
          </p:txBody>
        </p:sp>
        <p:sp>
          <p:nvSpPr>
            <p:cNvPr id="171043" name="Text Box 37"/>
            <p:cNvSpPr txBox="1">
              <a:spLocks noChangeArrowheads="1"/>
            </p:cNvSpPr>
            <p:nvPr/>
          </p:nvSpPr>
          <p:spPr bwMode="auto">
            <a:xfrm>
              <a:off x="2560" y="2877"/>
              <a:ext cx="876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CA" sz="900" b="1" dirty="0"/>
                <a:t>Building flexibility &amp; adaptability</a:t>
              </a:r>
            </a:p>
          </p:txBody>
        </p:sp>
        <p:sp>
          <p:nvSpPr>
            <p:cNvPr id="171044" name="Text Box 38"/>
            <p:cNvSpPr txBox="1">
              <a:spLocks noChangeArrowheads="1"/>
            </p:cNvSpPr>
            <p:nvPr/>
          </p:nvSpPr>
          <p:spPr bwMode="auto">
            <a:xfrm>
              <a:off x="2130" y="3523"/>
              <a:ext cx="7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CA" sz="900" b="1"/>
                <a:t>Increasing standardization and automation </a:t>
              </a:r>
              <a:endParaRPr lang="en-US" sz="900" b="1"/>
            </a:p>
          </p:txBody>
        </p:sp>
        <p:sp>
          <p:nvSpPr>
            <p:cNvPr id="171045" name="Text Box 39"/>
            <p:cNvSpPr txBox="1">
              <a:spLocks noChangeArrowheads="1"/>
            </p:cNvSpPr>
            <p:nvPr/>
          </p:nvSpPr>
          <p:spPr bwMode="auto">
            <a:xfrm>
              <a:off x="1450" y="3527"/>
              <a:ext cx="75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CA" sz="900" b="1"/>
                <a:t>Attracting, retaining and supporting staff </a:t>
              </a:r>
              <a:endParaRPr lang="en-US" sz="900" b="1"/>
            </a:p>
          </p:txBody>
        </p:sp>
        <p:sp>
          <p:nvSpPr>
            <p:cNvPr id="171046" name="Text Box 40"/>
            <p:cNvSpPr txBox="1">
              <a:spLocks noChangeArrowheads="1"/>
            </p:cNvSpPr>
            <p:nvPr/>
          </p:nvSpPr>
          <p:spPr bwMode="auto">
            <a:xfrm>
              <a:off x="1106" y="3033"/>
              <a:ext cx="64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CA" sz="900" b="1"/>
                <a:t>Optimizing health and wellness</a:t>
              </a:r>
              <a:endParaRPr lang="en-US" sz="900" b="1"/>
            </a:p>
          </p:txBody>
        </p:sp>
        <p:sp>
          <p:nvSpPr>
            <p:cNvPr id="171047" name="Text Box 41"/>
            <p:cNvSpPr txBox="1">
              <a:spLocks noChangeArrowheads="1"/>
            </p:cNvSpPr>
            <p:nvPr/>
          </p:nvSpPr>
          <p:spPr bwMode="auto">
            <a:xfrm>
              <a:off x="1074" y="2425"/>
              <a:ext cx="64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CA" sz="900" b="1" dirty="0"/>
                <a:t>Improving the overall patient experience</a:t>
              </a:r>
              <a:endParaRPr lang="en-US" sz="900" b="1" dirty="0"/>
            </a:p>
          </p:txBody>
        </p:sp>
        <p:sp>
          <p:nvSpPr>
            <p:cNvPr id="171048" name="Text Box 42"/>
            <p:cNvSpPr txBox="1">
              <a:spLocks noChangeArrowheads="1"/>
            </p:cNvSpPr>
            <p:nvPr/>
          </p:nvSpPr>
          <p:spPr bwMode="auto">
            <a:xfrm>
              <a:off x="1464" y="1831"/>
              <a:ext cx="66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CA" sz="900" b="1" dirty="0"/>
                <a:t>Enhancing quality and safety of care</a:t>
              </a:r>
              <a:endParaRPr lang="en-US" sz="900" b="1" dirty="0"/>
            </a:p>
          </p:txBody>
        </p:sp>
        <p:sp>
          <p:nvSpPr>
            <p:cNvPr id="171049" name="Text Box 43"/>
            <p:cNvSpPr txBox="1">
              <a:spLocks noChangeArrowheads="1"/>
            </p:cNvSpPr>
            <p:nvPr/>
          </p:nvSpPr>
          <p:spPr bwMode="auto">
            <a:xfrm>
              <a:off x="2508" y="2353"/>
              <a:ext cx="852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CA" sz="900" b="1" dirty="0"/>
                <a:t>Rebalancing demand / facilitating access to outpatient care </a:t>
              </a:r>
              <a:endParaRPr lang="en-US" sz="900" b="1" dirty="0"/>
            </a:p>
          </p:txBody>
        </p:sp>
        <p:sp>
          <p:nvSpPr>
            <p:cNvPr id="171050" name="Text Box 44"/>
            <p:cNvSpPr txBox="1">
              <a:spLocks noChangeArrowheads="1"/>
            </p:cNvSpPr>
            <p:nvPr/>
          </p:nvSpPr>
          <p:spPr bwMode="auto">
            <a:xfrm>
              <a:off x="2588" y="3118"/>
              <a:ext cx="72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900" b="1" dirty="0"/>
                <a:t>Integrating knowledge &amp; patient care</a:t>
              </a:r>
            </a:p>
          </p:txBody>
        </p:sp>
      </p:grpSp>
      <p:sp>
        <p:nvSpPr>
          <p:cNvPr id="46" name="Title 1"/>
          <p:cNvSpPr txBox="1">
            <a:spLocks/>
          </p:cNvSpPr>
          <p:nvPr/>
        </p:nvSpPr>
        <p:spPr bwMode="auto">
          <a:xfrm>
            <a:off x="2267744" y="88694"/>
            <a:ext cx="6984776" cy="168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CA" sz="4400" b="1" i="1" dirty="0" smtClean="0"/>
              <a:t>   </a:t>
            </a:r>
            <a:r>
              <a:rPr lang="en-US" b="1" i="1" dirty="0" smtClean="0"/>
              <a:t>Alberta Health Services: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Strategic Plan focused on Access, Quality and Sustainability</a:t>
            </a:r>
            <a:endParaRPr lang="en-CA" b="1" i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 rot="19620000">
            <a:off x="951861" y="3281883"/>
            <a:ext cx="5997405" cy="646331"/>
          </a:xfrm>
          <a:prstGeom prst="rect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scene3d>
            <a:camera prst="orthographicFront">
              <a:rot lat="66000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will we do this??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9620000">
            <a:off x="1200269" y="3845447"/>
            <a:ext cx="6819094" cy="584776"/>
          </a:xfrm>
          <a:prstGeom prst="rect">
            <a:avLst/>
          </a:prstGeom>
          <a:solidFill>
            <a:schemeClr val="accent4">
              <a:lumMod val="60000"/>
              <a:lumOff val="40000"/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INNOVATE, INNOVATE, INNOVATE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 rot="19620000">
            <a:off x="3007315" y="4366892"/>
            <a:ext cx="4410583" cy="584776"/>
          </a:xfrm>
          <a:prstGeom prst="rect">
            <a:avLst/>
          </a:prstGeom>
          <a:solidFill>
            <a:schemeClr val="accent4">
              <a:lumMod val="60000"/>
              <a:lumOff val="40000"/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INNOVATE Structures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 rot="19620000">
            <a:off x="3149263" y="4869230"/>
            <a:ext cx="5328903" cy="584776"/>
          </a:xfrm>
          <a:prstGeom prst="rect">
            <a:avLst/>
          </a:prstGeom>
          <a:solidFill>
            <a:schemeClr val="accent4">
              <a:lumMod val="60000"/>
              <a:lumOff val="40000"/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Collaborate Top to Bottom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7729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 animBg="1"/>
      <p:bldP spid="52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" y="0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20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760" cy="1438275"/>
          </a:xfrm>
        </p:spPr>
        <p:txBody>
          <a:bodyPr/>
          <a:lstStyle/>
          <a:p>
            <a:pPr algn="r"/>
            <a:r>
              <a:rPr lang="en-US" sz="3200" b="1" i="1" dirty="0" smtClean="0"/>
              <a:t>  </a:t>
            </a:r>
            <a:endParaRPr lang="en-US" sz="1800" b="1" i="1" dirty="0" smtClean="0">
              <a:solidFill>
                <a:srgbClr val="00B050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2195736" y="-171400"/>
            <a:ext cx="639899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/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339752" y="-171400"/>
            <a:ext cx="68407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1600" b="1" u="sng" dirty="0" smtClean="0">
                <a:solidFill>
                  <a:srgbClr val="FF0000"/>
                </a:solidFill>
              </a:rPr>
              <a:t/>
            </a:r>
            <a:br>
              <a:rPr lang="en-US" sz="1600" b="1" u="sng" dirty="0" smtClean="0">
                <a:solidFill>
                  <a:srgbClr val="FF0000"/>
                </a:solidFill>
              </a:rPr>
            </a:b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905000" y="31242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2057400" y="25146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746125" y="491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124200" y="3505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1690688" y="3095625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Title 9"/>
          <p:cNvSpPr txBox="1">
            <a:spLocks/>
          </p:cNvSpPr>
          <p:nvPr/>
        </p:nvSpPr>
        <p:spPr bwMode="auto">
          <a:xfrm>
            <a:off x="2267744" y="116632"/>
            <a:ext cx="71287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rm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/>
            <a:r>
              <a:rPr lang="en-CA" b="1" i="1" dirty="0" smtClean="0">
                <a:solidFill>
                  <a:srgbClr val="0070C0"/>
                </a:solidFill>
              </a:rPr>
              <a:t>Highly Qualified People = Key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2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collecting and analyzing linked data</a:t>
            </a:r>
            <a:endParaRPr lang="en-CA" sz="32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4" name="Content Placeholder 14" descr="databas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42831" y="3661947"/>
            <a:ext cx="2899023" cy="2171469"/>
          </a:xfrm>
          <a:ln w="57150">
            <a:solidFill>
              <a:srgbClr val="7030A0"/>
            </a:solidFill>
          </a:ln>
        </p:spPr>
      </p:pic>
      <p:pic>
        <p:nvPicPr>
          <p:cNvPr id="25" name="Content Placeholder 15" descr="data_analy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9852" y="1379725"/>
            <a:ext cx="3072341" cy="216024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26" name="Content Placeholder 16" descr="Networ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379725"/>
            <a:ext cx="2880320" cy="216024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1" name="Content Placeholder 17" descr="la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0423" y="3672964"/>
            <a:ext cx="3241275" cy="216024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2" name="Picture 41" descr="patients and staf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17711" y="2420888"/>
            <a:ext cx="2622441" cy="296740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3" name="Rectangle 42"/>
          <p:cNvSpPr/>
          <p:nvPr/>
        </p:nvSpPr>
        <p:spPr>
          <a:xfrm rot="20747829">
            <a:off x="295552" y="2219836"/>
            <a:ext cx="8448022" cy="3170099"/>
          </a:xfrm>
          <a:prstGeom prst="rect">
            <a:avLst/>
          </a:prstGeom>
          <a:solidFill>
            <a:srgbClr val="66006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Biggest Research/Innovation Opportunities  </a:t>
            </a:r>
          </a:p>
          <a:p>
            <a:pPr algn="ctr"/>
            <a:r>
              <a:rPr lang="en-US" sz="2400" b="1" i="1" cap="none" spc="0" dirty="0" smtClean="0">
                <a:ln/>
                <a:solidFill>
                  <a:srgbClr val="FFFF00"/>
                </a:solidFill>
                <a:effectLst/>
              </a:rPr>
              <a:t>Provincial Networking with Partners (leverage)</a:t>
            </a:r>
          </a:p>
          <a:p>
            <a:pPr algn="ctr">
              <a:buFont typeface="Wingdings" pitchFamily="2" charset="2"/>
              <a:buChar char="ü"/>
            </a:pPr>
            <a:r>
              <a:rPr lang="en-US" sz="2400" b="1" i="1" cap="none" spc="0" dirty="0" smtClean="0">
                <a:ln/>
                <a:solidFill>
                  <a:srgbClr val="FFFF00"/>
                </a:solidFill>
                <a:effectLst/>
              </a:rPr>
              <a:t>Easy and Rapid Data Access</a:t>
            </a:r>
          </a:p>
          <a:p>
            <a:pPr algn="ctr">
              <a:buFont typeface="Wingdings" pitchFamily="2" charset="2"/>
              <a:buChar char="ü"/>
            </a:pPr>
            <a:r>
              <a:rPr lang="en-US" sz="2400" b="1" i="1" cap="none" spc="0" dirty="0" smtClean="0">
                <a:ln/>
                <a:solidFill>
                  <a:srgbClr val="FFFF00"/>
                </a:solidFill>
                <a:effectLst/>
              </a:rPr>
              <a:t> Exceptionally </a:t>
            </a:r>
            <a:r>
              <a:rPr lang="en-US" sz="2400" b="1" i="1" dirty="0" smtClean="0">
                <a:ln/>
                <a:solidFill>
                  <a:srgbClr val="FFFF00"/>
                </a:solidFill>
              </a:rPr>
              <a:t>High Quality Data </a:t>
            </a:r>
          </a:p>
          <a:p>
            <a:pPr algn="ctr">
              <a:buFont typeface="Wingdings" pitchFamily="2" charset="2"/>
              <a:buChar char="ü"/>
            </a:pPr>
            <a:r>
              <a:rPr lang="en-US" sz="2400" b="1" i="1" dirty="0" smtClean="0">
                <a:ln/>
                <a:solidFill>
                  <a:srgbClr val="FFFF00"/>
                </a:solidFill>
              </a:rPr>
              <a:t>Linked and Analyzed Data </a:t>
            </a:r>
          </a:p>
          <a:p>
            <a:pPr algn="ctr">
              <a:buFont typeface="Wingdings" pitchFamily="2" charset="2"/>
              <a:buChar char="ü"/>
            </a:pPr>
            <a:r>
              <a:rPr lang="en-US" sz="2400" b="1" i="1" dirty="0" smtClean="0">
                <a:ln/>
                <a:solidFill>
                  <a:srgbClr val="FFFF00"/>
                </a:solidFill>
              </a:rPr>
              <a:t>@ Low Cost</a:t>
            </a:r>
            <a:endParaRPr lang="en-US" sz="2800" b="1" i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5065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21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760" cy="1438275"/>
          </a:xfrm>
        </p:spPr>
        <p:txBody>
          <a:bodyPr/>
          <a:lstStyle/>
          <a:p>
            <a:pPr algn="r"/>
            <a:r>
              <a:rPr lang="en-US" sz="3200" b="1" i="1" dirty="0" smtClean="0"/>
              <a:t>  </a:t>
            </a:r>
            <a:endParaRPr lang="en-US" sz="1800" b="1" i="1" dirty="0" smtClean="0">
              <a:solidFill>
                <a:srgbClr val="00B050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2195736" y="-171400"/>
            <a:ext cx="639899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/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339752" y="-171400"/>
            <a:ext cx="68407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1600" b="1" u="sng" dirty="0" smtClean="0">
                <a:solidFill>
                  <a:srgbClr val="FF0000"/>
                </a:solidFill>
              </a:rPr>
              <a:t/>
            </a:r>
            <a:br>
              <a:rPr lang="en-US" sz="1600" b="1" u="sng" dirty="0" smtClean="0">
                <a:solidFill>
                  <a:srgbClr val="FF0000"/>
                </a:solidFill>
              </a:rPr>
            </a:b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905000" y="31242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2057400" y="25146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746125" y="491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124200" y="3505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1690688" y="3095625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" y="0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medical equip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9142" y="1556792"/>
            <a:ext cx="3317354" cy="2653883"/>
          </a:xfrm>
          <a:prstGeom prst="rect">
            <a:avLst/>
          </a:prstGeom>
        </p:spPr>
      </p:pic>
      <p:pic>
        <p:nvPicPr>
          <p:cNvPr id="27" name="Content Placeholder 15" descr="cost_vs_benefits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048672" y="4492162"/>
            <a:ext cx="3131840" cy="2105190"/>
          </a:xfrm>
          <a:prstGeom prst="rect">
            <a:avLst/>
          </a:prstGeom>
        </p:spPr>
      </p:pic>
      <p:pic>
        <p:nvPicPr>
          <p:cNvPr id="28" name="Content Placeholder 4" descr="kid candy sto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636729"/>
            <a:ext cx="3686944" cy="245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le 1"/>
          <p:cNvSpPr txBox="1">
            <a:spLocks/>
          </p:cNvSpPr>
          <p:nvPr/>
        </p:nvSpPr>
        <p:spPr bwMode="auto">
          <a:xfrm>
            <a:off x="1763688" y="251173"/>
            <a:ext cx="7596336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rmAutofit fontScale="90000"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/>
            <a:r>
              <a:rPr lang="en-CA" sz="2800" b="1" dirty="0" smtClean="0">
                <a:solidFill>
                  <a:srgbClr val="0070C0"/>
                </a:solidFill>
              </a:rPr>
              <a:t>       </a:t>
            </a:r>
            <a:r>
              <a:rPr lang="en-CA" b="1" i="1" dirty="0" smtClean="0">
                <a:solidFill>
                  <a:srgbClr val="0070C0"/>
                </a:solidFill>
              </a:rPr>
              <a:t> Opportunities</a:t>
            </a:r>
          </a:p>
          <a:p>
            <a:pPr algn="ctr"/>
            <a:r>
              <a:rPr lang="en-CA" sz="2800" i="1" dirty="0" smtClean="0">
                <a:solidFill>
                  <a:srgbClr val="FF0000"/>
                </a:solidFill>
              </a:rPr>
              <a:t>comparative effectiveness data will define value for $$</a:t>
            </a:r>
            <a:endParaRPr lang="en-CA" sz="3200" i="1" dirty="0">
              <a:solidFill>
                <a:srgbClr val="FF0000"/>
              </a:solidFill>
            </a:endParaRPr>
          </a:p>
        </p:txBody>
      </p:sp>
      <p:pic>
        <p:nvPicPr>
          <p:cNvPr id="35" name="Content Placeholder 14" descr="comparative-effectiveness_1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67544" y="1556792"/>
            <a:ext cx="2601690" cy="2601690"/>
          </a:xfrm>
        </p:spPr>
      </p:pic>
    </p:spTree>
    <p:extLst>
      <p:ext uri="{BB962C8B-B14F-4D97-AF65-F5344CB8AC3E}">
        <p14:creationId xmlns:p14="http://schemas.microsoft.com/office/powerpoint/2010/main" val="2238035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22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760" cy="1438275"/>
          </a:xfrm>
        </p:spPr>
        <p:txBody>
          <a:bodyPr/>
          <a:lstStyle/>
          <a:p>
            <a:pPr algn="r"/>
            <a:r>
              <a:rPr lang="en-US" sz="3200" b="1" i="1" dirty="0" smtClean="0"/>
              <a:t>  </a:t>
            </a:r>
            <a:endParaRPr lang="en-US" sz="1800" b="1" i="1" dirty="0" smtClean="0">
              <a:solidFill>
                <a:srgbClr val="00B050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2195736" y="-171400"/>
            <a:ext cx="639899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/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339752" y="-171400"/>
            <a:ext cx="68407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1600" b="1" u="sng" dirty="0" smtClean="0">
                <a:solidFill>
                  <a:srgbClr val="FF0000"/>
                </a:solidFill>
              </a:rPr>
              <a:t/>
            </a:r>
            <a:br>
              <a:rPr lang="en-US" sz="1600" b="1" u="sng" dirty="0" smtClean="0">
                <a:solidFill>
                  <a:srgbClr val="FF0000"/>
                </a:solidFill>
              </a:rPr>
            </a:b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905000" y="31242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2057400" y="25146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746125" y="491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124200" y="3505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1690688" y="3095625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" y="0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1907704" y="116632"/>
            <a:ext cx="672353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rm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/>
            <a:r>
              <a:rPr lang="en-CA" b="1" dirty="0" smtClean="0">
                <a:solidFill>
                  <a:srgbClr val="0070C0"/>
                </a:solidFill>
              </a:rPr>
              <a:t>Other Opportunities</a:t>
            </a:r>
            <a:br>
              <a:rPr lang="en-CA" b="1" dirty="0" smtClean="0">
                <a:solidFill>
                  <a:srgbClr val="0070C0"/>
                </a:solidFill>
              </a:rPr>
            </a:br>
            <a:r>
              <a:rPr lang="en-CA" sz="2800" i="1" dirty="0" smtClean="0">
                <a:solidFill>
                  <a:srgbClr val="FF0000"/>
                </a:solidFill>
              </a:rPr>
              <a:t>data to inform personalized medicine</a:t>
            </a:r>
            <a:endParaRPr lang="en-CA" sz="3200" i="1" dirty="0">
              <a:solidFill>
                <a:srgbClr val="FF0000"/>
              </a:solidFill>
            </a:endParaRPr>
          </a:p>
        </p:txBody>
      </p:sp>
      <p:pic>
        <p:nvPicPr>
          <p:cNvPr id="20" name="Content Placeholder 6" descr="personaliz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1813" y="2438400"/>
            <a:ext cx="3983037" cy="2421686"/>
          </a:xfrm>
        </p:spPr>
      </p:pic>
      <p:pic>
        <p:nvPicPr>
          <p:cNvPr id="23" name="Content Placeholder 7" descr="personalized medic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9544" y="2438400"/>
            <a:ext cx="2838450" cy="24193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4800" y="5086925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0070C0"/>
                </a:solidFill>
              </a:rPr>
              <a:t>http://www.dh.gov.uk/prod_consum_dh/groups/dh_digitalassets/@dh/@en/</a:t>
            </a:r>
          </a:p>
          <a:p>
            <a:pPr algn="ctr"/>
            <a:r>
              <a:rPr lang="en-CA" dirty="0" smtClean="0">
                <a:solidFill>
                  <a:srgbClr val="0070C0"/>
                </a:solidFill>
              </a:rPr>
              <a:t>documents/</a:t>
            </a:r>
            <a:r>
              <a:rPr lang="en-CA" dirty="0" err="1" smtClean="0">
                <a:solidFill>
                  <a:srgbClr val="0070C0"/>
                </a:solidFill>
              </a:rPr>
              <a:t>digitalasset</a:t>
            </a:r>
            <a:r>
              <a:rPr lang="en-CA" dirty="0" smtClean="0">
                <a:solidFill>
                  <a:srgbClr val="0070C0"/>
                </a:solidFill>
              </a:rPr>
              <a:t>/dh_132382.pdf</a:t>
            </a:r>
            <a:endParaRPr lang="en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85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23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5162" y="2012776"/>
            <a:ext cx="8568951" cy="4800600"/>
          </a:xfrm>
        </p:spPr>
        <p:txBody>
          <a:bodyPr/>
          <a:lstStyle/>
          <a:p>
            <a:pPr marL="39688" indent="0">
              <a:buNone/>
            </a:pPr>
            <a:r>
              <a:rPr lang="en-US" dirty="0"/>
              <a:t>Alberta Health Services (AHS</a:t>
            </a:r>
            <a:r>
              <a:rPr lang="en-US" dirty="0" smtClean="0"/>
              <a:t>) partnered </a:t>
            </a:r>
            <a:r>
              <a:rPr lang="en-US" dirty="0"/>
              <a:t>with the Universities in the Academic Health Network (AHN) </a:t>
            </a:r>
            <a:r>
              <a:rPr lang="en-US" dirty="0" smtClean="0"/>
              <a:t>enact </a:t>
            </a:r>
            <a:r>
              <a:rPr lang="en-US" dirty="0"/>
              <a:t>Alberta's Health Research and Innovation Strategy (AHRIS</a:t>
            </a:r>
            <a:r>
              <a:rPr lang="en-US" dirty="0" smtClean="0"/>
              <a:t>) in order to achieve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496888" indent="-457200">
              <a:buFont typeface="+mj-lt"/>
              <a:buAutoNum type="arabicPeriod"/>
            </a:pPr>
            <a:r>
              <a:rPr lang="en-US" dirty="0"/>
              <a:t>improved health for </a:t>
            </a:r>
            <a:r>
              <a:rPr lang="en-US" dirty="0" smtClean="0"/>
              <a:t>Albertans</a:t>
            </a:r>
            <a:endParaRPr lang="en-US" dirty="0" smtClean="0"/>
          </a:p>
          <a:p>
            <a:pPr marL="496888" indent="-457200">
              <a:buFont typeface="+mj-lt"/>
              <a:buAutoNum type="arabicPeriod"/>
            </a:pPr>
            <a:r>
              <a:rPr lang="en-US" dirty="0" smtClean="0"/>
              <a:t>evidence</a:t>
            </a:r>
            <a:r>
              <a:rPr lang="en-US" dirty="0"/>
              <a:t>-informed health care across the province </a:t>
            </a:r>
          </a:p>
          <a:p>
            <a:pPr marL="496888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sustainable health care system </a:t>
            </a:r>
            <a:r>
              <a:rPr lang="en-US" dirty="0" smtClean="0"/>
              <a:t>from the </a:t>
            </a:r>
            <a:r>
              <a:rPr lang="en-US" dirty="0"/>
              <a:t>direct and indirect economic benefits of </a:t>
            </a:r>
            <a:r>
              <a:rPr lang="en-US" dirty="0" smtClean="0"/>
              <a:t>these </a:t>
            </a:r>
            <a:r>
              <a:rPr lang="en-US" dirty="0" smtClean="0"/>
              <a:t>approaches </a:t>
            </a:r>
            <a:endParaRPr lang="en-US" dirty="0"/>
          </a:p>
          <a:p>
            <a:pPr marL="39688" indent="0">
              <a:buNone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3728" y="16686"/>
            <a:ext cx="7020272" cy="168412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CA" sz="4400" b="1" i="1" dirty="0" smtClean="0"/>
              <a:t>   </a:t>
            </a:r>
            <a:r>
              <a:rPr lang="en-US" b="1" i="1" dirty="0"/>
              <a:t>Research and I</a:t>
            </a:r>
            <a:r>
              <a:rPr lang="en-US" b="1" i="1" dirty="0" smtClean="0"/>
              <a:t>nnovation: 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ey 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enabler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achieving 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highest performing health system </a:t>
            </a:r>
            <a:endParaRPr lang="en-CA" b="1" i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15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24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840760" cy="1438275"/>
          </a:xfrm>
        </p:spPr>
        <p:txBody>
          <a:bodyPr/>
          <a:lstStyle/>
          <a:p>
            <a:pPr algn="r"/>
            <a:r>
              <a:rPr lang="en-US" sz="3200" b="1" i="1" dirty="0" smtClean="0"/>
              <a:t>  </a:t>
            </a:r>
            <a:endParaRPr lang="en-US" sz="1800" b="1" i="1" dirty="0" smtClean="0">
              <a:solidFill>
                <a:srgbClr val="00B050"/>
              </a:solidFill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2195736" y="-171400"/>
            <a:ext cx="639899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/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339752" y="-171400"/>
            <a:ext cx="68407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1600" b="1" u="sng" dirty="0" smtClean="0">
                <a:solidFill>
                  <a:srgbClr val="FF0000"/>
                </a:solidFill>
              </a:rPr>
              <a:t/>
            </a:r>
            <a:br>
              <a:rPr lang="en-US" sz="1600" b="1" u="sng" dirty="0" smtClean="0">
                <a:solidFill>
                  <a:srgbClr val="FF0000"/>
                </a:solidFill>
              </a:rPr>
            </a:b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905000" y="31242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2057400" y="25146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746125" y="491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124200" y="3505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1690688" y="3095625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" y="0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2699792" y="260648"/>
            <a:ext cx="6336704" cy="99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  <a:no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/>
            <a:r>
              <a:rPr lang="en-CA" sz="2600" b="1" i="1" dirty="0" smtClean="0">
                <a:solidFill>
                  <a:srgbClr val="0070C0"/>
                </a:solidFill>
              </a:rPr>
              <a:t>Research and Innovation Priorities for Alberta</a:t>
            </a:r>
          </a:p>
          <a:p>
            <a:pPr algn="ctr"/>
            <a:r>
              <a:rPr lang="en-CA" sz="2400" b="1" i="1" dirty="0" smtClean="0">
                <a:solidFill>
                  <a:srgbClr val="FF0000"/>
                </a:solidFill>
              </a:rPr>
              <a:t>Skilled People/Innovation Platform/Knowledge Translation</a:t>
            </a:r>
            <a:endParaRPr lang="en-CA" sz="2400" i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1844824"/>
            <a:ext cx="8712968" cy="4800600"/>
          </a:xfrm>
        </p:spPr>
        <p:txBody>
          <a:bodyPr/>
          <a:lstStyle/>
          <a:p>
            <a:r>
              <a:rPr lang="en-US" dirty="0" smtClean="0"/>
              <a:t>Test new ideas </a:t>
            </a:r>
          </a:p>
          <a:p>
            <a:r>
              <a:rPr lang="en-US" dirty="0" smtClean="0"/>
              <a:t>Translate new strategies to improve acute care and CDM</a:t>
            </a:r>
          </a:p>
          <a:p>
            <a:r>
              <a:rPr lang="en-US" dirty="0" smtClean="0"/>
              <a:t>Improved and completely linked Health Informatics Capability in order to mine data for innovations </a:t>
            </a:r>
          </a:p>
          <a:p>
            <a:r>
              <a:rPr lang="en-US" dirty="0" smtClean="0"/>
              <a:t>Enhanced Clinical Trials Program</a:t>
            </a:r>
          </a:p>
          <a:p>
            <a:r>
              <a:rPr lang="en-US" dirty="0" smtClean="0"/>
              <a:t>Provincial </a:t>
            </a:r>
            <a:r>
              <a:rPr lang="en-US" dirty="0" err="1" smtClean="0"/>
              <a:t>Biobanking</a:t>
            </a:r>
            <a:r>
              <a:rPr lang="en-US" dirty="0" smtClean="0"/>
              <a:t> and “Alberta Genomics for Health” Plan</a:t>
            </a:r>
          </a:p>
          <a:p>
            <a:r>
              <a:rPr lang="en-US" dirty="0" smtClean="0"/>
              <a:t>Targeted technology and product development</a:t>
            </a:r>
          </a:p>
          <a:p>
            <a:r>
              <a:rPr lang="en-US" dirty="0" smtClean="0"/>
              <a:t>Personalized Medicine</a:t>
            </a:r>
          </a:p>
          <a:p>
            <a:r>
              <a:rPr lang="en-US" dirty="0" smtClean="0"/>
              <a:t>Support centers of excellence and networks in critical disciplines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15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25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52736"/>
            <a:ext cx="8790585" cy="4800600"/>
          </a:xfrm>
        </p:spPr>
        <p:txBody>
          <a:bodyPr/>
          <a:lstStyle/>
          <a:p>
            <a:pPr marL="554038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Align </a:t>
            </a:r>
            <a:r>
              <a:rPr lang="en-US" b="1" dirty="0"/>
              <a:t>AHS within the </a:t>
            </a:r>
            <a:r>
              <a:rPr lang="en-US" b="1" dirty="0" smtClean="0"/>
              <a:t>Alberta Health </a:t>
            </a:r>
            <a:r>
              <a:rPr lang="en-US" b="1" dirty="0"/>
              <a:t>Research Policy Framework </a:t>
            </a:r>
            <a:endParaRPr lang="en-US" b="1" dirty="0" smtClean="0"/>
          </a:p>
          <a:p>
            <a:pPr marL="903288" lvl="1" indent="-5143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Map to Alberta's </a:t>
            </a:r>
            <a:r>
              <a:rPr lang="en-US" dirty="0"/>
              <a:t>Health Research and Innovation Strategy </a:t>
            </a:r>
            <a:endParaRPr lang="en-US" dirty="0" smtClean="0"/>
          </a:p>
          <a:p>
            <a:pPr marL="903288" lvl="1" indent="-5143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Measure impact of </a:t>
            </a:r>
            <a:r>
              <a:rPr lang="en-US" dirty="0"/>
              <a:t>Research, Innovation and </a:t>
            </a:r>
            <a:r>
              <a:rPr lang="en-US" dirty="0" smtClean="0"/>
              <a:t>KT </a:t>
            </a:r>
            <a:endParaRPr lang="en-US" dirty="0" smtClean="0"/>
          </a:p>
          <a:p>
            <a:pPr marL="554038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Build </a:t>
            </a:r>
            <a:r>
              <a:rPr lang="en-US" b="1" dirty="0" smtClean="0"/>
              <a:t>Stronger Partnerships</a:t>
            </a:r>
            <a:endParaRPr lang="en-US" b="1" dirty="0"/>
          </a:p>
          <a:p>
            <a:pPr marL="903288" lvl="1" indent="-5143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Academic </a:t>
            </a:r>
            <a:r>
              <a:rPr lang="en-US" dirty="0"/>
              <a:t>Health Network (AHN</a:t>
            </a:r>
            <a:r>
              <a:rPr lang="en-US" dirty="0" smtClean="0"/>
              <a:t>) and AIHS</a:t>
            </a:r>
          </a:p>
          <a:p>
            <a:pPr marL="903288" lvl="1" indent="-5143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Physicians </a:t>
            </a:r>
            <a:r>
              <a:rPr lang="en-US" dirty="0"/>
              <a:t>and other clinicians </a:t>
            </a:r>
            <a:endParaRPr lang="en-US" dirty="0" smtClean="0"/>
          </a:p>
          <a:p>
            <a:pPr marL="903288" lvl="1" indent="-514350">
              <a:lnSpc>
                <a:spcPct val="90000"/>
              </a:lnSpc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ttracting </a:t>
            </a:r>
            <a:r>
              <a:rPr lang="en-US" dirty="0"/>
              <a:t>research and innovation partners to Alberta </a:t>
            </a:r>
            <a:endParaRPr lang="en-US" dirty="0" smtClean="0"/>
          </a:p>
          <a:p>
            <a:pPr marL="903288" lvl="1" indent="-5143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Industry</a:t>
            </a:r>
          </a:p>
          <a:p>
            <a:pPr marL="554038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/>
              <a:t>Maximize Value of Health Care System Resources </a:t>
            </a:r>
            <a:endParaRPr lang="en-US" b="1" dirty="0" smtClean="0"/>
          </a:p>
          <a:p>
            <a:pPr marL="903288" lvl="1" indent="-5143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Leverage </a:t>
            </a:r>
            <a:r>
              <a:rPr lang="en-US" dirty="0"/>
              <a:t>AHS Resources with Partners </a:t>
            </a:r>
            <a:endParaRPr lang="en-US" dirty="0" smtClean="0"/>
          </a:p>
          <a:p>
            <a:pPr marL="903288" lvl="1" indent="-51435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Further develop </a:t>
            </a:r>
            <a:r>
              <a:rPr lang="en-US" dirty="0"/>
              <a:t>and </a:t>
            </a:r>
            <a:r>
              <a:rPr lang="en-US" dirty="0" smtClean="0"/>
              <a:t>link </a:t>
            </a:r>
            <a:r>
              <a:rPr lang="en-US" dirty="0"/>
              <a:t>high quality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3728" y="16686"/>
            <a:ext cx="7020272" cy="168412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CA" sz="4400" b="1" i="1" dirty="0" smtClean="0"/>
              <a:t>   </a:t>
            </a:r>
            <a:r>
              <a:rPr lang="en-US" b="1" i="1" dirty="0"/>
              <a:t>Research and I</a:t>
            </a:r>
            <a:r>
              <a:rPr lang="en-US" b="1" i="1" dirty="0" smtClean="0"/>
              <a:t>nnovation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ey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enablers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achieving 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highest performing health system </a:t>
            </a:r>
            <a:endParaRPr lang="en-CA" b="1" i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310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26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7" y="1628800"/>
            <a:ext cx="8748464" cy="4800600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b="1" dirty="0"/>
              <a:t>. </a:t>
            </a:r>
            <a:r>
              <a:rPr lang="en-US" b="1" dirty="0" smtClean="0"/>
              <a:t>AHS </a:t>
            </a:r>
            <a:r>
              <a:rPr lang="en-US" b="1" dirty="0"/>
              <a:t>Resources </a:t>
            </a:r>
            <a:r>
              <a:rPr lang="en-US" b="1" dirty="0" smtClean="0"/>
              <a:t>as an engine for research</a:t>
            </a:r>
            <a:endParaRPr lang="en-US" b="1" dirty="0" smtClean="0"/>
          </a:p>
          <a:p>
            <a:pPr lvl="1"/>
            <a:r>
              <a:rPr lang="en-US" dirty="0" smtClean="0"/>
              <a:t>QI and System Sustainability </a:t>
            </a:r>
            <a:r>
              <a:rPr lang="en-US" dirty="0"/>
              <a:t>supported by excellent research </a:t>
            </a:r>
            <a:endParaRPr lang="en-US" dirty="0" smtClean="0"/>
          </a:p>
          <a:p>
            <a:pPr lvl="1"/>
            <a:r>
              <a:rPr lang="en-US" dirty="0" smtClean="0"/>
              <a:t>Prioritizing</a:t>
            </a:r>
            <a:r>
              <a:rPr lang="en-US" dirty="0"/>
              <a:t>, Funding and Measuring Research in AHS </a:t>
            </a:r>
            <a:endParaRPr lang="en-US" dirty="0" smtClean="0"/>
          </a:p>
          <a:p>
            <a:pPr lvl="1"/>
            <a:r>
              <a:rPr lang="en-US" dirty="0" smtClean="0"/>
              <a:t>Start </a:t>
            </a:r>
            <a:r>
              <a:rPr lang="en-US" dirty="0"/>
              <a:t>Small with High Impact Studies; seed capacity </a:t>
            </a:r>
          </a:p>
          <a:p>
            <a:r>
              <a:rPr lang="en-US" dirty="0"/>
              <a:t>5. </a:t>
            </a:r>
            <a:r>
              <a:rPr lang="en-US" b="1" dirty="0" smtClean="0"/>
              <a:t>Create </a:t>
            </a:r>
            <a:r>
              <a:rPr lang="en-US" b="1" dirty="0"/>
              <a:t>a culture of research and innovation in AHS </a:t>
            </a:r>
            <a:endParaRPr lang="en-US" b="1" dirty="0" smtClean="0"/>
          </a:p>
          <a:p>
            <a:pPr lvl="1"/>
            <a:r>
              <a:rPr lang="en-US" i="1" dirty="0" smtClean="0"/>
              <a:t>Strategic </a:t>
            </a:r>
            <a:r>
              <a:rPr lang="en-US" i="1" dirty="0"/>
              <a:t>Clinical Networks </a:t>
            </a:r>
            <a:r>
              <a:rPr lang="en-US" dirty="0"/>
              <a:t>as Provincial Mechanisms </a:t>
            </a:r>
          </a:p>
          <a:p>
            <a:r>
              <a:rPr lang="en-US" dirty="0"/>
              <a:t>6. </a:t>
            </a:r>
            <a:r>
              <a:rPr lang="en-US" b="1" dirty="0" smtClean="0"/>
              <a:t>Incent </a:t>
            </a:r>
            <a:r>
              <a:rPr lang="en-US" b="1" dirty="0"/>
              <a:t>Research of High Value to AHS </a:t>
            </a:r>
            <a:endParaRPr lang="en-US" b="1" dirty="0" smtClean="0"/>
          </a:p>
          <a:p>
            <a:pPr lvl="1"/>
            <a:r>
              <a:rPr lang="en-US" dirty="0" smtClean="0"/>
              <a:t>Incenting </a:t>
            </a:r>
            <a:r>
              <a:rPr lang="en-US" dirty="0"/>
              <a:t>Strategic and Investigator Initiated Research of value </a:t>
            </a:r>
            <a:endParaRPr lang="en-US" dirty="0" smtClean="0"/>
          </a:p>
          <a:p>
            <a:pPr lvl="1"/>
            <a:r>
              <a:rPr lang="en-US" dirty="0" smtClean="0"/>
              <a:t>Sharing </a:t>
            </a:r>
            <a:r>
              <a:rPr lang="en-US" dirty="0"/>
              <a:t>Gains of Research with </a:t>
            </a:r>
            <a:r>
              <a:rPr lang="en-US" dirty="0" smtClean="0"/>
              <a:t>those who </a:t>
            </a:r>
            <a:r>
              <a:rPr lang="en-US" dirty="0"/>
              <a:t>did the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Awards </a:t>
            </a:r>
            <a:r>
              <a:rPr lang="en-US" dirty="0"/>
              <a:t>and Recognition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123728" y="16686"/>
            <a:ext cx="7020272" cy="168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CA" sz="4400" b="1" i="1" dirty="0" smtClean="0"/>
              <a:t>   </a:t>
            </a:r>
            <a:r>
              <a:rPr lang="en-US" b="1" i="1" dirty="0" smtClean="0"/>
              <a:t>Research and Innovation: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Key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enablers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achieving the highest performing health system </a:t>
            </a:r>
            <a:endParaRPr lang="en-CA" b="1" i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853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31238" cy="1438275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i="1" dirty="0" smtClean="0">
                <a:solidFill>
                  <a:srgbClr val="0070C0"/>
                </a:solidFill>
              </a:rPr>
              <a:t>Strategic Clinical Networks: Bringing Science and Best Practices Together to Define Next Practices</a:t>
            </a:r>
            <a:br>
              <a:rPr lang="en-CA" b="1" i="1" dirty="0" smtClean="0">
                <a:solidFill>
                  <a:srgbClr val="0070C0"/>
                </a:solidFill>
              </a:rPr>
            </a:br>
            <a:r>
              <a:rPr lang="en-CA" sz="3200" b="1" i="1" dirty="0" smtClean="0">
                <a:solidFill>
                  <a:srgbClr val="FF0000"/>
                </a:solidFill>
              </a:rPr>
              <a:t>integrate to innovate</a:t>
            </a:r>
            <a:endParaRPr lang="en-CA" b="1" i="1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 descr="Integra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2172157"/>
            <a:ext cx="4038600" cy="33450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5BEA48-AB1C-45C0-8297-853DA172909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" name="Content Placeholder 9" descr="Research_Planning_Development Sign post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r="22482"/>
          <a:stretch>
            <a:fillRect/>
          </a:stretch>
        </p:blipFill>
        <p:spPr>
          <a:xfrm>
            <a:off x="5197475" y="2084784"/>
            <a:ext cx="3983037" cy="4800600"/>
          </a:xfrm>
        </p:spPr>
      </p:pic>
    </p:spTree>
    <p:extLst>
      <p:ext uri="{BB962C8B-B14F-4D97-AF65-F5344CB8AC3E}">
        <p14:creationId xmlns:p14="http://schemas.microsoft.com/office/powerpoint/2010/main" val="132217833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b="1" i="1" dirty="0" smtClean="0">
                <a:solidFill>
                  <a:srgbClr val="0070C0"/>
                </a:solidFill>
              </a:rPr>
              <a:t>Stars are aligned </a:t>
            </a:r>
            <a:r>
              <a:rPr lang="en-CA" sz="4000" b="1" i="1" dirty="0" smtClean="0"/>
              <a:t>- </a:t>
            </a:r>
            <a:r>
              <a:rPr lang="en-CA" sz="4000" b="1" i="1" dirty="0" smtClean="0">
                <a:solidFill>
                  <a:srgbClr val="FF0000"/>
                </a:solidFill>
              </a:rPr>
              <a:t>now</a:t>
            </a:r>
            <a:endParaRPr lang="en-CA" sz="4000" b="1" i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sta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6349" y="1700808"/>
            <a:ext cx="5287392" cy="3960440"/>
          </a:xfrm>
        </p:spPr>
      </p:pic>
      <p:sp>
        <p:nvSpPr>
          <p:cNvPr id="7" name="Rectangle 6"/>
          <p:cNvSpPr/>
          <p:nvPr/>
        </p:nvSpPr>
        <p:spPr>
          <a:xfrm rot="20747829">
            <a:off x="295552" y="3450942"/>
            <a:ext cx="8448022" cy="707886"/>
          </a:xfrm>
          <a:prstGeom prst="rect">
            <a:avLst/>
          </a:prstGeom>
          <a:solidFill>
            <a:srgbClr val="66006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2800" b="1" i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234033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3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04256" y="16686"/>
            <a:ext cx="7020272" cy="168412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CA" sz="4400" b="1" i="1" dirty="0" smtClean="0"/>
              <a:t>   </a:t>
            </a:r>
            <a:r>
              <a:rPr lang="en-US" b="1" i="1" dirty="0" smtClean="0"/>
              <a:t>The Landscape in 2013</a:t>
            </a:r>
            <a:endParaRPr lang="en-CA" b="1" i="1" dirty="0" smtClean="0"/>
          </a:p>
        </p:txBody>
      </p:sp>
      <p:pic>
        <p:nvPicPr>
          <p:cNvPr id="8" name="Picture 7" descr="landsca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55609"/>
            <a:ext cx="5977422" cy="448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813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4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04256" y="16686"/>
            <a:ext cx="7020272" cy="168412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CA" sz="4400" b="1" i="1" dirty="0" smtClean="0"/>
              <a:t>   </a:t>
            </a:r>
            <a:endParaRPr lang="en-CA" b="1" i="1" dirty="0" smtClean="0"/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1835696" y="188640"/>
            <a:ext cx="73083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indent="0" algn="r" eaLnBrk="1" hangingPunct="1"/>
            <a:r>
              <a:rPr lang="en-CA" b="1" dirty="0" smtClean="0">
                <a:latin typeface="Arial" charset="0"/>
              </a:rPr>
              <a:t>Non-sustainable cost increases in Canada </a:t>
            </a:r>
            <a:br>
              <a:rPr lang="en-CA" b="1" dirty="0" smtClean="0">
                <a:latin typeface="Arial" charset="0"/>
              </a:rPr>
            </a:br>
            <a:endParaRPr lang="en-CA" b="1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" name="Picture 1" descr="C:\Users\Cy\Desktop\Total_health_expenditure_in_constant_1997_dolla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50" y="1701031"/>
            <a:ext cx="7022026" cy="410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539552" y="3502025"/>
            <a:ext cx="8604447" cy="2807295"/>
            <a:chOff x="1007192" y="3502749"/>
            <a:chExt cx="7539282" cy="2806856"/>
          </a:xfrm>
        </p:grpSpPr>
        <p:sp>
          <p:nvSpPr>
            <p:cNvPr id="13" name="TextBox 12"/>
            <p:cNvSpPr txBox="1"/>
            <p:nvPr/>
          </p:nvSpPr>
          <p:spPr>
            <a:xfrm>
              <a:off x="2458353" y="5478738"/>
              <a:ext cx="4345224" cy="83086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1600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1975 to 2010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1600" dirty="0">
                  <a:solidFill>
                    <a:srgbClr val="0070C0"/>
                  </a:solidFill>
                  <a:latin typeface="+mn-lt"/>
                  <a:ea typeface="+mn-ea"/>
                  <a:cs typeface="+mn-cs"/>
                </a:rPr>
                <a:t> Expenditure increases = 3.5 fold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CA" sz="16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 Population increases   = 1.5 fold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412255" y="3789719"/>
              <a:ext cx="4967427" cy="7907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1007192" y="4294837"/>
              <a:ext cx="757127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CA" dirty="0">
                  <a:solidFill>
                    <a:srgbClr val="FF0000"/>
                  </a:solidFill>
                </a:rPr>
                <a:t>23.4M people</a:t>
              </a:r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7442774" y="3502749"/>
              <a:ext cx="1103700" cy="64623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CA" dirty="0">
                  <a:solidFill>
                    <a:srgbClr val="FF0000"/>
                  </a:solidFill>
                </a:rPr>
                <a:t>34.2 M people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332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5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04256" y="16686"/>
            <a:ext cx="7020272" cy="168412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CA" sz="4400" b="1" i="1" dirty="0" smtClean="0"/>
              <a:t>   </a:t>
            </a:r>
            <a:endParaRPr lang="en-CA" b="1" i="1" dirty="0" smtClean="0"/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2699792" y="260648"/>
            <a:ext cx="64807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indent="0" algn="r" eaLnBrk="1" hangingPunct="1"/>
            <a:r>
              <a:rPr lang="en-CA" b="1" i="1" dirty="0" smtClean="0">
                <a:latin typeface="Arial" charset="0"/>
              </a:rPr>
              <a:t>Expenditures per Province in Canada </a:t>
            </a:r>
            <a:br>
              <a:rPr lang="en-CA" b="1" i="1" dirty="0" smtClean="0">
                <a:latin typeface="Arial" charset="0"/>
              </a:rPr>
            </a:br>
            <a:endParaRPr lang="en-CA" b="1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503231"/>
            <a:ext cx="6313189" cy="473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192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6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04256" y="16686"/>
            <a:ext cx="7020272" cy="168412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CA" sz="4400" b="1" i="1" dirty="0" smtClean="0"/>
              <a:t>   </a:t>
            </a:r>
            <a:endParaRPr lang="en-CA" b="1" i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03648" y="116632"/>
            <a:ext cx="7740352" cy="1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indent="0" algn="r" eaLnBrk="1" hangingPunct="1"/>
            <a:r>
              <a:rPr lang="en-CA" b="1" i="1" dirty="0" smtClean="0">
                <a:latin typeface="Arial" charset="0"/>
              </a:rPr>
              <a:t>Are we getting the results? </a:t>
            </a:r>
            <a:br>
              <a:rPr lang="en-CA" b="1" i="1" dirty="0" smtClean="0">
                <a:latin typeface="Arial" charset="0"/>
              </a:rPr>
            </a:br>
            <a:r>
              <a:rPr lang="en-CA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Does Size of Expenditures Matter?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pic>
        <p:nvPicPr>
          <p:cNvPr id="10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0" t="19194" r="12105" b="20749"/>
          <a:stretch>
            <a:fillRect/>
          </a:stretch>
        </p:blipFill>
        <p:spPr bwMode="auto">
          <a:xfrm>
            <a:off x="107504" y="1484784"/>
            <a:ext cx="88569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581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7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04256" y="16686"/>
            <a:ext cx="7020272" cy="168412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CA" sz="4400" b="1" i="1" dirty="0" smtClean="0"/>
              <a:t>   </a:t>
            </a:r>
            <a:endParaRPr lang="en-CA" b="1" i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627784" y="188640"/>
            <a:ext cx="6516216" cy="1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indent="0" algn="r" eaLnBrk="1" hangingPunct="1"/>
            <a:r>
              <a:rPr lang="en-CA" sz="4400" b="1" i="1" dirty="0">
                <a:latin typeface="Arial" charset="0"/>
              </a:rPr>
              <a:t>Changes are needed: </a:t>
            </a:r>
            <a:endParaRPr lang="en-CA" sz="4400" b="1" i="1" dirty="0" smtClean="0">
              <a:latin typeface="Arial" charset="0"/>
            </a:endParaRPr>
          </a:p>
          <a:p>
            <a:pPr indent="0" algn="r" eaLnBrk="1" hangingPunct="1"/>
            <a:r>
              <a:rPr lang="en-CA" sz="4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Alberta </a:t>
            </a:r>
            <a:r>
              <a:rPr lang="en-CA" sz="4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as an example</a:t>
            </a:r>
            <a:endParaRPr lang="en-US" sz="44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pic>
        <p:nvPicPr>
          <p:cNvPr id="9" name="Content Placeholder 6" descr="innovation-road-sign1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13" y="2703513"/>
            <a:ext cx="3983037" cy="2654300"/>
          </a:xfrm>
        </p:spPr>
      </p:pic>
      <p:pic>
        <p:nvPicPr>
          <p:cNvPr id="11" name="Content Placeholder 7" descr="elderly-woman-pain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0" y="2714625"/>
            <a:ext cx="3983038" cy="26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924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49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8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04256" y="16686"/>
            <a:ext cx="7020272" cy="168412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CA" sz="4400" b="1" i="1" dirty="0" smtClean="0"/>
              <a:t>   </a:t>
            </a:r>
            <a:endParaRPr lang="en-CA" b="1" i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03848" y="188640"/>
            <a:ext cx="5940152" cy="1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5B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indent="0" eaLnBrk="1" hangingPunct="1"/>
            <a:r>
              <a:rPr lang="en-CA" sz="4400" b="1" i="1" dirty="0" smtClean="0">
                <a:latin typeface="Arial" charset="0"/>
              </a:rPr>
              <a:t>Innovation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57213" y="2074763"/>
            <a:ext cx="8118475" cy="39465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smtClean="0"/>
              <a:t>Translating ideas </a:t>
            </a:r>
            <a:r>
              <a:rPr lang="en-US" sz="2800" dirty="0" smtClean="0"/>
              <a:t>or </a:t>
            </a:r>
            <a:r>
              <a:rPr lang="en-US" sz="2800" dirty="0" smtClean="0"/>
              <a:t>inventions </a:t>
            </a:r>
            <a:r>
              <a:rPr lang="en-US" sz="2800" dirty="0" smtClean="0"/>
              <a:t>into a </a:t>
            </a:r>
            <a:r>
              <a:rPr lang="en-US" sz="2800" dirty="0" smtClean="0"/>
              <a:t>goods </a:t>
            </a:r>
            <a:r>
              <a:rPr lang="en-US" sz="2800" dirty="0" smtClean="0"/>
              <a:t>or </a:t>
            </a:r>
            <a:r>
              <a:rPr lang="en-US" sz="2800" dirty="0" smtClean="0"/>
              <a:t>services </a:t>
            </a:r>
            <a:r>
              <a:rPr lang="en-US" sz="2800" dirty="0" smtClean="0"/>
              <a:t>that creates value for clients or </a:t>
            </a:r>
            <a:r>
              <a:rPr lang="en-US" sz="2800" dirty="0" smtClean="0"/>
              <a:t>customers</a:t>
            </a: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CA" sz="2800" dirty="0" smtClean="0"/>
              <a:t>In </a:t>
            </a:r>
            <a:r>
              <a:rPr lang="en-CA" sz="2800" dirty="0" smtClean="0"/>
              <a:t>the health </a:t>
            </a:r>
            <a:r>
              <a:rPr lang="en-CA" sz="2800" dirty="0"/>
              <a:t>care context, </a:t>
            </a:r>
            <a:r>
              <a:rPr lang="en-CA" sz="2800" dirty="0" smtClean="0"/>
              <a:t>an </a:t>
            </a:r>
            <a:r>
              <a:rPr lang="en-CA" sz="2800" dirty="0"/>
              <a:t>innovation can be a device, a drug, a technique, a method, a system or a service. </a:t>
            </a:r>
          </a:p>
          <a:p>
            <a:pPr eaLnBrk="1" hangingPunct="1">
              <a:lnSpc>
                <a:spcPct val="110000"/>
              </a:lnSpc>
            </a:pPr>
            <a:r>
              <a:rPr lang="en-CA" sz="2800" dirty="0"/>
              <a:t>Innovations can be 'procured' from </a:t>
            </a:r>
            <a:r>
              <a:rPr lang="en-CA" sz="2800" dirty="0" smtClean="0"/>
              <a:t>outside or </a:t>
            </a:r>
            <a:r>
              <a:rPr lang="en-CA" sz="2800" dirty="0"/>
              <a:t>they can be developed '</a:t>
            </a:r>
            <a:r>
              <a:rPr lang="en-CA" sz="2800" dirty="0" smtClean="0"/>
              <a:t>within’.</a:t>
            </a:r>
            <a:endParaRPr lang="en-CA" sz="2800" dirty="0"/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CA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577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3C33D3-3E71-9D4C-B113-BB830C6B8081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3414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8407400" y="6284913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4209CCB8-D8D4-EE43-B8C7-77A13FA529CA}" type="slidenum">
              <a:rPr lang="en-US" sz="18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algn="ctr" eaLnBrk="1" hangingPunct="1"/>
              <a:t>9</a:t>
            </a:fld>
            <a:endParaRPr lang="en-US" sz="18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1813" y="1724744"/>
            <a:ext cx="8612187" cy="4800600"/>
          </a:xfrm>
        </p:spPr>
        <p:txBody>
          <a:bodyPr/>
          <a:lstStyle/>
          <a:p>
            <a:r>
              <a:rPr lang="en-CA" sz="2600" dirty="0" smtClean="0"/>
              <a:t>Improve population health</a:t>
            </a:r>
          </a:p>
          <a:p>
            <a:r>
              <a:rPr lang="en-CA" sz="2600" dirty="0"/>
              <a:t>Eliminate health </a:t>
            </a:r>
            <a:r>
              <a:rPr lang="en-CA" sz="2600" dirty="0" smtClean="0"/>
              <a:t>disparities</a:t>
            </a:r>
          </a:p>
          <a:p>
            <a:r>
              <a:rPr lang="en-CA" sz="2600" dirty="0" smtClean="0"/>
              <a:t>Ensure continuous quality improvement</a:t>
            </a:r>
          </a:p>
          <a:p>
            <a:r>
              <a:rPr lang="en-CA" sz="2600" dirty="0" smtClean="0"/>
              <a:t>Innovate health services</a:t>
            </a:r>
          </a:p>
          <a:p>
            <a:r>
              <a:rPr lang="en-CA" sz="2600" dirty="0" smtClean="0"/>
              <a:t>Discover and translate new knowledge </a:t>
            </a:r>
          </a:p>
          <a:p>
            <a:r>
              <a:rPr lang="en-CA" sz="2600" dirty="0" smtClean="0"/>
              <a:t>Focus on patient outcomes</a:t>
            </a:r>
          </a:p>
          <a:p>
            <a:r>
              <a:rPr lang="en-CA" sz="2600" dirty="0" smtClean="0"/>
              <a:t>Develop appropriate clinical practices</a:t>
            </a:r>
          </a:p>
          <a:p>
            <a:r>
              <a:rPr lang="en-CA" sz="2600" dirty="0" smtClean="0"/>
              <a:t>Make patient safety a priority</a:t>
            </a:r>
          </a:p>
          <a:p>
            <a:r>
              <a:rPr lang="en-CA" sz="2600" dirty="0" smtClean="0"/>
              <a:t>Ensure value for money + sustainability through evidence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631238" cy="1438275"/>
          </a:xfrm>
        </p:spPr>
        <p:txBody>
          <a:bodyPr/>
          <a:lstStyle/>
          <a:p>
            <a:pPr algn="ctr"/>
            <a:r>
              <a:rPr lang="en-CA" sz="4400" b="1" i="1" dirty="0" smtClean="0"/>
              <a:t>   </a:t>
            </a:r>
            <a:r>
              <a:rPr lang="en-CA" b="1" i="1" dirty="0" smtClean="0"/>
              <a:t>Provincial Mandate of AHS/SCN’s</a:t>
            </a:r>
          </a:p>
        </p:txBody>
      </p:sp>
    </p:spTree>
    <p:extLst>
      <p:ext uri="{BB962C8B-B14F-4D97-AF65-F5344CB8AC3E}">
        <p14:creationId xmlns:p14="http://schemas.microsoft.com/office/powerpoint/2010/main" val="1556662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AHS ?SCN Template.potx</Template>
  <TotalTime>23632</TotalTime>
  <Pages>0</Pages>
  <Words>1358</Words>
  <Characters>0</Characters>
  <Application>Microsoft Macintosh PowerPoint</Application>
  <PresentationFormat>On-screen Show (4:3)</PresentationFormat>
  <Lines>0</Lines>
  <Paragraphs>314</Paragraphs>
  <Slides>28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Title &amp; Bullets</vt:lpstr>
      <vt:lpstr>PowerPoint Presentation</vt:lpstr>
      <vt:lpstr>PowerPoint Presentation</vt:lpstr>
      <vt:lpstr>   The Landscape in 2013</vt:lpstr>
      <vt:lpstr>   </vt:lpstr>
      <vt:lpstr>   </vt:lpstr>
      <vt:lpstr>   </vt:lpstr>
      <vt:lpstr>   </vt:lpstr>
      <vt:lpstr>   </vt:lpstr>
      <vt:lpstr>   Provincial Mandate of AHS/SCN’s</vt:lpstr>
      <vt:lpstr>PowerPoint Presentation</vt:lpstr>
      <vt:lpstr>Why Networks?  </vt:lpstr>
      <vt:lpstr>   Strategic Clinical Networks  Support Provincial Innovation, Improvement and Sustainability</vt:lpstr>
      <vt:lpstr>   Composition of an SCN SMD-VP Dyad Co-leads Scientific Director/Associate SD Executive Director/Network Manager</vt:lpstr>
      <vt:lpstr>   SCN’s -an integral component of Alberta Innovation and Research &amp; Development</vt:lpstr>
      <vt:lpstr>  </vt:lpstr>
      <vt:lpstr>  </vt:lpstr>
      <vt:lpstr>  </vt:lpstr>
      <vt:lpstr>  </vt:lpstr>
      <vt:lpstr>  </vt:lpstr>
      <vt:lpstr>  </vt:lpstr>
      <vt:lpstr>  </vt:lpstr>
      <vt:lpstr>  </vt:lpstr>
      <vt:lpstr>   Research and Innovation: Key enabler to achieving the highest performing health system </vt:lpstr>
      <vt:lpstr>  </vt:lpstr>
      <vt:lpstr>   Research and Innovation: Key enablers to achieving the highest performing health system </vt:lpstr>
      <vt:lpstr>PowerPoint Presentation</vt:lpstr>
      <vt:lpstr>Strategic Clinical Networks: Bringing Science and Best Practices Together to Define Next Practices integrate to innovate</vt:lpstr>
      <vt:lpstr>Stars are aligned - now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“Provinces to Drive Health Reform” Globe and Mail Headline:  Wednesday, December 21, 2011</dc:title>
  <dc:subject/>
  <dc:creator>Cy</dc:creator>
  <cp:keywords/>
  <dc:description/>
  <cp:lastModifiedBy>Blair O'Neill</cp:lastModifiedBy>
  <cp:revision>205</cp:revision>
  <dcterms:modified xsi:type="dcterms:W3CDTF">2013-04-22T07:42:55Z</dcterms:modified>
  <cp:category/>
</cp:coreProperties>
</file>