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84" r:id="rId1"/>
  </p:sldMasterIdLst>
  <p:notesMasterIdLst>
    <p:notesMasterId r:id="rId17"/>
  </p:notesMasterIdLst>
  <p:sldIdLst>
    <p:sldId id="256" r:id="rId2"/>
    <p:sldId id="273" r:id="rId3"/>
    <p:sldId id="278" r:id="rId4"/>
    <p:sldId id="263" r:id="rId5"/>
    <p:sldId id="279" r:id="rId6"/>
    <p:sldId id="280" r:id="rId7"/>
    <p:sldId id="281" r:id="rId8"/>
    <p:sldId id="282" r:id="rId9"/>
    <p:sldId id="272" r:id="rId10"/>
    <p:sldId id="269" r:id="rId11"/>
    <p:sldId id="270" r:id="rId12"/>
    <p:sldId id="271" r:id="rId13"/>
    <p:sldId id="283" r:id="rId14"/>
    <p:sldId id="260" r:id="rId15"/>
    <p:sldId id="259" r:id="rId16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417" autoAdjust="0"/>
    <p:restoredTop sz="94646" autoAdjust="0"/>
  </p:normalViewPr>
  <p:slideViewPr>
    <p:cSldViewPr>
      <p:cViewPr>
        <p:scale>
          <a:sx n="71" d="100"/>
          <a:sy n="71" d="100"/>
        </p:scale>
        <p:origin x="-1338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77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4A8C92C3-D32A-493B-ADF5-0D5A830473F1}" type="datetimeFigureOut">
              <a:rPr lang="he-IL" smtClean="0"/>
              <a:t>כ"א/חשון/תשע"ה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F1BB3532-E35F-49F7-AE37-E052E1DF2A1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946033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ar-SA" dirty="0" smtClean="0"/>
              <a:t>++</a:t>
            </a:r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BB3532-E35F-49F7-AE37-E052E1DF2A10}" type="slidenum">
              <a:rPr lang="he-IL" smtClean="0"/>
              <a:t>9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2241144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B8C52-667C-4E4E-9689-C6F01E7F8DD2}" type="datetimeFigureOut">
              <a:rPr lang="he-IL" smtClean="0"/>
              <a:t>כ"א/חשון/תשע"ה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0ABF7-2755-442F-93C1-8FA77D75C55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448661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B8C52-667C-4E4E-9689-C6F01E7F8DD2}" type="datetimeFigureOut">
              <a:rPr lang="he-IL" smtClean="0"/>
              <a:t>כ"א/חשון/תשע"ה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0ABF7-2755-442F-93C1-8FA77D75C55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0813815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B8C52-667C-4E4E-9689-C6F01E7F8DD2}" type="datetimeFigureOut">
              <a:rPr lang="he-IL" smtClean="0"/>
              <a:t>כ"א/חשון/תשע"ה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0ABF7-2755-442F-93C1-8FA77D75C55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6815139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B8C52-667C-4E4E-9689-C6F01E7F8DD2}" type="datetimeFigureOut">
              <a:rPr lang="he-IL" smtClean="0"/>
              <a:t>כ"א/חשון/תשע"ה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0ABF7-2755-442F-93C1-8FA77D75C55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122329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B8C52-667C-4E4E-9689-C6F01E7F8DD2}" type="datetimeFigureOut">
              <a:rPr lang="he-IL" smtClean="0"/>
              <a:t>כ"א/חשון/תשע"ה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0ABF7-2755-442F-93C1-8FA77D75C55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233751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B8C52-667C-4E4E-9689-C6F01E7F8DD2}" type="datetimeFigureOut">
              <a:rPr lang="he-IL" smtClean="0"/>
              <a:t>כ"א/חשון/תשע"ה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0ABF7-2755-442F-93C1-8FA77D75C55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1019851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B8C52-667C-4E4E-9689-C6F01E7F8DD2}" type="datetimeFigureOut">
              <a:rPr lang="he-IL" smtClean="0"/>
              <a:t>כ"א/חשון/תשע"ה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0ABF7-2755-442F-93C1-8FA77D75C55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897777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B8C52-667C-4E4E-9689-C6F01E7F8DD2}" type="datetimeFigureOut">
              <a:rPr lang="he-IL" smtClean="0"/>
              <a:t>כ"א/חשון/תשע"ה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0ABF7-2755-442F-93C1-8FA77D75C55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499709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B8C52-667C-4E4E-9689-C6F01E7F8DD2}" type="datetimeFigureOut">
              <a:rPr lang="he-IL" smtClean="0"/>
              <a:t>כ"א/חשון/תשע"ה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0ABF7-2755-442F-93C1-8FA77D75C55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0564826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B8C52-667C-4E4E-9689-C6F01E7F8DD2}" type="datetimeFigureOut">
              <a:rPr lang="he-IL" smtClean="0"/>
              <a:t>כ"א/חשון/תשע"ה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0ABF7-2755-442F-93C1-8FA77D75C55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8191053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B8C52-667C-4E4E-9689-C6F01E7F8DD2}" type="datetimeFigureOut">
              <a:rPr lang="he-IL" smtClean="0"/>
              <a:t>כ"א/חשון/תשע"ה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0ABF7-2755-442F-93C1-8FA77D75C55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6529285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5B8C52-667C-4E4E-9689-C6F01E7F8DD2}" type="datetimeFigureOut">
              <a:rPr lang="he-IL" smtClean="0"/>
              <a:t>כ"א/חשון/תשע"ה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70ABF7-2755-442F-93C1-8FA77D75C55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7587275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hyperlink" Target="https://www.dropbox.com/sh/hpi1zym7l8j3fqz/-ettqzgWmL/shutterstock_72402199.jpg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hyperlink" Target="https://www.dropbox.com/sh/hpi1zym7l8j3fqz/AR7gFpZkTb/shutterstock_109038935.jpg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hyperlink" Target="https://www.dropbox.com/sh/hpi1zym7l8j3fqz/Qx1gUI6Sdn/shutterstock_15812137.jpg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s://www.dropbox.com/sh/hpi1zym7l8j3fqz/im5guhyxXr/shutterstock_63330601.jpg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s://www.dropbox.com/sh/hpi1zym7l8j3fqz/vyfEMRQ4Ad/shutterstock_44536474.jpg" TargetMode="Externa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s://www.dropbox.com/sh/hpi1zym7l8j3fqz/Vq1LOoOUqZ/shutterstock_53150773.jpg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hyperlink" Target="https://www.dropbox.com/sh/hpi1zym7l8j3fqz/K2Wa9yzpk9/shutterstock_114260203.jpg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hyperlink" Target="https://www.dropbox.com/sh/hpi1zym7l8j3fqz/IWsvDpBogR/shutterstock_135915839.jpg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hyperlink" Target="https://www.dropbox.com/sh/hpi1zym7l8j3fqz/NFUNKQBJZy/shutterstock_39954079.jpg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dropbox.com/sh/hpi1zym7l8j3fqz/MamNO4GY0m/shutterstock_80555341.jpg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jpeg"/><Relationship Id="rId5" Type="http://schemas.openxmlformats.org/officeDocument/2006/relationships/hyperlink" Target="https://www.dropbox.com/sh/hpi1zym7l8j3fqz/dWjf4PQQgq/shutterstock_118018039.jpg" TargetMode="External"/><Relationship Id="rId4" Type="http://schemas.openxmlformats.org/officeDocument/2006/relationships/image" Target="../media/image10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255965" y="1772817"/>
            <a:ext cx="8559968" cy="1368151"/>
          </a:xfrm>
        </p:spPr>
        <p:txBody>
          <a:bodyPr>
            <a:normAutofit/>
          </a:bodyPr>
          <a:lstStyle/>
          <a:p>
            <a:r>
              <a:rPr lang="ar-AE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الن</a:t>
            </a:r>
            <a:r>
              <a:rPr lang="ar-SA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ّ</a:t>
            </a:r>
            <a:r>
              <a:rPr lang="ar-AE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شاط البدني</a:t>
            </a:r>
            <a:r>
              <a:rPr lang="ar-SA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ّ</a:t>
            </a:r>
            <a:r>
              <a:rPr lang="ar-AE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للأولاد والش</a:t>
            </a:r>
            <a:r>
              <a:rPr lang="ar-SA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ّ</a:t>
            </a:r>
            <a:r>
              <a:rPr lang="ar-AE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باب</a:t>
            </a:r>
            <a:endParaRPr lang="he-IL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979712" y="5085184"/>
            <a:ext cx="5904656" cy="936104"/>
          </a:xfrm>
        </p:spPr>
        <p:txBody>
          <a:bodyPr>
            <a:normAutofit fontScale="25000" lnSpcReduction="20000"/>
          </a:bodyPr>
          <a:lstStyle/>
          <a:p>
            <a:pPr lvl="0" fontAlgn="base">
              <a:lnSpc>
                <a:spcPct val="90000"/>
              </a:lnSpc>
              <a:spcAft>
                <a:spcPct val="0"/>
              </a:spcAft>
            </a:pPr>
            <a:r>
              <a:rPr lang="ar-AE" sz="8000" b="1" dirty="0" smtClean="0">
                <a:solidFill>
                  <a:srgbClr val="C00000"/>
                </a:solidFill>
                <a:latin typeface="Guttman Yad-Brush" pitchFamily="2" charset="-79"/>
              </a:rPr>
              <a:t>د.</a:t>
            </a:r>
            <a:r>
              <a:rPr lang="he-IL" sz="8000" b="1" dirty="0" smtClean="0">
                <a:solidFill>
                  <a:srgbClr val="C00000"/>
                </a:solidFill>
                <a:latin typeface="Guttman Yad-Brush" pitchFamily="2" charset="-79"/>
              </a:rPr>
              <a:t> </a:t>
            </a:r>
            <a:r>
              <a:rPr lang="ar-AE" sz="8000" b="1" dirty="0" smtClean="0">
                <a:solidFill>
                  <a:srgbClr val="C00000"/>
                </a:solidFill>
                <a:latin typeface="Guttman Yad-Brush" pitchFamily="2" charset="-79"/>
              </a:rPr>
              <a:t>جال </a:t>
            </a:r>
            <a:r>
              <a:rPr lang="ar-AE" sz="8000" b="1" dirty="0" err="1" smtClean="0">
                <a:solidFill>
                  <a:srgbClr val="C00000"/>
                </a:solidFill>
                <a:latin typeface="Guttman Yad-Brush" pitchFamily="2" charset="-79"/>
              </a:rPr>
              <a:t>دوبنوف</a:t>
            </a:r>
            <a:r>
              <a:rPr lang="ar-AE" sz="8000" b="1" dirty="0" smtClean="0">
                <a:solidFill>
                  <a:srgbClr val="C00000"/>
                </a:solidFill>
                <a:latin typeface="Guttman Yad-Brush" pitchFamily="2" charset="-79"/>
              </a:rPr>
              <a:t>- راز</a:t>
            </a:r>
            <a:endParaRPr lang="he-IL" sz="8000" b="1" dirty="0" smtClean="0">
              <a:solidFill>
                <a:srgbClr val="C00000"/>
              </a:solidFill>
              <a:latin typeface="Guttman Yad-Brush" pitchFamily="2" charset="-79"/>
            </a:endParaRPr>
          </a:p>
          <a:p>
            <a:pPr lvl="0" fontAlgn="base">
              <a:lnSpc>
                <a:spcPct val="90000"/>
              </a:lnSpc>
              <a:spcAft>
                <a:spcPct val="0"/>
              </a:spcAft>
            </a:pPr>
            <a:endParaRPr lang="he-IL" sz="6400" b="1" dirty="0">
              <a:solidFill>
                <a:srgbClr val="C00000"/>
              </a:solidFill>
              <a:latin typeface="Guttman Yad-Brush" pitchFamily="2" charset="-79"/>
            </a:endParaRPr>
          </a:p>
          <a:p>
            <a:pPr lvl="0" fontAlgn="base">
              <a:lnSpc>
                <a:spcPct val="90000"/>
              </a:lnSpc>
              <a:spcAft>
                <a:spcPct val="0"/>
              </a:spcAft>
            </a:pPr>
            <a:r>
              <a:rPr lang="ar-AE" sz="6400" b="1" dirty="0">
                <a:solidFill>
                  <a:srgbClr val="C00000"/>
                </a:solidFill>
                <a:latin typeface="Guttman Yad-Brush" pitchFamily="2" charset="-79"/>
              </a:rPr>
              <a:t>طبيب مختص ومدير عيادة </a:t>
            </a:r>
            <a:r>
              <a:rPr lang="ar-AE" sz="6400" b="1" dirty="0" smtClean="0">
                <a:solidFill>
                  <a:srgbClr val="C00000"/>
                </a:solidFill>
                <a:latin typeface="Guttman Yad-Brush" pitchFamily="2" charset="-79"/>
              </a:rPr>
              <a:t>الرياضة</a:t>
            </a:r>
            <a:r>
              <a:rPr lang="ar-SA" sz="6400" b="1" dirty="0" smtClean="0">
                <a:solidFill>
                  <a:srgbClr val="C00000"/>
                </a:solidFill>
                <a:latin typeface="Guttman Yad-Brush" pitchFamily="2" charset="-79"/>
              </a:rPr>
              <a:t>، </a:t>
            </a:r>
            <a:r>
              <a:rPr lang="ar-AE" sz="6400" b="1" dirty="0" smtClean="0">
                <a:solidFill>
                  <a:srgbClr val="C00000"/>
                </a:solidFill>
                <a:latin typeface="Guttman Yad-Brush" pitchFamily="2" charset="-79"/>
              </a:rPr>
              <a:t>التغذية </a:t>
            </a:r>
            <a:r>
              <a:rPr lang="ar-AE" sz="6400" b="1" dirty="0">
                <a:solidFill>
                  <a:srgbClr val="C00000"/>
                </a:solidFill>
                <a:latin typeface="Guttman Yad-Brush" pitchFamily="2" charset="-79"/>
              </a:rPr>
              <a:t>ونمط حياة </a:t>
            </a:r>
            <a:r>
              <a:rPr lang="ar-AE" sz="6400" b="1" dirty="0" smtClean="0">
                <a:solidFill>
                  <a:srgbClr val="C00000"/>
                </a:solidFill>
                <a:latin typeface="Guttman Yad-Brush" pitchFamily="2" charset="-79"/>
              </a:rPr>
              <a:t>سليم</a:t>
            </a:r>
            <a:endParaRPr lang="he-IL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5733256"/>
            <a:ext cx="1249363" cy="9348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0" name="Picture 6" descr="https://fbcdn-sphotos-g-a.akamaihd.net/hphotos-ak-frc1/394292_325584107504457_1457631336_n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964" y="186539"/>
            <a:ext cx="3744416" cy="13702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4" name="Picture 2" descr="https://photos-5.dropbox.com/t/0/AADmQPn2-4grUFa9wxL8t1rskQnusXKl5KYbpmZ9jYt_sg/12/11670533/jpeg/178x178/1/1383732000/0/2/shutterstock_72402199.jpg/kJ6OW4mIiFEb3CHLX3fZdiYcZ6LxFFts6R1flTSd29U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840" y="3068960"/>
            <a:ext cx="3096344" cy="18722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מלבן 3"/>
          <p:cNvSpPr/>
          <p:nvPr/>
        </p:nvSpPr>
        <p:spPr>
          <a:xfrm>
            <a:off x="1835696" y="6081604"/>
            <a:ext cx="603402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3200" b="1" dirty="0" smtClean="0">
                <a:solidFill>
                  <a:srgbClr val="0070C0"/>
                </a:solidFill>
              </a:rPr>
              <a:t>«قلبي» ـ برنامج لتعزيز صحّة أولاد إسرائيل</a:t>
            </a:r>
            <a:endParaRPr lang="he-IL" sz="32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30086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ar-SA" sz="4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Guttman Yad-Brush" pitchFamily="2" charset="-79"/>
                <a:cs typeface="+mn-cs"/>
              </a:rPr>
              <a:t>طبيعة (صفة) النّشاطات الرياضيّة؟</a:t>
            </a:r>
            <a:endParaRPr lang="he-IL" sz="4000" dirty="0">
              <a:latin typeface="Guttman Yad-Brush" pitchFamily="2" charset="-79"/>
              <a:cs typeface="+mn-cs"/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>
              <a:defRPr/>
            </a:pPr>
            <a:r>
              <a:rPr lang="ar-SA" sz="9600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Guttman Yad-Brush" pitchFamily="2" charset="-79"/>
              </a:rPr>
              <a:t>ممكن مُمارسة نشاطات مُدمَجَة </a:t>
            </a:r>
            <a:r>
              <a:rPr lang="he-IL" sz="9600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Guttman Yad-Brush" pitchFamily="2" charset="-79"/>
              </a:rPr>
              <a:t>(</a:t>
            </a:r>
            <a:r>
              <a:rPr lang="ar-SA" sz="9600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Guttman Yad-Brush" pitchFamily="2" charset="-79"/>
              </a:rPr>
              <a:t>داخل اطار</a:t>
            </a:r>
            <a:r>
              <a:rPr lang="he-IL" sz="9600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Guttman Yad-Brush" pitchFamily="2" charset="-79"/>
              </a:rPr>
              <a:t>)</a:t>
            </a:r>
            <a:r>
              <a:rPr lang="ar-SA" sz="96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Guttman Yad-Brush" pitchFamily="2" charset="-79"/>
              </a:rPr>
              <a:t>،</a:t>
            </a:r>
            <a:r>
              <a:rPr lang="he-IL" sz="9600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Guttman Yad-Brush" pitchFamily="2" charset="-79"/>
              </a:rPr>
              <a:t> </a:t>
            </a:r>
            <a:r>
              <a:rPr lang="ar-SA" sz="9600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Guttman Yad-Brush" pitchFamily="2" charset="-79"/>
              </a:rPr>
              <a:t>وممكن مُمارستها بشكل حر</a:t>
            </a:r>
            <a:r>
              <a:rPr lang="he-IL" sz="9600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Guttman Yad-Brush" pitchFamily="2" charset="-79"/>
              </a:rPr>
              <a:t>~ </a:t>
            </a:r>
            <a:r>
              <a:rPr lang="ar-SA" sz="9600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Guttman Yad-Brush" pitchFamily="2" charset="-79"/>
              </a:rPr>
              <a:t>ـ كلاهما صحّي</a:t>
            </a:r>
            <a:r>
              <a:rPr lang="he-IL" sz="9600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Guttman Yad-Brush" pitchFamily="2" charset="-79"/>
              </a:rPr>
              <a:t>!</a:t>
            </a:r>
            <a:endParaRPr lang="he-IL" sz="9600" b="1" dirty="0">
              <a:effectLst>
                <a:outerShdw blurRad="38100" dist="38100" dir="2700000" algn="tl">
                  <a:srgbClr val="FFFFFF"/>
                </a:outerShdw>
              </a:effectLst>
              <a:latin typeface="Guttman Yad-Brush" pitchFamily="2" charset="-79"/>
            </a:endParaRPr>
          </a:p>
          <a:p>
            <a:pPr marL="0" indent="0">
              <a:buNone/>
              <a:defRPr/>
            </a:pPr>
            <a:endParaRPr lang="he-IL" sz="7400" b="1" dirty="0">
              <a:effectLst>
                <a:outerShdw blurRad="38100" dist="38100" dir="2700000" algn="tl">
                  <a:srgbClr val="FFFFFF"/>
                </a:outerShdw>
              </a:effectLst>
              <a:latin typeface="Guttman Yad-Brush" pitchFamily="2" charset="-79"/>
            </a:endParaRPr>
          </a:p>
          <a:p>
            <a:pPr>
              <a:defRPr/>
            </a:pPr>
            <a:r>
              <a:rPr lang="ar-SA" sz="9600" b="1" u="sng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Guttman Yad-Brush" pitchFamily="2" charset="-79"/>
              </a:rPr>
              <a:t>أمثلة لنشاطات مُدمجة</a:t>
            </a:r>
            <a:r>
              <a:rPr lang="he-IL" sz="9600" b="1" u="sng" dirty="0" smtClean="0">
                <a:solidFill>
                  <a:srgbClr val="0000FF"/>
                </a:solidFill>
                <a:latin typeface="Guttman Yad-Brush" pitchFamily="2" charset="-79"/>
              </a:rPr>
              <a:t>: </a:t>
            </a:r>
            <a:r>
              <a:rPr lang="ar-SA" sz="9600" b="1" dirty="0" smtClean="0">
                <a:solidFill>
                  <a:srgbClr val="0000FF"/>
                </a:solidFill>
                <a:latin typeface="Guttman Yad-Brush" pitchFamily="2" charset="-79"/>
              </a:rPr>
              <a:t>دورات</a:t>
            </a:r>
            <a:r>
              <a:rPr lang="ar-SA" sz="9600" b="1" dirty="0">
                <a:solidFill>
                  <a:srgbClr val="0000FF"/>
                </a:solidFill>
                <a:latin typeface="Guttman Yad-Brush" pitchFamily="2" charset="-79"/>
              </a:rPr>
              <a:t>،</a:t>
            </a:r>
            <a:r>
              <a:rPr lang="he-IL" sz="9600" b="1" dirty="0" smtClean="0">
                <a:solidFill>
                  <a:srgbClr val="0000FF"/>
                </a:solidFill>
                <a:latin typeface="Guttman Yad-Brush" pitchFamily="2" charset="-79"/>
              </a:rPr>
              <a:t> </a:t>
            </a:r>
            <a:r>
              <a:rPr lang="ar-SA" sz="9600" b="1" dirty="0" smtClean="0">
                <a:solidFill>
                  <a:srgbClr val="0000FF"/>
                </a:solidFill>
                <a:latin typeface="Guttman Yad-Brush" pitchFamily="2" charset="-79"/>
              </a:rPr>
              <a:t>غرف لياقة بدنيّة</a:t>
            </a:r>
            <a:r>
              <a:rPr lang="ar-SA" sz="9600" b="1" dirty="0">
                <a:solidFill>
                  <a:srgbClr val="0000FF"/>
                </a:solidFill>
                <a:latin typeface="Guttman Yad-Brush" pitchFamily="2" charset="-79"/>
              </a:rPr>
              <a:t>،</a:t>
            </a:r>
            <a:r>
              <a:rPr lang="he-IL" sz="9600" b="1" dirty="0" smtClean="0">
                <a:solidFill>
                  <a:srgbClr val="0000FF"/>
                </a:solidFill>
                <a:latin typeface="Guttman Yad-Brush" pitchFamily="2" charset="-79"/>
              </a:rPr>
              <a:t> </a:t>
            </a:r>
            <a:r>
              <a:rPr lang="ar-SA" sz="9600" b="1" dirty="0" smtClean="0">
                <a:solidFill>
                  <a:srgbClr val="0000FF"/>
                </a:solidFill>
                <a:latin typeface="Guttman Yad-Brush" pitchFamily="2" charset="-79"/>
              </a:rPr>
              <a:t>دروس تربية بدنيّة في المدرسة</a:t>
            </a:r>
            <a:r>
              <a:rPr lang="he-IL" sz="9600" b="1" dirty="0" smtClean="0">
                <a:solidFill>
                  <a:srgbClr val="0000FF"/>
                </a:solidFill>
                <a:latin typeface="Guttman Yad-Brush" pitchFamily="2" charset="-79"/>
              </a:rPr>
              <a:t>.</a:t>
            </a:r>
          </a:p>
          <a:p>
            <a:pPr marL="0" indent="0">
              <a:buNone/>
              <a:defRPr/>
            </a:pPr>
            <a:r>
              <a:rPr lang="he-IL" sz="9600" b="1" dirty="0" smtClean="0">
                <a:solidFill>
                  <a:srgbClr val="0000FF"/>
                </a:solidFill>
                <a:latin typeface="Guttman Yad-Brush" pitchFamily="2" charset="-79"/>
              </a:rPr>
              <a:t>     </a:t>
            </a:r>
            <a:r>
              <a:rPr lang="ar-SA" sz="9600" b="1" dirty="0" smtClean="0">
                <a:solidFill>
                  <a:srgbClr val="0000FF"/>
                </a:solidFill>
                <a:latin typeface="Guttman Yad-Brush" pitchFamily="2" charset="-79"/>
              </a:rPr>
              <a:t>حسنات هذه النّشاطات</a:t>
            </a:r>
            <a:r>
              <a:rPr lang="he-IL" sz="9600" b="1" dirty="0" smtClean="0">
                <a:solidFill>
                  <a:srgbClr val="0000FF"/>
                </a:solidFill>
                <a:latin typeface="Guttman Yad-Brush" pitchFamily="2" charset="-79"/>
              </a:rPr>
              <a:t>:</a:t>
            </a:r>
            <a:endParaRPr lang="he-IL" sz="9600" b="1" dirty="0">
              <a:solidFill>
                <a:srgbClr val="0000FF"/>
              </a:solidFill>
              <a:latin typeface="Guttman Yad-Brush" pitchFamily="2" charset="-79"/>
            </a:endParaRPr>
          </a:p>
          <a:p>
            <a:pPr>
              <a:buNone/>
              <a:defRPr/>
            </a:pPr>
            <a:r>
              <a:rPr lang="he-IL" sz="9600" b="1" dirty="0">
                <a:solidFill>
                  <a:srgbClr val="0000FF"/>
                </a:solidFill>
                <a:latin typeface="Guttman Yad-Brush" pitchFamily="2" charset="-79"/>
              </a:rPr>
              <a:t>	- </a:t>
            </a:r>
            <a:r>
              <a:rPr lang="ar-SA" sz="9600" b="1" dirty="0" smtClean="0">
                <a:solidFill>
                  <a:srgbClr val="0000FF"/>
                </a:solidFill>
                <a:latin typeface="Guttman Yad-Brush" pitchFamily="2" charset="-79"/>
              </a:rPr>
              <a:t>الدورات </a:t>
            </a:r>
            <a:r>
              <a:rPr lang="ar-AE" sz="9600" b="1" dirty="0" smtClean="0">
                <a:solidFill>
                  <a:srgbClr val="0000FF"/>
                </a:solidFill>
                <a:latin typeface="Guttman Yad-Brush" pitchFamily="2" charset="-79"/>
              </a:rPr>
              <a:t>تطو</a:t>
            </a:r>
            <a:r>
              <a:rPr lang="ar-SA" sz="9600" b="1" dirty="0" smtClean="0">
                <a:solidFill>
                  <a:srgbClr val="0000FF"/>
                </a:solidFill>
                <a:latin typeface="Guttman Yad-Brush" pitchFamily="2" charset="-79"/>
              </a:rPr>
              <a:t>ّ</a:t>
            </a:r>
            <a:r>
              <a:rPr lang="ar-AE" sz="9600" b="1" dirty="0" smtClean="0">
                <a:solidFill>
                  <a:srgbClr val="0000FF"/>
                </a:solidFill>
                <a:latin typeface="Guttman Yad-Brush" pitchFamily="2" charset="-79"/>
              </a:rPr>
              <a:t>ر</a:t>
            </a:r>
            <a:r>
              <a:rPr lang="ar-SA" sz="9600" b="1" dirty="0" smtClean="0">
                <a:solidFill>
                  <a:srgbClr val="0000FF"/>
                </a:solidFill>
                <a:latin typeface="Guttman Yad-Brush" pitchFamily="2" charset="-79"/>
              </a:rPr>
              <a:t> مهارات مختلفة</a:t>
            </a:r>
            <a:endParaRPr lang="he-IL" sz="9600" b="1" dirty="0">
              <a:solidFill>
                <a:srgbClr val="0000FF"/>
              </a:solidFill>
              <a:latin typeface="Guttman Yad-Brush" pitchFamily="2" charset="-79"/>
            </a:endParaRPr>
          </a:p>
          <a:p>
            <a:pPr>
              <a:buNone/>
              <a:defRPr/>
            </a:pPr>
            <a:r>
              <a:rPr lang="he-IL" sz="9600" b="1" dirty="0">
                <a:solidFill>
                  <a:srgbClr val="0000FF"/>
                </a:solidFill>
                <a:latin typeface="Guttman Yad-Brush" pitchFamily="2" charset="-79"/>
              </a:rPr>
              <a:t>	- </a:t>
            </a:r>
            <a:r>
              <a:rPr lang="ar-SA" sz="9600" b="1" dirty="0" smtClean="0">
                <a:solidFill>
                  <a:srgbClr val="0000FF"/>
                </a:solidFill>
                <a:latin typeface="Guttman Yad-Brush" pitchFamily="2" charset="-79"/>
              </a:rPr>
              <a:t>تزيد</a:t>
            </a:r>
            <a:r>
              <a:rPr lang="he-IL" sz="9600" b="1" dirty="0" smtClean="0">
                <a:solidFill>
                  <a:srgbClr val="0000FF"/>
                </a:solidFill>
                <a:latin typeface="Guttman Yad-Brush" pitchFamily="2" charset="-79"/>
              </a:rPr>
              <a:t> </a:t>
            </a:r>
            <a:r>
              <a:rPr lang="ar-SA" sz="9600" b="1" dirty="0" smtClean="0">
                <a:solidFill>
                  <a:srgbClr val="0000FF"/>
                </a:solidFill>
                <a:latin typeface="Guttman Yad-Brush" pitchFamily="2" charset="-79"/>
              </a:rPr>
              <a:t>احتمالات مُمارسة النّشاطات في أيام اضافيّة</a:t>
            </a:r>
            <a:endParaRPr lang="he-IL" sz="9600" b="1" dirty="0">
              <a:solidFill>
                <a:srgbClr val="0000FF"/>
              </a:solidFill>
              <a:latin typeface="Guttman Yad-Brush" pitchFamily="2" charset="-79"/>
            </a:endParaRPr>
          </a:p>
          <a:p>
            <a:pPr>
              <a:buNone/>
              <a:defRPr/>
            </a:pPr>
            <a:r>
              <a:rPr lang="he-IL" sz="9600" b="1" dirty="0">
                <a:solidFill>
                  <a:srgbClr val="0000FF"/>
                </a:solidFill>
                <a:latin typeface="Guttman Yad-Brush" pitchFamily="2" charset="-79"/>
              </a:rPr>
              <a:t>	- </a:t>
            </a:r>
            <a:r>
              <a:rPr lang="ar-AE" sz="9600" b="1" dirty="0" smtClean="0">
                <a:solidFill>
                  <a:srgbClr val="0000FF"/>
                </a:solidFill>
                <a:latin typeface="Guttman Yad-Brush" pitchFamily="2" charset="-79"/>
              </a:rPr>
              <a:t>توف</a:t>
            </a:r>
            <a:r>
              <a:rPr lang="ar-SA" sz="9600" b="1" dirty="0" smtClean="0">
                <a:solidFill>
                  <a:srgbClr val="0000FF"/>
                </a:solidFill>
                <a:latin typeface="Guttman Yad-Brush" pitchFamily="2" charset="-79"/>
              </a:rPr>
              <a:t>ّ</a:t>
            </a:r>
            <a:r>
              <a:rPr lang="ar-AE" sz="9600" b="1" dirty="0" smtClean="0">
                <a:solidFill>
                  <a:srgbClr val="0000FF"/>
                </a:solidFill>
                <a:latin typeface="Guttman Yad-Brush" pitchFamily="2" charset="-79"/>
              </a:rPr>
              <a:t>ر</a:t>
            </a:r>
            <a:r>
              <a:rPr lang="ar-SA" sz="9600" b="1" dirty="0" smtClean="0">
                <a:solidFill>
                  <a:srgbClr val="0000FF"/>
                </a:solidFill>
                <a:latin typeface="Guttman Yad-Brush" pitchFamily="2" charset="-79"/>
              </a:rPr>
              <a:t> </a:t>
            </a:r>
            <a:r>
              <a:rPr lang="ar-AE" sz="9600" b="1" dirty="0" smtClean="0">
                <a:solidFill>
                  <a:srgbClr val="0000FF"/>
                </a:solidFill>
                <a:latin typeface="Guttman Yad-Brush" pitchFamily="2" charset="-79"/>
              </a:rPr>
              <a:t>لقاء </a:t>
            </a:r>
            <a:r>
              <a:rPr lang="ar-SA" sz="9600" b="1" dirty="0" smtClean="0">
                <a:solidFill>
                  <a:srgbClr val="0000FF"/>
                </a:solidFill>
                <a:latin typeface="Guttman Yad-Brush" pitchFamily="2" charset="-79"/>
              </a:rPr>
              <a:t>اجتماعي</a:t>
            </a:r>
            <a:endParaRPr lang="he-IL" sz="7400" b="1" dirty="0">
              <a:solidFill>
                <a:schemeClr val="accent6">
                  <a:lumMod val="75000"/>
                </a:schemeClr>
              </a:solidFill>
              <a:latin typeface="Guttman Yad-Brush" pitchFamily="2" charset="-79"/>
            </a:endParaRPr>
          </a:p>
          <a:p>
            <a:pPr>
              <a:defRPr/>
            </a:pPr>
            <a:r>
              <a:rPr lang="ar-SA" sz="9600" b="1" u="sng" dirty="0" smtClean="0">
                <a:solidFill>
                  <a:schemeClr val="accent6">
                    <a:lumMod val="75000"/>
                  </a:schemeClr>
                </a:solidFill>
                <a:latin typeface="Guttman Yad-Brush" pitchFamily="2" charset="-79"/>
              </a:rPr>
              <a:t>امثلة لنشاطات غير المُدمجةَ </a:t>
            </a:r>
            <a:r>
              <a:rPr lang="he-IL" sz="9600" u="sng" dirty="0" smtClean="0">
                <a:solidFill>
                  <a:schemeClr val="accent6">
                    <a:lumMod val="75000"/>
                  </a:schemeClr>
                </a:solidFill>
                <a:latin typeface="Guttman Yad-Brush" pitchFamily="2" charset="-79"/>
              </a:rPr>
              <a:t>(</a:t>
            </a:r>
            <a:r>
              <a:rPr lang="ar-SA" sz="9600" b="1" u="sng" dirty="0" smtClean="0">
                <a:solidFill>
                  <a:schemeClr val="accent6">
                    <a:lumMod val="75000"/>
                  </a:schemeClr>
                </a:solidFill>
                <a:latin typeface="Guttman Yad-Brush" pitchFamily="2" charset="-79"/>
              </a:rPr>
              <a:t>حرة</a:t>
            </a:r>
            <a:r>
              <a:rPr lang="he-IL" sz="9600" u="sng" dirty="0" smtClean="0">
                <a:solidFill>
                  <a:schemeClr val="accent6">
                    <a:lumMod val="75000"/>
                  </a:schemeClr>
                </a:solidFill>
                <a:latin typeface="Guttman Yad-Brush" pitchFamily="2" charset="-79"/>
              </a:rPr>
              <a:t>)</a:t>
            </a:r>
            <a:r>
              <a:rPr lang="he-IL" sz="9600" b="1" dirty="0" smtClean="0">
                <a:solidFill>
                  <a:schemeClr val="accent6">
                    <a:lumMod val="75000"/>
                  </a:schemeClr>
                </a:solidFill>
                <a:latin typeface="Guttman Yad-Brush" pitchFamily="2" charset="-79"/>
              </a:rPr>
              <a:t>: </a:t>
            </a:r>
            <a:r>
              <a:rPr lang="ar-SA" sz="9600" b="1" dirty="0" smtClean="0">
                <a:solidFill>
                  <a:schemeClr val="accent6">
                    <a:lumMod val="75000"/>
                  </a:schemeClr>
                </a:solidFill>
                <a:latin typeface="Guttman Yad-Brush" pitchFamily="2" charset="-79"/>
              </a:rPr>
              <a:t>صعود الدرج</a:t>
            </a:r>
            <a:r>
              <a:rPr lang="ar-SA" sz="9600" b="1" dirty="0">
                <a:solidFill>
                  <a:schemeClr val="accent6">
                    <a:lumMod val="75000"/>
                  </a:schemeClr>
                </a:solidFill>
                <a:latin typeface="Guttman Yad-Brush" pitchFamily="2" charset="-79"/>
              </a:rPr>
              <a:t>،</a:t>
            </a:r>
            <a:r>
              <a:rPr lang="he-IL" sz="9600" b="1" dirty="0" smtClean="0">
                <a:solidFill>
                  <a:schemeClr val="accent6">
                    <a:lumMod val="75000"/>
                  </a:schemeClr>
                </a:solidFill>
                <a:latin typeface="Guttman Yad-Brush" pitchFamily="2" charset="-79"/>
              </a:rPr>
              <a:t> </a:t>
            </a:r>
            <a:r>
              <a:rPr lang="ar-SA" sz="9600" b="1" dirty="0" smtClean="0">
                <a:solidFill>
                  <a:schemeClr val="accent6">
                    <a:lumMod val="75000"/>
                  </a:schemeClr>
                </a:solidFill>
                <a:latin typeface="Guttman Yad-Brush" pitchFamily="2" charset="-79"/>
              </a:rPr>
              <a:t>الذّهاب مشيا للدكان</a:t>
            </a:r>
            <a:r>
              <a:rPr lang="ar-SA" sz="9600" b="1" dirty="0">
                <a:solidFill>
                  <a:schemeClr val="accent6">
                    <a:lumMod val="75000"/>
                  </a:schemeClr>
                </a:solidFill>
                <a:latin typeface="Guttman Yad-Brush" pitchFamily="2" charset="-79"/>
              </a:rPr>
              <a:t>،</a:t>
            </a:r>
            <a:r>
              <a:rPr lang="he-IL" sz="9600" b="1" dirty="0" smtClean="0">
                <a:solidFill>
                  <a:schemeClr val="accent6">
                    <a:lumMod val="75000"/>
                  </a:schemeClr>
                </a:solidFill>
                <a:latin typeface="Guttman Yad-Brush" pitchFamily="2" charset="-79"/>
              </a:rPr>
              <a:t> </a:t>
            </a:r>
            <a:r>
              <a:rPr lang="ar-SA" sz="9600" b="1" dirty="0" smtClean="0">
                <a:solidFill>
                  <a:schemeClr val="accent6">
                    <a:lumMod val="75000"/>
                  </a:schemeClr>
                </a:solidFill>
                <a:latin typeface="Guttman Yad-Brush" pitchFamily="2" charset="-79"/>
              </a:rPr>
              <a:t>ألعاب</a:t>
            </a:r>
            <a:r>
              <a:rPr lang="he-IL" sz="9600" b="1" dirty="0" smtClean="0">
                <a:solidFill>
                  <a:schemeClr val="accent6">
                    <a:lumMod val="75000"/>
                  </a:schemeClr>
                </a:solidFill>
                <a:latin typeface="Guttman Yad-Brush" pitchFamily="2" charset="-79"/>
              </a:rPr>
              <a:t> </a:t>
            </a:r>
            <a:r>
              <a:rPr lang="ar-SA" sz="9600" b="1" dirty="0" smtClean="0">
                <a:solidFill>
                  <a:schemeClr val="accent6">
                    <a:lumMod val="75000"/>
                  </a:schemeClr>
                </a:solidFill>
                <a:latin typeface="Guttman Yad-Brush" pitchFamily="2" charset="-79"/>
              </a:rPr>
              <a:t>وقت الفراغ</a:t>
            </a:r>
            <a:r>
              <a:rPr lang="ar-SA" sz="9600" b="1" dirty="0">
                <a:solidFill>
                  <a:schemeClr val="accent6">
                    <a:lumMod val="75000"/>
                  </a:schemeClr>
                </a:solidFill>
                <a:latin typeface="Guttman Yad-Brush" pitchFamily="2" charset="-79"/>
              </a:rPr>
              <a:t>،</a:t>
            </a:r>
            <a:r>
              <a:rPr lang="he-IL" sz="9600" b="1" dirty="0" smtClean="0">
                <a:solidFill>
                  <a:schemeClr val="accent6">
                    <a:lumMod val="75000"/>
                  </a:schemeClr>
                </a:solidFill>
                <a:latin typeface="Guttman Yad-Brush" pitchFamily="2" charset="-79"/>
              </a:rPr>
              <a:t> </a:t>
            </a:r>
            <a:r>
              <a:rPr lang="ar-SA" sz="9600" b="1" dirty="0" smtClean="0">
                <a:solidFill>
                  <a:schemeClr val="accent6">
                    <a:lumMod val="75000"/>
                  </a:schemeClr>
                </a:solidFill>
                <a:latin typeface="Guttman Yad-Brush" pitchFamily="2" charset="-79"/>
              </a:rPr>
              <a:t>ركوب الدراجات مع الأصدقاء</a:t>
            </a:r>
            <a:r>
              <a:rPr lang="he-IL" sz="9600" b="1" dirty="0" smtClean="0">
                <a:solidFill>
                  <a:schemeClr val="accent6">
                    <a:lumMod val="75000"/>
                  </a:schemeClr>
                </a:solidFill>
                <a:latin typeface="Guttman Yad-Brush" pitchFamily="2" charset="-79"/>
              </a:rPr>
              <a:t>.</a:t>
            </a:r>
          </a:p>
          <a:p>
            <a:pPr>
              <a:defRPr/>
            </a:pPr>
            <a:r>
              <a:rPr lang="ar-SA" sz="9600" b="1" dirty="0" smtClean="0">
                <a:solidFill>
                  <a:schemeClr val="accent6">
                    <a:lumMod val="75000"/>
                  </a:schemeClr>
                </a:solidFill>
                <a:latin typeface="Guttman Yad-Brush" pitchFamily="2" charset="-79"/>
              </a:rPr>
              <a:t>كلّ واحد من الأمثلة هو </a:t>
            </a:r>
            <a:r>
              <a:rPr lang="ar-AE" sz="9600" b="1" dirty="0" smtClean="0">
                <a:solidFill>
                  <a:schemeClr val="accent6">
                    <a:lumMod val="75000"/>
                  </a:schemeClr>
                </a:solidFill>
                <a:latin typeface="Guttman Yad-Brush" pitchFamily="2" charset="-79"/>
              </a:rPr>
              <a:t>نشاط</a:t>
            </a:r>
            <a:r>
              <a:rPr lang="he-IL" sz="9600" b="1" dirty="0" smtClean="0">
                <a:solidFill>
                  <a:schemeClr val="accent6">
                    <a:lumMod val="75000"/>
                  </a:schemeClr>
                </a:solidFill>
                <a:latin typeface="Guttman Yad-Brush" pitchFamily="2" charset="-79"/>
              </a:rPr>
              <a:t>!</a:t>
            </a:r>
            <a:endParaRPr lang="he-IL" sz="9600" b="1" dirty="0">
              <a:solidFill>
                <a:schemeClr val="accent6">
                  <a:lumMod val="75000"/>
                </a:schemeClr>
              </a:solidFill>
              <a:latin typeface="Guttman Yad-Brush" pitchFamily="2" charset="-79"/>
            </a:endParaRPr>
          </a:p>
          <a:p>
            <a:endParaRPr lang="he-IL" sz="5100" dirty="0"/>
          </a:p>
        </p:txBody>
      </p:sp>
    </p:spTree>
    <p:extLst>
      <p:ext uri="{BB962C8B-B14F-4D97-AF65-F5344CB8AC3E}">
        <p14:creationId xmlns:p14="http://schemas.microsoft.com/office/powerpoint/2010/main" val="25040147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435280" cy="1143000"/>
          </a:xfrm>
        </p:spPr>
        <p:txBody>
          <a:bodyPr>
            <a:noAutofit/>
          </a:bodyPr>
          <a:lstStyle/>
          <a:p>
            <a:pPr algn="r"/>
            <a:r>
              <a:rPr lang="ar-SA" sz="4000" b="1" dirty="0" smtClean="0">
                <a:solidFill>
                  <a:srgbClr val="C00000"/>
                </a:solidFill>
                <a:latin typeface="Guttman Yad-Brush" pitchFamily="2" charset="-79"/>
                <a:cs typeface="+mn-cs"/>
              </a:rPr>
              <a:t>كيف يمكن زيادة النّشاطات البدنيّة لدى الأولاد والمراهقين؟</a:t>
            </a:r>
            <a:endParaRPr lang="he-IL" sz="4000" dirty="0">
              <a:latin typeface="Guttman Yad-Brush" pitchFamily="2" charset="-79"/>
              <a:cs typeface="+mn-cs"/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752528"/>
          </a:xfrm>
        </p:spPr>
        <p:txBody>
          <a:bodyPr>
            <a:normAutofit/>
          </a:bodyPr>
          <a:lstStyle/>
          <a:p>
            <a:pPr marL="0" indent="0">
              <a:lnSpc>
                <a:spcPct val="80000"/>
              </a:lnSpc>
              <a:buNone/>
              <a:defRPr/>
            </a:pPr>
            <a:endParaRPr lang="he-IL" sz="2400" b="1" dirty="0">
              <a:latin typeface="Guttman Yad-Brush" pitchFamily="2" charset="-79"/>
            </a:endParaRPr>
          </a:p>
          <a:p>
            <a:pPr marL="0" indent="0">
              <a:lnSpc>
                <a:spcPct val="80000"/>
              </a:lnSpc>
              <a:buNone/>
              <a:defRPr/>
            </a:pPr>
            <a:r>
              <a:rPr lang="ar-SA" sz="2400" b="1" u="sng" dirty="0" smtClean="0">
                <a:latin typeface="Guttman Yad-Brush" pitchFamily="2" charset="-79"/>
              </a:rPr>
              <a:t>نصائح</a:t>
            </a:r>
            <a:endParaRPr lang="he-IL" sz="2400" b="1" u="sng" dirty="0">
              <a:latin typeface="Guttman Yad-Brush" pitchFamily="2" charset="-79"/>
            </a:endParaRPr>
          </a:p>
          <a:p>
            <a:pPr>
              <a:lnSpc>
                <a:spcPct val="80000"/>
              </a:lnSpc>
              <a:defRPr/>
            </a:pPr>
            <a:r>
              <a:rPr lang="ar-SA" sz="2400" b="1" dirty="0" smtClean="0">
                <a:solidFill>
                  <a:srgbClr val="C00000"/>
                </a:solidFill>
                <a:latin typeface="Guttman Yad-Brush" pitchFamily="2" charset="-79"/>
              </a:rPr>
              <a:t>الذّهاب والعودة من وإلى المدرسة سيراً على الأقدام</a:t>
            </a:r>
            <a:endParaRPr lang="he-IL" sz="2400" b="1" dirty="0">
              <a:solidFill>
                <a:srgbClr val="C00000"/>
              </a:solidFill>
              <a:latin typeface="Guttman Yad-Brush" pitchFamily="2" charset="-79"/>
            </a:endParaRPr>
          </a:p>
          <a:p>
            <a:pPr lvl="1">
              <a:lnSpc>
                <a:spcPct val="80000"/>
              </a:lnSpc>
              <a:defRPr/>
            </a:pPr>
            <a:r>
              <a:rPr lang="ar-SA" sz="2400" b="1" dirty="0" smtClean="0">
                <a:latin typeface="Guttman Yad-Brush" pitchFamily="2" charset="-79"/>
              </a:rPr>
              <a:t>أو على الدرّاجة ( مع خوذة)</a:t>
            </a:r>
            <a:endParaRPr lang="he-IL" sz="2400" b="1" dirty="0">
              <a:latin typeface="Guttman Yad-Brush" pitchFamily="2" charset="-79"/>
            </a:endParaRPr>
          </a:p>
          <a:p>
            <a:pPr>
              <a:lnSpc>
                <a:spcPct val="80000"/>
              </a:lnSpc>
              <a:defRPr/>
            </a:pPr>
            <a:r>
              <a:rPr lang="ar-SA" sz="2400" b="1" dirty="0" smtClean="0">
                <a:solidFill>
                  <a:srgbClr val="C00000"/>
                </a:solidFill>
                <a:latin typeface="Guttman Yad-Brush" pitchFamily="2" charset="-79"/>
              </a:rPr>
              <a:t>مُمارسة النّشاطات الرياضيّة خلال الاستراحة</a:t>
            </a:r>
            <a:endParaRPr lang="he-IL" sz="2400" b="1" dirty="0">
              <a:solidFill>
                <a:srgbClr val="C00000"/>
              </a:solidFill>
              <a:latin typeface="Guttman Yad-Brush" pitchFamily="2" charset="-79"/>
            </a:endParaRPr>
          </a:p>
          <a:p>
            <a:pPr>
              <a:lnSpc>
                <a:spcPct val="80000"/>
              </a:lnSpc>
              <a:defRPr/>
            </a:pPr>
            <a:r>
              <a:rPr lang="ar-SA" sz="2400" b="1" dirty="0" smtClean="0">
                <a:solidFill>
                  <a:srgbClr val="C00000"/>
                </a:solidFill>
                <a:latin typeface="Guttman Yad-Brush" pitchFamily="2" charset="-79"/>
              </a:rPr>
              <a:t>المُشاركة الفعّالة في حصص التربية البدنيّة المدرسيّة</a:t>
            </a:r>
            <a:endParaRPr lang="he-IL" sz="2400" b="1" dirty="0">
              <a:solidFill>
                <a:srgbClr val="C00000"/>
              </a:solidFill>
              <a:latin typeface="Guttman Yad-Brush" pitchFamily="2" charset="-79"/>
            </a:endParaRPr>
          </a:p>
          <a:p>
            <a:pPr lvl="1">
              <a:lnSpc>
                <a:spcPct val="80000"/>
              </a:lnSpc>
              <a:defRPr/>
            </a:pPr>
            <a:r>
              <a:rPr lang="ar-AE" sz="2400" b="1" dirty="0" smtClean="0">
                <a:latin typeface="Guttman Yad-Brush" pitchFamily="2" charset="-79"/>
              </a:rPr>
              <a:t>المشاركة في </a:t>
            </a:r>
            <a:r>
              <a:rPr lang="ar-SA" sz="2400" b="1" dirty="0" smtClean="0">
                <a:latin typeface="Guttman Yad-Brush" pitchFamily="2" charset="-79"/>
              </a:rPr>
              <a:t>نشاطات </a:t>
            </a:r>
            <a:r>
              <a:rPr lang="ar-AE" sz="2400" b="1" dirty="0" err="1" smtClean="0">
                <a:latin typeface="Guttman Yad-Brush" pitchFamily="2" charset="-79"/>
              </a:rPr>
              <a:t>متنو</a:t>
            </a:r>
            <a:r>
              <a:rPr lang="ar-SA" sz="2400" b="1" dirty="0">
                <a:latin typeface="Guttman Yad-Brush" pitchFamily="2" charset="-79"/>
              </a:rPr>
              <a:t>ّ</a:t>
            </a:r>
            <a:r>
              <a:rPr lang="ar-AE" sz="2400" b="1" dirty="0" err="1" smtClean="0">
                <a:latin typeface="Guttman Yad-Brush" pitchFamily="2" charset="-79"/>
              </a:rPr>
              <a:t>عة</a:t>
            </a:r>
            <a:r>
              <a:rPr lang="ar-SA" sz="2400" b="1" dirty="0" smtClean="0">
                <a:latin typeface="Guttman Yad-Brush" pitchFamily="2" charset="-79"/>
              </a:rPr>
              <a:t>،</a:t>
            </a:r>
            <a:r>
              <a:rPr lang="ar-AE" sz="2400" b="1" dirty="0" smtClean="0">
                <a:latin typeface="Guttman Yad-Brush" pitchFamily="2" charset="-79"/>
              </a:rPr>
              <a:t> استغلال الدرس بشكل ايجابي</a:t>
            </a:r>
          </a:p>
          <a:p>
            <a:pPr>
              <a:lnSpc>
                <a:spcPct val="80000"/>
              </a:lnSpc>
              <a:defRPr/>
            </a:pPr>
            <a:r>
              <a:rPr lang="ar-SA" sz="2400" b="1" dirty="0" smtClean="0">
                <a:solidFill>
                  <a:srgbClr val="C00000"/>
                </a:solidFill>
                <a:latin typeface="Guttman Yad-Brush" pitchFamily="2" charset="-79"/>
              </a:rPr>
              <a:t>المشاركة في الدورات الرياضيّة المدرسيّة</a:t>
            </a:r>
            <a:endParaRPr lang="he-IL" sz="2400" b="1" dirty="0">
              <a:solidFill>
                <a:srgbClr val="C00000"/>
              </a:solidFill>
              <a:latin typeface="Guttman Yad-Brush" pitchFamily="2" charset="-79"/>
            </a:endParaRPr>
          </a:p>
          <a:p>
            <a:pPr lvl="1">
              <a:lnSpc>
                <a:spcPct val="80000"/>
              </a:lnSpc>
              <a:defRPr/>
            </a:pPr>
            <a:r>
              <a:rPr lang="ar-SA" sz="2400" b="1" dirty="0">
                <a:latin typeface="Guttman Yad-Brush" pitchFamily="2" charset="-79"/>
              </a:rPr>
              <a:t>ت</a:t>
            </a:r>
            <a:r>
              <a:rPr lang="ar-SA" sz="2400" b="1" dirty="0" smtClean="0">
                <a:latin typeface="Guttman Yad-Brush" pitchFamily="2" charset="-79"/>
              </a:rPr>
              <a:t>عطي اطاراً ثابتاً،</a:t>
            </a:r>
            <a:r>
              <a:rPr lang="he-IL" sz="2400" b="1" dirty="0" smtClean="0">
                <a:latin typeface="Guttman Yad-Brush" pitchFamily="2" charset="-79"/>
              </a:rPr>
              <a:t> </a:t>
            </a:r>
            <a:r>
              <a:rPr lang="ar-SA" sz="2400" b="1" dirty="0">
                <a:latin typeface="Guttman Yad-Brush" pitchFamily="2" charset="-79"/>
              </a:rPr>
              <a:t>ت</a:t>
            </a:r>
            <a:r>
              <a:rPr lang="ar-SA" sz="2400" b="1" dirty="0" smtClean="0">
                <a:latin typeface="Guttman Yad-Brush" pitchFamily="2" charset="-79"/>
              </a:rPr>
              <a:t>طوّر المهارات</a:t>
            </a:r>
            <a:r>
              <a:rPr lang="ar-SA" sz="2400" b="1" dirty="0">
                <a:latin typeface="Guttman Yad-Brush" pitchFamily="2" charset="-79"/>
              </a:rPr>
              <a:t>،</a:t>
            </a:r>
            <a:r>
              <a:rPr lang="he-IL" sz="2400" b="1" dirty="0" smtClean="0">
                <a:latin typeface="Guttman Yad-Brush" pitchFamily="2" charset="-79"/>
              </a:rPr>
              <a:t> </a:t>
            </a:r>
            <a:r>
              <a:rPr lang="ar-SA" sz="2400" b="1" dirty="0">
                <a:latin typeface="Guttman Yad-Brush" pitchFamily="2" charset="-79"/>
              </a:rPr>
              <a:t>ت</a:t>
            </a:r>
            <a:r>
              <a:rPr lang="ar-SA" sz="2400" b="1" dirty="0" smtClean="0">
                <a:latin typeface="Guttman Yad-Brush" pitchFamily="2" charset="-79"/>
              </a:rPr>
              <a:t>قوّي العلاقات الاجتماعية</a:t>
            </a:r>
            <a:endParaRPr lang="he-IL" sz="2400" b="1" dirty="0">
              <a:latin typeface="Guttman Yad-Brush" pitchFamily="2" charset="-79"/>
            </a:endParaRPr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2244" y="1700808"/>
            <a:ext cx="2160240" cy="1695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880336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ar-AE" sz="4000" b="1" dirty="0" smtClean="0">
                <a:solidFill>
                  <a:srgbClr val="C00000"/>
                </a:solidFill>
                <a:latin typeface="Guttman Yad-Brush" pitchFamily="2" charset="-79"/>
                <a:cs typeface="+mn-cs"/>
              </a:rPr>
              <a:t>تكملة</a:t>
            </a:r>
            <a:r>
              <a:rPr lang="he-IL" sz="4000" b="1" dirty="0" smtClean="0">
                <a:solidFill>
                  <a:srgbClr val="C00000"/>
                </a:solidFill>
                <a:latin typeface="Guttman Yad-Brush" pitchFamily="2" charset="-79"/>
                <a:cs typeface="+mn-cs"/>
              </a:rPr>
              <a:t>:</a:t>
            </a:r>
            <a:endParaRPr lang="he-IL" sz="4000" dirty="0">
              <a:latin typeface="Guttman Yad-Brush" pitchFamily="2" charset="-79"/>
              <a:cs typeface="+mn-cs"/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>
            <a:noAutofit/>
          </a:bodyPr>
          <a:lstStyle/>
          <a:p>
            <a:pPr marL="0" indent="0">
              <a:lnSpc>
                <a:spcPct val="80000"/>
              </a:lnSpc>
              <a:buNone/>
              <a:defRPr/>
            </a:pPr>
            <a:r>
              <a:rPr lang="ar-SA" sz="24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نصائح أخرى</a:t>
            </a:r>
            <a:r>
              <a:rPr lang="he-IL" sz="24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>
              <a:lnSpc>
                <a:spcPct val="80000"/>
              </a:lnSpc>
              <a:defRPr/>
            </a:pPr>
            <a:r>
              <a:rPr lang="ar-SA" sz="2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القيام بالنّشاطات البدنيّة بشك</a:t>
            </a:r>
            <a:r>
              <a:rPr lang="ar-AE" sz="2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ل</a:t>
            </a:r>
            <a:r>
              <a:rPr lang="ar-SA" sz="2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فرديّ </a:t>
            </a:r>
            <a:r>
              <a:rPr lang="ar-AE" sz="2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خلال اليوم </a:t>
            </a:r>
            <a:r>
              <a:rPr lang="ar-SA" sz="2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اذا أمكن</a:t>
            </a:r>
            <a:r>
              <a:rPr lang="ar-SA" sz="2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،</a:t>
            </a:r>
            <a:r>
              <a:rPr lang="he-IL" sz="2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ar-SA" sz="2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مثل</a:t>
            </a:r>
            <a:r>
              <a:rPr lang="he-IL" sz="2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he-IL" sz="24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lnSpc>
                <a:spcPct val="80000"/>
              </a:lnSpc>
              <a:defRPr/>
            </a:pPr>
            <a:r>
              <a:rPr lang="ar-SA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اللعب بالكرة</a:t>
            </a:r>
            <a:r>
              <a:rPr lang="ar-SA" sz="2400" b="1" dirty="0">
                <a:latin typeface="Arial" panose="020B0604020202020204" pitchFamily="34" charset="0"/>
                <a:cs typeface="Arial" panose="020B0604020202020204" pitchFamily="34" charset="0"/>
              </a:rPr>
              <a:t>،</a:t>
            </a:r>
            <a:r>
              <a:rPr lang="he-IL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ar-SA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ركوب الدرّاجات</a:t>
            </a:r>
            <a:r>
              <a:rPr lang="ar-SA" sz="2400" b="1" dirty="0">
                <a:latin typeface="Arial" panose="020B0604020202020204" pitchFamily="34" charset="0"/>
                <a:cs typeface="Arial" panose="020B0604020202020204" pitchFamily="34" charset="0"/>
              </a:rPr>
              <a:t>،</a:t>
            </a:r>
            <a:r>
              <a:rPr lang="he-IL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ar-SA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المشي</a:t>
            </a:r>
            <a:r>
              <a:rPr lang="ar-SA" sz="2400" b="1" dirty="0">
                <a:latin typeface="Arial" panose="020B0604020202020204" pitchFamily="34" charset="0"/>
                <a:cs typeface="Arial" panose="020B0604020202020204" pitchFamily="34" charset="0"/>
              </a:rPr>
              <a:t>،</a:t>
            </a:r>
            <a:r>
              <a:rPr lang="he-IL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ar-SA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الركض</a:t>
            </a:r>
            <a:r>
              <a:rPr lang="ar-SA" sz="2400" b="1" dirty="0">
                <a:latin typeface="Arial" panose="020B0604020202020204" pitchFamily="34" charset="0"/>
                <a:cs typeface="Arial" panose="020B0604020202020204" pitchFamily="34" charset="0"/>
              </a:rPr>
              <a:t>،</a:t>
            </a:r>
            <a:r>
              <a:rPr lang="he-IL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ar-SA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أو أي </a:t>
            </a:r>
            <a:r>
              <a:rPr lang="ar-AE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نشاط رياضي </a:t>
            </a:r>
            <a:r>
              <a:rPr lang="ar-SA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مع الأصدقاء والأهل.</a:t>
            </a:r>
            <a:endParaRPr lang="he-IL" sz="2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80000"/>
              </a:lnSpc>
              <a:defRPr/>
            </a:pPr>
            <a:r>
              <a:rPr lang="ar-SA" sz="2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تحديد ساعات مشاهدة </a:t>
            </a:r>
            <a:r>
              <a:rPr lang="ar-SA" sz="2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</a:t>
            </a:r>
            <a:r>
              <a:rPr lang="ar-SA" sz="2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لتلفزيون - الحاسوب</a:t>
            </a:r>
            <a:endParaRPr lang="he-IL" sz="24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lnSpc>
                <a:spcPct val="80000"/>
              </a:lnSpc>
              <a:defRPr/>
            </a:pPr>
            <a:r>
              <a:rPr lang="ar-SA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تقليص زمن المشاهدة واستعمال الحاسوب لساعتين</a:t>
            </a:r>
            <a:r>
              <a:rPr lang="ar-SA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ar-SA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يوميا</a:t>
            </a:r>
            <a:endParaRPr lang="he-IL" sz="2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lnSpc>
                <a:spcPct val="80000"/>
              </a:lnSpc>
              <a:defRPr/>
            </a:pPr>
            <a:r>
              <a:rPr lang="ar-SA" sz="2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تقليل أوقات الراحة</a:t>
            </a:r>
            <a:r>
              <a:rPr lang="he-IL" sz="2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ar-SA" sz="2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ـ </a:t>
            </a:r>
            <a:r>
              <a:rPr lang="ar-SA" sz="2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ar-SA" sz="2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كل خطوة لها أهميّة</a:t>
            </a:r>
            <a:r>
              <a:rPr lang="he-IL" sz="2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  <a:endParaRPr lang="he-IL" sz="24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lnSpc>
                <a:spcPct val="80000"/>
              </a:lnSpc>
              <a:defRPr/>
            </a:pPr>
            <a:r>
              <a:rPr lang="ar-SA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السّير على الأقدام لإنجاز مهام قريبة</a:t>
            </a:r>
            <a:r>
              <a:rPr lang="ar-SA" sz="2400" b="1" dirty="0">
                <a:latin typeface="Arial" panose="020B0604020202020204" pitchFamily="34" charset="0"/>
                <a:cs typeface="Arial" panose="020B0604020202020204" pitchFamily="34" charset="0"/>
              </a:rPr>
              <a:t>،</a:t>
            </a:r>
            <a:r>
              <a:rPr lang="he-IL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ar-SA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المساعدة في أعمال البيت</a:t>
            </a:r>
            <a:r>
              <a:rPr lang="ar-SA" sz="2400" b="1" dirty="0">
                <a:latin typeface="Arial" panose="020B0604020202020204" pitchFamily="34" charset="0"/>
                <a:cs typeface="Arial" panose="020B0604020202020204" pitchFamily="34" charset="0"/>
              </a:rPr>
              <a:t>،</a:t>
            </a:r>
            <a:r>
              <a:rPr lang="he-IL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ar-SA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استعمال</a:t>
            </a:r>
            <a:r>
              <a:rPr lang="he-IL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ar-SA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الدرج بدل المصعد الكهربائي</a:t>
            </a:r>
            <a:endParaRPr lang="he-IL" sz="2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80000"/>
              </a:lnSpc>
              <a:defRPr/>
            </a:pPr>
            <a:r>
              <a:rPr lang="ar-SA" sz="2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ألعاب مُحَوْسبة فعّالة</a:t>
            </a:r>
            <a:endParaRPr lang="he-IL" sz="2400" b="1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80000"/>
              </a:lnSpc>
              <a:defRPr/>
            </a:pPr>
            <a:r>
              <a:rPr lang="he-IL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ar-SA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للأولاد غير المنضمين لدورات أو اطار ثابت يمارسون فيها الألعاب الرياضيّة)</a:t>
            </a:r>
            <a:r>
              <a:rPr lang="he-IL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>
              <a:lnSpc>
                <a:spcPct val="80000"/>
              </a:lnSpc>
              <a:defRPr/>
            </a:pPr>
            <a:r>
              <a:rPr lang="ar-SA" sz="2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الأهل:</a:t>
            </a:r>
            <a:endParaRPr lang="he-IL" sz="2400" b="1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80000"/>
              </a:lnSpc>
              <a:buNone/>
              <a:defRPr/>
            </a:pPr>
            <a:r>
              <a:rPr lang="he-IL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-  </a:t>
            </a:r>
            <a:r>
              <a:rPr lang="ar-SA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توفير نمط حياة صحّي في البيت.</a:t>
            </a:r>
            <a:endParaRPr lang="en-US" sz="2400" b="1" dirty="0">
              <a:latin typeface="Arial" pitchFamily="34" charset="0"/>
              <a:cs typeface="Arial" panose="020B0604020202020204" pitchFamily="34" charset="0"/>
            </a:endParaRPr>
          </a:p>
        </p:txBody>
      </p:sp>
      <p:pic>
        <p:nvPicPr>
          <p:cNvPr id="6146" name="Picture 2" descr="https://photos-4.dropbox.com/t/0/AAA9w6yp9unl_QfnamD7a5HwrdSntAvCGh2T0EY5sG4V6Q/12/11670533/jpeg/178x178/1/1383732000/0/2/shutterstock_109038935.jpg/GpPBSeulXNFMw9P9JZgoOkZWPJJXMbByiZoD3Yj2mgQ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60648"/>
            <a:ext cx="2232248" cy="1695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401142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ar-SA" sz="4000" b="1" dirty="0" smtClean="0">
                <a:solidFill>
                  <a:srgbClr val="C00000"/>
                </a:solidFill>
                <a:latin typeface="Guttman Yad-Brush" pitchFamily="2" charset="-79"/>
                <a:cs typeface="+mn-cs"/>
              </a:rPr>
              <a:t>كيف نتدرّب بشكل آمن؟</a:t>
            </a:r>
            <a:endParaRPr lang="he-IL" sz="4000" b="1" dirty="0">
              <a:solidFill>
                <a:srgbClr val="C00000"/>
              </a:solidFill>
              <a:latin typeface="Guttman Yad-Brush" pitchFamily="2" charset="-79"/>
              <a:cs typeface="+mn-cs"/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Autofit/>
          </a:bodyPr>
          <a:lstStyle/>
          <a:p>
            <a:r>
              <a:rPr lang="ar-SA" sz="2400" b="1" dirty="0" smtClean="0">
                <a:latin typeface="Guttman Yad-Brush" pitchFamily="2" charset="-79"/>
              </a:rPr>
              <a:t>يجب انتعال حذاء و</a:t>
            </a:r>
            <a:r>
              <a:rPr lang="ar-AE" sz="2400" b="1" dirty="0" smtClean="0">
                <a:latin typeface="Guttman Yad-Brush" pitchFamily="2" charset="-79"/>
              </a:rPr>
              <a:t>ارتداء</a:t>
            </a:r>
            <a:r>
              <a:rPr lang="ar-SA" sz="2400" b="1" dirty="0" smtClean="0">
                <a:latin typeface="Guttman Yad-Brush" pitchFamily="2" charset="-79"/>
              </a:rPr>
              <a:t> ملابس مناسب</a:t>
            </a:r>
            <a:r>
              <a:rPr lang="ar-AE" sz="2400" b="1" dirty="0" smtClean="0">
                <a:latin typeface="Guttman Yad-Brush" pitchFamily="2" charset="-79"/>
              </a:rPr>
              <a:t>ة</a:t>
            </a:r>
            <a:endParaRPr lang="he-IL" sz="2400" dirty="0" smtClean="0">
              <a:latin typeface="Guttman Yad-Brush" pitchFamily="2" charset="-79"/>
            </a:endParaRPr>
          </a:p>
          <a:p>
            <a:endParaRPr lang="he-IL" sz="2000" b="1" dirty="0" smtClean="0">
              <a:latin typeface="Guttman Yad-Brush" pitchFamily="2" charset="-79"/>
              <a:cs typeface="Guttman Yad-Brush" pitchFamily="2" charset="-79"/>
            </a:endParaRPr>
          </a:p>
          <a:p>
            <a:pPr marL="0" indent="0">
              <a:buNone/>
            </a:pPr>
            <a:r>
              <a:rPr lang="he-IL" sz="2000" b="1" dirty="0" smtClean="0">
                <a:latin typeface="Guttman Yad-Brush" pitchFamily="2" charset="-79"/>
                <a:cs typeface="Guttman Yad-Brush" pitchFamily="2" charset="-79"/>
              </a:rPr>
              <a:t> </a:t>
            </a:r>
            <a:r>
              <a:rPr lang="ar-SA" sz="2400" b="1" dirty="0" smtClean="0">
                <a:solidFill>
                  <a:srgbClr val="C00000"/>
                </a:solidFill>
                <a:latin typeface="Guttman Yad-Brush" pitchFamily="2" charset="-79"/>
              </a:rPr>
              <a:t>استعمال وسائل آمنة</a:t>
            </a:r>
            <a:r>
              <a:rPr lang="he-IL" sz="2400" b="1" dirty="0" smtClean="0">
                <a:solidFill>
                  <a:srgbClr val="C00000"/>
                </a:solidFill>
                <a:latin typeface="Guttman Yad-Brush" pitchFamily="2" charset="-79"/>
              </a:rPr>
              <a:t>:</a:t>
            </a:r>
          </a:p>
          <a:p>
            <a:pPr>
              <a:lnSpc>
                <a:spcPct val="150000"/>
              </a:lnSpc>
            </a:pPr>
            <a:r>
              <a:rPr lang="ar-SA" sz="2400" b="1" dirty="0" smtClean="0">
                <a:latin typeface="Guttman Yad-Brush" pitchFamily="2" charset="-79"/>
              </a:rPr>
              <a:t>استعمال</a:t>
            </a:r>
            <a:r>
              <a:rPr lang="ar-AE" sz="2400" b="1" dirty="0" smtClean="0">
                <a:latin typeface="Guttman Yad-Brush" pitchFamily="2" charset="-79"/>
              </a:rPr>
              <a:t> </a:t>
            </a:r>
            <a:r>
              <a:rPr lang="ar-SA" sz="2400" b="1" dirty="0" smtClean="0">
                <a:latin typeface="Guttman Yad-Brush" pitchFamily="2" charset="-79"/>
              </a:rPr>
              <a:t>خوذة أثناء ركوب الدراجات</a:t>
            </a:r>
            <a:r>
              <a:rPr lang="he-IL" sz="2400" b="1" dirty="0" smtClean="0">
                <a:latin typeface="Guttman Yad-Brush" pitchFamily="2" charset="-79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ar-SA" sz="2400" b="1" dirty="0" smtClean="0">
                <a:latin typeface="Guttman Yad-Brush" pitchFamily="2" charset="-79"/>
              </a:rPr>
              <a:t>يفضّل عدم التعرّض للشّمس في ساعات الظهيرة،</a:t>
            </a:r>
            <a:endParaRPr lang="he-IL" sz="2400" b="1" dirty="0" smtClean="0">
              <a:latin typeface="Guttman Yad-Brush" pitchFamily="2" charset="-79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ar-SA" sz="2400" b="1" dirty="0" smtClean="0">
                <a:latin typeface="Guttman Yad-Brush" pitchFamily="2" charset="-79"/>
              </a:rPr>
              <a:t>     التشديد على الوقاية من الشّمس عن طريق استعمل مَرْهَم واقٍ،</a:t>
            </a:r>
            <a:endParaRPr lang="he-IL" sz="2400" b="1" dirty="0" smtClean="0">
              <a:latin typeface="Guttman Yad-Brush" pitchFamily="2" charset="-79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ar-SA" sz="2400" b="1" dirty="0" smtClean="0">
                <a:latin typeface="Guttman Yad-Brush" pitchFamily="2" charset="-79"/>
              </a:rPr>
              <a:t>     وَضْع قبّعة وبلوزه عند التعرّض للشّمس</a:t>
            </a:r>
            <a:r>
              <a:rPr lang="he-IL" sz="2400" b="1" dirty="0" smtClean="0">
                <a:latin typeface="Guttman Yad-Brush" pitchFamily="2" charset="-79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ar-SA" sz="2400" b="1" dirty="0" smtClean="0">
                <a:latin typeface="Guttman Yad-Brush" pitchFamily="2" charset="-79"/>
              </a:rPr>
              <a:t>اذا كنتم تتمرّنون في ساعات المساء،</a:t>
            </a:r>
            <a:r>
              <a:rPr lang="he-IL" sz="2400" b="1" dirty="0" smtClean="0">
                <a:latin typeface="Guttman Yad-Brush" pitchFamily="2" charset="-79"/>
              </a:rPr>
              <a:t> </a:t>
            </a:r>
            <a:r>
              <a:rPr lang="ar-SA" sz="2400" b="1" dirty="0" smtClean="0">
                <a:latin typeface="Guttman Yad-Brush" pitchFamily="2" charset="-79"/>
              </a:rPr>
              <a:t>لا تنسَوْا استخدام عاكس الضوء</a:t>
            </a:r>
            <a:r>
              <a:rPr lang="he-IL" sz="2400" b="1" dirty="0" smtClean="0">
                <a:latin typeface="Guttman Yad-Brush" pitchFamily="2" charset="-79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ar-SA" sz="2400" b="1" dirty="0" smtClean="0">
                <a:latin typeface="Guttman Yad-Brush" pitchFamily="2" charset="-79"/>
              </a:rPr>
              <a:t>التشديد على شُرب الماء قبل،</a:t>
            </a:r>
            <a:r>
              <a:rPr lang="ar-AE" sz="2400" b="1" dirty="0" smtClean="0">
                <a:latin typeface="Guttman Yad-Brush" pitchFamily="2" charset="-79"/>
              </a:rPr>
              <a:t> </a:t>
            </a:r>
            <a:r>
              <a:rPr lang="ar-SA" sz="2400" b="1" dirty="0" smtClean="0">
                <a:latin typeface="Guttman Yad-Brush" pitchFamily="2" charset="-79"/>
              </a:rPr>
              <a:t>خلال وبعد كل مجهود بدنيّ</a:t>
            </a:r>
            <a:r>
              <a:rPr lang="he-IL" sz="2400" b="1" dirty="0" smtClean="0">
                <a:latin typeface="Guttman Yad-Brush" pitchFamily="2" charset="-79"/>
              </a:rPr>
              <a:t>.</a:t>
            </a:r>
            <a:r>
              <a:rPr lang="he-IL" sz="2400" b="1" dirty="0">
                <a:latin typeface="Guttman Yad-Brush" pitchFamily="2" charset="-79"/>
              </a:rPr>
              <a:t/>
            </a:r>
            <a:br>
              <a:rPr lang="he-IL" sz="2400" b="1" dirty="0">
                <a:latin typeface="Guttman Yad-Brush" pitchFamily="2" charset="-79"/>
              </a:rPr>
            </a:br>
            <a:r>
              <a:rPr lang="he-IL" sz="2400" b="1" dirty="0">
                <a:latin typeface="Guttman Yad-Brush" pitchFamily="2" charset="-79"/>
              </a:rPr>
              <a:t/>
            </a:r>
            <a:br>
              <a:rPr lang="he-IL" sz="2400" b="1" dirty="0">
                <a:latin typeface="Guttman Yad-Brush" pitchFamily="2" charset="-79"/>
              </a:rPr>
            </a:br>
            <a:endParaRPr lang="he-IL" sz="2400" b="1" dirty="0">
              <a:latin typeface="Guttman Yad-Brush" pitchFamily="2" charset="-79"/>
            </a:endParaRPr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052736"/>
            <a:ext cx="2448272" cy="2880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828416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35280" cy="1143000"/>
          </a:xfrm>
        </p:spPr>
        <p:txBody>
          <a:bodyPr>
            <a:normAutofit/>
          </a:bodyPr>
          <a:lstStyle/>
          <a:p>
            <a:r>
              <a:rPr lang="ar-SA" sz="4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هرم النّشاطات البدنيّة للأولاد والمراهقين</a:t>
            </a:r>
            <a:endParaRPr lang="he-IL" sz="40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e-IL" dirty="0"/>
          </a:p>
        </p:txBody>
      </p:sp>
      <p:pic>
        <p:nvPicPr>
          <p:cNvPr id="1331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484784"/>
            <a:ext cx="8136904" cy="50405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29768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712968" cy="1143000"/>
          </a:xfrm>
        </p:spPr>
        <p:txBody>
          <a:bodyPr>
            <a:normAutofit fontScale="90000"/>
          </a:bodyPr>
          <a:lstStyle/>
          <a:p>
            <a:pPr algn="r"/>
            <a:r>
              <a:rPr lang="he-IL" b="1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he-IL" b="1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</a:br>
            <a:r>
              <a:rPr lang="ar-SA" b="1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تلخيص</a:t>
            </a:r>
            <a:r>
              <a:rPr lang="he-IL" b="1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ar-SA" b="1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حسنات النّشاط البدني  </a:t>
            </a:r>
            <a:r>
              <a:rPr lang="he-IL" sz="4000" b="1" dirty="0" smtClean="0">
                <a:solidFill>
                  <a:schemeClr val="accent2"/>
                </a:solidFill>
                <a:latin typeface="Guttman Yad-Brush" pitchFamily="2" charset="-79"/>
                <a:cs typeface="Guttman Yad-Brush" pitchFamily="2" charset="-79"/>
              </a:rPr>
              <a:t/>
            </a:r>
            <a:br>
              <a:rPr lang="he-IL" sz="4000" b="1" dirty="0" smtClean="0">
                <a:solidFill>
                  <a:schemeClr val="accent2"/>
                </a:solidFill>
                <a:latin typeface="Guttman Yad-Brush" pitchFamily="2" charset="-79"/>
                <a:cs typeface="Guttman Yad-Brush" pitchFamily="2" charset="-79"/>
              </a:rPr>
            </a:br>
            <a:r>
              <a:rPr lang="he-IL" sz="4000" b="1" dirty="0">
                <a:solidFill>
                  <a:schemeClr val="accent2"/>
                </a:solidFill>
                <a:latin typeface="Guttman Yad-Brush" pitchFamily="2" charset="-79"/>
                <a:cs typeface="Guttman Yad-Brush" pitchFamily="2" charset="-79"/>
              </a:rPr>
              <a:t> </a:t>
            </a:r>
            <a:r>
              <a:rPr lang="he-IL" sz="4000" b="1" dirty="0" smtClean="0">
                <a:solidFill>
                  <a:schemeClr val="accent2"/>
                </a:solidFill>
                <a:latin typeface="Guttman Yad-Brush" pitchFamily="2" charset="-79"/>
                <a:cs typeface="Guttman Yad-Brush" pitchFamily="2" charset="-79"/>
              </a:rPr>
              <a:t>        </a:t>
            </a:r>
            <a:r>
              <a:rPr lang="he-IL" sz="4000" b="1" dirty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he-IL" sz="4000" b="1" dirty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</a:br>
            <a:endParaRPr lang="he-IL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ar-SA" sz="2400" b="1" dirty="0" smtClean="0">
                <a:latin typeface="Guttman Yad-Brush" pitchFamily="2" charset="-79"/>
                <a:ea typeface="Times New Roman (Hebrew)" pitchFamily="26" charset="0"/>
              </a:rPr>
              <a:t>تعزيز اللّياقة البدنيّة</a:t>
            </a:r>
            <a:endParaRPr lang="he-IL" sz="2400" b="1" dirty="0" smtClean="0">
              <a:latin typeface="Guttman Yad-Brush" pitchFamily="2" charset="-79"/>
              <a:ea typeface="Times New Roman (Hebrew)" pitchFamily="26" charset="0"/>
            </a:endParaRPr>
          </a:p>
          <a:p>
            <a:r>
              <a:rPr lang="ar-SA" sz="2400" b="1" dirty="0" smtClean="0">
                <a:latin typeface="Guttman Yad-Brush" pitchFamily="2" charset="-79"/>
                <a:ea typeface="Times New Roman (Hebrew)" pitchFamily="26" charset="0"/>
              </a:rPr>
              <a:t>تقوية العضلات</a:t>
            </a:r>
            <a:r>
              <a:rPr lang="he-IL" sz="2400" b="1" dirty="0">
                <a:latin typeface="Guttman Yad-Brush" pitchFamily="2" charset="-79"/>
                <a:ea typeface="Times New Roman (Hebrew)" pitchFamily="26" charset="0"/>
              </a:rPr>
              <a:t> </a:t>
            </a:r>
            <a:r>
              <a:rPr lang="ar-SA" sz="2400" b="1" dirty="0" smtClean="0">
                <a:latin typeface="Guttman Yad-Brush" pitchFamily="2" charset="-79"/>
                <a:ea typeface="Times New Roman (Hebrew)" pitchFamily="26" charset="0"/>
              </a:rPr>
              <a:t>وتحسين</a:t>
            </a:r>
            <a:r>
              <a:rPr lang="he-IL" sz="2400" b="1" dirty="0" smtClean="0">
                <a:latin typeface="Guttman Yad-Brush" pitchFamily="2" charset="-79"/>
                <a:ea typeface="Times New Roman (Hebrew)" pitchFamily="26" charset="0"/>
              </a:rPr>
              <a:t> </a:t>
            </a:r>
            <a:r>
              <a:rPr lang="ar-SA" sz="2400" b="1" dirty="0" smtClean="0">
                <a:latin typeface="Guttman Yad-Brush" pitchFamily="2" charset="-79"/>
                <a:ea typeface="Times New Roman (Hebrew)" pitchFamily="26" charset="0"/>
              </a:rPr>
              <a:t>مرونة المفاصل</a:t>
            </a:r>
            <a:endParaRPr lang="he-IL" sz="2400" b="1" dirty="0" smtClean="0">
              <a:latin typeface="Guttman Yad-Brush" pitchFamily="2" charset="-79"/>
              <a:ea typeface="Times New Roman (Hebrew)" pitchFamily="26" charset="0"/>
            </a:endParaRPr>
          </a:p>
          <a:p>
            <a:r>
              <a:rPr lang="ar-SA" sz="2400" b="1" dirty="0" smtClean="0">
                <a:latin typeface="Guttman Yad-Brush" pitchFamily="2" charset="-79"/>
                <a:ea typeface="Times New Roman (Hebrew)" pitchFamily="26" charset="0"/>
              </a:rPr>
              <a:t>تقليل وزن الجسم</a:t>
            </a:r>
            <a:r>
              <a:rPr lang="he-IL" sz="2400" b="1" dirty="0" smtClean="0">
                <a:latin typeface="Guttman Yad-Brush" pitchFamily="2" charset="-79"/>
                <a:ea typeface="Times New Roman (Hebrew)" pitchFamily="26" charset="0"/>
              </a:rPr>
              <a:t> </a:t>
            </a:r>
            <a:r>
              <a:rPr lang="ar-SA" sz="2400" b="1" dirty="0" smtClean="0">
                <a:latin typeface="Guttman Yad-Brush" pitchFamily="2" charset="-79"/>
                <a:ea typeface="Times New Roman (Hebrew)" pitchFamily="26" charset="0"/>
              </a:rPr>
              <a:t>والحفاظ على وزن ثابت للجسم</a:t>
            </a:r>
            <a:r>
              <a:rPr lang="he-IL" sz="2400" b="1" dirty="0" smtClean="0">
                <a:latin typeface="Guttman Yad-Brush" pitchFamily="2" charset="-79"/>
                <a:ea typeface="Times New Roman (Hebrew)" pitchFamily="26" charset="0"/>
              </a:rPr>
              <a:t>.</a:t>
            </a:r>
          </a:p>
          <a:p>
            <a:r>
              <a:rPr lang="ar-SA" sz="2400" b="1" dirty="0" smtClean="0">
                <a:latin typeface="Guttman Yad-Brush" pitchFamily="2" charset="-79"/>
                <a:ea typeface="Times New Roman (Hebrew)" pitchFamily="26" charset="0"/>
              </a:rPr>
              <a:t>تحسين عمل القلب والشّرايين</a:t>
            </a:r>
            <a:r>
              <a:rPr lang="he-IL" sz="2400" b="1" dirty="0" smtClean="0">
                <a:latin typeface="Guttman Yad-Brush" pitchFamily="2" charset="-79"/>
                <a:ea typeface="Times New Roman (Hebrew)" pitchFamily="26" charset="0"/>
              </a:rPr>
              <a:t>. </a:t>
            </a:r>
          </a:p>
          <a:p>
            <a:r>
              <a:rPr lang="ar-SA" sz="2400" b="1" dirty="0" smtClean="0">
                <a:latin typeface="Guttman Yad-Brush" pitchFamily="2" charset="-79"/>
                <a:ea typeface="Times New Roman (Hebrew)" pitchFamily="26" charset="0"/>
              </a:rPr>
              <a:t>تقليل نسبة الدهنيات في الدم</a:t>
            </a:r>
            <a:r>
              <a:rPr lang="he-IL" sz="2400" b="1" dirty="0" smtClean="0">
                <a:latin typeface="Guttman Yad-Brush" pitchFamily="2" charset="-79"/>
                <a:ea typeface="Times New Roman (Hebrew)" pitchFamily="26" charset="0"/>
              </a:rPr>
              <a:t>.</a:t>
            </a:r>
          </a:p>
          <a:p>
            <a:r>
              <a:rPr lang="ar-SA" sz="2400" b="1" dirty="0" smtClean="0">
                <a:latin typeface="Guttman Yad-Brush" pitchFamily="2" charset="-79"/>
                <a:ea typeface="Times New Roman (Hebrew)" pitchFamily="26" charset="0"/>
              </a:rPr>
              <a:t>تقوية الهيكل العظمي والعظام</a:t>
            </a:r>
            <a:r>
              <a:rPr lang="he-IL" sz="2400" b="1" dirty="0" smtClean="0">
                <a:latin typeface="Guttman Yad-Brush" pitchFamily="2" charset="-79"/>
                <a:ea typeface="Times New Roman (Hebrew)" pitchFamily="26" charset="0"/>
              </a:rPr>
              <a:t>.</a:t>
            </a:r>
          </a:p>
          <a:p>
            <a:r>
              <a:rPr lang="ar-SA" sz="2400" b="1" dirty="0" smtClean="0">
                <a:latin typeface="Guttman Yad-Brush" pitchFamily="2" charset="-79"/>
                <a:ea typeface="Times New Roman (Hebrew)" pitchFamily="26" charset="0"/>
              </a:rPr>
              <a:t>تساعد على تحسين الشعور</a:t>
            </a:r>
            <a:r>
              <a:rPr lang="he-IL" sz="2400" b="1" dirty="0" smtClean="0">
                <a:latin typeface="Guttman Yad-Brush" pitchFamily="2" charset="-79"/>
                <a:ea typeface="Times New Roman (Hebrew)" pitchFamily="26" charset="0"/>
              </a:rPr>
              <a:t>.</a:t>
            </a:r>
          </a:p>
          <a:p>
            <a:r>
              <a:rPr lang="ar-SA" sz="2400" b="1" dirty="0" smtClean="0">
                <a:latin typeface="Guttman Yad-Brush" pitchFamily="2" charset="-79"/>
                <a:ea typeface="Times New Roman (Hebrew)" pitchFamily="26" charset="0"/>
              </a:rPr>
              <a:t>نتعرّف على </a:t>
            </a:r>
            <a:r>
              <a:rPr lang="ar-SA" sz="2400" b="1" smtClean="0">
                <a:latin typeface="Guttman Yad-Brush" pitchFamily="2" charset="-79"/>
                <a:ea typeface="Times New Roman (Hebrew)" pitchFamily="26" charset="0"/>
              </a:rPr>
              <a:t>أصدقاء جدد</a:t>
            </a:r>
            <a:r>
              <a:rPr lang="ar-SA" sz="2400" b="1" dirty="0" smtClean="0">
                <a:latin typeface="Guttman Yad-Brush" pitchFamily="2" charset="-79"/>
                <a:ea typeface="Times New Roman (Hebrew)" pitchFamily="26" charset="0"/>
              </a:rPr>
              <a:t>.</a:t>
            </a:r>
            <a:endParaRPr lang="he-IL" sz="2400" b="1" dirty="0" smtClean="0">
              <a:latin typeface="Guttman Yad-Brush" pitchFamily="2" charset="-79"/>
              <a:ea typeface="Times New Roman (Hebrew)" pitchFamily="26" charset="0"/>
            </a:endParaRPr>
          </a:p>
          <a:p>
            <a:pPr marL="0" indent="0">
              <a:buNone/>
            </a:pPr>
            <a:r>
              <a:rPr lang="he-IL" sz="2400" b="1" dirty="0" smtClean="0">
                <a:latin typeface="Guttman Yad-Brush" pitchFamily="2" charset="-79"/>
                <a:ea typeface="Times New Roman (Hebrew)" pitchFamily="26" charset="0"/>
              </a:rPr>
              <a:t>  </a:t>
            </a:r>
            <a:endParaRPr lang="he-IL" sz="2400" b="1" dirty="0">
              <a:latin typeface="Guttman Yad-Brush" pitchFamily="2" charset="-79"/>
            </a:endParaRPr>
          </a:p>
        </p:txBody>
      </p:sp>
      <p:pic>
        <p:nvPicPr>
          <p:cNvPr id="11266" name="Picture 2" descr="https://photos-4.dropbox.com/t/0/AADFYth0pbM4Ff0ox8JJnFBamkzBoNXpCjN19GuaTKIMTw/12/11670533/jpeg/178x178/1/1383732000/0/2/shutterstock_15812137.jpg/M84Zh2XSXzJhgaJ52pY0ub5o88GRJW-lZKAkNkdPjx4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4077072"/>
            <a:ext cx="3240360" cy="24482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114578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66745" y="332656"/>
            <a:ext cx="8435280" cy="1143000"/>
          </a:xfrm>
        </p:spPr>
        <p:txBody>
          <a:bodyPr>
            <a:noAutofit/>
          </a:bodyPr>
          <a:lstStyle/>
          <a:p>
            <a:r>
              <a:rPr lang="ar-AE" sz="4000" b="1" dirty="0">
                <a:solidFill>
                  <a:srgbClr val="C00000"/>
                </a:solidFill>
                <a:latin typeface="Guttman Yad-Brush" pitchFamily="2" charset="-79"/>
                <a:cs typeface="+mn-cs"/>
              </a:rPr>
              <a:t>لماذا من </a:t>
            </a:r>
            <a:r>
              <a:rPr lang="ar-AE" sz="4000" b="1" dirty="0" smtClean="0">
                <a:solidFill>
                  <a:srgbClr val="C00000"/>
                </a:solidFill>
                <a:latin typeface="Guttman Yad-Brush" pitchFamily="2" charset="-79"/>
                <a:cs typeface="+mn-cs"/>
              </a:rPr>
              <a:t>المهم</a:t>
            </a:r>
            <a:r>
              <a:rPr lang="ar-SA" sz="4000" b="1" dirty="0" smtClean="0">
                <a:solidFill>
                  <a:srgbClr val="C00000"/>
                </a:solidFill>
                <a:latin typeface="Guttman Yad-Brush" pitchFamily="2" charset="-79"/>
                <a:cs typeface="+mn-cs"/>
              </a:rPr>
              <a:t>ّ</a:t>
            </a:r>
            <a:r>
              <a:rPr lang="ar-AE" sz="4000" b="1" dirty="0" smtClean="0">
                <a:solidFill>
                  <a:srgbClr val="C00000"/>
                </a:solidFill>
                <a:latin typeface="Guttman Yad-Brush" pitchFamily="2" charset="-79"/>
                <a:cs typeface="+mn-cs"/>
              </a:rPr>
              <a:t> </a:t>
            </a:r>
            <a:r>
              <a:rPr lang="ar-AE" sz="4000" b="1" dirty="0">
                <a:solidFill>
                  <a:srgbClr val="C00000"/>
                </a:solidFill>
                <a:latin typeface="Guttman Yad-Brush" pitchFamily="2" charset="-79"/>
                <a:cs typeface="+mn-cs"/>
              </a:rPr>
              <a:t>أن </a:t>
            </a:r>
            <a:r>
              <a:rPr lang="ar-AE" sz="4000" b="1" dirty="0" smtClean="0">
                <a:solidFill>
                  <a:srgbClr val="C00000"/>
                </a:solidFill>
                <a:latin typeface="Guttman Yad-Brush" pitchFamily="2" charset="-79"/>
                <a:cs typeface="+mn-cs"/>
              </a:rPr>
              <a:t>نتحد</a:t>
            </a:r>
            <a:r>
              <a:rPr lang="ar-SA" sz="4000" b="1" dirty="0" smtClean="0">
                <a:solidFill>
                  <a:srgbClr val="C00000"/>
                </a:solidFill>
                <a:latin typeface="Guttman Yad-Brush" pitchFamily="2" charset="-79"/>
                <a:cs typeface="+mn-cs"/>
              </a:rPr>
              <a:t>ّ</a:t>
            </a:r>
            <a:r>
              <a:rPr lang="ar-AE" sz="4000" b="1" dirty="0" smtClean="0">
                <a:solidFill>
                  <a:srgbClr val="C00000"/>
                </a:solidFill>
                <a:latin typeface="Guttman Yad-Brush" pitchFamily="2" charset="-79"/>
                <a:cs typeface="+mn-cs"/>
              </a:rPr>
              <a:t>ث </a:t>
            </a:r>
            <a:r>
              <a:rPr lang="ar-AE" sz="4000" b="1" dirty="0">
                <a:solidFill>
                  <a:srgbClr val="C00000"/>
                </a:solidFill>
                <a:latin typeface="Guttman Yad-Brush" pitchFamily="2" charset="-79"/>
                <a:cs typeface="+mn-cs"/>
              </a:rPr>
              <a:t>عن نمط حياة </a:t>
            </a:r>
            <a:r>
              <a:rPr lang="ar-AE" sz="4000" b="1" dirty="0" smtClean="0">
                <a:solidFill>
                  <a:srgbClr val="C00000"/>
                </a:solidFill>
                <a:latin typeface="Guttman Yad-Brush" pitchFamily="2" charset="-79"/>
                <a:cs typeface="+mn-cs"/>
              </a:rPr>
              <a:t>سليم؟</a:t>
            </a:r>
            <a:endParaRPr lang="he-IL" sz="4000" dirty="0">
              <a:latin typeface="Guttman Yad-Brush" pitchFamily="2" charset="-79"/>
              <a:cs typeface="+mn-cs"/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fontScale="92500" lnSpcReduction="10000"/>
          </a:bodyPr>
          <a:lstStyle/>
          <a:p>
            <a:pPr marL="0" indent="0" eaLnBrk="0" hangingPunct="0">
              <a:buSzPct val="90000"/>
              <a:buNone/>
            </a:pPr>
            <a:r>
              <a:rPr lang="ar-AE" sz="2600" b="1" dirty="0" smtClean="0">
                <a:latin typeface="Guttman Yad-Brush" pitchFamily="2" charset="-79"/>
              </a:rPr>
              <a:t>عوامل </a:t>
            </a:r>
            <a:r>
              <a:rPr lang="ar-AE" sz="2600" b="1" dirty="0">
                <a:latin typeface="Guttman Yad-Brush" pitchFamily="2" charset="-79"/>
              </a:rPr>
              <a:t>الخطر للعديد من الأمراض المزمنة </a:t>
            </a:r>
            <a:r>
              <a:rPr lang="ar-AE" sz="2600" b="1" dirty="0" err="1" smtClean="0">
                <a:latin typeface="Guttman Yad-Brush" pitchFamily="2" charset="-79"/>
              </a:rPr>
              <a:t>تتطو</a:t>
            </a:r>
            <a:r>
              <a:rPr lang="ar-SA" sz="2600" b="1" dirty="0" smtClean="0">
                <a:latin typeface="Guttman Yad-Brush" pitchFamily="2" charset="-79"/>
              </a:rPr>
              <a:t>ّ</a:t>
            </a:r>
            <a:r>
              <a:rPr lang="ar-AE" sz="2600" b="1" dirty="0" smtClean="0">
                <a:latin typeface="Guttman Yad-Brush" pitchFamily="2" charset="-79"/>
              </a:rPr>
              <a:t>ر </a:t>
            </a:r>
            <a:r>
              <a:rPr lang="ar-AE" sz="2600" b="1" dirty="0">
                <a:latin typeface="Guttman Yad-Brush" pitchFamily="2" charset="-79"/>
              </a:rPr>
              <a:t>في </a:t>
            </a:r>
            <a:r>
              <a:rPr lang="ar-AE" sz="2600" b="1" dirty="0" smtClean="0">
                <a:latin typeface="Guttman Yad-Brush" pitchFamily="2" charset="-79"/>
              </a:rPr>
              <a:t>سن</a:t>
            </a:r>
            <a:r>
              <a:rPr lang="ar-SA" sz="2600" b="1" dirty="0" smtClean="0">
                <a:latin typeface="Guttman Yad-Brush" pitchFamily="2" charset="-79"/>
              </a:rPr>
              <a:t>ّ</a:t>
            </a:r>
            <a:r>
              <a:rPr lang="ar-AE" sz="2600" b="1" dirty="0" smtClean="0">
                <a:latin typeface="Guttman Yad-Brush" pitchFamily="2" charset="-79"/>
              </a:rPr>
              <a:t> مبك</a:t>
            </a:r>
            <a:r>
              <a:rPr lang="ar-SA" sz="2600" b="1" dirty="0" smtClean="0">
                <a:latin typeface="Guttman Yad-Brush" pitchFamily="2" charset="-79"/>
              </a:rPr>
              <a:t>ّ</a:t>
            </a:r>
            <a:r>
              <a:rPr lang="ar-AE" sz="2600" b="1" dirty="0" err="1" smtClean="0">
                <a:latin typeface="Guttman Yad-Brush" pitchFamily="2" charset="-79"/>
              </a:rPr>
              <a:t>رة</a:t>
            </a:r>
            <a:r>
              <a:rPr lang="ar-AE" sz="2600" b="1" dirty="0">
                <a:latin typeface="Guttman Yad-Brush" pitchFamily="2" charset="-79"/>
              </a:rPr>
              <a:t>، وذلك بسبب</a:t>
            </a:r>
            <a:r>
              <a:rPr lang="ar-AE" sz="2600" b="1" dirty="0" smtClean="0">
                <a:latin typeface="Guttman Yad-Brush" pitchFamily="2" charset="-79"/>
              </a:rPr>
              <a:t>:</a:t>
            </a:r>
          </a:p>
          <a:p>
            <a:pPr marL="0" indent="0" eaLnBrk="0" hangingPunct="0">
              <a:buSzPct val="90000"/>
              <a:buNone/>
            </a:pPr>
            <a:endParaRPr lang="he-IL" sz="2600" b="1" dirty="0">
              <a:latin typeface="Guttman Yad-Brush" pitchFamily="2" charset="-79"/>
            </a:endParaRPr>
          </a:p>
          <a:p>
            <a:pPr eaLnBrk="0" hangingPunct="0">
              <a:buSzPct val="90000"/>
              <a:buFont typeface="Symbol" pitchFamily="18" charset="2"/>
              <a:buChar char=""/>
            </a:pPr>
            <a:r>
              <a:rPr lang="ar-AE" sz="2600" b="1" dirty="0" smtClean="0">
                <a:solidFill>
                  <a:srgbClr val="FF0000"/>
                </a:solidFill>
                <a:latin typeface="Guttman Yad-Brush" pitchFamily="2" charset="-79"/>
              </a:rPr>
              <a:t>لياقة بدني</a:t>
            </a:r>
            <a:r>
              <a:rPr lang="ar-SA" sz="2600" b="1" dirty="0" smtClean="0">
                <a:solidFill>
                  <a:srgbClr val="FF0000"/>
                </a:solidFill>
                <a:latin typeface="Guttman Yad-Brush" pitchFamily="2" charset="-79"/>
              </a:rPr>
              <a:t>ّ</a:t>
            </a:r>
            <a:r>
              <a:rPr lang="ar-AE" sz="2600" b="1" dirty="0" smtClean="0">
                <a:solidFill>
                  <a:srgbClr val="FF0000"/>
                </a:solidFill>
                <a:latin typeface="Guttman Yad-Brush" pitchFamily="2" charset="-79"/>
              </a:rPr>
              <a:t>ة </a:t>
            </a:r>
            <a:r>
              <a:rPr lang="ar-SA" sz="2600" b="1" dirty="0" smtClean="0">
                <a:solidFill>
                  <a:srgbClr val="FF0000"/>
                </a:solidFill>
                <a:latin typeface="Guttman Yad-Brush" pitchFamily="2" charset="-79"/>
              </a:rPr>
              <a:t>ضعيفة،</a:t>
            </a:r>
            <a:endParaRPr lang="he-IL" sz="2600" b="1" dirty="0" smtClean="0">
              <a:solidFill>
                <a:srgbClr val="FF0000"/>
              </a:solidFill>
              <a:latin typeface="Guttman Yad-Brush" pitchFamily="2" charset="-79"/>
            </a:endParaRPr>
          </a:p>
          <a:p>
            <a:pPr eaLnBrk="0" hangingPunct="0">
              <a:buSzPct val="90000"/>
              <a:buFont typeface="Symbol" pitchFamily="18" charset="2"/>
              <a:buChar char=""/>
            </a:pPr>
            <a:endParaRPr lang="he-IL" sz="2600" b="1" dirty="0">
              <a:solidFill>
                <a:srgbClr val="FF0000"/>
              </a:solidFill>
              <a:latin typeface="Guttman Yad-Brush" pitchFamily="2" charset="-79"/>
            </a:endParaRPr>
          </a:p>
          <a:p>
            <a:pPr eaLnBrk="0" hangingPunct="0">
              <a:buSzPct val="90000"/>
              <a:buFont typeface="Symbol" pitchFamily="18" charset="2"/>
              <a:buChar char=""/>
            </a:pPr>
            <a:r>
              <a:rPr lang="ar-AE" sz="2600" b="1" dirty="0" smtClean="0">
                <a:latin typeface="Guttman Yad-Brush" pitchFamily="2" charset="-79"/>
              </a:rPr>
              <a:t>ع</a:t>
            </a:r>
            <a:r>
              <a:rPr lang="ar-SA" sz="2600" b="1" dirty="0" smtClean="0">
                <a:latin typeface="Guttman Yad-Brush" pitchFamily="2" charset="-79"/>
              </a:rPr>
              <a:t>َ</a:t>
            </a:r>
            <a:r>
              <a:rPr lang="ar-AE" sz="2600" b="1" dirty="0" smtClean="0">
                <a:latin typeface="Guttman Yad-Brush" pitchFamily="2" charset="-79"/>
              </a:rPr>
              <a:t>د</a:t>
            </a:r>
            <a:r>
              <a:rPr lang="ar-SA" sz="2600" b="1" dirty="0" smtClean="0">
                <a:latin typeface="Guttman Yad-Brush" pitchFamily="2" charset="-79"/>
              </a:rPr>
              <a:t>َ</a:t>
            </a:r>
            <a:r>
              <a:rPr lang="ar-AE" sz="2600" b="1" dirty="0" smtClean="0">
                <a:latin typeface="Guttman Yad-Brush" pitchFamily="2" charset="-79"/>
              </a:rPr>
              <a:t>م </a:t>
            </a:r>
            <a:r>
              <a:rPr lang="ar-AE" sz="2600" b="1" dirty="0" err="1" smtClean="0">
                <a:latin typeface="Guttman Yad-Brush" pitchFamily="2" charset="-79"/>
              </a:rPr>
              <a:t>م</a:t>
            </a:r>
            <a:r>
              <a:rPr lang="ar-SA" sz="2600" b="1" dirty="0" smtClean="0">
                <a:latin typeface="Guttman Yad-Brush" pitchFamily="2" charset="-79"/>
              </a:rPr>
              <a:t>ُ</a:t>
            </a:r>
            <a:r>
              <a:rPr lang="ar-AE" sz="2600" b="1" dirty="0" err="1" smtClean="0">
                <a:latin typeface="Guttman Yad-Brush" pitchFamily="2" charset="-79"/>
              </a:rPr>
              <a:t>مارسة</a:t>
            </a:r>
            <a:r>
              <a:rPr lang="ar-AE" sz="2600" b="1" dirty="0" smtClean="0">
                <a:latin typeface="Guttman Yad-Brush" pitchFamily="2" charset="-79"/>
              </a:rPr>
              <a:t> الرياضة</a:t>
            </a:r>
            <a:r>
              <a:rPr lang="ar-SA" sz="2600" b="1" dirty="0" smtClean="0">
                <a:latin typeface="Guttman Yad-Brush" pitchFamily="2" charset="-79"/>
              </a:rPr>
              <a:t>،</a:t>
            </a:r>
            <a:endParaRPr lang="he-IL" sz="2600" b="1" dirty="0" smtClean="0">
              <a:latin typeface="Guttman Yad-Brush" pitchFamily="2" charset="-79"/>
            </a:endParaRPr>
          </a:p>
          <a:p>
            <a:pPr eaLnBrk="0" hangingPunct="0">
              <a:buSzPct val="90000"/>
              <a:buFont typeface="Symbol" pitchFamily="18" charset="2"/>
              <a:buChar char=""/>
            </a:pPr>
            <a:endParaRPr lang="he-IL" sz="2600" b="1" dirty="0">
              <a:latin typeface="Guttman Yad-Brush" pitchFamily="2" charset="-79"/>
            </a:endParaRPr>
          </a:p>
          <a:p>
            <a:pPr eaLnBrk="0" hangingPunct="0">
              <a:buSzPct val="90000"/>
              <a:buFont typeface="Symbol" pitchFamily="18" charset="2"/>
              <a:buChar char=""/>
            </a:pPr>
            <a:r>
              <a:rPr lang="ar-AE" sz="2600" b="1" dirty="0">
                <a:solidFill>
                  <a:srgbClr val="00FF00"/>
                </a:solidFill>
                <a:latin typeface="Guttman Yad-Brush" pitchFamily="2" charset="-79"/>
              </a:rPr>
              <a:t>النظام الغذائي </a:t>
            </a:r>
            <a:r>
              <a:rPr lang="ar-AE" sz="2600" b="1" dirty="0" smtClean="0">
                <a:solidFill>
                  <a:srgbClr val="00FF00"/>
                </a:solidFill>
                <a:latin typeface="Guttman Yad-Brush" pitchFamily="2" charset="-79"/>
              </a:rPr>
              <a:t>الغير </a:t>
            </a:r>
            <a:r>
              <a:rPr lang="ar-SA" sz="2600" b="1" dirty="0" smtClean="0">
                <a:solidFill>
                  <a:srgbClr val="00FF00"/>
                </a:solidFill>
                <a:latin typeface="Guttman Yad-Brush" pitchFamily="2" charset="-79"/>
              </a:rPr>
              <a:t>ال</a:t>
            </a:r>
            <a:r>
              <a:rPr lang="ar-AE" sz="2600" b="1" dirty="0" smtClean="0">
                <a:solidFill>
                  <a:srgbClr val="00FF00"/>
                </a:solidFill>
                <a:latin typeface="Guttman Yad-Brush" pitchFamily="2" charset="-79"/>
              </a:rPr>
              <a:t>س</a:t>
            </a:r>
            <a:r>
              <a:rPr lang="ar-SA" sz="2600" b="1" dirty="0" smtClean="0">
                <a:solidFill>
                  <a:srgbClr val="00FF00"/>
                </a:solidFill>
                <a:latin typeface="Guttman Yad-Brush" pitchFamily="2" charset="-79"/>
              </a:rPr>
              <a:t>ّ</a:t>
            </a:r>
            <a:r>
              <a:rPr lang="ar-AE" sz="2600" b="1" dirty="0" smtClean="0">
                <a:solidFill>
                  <a:srgbClr val="00FF00"/>
                </a:solidFill>
                <a:latin typeface="Guttman Yad-Brush" pitchFamily="2" charset="-79"/>
              </a:rPr>
              <a:t>ليم</a:t>
            </a:r>
            <a:r>
              <a:rPr lang="ar-SA" sz="2600" b="1" dirty="0">
                <a:solidFill>
                  <a:srgbClr val="00FF00"/>
                </a:solidFill>
                <a:latin typeface="Guttman Yad-Brush" pitchFamily="2" charset="-79"/>
              </a:rPr>
              <a:t>،</a:t>
            </a:r>
            <a:endParaRPr lang="he-IL" sz="2600" b="1" dirty="0" smtClean="0">
              <a:solidFill>
                <a:srgbClr val="00FF00"/>
              </a:solidFill>
              <a:latin typeface="Guttman Yad-Brush" pitchFamily="2" charset="-79"/>
            </a:endParaRPr>
          </a:p>
          <a:p>
            <a:pPr eaLnBrk="0" hangingPunct="0">
              <a:buSzPct val="90000"/>
              <a:buFont typeface="Symbol" pitchFamily="18" charset="2"/>
              <a:buChar char=""/>
            </a:pPr>
            <a:endParaRPr lang="he-IL" sz="2600" b="1" dirty="0" smtClean="0">
              <a:solidFill>
                <a:srgbClr val="00FF00"/>
              </a:solidFill>
              <a:latin typeface="Guttman Yad-Brush" pitchFamily="2" charset="-79"/>
            </a:endParaRPr>
          </a:p>
          <a:p>
            <a:pPr eaLnBrk="0" hangingPunct="0">
              <a:buSzPct val="90000"/>
              <a:buFont typeface="Symbol" pitchFamily="18" charset="2"/>
              <a:buChar char=""/>
            </a:pPr>
            <a:r>
              <a:rPr lang="ar-AE" sz="2600" b="1" dirty="0" smtClean="0">
                <a:solidFill>
                  <a:schemeClr val="accent1"/>
                </a:solidFill>
                <a:latin typeface="Guttman Yad-Brush" pitchFamily="2" charset="-79"/>
              </a:rPr>
              <a:t>التدخين و</a:t>
            </a:r>
            <a:r>
              <a:rPr lang="ar-SA" sz="2600" b="1" dirty="0" smtClean="0">
                <a:solidFill>
                  <a:schemeClr val="accent1"/>
                </a:solidFill>
                <a:latin typeface="Guttman Yad-Brush" pitchFamily="2" charset="-79"/>
              </a:rPr>
              <a:t>تناول </a:t>
            </a:r>
            <a:r>
              <a:rPr lang="ar-AE" sz="2600" b="1" dirty="0" smtClean="0">
                <a:solidFill>
                  <a:schemeClr val="accent1"/>
                </a:solidFill>
                <a:latin typeface="Guttman Yad-Brush" pitchFamily="2" charset="-79"/>
              </a:rPr>
              <a:t>الكحول</a:t>
            </a:r>
            <a:r>
              <a:rPr lang="ar-SA" sz="2600" b="1" dirty="0">
                <a:solidFill>
                  <a:schemeClr val="accent1"/>
                </a:solidFill>
                <a:latin typeface="Guttman Yad-Brush" pitchFamily="2" charset="-79"/>
              </a:rPr>
              <a:t>،</a:t>
            </a:r>
            <a:endParaRPr lang="he-IL" sz="2600" b="1" dirty="0" smtClean="0">
              <a:solidFill>
                <a:schemeClr val="accent1"/>
              </a:solidFill>
              <a:latin typeface="Guttman Yad-Brush" pitchFamily="2" charset="-79"/>
            </a:endParaRPr>
          </a:p>
          <a:p>
            <a:pPr eaLnBrk="0" hangingPunct="0">
              <a:buSzPct val="90000"/>
              <a:buFont typeface="Symbol" pitchFamily="18" charset="2"/>
              <a:buChar char=""/>
            </a:pPr>
            <a:endParaRPr lang="he-IL" sz="2600" b="1" dirty="0">
              <a:solidFill>
                <a:schemeClr val="accent1"/>
              </a:solidFill>
              <a:latin typeface="Guttman Yad-Brush" pitchFamily="2" charset="-79"/>
            </a:endParaRPr>
          </a:p>
          <a:p>
            <a:pPr eaLnBrk="0" hangingPunct="0">
              <a:buSzPct val="90000"/>
              <a:buFont typeface="Symbol" pitchFamily="18" charset="2"/>
              <a:buChar char=""/>
            </a:pPr>
            <a:r>
              <a:rPr lang="ar-AE" sz="2600" b="1" dirty="0" smtClean="0">
                <a:solidFill>
                  <a:srgbClr val="FF9900"/>
                </a:solidFill>
                <a:latin typeface="Guttman Yad-Brush" pitchFamily="2" charset="-79"/>
              </a:rPr>
              <a:t>التعر</a:t>
            </a:r>
            <a:r>
              <a:rPr lang="ar-SA" sz="2600" b="1" dirty="0" smtClean="0">
                <a:solidFill>
                  <a:srgbClr val="FF9900"/>
                </a:solidFill>
                <a:latin typeface="Guttman Yad-Brush" pitchFamily="2" charset="-79"/>
              </a:rPr>
              <a:t>ّ</a:t>
            </a:r>
            <a:r>
              <a:rPr lang="ar-AE" sz="2600" b="1" dirty="0" smtClean="0">
                <a:solidFill>
                  <a:srgbClr val="FF9900"/>
                </a:solidFill>
                <a:latin typeface="Guttman Yad-Brush" pitchFamily="2" charset="-79"/>
              </a:rPr>
              <a:t>ض غير </a:t>
            </a:r>
            <a:r>
              <a:rPr lang="ar-SA" sz="2600" b="1" dirty="0" smtClean="0">
                <a:solidFill>
                  <a:srgbClr val="FF9900"/>
                </a:solidFill>
                <a:latin typeface="Guttman Yad-Brush" pitchFamily="2" charset="-79"/>
              </a:rPr>
              <a:t>ال</a:t>
            </a:r>
            <a:r>
              <a:rPr lang="ar-AE" sz="2600" b="1" dirty="0" smtClean="0">
                <a:solidFill>
                  <a:srgbClr val="FF9900"/>
                </a:solidFill>
                <a:latin typeface="Guttman Yad-Brush" pitchFamily="2" charset="-79"/>
              </a:rPr>
              <a:t>ص</a:t>
            </a:r>
            <a:r>
              <a:rPr lang="ar-SA" sz="2600" b="1" dirty="0" smtClean="0">
                <a:solidFill>
                  <a:srgbClr val="FF9900"/>
                </a:solidFill>
                <a:latin typeface="Guttman Yad-Brush" pitchFamily="2" charset="-79"/>
              </a:rPr>
              <a:t>ّ</a:t>
            </a:r>
            <a:r>
              <a:rPr lang="ar-AE" sz="2600" b="1" dirty="0" smtClean="0">
                <a:solidFill>
                  <a:srgbClr val="FF9900"/>
                </a:solidFill>
                <a:latin typeface="Guttman Yad-Brush" pitchFamily="2" charset="-79"/>
              </a:rPr>
              <a:t>ح</a:t>
            </a:r>
            <a:r>
              <a:rPr lang="ar-SA" sz="2600" b="1" dirty="0" smtClean="0">
                <a:solidFill>
                  <a:srgbClr val="FF9900"/>
                </a:solidFill>
                <a:latin typeface="Guttman Yad-Brush" pitchFamily="2" charset="-79"/>
              </a:rPr>
              <a:t>ّ</a:t>
            </a:r>
            <a:r>
              <a:rPr lang="ar-AE" sz="2600" b="1" dirty="0" smtClean="0">
                <a:solidFill>
                  <a:srgbClr val="FF9900"/>
                </a:solidFill>
                <a:latin typeface="Guttman Yad-Brush" pitchFamily="2" charset="-79"/>
              </a:rPr>
              <a:t>ي لأشع</a:t>
            </a:r>
            <a:r>
              <a:rPr lang="ar-SA" sz="2600" b="1" dirty="0" smtClean="0">
                <a:solidFill>
                  <a:srgbClr val="FF9900"/>
                </a:solidFill>
                <a:latin typeface="Guttman Yad-Brush" pitchFamily="2" charset="-79"/>
              </a:rPr>
              <a:t>ّ</a:t>
            </a:r>
            <a:r>
              <a:rPr lang="ar-AE" sz="2600" b="1" dirty="0" smtClean="0">
                <a:solidFill>
                  <a:srgbClr val="FF9900"/>
                </a:solidFill>
                <a:latin typeface="Guttman Yad-Brush" pitchFamily="2" charset="-79"/>
              </a:rPr>
              <a:t>ة الش</a:t>
            </a:r>
            <a:r>
              <a:rPr lang="ar-SA" sz="2600" b="1" dirty="0" smtClean="0">
                <a:solidFill>
                  <a:srgbClr val="FF9900"/>
                </a:solidFill>
                <a:latin typeface="Guttman Yad-Brush" pitchFamily="2" charset="-79"/>
              </a:rPr>
              <a:t>ّ</a:t>
            </a:r>
            <a:r>
              <a:rPr lang="ar-AE" sz="2600" b="1" dirty="0" smtClean="0">
                <a:solidFill>
                  <a:srgbClr val="FF9900"/>
                </a:solidFill>
                <a:latin typeface="Guttman Yad-Brush" pitchFamily="2" charset="-79"/>
              </a:rPr>
              <a:t>مس</a:t>
            </a:r>
            <a:r>
              <a:rPr lang="ar-SA" sz="2600" b="1" dirty="0">
                <a:solidFill>
                  <a:srgbClr val="FF9900"/>
                </a:solidFill>
                <a:latin typeface="Guttman Yad-Brush" pitchFamily="2" charset="-79"/>
              </a:rPr>
              <a:t>،</a:t>
            </a:r>
            <a:endParaRPr lang="he-IL" sz="2600" b="1" dirty="0" smtClean="0">
              <a:solidFill>
                <a:srgbClr val="FF9900"/>
              </a:solidFill>
              <a:latin typeface="Guttman Yad-Brush" pitchFamily="2" charset="-79"/>
            </a:endParaRPr>
          </a:p>
          <a:p>
            <a:pPr eaLnBrk="0" hangingPunct="0">
              <a:buSzPct val="90000"/>
              <a:buFont typeface="Symbol" pitchFamily="18" charset="2"/>
              <a:buChar char=""/>
            </a:pPr>
            <a:endParaRPr lang="he-IL" sz="2600" b="1" dirty="0">
              <a:solidFill>
                <a:srgbClr val="FF9900"/>
              </a:solidFill>
              <a:latin typeface="Guttman Yad-Brush" pitchFamily="2" charset="-79"/>
            </a:endParaRPr>
          </a:p>
          <a:p>
            <a:pPr eaLnBrk="0" hangingPunct="0">
              <a:buSzPct val="90000"/>
              <a:buFont typeface="Symbol" pitchFamily="18" charset="2"/>
              <a:buChar char=""/>
            </a:pPr>
            <a:r>
              <a:rPr lang="ar-SA" sz="2600" b="1" dirty="0" smtClean="0">
                <a:solidFill>
                  <a:srgbClr val="FF0000"/>
                </a:solidFill>
                <a:latin typeface="Guttman Yad-Brush" pitchFamily="2" charset="-79"/>
              </a:rPr>
              <a:t>وغيرها ...</a:t>
            </a:r>
            <a:endParaRPr lang="en-US" sz="2600" b="1" dirty="0">
              <a:solidFill>
                <a:srgbClr val="FF0000"/>
              </a:solidFill>
            </a:endParaRPr>
          </a:p>
          <a:p>
            <a:pPr>
              <a:buFont typeface="Symbol" pitchFamily="18" charset="2"/>
              <a:buChar char=""/>
            </a:pPr>
            <a:endParaRPr lang="he-IL" dirty="0"/>
          </a:p>
        </p:txBody>
      </p:sp>
      <p:pic>
        <p:nvPicPr>
          <p:cNvPr id="5122" name="Picture 2" descr="https://photos-1.dropbox.com/t/0/AABjmh5OJLYtHdgAVb9wVp02MG86huVk3EHFMHhBjQfVpg/12/11670533/jpeg/178x178/1/1383732000/0/2/shutterstock_63330601.jpg/-kmGT5f3q6h_o8geSk-63ex7-SSJf0yzRyw5Mgakeas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564904"/>
            <a:ext cx="2448272" cy="3024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62788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ar-AE" sz="4000" b="1" dirty="0">
                <a:solidFill>
                  <a:srgbClr val="C00000"/>
                </a:solidFill>
                <a:latin typeface="Guttman Yad-Brush" pitchFamily="2" charset="-79"/>
                <a:cs typeface="+mn-cs"/>
              </a:rPr>
              <a:t>فوائد النشاط </a:t>
            </a:r>
            <a:r>
              <a:rPr lang="ar-AE" sz="4000" b="1" dirty="0" smtClean="0">
                <a:solidFill>
                  <a:srgbClr val="C00000"/>
                </a:solidFill>
                <a:latin typeface="Guttman Yad-Brush" pitchFamily="2" charset="-79"/>
                <a:cs typeface="+mn-cs"/>
              </a:rPr>
              <a:t>البدني</a:t>
            </a:r>
            <a:r>
              <a:rPr lang="ar-SA" sz="4000" b="1" dirty="0" smtClean="0">
                <a:solidFill>
                  <a:srgbClr val="C00000"/>
                </a:solidFill>
                <a:latin typeface="Guttman Yad-Brush" pitchFamily="2" charset="-79"/>
                <a:cs typeface="+mn-cs"/>
              </a:rPr>
              <a:t>ّ</a:t>
            </a:r>
            <a:r>
              <a:rPr lang="ar-AE" sz="4000" b="1" dirty="0" smtClean="0">
                <a:solidFill>
                  <a:srgbClr val="C00000"/>
                </a:solidFill>
                <a:latin typeface="Guttman Yad-Brush" pitchFamily="2" charset="-79"/>
                <a:cs typeface="+mn-cs"/>
              </a:rPr>
              <a:t> للأولاد </a:t>
            </a:r>
            <a:r>
              <a:rPr lang="ar-AE" sz="4000" b="1" dirty="0">
                <a:solidFill>
                  <a:srgbClr val="C00000"/>
                </a:solidFill>
                <a:latin typeface="Guttman Yad-Brush" pitchFamily="2" charset="-79"/>
                <a:cs typeface="+mn-cs"/>
              </a:rPr>
              <a:t>والشباب:</a:t>
            </a:r>
            <a:endParaRPr lang="he-IL" sz="4000" b="1" dirty="0">
              <a:solidFill>
                <a:srgbClr val="C00000"/>
              </a:solidFill>
              <a:latin typeface="Guttman Yad-Brush" pitchFamily="2" charset="-79"/>
              <a:cs typeface="+mn-cs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364088" y="2924944"/>
            <a:ext cx="184731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endParaRPr lang="he-IL" dirty="0"/>
          </a:p>
        </p:txBody>
      </p:sp>
      <p:sp>
        <p:nvSpPr>
          <p:cNvPr id="4" name="TextBox 3"/>
          <p:cNvSpPr txBox="1"/>
          <p:nvPr/>
        </p:nvSpPr>
        <p:spPr>
          <a:xfrm>
            <a:off x="2627784" y="1687083"/>
            <a:ext cx="6336704" cy="526297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AE" sz="2400" b="1" dirty="0" smtClean="0">
                <a:latin typeface="Guttman Yad-Brush" pitchFamily="2" charset="-79"/>
              </a:rPr>
              <a:t>النشاط البدني</a:t>
            </a:r>
            <a:r>
              <a:rPr lang="ar-SA" sz="2400" b="1" dirty="0" smtClean="0">
                <a:latin typeface="Guttman Yad-Brush" pitchFamily="2" charset="-79"/>
              </a:rPr>
              <a:t>ّ</a:t>
            </a:r>
            <a:r>
              <a:rPr lang="ar-AE" sz="2400" b="1" dirty="0" smtClean="0">
                <a:latin typeface="Guttman Yad-Brush" pitchFamily="2" charset="-79"/>
              </a:rPr>
              <a:t> يمنح العديد </a:t>
            </a:r>
            <a:r>
              <a:rPr lang="ar-AE" sz="2400" b="1" dirty="0">
                <a:latin typeface="Guttman Yad-Brush" pitchFamily="2" charset="-79"/>
              </a:rPr>
              <a:t>من </a:t>
            </a:r>
            <a:r>
              <a:rPr lang="ar-AE" sz="2400" b="1" dirty="0" smtClean="0">
                <a:latin typeface="Guttman Yad-Brush" pitchFamily="2" charset="-79"/>
              </a:rPr>
              <a:t>المزايا الجيدة للأولاد والشباب في كل يوم. مثل: </a:t>
            </a:r>
            <a:r>
              <a:rPr lang="he-IL" sz="2400" b="1" dirty="0" smtClean="0">
                <a:latin typeface="Guttman Yad-Brush" pitchFamily="2" charset="-79"/>
              </a:rPr>
              <a:t> </a:t>
            </a:r>
            <a:r>
              <a:rPr lang="ar-AE" sz="2400" b="1" dirty="0" smtClean="0">
                <a:latin typeface="Guttman Yad-Brush" pitchFamily="2" charset="-79"/>
              </a:rPr>
              <a:t> </a:t>
            </a:r>
          </a:p>
          <a:p>
            <a:endParaRPr lang="ar-AE" sz="2400" b="1" dirty="0">
              <a:latin typeface="Guttman Yad-Brush" pitchFamily="2" charset="-79"/>
            </a:endParaRP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50000"/>
              <a:buFontTx/>
              <a:buChar char="•"/>
              <a:defRPr/>
            </a:pPr>
            <a:r>
              <a:rPr lang="ar-AE" sz="2400" b="1" kern="0" dirty="0" smtClean="0">
                <a:solidFill>
                  <a:srgbClr val="0000FF"/>
                </a:solidFill>
                <a:latin typeface="Guttman Yad-Brush" pitchFamily="2" charset="-79"/>
              </a:rPr>
              <a:t>الش</a:t>
            </a:r>
            <a:r>
              <a:rPr lang="ar-SA" sz="2400" b="1" kern="0" dirty="0" smtClean="0">
                <a:solidFill>
                  <a:srgbClr val="0000FF"/>
                </a:solidFill>
                <a:latin typeface="Guttman Yad-Brush" pitchFamily="2" charset="-79"/>
              </a:rPr>
              <a:t>ّ</a:t>
            </a:r>
            <a:r>
              <a:rPr lang="ar-AE" sz="2400" b="1" kern="0" dirty="0" smtClean="0">
                <a:solidFill>
                  <a:srgbClr val="0000FF"/>
                </a:solidFill>
                <a:latin typeface="Guttman Yad-Brush" pitchFamily="2" charset="-79"/>
              </a:rPr>
              <a:t>عور بصح</a:t>
            </a:r>
            <a:r>
              <a:rPr lang="ar-SA" sz="2400" b="1" kern="0" dirty="0" smtClean="0">
                <a:solidFill>
                  <a:srgbClr val="0000FF"/>
                </a:solidFill>
                <a:latin typeface="Guttman Yad-Brush" pitchFamily="2" charset="-79"/>
              </a:rPr>
              <a:t>ّ</a:t>
            </a:r>
            <a:r>
              <a:rPr lang="ar-AE" sz="2400" b="1" kern="0" dirty="0" smtClean="0">
                <a:solidFill>
                  <a:srgbClr val="0000FF"/>
                </a:solidFill>
                <a:latin typeface="Guttman Yad-Brush" pitchFamily="2" charset="-79"/>
              </a:rPr>
              <a:t>ة </a:t>
            </a:r>
            <a:r>
              <a:rPr lang="ar-AE" sz="2400" b="1" kern="0" dirty="0">
                <a:solidFill>
                  <a:srgbClr val="0000FF"/>
                </a:solidFill>
                <a:latin typeface="Guttman Yad-Brush" pitchFamily="2" charset="-79"/>
              </a:rPr>
              <a:t>جيدة</a:t>
            </a:r>
            <a:r>
              <a:rPr lang="ar-AE" sz="2400" b="1" kern="0" dirty="0" smtClean="0">
                <a:solidFill>
                  <a:srgbClr val="0000FF"/>
                </a:solidFill>
                <a:latin typeface="Guttman Yad-Brush" pitchFamily="2" charset="-79"/>
              </a:rPr>
              <a:t>.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50000"/>
              <a:buFontTx/>
              <a:buChar char="•"/>
              <a:defRPr/>
            </a:pPr>
            <a:r>
              <a:rPr lang="ar-AE" sz="2400" b="1" kern="0" dirty="0" smtClean="0">
                <a:solidFill>
                  <a:srgbClr val="339966"/>
                </a:solidFill>
                <a:latin typeface="Guttman Yad-Brush" pitchFamily="2" charset="-79"/>
              </a:rPr>
              <a:t>تحصيل علمي جيد جدا.</a:t>
            </a:r>
            <a:endParaRPr lang="he-IL" sz="2400" b="1" kern="0" dirty="0" smtClean="0">
              <a:solidFill>
                <a:srgbClr val="339966"/>
              </a:solidFill>
              <a:latin typeface="Guttman Yad-Brush" pitchFamily="2" charset="-79"/>
            </a:endParaRP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50000"/>
              <a:buFontTx/>
              <a:buChar char="•"/>
              <a:defRPr/>
            </a:pPr>
            <a:r>
              <a:rPr lang="ar-AE" sz="2400" b="1" kern="0" dirty="0" smtClean="0">
                <a:solidFill>
                  <a:schemeClr val="accent6">
                    <a:lumMod val="75000"/>
                  </a:schemeClr>
                </a:solidFill>
                <a:latin typeface="Guttman Yad-Brush" pitchFamily="2" charset="-79"/>
              </a:rPr>
              <a:t>مزاج جيد.</a:t>
            </a:r>
            <a:endParaRPr lang="he-IL" sz="2400" b="1" kern="0" dirty="0">
              <a:solidFill>
                <a:schemeClr val="accent6">
                  <a:lumMod val="75000"/>
                </a:schemeClr>
              </a:solidFill>
              <a:latin typeface="Guttman Yad-Brush" pitchFamily="2" charset="-79"/>
            </a:endParaRP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50000"/>
              <a:buFontTx/>
              <a:buChar char="•"/>
              <a:defRPr/>
            </a:pPr>
            <a:r>
              <a:rPr lang="ar-AE" sz="2400" b="1" kern="0" dirty="0">
                <a:solidFill>
                  <a:srgbClr val="0070C0"/>
                </a:solidFill>
                <a:latin typeface="Guttman Yad-Brush" pitchFamily="2" charset="-79"/>
              </a:rPr>
              <a:t>ثقة عالية </a:t>
            </a:r>
            <a:r>
              <a:rPr lang="ar-AE" sz="2400" b="1" kern="0" dirty="0" smtClean="0">
                <a:solidFill>
                  <a:srgbClr val="0070C0"/>
                </a:solidFill>
                <a:latin typeface="Guttman Yad-Brush" pitchFamily="2" charset="-79"/>
              </a:rPr>
              <a:t>جدا</a:t>
            </a:r>
            <a:r>
              <a:rPr lang="ar-SA" sz="2400" b="1" kern="0" dirty="0" smtClean="0">
                <a:solidFill>
                  <a:srgbClr val="0070C0"/>
                </a:solidFill>
                <a:latin typeface="Guttman Yad-Brush" pitchFamily="2" charset="-79"/>
              </a:rPr>
              <a:t>ً</a:t>
            </a:r>
            <a:r>
              <a:rPr lang="ar-AE" sz="2400" b="1" kern="0" dirty="0" smtClean="0">
                <a:solidFill>
                  <a:srgbClr val="0070C0"/>
                </a:solidFill>
                <a:latin typeface="Guttman Yad-Brush" pitchFamily="2" charset="-79"/>
              </a:rPr>
              <a:t> في الن</a:t>
            </a:r>
            <a:r>
              <a:rPr lang="ar-SA" sz="2400" b="1" kern="0" dirty="0" smtClean="0">
                <a:solidFill>
                  <a:srgbClr val="0070C0"/>
                </a:solidFill>
                <a:latin typeface="Guttman Yad-Brush" pitchFamily="2" charset="-79"/>
              </a:rPr>
              <a:t>ّ</a:t>
            </a:r>
            <a:r>
              <a:rPr lang="ar-AE" sz="2400" b="1" kern="0" dirty="0" err="1" smtClean="0">
                <a:solidFill>
                  <a:srgbClr val="0070C0"/>
                </a:solidFill>
                <a:latin typeface="Guttman Yad-Brush" pitchFamily="2" charset="-79"/>
              </a:rPr>
              <a:t>فس</a:t>
            </a:r>
            <a:r>
              <a:rPr lang="ar-AE" sz="2400" b="1" kern="0" dirty="0" smtClean="0">
                <a:solidFill>
                  <a:srgbClr val="0070C0"/>
                </a:solidFill>
                <a:latin typeface="Guttman Yad-Brush" pitchFamily="2" charset="-79"/>
              </a:rPr>
              <a:t>.</a:t>
            </a:r>
            <a:endParaRPr lang="he-IL" sz="2400" b="1" kern="0" dirty="0">
              <a:solidFill>
                <a:srgbClr val="0070C0"/>
              </a:solidFill>
              <a:latin typeface="Guttman Yad-Brush" pitchFamily="2" charset="-79"/>
            </a:endParaRP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50000"/>
              <a:buFontTx/>
              <a:buChar char="•"/>
              <a:defRPr/>
            </a:pPr>
            <a:r>
              <a:rPr lang="ar-SA" sz="2400" b="1" kern="0" dirty="0" smtClean="0">
                <a:solidFill>
                  <a:srgbClr val="000000"/>
                </a:solidFill>
                <a:latin typeface="Guttman Yad-Brush" pitchFamily="2" charset="-79"/>
              </a:rPr>
              <a:t>مبنى </a:t>
            </a:r>
            <a:r>
              <a:rPr lang="ar-AE" sz="2400" b="1" kern="0" dirty="0" smtClean="0">
                <a:solidFill>
                  <a:srgbClr val="000000"/>
                </a:solidFill>
                <a:latin typeface="Guttman Yad-Brush" pitchFamily="2" charset="-79"/>
              </a:rPr>
              <a:t>جسم سليم</a:t>
            </a:r>
            <a:r>
              <a:rPr lang="he-IL" sz="2400" b="1" kern="0" dirty="0" smtClean="0">
                <a:solidFill>
                  <a:srgbClr val="000000"/>
                </a:solidFill>
                <a:latin typeface="Guttman Yad-Brush" pitchFamily="2" charset="-79"/>
              </a:rPr>
              <a:t>.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50000"/>
              <a:buFontTx/>
              <a:buChar char="•"/>
              <a:defRPr/>
            </a:pPr>
            <a:r>
              <a:rPr lang="ar-AE" sz="2400" b="1" kern="0" dirty="0" smtClean="0">
                <a:solidFill>
                  <a:srgbClr val="339966"/>
                </a:solidFill>
                <a:latin typeface="Guttman Yad-Brush" pitchFamily="2" charset="-79"/>
              </a:rPr>
              <a:t>الحد</a:t>
            </a:r>
            <a:r>
              <a:rPr lang="ar-SA" sz="2400" b="1" kern="0" dirty="0" smtClean="0">
                <a:solidFill>
                  <a:srgbClr val="339966"/>
                </a:solidFill>
                <a:latin typeface="Guttman Yad-Brush" pitchFamily="2" charset="-79"/>
              </a:rPr>
              <a:t>ّ</a:t>
            </a:r>
            <a:r>
              <a:rPr lang="ar-AE" sz="2400" b="1" kern="0" dirty="0" smtClean="0">
                <a:solidFill>
                  <a:srgbClr val="339966"/>
                </a:solidFill>
                <a:latin typeface="Guttman Yad-Brush" pitchFamily="2" charset="-79"/>
              </a:rPr>
              <a:t> </a:t>
            </a:r>
            <a:r>
              <a:rPr lang="ar-AE" sz="2400" b="1" kern="0" dirty="0">
                <a:solidFill>
                  <a:srgbClr val="339966"/>
                </a:solidFill>
                <a:latin typeface="Guttman Yad-Brush" pitchFamily="2" charset="-79"/>
              </a:rPr>
              <a:t>من مخاطر </a:t>
            </a:r>
            <a:r>
              <a:rPr lang="ar-AE" sz="2400" b="1" kern="0" dirty="0" smtClean="0">
                <a:solidFill>
                  <a:srgbClr val="339966"/>
                </a:solidFill>
                <a:latin typeface="Guttman Yad-Brush" pitchFamily="2" charset="-79"/>
              </a:rPr>
              <a:t>الس</a:t>
            </a:r>
            <a:r>
              <a:rPr lang="ar-SA" sz="2400" b="1" kern="0" dirty="0" smtClean="0">
                <a:solidFill>
                  <a:srgbClr val="339966"/>
                </a:solidFill>
                <a:latin typeface="Guttman Yad-Brush" pitchFamily="2" charset="-79"/>
              </a:rPr>
              <a:t>ُّ</a:t>
            </a:r>
            <a:r>
              <a:rPr lang="ar-AE" sz="2400" b="1" kern="0" dirty="0" smtClean="0">
                <a:solidFill>
                  <a:srgbClr val="339966"/>
                </a:solidFill>
                <a:latin typeface="Guttman Yad-Brush" pitchFamily="2" charset="-79"/>
              </a:rPr>
              <a:t>منة</a:t>
            </a:r>
            <a:r>
              <a:rPr lang="ar-SA" sz="2400" b="1" kern="0" dirty="0" smtClean="0">
                <a:solidFill>
                  <a:srgbClr val="339966"/>
                </a:solidFill>
                <a:latin typeface="Guttman Yad-Brush" pitchFamily="2" charset="-79"/>
              </a:rPr>
              <a:t>.</a:t>
            </a:r>
            <a:endParaRPr lang="ar-AE" sz="2400" b="1" kern="0" dirty="0" smtClean="0">
              <a:solidFill>
                <a:srgbClr val="339966"/>
              </a:solidFill>
              <a:latin typeface="Guttman Yad-Brush" pitchFamily="2" charset="-79"/>
            </a:endParaRP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50000"/>
              <a:buFontTx/>
              <a:buChar char="•"/>
              <a:defRPr/>
            </a:pPr>
            <a:r>
              <a:rPr lang="ar-AE" sz="2400" b="1" kern="0" dirty="0">
                <a:solidFill>
                  <a:schemeClr val="accent6">
                    <a:lumMod val="75000"/>
                  </a:schemeClr>
                </a:solidFill>
                <a:latin typeface="Guttman Yad-Brush" pitchFamily="2" charset="-79"/>
              </a:rPr>
              <a:t>عظام أقوى</a:t>
            </a:r>
            <a:r>
              <a:rPr lang="he-IL" sz="2400" b="1" kern="0" dirty="0" smtClean="0">
                <a:solidFill>
                  <a:schemeClr val="accent6">
                    <a:lumMod val="75000"/>
                  </a:schemeClr>
                </a:solidFill>
                <a:latin typeface="Guttman Yad-Brush" pitchFamily="2" charset="-79"/>
              </a:rPr>
              <a:t>.</a:t>
            </a:r>
            <a:endParaRPr lang="he-IL" sz="2400" b="1" kern="0" dirty="0">
              <a:solidFill>
                <a:schemeClr val="accent6">
                  <a:lumMod val="75000"/>
                </a:schemeClr>
              </a:solidFill>
              <a:latin typeface="Guttman Yad-Brush" pitchFamily="2" charset="-79"/>
            </a:endParaRP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50000"/>
              <a:buFontTx/>
              <a:buChar char="•"/>
              <a:defRPr/>
            </a:pPr>
            <a:r>
              <a:rPr lang="ar-AE" sz="2400" b="1" kern="0" dirty="0" smtClean="0">
                <a:solidFill>
                  <a:srgbClr val="000000"/>
                </a:solidFill>
                <a:latin typeface="Guttman Yad-Brush" pitchFamily="2" charset="-79"/>
              </a:rPr>
              <a:t>الحد</a:t>
            </a:r>
            <a:r>
              <a:rPr lang="ar-SA" sz="2400" b="1" kern="0" dirty="0" smtClean="0">
                <a:solidFill>
                  <a:srgbClr val="000000"/>
                </a:solidFill>
                <a:latin typeface="Guttman Yad-Brush" pitchFamily="2" charset="-79"/>
              </a:rPr>
              <a:t>ّ</a:t>
            </a:r>
            <a:r>
              <a:rPr lang="ar-AE" sz="2400" b="1" kern="0" dirty="0" smtClean="0">
                <a:solidFill>
                  <a:srgbClr val="000000"/>
                </a:solidFill>
                <a:latin typeface="Guttman Yad-Brush" pitchFamily="2" charset="-79"/>
              </a:rPr>
              <a:t> </a:t>
            </a:r>
            <a:r>
              <a:rPr lang="ar-AE" sz="2400" b="1" kern="0" dirty="0">
                <a:solidFill>
                  <a:srgbClr val="000000"/>
                </a:solidFill>
                <a:latin typeface="Guttman Yad-Brush" pitchFamily="2" charset="-79"/>
              </a:rPr>
              <a:t>من عوامل الخطر للعديد من الأمراض </a:t>
            </a:r>
            <a:r>
              <a:rPr lang="ar-AE" sz="2400" b="1" kern="0" dirty="0" smtClean="0">
                <a:solidFill>
                  <a:srgbClr val="000000"/>
                </a:solidFill>
                <a:latin typeface="Guttman Yad-Brush" pitchFamily="2" charset="-79"/>
              </a:rPr>
              <a:t>المزمنة.</a:t>
            </a:r>
            <a:endParaRPr lang="he-IL" sz="2400" b="1" kern="0" dirty="0">
              <a:solidFill>
                <a:srgbClr val="000000"/>
              </a:solidFill>
              <a:latin typeface="Guttman Yad-Brush" pitchFamily="2" charset="-79"/>
            </a:endParaRP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50000"/>
              <a:buFontTx/>
              <a:buChar char="•"/>
              <a:defRPr/>
            </a:pPr>
            <a:r>
              <a:rPr lang="ar-AE" sz="2400" b="1" kern="0" dirty="0">
                <a:solidFill>
                  <a:srgbClr val="FF0000"/>
                </a:solidFill>
                <a:latin typeface="Guttman Yad-Brush" pitchFamily="2" charset="-79"/>
              </a:rPr>
              <a:t>عادات </a:t>
            </a:r>
            <a:r>
              <a:rPr lang="ar-AE" sz="2400" b="1" kern="0" dirty="0" smtClean="0">
                <a:solidFill>
                  <a:srgbClr val="FF0000"/>
                </a:solidFill>
                <a:latin typeface="Guttman Yad-Brush" pitchFamily="2" charset="-79"/>
              </a:rPr>
              <a:t>صح</a:t>
            </a:r>
            <a:r>
              <a:rPr lang="ar-SA" sz="2400" b="1" kern="0" dirty="0" smtClean="0">
                <a:solidFill>
                  <a:srgbClr val="FF0000"/>
                </a:solidFill>
                <a:latin typeface="Guttman Yad-Brush" pitchFamily="2" charset="-79"/>
              </a:rPr>
              <a:t>ّ</a:t>
            </a:r>
            <a:r>
              <a:rPr lang="ar-AE" sz="2400" b="1" kern="0" dirty="0" err="1" smtClean="0">
                <a:solidFill>
                  <a:srgbClr val="FF0000"/>
                </a:solidFill>
                <a:latin typeface="Guttman Yad-Brush" pitchFamily="2" charset="-79"/>
              </a:rPr>
              <a:t>ية</a:t>
            </a:r>
            <a:r>
              <a:rPr lang="ar-AE" sz="2400" b="1" kern="0" dirty="0" smtClean="0">
                <a:solidFill>
                  <a:srgbClr val="FF0000"/>
                </a:solidFill>
                <a:latin typeface="Guttman Yad-Brush" pitchFamily="2" charset="-79"/>
              </a:rPr>
              <a:t> </a:t>
            </a:r>
            <a:r>
              <a:rPr lang="ar-AE" sz="2400" b="1" kern="0" dirty="0">
                <a:solidFill>
                  <a:srgbClr val="FF0000"/>
                </a:solidFill>
                <a:latin typeface="Guttman Yad-Brush" pitchFamily="2" charset="-79"/>
              </a:rPr>
              <a:t>في المستقبل.</a:t>
            </a:r>
            <a:endParaRPr lang="he-IL" sz="2400" b="1" kern="0" dirty="0">
              <a:solidFill>
                <a:srgbClr val="000000"/>
              </a:solidFill>
              <a:latin typeface="Arial" pitchFamily="34" charset="0"/>
            </a:endParaRP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50000"/>
              <a:buFontTx/>
              <a:buChar char="•"/>
              <a:defRPr/>
            </a:pPr>
            <a:endParaRPr lang="he-IL" sz="2400" b="1" kern="0" dirty="0">
              <a:solidFill>
                <a:srgbClr val="339966"/>
              </a:solidFill>
              <a:latin typeface="Guttman Yad-Brush" pitchFamily="2" charset="-79"/>
            </a:endParaRPr>
          </a:p>
          <a:p>
            <a:endParaRPr lang="he-IL" sz="2400" dirty="0"/>
          </a:p>
        </p:txBody>
      </p:sp>
      <p:pic>
        <p:nvPicPr>
          <p:cNvPr id="4098" name="Picture 2" descr="https://photos-2.dropbox.com/t/0/AAAvgImOZBtdVFRTNhQX6Pj9K7P2KexjSbO_ueqq1OIs0g/12/11670533/jpeg/178x178/1/1383732000/0/2/shutterstock_44536474.jpg/2hbaLu2KV9C4O7YLCvGNfg_n2NwdrJgIHDJUbRV-_Bc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2348880"/>
            <a:ext cx="2016223" cy="3600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598796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8229600" cy="1143000"/>
          </a:xfrm>
        </p:spPr>
        <p:txBody>
          <a:bodyPr>
            <a:normAutofit/>
          </a:bodyPr>
          <a:lstStyle/>
          <a:p>
            <a:r>
              <a:rPr lang="ar-AE" sz="4000" b="1" dirty="0">
                <a:solidFill>
                  <a:srgbClr val="C00000"/>
                </a:solidFill>
                <a:latin typeface="Guttman Yad-Brush" pitchFamily="2" charset="-79"/>
                <a:cs typeface="+mn-cs"/>
              </a:rPr>
              <a:t>وصفة </a:t>
            </a:r>
            <a:r>
              <a:rPr lang="ar-AE" sz="4000" b="1" dirty="0" smtClean="0">
                <a:solidFill>
                  <a:srgbClr val="C00000"/>
                </a:solidFill>
                <a:latin typeface="Guttman Yad-Brush" pitchFamily="2" charset="-79"/>
                <a:cs typeface="+mn-cs"/>
              </a:rPr>
              <a:t>طب</a:t>
            </a:r>
            <a:r>
              <a:rPr lang="ar-SA" sz="4000" b="1" dirty="0" smtClean="0">
                <a:solidFill>
                  <a:srgbClr val="C00000"/>
                </a:solidFill>
                <a:latin typeface="Guttman Yad-Brush" pitchFamily="2" charset="-79"/>
                <a:cs typeface="+mn-cs"/>
              </a:rPr>
              <a:t>ّ</a:t>
            </a:r>
            <a:r>
              <a:rPr lang="ar-AE" sz="4000" b="1" dirty="0" err="1" smtClean="0">
                <a:solidFill>
                  <a:srgbClr val="C00000"/>
                </a:solidFill>
                <a:latin typeface="Guttman Yad-Brush" pitchFamily="2" charset="-79"/>
                <a:cs typeface="+mn-cs"/>
              </a:rPr>
              <a:t>ية</a:t>
            </a:r>
            <a:r>
              <a:rPr lang="ar-AE" sz="4000" b="1" dirty="0" smtClean="0">
                <a:solidFill>
                  <a:srgbClr val="C00000"/>
                </a:solidFill>
                <a:latin typeface="Guttman Yad-Brush" pitchFamily="2" charset="-79"/>
                <a:cs typeface="+mn-cs"/>
              </a:rPr>
              <a:t> لم</a:t>
            </a:r>
            <a:r>
              <a:rPr lang="ar-SA" sz="4000" b="1" dirty="0" smtClean="0">
                <a:solidFill>
                  <a:srgbClr val="C00000"/>
                </a:solidFill>
                <a:latin typeface="Guttman Yad-Brush" pitchFamily="2" charset="-79"/>
                <a:cs typeface="+mn-cs"/>
              </a:rPr>
              <a:t>ُ</a:t>
            </a:r>
            <a:r>
              <a:rPr lang="ar-AE" sz="4000" b="1" dirty="0" err="1" smtClean="0">
                <a:solidFill>
                  <a:srgbClr val="C00000"/>
                </a:solidFill>
                <a:latin typeface="Guttman Yad-Brush" pitchFamily="2" charset="-79"/>
                <a:cs typeface="+mn-cs"/>
              </a:rPr>
              <a:t>مارسة</a:t>
            </a:r>
            <a:r>
              <a:rPr lang="ar-AE" sz="4000" b="1" dirty="0" smtClean="0">
                <a:solidFill>
                  <a:srgbClr val="C00000"/>
                </a:solidFill>
                <a:latin typeface="Guttman Yad-Brush" pitchFamily="2" charset="-79"/>
                <a:cs typeface="+mn-cs"/>
              </a:rPr>
              <a:t> </a:t>
            </a:r>
            <a:r>
              <a:rPr lang="ar-AE" sz="4000" b="1" dirty="0">
                <a:solidFill>
                  <a:srgbClr val="C00000"/>
                </a:solidFill>
                <a:latin typeface="Guttman Yad-Brush" pitchFamily="2" charset="-79"/>
                <a:cs typeface="+mn-cs"/>
              </a:rPr>
              <a:t>الرياضة للشباب</a:t>
            </a:r>
            <a:endParaRPr lang="he-IL" sz="4000" dirty="0">
              <a:latin typeface="Guttman Yad-Brush" pitchFamily="2" charset="-79"/>
              <a:cs typeface="+mn-cs"/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  <a:defRPr/>
            </a:pPr>
            <a:r>
              <a:rPr lang="ar-AE" sz="2800" b="1" dirty="0" smtClean="0">
                <a:latin typeface="Guttman Yad-Brush" pitchFamily="2" charset="-79"/>
              </a:rPr>
              <a:t>اليك «وصفة طب</a:t>
            </a:r>
            <a:r>
              <a:rPr lang="ar-SA" sz="2800" b="1" dirty="0" smtClean="0">
                <a:latin typeface="Guttman Yad-Brush" pitchFamily="2" charset="-79"/>
              </a:rPr>
              <a:t>ّ</a:t>
            </a:r>
            <a:r>
              <a:rPr lang="ar-AE" sz="2800" b="1" dirty="0" err="1" smtClean="0">
                <a:latin typeface="Guttman Yad-Brush" pitchFamily="2" charset="-79"/>
              </a:rPr>
              <a:t>ية</a:t>
            </a:r>
            <a:r>
              <a:rPr lang="ar-AE" sz="2800" b="1" dirty="0" smtClean="0">
                <a:latin typeface="Guttman Yad-Brush" pitchFamily="2" charset="-79"/>
              </a:rPr>
              <a:t>» </a:t>
            </a:r>
            <a:r>
              <a:rPr lang="ar-AE" sz="2800" b="1" dirty="0" err="1" smtClean="0">
                <a:latin typeface="Guttman Yad-Brush" pitchFamily="2" charset="-79"/>
              </a:rPr>
              <a:t>للن</a:t>
            </a:r>
            <a:r>
              <a:rPr lang="ar-SA" sz="2800" b="1" dirty="0" smtClean="0">
                <a:latin typeface="Guttman Yad-Brush" pitchFamily="2" charset="-79"/>
              </a:rPr>
              <a:t>ّ</a:t>
            </a:r>
            <a:r>
              <a:rPr lang="ar-AE" sz="2800" b="1" dirty="0" smtClean="0">
                <a:latin typeface="Guttman Yad-Brush" pitchFamily="2" charset="-79"/>
              </a:rPr>
              <a:t>شاط البدني</a:t>
            </a:r>
            <a:r>
              <a:rPr lang="ar-SA" sz="2800" b="1" dirty="0" smtClean="0">
                <a:latin typeface="Guttman Yad-Brush" pitchFamily="2" charset="-79"/>
              </a:rPr>
              <a:t>ّ</a:t>
            </a:r>
            <a:r>
              <a:rPr lang="ar-AE" sz="2800" b="1" dirty="0" smtClean="0">
                <a:latin typeface="Guttman Yad-Brush" pitchFamily="2" charset="-79"/>
              </a:rPr>
              <a:t> وتشمل:</a:t>
            </a:r>
          </a:p>
          <a:p>
            <a:pPr marL="0" indent="0">
              <a:buNone/>
              <a:defRPr/>
            </a:pPr>
            <a:r>
              <a:rPr lang="ar-AE" sz="2800" b="1" dirty="0" smtClean="0">
                <a:latin typeface="Guttman Yad-Brush" pitchFamily="2" charset="-79"/>
              </a:rPr>
              <a:t>مد</a:t>
            </a:r>
            <a:r>
              <a:rPr lang="ar-SA" sz="2800" b="1" dirty="0" smtClean="0">
                <a:latin typeface="Guttman Yad-Brush" pitchFamily="2" charset="-79"/>
              </a:rPr>
              <a:t>ّ</a:t>
            </a:r>
            <a:r>
              <a:rPr lang="ar-AE" sz="2800" b="1" dirty="0" smtClean="0">
                <a:latin typeface="Guttman Yad-Brush" pitchFamily="2" charset="-79"/>
              </a:rPr>
              <a:t>ة النشاط، نوع </a:t>
            </a:r>
            <a:r>
              <a:rPr lang="ar-AE" sz="2800" b="1" dirty="0">
                <a:latin typeface="Guttman Yad-Brush" pitchFamily="2" charset="-79"/>
              </a:rPr>
              <a:t>النشاط، </a:t>
            </a:r>
            <a:r>
              <a:rPr lang="ar-AE" sz="2800" b="1" dirty="0" smtClean="0">
                <a:latin typeface="Guttman Yad-Brush" pitchFamily="2" charset="-79"/>
              </a:rPr>
              <a:t>مستوى الص</a:t>
            </a:r>
            <a:r>
              <a:rPr lang="ar-SA" sz="2800" b="1" dirty="0" smtClean="0">
                <a:latin typeface="Guttman Yad-Brush" pitchFamily="2" charset="-79"/>
              </a:rPr>
              <a:t>ّ</a:t>
            </a:r>
            <a:r>
              <a:rPr lang="ar-AE" sz="2800" b="1" dirty="0" err="1" smtClean="0">
                <a:latin typeface="Guttman Yad-Brush" pitchFamily="2" charset="-79"/>
              </a:rPr>
              <a:t>عوبة</a:t>
            </a:r>
            <a:r>
              <a:rPr lang="ar-AE" sz="2800" b="1" dirty="0" smtClean="0">
                <a:latin typeface="Guttman Yad-Brush" pitchFamily="2" charset="-79"/>
              </a:rPr>
              <a:t> </a:t>
            </a:r>
            <a:r>
              <a:rPr lang="ar-SA" sz="2800" b="1" dirty="0" smtClean="0">
                <a:latin typeface="Guttman Yad-Brush" pitchFamily="2" charset="-79"/>
              </a:rPr>
              <a:t>والوتيرة</a:t>
            </a:r>
            <a:r>
              <a:rPr lang="ar-AE" sz="2800" b="1" dirty="0" smtClean="0">
                <a:latin typeface="Guttman Yad-Brush" pitchFamily="2" charset="-79"/>
              </a:rPr>
              <a:t>.</a:t>
            </a:r>
            <a:endParaRPr lang="he-IL" sz="2800" b="1" dirty="0" smtClean="0">
              <a:latin typeface="Guttman Yad-Brush" pitchFamily="2" charset="-79"/>
            </a:endParaRPr>
          </a:p>
          <a:p>
            <a:pPr marL="0" indent="0">
              <a:buNone/>
              <a:defRPr/>
            </a:pPr>
            <a:endParaRPr lang="he-IL" sz="2800" b="1" dirty="0">
              <a:latin typeface="Guttman Yad-Brush" pitchFamily="2" charset="-79"/>
            </a:endParaRPr>
          </a:p>
          <a:p>
            <a:pPr>
              <a:defRPr/>
            </a:pPr>
            <a:r>
              <a:rPr lang="ar-AE" sz="2600" b="1" dirty="0" smtClean="0">
                <a:solidFill>
                  <a:srgbClr val="FF0000"/>
                </a:solidFill>
                <a:latin typeface="Guttman Yad-Brush" pitchFamily="2" charset="-79"/>
              </a:rPr>
              <a:t>عليك </a:t>
            </a:r>
            <a:r>
              <a:rPr lang="ar-AE" sz="2600" b="1" dirty="0">
                <a:solidFill>
                  <a:srgbClr val="FF0000"/>
                </a:solidFill>
                <a:latin typeface="Guttman Yad-Brush" pitchFamily="2" charset="-79"/>
              </a:rPr>
              <a:t>أن </a:t>
            </a:r>
            <a:r>
              <a:rPr lang="ar-AE" sz="2600" b="1" dirty="0" smtClean="0">
                <a:solidFill>
                  <a:srgbClr val="FF0000"/>
                </a:solidFill>
                <a:latin typeface="Guttman Yad-Brush" pitchFamily="2" charset="-79"/>
              </a:rPr>
              <a:t>تسج</a:t>
            </a:r>
            <a:r>
              <a:rPr lang="ar-SA" sz="2600" b="1" dirty="0" smtClean="0">
                <a:solidFill>
                  <a:srgbClr val="FF0000"/>
                </a:solidFill>
                <a:latin typeface="Guttman Yad-Brush" pitchFamily="2" charset="-79"/>
              </a:rPr>
              <a:t>ِّ</a:t>
            </a:r>
            <a:r>
              <a:rPr lang="ar-AE" sz="2600" b="1" dirty="0" smtClean="0">
                <a:solidFill>
                  <a:srgbClr val="FF0000"/>
                </a:solidFill>
                <a:latin typeface="Guttman Yad-Brush" pitchFamily="2" charset="-79"/>
              </a:rPr>
              <a:t>ل</a:t>
            </a:r>
            <a:r>
              <a:rPr lang="ar-SA" sz="2600" b="1" dirty="0" smtClean="0">
                <a:solidFill>
                  <a:srgbClr val="FF0000"/>
                </a:solidFill>
                <a:latin typeface="Guttman Yad-Brush" pitchFamily="2" charset="-79"/>
              </a:rPr>
              <a:t> </a:t>
            </a:r>
            <a:r>
              <a:rPr lang="ar-AE" sz="2600" b="1" dirty="0" smtClean="0">
                <a:solidFill>
                  <a:srgbClr val="FF0000"/>
                </a:solidFill>
                <a:latin typeface="Guttman Yad-Brush" pitchFamily="2" charset="-79"/>
              </a:rPr>
              <a:t>60</a:t>
            </a:r>
            <a:r>
              <a:rPr lang="ar-SA" sz="2600" b="1" dirty="0" smtClean="0">
                <a:solidFill>
                  <a:srgbClr val="FF0000"/>
                </a:solidFill>
                <a:latin typeface="Guttman Yad-Brush" pitchFamily="2" charset="-79"/>
              </a:rPr>
              <a:t> </a:t>
            </a:r>
            <a:r>
              <a:rPr lang="ar-AE" sz="2600" b="1" dirty="0" smtClean="0">
                <a:solidFill>
                  <a:srgbClr val="FF0000"/>
                </a:solidFill>
                <a:latin typeface="Guttman Yad-Brush" pitchFamily="2" charset="-79"/>
              </a:rPr>
              <a:t> </a:t>
            </a:r>
            <a:r>
              <a:rPr lang="ar-AE" sz="2600" b="1" dirty="0">
                <a:solidFill>
                  <a:srgbClr val="FF0000"/>
                </a:solidFill>
                <a:latin typeface="Guttman Yad-Brush" pitchFamily="2" charset="-79"/>
              </a:rPr>
              <a:t>دقيقة </a:t>
            </a:r>
            <a:r>
              <a:rPr lang="ar-AE" sz="2600" b="1" dirty="0" smtClean="0">
                <a:solidFill>
                  <a:srgbClr val="FF0000"/>
                </a:solidFill>
                <a:latin typeface="Guttman Yad-Brush" pitchFamily="2" charset="-79"/>
              </a:rPr>
              <a:t>من الن</a:t>
            </a:r>
            <a:r>
              <a:rPr lang="ar-SA" sz="2600" b="1" dirty="0" smtClean="0">
                <a:solidFill>
                  <a:srgbClr val="FF0000"/>
                </a:solidFill>
                <a:latin typeface="Guttman Yad-Brush" pitchFamily="2" charset="-79"/>
              </a:rPr>
              <a:t>ّ</a:t>
            </a:r>
            <a:r>
              <a:rPr lang="ar-AE" sz="2600" b="1" dirty="0" smtClean="0">
                <a:solidFill>
                  <a:srgbClr val="FF0000"/>
                </a:solidFill>
                <a:latin typeface="Guttman Yad-Brush" pitchFamily="2" charset="-79"/>
              </a:rPr>
              <a:t>شاط </a:t>
            </a:r>
            <a:r>
              <a:rPr lang="ar-SA" sz="2600" b="1" dirty="0" smtClean="0">
                <a:solidFill>
                  <a:srgbClr val="FF0000"/>
                </a:solidFill>
                <a:latin typeface="Guttman Yad-Brush" pitchFamily="2" charset="-79"/>
              </a:rPr>
              <a:t>الرياضي</a:t>
            </a:r>
            <a:r>
              <a:rPr lang="ar-AE" sz="2600" b="1" dirty="0" smtClean="0">
                <a:solidFill>
                  <a:srgbClr val="FF0000"/>
                </a:solidFill>
                <a:latin typeface="Guttman Yad-Brush" pitchFamily="2" charset="-79"/>
              </a:rPr>
              <a:t> ب</a:t>
            </a:r>
            <a:r>
              <a:rPr lang="ar-SA" sz="2600" b="1" dirty="0" smtClean="0">
                <a:solidFill>
                  <a:srgbClr val="FF0000"/>
                </a:solidFill>
                <a:latin typeface="Guttman Yad-Brush" pitchFamily="2" charset="-79"/>
              </a:rPr>
              <a:t>ِ</a:t>
            </a:r>
            <a:r>
              <a:rPr lang="ar-AE" sz="2600" b="1" dirty="0" smtClean="0">
                <a:solidFill>
                  <a:srgbClr val="FF0000"/>
                </a:solidFill>
                <a:latin typeface="Guttman Yad-Brush" pitchFamily="2" charset="-79"/>
              </a:rPr>
              <a:t>ب</a:t>
            </a:r>
            <a:r>
              <a:rPr lang="ar-SA" sz="2600" b="1" dirty="0" smtClean="0">
                <a:solidFill>
                  <a:srgbClr val="FF0000"/>
                </a:solidFill>
                <a:latin typeface="Guttman Yad-Brush" pitchFamily="2" charset="-79"/>
              </a:rPr>
              <a:t>َ</a:t>
            </a:r>
            <a:r>
              <a:rPr lang="ar-AE" sz="2600" b="1" dirty="0" smtClean="0">
                <a:solidFill>
                  <a:srgbClr val="FF0000"/>
                </a:solidFill>
                <a:latin typeface="Guttman Yad-Brush" pitchFamily="2" charset="-79"/>
              </a:rPr>
              <a:t>ذ</a:t>
            </a:r>
            <a:r>
              <a:rPr lang="ar-SA" sz="2600" b="1" dirty="0" smtClean="0">
                <a:solidFill>
                  <a:srgbClr val="FF0000"/>
                </a:solidFill>
                <a:latin typeface="Guttman Yad-Brush" pitchFamily="2" charset="-79"/>
              </a:rPr>
              <a:t>ْ</a:t>
            </a:r>
            <a:r>
              <a:rPr lang="ar-AE" sz="2600" b="1" dirty="0" smtClean="0">
                <a:solidFill>
                  <a:srgbClr val="FF0000"/>
                </a:solidFill>
                <a:latin typeface="Guttman Yad-Brush" pitchFamily="2" charset="-79"/>
              </a:rPr>
              <a:t>ل ج</a:t>
            </a:r>
            <a:r>
              <a:rPr lang="ar-SA" sz="2600" b="1" dirty="0" smtClean="0">
                <a:solidFill>
                  <a:srgbClr val="FF0000"/>
                </a:solidFill>
                <a:latin typeface="Guttman Yad-Brush" pitchFamily="2" charset="-79"/>
              </a:rPr>
              <a:t>ُ</a:t>
            </a:r>
            <a:r>
              <a:rPr lang="ar-AE" sz="2600" b="1" dirty="0" smtClean="0">
                <a:solidFill>
                  <a:srgbClr val="FF0000"/>
                </a:solidFill>
                <a:latin typeface="Guttman Yad-Brush" pitchFamily="2" charset="-79"/>
              </a:rPr>
              <a:t>ه</a:t>
            </a:r>
            <a:r>
              <a:rPr lang="ar-SA" sz="2600" b="1" dirty="0" smtClean="0">
                <a:solidFill>
                  <a:srgbClr val="FF0000"/>
                </a:solidFill>
                <a:latin typeface="Guttman Yad-Brush" pitchFamily="2" charset="-79"/>
              </a:rPr>
              <a:t>ْ</a:t>
            </a:r>
            <a:r>
              <a:rPr lang="ar-AE" sz="2600" b="1" dirty="0" smtClean="0">
                <a:solidFill>
                  <a:srgbClr val="FF0000"/>
                </a:solidFill>
                <a:latin typeface="Guttman Yad-Brush" pitchFamily="2" charset="-79"/>
              </a:rPr>
              <a:t>د </a:t>
            </a:r>
            <a:r>
              <a:rPr lang="ar-AE" sz="2600" b="1" dirty="0" err="1" smtClean="0">
                <a:solidFill>
                  <a:srgbClr val="FF0000"/>
                </a:solidFill>
                <a:latin typeface="Guttman Yad-Brush" pitchFamily="2" charset="-79"/>
              </a:rPr>
              <a:t>متوس</a:t>
            </a:r>
            <a:r>
              <a:rPr lang="ar-SA" sz="2600" b="1" dirty="0" smtClean="0">
                <a:solidFill>
                  <a:srgbClr val="FF0000"/>
                </a:solidFill>
                <a:latin typeface="Guttman Yad-Brush" pitchFamily="2" charset="-79"/>
              </a:rPr>
              <a:t>ِّ</a:t>
            </a:r>
            <a:r>
              <a:rPr lang="ar-AE" sz="2600" b="1" dirty="0" smtClean="0">
                <a:solidFill>
                  <a:srgbClr val="FF0000"/>
                </a:solidFill>
                <a:latin typeface="Guttman Yad-Brush" pitchFamily="2" charset="-79"/>
              </a:rPr>
              <a:t>ط وما فوق </a:t>
            </a:r>
            <a:r>
              <a:rPr lang="ar-AE" sz="2600" b="1" dirty="0">
                <a:solidFill>
                  <a:srgbClr val="FF0000"/>
                </a:solidFill>
                <a:latin typeface="Guttman Yad-Brush" pitchFamily="2" charset="-79"/>
              </a:rPr>
              <a:t>في </a:t>
            </a:r>
            <a:r>
              <a:rPr lang="ar-AE" sz="2600" b="1" dirty="0" smtClean="0">
                <a:solidFill>
                  <a:srgbClr val="FF0000"/>
                </a:solidFill>
                <a:latin typeface="Guttman Yad-Brush" pitchFamily="2" charset="-79"/>
              </a:rPr>
              <a:t>كل</a:t>
            </a:r>
            <a:r>
              <a:rPr lang="ar-SA" sz="2600" b="1" dirty="0" smtClean="0">
                <a:solidFill>
                  <a:srgbClr val="FF0000"/>
                </a:solidFill>
                <a:latin typeface="Guttman Yad-Brush" pitchFamily="2" charset="-79"/>
              </a:rPr>
              <a:t>ّ</a:t>
            </a:r>
            <a:r>
              <a:rPr lang="ar-AE" sz="2600" b="1" dirty="0" smtClean="0">
                <a:solidFill>
                  <a:srgbClr val="FF0000"/>
                </a:solidFill>
                <a:latin typeface="Guttman Yad-Brush" pitchFamily="2" charset="-79"/>
              </a:rPr>
              <a:t> </a:t>
            </a:r>
            <a:r>
              <a:rPr lang="ar-AE" sz="2600" b="1" dirty="0">
                <a:solidFill>
                  <a:srgbClr val="FF0000"/>
                </a:solidFill>
                <a:latin typeface="Guttman Yad-Brush" pitchFamily="2" charset="-79"/>
              </a:rPr>
              <a:t>يوم.</a:t>
            </a:r>
            <a:endParaRPr lang="he-IL" sz="2600" b="1" dirty="0">
              <a:solidFill>
                <a:srgbClr val="FF0000"/>
              </a:solidFill>
              <a:latin typeface="Guttman Yad-Brush" pitchFamily="2" charset="-79"/>
            </a:endParaRPr>
          </a:p>
          <a:p>
            <a:pPr>
              <a:defRPr/>
            </a:pPr>
            <a:r>
              <a:rPr lang="ar-AE" sz="2600" b="1" dirty="0" smtClean="0">
                <a:latin typeface="Guttman Yad-Brush" pitchFamily="2" charset="-79"/>
              </a:rPr>
              <a:t>يشمل كل نشاط تبذله خلال اليوم، </a:t>
            </a:r>
            <a:r>
              <a:rPr lang="ar-AE" sz="2600" b="1" dirty="0">
                <a:latin typeface="Guttman Yad-Brush" pitchFamily="2" charset="-79"/>
              </a:rPr>
              <a:t>بما في ذلك </a:t>
            </a:r>
            <a:r>
              <a:rPr lang="ar-AE" sz="2600" b="1" dirty="0" smtClean="0">
                <a:latin typeface="Guttman Yad-Brush" pitchFamily="2" charset="-79"/>
              </a:rPr>
              <a:t>الن</a:t>
            </a:r>
            <a:r>
              <a:rPr lang="ar-SA" sz="2600" b="1" dirty="0" smtClean="0">
                <a:latin typeface="Guttman Yad-Brush" pitchFamily="2" charset="-79"/>
              </a:rPr>
              <a:t>ّ</a:t>
            </a:r>
            <a:r>
              <a:rPr lang="ar-AE" sz="2600" b="1" dirty="0" smtClean="0">
                <a:latin typeface="Guttman Yad-Brush" pitchFamily="2" charset="-79"/>
              </a:rPr>
              <a:t>شاط في المدارس</a:t>
            </a:r>
            <a:r>
              <a:rPr lang="ar-AE" sz="2600" b="1" dirty="0">
                <a:latin typeface="Guttman Yad-Brush" pitchFamily="2" charset="-79"/>
              </a:rPr>
              <a:t>.</a:t>
            </a:r>
            <a:endParaRPr lang="he-IL" sz="2600" b="1" dirty="0">
              <a:latin typeface="Guttman Yad-Brush" pitchFamily="2" charset="-79"/>
            </a:endParaRPr>
          </a:p>
          <a:p>
            <a:pPr lvl="0">
              <a:defRPr/>
            </a:pPr>
            <a:r>
              <a:rPr lang="ar-AE" sz="2600" b="1" dirty="0" smtClean="0">
                <a:solidFill>
                  <a:srgbClr val="0000FF"/>
                </a:solidFill>
                <a:latin typeface="Guttman Yad-Brush" pitchFamily="2" charset="-79"/>
              </a:rPr>
              <a:t>ينبغي </a:t>
            </a:r>
            <a:r>
              <a:rPr lang="ar-AE" sz="2600" b="1" dirty="0">
                <a:solidFill>
                  <a:srgbClr val="0000FF"/>
                </a:solidFill>
                <a:latin typeface="Guttman Yad-Brush" pitchFamily="2" charset="-79"/>
              </a:rPr>
              <a:t>دمج </a:t>
            </a:r>
            <a:r>
              <a:rPr lang="ar-AE" sz="2600" b="1" dirty="0" smtClean="0">
                <a:solidFill>
                  <a:srgbClr val="0000FF"/>
                </a:solidFill>
                <a:latin typeface="Guttman Yad-Brush" pitchFamily="2" charset="-79"/>
              </a:rPr>
              <a:t>نشاط </a:t>
            </a:r>
            <a:r>
              <a:rPr lang="ar-AE" sz="2600" b="1" dirty="0">
                <a:solidFill>
                  <a:srgbClr val="0000FF"/>
                </a:solidFill>
                <a:latin typeface="Guttman Yad-Brush" pitchFamily="2" charset="-79"/>
              </a:rPr>
              <a:t>القوة، لتقوية العضلات </a:t>
            </a:r>
            <a:r>
              <a:rPr lang="ar-AE" sz="2600" b="1" dirty="0" smtClean="0">
                <a:solidFill>
                  <a:srgbClr val="0000FF"/>
                </a:solidFill>
                <a:latin typeface="Guttman Yad-Brush" pitchFamily="2" charset="-79"/>
              </a:rPr>
              <a:t>والعظام، 3</a:t>
            </a:r>
            <a:r>
              <a:rPr lang="ar-SA" sz="2600" b="1" dirty="0" smtClean="0">
                <a:solidFill>
                  <a:srgbClr val="0000FF"/>
                </a:solidFill>
                <a:latin typeface="Guttman Yad-Brush" pitchFamily="2" charset="-79"/>
              </a:rPr>
              <a:t> </a:t>
            </a:r>
            <a:r>
              <a:rPr lang="ar-AE" sz="2600" b="1" dirty="0" smtClean="0">
                <a:solidFill>
                  <a:srgbClr val="0000FF"/>
                </a:solidFill>
                <a:latin typeface="Guttman Yad-Brush" pitchFamily="2" charset="-79"/>
              </a:rPr>
              <a:t>مرات أسبوعيا على الأقل</a:t>
            </a:r>
            <a:r>
              <a:rPr lang="ar-SA" sz="2600" b="1" dirty="0" smtClean="0">
                <a:solidFill>
                  <a:srgbClr val="0000FF"/>
                </a:solidFill>
                <a:latin typeface="Guttman Yad-Brush" pitchFamily="2" charset="-79"/>
              </a:rPr>
              <a:t>ّ</a:t>
            </a:r>
            <a:endParaRPr lang="he-IL" sz="2600" b="1" dirty="0" smtClean="0">
              <a:solidFill>
                <a:srgbClr val="0000FF"/>
              </a:solidFill>
              <a:latin typeface="Guttman Yad-Brush" pitchFamily="2" charset="-79"/>
            </a:endParaRPr>
          </a:p>
          <a:p>
            <a:pPr>
              <a:buFont typeface="Wingdings" pitchFamily="2" charset="2"/>
              <a:buChar char="v"/>
              <a:defRPr/>
            </a:pPr>
            <a:r>
              <a:rPr lang="ar-AE" sz="2600" b="1" dirty="0">
                <a:latin typeface="Guttman Yad-Brush" pitchFamily="2" charset="-79"/>
              </a:rPr>
              <a:t>ما </a:t>
            </a:r>
            <a:r>
              <a:rPr lang="ar-AE" sz="2600" b="1" dirty="0" smtClean="0">
                <a:latin typeface="Guttman Yad-Brush" pitchFamily="2" charset="-79"/>
              </a:rPr>
              <a:t>نوع الن</a:t>
            </a:r>
            <a:r>
              <a:rPr lang="ar-SA" sz="2600" b="1" dirty="0" smtClean="0">
                <a:latin typeface="Guttman Yad-Brush" pitchFamily="2" charset="-79"/>
              </a:rPr>
              <a:t>ّ</a:t>
            </a:r>
            <a:r>
              <a:rPr lang="ar-AE" sz="2600" b="1" dirty="0" smtClean="0">
                <a:latin typeface="Guttman Yad-Brush" pitchFamily="2" charset="-79"/>
              </a:rPr>
              <a:t>شاط </a:t>
            </a:r>
            <a:r>
              <a:rPr lang="ar-AE" sz="2600" b="1" dirty="0">
                <a:latin typeface="Guttman Yad-Brush" pitchFamily="2" charset="-79"/>
              </a:rPr>
              <a:t>الذي </a:t>
            </a:r>
            <a:r>
              <a:rPr lang="ar-AE" sz="2600" b="1" dirty="0" smtClean="0">
                <a:latin typeface="Guttman Yad-Brush" pitchFamily="2" charset="-79"/>
              </a:rPr>
              <a:t>تفض</a:t>
            </a:r>
            <a:r>
              <a:rPr lang="ar-SA" sz="2600" b="1" dirty="0" smtClean="0">
                <a:latin typeface="Guttman Yad-Brush" pitchFamily="2" charset="-79"/>
              </a:rPr>
              <a:t>ِّ</a:t>
            </a:r>
            <a:r>
              <a:rPr lang="ar-AE" sz="2600" b="1" dirty="0" smtClean="0">
                <a:latin typeface="Guttman Yad-Brush" pitchFamily="2" charset="-79"/>
              </a:rPr>
              <a:t>له؟ ماذا ترغب!</a:t>
            </a:r>
            <a:endParaRPr lang="he-IL" sz="2600" b="1" dirty="0">
              <a:latin typeface="Guttman Yad-Brush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42710492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AE" sz="4000" b="1" dirty="0">
                <a:solidFill>
                  <a:srgbClr val="C00000"/>
                </a:solidFill>
                <a:latin typeface="Guttman Yad-Brush" pitchFamily="2" charset="-79"/>
                <a:cs typeface="+mn-cs"/>
              </a:rPr>
              <a:t>ماذا </a:t>
            </a:r>
            <a:r>
              <a:rPr lang="ar-AE" sz="4000" b="1" dirty="0" smtClean="0">
                <a:solidFill>
                  <a:srgbClr val="C00000"/>
                </a:solidFill>
                <a:latin typeface="Guttman Yad-Brush" pitchFamily="2" charset="-79"/>
                <a:cs typeface="+mn-cs"/>
              </a:rPr>
              <a:t>يعني؟</a:t>
            </a:r>
            <a:endParaRPr lang="he-IL" sz="4000" b="1" dirty="0">
              <a:solidFill>
                <a:srgbClr val="C00000"/>
              </a:solidFill>
              <a:latin typeface="Guttman Yad-Brush" pitchFamily="2" charset="-79"/>
              <a:cs typeface="+mn-cs"/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ar-AE" sz="2400" b="1" dirty="0">
                <a:latin typeface="Guttman Yad-Brush" pitchFamily="2" charset="-79"/>
              </a:rPr>
              <a:t>60 دقيقة على </a:t>
            </a:r>
            <a:r>
              <a:rPr lang="ar-AE" sz="2400" b="1" dirty="0" smtClean="0">
                <a:latin typeface="Guttman Yad-Brush" pitchFamily="2" charset="-79"/>
              </a:rPr>
              <a:t>الأقل</a:t>
            </a:r>
            <a:r>
              <a:rPr lang="ar-SA" sz="2400" b="1" dirty="0" smtClean="0">
                <a:latin typeface="Guttman Yad-Brush" pitchFamily="2" charset="-79"/>
              </a:rPr>
              <a:t>ّ</a:t>
            </a:r>
            <a:r>
              <a:rPr lang="ar-AE" sz="2400" b="1" dirty="0" smtClean="0">
                <a:latin typeface="Guttman Yad-Brush" pitchFamily="2" charset="-79"/>
              </a:rPr>
              <a:t> </a:t>
            </a:r>
            <a:r>
              <a:rPr lang="ar-AE" sz="2400" b="1" dirty="0">
                <a:latin typeface="Guttman Yad-Brush" pitchFamily="2" charset="-79"/>
              </a:rPr>
              <a:t>كل </a:t>
            </a:r>
            <a:r>
              <a:rPr lang="ar-AE" sz="2400" b="1" dirty="0" smtClean="0">
                <a:latin typeface="Guttman Yad-Brush" pitchFamily="2" charset="-79"/>
              </a:rPr>
              <a:t>يوم.</a:t>
            </a:r>
          </a:p>
          <a:p>
            <a:r>
              <a:rPr lang="ar-AE" sz="2400" b="1" dirty="0" smtClean="0">
                <a:latin typeface="Guttman Yad-Brush" pitchFamily="2" charset="-79"/>
              </a:rPr>
              <a:t>خاصة التمارين </a:t>
            </a:r>
            <a:r>
              <a:rPr lang="ar-SA" sz="2400" b="1" dirty="0" smtClean="0">
                <a:latin typeface="Guttman Yad-Brush" pitchFamily="2" charset="-79"/>
              </a:rPr>
              <a:t>الرياضيّة. </a:t>
            </a:r>
            <a:endParaRPr lang="he-IL" sz="2400" b="1" dirty="0" smtClean="0">
              <a:latin typeface="Guttman Yad-Brush" pitchFamily="2" charset="-79"/>
            </a:endParaRPr>
          </a:p>
          <a:p>
            <a:r>
              <a:rPr lang="ar-AE" sz="2400" b="1" dirty="0" smtClean="0">
                <a:latin typeface="Guttman Yad-Brush" pitchFamily="2" charset="-79"/>
              </a:rPr>
              <a:t>من المهم</a:t>
            </a:r>
            <a:r>
              <a:rPr lang="ar-SA" sz="2400" b="1" dirty="0" smtClean="0">
                <a:latin typeface="Guttman Yad-Brush" pitchFamily="2" charset="-79"/>
              </a:rPr>
              <a:t>ّ</a:t>
            </a:r>
            <a:r>
              <a:rPr lang="ar-AE" sz="2400" b="1" dirty="0" smtClean="0">
                <a:latin typeface="Guttman Yad-Brush" pitchFamily="2" charset="-79"/>
              </a:rPr>
              <a:t> </a:t>
            </a:r>
            <a:r>
              <a:rPr lang="ar-AE" sz="2400" b="1" dirty="0">
                <a:latin typeface="Guttman Yad-Brush" pitchFamily="2" charset="-79"/>
              </a:rPr>
              <a:t>أن يكون هناك </a:t>
            </a:r>
            <a:r>
              <a:rPr lang="ar-AE" sz="2400" b="1" dirty="0" smtClean="0">
                <a:latin typeface="Guttman Yad-Brush" pitchFamily="2" charset="-79"/>
              </a:rPr>
              <a:t>تنو</a:t>
            </a:r>
            <a:r>
              <a:rPr lang="ar-SA" sz="2400" b="1" dirty="0" smtClean="0">
                <a:latin typeface="Guttman Yad-Brush" pitchFamily="2" charset="-79"/>
              </a:rPr>
              <a:t>ُّ</a:t>
            </a:r>
            <a:r>
              <a:rPr lang="ar-AE" sz="2400" b="1" dirty="0" err="1" smtClean="0">
                <a:latin typeface="Guttman Yad-Brush" pitchFamily="2" charset="-79"/>
              </a:rPr>
              <a:t>عا</a:t>
            </a:r>
            <a:r>
              <a:rPr lang="ar-AE" sz="2400" b="1" dirty="0" smtClean="0">
                <a:latin typeface="Guttman Yad-Brush" pitchFamily="2" charset="-79"/>
              </a:rPr>
              <a:t> </a:t>
            </a:r>
            <a:r>
              <a:rPr lang="ar-AE" sz="2400" b="1" dirty="0" err="1" smtClean="0">
                <a:latin typeface="Guttman Yad-Brush" pitchFamily="2" charset="-79"/>
              </a:rPr>
              <a:t>وم</a:t>
            </a:r>
            <a:r>
              <a:rPr lang="ar-SA" sz="2400" b="1" dirty="0" smtClean="0">
                <a:latin typeface="Guttman Yad-Brush" pitchFamily="2" charset="-79"/>
              </a:rPr>
              <a:t>ُ</a:t>
            </a:r>
            <a:r>
              <a:rPr lang="ar-AE" sz="2400" b="1" dirty="0" smtClean="0">
                <a:latin typeface="Guttman Yad-Brush" pitchFamily="2" charset="-79"/>
              </a:rPr>
              <a:t>تعة.</a:t>
            </a:r>
            <a:endParaRPr lang="he-IL" sz="2400" b="1" dirty="0">
              <a:latin typeface="Guttman Yad-Brush" pitchFamily="2" charset="-79"/>
            </a:endParaRPr>
          </a:p>
        </p:txBody>
      </p:sp>
      <p:pic>
        <p:nvPicPr>
          <p:cNvPr id="1026" name="Picture 2" descr="https://photos-1.dropbox.com/t/0/AAAtwJs2dBDEcee3RINjB4AGT3LtzSxsxhHMQ9dqLbdk6w/12/11670533/jpeg/178x178/1/1383732000/0/2/shutterstock_53150773.jpg/akvn_rH-mGtbJy4o9X_BHeW7K_I6AfmVsQxugYbtc6Y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3284984"/>
            <a:ext cx="5112568" cy="30343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825904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AE" sz="3600" b="1" dirty="0">
                <a:solidFill>
                  <a:srgbClr val="C00000"/>
                </a:solidFill>
                <a:latin typeface="Guttman Yad-Brush" pitchFamily="2" charset="-79"/>
                <a:cs typeface="+mn-cs"/>
              </a:rPr>
              <a:t>ما هي التمارين </a:t>
            </a:r>
            <a:r>
              <a:rPr lang="ar-AE" sz="3600" b="1" dirty="0" smtClean="0">
                <a:solidFill>
                  <a:srgbClr val="C00000"/>
                </a:solidFill>
                <a:latin typeface="Guttman Yad-Brush" pitchFamily="2" charset="-79"/>
                <a:cs typeface="+mn-cs"/>
              </a:rPr>
              <a:t>الرياضي</a:t>
            </a:r>
            <a:r>
              <a:rPr lang="ar-SA" sz="3600" b="1" dirty="0" smtClean="0">
                <a:solidFill>
                  <a:srgbClr val="C00000"/>
                </a:solidFill>
                <a:latin typeface="Guttman Yad-Brush" pitchFamily="2" charset="-79"/>
                <a:cs typeface="+mn-cs"/>
              </a:rPr>
              <a:t>ّ</a:t>
            </a:r>
            <a:r>
              <a:rPr lang="ar-AE" sz="3600" b="1" dirty="0" smtClean="0">
                <a:solidFill>
                  <a:srgbClr val="C00000"/>
                </a:solidFill>
                <a:latin typeface="Guttman Yad-Brush" pitchFamily="2" charset="-79"/>
                <a:cs typeface="+mn-cs"/>
              </a:rPr>
              <a:t>ة؟</a:t>
            </a:r>
            <a:endParaRPr lang="he-IL" sz="3600" b="1" dirty="0">
              <a:solidFill>
                <a:srgbClr val="C00000"/>
              </a:solidFill>
              <a:latin typeface="Guttman Yad-Brush" pitchFamily="2" charset="-79"/>
              <a:cs typeface="+mn-cs"/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ar-AE" sz="2400" b="1" dirty="0" smtClean="0">
                <a:latin typeface="Guttman Yad-Brush" pitchFamily="2" charset="-79"/>
              </a:rPr>
              <a:t>هذا الن</a:t>
            </a:r>
            <a:r>
              <a:rPr lang="ar-SA" sz="2400" b="1" dirty="0" smtClean="0">
                <a:latin typeface="Guttman Yad-Brush" pitchFamily="2" charset="-79"/>
              </a:rPr>
              <a:t>ّ</a:t>
            </a:r>
            <a:r>
              <a:rPr lang="ar-AE" sz="2400" b="1" dirty="0" smtClean="0">
                <a:latin typeface="Guttman Yad-Brush" pitchFamily="2" charset="-79"/>
              </a:rPr>
              <a:t>شاط </a:t>
            </a:r>
            <a:r>
              <a:rPr lang="ar-AE" sz="2400" b="1" dirty="0">
                <a:latin typeface="Guttman Yad-Brush" pitchFamily="2" charset="-79"/>
              </a:rPr>
              <a:t>يدفع الجسم الى </a:t>
            </a:r>
            <a:r>
              <a:rPr lang="ar-AE" sz="2400" b="1" dirty="0" smtClean="0">
                <a:latin typeface="Guttman Yad-Brush" pitchFamily="2" charset="-79"/>
              </a:rPr>
              <a:t>التحر</a:t>
            </a:r>
            <a:r>
              <a:rPr lang="ar-SA" sz="2400" b="1" dirty="0" smtClean="0">
                <a:latin typeface="Guttman Yad-Brush" pitchFamily="2" charset="-79"/>
              </a:rPr>
              <a:t>ّ</a:t>
            </a:r>
            <a:r>
              <a:rPr lang="ar-AE" sz="2400" b="1" dirty="0" smtClean="0">
                <a:latin typeface="Guttman Yad-Brush" pitchFamily="2" charset="-79"/>
              </a:rPr>
              <a:t>ك</a:t>
            </a:r>
            <a:r>
              <a:rPr lang="ar-AE" sz="2400" b="1" dirty="0">
                <a:latin typeface="Guttman Yad-Brush" pitchFamily="2" charset="-79"/>
              </a:rPr>
              <a:t>، </a:t>
            </a:r>
            <a:r>
              <a:rPr lang="ar-AE" sz="2400" b="1" dirty="0" smtClean="0">
                <a:latin typeface="Guttman Yad-Brush" pitchFamily="2" charset="-79"/>
              </a:rPr>
              <a:t>ويزيد من معد</a:t>
            </a:r>
            <a:r>
              <a:rPr lang="ar-SA" sz="2400" b="1" dirty="0" smtClean="0">
                <a:latin typeface="Guttman Yad-Brush" pitchFamily="2" charset="-79"/>
              </a:rPr>
              <a:t>ّ</a:t>
            </a:r>
            <a:r>
              <a:rPr lang="ar-AE" sz="2400" b="1" dirty="0" smtClean="0">
                <a:latin typeface="Guttman Yad-Brush" pitchFamily="2" charset="-79"/>
              </a:rPr>
              <a:t>ل </a:t>
            </a:r>
            <a:r>
              <a:rPr lang="ar-AE" sz="2400" b="1" dirty="0">
                <a:latin typeface="Guttman Yad-Brush" pitchFamily="2" charset="-79"/>
              </a:rPr>
              <a:t>ضربات القلب والتنفس.</a:t>
            </a:r>
            <a:endParaRPr lang="he-IL" sz="2400" b="1" dirty="0" smtClean="0">
              <a:latin typeface="Guttman Yad-Brush" pitchFamily="2" charset="-79"/>
            </a:endParaRPr>
          </a:p>
          <a:p>
            <a:pPr marL="0" indent="0">
              <a:buNone/>
            </a:pPr>
            <a:r>
              <a:rPr lang="ar-AE" sz="2400" b="1" dirty="0">
                <a:latin typeface="Guttman Yad-Brush" pitchFamily="2" charset="-79"/>
              </a:rPr>
              <a:t>هناك نوعان من </a:t>
            </a:r>
            <a:r>
              <a:rPr lang="ar-AE" sz="2400" b="1" dirty="0" smtClean="0">
                <a:latin typeface="Guttman Yad-Brush" pitchFamily="2" charset="-79"/>
              </a:rPr>
              <a:t>الج</a:t>
            </a:r>
            <a:r>
              <a:rPr lang="ar-SA" sz="2400" b="1" dirty="0" smtClean="0">
                <a:latin typeface="Guttman Yad-Brush" pitchFamily="2" charset="-79"/>
              </a:rPr>
              <a:t>ُ</a:t>
            </a:r>
            <a:r>
              <a:rPr lang="ar-AE" sz="2400" b="1" dirty="0" smtClean="0">
                <a:latin typeface="Guttman Yad-Brush" pitchFamily="2" charset="-79"/>
              </a:rPr>
              <a:t>هد في التمارين الرياضي</a:t>
            </a:r>
            <a:r>
              <a:rPr lang="ar-SA" sz="2400" b="1" dirty="0" smtClean="0">
                <a:latin typeface="Guttman Yad-Brush" pitchFamily="2" charset="-79"/>
              </a:rPr>
              <a:t>ّ</a:t>
            </a:r>
            <a:r>
              <a:rPr lang="ar-AE" sz="2400" b="1" dirty="0" smtClean="0">
                <a:latin typeface="Guttman Yad-Brush" pitchFamily="2" charset="-79"/>
              </a:rPr>
              <a:t>ة:</a:t>
            </a:r>
          </a:p>
          <a:p>
            <a:pPr marL="0" indent="0">
              <a:buNone/>
            </a:pPr>
            <a:r>
              <a:rPr lang="ar-AE" sz="2400" b="1" dirty="0" smtClean="0">
                <a:latin typeface="Guttman Yad-Brush" pitchFamily="2" charset="-79"/>
              </a:rPr>
              <a:t>ج</a:t>
            </a:r>
            <a:r>
              <a:rPr lang="ar-SA" sz="2400" b="1" dirty="0" smtClean="0">
                <a:latin typeface="Guttman Yad-Brush" pitchFamily="2" charset="-79"/>
              </a:rPr>
              <a:t>ُ</a:t>
            </a:r>
            <a:r>
              <a:rPr lang="ar-AE" sz="2400" b="1" dirty="0" smtClean="0">
                <a:latin typeface="Guttman Yad-Brush" pitchFamily="2" charset="-79"/>
              </a:rPr>
              <a:t>هد قليل</a:t>
            </a:r>
            <a:endParaRPr lang="he-IL" sz="2400" b="1" dirty="0">
              <a:latin typeface="Guttman Yad-Brush" pitchFamily="2" charset="-79"/>
            </a:endParaRPr>
          </a:p>
          <a:p>
            <a:pPr marL="0" indent="0">
              <a:buNone/>
            </a:pPr>
            <a:r>
              <a:rPr lang="ar-AE" sz="2400" b="1" dirty="0" smtClean="0">
                <a:latin typeface="Guttman Yad-Brush" pitchFamily="2" charset="-79"/>
              </a:rPr>
              <a:t>ج</a:t>
            </a:r>
            <a:r>
              <a:rPr lang="ar-SA" sz="2400" b="1" dirty="0" smtClean="0">
                <a:latin typeface="Guttman Yad-Brush" pitchFamily="2" charset="-79"/>
              </a:rPr>
              <a:t>ُ</a:t>
            </a:r>
            <a:r>
              <a:rPr lang="ar-AE" sz="2400" b="1" dirty="0" smtClean="0">
                <a:latin typeface="Guttman Yad-Brush" pitchFamily="2" charset="-79"/>
              </a:rPr>
              <a:t>هد </a:t>
            </a:r>
            <a:r>
              <a:rPr lang="ar-SA" sz="2400" b="1" dirty="0" smtClean="0">
                <a:latin typeface="Guttman Yad-Brush" pitchFamily="2" charset="-79"/>
              </a:rPr>
              <a:t>كبير</a:t>
            </a:r>
            <a:endParaRPr lang="he-IL" sz="2400" b="1" dirty="0" smtClean="0">
              <a:latin typeface="Guttman Yad-Brush" pitchFamily="2" charset="-79"/>
            </a:endParaRPr>
          </a:p>
          <a:p>
            <a:r>
              <a:rPr lang="ar-AE" sz="2400" b="1" dirty="0">
                <a:latin typeface="Guttman Yad-Brush" pitchFamily="2" charset="-79"/>
              </a:rPr>
              <a:t>أمثلة على أنواع </a:t>
            </a:r>
            <a:r>
              <a:rPr lang="ar-AE" sz="2400" b="1" dirty="0" smtClean="0">
                <a:latin typeface="Guttman Yad-Brush" pitchFamily="2" charset="-79"/>
              </a:rPr>
              <a:t>التمارين الرياضي</a:t>
            </a:r>
            <a:r>
              <a:rPr lang="ar-SA" sz="2400" b="1" dirty="0" smtClean="0">
                <a:latin typeface="Guttman Yad-Brush" pitchFamily="2" charset="-79"/>
              </a:rPr>
              <a:t>ّ</a:t>
            </a:r>
            <a:r>
              <a:rPr lang="ar-AE" sz="2400" b="1" dirty="0" smtClean="0">
                <a:latin typeface="Guttman Yad-Brush" pitchFamily="2" charset="-79"/>
              </a:rPr>
              <a:t>ة</a:t>
            </a:r>
            <a:r>
              <a:rPr lang="he-IL" sz="2400" b="1" dirty="0" smtClean="0">
                <a:latin typeface="Guttman Yad-Brush" pitchFamily="2" charset="-79"/>
              </a:rPr>
              <a:t>:</a:t>
            </a:r>
          </a:p>
          <a:p>
            <a:pPr marL="0" indent="0">
              <a:buNone/>
            </a:pPr>
            <a:r>
              <a:rPr lang="ar-AE" sz="2400" b="1" dirty="0" smtClean="0">
                <a:latin typeface="Guttman Yad-Brush" pitchFamily="2" charset="-79"/>
              </a:rPr>
              <a:t>جري</a:t>
            </a:r>
            <a:r>
              <a:rPr lang="ar-SA" sz="2400" b="1" dirty="0">
                <a:latin typeface="Guttman Yad-Brush" pitchFamily="2" charset="-79"/>
              </a:rPr>
              <a:t>،</a:t>
            </a:r>
            <a:r>
              <a:rPr lang="ar-AE" sz="2400" b="1" dirty="0" smtClean="0">
                <a:latin typeface="Guttman Yad-Brush" pitchFamily="2" charset="-79"/>
              </a:rPr>
              <a:t> سباحة</a:t>
            </a:r>
            <a:r>
              <a:rPr lang="ar-SA" sz="2400" b="1" dirty="0" smtClean="0">
                <a:latin typeface="Guttman Yad-Brush" pitchFamily="2" charset="-79"/>
              </a:rPr>
              <a:t>،</a:t>
            </a:r>
            <a:r>
              <a:rPr lang="ar-AE" sz="2400" b="1" dirty="0" smtClean="0">
                <a:latin typeface="Guttman Yad-Brush" pitchFamily="2" charset="-79"/>
              </a:rPr>
              <a:t> ركوب </a:t>
            </a:r>
            <a:r>
              <a:rPr lang="ar-AE" sz="2400" b="1" dirty="0">
                <a:latin typeface="Guttman Yad-Brush" pitchFamily="2" charset="-79"/>
              </a:rPr>
              <a:t>الدراجات،</a:t>
            </a:r>
          </a:p>
          <a:p>
            <a:pPr marL="0" indent="0">
              <a:buNone/>
            </a:pPr>
            <a:r>
              <a:rPr lang="ar-AE" sz="2400" b="1" dirty="0" smtClean="0">
                <a:latin typeface="Guttman Yad-Brush" pitchFamily="2" charset="-79"/>
              </a:rPr>
              <a:t>كرة </a:t>
            </a:r>
            <a:r>
              <a:rPr lang="ar-AE" sz="2400" b="1" dirty="0">
                <a:latin typeface="Guttman Yad-Brush" pitchFamily="2" charset="-79"/>
              </a:rPr>
              <a:t>الطائرة، كرة القدم، كرة </a:t>
            </a:r>
            <a:r>
              <a:rPr lang="ar-AE" sz="2400" b="1" dirty="0" smtClean="0">
                <a:latin typeface="Guttman Yad-Brush" pitchFamily="2" charset="-79"/>
              </a:rPr>
              <a:t>السل</a:t>
            </a:r>
            <a:r>
              <a:rPr lang="ar-SA" sz="2400" b="1" dirty="0" smtClean="0">
                <a:latin typeface="Guttman Yad-Brush" pitchFamily="2" charset="-79"/>
              </a:rPr>
              <a:t>ّ</a:t>
            </a:r>
            <a:r>
              <a:rPr lang="ar-AE" sz="2400" b="1" dirty="0" smtClean="0">
                <a:latin typeface="Guttman Yad-Brush" pitchFamily="2" charset="-79"/>
              </a:rPr>
              <a:t>ة</a:t>
            </a:r>
            <a:r>
              <a:rPr lang="ar-AE" sz="2400" b="1" dirty="0">
                <a:latin typeface="Guttman Yad-Brush" pitchFamily="2" charset="-79"/>
              </a:rPr>
              <a:t>، </a:t>
            </a:r>
            <a:r>
              <a:rPr lang="ar-AE" sz="2400" b="1" dirty="0" smtClean="0">
                <a:latin typeface="Guttman Yad-Brush" pitchFamily="2" charset="-79"/>
              </a:rPr>
              <a:t>الخ.......</a:t>
            </a:r>
            <a:endParaRPr lang="he-IL" sz="2400" b="1" dirty="0" smtClean="0">
              <a:latin typeface="Guttman Yad-Brush" pitchFamily="2" charset="-79"/>
            </a:endParaRPr>
          </a:p>
        </p:txBody>
      </p:sp>
      <p:pic>
        <p:nvPicPr>
          <p:cNvPr id="7170" name="Picture 2" descr="https://photos-6.dropbox.com/t/0/AABRQur3zSPkNcTs_8t4CXlULL3RUWXcRvFU_ryHCGk9zQ/12/11670533/jpeg/178x178/1/1383732000/0/2/shutterstock_114260203.jpg/XkcH_xZsnRlcyftN-ci4Vd3ca9Ca8q4jN3uAbo4LTU8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3284984"/>
            <a:ext cx="2199506" cy="25980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055776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r"/>
            <a:r>
              <a:rPr lang="ar-SA" sz="4000" b="1" dirty="0" smtClean="0">
                <a:solidFill>
                  <a:srgbClr val="C00000"/>
                </a:solidFill>
                <a:latin typeface="Guttman Yad-Brush" pitchFamily="2" charset="-79"/>
                <a:cs typeface="+mn-cs"/>
              </a:rPr>
              <a:t>ما هي النشاطات التي تساعد في تقوية العضلات؟</a:t>
            </a:r>
            <a:endParaRPr lang="he-IL" sz="4000" b="1" dirty="0">
              <a:solidFill>
                <a:srgbClr val="C00000"/>
              </a:solidFill>
              <a:latin typeface="Guttman Yad-Brush" pitchFamily="2" charset="-79"/>
              <a:cs typeface="+mn-cs"/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ar-SA" sz="2400" b="1" dirty="0" smtClean="0">
                <a:latin typeface="Guttman Yad-Brush" pitchFamily="2" charset="-79"/>
              </a:rPr>
              <a:t>أيّ نشاطات تسبِّب جُهدا للعضلات أكثر من الجُهد اليومي؟</a:t>
            </a:r>
            <a:endParaRPr lang="ar-AE" sz="2400" b="1" dirty="0" smtClean="0">
              <a:latin typeface="Guttman Yad-Brush" pitchFamily="2" charset="-79"/>
            </a:endParaRPr>
          </a:p>
          <a:p>
            <a:r>
              <a:rPr lang="he-IL" sz="2400" b="1" dirty="0" smtClean="0">
                <a:latin typeface="Guttman Yad-Brush" pitchFamily="2" charset="-79"/>
              </a:rPr>
              <a:t> </a:t>
            </a:r>
            <a:r>
              <a:rPr lang="ar-SA" sz="2400" b="1" dirty="0" smtClean="0">
                <a:latin typeface="Guttman Yad-Brush" pitchFamily="2" charset="-79"/>
              </a:rPr>
              <a:t>هذه النشاطات ممكن أن تكون مخطّطة أو جزءاً من لعبة مثل:</a:t>
            </a:r>
            <a:endParaRPr lang="he-IL" sz="2400" b="1" dirty="0" smtClean="0">
              <a:latin typeface="Guttman Yad-Brush" pitchFamily="2" charset="-79"/>
            </a:endParaRPr>
          </a:p>
          <a:p>
            <a:pPr>
              <a:buFont typeface="Wingdings" pitchFamily="2" charset="2"/>
              <a:buChar char="v"/>
            </a:pPr>
            <a:r>
              <a:rPr lang="he-IL" sz="2400" b="1" dirty="0">
                <a:latin typeface="Guttman Yad-Brush" pitchFamily="2" charset="-79"/>
              </a:rPr>
              <a:t> </a:t>
            </a:r>
            <a:r>
              <a:rPr lang="he-IL" sz="2400" b="1" dirty="0" smtClean="0">
                <a:latin typeface="Guttman Yad-Brush" pitchFamily="2" charset="-79"/>
              </a:rPr>
              <a:t>  </a:t>
            </a:r>
            <a:r>
              <a:rPr lang="ar-SA" sz="2400" b="1" dirty="0" smtClean="0">
                <a:latin typeface="Guttman Yad-Brush" pitchFamily="2" charset="-79"/>
              </a:rPr>
              <a:t>قفز</a:t>
            </a:r>
            <a:endParaRPr lang="he-IL" sz="2400" b="1" dirty="0" smtClean="0">
              <a:latin typeface="Guttman Yad-Brush" pitchFamily="2" charset="-79"/>
            </a:endParaRPr>
          </a:p>
          <a:p>
            <a:pPr>
              <a:buFont typeface="Wingdings" pitchFamily="2" charset="2"/>
              <a:buChar char="v"/>
            </a:pPr>
            <a:r>
              <a:rPr lang="ar-SA" sz="2400" b="1" dirty="0" smtClean="0">
                <a:latin typeface="Guttman Yad-Brush" pitchFamily="2" charset="-79"/>
              </a:rPr>
              <a:t>رفع أثقال</a:t>
            </a:r>
            <a:endParaRPr lang="he-IL" sz="2400" b="1" dirty="0" smtClean="0">
              <a:latin typeface="Guttman Yad-Brush" pitchFamily="2" charset="-79"/>
            </a:endParaRPr>
          </a:p>
          <a:p>
            <a:pPr>
              <a:buFont typeface="Wingdings" pitchFamily="2" charset="2"/>
              <a:buChar char="v"/>
            </a:pPr>
            <a:r>
              <a:rPr lang="he-IL" sz="2400" b="1" dirty="0" smtClean="0">
                <a:latin typeface="Guttman Yad-Brush" pitchFamily="2" charset="-79"/>
              </a:rPr>
              <a:t>  </a:t>
            </a:r>
            <a:r>
              <a:rPr lang="ar-SA" sz="2400" b="1" dirty="0" smtClean="0">
                <a:latin typeface="Guttman Yad-Brush" pitchFamily="2" charset="-79"/>
              </a:rPr>
              <a:t>رقص</a:t>
            </a:r>
            <a:endParaRPr lang="he-IL" sz="2400" b="1" dirty="0" smtClean="0">
              <a:latin typeface="Guttman Yad-Brush" pitchFamily="2" charset="-79"/>
            </a:endParaRPr>
          </a:p>
          <a:p>
            <a:pPr>
              <a:buFont typeface="Wingdings" pitchFamily="2" charset="2"/>
              <a:buChar char="v"/>
            </a:pPr>
            <a:r>
              <a:rPr lang="he-IL" sz="2400" b="1" dirty="0" smtClean="0">
                <a:latin typeface="Guttman Yad-Brush" pitchFamily="2" charset="-79"/>
              </a:rPr>
              <a:t>  </a:t>
            </a:r>
            <a:r>
              <a:rPr lang="ar-SA" sz="2400" b="1" dirty="0" smtClean="0">
                <a:latin typeface="Guttman Yad-Brush" pitchFamily="2" charset="-79"/>
              </a:rPr>
              <a:t>فن القتال</a:t>
            </a:r>
            <a:endParaRPr lang="he-IL" sz="2400" b="1" dirty="0">
              <a:latin typeface="Guttman Yad-Brush" pitchFamily="2" charset="-79"/>
            </a:endParaRPr>
          </a:p>
        </p:txBody>
      </p:sp>
      <p:pic>
        <p:nvPicPr>
          <p:cNvPr id="8194" name="Picture 2" descr="https://photos-6.dropbox.com/t/0/AACCOJn9JZSN32zG4D4S6CxVW0AXzvsTZRwvm1wiXHjyzw/12/11670533/jpeg/178x178/1/1383732000/0/2/shutterstock_135915839.jpg/Z65bBwwlvWIc8Lac2F3VK2rEYrIZ6f9BfcxHMXGMZrk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3573016"/>
            <a:ext cx="2487538" cy="2315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416037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r"/>
            <a:r>
              <a:rPr lang="ar-SA" sz="4000" b="1" dirty="0" smtClean="0">
                <a:solidFill>
                  <a:srgbClr val="C00000"/>
                </a:solidFill>
                <a:latin typeface="Guttman Yad-Brush" pitchFamily="2" charset="-79"/>
                <a:cs typeface="+mn-cs"/>
              </a:rPr>
              <a:t>أيّة نشاطات تقوّي العمود الفقري والعظام؟</a:t>
            </a:r>
            <a:endParaRPr lang="he-IL" sz="4000" b="1" dirty="0">
              <a:solidFill>
                <a:srgbClr val="C00000"/>
              </a:solidFill>
              <a:latin typeface="Guttman Yad-Brush" pitchFamily="2" charset="-79"/>
              <a:cs typeface="+mn-cs"/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ar-SA" sz="2400" b="1" dirty="0" smtClean="0">
                <a:latin typeface="Guttman Yad-Brush" pitchFamily="2" charset="-79"/>
              </a:rPr>
              <a:t>النشاطات التي تسبّب ضغطاً على العظام تساهم</a:t>
            </a:r>
            <a:r>
              <a:rPr lang="he-IL" sz="2400" b="1" dirty="0" smtClean="0">
                <a:latin typeface="Guttman Yad-Brush" pitchFamily="2" charset="-79"/>
              </a:rPr>
              <a:t> </a:t>
            </a:r>
            <a:r>
              <a:rPr lang="ar-SA" sz="2400" b="1" dirty="0" smtClean="0">
                <a:latin typeface="Guttman Yad-Brush" pitchFamily="2" charset="-79"/>
              </a:rPr>
              <a:t>بارتفاع كتلة العظام</a:t>
            </a:r>
            <a:r>
              <a:rPr lang="he-IL" sz="2400" b="1" dirty="0" smtClean="0">
                <a:latin typeface="Guttman Yad-Brush" pitchFamily="2" charset="-79"/>
              </a:rPr>
              <a:t>.</a:t>
            </a:r>
          </a:p>
          <a:p>
            <a:pPr marL="0" indent="0">
              <a:buNone/>
            </a:pPr>
            <a:r>
              <a:rPr lang="he-IL" sz="2400" b="1" dirty="0">
                <a:latin typeface="Guttman Yad-Brush" pitchFamily="2" charset="-79"/>
              </a:rPr>
              <a:t> </a:t>
            </a:r>
            <a:r>
              <a:rPr lang="he-IL" sz="2400" b="1" dirty="0" smtClean="0">
                <a:latin typeface="Guttman Yad-Brush" pitchFamily="2" charset="-79"/>
              </a:rPr>
              <a:t>   </a:t>
            </a:r>
            <a:r>
              <a:rPr lang="ar-SA" sz="2400" b="1" dirty="0" smtClean="0">
                <a:latin typeface="Guttman Yad-Brush" pitchFamily="2" charset="-79"/>
              </a:rPr>
              <a:t>مثل</a:t>
            </a:r>
            <a:r>
              <a:rPr lang="he-IL" sz="2400" b="1" dirty="0" smtClean="0">
                <a:latin typeface="Guttman Yad-Brush" pitchFamily="2" charset="-79"/>
              </a:rPr>
              <a:t> </a:t>
            </a:r>
            <a:r>
              <a:rPr lang="ar-SA" sz="2400" b="1" dirty="0" smtClean="0">
                <a:latin typeface="Guttman Yad-Brush" pitchFamily="2" charset="-79"/>
              </a:rPr>
              <a:t>ـ المشي</a:t>
            </a:r>
            <a:r>
              <a:rPr lang="ar-SA" sz="2400" b="1" dirty="0">
                <a:latin typeface="Guttman Yad-Brush" pitchFamily="2" charset="-79"/>
              </a:rPr>
              <a:t>،</a:t>
            </a:r>
            <a:r>
              <a:rPr lang="he-IL" sz="2400" b="1" dirty="0" smtClean="0">
                <a:latin typeface="Guttman Yad-Brush" pitchFamily="2" charset="-79"/>
              </a:rPr>
              <a:t> </a:t>
            </a:r>
            <a:r>
              <a:rPr lang="ar-SA" sz="2400" b="1" dirty="0" smtClean="0">
                <a:latin typeface="Guttman Yad-Brush" pitchFamily="2" charset="-79"/>
              </a:rPr>
              <a:t>الركض</a:t>
            </a:r>
            <a:r>
              <a:rPr lang="ar-SA" sz="2400" b="1" dirty="0">
                <a:latin typeface="Guttman Yad-Brush" pitchFamily="2" charset="-79"/>
              </a:rPr>
              <a:t>،</a:t>
            </a:r>
            <a:r>
              <a:rPr lang="he-IL" sz="2400" b="1" dirty="0" smtClean="0">
                <a:latin typeface="Guttman Yad-Brush" pitchFamily="2" charset="-79"/>
              </a:rPr>
              <a:t> </a:t>
            </a:r>
            <a:r>
              <a:rPr lang="ar-SA" sz="2400" b="1" dirty="0" smtClean="0">
                <a:latin typeface="Guttman Yad-Brush" pitchFamily="2" charset="-79"/>
              </a:rPr>
              <a:t>القفز</a:t>
            </a:r>
            <a:r>
              <a:rPr lang="ar-SA" sz="2400" b="1" dirty="0">
                <a:latin typeface="Guttman Yad-Brush" pitchFamily="2" charset="-79"/>
              </a:rPr>
              <a:t>،</a:t>
            </a:r>
            <a:r>
              <a:rPr lang="he-IL" sz="2400" b="1" dirty="0" smtClean="0">
                <a:latin typeface="Guttman Yad-Brush" pitchFamily="2" charset="-79"/>
              </a:rPr>
              <a:t> </a:t>
            </a:r>
            <a:r>
              <a:rPr lang="ar-SA" sz="2400" b="1" dirty="0" smtClean="0">
                <a:latin typeface="Guttman Yad-Brush" pitchFamily="2" charset="-79"/>
              </a:rPr>
              <a:t>التمارين بواسطة الأجهزة</a:t>
            </a:r>
            <a:endParaRPr lang="he-IL" sz="2400" b="1" dirty="0" smtClean="0">
              <a:latin typeface="Guttman Yad-Brush" pitchFamily="2" charset="-79"/>
            </a:endParaRPr>
          </a:p>
          <a:p>
            <a:r>
              <a:rPr lang="ar-SA" sz="2400" b="1" dirty="0" smtClean="0">
                <a:latin typeface="Guttman Yad-Brush" pitchFamily="2" charset="-79"/>
              </a:rPr>
              <a:t>تقوية العظام والهيكل العظمي تبدأ من جيل صغير</a:t>
            </a:r>
            <a:r>
              <a:rPr lang="ar-SA" sz="2400" b="1" dirty="0">
                <a:latin typeface="Guttman Yad-Brush" pitchFamily="2" charset="-79"/>
              </a:rPr>
              <a:t>،</a:t>
            </a:r>
            <a:endParaRPr lang="he-IL" sz="2400" b="1" dirty="0" smtClean="0">
              <a:latin typeface="Guttman Yad-Brush" pitchFamily="2" charset="-79"/>
            </a:endParaRPr>
          </a:p>
          <a:p>
            <a:pPr marL="0" indent="0">
              <a:buNone/>
            </a:pPr>
            <a:r>
              <a:rPr lang="he-IL" sz="2400" b="1" dirty="0" smtClean="0">
                <a:latin typeface="Guttman Yad-Brush" pitchFamily="2" charset="-79"/>
              </a:rPr>
              <a:t>   </a:t>
            </a:r>
            <a:r>
              <a:rPr lang="ar-AE" sz="2400" b="1" dirty="0" smtClean="0">
                <a:latin typeface="Guttman Yad-Brush" pitchFamily="2" charset="-79"/>
              </a:rPr>
              <a:t>من ال</a:t>
            </a:r>
            <a:r>
              <a:rPr lang="ar-SA" sz="2400" b="1" dirty="0" smtClean="0">
                <a:latin typeface="Guttman Yad-Brush" pitchFamily="2" charset="-79"/>
              </a:rPr>
              <a:t>مهم</a:t>
            </a:r>
            <a:r>
              <a:rPr lang="ar-SA" sz="2400" b="1" dirty="0">
                <a:latin typeface="Guttman Yad-Brush" pitchFamily="2" charset="-79"/>
              </a:rPr>
              <a:t>ّ</a:t>
            </a:r>
            <a:r>
              <a:rPr lang="he-IL" sz="2400" b="1" dirty="0" smtClean="0">
                <a:latin typeface="Guttman Yad-Brush" pitchFamily="2" charset="-79"/>
              </a:rPr>
              <a:t> </a:t>
            </a:r>
            <a:r>
              <a:rPr lang="ar-SA" sz="2400" b="1" dirty="0" smtClean="0">
                <a:latin typeface="Guttman Yad-Brush" pitchFamily="2" charset="-79"/>
              </a:rPr>
              <a:t>مُمارسة</a:t>
            </a:r>
            <a:r>
              <a:rPr lang="he-IL" sz="2400" b="1" dirty="0" smtClean="0">
                <a:latin typeface="Guttman Yad-Brush" pitchFamily="2" charset="-79"/>
              </a:rPr>
              <a:t> </a:t>
            </a:r>
            <a:r>
              <a:rPr lang="ar-AE" sz="2400" b="1" dirty="0" smtClean="0">
                <a:latin typeface="Guttman Yad-Brush" pitchFamily="2" charset="-79"/>
              </a:rPr>
              <a:t>هذه </a:t>
            </a:r>
            <a:r>
              <a:rPr lang="ar-SA" sz="2400" b="1" dirty="0" smtClean="0">
                <a:latin typeface="Guttman Yad-Brush" pitchFamily="2" charset="-79"/>
              </a:rPr>
              <a:t>النّشاطات في المدارس الابتدائيّة</a:t>
            </a:r>
            <a:r>
              <a:rPr lang="he-IL" sz="2400" b="1" dirty="0" smtClean="0">
                <a:latin typeface="Guttman Yad-Brush" pitchFamily="2" charset="-79"/>
              </a:rPr>
              <a:t>.</a:t>
            </a:r>
          </a:p>
          <a:p>
            <a:endParaRPr lang="he-IL" sz="2400" b="1" dirty="0"/>
          </a:p>
        </p:txBody>
      </p:sp>
      <p:pic>
        <p:nvPicPr>
          <p:cNvPr id="9218" name="Picture 2" descr="https://photos-4.dropbox.com/t/0/AABNyNDC0CWDPLAwUb_wRz4kc5FFFDCdwzTjtqhIUtYpjg/12/11670533/jpeg/178x178/1/1383732000/0/2/shutterstock_39954079.jpg/KJDz56UnAR6YXawonLdsObJwD1WWHyIuMO4_1Bu8dus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4293096"/>
            <a:ext cx="3384376" cy="21602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852133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8229600" cy="1143000"/>
          </a:xfrm>
        </p:spPr>
        <p:txBody>
          <a:bodyPr>
            <a:noAutofit/>
          </a:bodyPr>
          <a:lstStyle/>
          <a:p>
            <a:pPr algn="r"/>
            <a:r>
              <a:rPr lang="ar-SA" sz="4000" b="1" dirty="0" smtClean="0">
                <a:solidFill>
                  <a:srgbClr val="C00000"/>
                </a:solidFill>
                <a:latin typeface="Guttman Yad-Brush" pitchFamily="2" charset="-79"/>
                <a:cs typeface="+mn-cs"/>
              </a:rPr>
              <a:t>أيّة نشاطات مناسبة للأولاد وأيّها مناسبة للكبار؟</a:t>
            </a:r>
            <a:endParaRPr lang="he-IL" sz="4000" b="1" dirty="0">
              <a:solidFill>
                <a:srgbClr val="C00000"/>
              </a:solidFill>
              <a:latin typeface="Guttman Yad-Brush" pitchFamily="2" charset="-79"/>
              <a:cs typeface="+mn-cs"/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ar-SA" sz="2400" b="1" dirty="0" smtClean="0">
                <a:latin typeface="Guttman Yad-Brush" pitchFamily="2" charset="-79"/>
              </a:rPr>
              <a:t>مهمّ جداً أن تكون النّشاطات آمنة</a:t>
            </a:r>
            <a:r>
              <a:rPr lang="he-IL" sz="2400" b="1" dirty="0" smtClean="0">
                <a:latin typeface="Guttman Yad-Brush" pitchFamily="2" charset="-79"/>
              </a:rPr>
              <a:t> </a:t>
            </a:r>
            <a:r>
              <a:rPr lang="ar-SA" sz="2400" b="1" dirty="0" smtClean="0">
                <a:latin typeface="Guttman Yad-Brush" pitchFamily="2" charset="-79"/>
              </a:rPr>
              <a:t>ومناسب</a:t>
            </a:r>
            <a:r>
              <a:rPr lang="ar-SA" sz="2400" b="1" dirty="0">
                <a:latin typeface="Guttman Yad-Brush" pitchFamily="2" charset="-79"/>
              </a:rPr>
              <a:t>ة</a:t>
            </a:r>
            <a:r>
              <a:rPr lang="he-IL" sz="2400" b="1" dirty="0" smtClean="0">
                <a:latin typeface="Guttman Yad-Brush" pitchFamily="2" charset="-79"/>
              </a:rPr>
              <a:t> </a:t>
            </a:r>
            <a:r>
              <a:rPr lang="ar-SA" sz="2400" b="1" dirty="0" smtClean="0">
                <a:latin typeface="Guttman Yad-Brush" pitchFamily="2" charset="-79"/>
              </a:rPr>
              <a:t>لمراحل تطوّر الطفل والبالغ.</a:t>
            </a:r>
            <a:endParaRPr lang="he-IL" sz="2400" b="1" dirty="0" smtClean="0">
              <a:latin typeface="Guttman Yad-Brush" pitchFamily="2" charset="-79"/>
            </a:endParaRPr>
          </a:p>
          <a:p>
            <a:r>
              <a:rPr lang="ar-SA" sz="2400" b="1" dirty="0" smtClean="0">
                <a:latin typeface="Guttman Yad-Brush" pitchFamily="2" charset="-79"/>
              </a:rPr>
              <a:t>يقوم </a:t>
            </a:r>
            <a:r>
              <a:rPr lang="ar-SA" sz="2400" b="1" dirty="0">
                <a:latin typeface="Guttman Yad-Brush" pitchFamily="2" charset="-79"/>
              </a:rPr>
              <a:t>الاولاد </a:t>
            </a:r>
            <a:r>
              <a:rPr lang="ar-SA" sz="2400" b="1" dirty="0" smtClean="0">
                <a:latin typeface="Guttman Yad-Brush" pitchFamily="2" charset="-79"/>
              </a:rPr>
              <a:t>بالنّشاطات على الأغلب</a:t>
            </a:r>
            <a:r>
              <a:rPr lang="he-IL" sz="2400" b="1" dirty="0" smtClean="0">
                <a:latin typeface="Guttman Yad-Brush" pitchFamily="2" charset="-79"/>
              </a:rPr>
              <a:t> </a:t>
            </a:r>
            <a:r>
              <a:rPr lang="ar-AE" sz="2400" b="1" dirty="0" smtClean="0">
                <a:latin typeface="Guttman Yad-Brush" pitchFamily="2" charset="-79"/>
              </a:rPr>
              <a:t>خلال لعبة </a:t>
            </a:r>
            <a:r>
              <a:rPr lang="ar-SA" sz="2400" b="1" dirty="0" smtClean="0">
                <a:latin typeface="Guttman Yad-Brush" pitchFamily="2" charset="-79"/>
              </a:rPr>
              <a:t>أو حصص</a:t>
            </a:r>
            <a:r>
              <a:rPr lang="he-IL" sz="2400" b="1" dirty="0" smtClean="0">
                <a:latin typeface="Guttman Yad-Brush" pitchFamily="2" charset="-79"/>
              </a:rPr>
              <a:t> </a:t>
            </a:r>
            <a:r>
              <a:rPr lang="ar-SA" sz="2400" b="1" dirty="0" smtClean="0">
                <a:latin typeface="Guttman Yad-Brush" pitchFamily="2" charset="-79"/>
              </a:rPr>
              <a:t>التربية البدنيّة في المدرسة، أو في الدورات.</a:t>
            </a:r>
            <a:endParaRPr lang="he-IL" sz="2400" b="1" dirty="0" smtClean="0">
              <a:latin typeface="Guttman Yad-Brush" pitchFamily="2" charset="-79"/>
            </a:endParaRPr>
          </a:p>
          <a:p>
            <a:r>
              <a:rPr lang="ar-SA" sz="2400" b="1" dirty="0">
                <a:latin typeface="Guttman Yad-Brush" pitchFamily="2" charset="-79"/>
              </a:rPr>
              <a:t>يقوم البالغون بالنّشاطات بشكل </a:t>
            </a:r>
            <a:r>
              <a:rPr lang="ar-SA" sz="2400" b="1" dirty="0" smtClean="0">
                <a:latin typeface="Guttman Yad-Brush" pitchFamily="2" charset="-79"/>
              </a:rPr>
              <a:t>مخطّط أكثر مثل</a:t>
            </a:r>
            <a:r>
              <a:rPr lang="ar-AE" sz="2400" dirty="0" smtClean="0"/>
              <a:t>:</a:t>
            </a:r>
            <a:r>
              <a:rPr lang="ar-SA" sz="2400" dirty="0"/>
              <a:t> </a:t>
            </a:r>
            <a:r>
              <a:rPr lang="ar-SA" sz="2400" b="1" dirty="0" smtClean="0"/>
              <a:t>نشاطات فرديّة أو جماعيّة، دروس لياقة بدنيّة، جولات مخطّطة</a:t>
            </a:r>
            <a:endParaRPr lang="he-IL" sz="2400" b="1" dirty="0"/>
          </a:p>
        </p:txBody>
      </p:sp>
      <p:pic>
        <p:nvPicPr>
          <p:cNvPr id="2050" name="Picture 2" descr="https://photos-6.dropbox.com/t/0/AAAxpNXHYoV4u6mxJRJPrGES_4TWEW_OjNjmDq1muMNnHg/12/11670533/jpeg/178x178/1/1383732000/0/2/shutterstock_80555341.jpg/6wGyaLWv1NHfxjbSAnCOO0bzdO7I8pcfyaHq0IsIyxI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4781941"/>
            <a:ext cx="2448272" cy="1695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https://photos-3.dropbox.com/t/0/AADrmJwkG93g3i5ptMqK2S-W7Xe5u6m7RQRkaJg7H2IlNQ/12/11670533/jpeg/178x178/1/1383732000/0/2/shutterstock_118018039.jpg/ujEMN5rYZizUb_7jjqj4KczpeG1oQ6miPDgrtjbbK7U">
            <a:hlinkClick r:id="rId5"/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152" y="4781941"/>
            <a:ext cx="2376264" cy="1695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2581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1696</TotalTime>
  <Words>899</Words>
  <Application>Microsoft Office PowerPoint</Application>
  <PresentationFormat>‫הצגה על המסך (4:3)</PresentationFormat>
  <Paragraphs>122</Paragraphs>
  <Slides>15</Slides>
  <Notes>1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15</vt:i4>
      </vt:variant>
    </vt:vector>
  </HeadingPairs>
  <TitlesOfParts>
    <vt:vector size="16" baseType="lpstr">
      <vt:lpstr>ערכת נושא Office</vt:lpstr>
      <vt:lpstr>النّشاط البدنيّ للأولاد والشّباب</vt:lpstr>
      <vt:lpstr>لماذا من المهمّ أن نتحدّث عن نمط حياة سليم؟</vt:lpstr>
      <vt:lpstr>فوائد النشاط البدنيّ للأولاد والشباب:</vt:lpstr>
      <vt:lpstr>وصفة طبّية لمُمارسة الرياضة للشباب</vt:lpstr>
      <vt:lpstr>ماذا يعني؟</vt:lpstr>
      <vt:lpstr>ما هي التمارين الرياضيّة؟</vt:lpstr>
      <vt:lpstr>ما هي النشاطات التي تساعد في تقوية العضلات؟</vt:lpstr>
      <vt:lpstr>أيّة نشاطات تقوّي العمود الفقري والعظام؟</vt:lpstr>
      <vt:lpstr>أيّة نشاطات مناسبة للأولاد وأيّها مناسبة للكبار؟</vt:lpstr>
      <vt:lpstr>طبيعة (صفة) النّشاطات الرياضيّة؟</vt:lpstr>
      <vt:lpstr>كيف يمكن زيادة النّشاطات البدنيّة لدى الأولاد والمراهقين؟</vt:lpstr>
      <vt:lpstr>تكملة:</vt:lpstr>
      <vt:lpstr>كيف نتدرّب بشكل آمن؟</vt:lpstr>
      <vt:lpstr>هرم النّشاطات البدنيّة للأولاد والمراهقين</vt:lpstr>
      <vt:lpstr> تلخيص: حسنات النّشاط البدني             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פעילות גופנית לילדים ובני נוער</dc:title>
  <dc:creator>USER</dc:creator>
  <cp:lastModifiedBy>USER</cp:lastModifiedBy>
  <cp:revision>270</cp:revision>
  <dcterms:created xsi:type="dcterms:W3CDTF">2013-04-16T18:42:43Z</dcterms:created>
  <dcterms:modified xsi:type="dcterms:W3CDTF">2014-11-14T20:56:27Z</dcterms:modified>
</cp:coreProperties>
</file>