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7"/>
    <p:sldMasterId id="2147483785" r:id="rId8"/>
    <p:sldMasterId id="2147483803" r:id="rId9"/>
  </p:sldMasterIdLst>
  <p:notesMasterIdLst>
    <p:notesMasterId r:id="rId57"/>
  </p:notesMasterIdLst>
  <p:sldIdLst>
    <p:sldId id="301" r:id="rId10"/>
    <p:sldId id="482" r:id="rId11"/>
    <p:sldId id="476" r:id="rId12"/>
    <p:sldId id="473" r:id="rId13"/>
    <p:sldId id="440" r:id="rId14"/>
    <p:sldId id="332" r:id="rId15"/>
    <p:sldId id="304" r:id="rId16"/>
    <p:sldId id="392" r:id="rId17"/>
    <p:sldId id="397" r:id="rId18"/>
    <p:sldId id="421" r:id="rId19"/>
    <p:sldId id="423" r:id="rId20"/>
    <p:sldId id="424" r:id="rId21"/>
    <p:sldId id="429" r:id="rId22"/>
    <p:sldId id="431" r:id="rId23"/>
    <p:sldId id="432" r:id="rId24"/>
    <p:sldId id="437" r:id="rId25"/>
    <p:sldId id="433" r:id="rId26"/>
    <p:sldId id="455" r:id="rId27"/>
    <p:sldId id="457" r:id="rId28"/>
    <p:sldId id="478" r:id="rId29"/>
    <p:sldId id="481" r:id="rId30"/>
    <p:sldId id="479" r:id="rId31"/>
    <p:sldId id="434" r:id="rId32"/>
    <p:sldId id="487" r:id="rId33"/>
    <p:sldId id="475" r:id="rId34"/>
    <p:sldId id="483" r:id="rId35"/>
    <p:sldId id="485" r:id="rId36"/>
    <p:sldId id="488" r:id="rId37"/>
    <p:sldId id="486" r:id="rId38"/>
    <p:sldId id="480" r:id="rId39"/>
    <p:sldId id="454" r:id="rId40"/>
    <p:sldId id="474" r:id="rId41"/>
    <p:sldId id="477" r:id="rId42"/>
    <p:sldId id="323" r:id="rId43"/>
    <p:sldId id="435" r:id="rId44"/>
    <p:sldId id="394" r:id="rId45"/>
    <p:sldId id="325" r:id="rId46"/>
    <p:sldId id="458" r:id="rId47"/>
    <p:sldId id="443" r:id="rId48"/>
    <p:sldId id="453" r:id="rId49"/>
    <p:sldId id="472" r:id="rId50"/>
    <p:sldId id="326" r:id="rId51"/>
    <p:sldId id="412" r:id="rId52"/>
    <p:sldId id="452" r:id="rId53"/>
    <p:sldId id="414" r:id="rId54"/>
    <p:sldId id="441" r:id="rId55"/>
    <p:sldId id="470" r:id="rId56"/>
  </p:sldIdLst>
  <p:sldSz cx="9144000" cy="6858000" type="screen4x3"/>
  <p:notesSz cx="6797675" cy="9926638"/>
  <p:custDataLst>
    <p:tags r:id="rId58"/>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51B89BF-0B32-461D-A1A9-7CB46BA347ED}">
          <p14:sldIdLst>
            <p14:sldId id="301"/>
            <p14:sldId id="482"/>
            <p14:sldId id="476"/>
            <p14:sldId id="473"/>
            <p14:sldId id="440"/>
            <p14:sldId id="332"/>
            <p14:sldId id="304"/>
            <p14:sldId id="392"/>
            <p14:sldId id="397"/>
            <p14:sldId id="421"/>
            <p14:sldId id="423"/>
            <p14:sldId id="424"/>
            <p14:sldId id="429"/>
            <p14:sldId id="431"/>
            <p14:sldId id="432"/>
            <p14:sldId id="437"/>
            <p14:sldId id="433"/>
            <p14:sldId id="455"/>
            <p14:sldId id="457"/>
            <p14:sldId id="478"/>
            <p14:sldId id="481"/>
            <p14:sldId id="479"/>
            <p14:sldId id="434"/>
            <p14:sldId id="487"/>
            <p14:sldId id="475"/>
            <p14:sldId id="483"/>
            <p14:sldId id="485"/>
            <p14:sldId id="488"/>
            <p14:sldId id="486"/>
            <p14:sldId id="480"/>
            <p14:sldId id="454"/>
            <p14:sldId id="474"/>
            <p14:sldId id="477"/>
            <p14:sldId id="323"/>
            <p14:sldId id="435"/>
            <p14:sldId id="394"/>
            <p14:sldId id="325"/>
            <p14:sldId id="458"/>
            <p14:sldId id="443"/>
            <p14:sldId id="453"/>
            <p14:sldId id="472"/>
            <p14:sldId id="326"/>
            <p14:sldId id="412"/>
            <p14:sldId id="452"/>
            <p14:sldId id="414"/>
            <p14:sldId id="441"/>
            <p14:sldId id="470"/>
          </p14:sldIdLst>
        </p14:section>
      </p14:sectionLst>
    </p:ext>
    <p:ext uri="{EFAFB233-063F-42B5-8137-9DF3F51BA10A}">
      <p15:sldGuideLst xmlns:p15="http://schemas.microsoft.com/office/powerpoint/2012/main">
        <p15:guide id="1" orient="horz" pos="2160">
          <p15:clr>
            <a:srgbClr val="A4A3A4"/>
          </p15:clr>
        </p15:guide>
        <p15:guide id="2" orient="horz" pos="867">
          <p15:clr>
            <a:srgbClr val="A4A3A4"/>
          </p15:clr>
        </p15:guide>
        <p15:guide id="3" orient="horz" pos="4247">
          <p15:clr>
            <a:srgbClr val="A4A3A4"/>
          </p15:clr>
        </p15:guide>
        <p15:guide id="4" orient="horz" pos="3929">
          <p15:clr>
            <a:srgbClr val="A4A3A4"/>
          </p15:clr>
        </p15:guide>
        <p15:guide id="5" orient="horz" pos="3475" userDrawn="1">
          <p15:clr>
            <a:srgbClr val="A4A3A4"/>
          </p15:clr>
        </p15:guide>
        <p15:guide id="6" orient="horz" pos="1321">
          <p15:clr>
            <a:srgbClr val="A4A3A4"/>
          </p15:clr>
        </p15:guide>
        <p15:guide id="7" orient="horz" pos="655">
          <p15:clr>
            <a:srgbClr val="A4A3A4"/>
          </p15:clr>
        </p15:guide>
        <p15:guide id="8" pos="2880">
          <p15:clr>
            <a:srgbClr val="A4A3A4"/>
          </p15:clr>
        </p15:guide>
        <p15:guide id="9" pos="385">
          <p15:clr>
            <a:srgbClr val="A4A3A4"/>
          </p15:clr>
        </p15:guide>
        <p15:guide id="10" pos="5624" userDrawn="1">
          <p15:clr>
            <a:srgbClr val="A4A3A4"/>
          </p15:clr>
        </p15:guide>
        <p15:guide id="11" pos="3039">
          <p15:clr>
            <a:srgbClr val="A4A3A4"/>
          </p15:clr>
        </p15:guide>
        <p15:guide id="12" orient="horz" pos="4184">
          <p15:clr>
            <a:srgbClr val="A4A3A4"/>
          </p15:clr>
        </p15:guide>
        <p15:guide id="13" orient="horz" pos="663">
          <p15:clr>
            <a:srgbClr val="A4A3A4"/>
          </p15:clr>
        </p15:guide>
        <p15:guide id="14" pos="930">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guide id="3" orient="horz" pos="3126">
          <p15:clr>
            <a:srgbClr val="A4A3A4"/>
          </p15:clr>
        </p15:guide>
        <p15:guide id="4" pos="2101">
          <p15:clr>
            <a:srgbClr val="A4A3A4"/>
          </p15:clr>
        </p15:guide>
        <p15:guide id="5" pos="2182">
          <p15:clr>
            <a:srgbClr val="A4A3A4"/>
          </p15:clr>
        </p15:guide>
        <p15:guide id="6"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Linley" initials="PL" lastIdx="28" clrIdx="0"/>
  <p:cmAuthor id="1" name="Joanna Luscombe" initials="JL" lastIdx="3" clrIdx="1"/>
  <p:cmAuthor id="2" name="Georges von Degenfeld" initials="GvD" lastIdx="59" clrIdx="2"/>
  <p:cmAuthor id="3" name="Carole Mongin-Bulewski" initials="A" lastIdx="3" clrIdx="3"/>
  <p:cmAuthor id="4" name="Shmuel Fuchs" initials="SF"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1AC"/>
    <a:srgbClr val="FFFFCC"/>
    <a:srgbClr val="2B4981"/>
    <a:srgbClr val="6689CC"/>
    <a:srgbClr val="605F62"/>
    <a:srgbClr val="000000"/>
    <a:srgbClr val="809ED5"/>
    <a:srgbClr val="726F69"/>
    <a:srgbClr val="B3B2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8" autoAdjust="0"/>
    <p:restoredTop sz="95408" autoAdjust="0"/>
  </p:normalViewPr>
  <p:slideViewPr>
    <p:cSldViewPr showGuides="1">
      <p:cViewPr varScale="1">
        <p:scale>
          <a:sx n="89" d="100"/>
          <a:sy n="89" d="100"/>
        </p:scale>
        <p:origin x="1315" y="34"/>
      </p:cViewPr>
      <p:guideLst>
        <p:guide orient="horz" pos="2160"/>
        <p:guide orient="horz" pos="867"/>
        <p:guide orient="horz" pos="4247"/>
        <p:guide orient="horz" pos="3929"/>
        <p:guide orient="horz" pos="3475"/>
        <p:guide orient="horz" pos="1321"/>
        <p:guide orient="horz" pos="655"/>
        <p:guide pos="2880"/>
        <p:guide pos="385"/>
        <p:guide pos="5624"/>
        <p:guide pos="3039"/>
        <p:guide orient="horz" pos="4184"/>
        <p:guide orient="horz" pos="663"/>
        <p:guide pos="930"/>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p:scale>
          <a:sx n="86" d="100"/>
          <a:sy n="86" d="100"/>
        </p:scale>
        <p:origin x="-2645" y="1483"/>
      </p:cViewPr>
      <p:guideLst>
        <p:guide orient="horz" pos="3109"/>
        <p:guide pos="2141"/>
        <p:guide orient="horz" pos="3126"/>
        <p:guide pos="2101"/>
        <p:guide pos="2182"/>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2.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0656506379033"/>
          <c:y val="0.16384337396215201"/>
          <c:w val="0.61835219070198699"/>
          <c:h val="0.69377183097375295"/>
        </c:manualLayout>
      </c:layout>
      <c:barChart>
        <c:barDir val="col"/>
        <c:grouping val="stacked"/>
        <c:varyColors val="0"/>
        <c:ser>
          <c:idx val="0"/>
          <c:order val="0"/>
          <c:tx>
            <c:strRef>
              <c:f>Sheet1!$B$1</c:f>
              <c:strCache>
                <c:ptCount val="1"/>
                <c:pt idx="0">
                  <c:v>Non-culprit</c:v>
                </c:pt>
              </c:strCache>
            </c:strRef>
          </c:tx>
          <c:invertIfNegative val="0"/>
          <c:cat>
            <c:numRef>
              <c:f>Sheet1!$A$2</c:f>
              <c:numCache>
                <c:formatCode>General</c:formatCode>
                <c:ptCount val="1"/>
              </c:numCache>
            </c:numRef>
          </c:cat>
          <c:val>
            <c:numRef>
              <c:f>Sheet1!$B$2</c:f>
              <c:numCache>
                <c:formatCode>General</c:formatCode>
                <c:ptCount val="1"/>
                <c:pt idx="0">
                  <c:v>11.6</c:v>
                </c:pt>
              </c:numCache>
            </c:numRef>
          </c:val>
          <c:extLst xmlns:c16r2="http://schemas.microsoft.com/office/drawing/2015/06/chart">
            <c:ext xmlns:c16="http://schemas.microsoft.com/office/drawing/2014/chart" uri="{C3380CC4-5D6E-409C-BE32-E72D297353CC}">
              <c16:uniqueId val="{00000000-E38C-421B-A43D-BD40F4C52E9A}"/>
            </c:ext>
          </c:extLst>
        </c:ser>
        <c:ser>
          <c:idx val="1"/>
          <c:order val="1"/>
          <c:tx>
            <c:strRef>
              <c:f>Sheet1!$C$1</c:f>
              <c:strCache>
                <c:ptCount val="1"/>
                <c:pt idx="0">
                  <c:v>Culprit</c:v>
                </c:pt>
              </c:strCache>
            </c:strRef>
          </c:tx>
          <c:invertIfNegative val="0"/>
          <c:cat>
            <c:numRef>
              <c:f>Sheet1!$A$2</c:f>
              <c:numCache>
                <c:formatCode>General</c:formatCode>
                <c:ptCount val="1"/>
              </c:numCache>
            </c:numRef>
          </c:cat>
          <c:val>
            <c:numRef>
              <c:f>Sheet1!$C$2</c:f>
              <c:numCache>
                <c:formatCode>General</c:formatCode>
                <c:ptCount val="1"/>
                <c:pt idx="0">
                  <c:v>12.9</c:v>
                </c:pt>
              </c:numCache>
            </c:numRef>
          </c:val>
          <c:extLst xmlns:c16r2="http://schemas.microsoft.com/office/drawing/2015/06/chart">
            <c:ext xmlns:c16="http://schemas.microsoft.com/office/drawing/2014/chart" uri="{C3380CC4-5D6E-409C-BE32-E72D297353CC}">
              <c16:uniqueId val="{00000001-E38C-421B-A43D-BD40F4C52E9A}"/>
            </c:ext>
          </c:extLst>
        </c:ser>
        <c:dLbls>
          <c:showLegendKey val="0"/>
          <c:showVal val="0"/>
          <c:showCatName val="0"/>
          <c:showSerName val="0"/>
          <c:showPercent val="0"/>
          <c:showBubbleSize val="0"/>
        </c:dLbls>
        <c:gapWidth val="150"/>
        <c:overlap val="100"/>
        <c:axId val="549275376"/>
        <c:axId val="549273416"/>
      </c:barChart>
      <c:catAx>
        <c:axId val="549275376"/>
        <c:scaling>
          <c:orientation val="minMax"/>
        </c:scaling>
        <c:delete val="0"/>
        <c:axPos val="b"/>
        <c:numFmt formatCode="General" sourceLinked="1"/>
        <c:majorTickMark val="out"/>
        <c:minorTickMark val="none"/>
        <c:tickLblPos val="nextTo"/>
        <c:spPr>
          <a:ln w="12700">
            <a:solidFill>
              <a:schemeClr val="tx1"/>
            </a:solidFill>
          </a:ln>
        </c:spPr>
        <c:crossAx val="549273416"/>
        <c:crosses val="autoZero"/>
        <c:auto val="1"/>
        <c:lblAlgn val="ctr"/>
        <c:lblOffset val="100"/>
        <c:noMultiLvlLbl val="0"/>
      </c:catAx>
      <c:valAx>
        <c:axId val="549273416"/>
        <c:scaling>
          <c:orientation val="minMax"/>
        </c:scaling>
        <c:delete val="0"/>
        <c:axPos val="l"/>
        <c:title>
          <c:tx>
            <c:rich>
              <a:bodyPr rot="-5400000" vert="horz"/>
              <a:lstStyle/>
              <a:p>
                <a:pPr>
                  <a:defRPr>
                    <a:solidFill>
                      <a:schemeClr val="tx1">
                        <a:lumMod val="65000"/>
                        <a:lumOff val="35000"/>
                      </a:schemeClr>
                    </a:solidFill>
                  </a:defRPr>
                </a:pPr>
                <a:r>
                  <a:rPr lang="en-GB" dirty="0">
                    <a:solidFill>
                      <a:schemeClr val="tx1">
                        <a:lumMod val="65000"/>
                        <a:lumOff val="35000"/>
                      </a:schemeClr>
                    </a:solidFill>
                  </a:rPr>
                  <a:t>Patients experiencing</a:t>
                </a:r>
                <a:r>
                  <a:rPr lang="en-GB" baseline="0" dirty="0">
                    <a:solidFill>
                      <a:schemeClr val="tx1">
                        <a:lumMod val="65000"/>
                        <a:lumOff val="35000"/>
                      </a:schemeClr>
                    </a:solidFill>
                  </a:rPr>
                  <a:t> major adverse CV events* </a:t>
                </a:r>
                <a:br>
                  <a:rPr lang="en-GB" baseline="0" dirty="0">
                    <a:solidFill>
                      <a:schemeClr val="tx1">
                        <a:lumMod val="65000"/>
                        <a:lumOff val="35000"/>
                      </a:schemeClr>
                    </a:solidFill>
                  </a:rPr>
                </a:br>
                <a:r>
                  <a:rPr lang="en-GB" baseline="0" dirty="0">
                    <a:solidFill>
                      <a:schemeClr val="tx1">
                        <a:lumMod val="65000"/>
                        <a:lumOff val="35000"/>
                      </a:schemeClr>
                    </a:solidFill>
                  </a:rPr>
                  <a:t>for 3 years (%)</a:t>
                </a:r>
                <a:endParaRPr lang="en-GB" dirty="0">
                  <a:solidFill>
                    <a:schemeClr val="tx1">
                      <a:lumMod val="65000"/>
                      <a:lumOff val="35000"/>
                    </a:schemeClr>
                  </a:solidFill>
                </a:endParaRPr>
              </a:p>
            </c:rich>
          </c:tx>
          <c:layout>
            <c:manualLayout>
              <c:xMode val="edge"/>
              <c:yMode val="edge"/>
              <c:x val="0"/>
              <c:y val="0.151174896772866"/>
            </c:manualLayout>
          </c:layout>
          <c:overlay val="0"/>
        </c:title>
        <c:numFmt formatCode="General" sourceLinked="1"/>
        <c:majorTickMark val="out"/>
        <c:minorTickMark val="none"/>
        <c:tickLblPos val="nextTo"/>
        <c:spPr>
          <a:ln w="12700">
            <a:solidFill>
              <a:schemeClr val="tx1"/>
            </a:solidFill>
          </a:ln>
        </c:spPr>
        <c:txPr>
          <a:bodyPr/>
          <a:lstStyle/>
          <a:p>
            <a:pPr>
              <a:defRPr>
                <a:solidFill>
                  <a:schemeClr val="tx1">
                    <a:lumMod val="65000"/>
                    <a:lumOff val="35000"/>
                  </a:schemeClr>
                </a:solidFill>
              </a:defRPr>
            </a:pPr>
            <a:endParaRPr lang="en-US"/>
          </a:p>
        </c:txPr>
        <c:crossAx val="5492753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8230568667561E-2"/>
          <c:y val="0.14187754438770375"/>
          <c:w val="0.86962570432339203"/>
          <c:h val="0.73128082521534399"/>
        </c:manualLayout>
      </c:layout>
      <c:barChart>
        <c:barDir val="col"/>
        <c:grouping val="clustered"/>
        <c:varyColors val="0"/>
        <c:ser>
          <c:idx val="0"/>
          <c:order val="0"/>
          <c:tx>
            <c:strRef>
              <c:f>Sheet1!$B$1</c:f>
              <c:strCache>
                <c:ptCount val="1"/>
                <c:pt idx="0">
                  <c:v>Placebo</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death/MI/stroke</c:v>
                </c:pt>
                <c:pt idx="1">
                  <c:v>MI</c:v>
                </c:pt>
                <c:pt idx="2">
                  <c:v>CV death</c:v>
                </c:pt>
                <c:pt idx="3">
                  <c:v>Stroke</c:v>
                </c:pt>
                <c:pt idx="4">
                  <c:v>TIMI major bleeding</c:v>
                </c:pt>
              </c:strCache>
            </c:strRef>
          </c:cat>
          <c:val>
            <c:numRef>
              <c:f>Sheet1!$B$2:$B$6</c:f>
              <c:numCache>
                <c:formatCode>General</c:formatCode>
                <c:ptCount val="5"/>
                <c:pt idx="0">
                  <c:v>9.0400000000000009</c:v>
                </c:pt>
                <c:pt idx="1">
                  <c:v>5.25</c:v>
                </c:pt>
                <c:pt idx="2">
                  <c:v>3.39</c:v>
                </c:pt>
                <c:pt idx="3">
                  <c:v>1.94</c:v>
                </c:pt>
                <c:pt idx="4">
                  <c:v>1.06</c:v>
                </c:pt>
              </c:numCache>
            </c:numRef>
          </c:val>
        </c:ser>
        <c:ser>
          <c:idx val="1"/>
          <c:order val="1"/>
          <c:tx>
            <c:strRef>
              <c:f>Sheet1!$C$1</c:f>
              <c:strCache>
                <c:ptCount val="1"/>
                <c:pt idx="0">
                  <c:v>Ticagrelor 90 mg</c:v>
                </c:pt>
              </c:strCache>
            </c:strRef>
          </c:tx>
          <c:spPr>
            <a:solidFill>
              <a:schemeClr val="accent3"/>
            </a:solidFill>
            <a:ln>
              <a:noFill/>
            </a:ln>
            <a:effectLst/>
          </c:spPr>
          <c:invertIfNegative val="0"/>
          <c:dPt>
            <c:idx val="0"/>
            <c:invertIfNegative val="0"/>
            <c:bubble3D val="0"/>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death/MI/stroke</c:v>
                </c:pt>
                <c:pt idx="1">
                  <c:v>MI</c:v>
                </c:pt>
                <c:pt idx="2">
                  <c:v>CV death</c:v>
                </c:pt>
                <c:pt idx="3">
                  <c:v>Stroke</c:v>
                </c:pt>
                <c:pt idx="4">
                  <c:v>TIMI major bleeding</c:v>
                </c:pt>
              </c:strCache>
            </c:strRef>
          </c:cat>
          <c:val>
            <c:numRef>
              <c:f>Sheet1!$C$2:$C$6</c:f>
              <c:numCache>
                <c:formatCode>General</c:formatCode>
                <c:ptCount val="5"/>
                <c:pt idx="0">
                  <c:v>7.85</c:v>
                </c:pt>
                <c:pt idx="1">
                  <c:v>4.4000000000000004</c:v>
                </c:pt>
                <c:pt idx="2">
                  <c:v>2.94</c:v>
                </c:pt>
                <c:pt idx="3">
                  <c:v>1.61</c:v>
                </c:pt>
                <c:pt idx="4">
                  <c:v>2.6</c:v>
                </c:pt>
              </c:numCache>
            </c:numRef>
          </c:val>
        </c:ser>
        <c:ser>
          <c:idx val="2"/>
          <c:order val="2"/>
          <c:tx>
            <c:strRef>
              <c:f>Sheet1!$D$1</c:f>
              <c:strCache>
                <c:ptCount val="1"/>
                <c:pt idx="0">
                  <c:v>Ticagrelor 60 mg</c:v>
                </c:pt>
              </c:strCache>
            </c:strRef>
          </c:tx>
          <c:spPr>
            <a:solidFill>
              <a:schemeClr val="accent3">
                <a:lumMod val="60000"/>
                <a:lumOff val="4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0" sourceLinked="0"/>
            <c:spPr>
              <a:noFill/>
              <a:ln>
                <a:noFill/>
              </a:ln>
              <a:effectLst/>
            </c:spPr>
            <c:txPr>
              <a:bodyPr/>
              <a:lstStyle/>
              <a:p>
                <a:pPr>
                  <a:defRPr sz="12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CV death/MI/stroke</c:v>
                </c:pt>
                <c:pt idx="1">
                  <c:v>MI</c:v>
                </c:pt>
                <c:pt idx="2">
                  <c:v>CV death</c:v>
                </c:pt>
                <c:pt idx="3">
                  <c:v>Stroke</c:v>
                </c:pt>
                <c:pt idx="4">
                  <c:v>TIMI major bleeding</c:v>
                </c:pt>
              </c:strCache>
            </c:strRef>
          </c:cat>
          <c:val>
            <c:numRef>
              <c:f>Sheet1!$D$2:$D$6</c:f>
              <c:numCache>
                <c:formatCode>General</c:formatCode>
                <c:ptCount val="5"/>
                <c:pt idx="0">
                  <c:v>7.77</c:v>
                </c:pt>
                <c:pt idx="1">
                  <c:v>4.53</c:v>
                </c:pt>
                <c:pt idx="2">
                  <c:v>2.86</c:v>
                </c:pt>
                <c:pt idx="3">
                  <c:v>1.47</c:v>
                </c:pt>
                <c:pt idx="4">
                  <c:v>2.2999999999999998</c:v>
                </c:pt>
              </c:numCache>
            </c:numRef>
          </c:val>
        </c:ser>
        <c:dLbls>
          <c:showLegendKey val="0"/>
          <c:showVal val="0"/>
          <c:showCatName val="0"/>
          <c:showSerName val="0"/>
          <c:showPercent val="0"/>
          <c:showBubbleSize val="0"/>
        </c:dLbls>
        <c:gapWidth val="150"/>
        <c:axId val="549274200"/>
        <c:axId val="549273808"/>
      </c:barChart>
      <c:catAx>
        <c:axId val="54927420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273808"/>
        <c:crosses val="autoZero"/>
        <c:auto val="1"/>
        <c:lblAlgn val="ctr"/>
        <c:lblOffset val="100"/>
        <c:noMultiLvlLbl val="0"/>
      </c:catAx>
      <c:valAx>
        <c:axId val="54927380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dirty="0" smtClean="0">
                    <a:solidFill>
                      <a:schemeClr val="tx1">
                        <a:lumMod val="65000"/>
                        <a:lumOff val="35000"/>
                      </a:schemeClr>
                    </a:solidFill>
                  </a:rPr>
                  <a:t>3-year Kaplan–Meier rate (%)</a:t>
                </a:r>
              </a:p>
            </c:rich>
          </c:tx>
          <c:layout>
            <c:manualLayout>
              <c:xMode val="edge"/>
              <c:yMode val="edge"/>
              <c:x val="3.2499515217345634E-2"/>
              <c:y val="0.16794808206070999"/>
            </c:manualLayout>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274200"/>
        <c:crosses val="autoZero"/>
        <c:crossBetween val="between"/>
      </c:valAx>
      <c:spPr>
        <a:noFill/>
        <a:ln w="25400">
          <a:noFill/>
        </a:ln>
        <a:effectLst/>
      </c:spPr>
    </c:plotArea>
    <c:legend>
      <c:legendPos val="tr"/>
      <c:layout>
        <c:manualLayout>
          <c:xMode val="edge"/>
          <c:yMode val="edge"/>
          <c:x val="0.807057831733208"/>
          <c:y val="0.12320990918120001"/>
          <c:w val="0.16534034640165701"/>
          <c:h val="0.2221980356750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3255963535849"/>
          <c:y val="2.3400764547288171E-2"/>
          <c:w val="0.82690572857631384"/>
          <c:h val="0.67266880362275872"/>
        </c:manualLayout>
      </c:layout>
      <c:scatterChart>
        <c:scatterStyle val="lineMarker"/>
        <c:varyColors val="0"/>
        <c:ser>
          <c:idx val="0"/>
          <c:order val="0"/>
          <c:tx>
            <c:strRef>
              <c:f>Sheet1!$A$3:$A$7</c:f>
              <c:strCache>
                <c:ptCount val="1"/>
                <c:pt idx="0">
                  <c:v>COMPASS CHARISMA PEGASUS 90 PEGASUS 60 TRA2P</c:v>
                </c:pt>
              </c:strCache>
            </c:strRef>
          </c:tx>
          <c:spPr>
            <a:ln w="28575">
              <a:noFill/>
            </a:ln>
          </c:spPr>
          <c:marker>
            <c:symbol val="diamond"/>
            <c:size val="10"/>
            <c:spPr>
              <a:solidFill>
                <a:schemeClr val="bg1"/>
              </a:solidFill>
              <a:ln>
                <a:solidFill>
                  <a:schemeClr val="bg2"/>
                </a:solidFill>
              </a:ln>
            </c:spPr>
          </c:marker>
          <c:dPt>
            <c:idx val="0"/>
            <c:marker>
              <c:spPr>
                <a:solidFill>
                  <a:schemeClr val="bg2"/>
                </a:solidFill>
                <a:ln>
                  <a:solidFill>
                    <a:schemeClr val="bg2"/>
                  </a:solidFill>
                </a:ln>
              </c:spPr>
            </c:marker>
            <c:bubble3D val="0"/>
            <c:extLst xmlns:c16r2="http://schemas.microsoft.com/office/drawing/2015/06/chart">
              <c:ext xmlns:c16="http://schemas.microsoft.com/office/drawing/2014/chart" uri="{C3380CC4-5D6E-409C-BE32-E72D297353CC}">
                <c16:uniqueId val="{00000000-F4DB-4B88-BA48-0CE959C59A96}"/>
              </c:ext>
            </c:extLst>
          </c:dPt>
          <c:dPt>
            <c:idx val="1"/>
            <c:bubble3D val="0"/>
            <c:extLst xmlns:c16r2="http://schemas.microsoft.com/office/drawing/2015/06/chart">
              <c:ext xmlns:c16="http://schemas.microsoft.com/office/drawing/2014/chart" uri="{C3380CC4-5D6E-409C-BE32-E72D297353CC}">
                <c16:uniqueId val="{00000001-F4DB-4B88-BA48-0CE959C59A96}"/>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0.14999999999999991</c:v>
                  </c:pt>
                  <c:pt idx="1">
                    <c:v>0.18000000000000005</c:v>
                  </c:pt>
                  <c:pt idx="2">
                    <c:v>0.15999999999999992</c:v>
                  </c:pt>
                  <c:pt idx="3">
                    <c:v>0.15000000000000002</c:v>
                  </c:pt>
                  <c:pt idx="4">
                    <c:v>0.12000000000000011</c:v>
                  </c:pt>
                </c:numCache>
              </c:numRef>
            </c:plus>
            <c:minus>
              <c:numRef>
                <c:f>Sheet1!$F$3:$F$7</c:f>
                <c:numCache>
                  <c:formatCode>General</c:formatCode>
                  <c:ptCount val="5"/>
                  <c:pt idx="0">
                    <c:v>0.10000000000000009</c:v>
                  </c:pt>
                  <c:pt idx="1">
                    <c:v>0.14000000000000001</c:v>
                  </c:pt>
                  <c:pt idx="2">
                    <c:v>0.14000000000000001</c:v>
                  </c:pt>
                  <c:pt idx="3">
                    <c:v>0.13</c:v>
                  </c:pt>
                  <c:pt idx="4">
                    <c:v>9.9999999999999978E-2</c:v>
                  </c:pt>
                </c:numCache>
              </c:numRef>
            </c:minus>
            <c:spPr>
              <a:ln w="19050">
                <a:solidFill>
                  <a:schemeClr val="bg2"/>
                </a:solidFill>
              </a:ln>
            </c:spPr>
          </c:errBars>
          <c:xVal>
            <c:numRef>
              <c:f>Sheet1!$C$3:$C$7</c:f>
              <c:numCache>
                <c:formatCode>General</c:formatCode>
                <c:ptCount val="5"/>
                <c:pt idx="0">
                  <c:v>0.81</c:v>
                </c:pt>
                <c:pt idx="1">
                  <c:v>0.91</c:v>
                </c:pt>
                <c:pt idx="2">
                  <c:v>1</c:v>
                </c:pt>
                <c:pt idx="3">
                  <c:v>0.89</c:v>
                </c:pt>
                <c:pt idx="4">
                  <c:v>0.95</c:v>
                </c:pt>
              </c:numCache>
            </c:numRef>
          </c:xVal>
          <c:yVal>
            <c:numRef>
              <c:f>Sheet1!$B$3:$B$7</c:f>
              <c:numCache>
                <c:formatCode>General</c:formatCode>
                <c:ptCount val="5"/>
                <c:pt idx="0">
                  <c:v>4.7</c:v>
                </c:pt>
                <c:pt idx="1">
                  <c:v>3.6</c:v>
                </c:pt>
                <c:pt idx="2">
                  <c:v>2.4500000000000002</c:v>
                </c:pt>
                <c:pt idx="3">
                  <c:v>1.9</c:v>
                </c:pt>
                <c:pt idx="4">
                  <c:v>0.8</c:v>
                </c:pt>
              </c:numCache>
            </c:numRef>
          </c:yVal>
          <c:smooth val="0"/>
          <c:extLst xmlns:c16r2="http://schemas.microsoft.com/office/drawing/2015/06/chart">
            <c:ext xmlns:c16="http://schemas.microsoft.com/office/drawing/2014/chart" uri="{C3380CC4-5D6E-409C-BE32-E72D297353CC}">
              <c16:uniqueId val="{00000000-36B1-492C-B13A-7DC77CE1E6E1}"/>
            </c:ext>
          </c:extLst>
        </c:ser>
        <c:dLbls>
          <c:showLegendKey val="0"/>
          <c:showVal val="0"/>
          <c:showCatName val="0"/>
          <c:showSerName val="0"/>
          <c:showPercent val="0"/>
          <c:showBubbleSize val="0"/>
        </c:dLbls>
        <c:axId val="549275768"/>
        <c:axId val="549272632"/>
      </c:scatterChart>
      <c:valAx>
        <c:axId val="549275768"/>
        <c:scaling>
          <c:logBase val="2"/>
          <c:orientation val="minMax"/>
          <c:max val="2"/>
          <c:min val="0.5"/>
        </c:scaling>
        <c:delete val="0"/>
        <c:axPos val="b"/>
        <c:numFmt formatCode="General" sourceLinked="1"/>
        <c:majorTickMark val="out"/>
        <c:minorTickMark val="out"/>
        <c:tickLblPos val="nextTo"/>
        <c:spPr>
          <a:ln w="19050">
            <a:solidFill>
              <a:schemeClr val="tx1"/>
            </a:solidFill>
          </a:ln>
        </c:spPr>
        <c:txPr>
          <a:bodyPr/>
          <a:lstStyle/>
          <a:p>
            <a:pPr>
              <a:defRPr sz="1200">
                <a:solidFill>
                  <a:schemeClr val="tx1">
                    <a:lumMod val="50000"/>
                    <a:lumOff val="50000"/>
                  </a:schemeClr>
                </a:solidFill>
              </a:defRPr>
            </a:pPr>
            <a:endParaRPr lang="en-US"/>
          </a:p>
        </c:txPr>
        <c:crossAx val="549272632"/>
        <c:crosses val="autoZero"/>
        <c:crossBetween val="midCat"/>
      </c:valAx>
      <c:valAx>
        <c:axId val="549272632"/>
        <c:scaling>
          <c:orientation val="minMax"/>
          <c:max val="5.5"/>
          <c:min val="0.5"/>
        </c:scaling>
        <c:delete val="0"/>
        <c:axPos val="l"/>
        <c:numFmt formatCode="General" sourceLinked="1"/>
        <c:majorTickMark val="none"/>
        <c:minorTickMark val="none"/>
        <c:tickLblPos val="none"/>
        <c:spPr>
          <a:ln w="12700">
            <a:solidFill>
              <a:schemeClr val="tx1"/>
            </a:solidFill>
            <a:prstDash val="dash"/>
          </a:ln>
        </c:spPr>
        <c:crossAx val="549275768"/>
        <c:crossesAt val="1"/>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45576387113"/>
          <c:y val="0.158181284819505"/>
          <c:w val="0.86938579707814101"/>
          <c:h val="0.65830312066401997"/>
        </c:manualLayout>
      </c:layout>
      <c:barChart>
        <c:barDir val="col"/>
        <c:grouping val="clustered"/>
        <c:varyColors val="0"/>
        <c:ser>
          <c:idx val="0"/>
          <c:order val="0"/>
          <c:tx>
            <c:strRef>
              <c:f>Sheet1!$B$1</c:f>
              <c:strCache>
                <c:ptCount val="1"/>
                <c:pt idx="0">
                  <c:v>ASA + placebo</c:v>
                </c:pt>
              </c:strCache>
            </c:strRef>
          </c:tx>
          <c:spPr>
            <a:solidFill>
              <a:schemeClr val="accent1"/>
            </a:solidFill>
          </c:spPr>
          <c:invertIfNegative val="0"/>
          <c:dLbls>
            <c:numFmt formatCode="#,##0.0" sourceLinked="0"/>
            <c:spPr>
              <a:noFill/>
              <a:ln>
                <a:noFill/>
              </a:ln>
              <a:effectLst/>
            </c:spPr>
            <c:txPr>
              <a:bodyPr/>
              <a:lstStyle/>
              <a:p>
                <a:pPr>
                  <a:defRPr sz="12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Stroke, MI 
or CV death</c:v>
                </c:pt>
                <c:pt idx="1">
                  <c:v>Stroke 
(non-fatal)</c:v>
                </c:pt>
                <c:pt idx="2">
                  <c:v>MI 
(non-fatal)</c:v>
                </c:pt>
                <c:pt idx="3">
                  <c:v>CV death</c:v>
                </c:pt>
                <c:pt idx="4">
                  <c:v>Hospitalization</c:v>
                </c:pt>
                <c:pt idx="5">
                  <c:v>Severe bleeding</c:v>
                </c:pt>
              </c:strCache>
            </c:strRef>
          </c:cat>
          <c:val>
            <c:numRef>
              <c:f>Sheet1!$B$2:$B$7</c:f>
              <c:numCache>
                <c:formatCode>General</c:formatCode>
                <c:ptCount val="6"/>
                <c:pt idx="0">
                  <c:v>7.3</c:v>
                </c:pt>
                <c:pt idx="1">
                  <c:v>2.4</c:v>
                </c:pt>
                <c:pt idx="2">
                  <c:v>2</c:v>
                </c:pt>
                <c:pt idx="3">
                  <c:v>2.9</c:v>
                </c:pt>
                <c:pt idx="4">
                  <c:v>12.3</c:v>
                </c:pt>
                <c:pt idx="5">
                  <c:v>1.3</c:v>
                </c:pt>
              </c:numCache>
            </c:numRef>
          </c:val>
        </c:ser>
        <c:ser>
          <c:idx val="1"/>
          <c:order val="1"/>
          <c:tx>
            <c:strRef>
              <c:f>Sheet1!$C$1</c:f>
              <c:strCache>
                <c:ptCount val="1"/>
                <c:pt idx="0">
                  <c:v>ASA + clopidogrel</c:v>
                </c:pt>
              </c:strCache>
            </c:strRef>
          </c:tx>
          <c:spPr>
            <a:solidFill>
              <a:schemeClr val="accent5"/>
            </a:solidFill>
          </c:spPr>
          <c:invertIfNegative val="0"/>
          <c:dLbls>
            <c:numFmt formatCode="#,##0.0" sourceLinked="0"/>
            <c:spPr>
              <a:noFill/>
              <a:ln>
                <a:noFill/>
              </a:ln>
              <a:effectLst/>
            </c:spPr>
            <c:txPr>
              <a:bodyPr/>
              <a:lstStyle/>
              <a:p>
                <a:pPr>
                  <a:defRPr sz="12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Stroke, MI 
or CV death</c:v>
                </c:pt>
                <c:pt idx="1">
                  <c:v>Stroke 
(non-fatal)</c:v>
                </c:pt>
                <c:pt idx="2">
                  <c:v>MI 
(non-fatal)</c:v>
                </c:pt>
                <c:pt idx="3">
                  <c:v>CV death</c:v>
                </c:pt>
                <c:pt idx="4">
                  <c:v>Hospitalization</c:v>
                </c:pt>
                <c:pt idx="5">
                  <c:v>Severe bleeding</c:v>
                </c:pt>
              </c:strCache>
            </c:strRef>
          </c:cat>
          <c:val>
            <c:numRef>
              <c:f>Sheet1!$C$2:$C$7</c:f>
              <c:numCache>
                <c:formatCode>General</c:formatCode>
                <c:ptCount val="6"/>
                <c:pt idx="0">
                  <c:v>6.8</c:v>
                </c:pt>
                <c:pt idx="1">
                  <c:v>1.9</c:v>
                </c:pt>
                <c:pt idx="2">
                  <c:v>1.9</c:v>
                </c:pt>
                <c:pt idx="3">
                  <c:v>3.1</c:v>
                </c:pt>
                <c:pt idx="4">
                  <c:v>11.1</c:v>
                </c:pt>
                <c:pt idx="5">
                  <c:v>1.7</c:v>
                </c:pt>
              </c:numCache>
            </c:numRef>
          </c:val>
        </c:ser>
        <c:dLbls>
          <c:showLegendKey val="0"/>
          <c:showVal val="0"/>
          <c:showCatName val="0"/>
          <c:showSerName val="0"/>
          <c:showPercent val="0"/>
          <c:showBubbleSize val="0"/>
        </c:dLbls>
        <c:gapWidth val="150"/>
        <c:axId val="402312576"/>
        <c:axId val="402307088"/>
      </c:barChart>
      <c:catAx>
        <c:axId val="402312576"/>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solidFill>
                  <a:schemeClr val="tx1">
                    <a:lumMod val="65000"/>
                    <a:lumOff val="35000"/>
                  </a:schemeClr>
                </a:solidFill>
              </a:defRPr>
            </a:pPr>
            <a:endParaRPr lang="en-US"/>
          </a:p>
        </c:txPr>
        <c:crossAx val="402307088"/>
        <c:crosses val="autoZero"/>
        <c:auto val="1"/>
        <c:lblAlgn val="ctr"/>
        <c:lblOffset val="100"/>
        <c:noMultiLvlLbl val="0"/>
      </c:catAx>
      <c:valAx>
        <c:axId val="402307088"/>
        <c:scaling>
          <c:orientation val="minMax"/>
        </c:scaling>
        <c:delete val="0"/>
        <c:axPos val="l"/>
        <c:title>
          <c:tx>
            <c:rich>
              <a:bodyPr rot="-5400000" vert="horz"/>
              <a:lstStyle/>
              <a:p>
                <a:pPr>
                  <a:defRPr sz="1200">
                    <a:solidFill>
                      <a:schemeClr val="tx1">
                        <a:lumMod val="65000"/>
                        <a:lumOff val="35000"/>
                      </a:schemeClr>
                    </a:solidFill>
                  </a:defRPr>
                </a:pPr>
                <a:r>
                  <a:rPr lang="en-GB" sz="1200" dirty="0" smtClean="0">
                    <a:solidFill>
                      <a:schemeClr val="tx1">
                        <a:lumMod val="65000"/>
                        <a:lumOff val="35000"/>
                      </a:schemeClr>
                    </a:solidFill>
                  </a:rPr>
                  <a:t>Incidence  proportion</a:t>
                </a:r>
                <a:r>
                  <a:rPr lang="en-GB" sz="1200" baseline="30000" dirty="0" smtClean="0">
                    <a:solidFill>
                      <a:schemeClr val="tx1">
                        <a:lumMod val="65000"/>
                        <a:lumOff val="35000"/>
                      </a:schemeClr>
                    </a:solidFill>
                  </a:rPr>
                  <a:t>#</a:t>
                </a:r>
                <a:r>
                  <a:rPr lang="en-GB" sz="1200" dirty="0" smtClean="0">
                    <a:solidFill>
                      <a:schemeClr val="tx1">
                        <a:lumMod val="65000"/>
                        <a:lumOff val="35000"/>
                      </a:schemeClr>
                    </a:solidFill>
                  </a:rPr>
                  <a:t> (%)</a:t>
                </a:r>
                <a:endParaRPr lang="en-GB" sz="1200" dirty="0">
                  <a:solidFill>
                    <a:schemeClr val="tx1">
                      <a:lumMod val="65000"/>
                      <a:lumOff val="35000"/>
                    </a:schemeClr>
                  </a:solidFill>
                </a:endParaRPr>
              </a:p>
            </c:rich>
          </c:tx>
          <c:layout>
            <c:manualLayout>
              <c:xMode val="edge"/>
              <c:yMode val="edge"/>
              <c:x val="3.4034831742048348E-2"/>
              <c:y val="0.18115402283093682"/>
            </c:manualLayout>
          </c:layout>
          <c:overlay val="0"/>
        </c:title>
        <c:numFmt formatCode="General" sourceLinked="1"/>
        <c:majorTickMark val="out"/>
        <c:minorTickMark val="none"/>
        <c:tickLblPos val="nextTo"/>
        <c:spPr>
          <a:ln>
            <a:solidFill>
              <a:schemeClr val="tx1"/>
            </a:solidFill>
          </a:ln>
        </c:spPr>
        <c:txPr>
          <a:bodyPr/>
          <a:lstStyle/>
          <a:p>
            <a:pPr>
              <a:defRPr sz="1200">
                <a:solidFill>
                  <a:schemeClr val="tx1">
                    <a:lumMod val="65000"/>
                    <a:lumOff val="35000"/>
                  </a:schemeClr>
                </a:solidFill>
              </a:defRPr>
            </a:pPr>
            <a:endParaRPr lang="en-US"/>
          </a:p>
        </c:txPr>
        <c:crossAx val="402312576"/>
        <c:crosses val="autoZero"/>
        <c:crossBetween val="between"/>
      </c:valAx>
    </c:plotArea>
    <c:legend>
      <c:legendPos val="t"/>
      <c:layout>
        <c:manualLayout>
          <c:xMode val="edge"/>
          <c:yMode val="edge"/>
          <c:x val="0.14153259858203099"/>
          <c:y val="0.103819860280226"/>
          <c:w val="0.36730839680241001"/>
          <c:h val="7.6970069885040404E-2"/>
        </c:manualLayout>
      </c:layout>
      <c:overlay val="0"/>
      <c:txPr>
        <a:bodyPr/>
        <a:lstStyle/>
        <a:p>
          <a:pPr>
            <a:defRPr sz="1200">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8378409338237"/>
          <c:y val="8.8681818888664263E-2"/>
          <c:w val="0.65980159684754347"/>
          <c:h val="0.77920287740919969"/>
        </c:manualLayout>
      </c:layout>
      <c:scatterChart>
        <c:scatterStyle val="lineMarker"/>
        <c:varyColors val="0"/>
        <c:ser>
          <c:idx val="0"/>
          <c:order val="0"/>
          <c:tx>
            <c:strRef>
              <c:f>Sheet1!$A$3:$A$22</c:f>
              <c:strCache>
                <c:ptCount val="20"/>
                <c:pt idx="0">
                  <c:v>All participants</c:v>
                </c:pt>
                <c:pt idx="1">
                  <c:v>Age</c:v>
                </c:pt>
                <c:pt idx="2">
                  <c:v>&lt;65 years</c:v>
                </c:pt>
                <c:pt idx="3">
                  <c:v>65–75 years</c:v>
                </c:pt>
                <c:pt idx="4">
                  <c:v>≥75 years</c:v>
                </c:pt>
                <c:pt idx="5">
                  <c:v>Sex</c:v>
                </c:pt>
                <c:pt idx="6">
                  <c:v>Male</c:v>
                </c:pt>
                <c:pt idx="7">
                  <c:v>Female</c:v>
                </c:pt>
                <c:pt idx="8">
                  <c:v>Body weight</c:v>
                </c:pt>
                <c:pt idx="9">
                  <c:v>≤60 kg</c:v>
                </c:pt>
                <c:pt idx="10">
                  <c:v>&gt;60 kg</c:v>
                </c:pt>
                <c:pt idx="11">
                  <c:v>Estimated GFR</c:v>
                </c:pt>
                <c:pt idx="12">
                  <c:v>&lt;60 mL/min</c:v>
                </c:pt>
                <c:pt idx="13">
                  <c:v>≥60 mL/min</c:v>
                </c:pt>
                <c:pt idx="14">
                  <c:v>CAD</c:v>
                </c:pt>
                <c:pt idx="15">
                  <c:v>Yes</c:v>
                </c:pt>
                <c:pt idx="16">
                  <c:v>No</c:v>
                </c:pt>
                <c:pt idx="17">
                  <c:v>PAD</c:v>
                </c:pt>
                <c:pt idx="18">
                  <c:v>Yes</c:v>
                </c:pt>
                <c:pt idx="19">
                  <c:v>No</c:v>
                </c:pt>
              </c:strCache>
            </c:strRef>
          </c:tx>
          <c:spPr>
            <a:ln w="28575">
              <a:noFill/>
            </a:ln>
          </c:spPr>
          <c:marker>
            <c:symbol val="diamond"/>
            <c:size val="10"/>
            <c:spPr>
              <a:solidFill>
                <a:schemeClr val="bg2"/>
              </a:solidFill>
              <a:ln>
                <a:noFill/>
              </a:ln>
            </c:spPr>
          </c:marker>
          <c:errBars>
            <c:errDir val="y"/>
            <c:errBarType val="plus"/>
            <c:errValType val="percentage"/>
            <c:noEndCap val="1"/>
            <c:val val="5"/>
            <c:spPr>
              <a:ln>
                <a:noFill/>
              </a:ln>
            </c:spPr>
          </c:errBars>
          <c:errBars>
            <c:errDir val="x"/>
            <c:errBarType val="both"/>
            <c:errValType val="cust"/>
            <c:noEndCap val="0"/>
            <c:plus>
              <c:numRef>
                <c:f>Sheet1!$G$3:$G$22</c:f>
                <c:numCache>
                  <c:formatCode>General</c:formatCode>
                  <c:ptCount val="20"/>
                  <c:pt idx="0">
                    <c:v>9.9999999999999978E-2</c:v>
                  </c:pt>
                  <c:pt idx="2">
                    <c:v>0.20999999999999996</c:v>
                  </c:pt>
                  <c:pt idx="3">
                    <c:v>0.16000000000000003</c:v>
                  </c:pt>
                  <c:pt idx="4">
                    <c:v>0.24999999999999989</c:v>
                  </c:pt>
                  <c:pt idx="6">
                    <c:v>0.13</c:v>
                  </c:pt>
                  <c:pt idx="7">
                    <c:v>0.25</c:v>
                  </c:pt>
                  <c:pt idx="9">
                    <c:v>0.44000000000000006</c:v>
                  </c:pt>
                  <c:pt idx="10">
                    <c:v>0.10999999999999999</c:v>
                  </c:pt>
                  <c:pt idx="12">
                    <c:v>0.18999999999999995</c:v>
                  </c:pt>
                  <c:pt idx="13">
                    <c:v>0.14000000000000001</c:v>
                  </c:pt>
                  <c:pt idx="15">
                    <c:v>0.12</c:v>
                  </c:pt>
                  <c:pt idx="16">
                    <c:v>0.53999999999999992</c:v>
                  </c:pt>
                  <c:pt idx="18">
                    <c:v>0.18000000000000005</c:v>
                  </c:pt>
                  <c:pt idx="19">
                    <c:v>0.14000000000000001</c:v>
                  </c:pt>
                </c:numCache>
              </c:numRef>
            </c:plus>
            <c:minus>
              <c:numRef>
                <c:f>Sheet1!$F$3:$F$22</c:f>
                <c:numCache>
                  <c:formatCode>General</c:formatCode>
                  <c:ptCount val="20"/>
                  <c:pt idx="0">
                    <c:v>9.9999999999999978E-2</c:v>
                  </c:pt>
                  <c:pt idx="2">
                    <c:v>0.15000000000000002</c:v>
                  </c:pt>
                  <c:pt idx="3">
                    <c:v>0.13</c:v>
                  </c:pt>
                  <c:pt idx="4">
                    <c:v>0.20000000000000007</c:v>
                  </c:pt>
                  <c:pt idx="6">
                    <c:v>9.9999999999999978E-2</c:v>
                  </c:pt>
                  <c:pt idx="7">
                    <c:v>0.17999999999999994</c:v>
                  </c:pt>
                  <c:pt idx="9">
                    <c:v>0.27999999999999992</c:v>
                  </c:pt>
                  <c:pt idx="10">
                    <c:v>9.9999999999999978E-2</c:v>
                  </c:pt>
                  <c:pt idx="12">
                    <c:v>0.15000000000000002</c:v>
                  </c:pt>
                  <c:pt idx="13">
                    <c:v>0.12</c:v>
                  </c:pt>
                  <c:pt idx="15">
                    <c:v>8.9999999999999969E-2</c:v>
                  </c:pt>
                  <c:pt idx="16">
                    <c:v>0.33999999999999997</c:v>
                  </c:pt>
                  <c:pt idx="18">
                    <c:v>0.15000000000000002</c:v>
                  </c:pt>
                  <c:pt idx="19">
                    <c:v>0.10999999999999999</c:v>
                  </c:pt>
                </c:numCache>
              </c:numRef>
            </c:minus>
            <c:spPr>
              <a:ln w="19050">
                <a:solidFill>
                  <a:schemeClr val="bg2"/>
                </a:solidFill>
              </a:ln>
            </c:spPr>
          </c:errBars>
          <c:xVal>
            <c:numRef>
              <c:f>Sheet1!$C$3:$C$22</c:f>
              <c:numCache>
                <c:formatCode>General</c:formatCode>
                <c:ptCount val="20"/>
                <c:pt idx="0">
                  <c:v>0.76</c:v>
                </c:pt>
                <c:pt idx="2">
                  <c:v>0.63</c:v>
                </c:pt>
                <c:pt idx="3">
                  <c:v>0.74</c:v>
                </c:pt>
                <c:pt idx="4">
                  <c:v>0.89</c:v>
                </c:pt>
                <c:pt idx="6">
                  <c:v>0.76</c:v>
                </c:pt>
                <c:pt idx="7">
                  <c:v>0.72</c:v>
                </c:pt>
                <c:pt idx="9">
                  <c:v>0.83</c:v>
                </c:pt>
                <c:pt idx="10">
                  <c:v>0.75</c:v>
                </c:pt>
                <c:pt idx="12">
                  <c:v>0.75</c:v>
                </c:pt>
                <c:pt idx="13">
                  <c:v>0.76</c:v>
                </c:pt>
                <c:pt idx="15">
                  <c:v>0.74</c:v>
                </c:pt>
                <c:pt idx="16">
                  <c:v>0.89</c:v>
                </c:pt>
                <c:pt idx="18">
                  <c:v>0.72</c:v>
                </c:pt>
                <c:pt idx="19">
                  <c:v>0.77</c:v>
                </c:pt>
              </c:numCache>
            </c:numRef>
          </c:xVal>
          <c:yVal>
            <c:numRef>
              <c:f>Sheet1!$B$3:$B$22</c:f>
              <c:numCache>
                <c:formatCode>General</c:formatCode>
                <c:ptCount val="2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numCache>
            </c:numRef>
          </c:yVal>
          <c:smooth val="0"/>
          <c:extLst xmlns:c16r2="http://schemas.microsoft.com/office/drawing/2015/06/chart">
            <c:ext xmlns:c16="http://schemas.microsoft.com/office/drawing/2014/chart" uri="{C3380CC4-5D6E-409C-BE32-E72D297353CC}">
              <c16:uniqueId val="{00000000-4A4E-4493-B413-EDCD357BB967}"/>
            </c:ext>
          </c:extLst>
        </c:ser>
        <c:dLbls>
          <c:showLegendKey val="0"/>
          <c:showVal val="0"/>
          <c:showCatName val="0"/>
          <c:showSerName val="0"/>
          <c:showPercent val="0"/>
          <c:showBubbleSize val="0"/>
        </c:dLbls>
        <c:axId val="678355544"/>
        <c:axId val="678357504"/>
      </c:scatterChart>
      <c:valAx>
        <c:axId val="678355544"/>
        <c:scaling>
          <c:logBase val="10"/>
          <c:orientation val="minMax"/>
          <c:max val="10"/>
          <c:min val="0.1"/>
        </c:scaling>
        <c:delete val="0"/>
        <c:axPos val="b"/>
        <c:numFmt formatCode="General" sourceLinked="1"/>
        <c:majorTickMark val="out"/>
        <c:minorTickMark val="none"/>
        <c:tickLblPos val="nextTo"/>
        <c:spPr>
          <a:ln w="19050">
            <a:solidFill>
              <a:schemeClr val="tx1"/>
            </a:solidFill>
          </a:ln>
        </c:spPr>
        <c:txPr>
          <a:bodyPr/>
          <a:lstStyle/>
          <a:p>
            <a:pPr>
              <a:defRPr sz="1400">
                <a:solidFill>
                  <a:schemeClr val="tx1"/>
                </a:solidFill>
              </a:defRPr>
            </a:pPr>
            <a:endParaRPr lang="en-US"/>
          </a:p>
        </c:txPr>
        <c:crossAx val="678357504"/>
        <c:crosses val="autoZero"/>
        <c:crossBetween val="midCat"/>
        <c:majorUnit val="10"/>
      </c:valAx>
      <c:valAx>
        <c:axId val="678357504"/>
        <c:scaling>
          <c:orientation val="minMax"/>
          <c:max val="20.5"/>
          <c:min val="0.5"/>
        </c:scaling>
        <c:delete val="0"/>
        <c:axPos val="l"/>
        <c:numFmt formatCode="General" sourceLinked="1"/>
        <c:majorTickMark val="none"/>
        <c:minorTickMark val="none"/>
        <c:tickLblPos val="none"/>
        <c:spPr>
          <a:ln w="12700">
            <a:solidFill>
              <a:schemeClr val="tx1"/>
            </a:solidFill>
            <a:prstDash val="dash"/>
          </a:ln>
        </c:spPr>
        <c:crossAx val="6783555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0257604929787"/>
          <c:y val="0.12647630574005378"/>
          <c:w val="0.86962570432339203"/>
          <c:h val="0.73128082521534399"/>
        </c:manualLayout>
      </c:layout>
      <c:barChart>
        <c:barDir val="col"/>
        <c:grouping val="clustered"/>
        <c:varyColors val="0"/>
        <c:ser>
          <c:idx val="0"/>
          <c:order val="0"/>
          <c:tx>
            <c:strRef>
              <c:f>Sheet1!$B$1</c:f>
              <c:strCache>
                <c:ptCount val="1"/>
                <c:pt idx="0">
                  <c:v>Placebo</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death/MI/stroke</c:v>
                </c:pt>
                <c:pt idx="1">
                  <c:v>MI</c:v>
                </c:pt>
                <c:pt idx="2">
                  <c:v>CV death</c:v>
                </c:pt>
                <c:pt idx="3">
                  <c:v>Stroke</c:v>
                </c:pt>
                <c:pt idx="4">
                  <c:v>TIMI major bleeding</c:v>
                </c:pt>
              </c:strCache>
            </c:strRef>
          </c:cat>
          <c:val>
            <c:numRef>
              <c:f>Sheet1!$B$2:$B$6</c:f>
              <c:numCache>
                <c:formatCode>General</c:formatCode>
                <c:ptCount val="5"/>
                <c:pt idx="0">
                  <c:v>9.0400000000000009</c:v>
                </c:pt>
                <c:pt idx="1">
                  <c:v>5.25</c:v>
                </c:pt>
                <c:pt idx="2">
                  <c:v>3.39</c:v>
                </c:pt>
                <c:pt idx="3">
                  <c:v>1.94</c:v>
                </c:pt>
                <c:pt idx="4">
                  <c:v>1.06</c:v>
                </c:pt>
              </c:numCache>
            </c:numRef>
          </c:val>
        </c:ser>
        <c:ser>
          <c:idx val="1"/>
          <c:order val="1"/>
          <c:tx>
            <c:strRef>
              <c:f>Sheet1!$C$1</c:f>
              <c:strCache>
                <c:ptCount val="1"/>
                <c:pt idx="0">
                  <c:v>Ticagrelor 90 mg</c:v>
                </c:pt>
              </c:strCache>
            </c:strRef>
          </c:tx>
          <c:spPr>
            <a:solidFill>
              <a:schemeClr val="accent3"/>
            </a:solidFill>
            <a:ln>
              <a:noFill/>
            </a:ln>
            <a:effectLst/>
          </c:spPr>
          <c:invertIfNegative val="0"/>
          <c:dPt>
            <c:idx val="0"/>
            <c:invertIfNegative val="0"/>
            <c:bubble3D val="0"/>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death/MI/stroke</c:v>
                </c:pt>
                <c:pt idx="1">
                  <c:v>MI</c:v>
                </c:pt>
                <c:pt idx="2">
                  <c:v>CV death</c:v>
                </c:pt>
                <c:pt idx="3">
                  <c:v>Stroke</c:v>
                </c:pt>
                <c:pt idx="4">
                  <c:v>TIMI major bleeding</c:v>
                </c:pt>
              </c:strCache>
            </c:strRef>
          </c:cat>
          <c:val>
            <c:numRef>
              <c:f>Sheet1!$C$2:$C$6</c:f>
              <c:numCache>
                <c:formatCode>General</c:formatCode>
                <c:ptCount val="5"/>
                <c:pt idx="0">
                  <c:v>7.85</c:v>
                </c:pt>
                <c:pt idx="1">
                  <c:v>4.4000000000000004</c:v>
                </c:pt>
                <c:pt idx="2">
                  <c:v>2.94</c:v>
                </c:pt>
                <c:pt idx="3">
                  <c:v>1.61</c:v>
                </c:pt>
                <c:pt idx="4">
                  <c:v>2.6</c:v>
                </c:pt>
              </c:numCache>
            </c:numRef>
          </c:val>
        </c:ser>
        <c:ser>
          <c:idx val="2"/>
          <c:order val="2"/>
          <c:tx>
            <c:strRef>
              <c:f>Sheet1!$D$1</c:f>
              <c:strCache>
                <c:ptCount val="1"/>
                <c:pt idx="0">
                  <c:v>Ticagrelor 60 mg</c:v>
                </c:pt>
              </c:strCache>
            </c:strRef>
          </c:tx>
          <c:spPr>
            <a:solidFill>
              <a:schemeClr val="accent3">
                <a:lumMod val="60000"/>
                <a:lumOff val="4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0" sourceLinked="0"/>
            <c:spPr>
              <a:noFill/>
              <a:ln>
                <a:noFill/>
              </a:ln>
              <a:effectLst/>
            </c:spPr>
            <c:txPr>
              <a:bodyPr/>
              <a:lstStyle/>
              <a:p>
                <a:pPr>
                  <a:defRPr sz="12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CV death/MI/stroke</c:v>
                </c:pt>
                <c:pt idx="1">
                  <c:v>MI</c:v>
                </c:pt>
                <c:pt idx="2">
                  <c:v>CV death</c:v>
                </c:pt>
                <c:pt idx="3">
                  <c:v>Stroke</c:v>
                </c:pt>
                <c:pt idx="4">
                  <c:v>TIMI major bleeding</c:v>
                </c:pt>
              </c:strCache>
            </c:strRef>
          </c:cat>
          <c:val>
            <c:numRef>
              <c:f>Sheet1!$D$2:$D$6</c:f>
              <c:numCache>
                <c:formatCode>General</c:formatCode>
                <c:ptCount val="5"/>
                <c:pt idx="0">
                  <c:v>7.77</c:v>
                </c:pt>
                <c:pt idx="1">
                  <c:v>4.53</c:v>
                </c:pt>
                <c:pt idx="2">
                  <c:v>2.86</c:v>
                </c:pt>
                <c:pt idx="3">
                  <c:v>1.47</c:v>
                </c:pt>
                <c:pt idx="4">
                  <c:v>2.2999999999999998</c:v>
                </c:pt>
              </c:numCache>
            </c:numRef>
          </c:val>
        </c:ser>
        <c:dLbls>
          <c:showLegendKey val="0"/>
          <c:showVal val="0"/>
          <c:showCatName val="0"/>
          <c:showSerName val="0"/>
          <c:showPercent val="0"/>
          <c:showBubbleSize val="0"/>
        </c:dLbls>
        <c:gapWidth val="150"/>
        <c:axId val="678360248"/>
        <c:axId val="678360640"/>
      </c:barChart>
      <c:catAx>
        <c:axId val="67836024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60640"/>
        <c:crosses val="autoZero"/>
        <c:auto val="1"/>
        <c:lblAlgn val="ctr"/>
        <c:lblOffset val="100"/>
        <c:noMultiLvlLbl val="0"/>
      </c:catAx>
      <c:valAx>
        <c:axId val="67836064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dirty="0" smtClean="0">
                    <a:solidFill>
                      <a:schemeClr val="tx1">
                        <a:lumMod val="65000"/>
                        <a:lumOff val="35000"/>
                      </a:schemeClr>
                    </a:solidFill>
                  </a:rPr>
                  <a:t>3-year Kaplan–Meier rate (%)</a:t>
                </a:r>
              </a:p>
            </c:rich>
          </c:tx>
          <c:layout>
            <c:manualLayout>
              <c:xMode val="edge"/>
              <c:yMode val="edge"/>
              <c:x val="3.2499515217345634E-2"/>
              <c:y val="0.16794808206070999"/>
            </c:manualLayout>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60248"/>
        <c:crosses val="autoZero"/>
        <c:crossBetween val="between"/>
      </c:valAx>
      <c:spPr>
        <a:noFill/>
        <a:ln>
          <a:noFill/>
        </a:ln>
        <a:effectLst/>
      </c:spPr>
    </c:plotArea>
    <c:legend>
      <c:legendPos val="tr"/>
      <c:layout>
        <c:manualLayout>
          <c:xMode val="edge"/>
          <c:yMode val="edge"/>
          <c:x val="0.807057831733208"/>
          <c:y val="0.12320990918120001"/>
          <c:w val="0.16534034640165701"/>
          <c:h val="0.2221980356750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5992861512989"/>
          <c:y val="8.4755850403495814E-2"/>
          <c:w val="0.77623421208858845"/>
          <c:h val="0.55395738484390666"/>
        </c:manualLayout>
      </c:layout>
      <c:scatterChart>
        <c:scatterStyle val="lineMarker"/>
        <c:varyColors val="0"/>
        <c:ser>
          <c:idx val="0"/>
          <c:order val="0"/>
          <c:tx>
            <c:strRef>
              <c:f>Sheet1!$A$3:$A$10</c:f>
              <c:strCache>
                <c:ptCount val="8"/>
                <c:pt idx="0">
                  <c:v>CV death, MI or stroke</c:v>
                </c:pt>
                <c:pt idx="1">
                  <c:v>CV death, MI or stroke</c:v>
                </c:pt>
                <c:pt idx="2">
                  <c:v>CV death</c:v>
                </c:pt>
                <c:pt idx="3">
                  <c:v>CV death</c:v>
                </c:pt>
                <c:pt idx="4">
                  <c:v>MALE</c:v>
                </c:pt>
                <c:pt idx="5">
                  <c:v>MALE</c:v>
                </c:pt>
                <c:pt idx="6">
                  <c:v>Major bleeding</c:v>
                </c:pt>
                <c:pt idx="7">
                  <c:v>Major bleeding</c:v>
                </c:pt>
              </c:strCache>
            </c:strRef>
          </c:tx>
          <c:spPr>
            <a:ln w="28575">
              <a:noFill/>
            </a:ln>
          </c:spPr>
          <c:marker>
            <c:symbol val="diamond"/>
            <c:size val="10"/>
            <c:spPr>
              <a:solidFill>
                <a:schemeClr val="tx1">
                  <a:lumMod val="85000"/>
                  <a:lumOff val="15000"/>
                </a:schemeClr>
              </a:solidFill>
              <a:ln>
                <a:solidFill>
                  <a:schemeClr val="bg2"/>
                </a:solidFill>
              </a:ln>
            </c:spPr>
          </c:marker>
          <c:dPt>
            <c:idx val="0"/>
            <c:marker>
              <c:spPr>
                <a:solidFill>
                  <a:schemeClr val="bg2">
                    <a:lumMod val="60000"/>
                    <a:lumOff val="40000"/>
                  </a:schemeClr>
                </a:solidFill>
                <a:ln>
                  <a:solidFill>
                    <a:schemeClr val="bg2">
                      <a:lumMod val="60000"/>
                      <a:lumOff val="40000"/>
                    </a:schemeClr>
                  </a:solidFill>
                </a:ln>
              </c:spPr>
            </c:marker>
            <c:bubble3D val="0"/>
          </c:dPt>
          <c:dPt>
            <c:idx val="1"/>
            <c:marker>
              <c:spPr>
                <a:solidFill>
                  <a:schemeClr val="bg2">
                    <a:lumMod val="75000"/>
                  </a:schemeClr>
                </a:solidFill>
                <a:ln>
                  <a:solidFill>
                    <a:schemeClr val="bg2"/>
                  </a:solidFill>
                </a:ln>
              </c:spPr>
            </c:marker>
            <c:bubble3D val="0"/>
          </c:dPt>
          <c:dPt>
            <c:idx val="2"/>
            <c:marker>
              <c:spPr>
                <a:solidFill>
                  <a:schemeClr val="bg2">
                    <a:lumMod val="60000"/>
                    <a:lumOff val="40000"/>
                  </a:schemeClr>
                </a:solidFill>
                <a:ln>
                  <a:solidFill>
                    <a:schemeClr val="bg2">
                      <a:lumMod val="60000"/>
                      <a:lumOff val="40000"/>
                    </a:schemeClr>
                  </a:solidFill>
                </a:ln>
              </c:spPr>
            </c:marker>
            <c:bubble3D val="0"/>
          </c:dPt>
          <c:dPt>
            <c:idx val="3"/>
            <c:marker>
              <c:spPr>
                <a:solidFill>
                  <a:schemeClr val="bg2">
                    <a:lumMod val="75000"/>
                  </a:schemeClr>
                </a:solidFill>
                <a:ln>
                  <a:solidFill>
                    <a:schemeClr val="bg2"/>
                  </a:solidFill>
                </a:ln>
              </c:spPr>
            </c:marker>
            <c:bubble3D val="0"/>
          </c:dPt>
          <c:dPt>
            <c:idx val="4"/>
            <c:marker>
              <c:spPr>
                <a:solidFill>
                  <a:schemeClr val="bg2">
                    <a:lumMod val="60000"/>
                    <a:lumOff val="40000"/>
                  </a:schemeClr>
                </a:solidFill>
                <a:ln>
                  <a:solidFill>
                    <a:schemeClr val="bg2">
                      <a:lumMod val="60000"/>
                      <a:lumOff val="40000"/>
                    </a:schemeClr>
                  </a:solidFill>
                </a:ln>
              </c:spPr>
            </c:marker>
            <c:bubble3D val="0"/>
          </c:dPt>
          <c:dPt>
            <c:idx val="5"/>
            <c:marker>
              <c:spPr>
                <a:solidFill>
                  <a:schemeClr val="bg2">
                    <a:lumMod val="75000"/>
                  </a:schemeClr>
                </a:solidFill>
                <a:ln>
                  <a:solidFill>
                    <a:schemeClr val="bg2"/>
                  </a:solidFill>
                </a:ln>
              </c:spPr>
            </c:marker>
            <c:bubble3D val="0"/>
          </c:dPt>
          <c:dPt>
            <c:idx val="6"/>
            <c:marker>
              <c:spPr>
                <a:solidFill>
                  <a:schemeClr val="bg2">
                    <a:lumMod val="60000"/>
                    <a:lumOff val="40000"/>
                  </a:schemeClr>
                </a:solidFill>
                <a:ln>
                  <a:solidFill>
                    <a:schemeClr val="bg2">
                      <a:lumMod val="60000"/>
                      <a:lumOff val="40000"/>
                    </a:schemeClr>
                  </a:solidFill>
                </a:ln>
              </c:spPr>
            </c:marker>
            <c:bubble3D val="0"/>
          </c:dPt>
          <c:dPt>
            <c:idx val="7"/>
            <c:marker>
              <c:spPr>
                <a:solidFill>
                  <a:schemeClr val="bg2">
                    <a:lumMod val="75000"/>
                  </a:schemeClr>
                </a:solidFill>
                <a:ln>
                  <a:solidFill>
                    <a:schemeClr val="bg2"/>
                  </a:solidFill>
                </a:ln>
              </c:spPr>
            </c:marker>
            <c:bubble3D val="0"/>
          </c:dPt>
          <c:errBars>
            <c:errDir val="y"/>
            <c:errBarType val="plus"/>
            <c:errValType val="percentage"/>
            <c:noEndCap val="1"/>
            <c:val val="5"/>
            <c:spPr>
              <a:ln>
                <a:noFill/>
              </a:ln>
            </c:spPr>
          </c:errBars>
          <c:errBars>
            <c:errDir val="x"/>
            <c:errBarType val="both"/>
            <c:errValType val="cust"/>
            <c:noEndCap val="0"/>
            <c:plus>
              <c:numRef>
                <c:f>Sheet1!$G$3:$G$10</c:f>
                <c:numCache>
                  <c:formatCode>General</c:formatCode>
                  <c:ptCount val="8"/>
                  <c:pt idx="0">
                    <c:v>0.30000000000000004</c:v>
                  </c:pt>
                  <c:pt idx="1">
                    <c:v>0.33999999999999986</c:v>
                  </c:pt>
                  <c:pt idx="2">
                    <c:v>0.39</c:v>
                  </c:pt>
                  <c:pt idx="3">
                    <c:v>0.54999999999999993</c:v>
                  </c:pt>
                  <c:pt idx="4">
                    <c:v>0.42999999999999994</c:v>
                  </c:pt>
                  <c:pt idx="5">
                    <c:v>0.32000000000000006</c:v>
                  </c:pt>
                  <c:pt idx="6">
                    <c:v>3.5200000000000005</c:v>
                  </c:pt>
                  <c:pt idx="7">
                    <c:v>3.9699999999999998</c:v>
                  </c:pt>
                </c:numCache>
              </c:numRef>
            </c:plus>
            <c:minus>
              <c:numRef>
                <c:f>Sheet1!$F$3:$F$10</c:f>
                <c:numCache>
                  <c:formatCode>General</c:formatCode>
                  <c:ptCount val="8"/>
                  <c:pt idx="0">
                    <c:v>0.21999999999999997</c:v>
                  </c:pt>
                  <c:pt idx="1">
                    <c:v>0.2400000000000001</c:v>
                  </c:pt>
                  <c:pt idx="2">
                    <c:v>0.21999999999999997</c:v>
                  </c:pt>
                  <c:pt idx="3">
                    <c:v>0.32999999999999996</c:v>
                  </c:pt>
                  <c:pt idx="4">
                    <c:v>0.28000000000000003</c:v>
                  </c:pt>
                  <c:pt idx="5">
                    <c:v>0.19</c:v>
                  </c:pt>
                  <c:pt idx="6">
                    <c:v>0.8899999999999999</c:v>
                  </c:pt>
                  <c:pt idx="7">
                    <c:v>1.0699999999999998</c:v>
                  </c:pt>
                </c:numCache>
              </c:numRef>
            </c:minus>
            <c:spPr>
              <a:ln w="12700">
                <a:solidFill>
                  <a:schemeClr val="tx1">
                    <a:lumMod val="85000"/>
                    <a:lumOff val="15000"/>
                  </a:schemeClr>
                </a:solidFill>
              </a:ln>
            </c:spPr>
          </c:errBars>
          <c:xVal>
            <c:numRef>
              <c:f>Sheet1!$C$3:$C$10</c:f>
              <c:numCache>
                <c:formatCode>General</c:formatCode>
                <c:ptCount val="8"/>
                <c:pt idx="0">
                  <c:v>0.69</c:v>
                </c:pt>
                <c:pt idx="1">
                  <c:v>0.81</c:v>
                </c:pt>
                <c:pt idx="2">
                  <c:v>0.47</c:v>
                </c:pt>
                <c:pt idx="3">
                  <c:v>0.83</c:v>
                </c:pt>
                <c:pt idx="4">
                  <c:v>0.81</c:v>
                </c:pt>
                <c:pt idx="5">
                  <c:v>0.49</c:v>
                </c:pt>
                <c:pt idx="6">
                  <c:v>1.18</c:v>
                </c:pt>
                <c:pt idx="7">
                  <c:v>1.46</c:v>
                </c:pt>
              </c:numCache>
            </c:numRef>
          </c:xVal>
          <c:yVal>
            <c:numRef>
              <c:f>Sheet1!$B$3:$B$10</c:f>
              <c:numCache>
                <c:formatCode>General</c:formatCode>
                <c:ptCount val="8"/>
                <c:pt idx="0">
                  <c:v>8</c:v>
                </c:pt>
                <c:pt idx="1">
                  <c:v>7</c:v>
                </c:pt>
                <c:pt idx="2">
                  <c:v>6</c:v>
                </c:pt>
                <c:pt idx="3">
                  <c:v>5</c:v>
                </c:pt>
                <c:pt idx="4">
                  <c:v>4</c:v>
                </c:pt>
                <c:pt idx="5">
                  <c:v>3</c:v>
                </c:pt>
                <c:pt idx="6">
                  <c:v>2</c:v>
                </c:pt>
                <c:pt idx="7">
                  <c:v>1</c:v>
                </c:pt>
              </c:numCache>
            </c:numRef>
          </c:yVal>
          <c:smooth val="0"/>
        </c:ser>
        <c:dLbls>
          <c:showLegendKey val="0"/>
          <c:showVal val="0"/>
          <c:showCatName val="0"/>
          <c:showSerName val="0"/>
          <c:showPercent val="0"/>
          <c:showBubbleSize val="0"/>
        </c:dLbls>
        <c:axId val="678355936"/>
        <c:axId val="678356720"/>
      </c:scatterChart>
      <c:valAx>
        <c:axId val="678355936"/>
        <c:scaling>
          <c:logBase val="10"/>
          <c:orientation val="minMax"/>
          <c:max val="10"/>
          <c:min val="0.1"/>
        </c:scaling>
        <c:delete val="0"/>
        <c:axPos val="b"/>
        <c:numFmt formatCode="General" sourceLinked="1"/>
        <c:majorTickMark val="out"/>
        <c:minorTickMark val="none"/>
        <c:tickLblPos val="nextTo"/>
        <c:spPr>
          <a:ln w="12700">
            <a:solidFill>
              <a:schemeClr val="tx1"/>
            </a:solidFill>
          </a:ln>
        </c:spPr>
        <c:txPr>
          <a:bodyPr/>
          <a:lstStyle/>
          <a:p>
            <a:pPr>
              <a:defRPr sz="1400">
                <a:solidFill>
                  <a:schemeClr val="tx1">
                    <a:lumMod val="65000"/>
                    <a:lumOff val="35000"/>
                  </a:schemeClr>
                </a:solidFill>
              </a:defRPr>
            </a:pPr>
            <a:endParaRPr lang="en-US"/>
          </a:p>
        </c:txPr>
        <c:crossAx val="678356720"/>
        <c:crosses val="autoZero"/>
        <c:crossBetween val="midCat"/>
        <c:majorUnit val="0.5"/>
      </c:valAx>
      <c:valAx>
        <c:axId val="678356720"/>
        <c:scaling>
          <c:orientation val="minMax"/>
          <c:max val="8.5"/>
          <c:min val="0.5"/>
        </c:scaling>
        <c:delete val="0"/>
        <c:axPos val="l"/>
        <c:numFmt formatCode="General" sourceLinked="1"/>
        <c:majorTickMark val="none"/>
        <c:minorTickMark val="none"/>
        <c:tickLblPos val="none"/>
        <c:spPr>
          <a:ln w="12700">
            <a:solidFill>
              <a:schemeClr val="tx1"/>
            </a:solidFill>
            <a:prstDash val="dash"/>
          </a:ln>
        </c:spPr>
        <c:crossAx val="678355936"/>
        <c:crossesAt val="1"/>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9586775915306"/>
          <c:y val="9.4780800442815893E-2"/>
          <c:w val="0.7843304400931016"/>
          <c:h val="0.59649223395984341"/>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tx1"/>
              </a:solidFill>
              <a:ln>
                <a:noFill/>
              </a:ln>
              <a:effectLst/>
            </c:spPr>
          </c:dPt>
          <c:dPt>
            <c:idx val="2"/>
            <c:invertIfNegative val="0"/>
            <c:bubble3D val="0"/>
            <c:spPr>
              <a:solidFill>
                <a:schemeClr val="bg2"/>
              </a:solidFill>
              <a:ln>
                <a:noFill/>
              </a:ln>
              <a:effectLst/>
            </c:spPr>
          </c:dPt>
          <c:dPt>
            <c:idx val="3"/>
            <c:invertIfNegative val="0"/>
            <c:bubble3D val="0"/>
            <c:spPr>
              <a:solidFill>
                <a:schemeClr val="tx2"/>
              </a:solidFill>
              <a:ln>
                <a:noFill/>
              </a:ln>
              <a:effectLst/>
            </c:spPr>
          </c:dPt>
          <c:dLbls>
            <c:dLbl>
              <c:idx val="0"/>
              <c:tx>
                <c:rich>
                  <a:bodyPr/>
                  <a:lstStyle/>
                  <a:p>
                    <a:r>
                      <a:rPr lang="en-US" dirty="0" smtClean="0"/>
                      <a:t>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26.3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0-AVB (risk factors only)</c:v>
                </c:pt>
                <c:pt idx="1">
                  <c:v>1-AVB</c:v>
                </c:pt>
                <c:pt idx="2">
                  <c:v>2-AVB</c:v>
                </c:pt>
                <c:pt idx="3">
                  <c:v>3-AVB</c:v>
                </c:pt>
              </c:strCache>
            </c:strRef>
          </c:cat>
          <c:val>
            <c:numRef>
              <c:f>Sheet1!$B$2:$B$5</c:f>
              <c:numCache>
                <c:formatCode>General</c:formatCode>
                <c:ptCount val="4"/>
                <c:pt idx="0">
                  <c:v>5.31</c:v>
                </c:pt>
                <c:pt idx="1">
                  <c:v>12.58</c:v>
                </c:pt>
                <c:pt idx="2">
                  <c:v>21.14</c:v>
                </c:pt>
                <c:pt idx="3">
                  <c:v>26.27</c:v>
                </c:pt>
              </c:numCache>
            </c:numRef>
          </c:val>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4"/>
                <c:pt idx="0">
                  <c:v>0-AVB (risk factors only)</c:v>
                </c:pt>
                <c:pt idx="1">
                  <c:v>1-AVB</c:v>
                </c:pt>
                <c:pt idx="2">
                  <c:v>2-AVB</c:v>
                </c:pt>
                <c:pt idx="3">
                  <c:v>3-AVB</c:v>
                </c:pt>
              </c:strCache>
            </c:strRef>
          </c:cat>
          <c:val>
            <c:numRef>
              <c:f>Sheet1!$C$2:$C$5</c:f>
              <c:numCache>
                <c:formatCode>General</c:formatCode>
                <c:ptCount val="4"/>
              </c:numCache>
            </c:numRef>
          </c:val>
        </c:ser>
        <c:ser>
          <c:idx val="2"/>
          <c:order val="2"/>
          <c:tx>
            <c:strRef>
              <c:f>Sheet1!$D$1</c:f>
              <c:strCache>
                <c:ptCount val="1"/>
                <c:pt idx="0">
                  <c:v>Column3</c:v>
                </c:pt>
              </c:strCache>
            </c:strRef>
          </c:tx>
          <c:spPr>
            <a:solidFill>
              <a:schemeClr val="accent3"/>
            </a:solidFill>
            <a:ln>
              <a:noFill/>
            </a:ln>
            <a:effectLst/>
          </c:spPr>
          <c:invertIfNegative val="0"/>
          <c:cat>
            <c:strRef>
              <c:f>Sheet1!$A$2:$A$5</c:f>
              <c:strCache>
                <c:ptCount val="4"/>
                <c:pt idx="0">
                  <c:v>0-AVB (risk factors only)</c:v>
                </c:pt>
                <c:pt idx="1">
                  <c:v>1-AVB</c:v>
                </c:pt>
                <c:pt idx="2">
                  <c:v>2-AVB</c:v>
                </c:pt>
                <c:pt idx="3">
                  <c:v>3-AVB</c:v>
                </c:pt>
              </c:strCache>
            </c:strRef>
          </c:cat>
          <c:val>
            <c:numRef>
              <c:f>Sheet1!$D$2:$D$5</c:f>
              <c:numCache>
                <c:formatCode>General</c:formatCode>
                <c:ptCount val="4"/>
              </c:numCache>
            </c:numRef>
          </c:val>
        </c:ser>
        <c:dLbls>
          <c:showLegendKey val="0"/>
          <c:showVal val="0"/>
          <c:showCatName val="0"/>
          <c:showSerName val="0"/>
          <c:showPercent val="0"/>
          <c:showBubbleSize val="0"/>
        </c:dLbls>
        <c:gapWidth val="40"/>
        <c:overlap val="100"/>
        <c:axId val="678359072"/>
        <c:axId val="678362208"/>
      </c:barChart>
      <c:catAx>
        <c:axId val="6783590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62208"/>
        <c:crosses val="autoZero"/>
        <c:auto val="1"/>
        <c:lblAlgn val="ctr"/>
        <c:lblOffset val="100"/>
        <c:noMultiLvlLbl val="0"/>
      </c:catAx>
      <c:valAx>
        <c:axId val="67836220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1-year outcome events (%)</a:t>
                </a:r>
                <a:endParaRPr lang="en-GB" dirty="0"/>
              </a:p>
            </c:rich>
          </c:tx>
          <c:layout>
            <c:manualLayout>
              <c:xMode val="edge"/>
              <c:yMode val="edge"/>
              <c:x val="2.6380867016542051E-2"/>
              <c:y val="6.0373848494151269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35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4" dt="2019-07-13T11:56:54.181" idx="1">
    <p:pos x="10" y="10"/>
    <p:text>The main safety outcome was a modification of the International Society on Thrombosis and Haemostasis (ISTH) criteria for major bleeding and included fatal bleeding, symptomatic bleeding into a critical organ, bleeding into a surgical site requiring reoperation, and bleeding that led to hospitalization (including presentation to an acute care facility without an overnight stay). Unlike the ISTH criteria,10 we considered all bleeding that led to presentation to an acute care facility or hospitalization as major.</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1" y="4714877"/>
            <a:ext cx="5438775" cy="44672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8165"/>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5"/>
            <a:ext cx="2946400" cy="496887"/>
          </a:xfrm>
          <a:prstGeom prst="rect">
            <a:avLst/>
          </a:prstGeom>
        </p:spPr>
        <p:txBody>
          <a:bodyPr vert="horz" lIns="91440" tIns="45720" rIns="91440" bIns="45720" rtlCol="0" anchor="b"/>
          <a:lstStyle>
            <a:lvl1pPr algn="r">
              <a:defRPr sz="1200"/>
            </a:lvl1pPr>
          </a:lstStyle>
          <a:p>
            <a:fld id="{4FE12A04-9E3C-4CA4-8E37-57D068AB06B1}" type="slidenum">
              <a:rPr lang="en-GB" smtClean="0"/>
              <a:pPr/>
              <a:t>‹#›</a:t>
            </a:fld>
            <a:endParaRPr lang="en-GB" dirty="0"/>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dirty="0"/>
          </a:p>
        </p:txBody>
      </p:sp>
    </p:spTree>
    <p:extLst>
      <p:ext uri="{BB962C8B-B14F-4D97-AF65-F5344CB8AC3E}">
        <p14:creationId xmlns:p14="http://schemas.microsoft.com/office/powerpoint/2010/main" val="53242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CAD, coronary artery disease; DAPT, dual antiplatelet therapy; </a:t>
            </a:r>
            <a:r>
              <a:rPr lang="en-US" dirty="0"/>
              <a:t>eGFR, estimated glomerular filtration rate; ISTH, International Society on Thrombosis and Haemostasis; HF, heart failure; NYHA, New York Heart Association; PAD, peripheral artery disease</a:t>
            </a:r>
            <a:endParaRPr lang="en-GB" dirty="0"/>
          </a:p>
        </p:txBody>
      </p:sp>
      <p:sp>
        <p:nvSpPr>
          <p:cNvPr id="4" name="Slide Number Placeholder 3"/>
          <p:cNvSpPr>
            <a:spLocks noGrp="1"/>
          </p:cNvSpPr>
          <p:nvPr>
            <p:ph type="sldNum" sz="quarter" idx="10"/>
          </p:nvPr>
        </p:nvSpPr>
        <p:spPr/>
        <p:txBody>
          <a:bodyPr/>
          <a:lstStyle/>
          <a:p>
            <a:fld id="{9EEB2A90-0ED6-49DC-968A-6C1B6EB73DB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07211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BMI, body mass index; BP, blood pressure; CAD, coronary artery disease; </a:t>
            </a:r>
            <a:r>
              <a:rPr lang="en-US" dirty="0"/>
              <a:t>eGFR, estimated glomerular filtration rate; PAD, peripheral artery disease</a:t>
            </a:r>
            <a:r>
              <a:rPr lang="en-GB" dirty="0"/>
              <a:t>;</a:t>
            </a:r>
            <a:r>
              <a:rPr lang="en-GB" baseline="0" dirty="0"/>
              <a:t> PCI, percutaneous coronary intervention; PTCA, percutaneous transluminal coronary angioplasty; SD, standard deviation</a:t>
            </a:r>
            <a:endParaRPr lang="en-GB" dirty="0"/>
          </a:p>
        </p:txBody>
      </p:sp>
      <p:sp>
        <p:nvSpPr>
          <p:cNvPr id="4" name="Slide Number Placeholder 3"/>
          <p:cNvSpPr>
            <a:spLocks noGrp="1"/>
          </p:cNvSpPr>
          <p:nvPr>
            <p:ph type="sldNum" sz="quarter" idx="10"/>
          </p:nvPr>
        </p:nvSpPr>
        <p:spPr/>
        <p:txBody>
          <a:bodyPr/>
          <a:lstStyle/>
          <a:p>
            <a:fld id="{4D4F97BD-3609-49E8-8493-ED7946E0B043}" type="slidenum">
              <a:rPr lang="en-GB" smtClean="0"/>
              <a:t>13</a:t>
            </a:fld>
            <a:endParaRPr lang="en-GB" dirty="0"/>
          </a:p>
        </p:txBody>
      </p:sp>
    </p:spTree>
    <p:extLst>
      <p:ext uri="{BB962C8B-B14F-4D97-AF65-F5344CB8AC3E}">
        <p14:creationId xmlns:p14="http://schemas.microsoft.com/office/powerpoint/2010/main" val="216303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bid, twice daily</a:t>
            </a:r>
            <a:endParaRPr lang="en-GB" dirty="0"/>
          </a:p>
          <a:p>
            <a:endParaRPr lang="en-GB" dirty="0"/>
          </a:p>
        </p:txBody>
      </p:sp>
      <p:sp>
        <p:nvSpPr>
          <p:cNvPr id="4" name="Slide Number Placeholder 3"/>
          <p:cNvSpPr>
            <a:spLocks noGrp="1"/>
          </p:cNvSpPr>
          <p:nvPr>
            <p:ph type="sldNum" sz="quarter" idx="10"/>
          </p:nvPr>
        </p:nvSpPr>
        <p:spPr/>
        <p:txBody>
          <a:bodyPr/>
          <a:lstStyle/>
          <a:p>
            <a:fld id="{4D4F97BD-3609-49E8-8493-ED7946E0B043}" type="slidenum">
              <a:rPr lang="en-GB" smtClean="0"/>
              <a:t>14</a:t>
            </a:fld>
            <a:endParaRPr lang="en-GB" dirty="0"/>
          </a:p>
        </p:txBody>
      </p:sp>
    </p:spTree>
    <p:extLst>
      <p:ext uri="{BB962C8B-B14F-4D97-AF65-F5344CB8AC3E}">
        <p14:creationId xmlns:p14="http://schemas.microsoft.com/office/powerpoint/2010/main" val="220907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bid, twice daily; CI, confidence interval; CV, cardiovascular; HR, hazard ratio; MI, myocardial infarction; RRR, relative risk ratio</a:t>
            </a:r>
            <a:endParaRPr lang="en-GB" dirty="0"/>
          </a:p>
          <a:p>
            <a:endParaRPr lang="en-GB" dirty="0"/>
          </a:p>
        </p:txBody>
      </p:sp>
      <p:sp>
        <p:nvSpPr>
          <p:cNvPr id="4" name="Slide Number Placeholder 3"/>
          <p:cNvSpPr>
            <a:spLocks noGrp="1"/>
          </p:cNvSpPr>
          <p:nvPr>
            <p:ph type="sldNum" sz="quarter" idx="10"/>
          </p:nvPr>
        </p:nvSpPr>
        <p:spPr/>
        <p:txBody>
          <a:bodyPr/>
          <a:lstStyle/>
          <a:p>
            <a:fld id="{4D4F97BD-3609-49E8-8493-ED7946E0B043}" type="slidenum">
              <a:rPr lang="en-GB" smtClean="0"/>
              <a:t>15</a:t>
            </a:fld>
            <a:endParaRPr lang="en-GB" dirty="0"/>
          </a:p>
        </p:txBody>
      </p:sp>
    </p:spTree>
    <p:extLst>
      <p:ext uri="{BB962C8B-B14F-4D97-AF65-F5344CB8AC3E}">
        <p14:creationId xmlns:p14="http://schemas.microsoft.com/office/powerpoint/2010/main" val="234914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ALI, acute limb ischaemia; bid, twice daily; CHD, coronary heart disease; CI, confidence interval; CV, cardiovascular; HR, hazard ratio; MI, myocardial infarction; RRR, relative risk ratio</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D4F97BD-3609-49E8-8493-ED7946E0B043}" type="slidenum">
              <a:rPr lang="en-GB" smtClean="0"/>
              <a:t>16</a:t>
            </a:fld>
            <a:endParaRPr lang="en-GB" dirty="0"/>
          </a:p>
        </p:txBody>
      </p:sp>
    </p:spTree>
    <p:extLst>
      <p:ext uri="{BB962C8B-B14F-4D97-AF65-F5344CB8AC3E}">
        <p14:creationId xmlns:p14="http://schemas.microsoft.com/office/powerpoint/2010/main" val="414340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b="0" dirty="0"/>
              <a:t>bid, twice daily; </a:t>
            </a:r>
            <a:r>
              <a:rPr lang="en-US" dirty="0"/>
              <a:t>ISTH, International Society on Thrombosis and Haemostasis;</a:t>
            </a:r>
            <a:r>
              <a:rPr lang="en-US" baseline="0" dirty="0"/>
              <a:t> </a:t>
            </a:r>
            <a:r>
              <a:rPr lang="en-GB" b="0" dirty="0"/>
              <a:t>PHRI, Population</a:t>
            </a:r>
            <a:r>
              <a:rPr lang="en-GB" b="0" baseline="0" dirty="0"/>
              <a:t> Health Research Institute</a:t>
            </a:r>
            <a:endParaRPr lang="en-GB" b="0" dirty="0"/>
          </a:p>
        </p:txBody>
      </p:sp>
      <p:sp>
        <p:nvSpPr>
          <p:cNvPr id="4" name="Slide Number Placeholder 3"/>
          <p:cNvSpPr>
            <a:spLocks noGrp="1"/>
          </p:cNvSpPr>
          <p:nvPr>
            <p:ph type="sldNum" sz="quarter" idx="10"/>
          </p:nvPr>
        </p:nvSpPr>
        <p:spPr/>
        <p:txBody>
          <a:bodyPr/>
          <a:lstStyle/>
          <a:p>
            <a:fld id="{4D4F97BD-3609-49E8-8493-ED7946E0B043}" type="slidenum">
              <a:rPr lang="en-GB" smtClean="0"/>
              <a:t>17</a:t>
            </a:fld>
            <a:endParaRPr lang="en-GB" dirty="0"/>
          </a:p>
        </p:txBody>
      </p:sp>
    </p:spTree>
    <p:extLst>
      <p:ext uri="{BB962C8B-B14F-4D97-AF65-F5344CB8AC3E}">
        <p14:creationId xmlns:p14="http://schemas.microsoft.com/office/powerpoint/2010/main" val="53054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269875"/>
            <a:ext cx="2347912" cy="1762125"/>
          </a:xfrm>
        </p:spPr>
      </p:sp>
      <p:sp>
        <p:nvSpPr>
          <p:cNvPr id="3" name="Notes Placeholder 2"/>
          <p:cNvSpPr>
            <a:spLocks noGrp="1"/>
          </p:cNvSpPr>
          <p:nvPr>
            <p:ph type="body" idx="1"/>
          </p:nvPr>
        </p:nvSpPr>
        <p:spPr/>
        <p:txBody>
          <a:bodyPr/>
          <a:lstStyle/>
          <a:p>
            <a:r>
              <a:rPr lang="en-GB" b="1" dirty="0" smtClean="0">
                <a:latin typeface="+mn-lt"/>
              </a:rPr>
              <a:t>Abbreviations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mn-lt"/>
              </a:rPr>
              <a:t>ACS, acute coronary</a:t>
            </a:r>
            <a:r>
              <a:rPr lang="en-GB" baseline="0" dirty="0" smtClean="0">
                <a:latin typeface="+mn-lt"/>
              </a:rPr>
              <a:t> syndrome; ASA, </a:t>
            </a:r>
            <a:r>
              <a:rPr lang="en-GB" sz="1100" dirty="0" smtClean="0"/>
              <a:t>acetylsalicylic acid</a:t>
            </a:r>
            <a:r>
              <a:rPr lang="en-GB" sz="1100" dirty="0" smtClean="0">
                <a:latin typeface="+mn-lt"/>
              </a:rPr>
              <a:t>;</a:t>
            </a:r>
            <a:r>
              <a:rPr lang="en-GB" sz="1100" baseline="0" dirty="0" smtClean="0">
                <a:latin typeface="+mn-lt"/>
              </a:rPr>
              <a:t> CV, </a:t>
            </a:r>
            <a:r>
              <a:rPr lang="en-GB" sz="1100" dirty="0" smtClean="0"/>
              <a:t>cardiovascular; DAPT, dual antiplatelet therapy; </a:t>
            </a:r>
            <a:r>
              <a:rPr lang="en-GB" baseline="0" dirty="0" smtClean="0"/>
              <a:t>MI, </a:t>
            </a:r>
            <a:r>
              <a:rPr lang="en-GB" sz="1100" dirty="0" smtClean="0"/>
              <a:t>myocardial infarction; </a:t>
            </a:r>
          </a:p>
        </p:txBody>
      </p:sp>
      <p:sp>
        <p:nvSpPr>
          <p:cNvPr id="4" name="Slide Number Placeholder 3"/>
          <p:cNvSpPr>
            <a:spLocks noGrp="1"/>
          </p:cNvSpPr>
          <p:nvPr>
            <p:ph type="sldNum" sz="quarter" idx="10"/>
          </p:nvPr>
        </p:nvSpPr>
        <p:spPr/>
        <p:txBody>
          <a:bodyPr/>
          <a:lstStyle/>
          <a:p>
            <a:fld id="{4FE12A04-9E3C-4CA4-8E37-57D068AB06B1}"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8285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b="0" dirty="0"/>
              <a:t>bid, twice daily; CV,</a:t>
            </a:r>
            <a:r>
              <a:rPr lang="en-GB" b="0" baseline="0" dirty="0"/>
              <a:t> cardiovascular; </a:t>
            </a:r>
            <a:r>
              <a:rPr lang="en-GB" b="0" dirty="0"/>
              <a:t>HR, hazard ratio; </a:t>
            </a:r>
            <a:r>
              <a:rPr lang="en-US" dirty="0"/>
              <a:t>MI, myocardial infarction; RRR, relative risk reduction</a:t>
            </a:r>
            <a:endParaRPr lang="en-GB" dirty="0"/>
          </a:p>
        </p:txBody>
      </p:sp>
      <p:sp>
        <p:nvSpPr>
          <p:cNvPr id="4" name="Slide Number Placeholder 3"/>
          <p:cNvSpPr>
            <a:spLocks noGrp="1"/>
          </p:cNvSpPr>
          <p:nvPr>
            <p:ph type="sldNum" sz="quarter" idx="10"/>
          </p:nvPr>
        </p:nvSpPr>
        <p:spPr/>
        <p:txBody>
          <a:bodyPr/>
          <a:lstStyle/>
          <a:p>
            <a:fld id="{4D4F97BD-3609-49E8-8493-ED7946E0B043}" type="slidenum">
              <a:rPr lang="en-GB" smtClean="0"/>
              <a:t>23</a:t>
            </a:fld>
            <a:endParaRPr lang="en-GB" dirty="0"/>
          </a:p>
        </p:txBody>
      </p:sp>
    </p:spTree>
    <p:extLst>
      <p:ext uri="{BB962C8B-B14F-4D97-AF65-F5344CB8AC3E}">
        <p14:creationId xmlns:p14="http://schemas.microsoft.com/office/powerpoint/2010/main" val="39473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Ticagrelor Reduces Non-Fatal CV Events but Increases Major Bleeding in Patients with Prior MI</a:t>
            </a:r>
            <a:r>
              <a:rPr lang="en-GB" b="1" baseline="30000" dirty="0" smtClean="0"/>
              <a:t>1</a:t>
            </a:r>
          </a:p>
          <a:p>
            <a:pPr lvl="1"/>
            <a:r>
              <a:rPr lang="en-GB" dirty="0" smtClean="0"/>
              <a:t>PEGASUS-TIMI 54 was a randomized, double-blind, placebo-controlled study to test the hypothesis that long-term therapy with ticagrelor in addition to low-dose ASA reduces the risk of major adverse CV events among stable patients with a history of MI</a:t>
            </a:r>
          </a:p>
          <a:p>
            <a:pPr lvl="1"/>
            <a:r>
              <a:rPr lang="en-GB" dirty="0" smtClean="0"/>
              <a:t>PEGASUS-TIMI 54 evaluated two doses of ticagrelor therapy: 90 mg bid, which has been studied previously in ACS and 60 mg bid, which was selected to provide slightly less, but still consistent, platelet inhibition</a:t>
            </a:r>
          </a:p>
          <a:p>
            <a:pPr lvl="1"/>
            <a:r>
              <a:rPr lang="en-GB" dirty="0" smtClean="0"/>
              <a:t>21,162 patients who had an MI 1–3 years previously were enrolled</a:t>
            </a:r>
          </a:p>
          <a:p>
            <a:pPr lvl="1"/>
            <a:r>
              <a:rPr lang="en-GB" dirty="0" smtClean="0"/>
              <a:t>The median duration of follow-up was 33 months</a:t>
            </a:r>
          </a:p>
          <a:p>
            <a:pPr lvl="1"/>
            <a:r>
              <a:rPr lang="en-GB" dirty="0" smtClean="0"/>
              <a:t>Compared with placebo, both doses of ticagrelor significantly reduced risk of CV death, MI or stroke but increased the risk of major bleeding (but not fatal bleeding)</a:t>
            </a:r>
          </a:p>
          <a:p>
            <a:pPr lvl="1"/>
            <a:r>
              <a:rPr lang="en-GB" u="none" dirty="0" smtClean="0"/>
              <a:t>However,</a:t>
            </a:r>
            <a:r>
              <a:rPr lang="en-GB" u="none" baseline="0" dirty="0" smtClean="0"/>
              <a:t> even with ticagrelor treatment, the incidence rate over 3 years was 7.8% and 7.9%, respectively, highlighting a high remaining unmet medical need</a:t>
            </a:r>
            <a:endParaRPr lang="en-GB" u="none" dirty="0" smtClean="0"/>
          </a:p>
          <a:p>
            <a:endParaRPr lang="en-GB" dirty="0"/>
          </a:p>
          <a:p>
            <a:r>
              <a:rPr lang="en-GB" b="1" dirty="0"/>
              <a:t>Abbreviations</a:t>
            </a:r>
          </a:p>
          <a:p>
            <a:r>
              <a:rPr lang="en-GB" dirty="0"/>
              <a:t>ASA, acetylsalicylic acid; bid, twice daily; CV, cardiovascular; MI, myocardial infarction; </a:t>
            </a:r>
            <a:r>
              <a:rPr lang="en-GB" dirty="0" smtClean="0"/>
              <a:t>NS, non-significant; od</a:t>
            </a:r>
            <a:r>
              <a:rPr lang="en-GB" dirty="0"/>
              <a:t>, once daily; TIMI, Thrombolysis In Myocardial Infarction </a:t>
            </a:r>
          </a:p>
          <a:p>
            <a:endParaRPr lang="en-GB" dirty="0" smtClean="0"/>
          </a:p>
          <a:p>
            <a:r>
              <a:rPr lang="en-GB" b="1" dirty="0" smtClean="0"/>
              <a:t>Reference</a:t>
            </a:r>
          </a:p>
          <a:p>
            <a:pPr marL="219845" indent="-219845">
              <a:buFont typeface="+mj-lt"/>
              <a:buAutoNum type="arabicPeriod"/>
            </a:pPr>
            <a:r>
              <a:rPr lang="en-GB" dirty="0" smtClean="0"/>
              <a:t>Bonaca MP </a:t>
            </a:r>
            <a:r>
              <a:rPr lang="en-GB" i="1" dirty="0" smtClean="0"/>
              <a:t>et al</a:t>
            </a:r>
            <a:r>
              <a:rPr lang="en-GB" dirty="0" smtClean="0"/>
              <a:t>, </a:t>
            </a:r>
            <a:r>
              <a:rPr lang="en-GB" i="1" dirty="0" smtClean="0"/>
              <a:t>N Engl J Med </a:t>
            </a:r>
            <a:r>
              <a:rPr lang="en-GB" dirty="0" smtClean="0"/>
              <a:t>2015;372:1791–1800</a:t>
            </a:r>
          </a:p>
        </p:txBody>
      </p:sp>
      <p:sp>
        <p:nvSpPr>
          <p:cNvPr id="4" name="Slide Number Placeholder 3"/>
          <p:cNvSpPr>
            <a:spLocks noGrp="1"/>
          </p:cNvSpPr>
          <p:nvPr>
            <p:ph type="sldNum" sz="quarter" idx="10"/>
          </p:nvPr>
        </p:nvSpPr>
        <p:spPr/>
        <p:txBody>
          <a:bodyPr/>
          <a:lstStyle/>
          <a:p>
            <a:fld id="{15E5AC78-97D5-40ED-943F-794D2DB347C2}" type="slidenum">
              <a:rPr lang="en-GB" smtClean="0"/>
              <a:pPr/>
              <a:t>26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98011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1450" indent="-171450">
              <a:buFont typeface="Arial" panose="020B0604020202020204" pitchFamily="34" charset="0"/>
              <a:buChar char="•"/>
            </a:pPr>
            <a:r>
              <a:rPr lang="en-US" dirty="0"/>
              <a:t>Looking</a:t>
            </a:r>
            <a:r>
              <a:rPr lang="en-US" baseline="0" dirty="0"/>
              <a:t> at the landscape of studies we mentioned before attempting to reduce the risk of MACE in chronic CAD/PAD patients, so recall CHARISMA, PEGASUS and TRA2P – we can see that COMPASS has demonstrated that rivaroxaban is the only antithrombotic in combination with aspirin that improved overall survival in these patients</a:t>
            </a:r>
            <a:endParaRPr lang="en-US" dirty="0"/>
          </a:p>
          <a:p>
            <a:pPr marL="171450" indent="-171450">
              <a:buFont typeface="Arial" panose="020B0604020202020204" pitchFamily="34" charset="0"/>
              <a:buChar char="•"/>
            </a:pPr>
            <a:r>
              <a:rPr lang="en-US" baseline="0" dirty="0"/>
              <a:t>Consistent with main results &amp; ATLAS TIMI 51 – reduction of CV death &amp; all-cause mortality</a:t>
            </a:r>
          </a:p>
          <a:p>
            <a:endParaRPr lang="en-US"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30</a:t>
            </a:fld>
            <a:endParaRPr lang="en-GB" dirty="0"/>
          </a:p>
        </p:txBody>
      </p:sp>
    </p:spTree>
    <p:extLst>
      <p:ext uri="{BB962C8B-B14F-4D97-AF65-F5344CB8AC3E}">
        <p14:creationId xmlns:p14="http://schemas.microsoft.com/office/powerpoint/2010/main" val="262245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ACS, </a:t>
            </a:r>
            <a:r>
              <a:rPr lang="en-GB" b="0" baseline="0" dirty="0"/>
              <a:t>acute coronary syndrome; </a:t>
            </a:r>
            <a:r>
              <a:rPr lang="en-GB" b="0" dirty="0"/>
              <a:t>ASA, acetylsalicylic acid; bid, twice daily; CV, cardiovascular; MACE, major adverse cardiovascular events;</a:t>
            </a:r>
            <a:r>
              <a:rPr lang="en-GB" b="0" baseline="0" dirty="0"/>
              <a:t> MI, myocardial infarction; od, once daily; SoC, standard of care</a:t>
            </a:r>
            <a:endParaRPr lang="en-GB" b="0" dirty="0"/>
          </a:p>
        </p:txBody>
      </p:sp>
      <p:sp>
        <p:nvSpPr>
          <p:cNvPr id="4" name="Slide Number Placeholder 3"/>
          <p:cNvSpPr>
            <a:spLocks noGrp="1"/>
          </p:cNvSpPr>
          <p:nvPr>
            <p:ph type="sldNum" sz="quarter" idx="10"/>
          </p:nvPr>
        </p:nvSpPr>
        <p:spPr/>
        <p:txBody>
          <a:bodyPr/>
          <a:lstStyle/>
          <a:p>
            <a:fld id="{15E5AC78-97D5-40ED-943F-794D2DB347C2}"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39965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ACS, </a:t>
            </a:r>
            <a:r>
              <a:rPr lang="en-GB" b="0" baseline="0" dirty="0"/>
              <a:t>acute coronary syndrome; </a:t>
            </a:r>
            <a:r>
              <a:rPr lang="en-GB" b="0" dirty="0"/>
              <a:t>ASA, acetylsalicylic acid; bid, twice daily; CV, cardiovascular; MACE, major adverse cardiovascular events;</a:t>
            </a:r>
            <a:r>
              <a:rPr lang="en-GB" b="0" baseline="0" dirty="0"/>
              <a:t> MI, myocardial infarction; od, once daily; SoC, standard of care</a:t>
            </a:r>
            <a:endParaRPr lang="en-GB" b="0" dirty="0"/>
          </a:p>
        </p:txBody>
      </p:sp>
      <p:sp>
        <p:nvSpPr>
          <p:cNvPr id="4" name="Slide Number Placeholder 3"/>
          <p:cNvSpPr>
            <a:spLocks noGrp="1"/>
          </p:cNvSpPr>
          <p:nvPr>
            <p:ph type="sldNum" sz="quarter" idx="10"/>
          </p:nvPr>
        </p:nvSpPr>
        <p:spPr/>
        <p:txBody>
          <a:bodyPr/>
          <a:lstStyle/>
          <a:p>
            <a:fld id="{15E5AC78-97D5-40ED-943F-794D2DB347C2}"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85615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Similar Risk of Non-Fatal CV Events with Clopidogrel Versus Placebo in Patients at High Atherothrombotic Risk</a:t>
            </a:r>
            <a:r>
              <a:rPr lang="en-US" b="1" baseline="30000" dirty="0" smtClean="0"/>
              <a:t>1</a:t>
            </a:r>
          </a:p>
          <a:p>
            <a:pPr lvl="1"/>
            <a:r>
              <a:rPr lang="en-US" dirty="0" smtClean="0"/>
              <a:t>Even with dual antiplatelet therapy, there is still a 7% residual risk of stroke, MI or CV death</a:t>
            </a:r>
          </a:p>
          <a:p>
            <a:pPr lvl="1"/>
            <a:r>
              <a:rPr lang="en-US" dirty="0" smtClean="0"/>
              <a:t>The CHARISMA trial was a prospective, multicentre, randomized, double-blind, placebo-controlled study of the efficacy and safety of clopidogrel plus ASA compared with ASA alone in patients at high risk for a CV event</a:t>
            </a:r>
          </a:p>
          <a:p>
            <a:pPr lvl="1"/>
            <a:r>
              <a:rPr lang="en-GB" dirty="0" smtClean="0"/>
              <a:t>The primary efficacy endpoint was a composite of MI, stroke or death from CV causes</a:t>
            </a:r>
            <a:endParaRPr lang="en-US" dirty="0" smtClean="0"/>
          </a:p>
          <a:p>
            <a:pPr lvl="1"/>
            <a:r>
              <a:rPr lang="en-US" dirty="0" smtClean="0"/>
              <a:t>Intensifying antiplatelet therapy by adding clopidogrel to ASA did not improve CV benefit</a:t>
            </a:r>
            <a:endParaRPr lang="en-US" u="sng" strike="sngStrike" dirty="0" smtClean="0"/>
          </a:p>
          <a:p>
            <a:endParaRPr lang="en-GB" dirty="0"/>
          </a:p>
          <a:p>
            <a:r>
              <a:rPr lang="en-GB" b="1" dirty="0"/>
              <a:t>Abbreviations</a:t>
            </a:r>
          </a:p>
          <a:p>
            <a:r>
              <a:rPr lang="en-GB" dirty="0"/>
              <a:t>ASA, acetylsalicylic acid; CAD, coronary artery disease; CV, cardiovascular; MI</a:t>
            </a:r>
            <a:r>
              <a:rPr lang="en-GB" dirty="0" smtClean="0"/>
              <a:t>, myocardial </a:t>
            </a:r>
            <a:r>
              <a:rPr lang="en-GB" dirty="0"/>
              <a:t>infarction; od, once daily</a:t>
            </a:r>
          </a:p>
          <a:p>
            <a:endParaRPr lang="en-GB" dirty="0" smtClean="0"/>
          </a:p>
          <a:p>
            <a:r>
              <a:rPr lang="en-GB" b="1" dirty="0" smtClean="0"/>
              <a:t>Reference</a:t>
            </a:r>
          </a:p>
          <a:p>
            <a:pPr marL="219845" indent="-219845">
              <a:buFont typeface="+mj-lt"/>
              <a:buAutoNum type="arabicPeriod"/>
            </a:pPr>
            <a:r>
              <a:rPr lang="en-GB" dirty="0" smtClean="0"/>
              <a:t>Bhatt DP </a:t>
            </a:r>
            <a:r>
              <a:rPr lang="en-GB" i="1" dirty="0" smtClean="0"/>
              <a:t>et al</a:t>
            </a:r>
            <a:r>
              <a:rPr lang="en-GB" dirty="0" smtClean="0"/>
              <a:t>, </a:t>
            </a:r>
            <a:r>
              <a:rPr lang="en-GB" i="1" dirty="0" smtClean="0"/>
              <a:t>N Engl J Med </a:t>
            </a:r>
            <a:r>
              <a:rPr lang="en-GB" dirty="0" smtClean="0"/>
              <a:t>2006:354:1706–1717</a:t>
            </a:r>
          </a:p>
        </p:txBody>
      </p:sp>
      <p:sp>
        <p:nvSpPr>
          <p:cNvPr id="4" name="Slide Number Placeholder 3"/>
          <p:cNvSpPr>
            <a:spLocks noGrp="1"/>
          </p:cNvSpPr>
          <p:nvPr>
            <p:ph type="sldNum" sz="quarter" idx="10"/>
          </p:nvPr>
        </p:nvSpPr>
        <p:spPr/>
        <p:txBody>
          <a:bodyPr/>
          <a:lstStyle/>
          <a:p>
            <a:fld id="{4FE12A04-9E3C-4CA4-8E37-57D068AB06B1}" type="slidenum">
              <a:rPr lang="en-GB" smtClean="0"/>
              <a:pPr/>
              <a:t>34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0517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Ticagrelor Reduces Non-Fatal CV Events but Increases Major Bleeding in Patients with Prior MI</a:t>
            </a:r>
            <a:r>
              <a:rPr lang="en-GB" b="1" baseline="30000" dirty="0" smtClean="0"/>
              <a:t>1</a:t>
            </a:r>
          </a:p>
          <a:p>
            <a:pPr lvl="1"/>
            <a:r>
              <a:rPr lang="en-GB" dirty="0" smtClean="0"/>
              <a:t>PEGASUS-TIMI 54 was a randomized, double-blind, placebo-controlled study to test the hypothesis that long-term therapy with ticagrelor in addition to low-dose ASA reduces the risk of major adverse CV events among stable patients with a history of MI</a:t>
            </a:r>
          </a:p>
          <a:p>
            <a:pPr lvl="1"/>
            <a:r>
              <a:rPr lang="en-GB" dirty="0" smtClean="0"/>
              <a:t>PEGASUS-TIMI 54 evaluated two doses of ticagrelor therapy: 90 mg bid, which has been studied previously in ACS and 60 mg bid, which was selected to provide slightly less, but still consistent, platelet inhibition</a:t>
            </a:r>
          </a:p>
          <a:p>
            <a:pPr lvl="1"/>
            <a:r>
              <a:rPr lang="en-GB" dirty="0" smtClean="0"/>
              <a:t>21,162 patients who had an MI 1–3 years previously were enrolled</a:t>
            </a:r>
          </a:p>
          <a:p>
            <a:pPr lvl="1"/>
            <a:r>
              <a:rPr lang="en-GB" dirty="0" smtClean="0"/>
              <a:t>The median duration of follow-up was 33 months</a:t>
            </a:r>
          </a:p>
          <a:p>
            <a:pPr lvl="1"/>
            <a:r>
              <a:rPr lang="en-GB" dirty="0" smtClean="0"/>
              <a:t>Compared with placebo, both doses of ticagrelor significantly reduced risk of CV death, MI or stroke but increased the risk of major bleeding (but not fatal bleeding)</a:t>
            </a:r>
          </a:p>
          <a:p>
            <a:pPr lvl="1"/>
            <a:r>
              <a:rPr lang="en-GB" u="none" dirty="0" smtClean="0"/>
              <a:t>However,</a:t>
            </a:r>
            <a:r>
              <a:rPr lang="en-GB" u="none" baseline="0" dirty="0" smtClean="0"/>
              <a:t> even with ticagrelor treatment, the incidence rate over 3 years was 7.8% and 7.9%, respectively, highlighting a high remaining unmet medical need</a:t>
            </a:r>
            <a:endParaRPr lang="en-GB" u="none" dirty="0" smtClean="0"/>
          </a:p>
          <a:p>
            <a:endParaRPr lang="en-GB" dirty="0"/>
          </a:p>
          <a:p>
            <a:r>
              <a:rPr lang="en-GB" b="1" dirty="0"/>
              <a:t>Abbreviations</a:t>
            </a:r>
          </a:p>
          <a:p>
            <a:r>
              <a:rPr lang="en-GB" dirty="0"/>
              <a:t>ASA, acetylsalicylic acid; bid, twice daily; CV, cardiovascular; MI, myocardial infarction; </a:t>
            </a:r>
            <a:r>
              <a:rPr lang="en-GB" dirty="0" smtClean="0"/>
              <a:t>NS, non-significant; od</a:t>
            </a:r>
            <a:r>
              <a:rPr lang="en-GB" dirty="0"/>
              <a:t>, once daily; TIMI, Thrombolysis In Myocardial Infarction </a:t>
            </a:r>
          </a:p>
          <a:p>
            <a:endParaRPr lang="en-GB" dirty="0" smtClean="0"/>
          </a:p>
          <a:p>
            <a:r>
              <a:rPr lang="en-GB" b="1" dirty="0" smtClean="0"/>
              <a:t>Reference</a:t>
            </a:r>
          </a:p>
          <a:p>
            <a:pPr marL="219845" indent="-219845">
              <a:buFont typeface="+mj-lt"/>
              <a:buAutoNum type="arabicPeriod"/>
            </a:pPr>
            <a:r>
              <a:rPr lang="en-GB" dirty="0" smtClean="0"/>
              <a:t>Bonaca MP </a:t>
            </a:r>
            <a:r>
              <a:rPr lang="en-GB" i="1" dirty="0" smtClean="0"/>
              <a:t>et al</a:t>
            </a:r>
            <a:r>
              <a:rPr lang="en-GB" dirty="0" smtClean="0"/>
              <a:t>, </a:t>
            </a:r>
            <a:r>
              <a:rPr lang="en-GB" i="1" dirty="0" smtClean="0"/>
              <a:t>N Engl J Med </a:t>
            </a:r>
            <a:r>
              <a:rPr lang="en-GB" dirty="0" smtClean="0"/>
              <a:t>2015;372:1791–1800</a:t>
            </a:r>
          </a:p>
        </p:txBody>
      </p:sp>
      <p:sp>
        <p:nvSpPr>
          <p:cNvPr id="4" name="Slide Number Placeholder 3"/>
          <p:cNvSpPr>
            <a:spLocks noGrp="1"/>
          </p:cNvSpPr>
          <p:nvPr>
            <p:ph type="sldNum" sz="quarter" idx="10"/>
          </p:nvPr>
        </p:nvSpPr>
        <p:spPr/>
        <p:txBody>
          <a:bodyPr/>
          <a:lstStyle/>
          <a:p>
            <a:fld id="{15E5AC78-97D5-40ED-943F-794D2DB347C2}" type="slidenum">
              <a:rPr lang="en-GB" smtClean="0"/>
              <a:pPr/>
              <a:t>37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0334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900" b="1" dirty="0" smtClean="0"/>
              <a:t>Ticagrelor Reduces Non-Fatal MACE/MALE </a:t>
            </a:r>
            <a:r>
              <a:rPr lang="en-GB" sz="900" b="1" dirty="0"/>
              <a:t>Without Increasing Bleeding in </a:t>
            </a:r>
            <a:r>
              <a:rPr lang="en-GB" sz="900" b="1" dirty="0" smtClean="0"/>
              <a:t>Patient Subgroup with </a:t>
            </a:r>
            <a:r>
              <a:rPr lang="en-GB" sz="900" b="1" dirty="0"/>
              <a:t>PAD and Prior MI</a:t>
            </a:r>
            <a:r>
              <a:rPr lang="en-GB" sz="900" b="1" baseline="30000" dirty="0"/>
              <a:t>1</a:t>
            </a:r>
          </a:p>
          <a:p>
            <a:pPr lvl="1"/>
            <a:r>
              <a:rPr lang="en-GB" sz="900" dirty="0"/>
              <a:t>A subgroup analysis of 1143 patients with PAD enrolled in PEGASUS-TIMI 54 (i.e. patients who had a history of MI 1–3 years previously) was performed</a:t>
            </a:r>
          </a:p>
          <a:p>
            <a:pPr lvl="2"/>
            <a:r>
              <a:rPr lang="en-GB" sz="900" dirty="0"/>
              <a:t>PAD was defined as an ABI ≤0.9, a history of peripheral revascularization or a history of claudication</a:t>
            </a:r>
          </a:p>
          <a:p>
            <a:pPr lvl="1"/>
            <a:r>
              <a:rPr lang="en-GB" sz="900" dirty="0"/>
              <a:t>Patients with PAD and prior MI had higher rates of CV death, MI and stroke, acute limb ischaemia and peripheral revascularization procedures than those with prior MI alone, indicative of the heightened risk associated with polyvascular </a:t>
            </a:r>
            <a:r>
              <a:rPr lang="en-GB" sz="900" dirty="0" smtClean="0"/>
              <a:t>disease</a:t>
            </a:r>
          </a:p>
          <a:p>
            <a:pPr lvl="1"/>
            <a:r>
              <a:rPr lang="en-GB" sz="900" u="none" dirty="0" smtClean="0"/>
              <a:t>P</a:t>
            </a:r>
            <a:r>
              <a:rPr lang="en-GB" sz="900" dirty="0" smtClean="0"/>
              <a:t>atients </a:t>
            </a:r>
            <a:r>
              <a:rPr lang="en-GB" sz="900" dirty="0"/>
              <a:t>with PAD were at higher risk of CV death, MI or stroke than those without PAD, </a:t>
            </a:r>
            <a:r>
              <a:rPr lang="en-GB" sz="900" u="none" dirty="0" smtClean="0"/>
              <a:t>and</a:t>
            </a:r>
            <a:r>
              <a:rPr lang="en-GB" sz="900" u="none" baseline="0" dirty="0" smtClean="0"/>
              <a:t> </a:t>
            </a:r>
            <a:r>
              <a:rPr lang="en-GB" sz="900" dirty="0" smtClean="0"/>
              <a:t>had </a:t>
            </a:r>
            <a:r>
              <a:rPr lang="en-GB" sz="900" dirty="0"/>
              <a:t>a numerically greater absolute risk reduction with ticagrelor treatment (pooled doses) than those without PAD (4.1% vs 1.0%; number needed to treat: 25 versus 100)</a:t>
            </a:r>
          </a:p>
          <a:p>
            <a:pPr lvl="2"/>
            <a:r>
              <a:rPr lang="en-GB" sz="900" dirty="0"/>
              <a:t>CV death and all-cause death were significantly reduced with ticagrelor 60 mg bid but not with ticagrelor 90 mg bid</a:t>
            </a:r>
          </a:p>
          <a:p>
            <a:pPr lvl="1"/>
            <a:r>
              <a:rPr lang="en-GB" sz="900" dirty="0"/>
              <a:t>In patients with PAD, the risk of TIMI major bleeding was similar between both ticagrelor doses and placebo</a:t>
            </a:r>
          </a:p>
          <a:p>
            <a:pPr lvl="1"/>
            <a:r>
              <a:rPr lang="en-GB" sz="900" dirty="0"/>
              <a:t>In patients with PAD, ticagrelor (pooled doses) significantly reduced the risk of MALE (acute limb ischaemia or peripheral revascularization for ischaemia) by 35% versus placebo – greater benefits were seen with ticagrelor 90 mg bid than with ticagrelor 60 mg bid</a:t>
            </a:r>
          </a:p>
          <a:p>
            <a:pPr lvl="1"/>
            <a:r>
              <a:rPr lang="en-GB" sz="900" dirty="0"/>
              <a:t>Intensified antiplatelet therapy appeared to offer survival and limb benefits, without increasing major bleeding, in patients with PAD and CAD</a:t>
            </a:r>
          </a:p>
          <a:p>
            <a:endParaRPr lang="en-GB" sz="900" dirty="0"/>
          </a:p>
          <a:p>
            <a:r>
              <a:rPr lang="en-GB" sz="900" b="1" dirty="0"/>
              <a:t>Abbreviations</a:t>
            </a:r>
          </a:p>
          <a:p>
            <a:r>
              <a:rPr lang="en-GB" sz="900" dirty="0"/>
              <a:t>ABI, ankle–brachial index; ASA, acetylsalicylic acid; bid, twice daily; CV, cardiovascular; MACE, major adverse cardiovascular events; MALE, major adverse limb events; MI, myocardial infarction; od, once daily; TIMI, Thrombosis In Myocardial Infarction </a:t>
            </a:r>
          </a:p>
          <a:p>
            <a:endParaRPr lang="en-GB" sz="900" b="1" dirty="0"/>
          </a:p>
          <a:p>
            <a:r>
              <a:rPr lang="en-GB" sz="900" b="1" dirty="0"/>
              <a:t>Reference</a:t>
            </a:r>
          </a:p>
          <a:p>
            <a:pPr marL="219845" indent="-219845">
              <a:buFont typeface="+mj-lt"/>
              <a:buAutoNum type="arabicPeriod"/>
            </a:pPr>
            <a:r>
              <a:rPr lang="en-GB" sz="900" dirty="0"/>
              <a:t>Bonaca MP </a:t>
            </a:r>
            <a:r>
              <a:rPr lang="en-GB" sz="900" i="1" dirty="0"/>
              <a:t>et al</a:t>
            </a:r>
            <a:r>
              <a:rPr lang="en-GB" sz="900" dirty="0"/>
              <a:t>, </a:t>
            </a:r>
            <a:r>
              <a:rPr lang="en-GB" sz="900" i="1" dirty="0"/>
              <a:t>J Am Coll Cardiol </a:t>
            </a:r>
            <a:r>
              <a:rPr lang="en-GB" sz="900" dirty="0"/>
              <a:t>2016;67:2719–2728</a:t>
            </a:r>
          </a:p>
        </p:txBody>
      </p:sp>
      <p:sp>
        <p:nvSpPr>
          <p:cNvPr id="4" name="Slide Number Placeholder 3"/>
          <p:cNvSpPr>
            <a:spLocks noGrp="1"/>
          </p:cNvSpPr>
          <p:nvPr>
            <p:ph type="sldNum" sz="quarter" idx="10"/>
          </p:nvPr>
        </p:nvSpPr>
        <p:spPr/>
        <p:txBody>
          <a:bodyPr/>
          <a:lstStyle/>
          <a:p>
            <a:fld id="{15E5AC78-97D5-40ED-943F-794D2DB347C2}" type="slidenum">
              <a:rPr lang="en-GB" smtClean="0"/>
              <a:pPr/>
              <a:t>42</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9481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Abbreviations</a:t>
            </a:r>
          </a:p>
          <a:p>
            <a:r>
              <a:rPr lang="en-GB" dirty="0"/>
              <a:t>CABG, </a:t>
            </a:r>
            <a:r>
              <a:rPr lang="en-GB" sz="1100" kern="1200" dirty="0">
                <a:solidFill>
                  <a:schemeClr val="tx1"/>
                </a:solidFill>
                <a:effectLst/>
                <a:latin typeface="+mn-lt"/>
                <a:ea typeface="+mn-ea"/>
                <a:cs typeface="+mn-cs"/>
              </a:rPr>
              <a:t>coronary artery bypass grafting;</a:t>
            </a:r>
            <a:r>
              <a:rPr lang="en-GB" dirty="0"/>
              <a:t> CV, cardiovascular; MACE, </a:t>
            </a:r>
            <a:r>
              <a:rPr lang="en-GB" sz="1100" kern="1200" dirty="0">
                <a:solidFill>
                  <a:schemeClr val="tx1"/>
                </a:solidFill>
                <a:effectLst/>
                <a:latin typeface="+mn-lt"/>
                <a:ea typeface="+mn-ea"/>
                <a:cs typeface="+mn-cs"/>
              </a:rPr>
              <a:t>major adverse cardiovascular events; MI, myocardial infarction; PAD, peripheral artery disease; RRR, relative risk reduction; TIMI, Thrombolysis In Myocardial Infarction</a:t>
            </a:r>
            <a:r>
              <a:rPr lang="en-GB" baseline="0" dirty="0"/>
              <a:t> </a:t>
            </a: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43</a:t>
            </a:fld>
            <a:endParaRPr lang="en-GB" dirty="0"/>
          </a:p>
        </p:txBody>
      </p:sp>
    </p:spTree>
    <p:extLst>
      <p:ext uri="{BB962C8B-B14F-4D97-AF65-F5344CB8AC3E}">
        <p14:creationId xmlns:p14="http://schemas.microsoft.com/office/powerpoint/2010/main" val="363986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Patients with Polyvascular Disease Have Even Higher Risk of Morbidity and Mortality</a:t>
            </a:r>
          </a:p>
          <a:p>
            <a:pPr lvl="1"/>
            <a:r>
              <a:rPr lang="en-GB" dirty="0" smtClean="0"/>
              <a:t>Patients with polyvascular disease have a higher risk of death and CV events than patients with single vessel disease</a:t>
            </a:r>
            <a:r>
              <a:rPr lang="en-GB" baseline="30000" dirty="0" smtClean="0"/>
              <a:t>2–4</a:t>
            </a:r>
          </a:p>
          <a:p>
            <a:pPr lvl="1"/>
            <a:r>
              <a:rPr lang="en-GB" dirty="0" smtClean="0"/>
              <a:t>Data presented here exemplify the prognostic implications of polyvascular disease in patients with </a:t>
            </a:r>
            <a:r>
              <a:rPr lang="en-GB" u="none" dirty="0" smtClean="0"/>
              <a:t>atherosclerosis</a:t>
            </a:r>
            <a:endParaRPr lang="en-GB" u="none" strike="sngStrike" dirty="0" smtClean="0"/>
          </a:p>
          <a:p>
            <a:pPr lvl="2"/>
            <a:r>
              <a:rPr lang="en-GB" dirty="0" smtClean="0"/>
              <a:t>[Left graph] In a retrospective single-centre study involving 2933 PAD patients, polyvascular disease was independently associated with an increased risk of all-cause mortality during long-term follow-up</a:t>
            </a:r>
            <a:r>
              <a:rPr lang="en-GB" baseline="30000" dirty="0" smtClean="0"/>
              <a:t>2</a:t>
            </a:r>
          </a:p>
          <a:p>
            <a:pPr lvl="2"/>
            <a:r>
              <a:rPr lang="en-GB" dirty="0" smtClean="0"/>
              <a:t>[Right graph] In the REACH registry, the 1-year risk of CV events increased in proportion to the number of AVBs</a:t>
            </a:r>
            <a:r>
              <a:rPr lang="en-GB" baseline="30000" dirty="0" smtClean="0"/>
              <a:t>4</a:t>
            </a:r>
          </a:p>
          <a:p>
            <a:endParaRPr lang="en-GB" dirty="0"/>
          </a:p>
          <a:p>
            <a:r>
              <a:rPr lang="en-GB" b="1" dirty="0"/>
              <a:t>Abbreviations</a:t>
            </a:r>
          </a:p>
          <a:p>
            <a:r>
              <a:rPr lang="en-GB" dirty="0"/>
              <a:t>AVB, affected vascular bed; CAD, coronary artery disease; CV, cardiovascular; </a:t>
            </a:r>
            <a:r>
              <a:rPr lang="en-GB" dirty="0" smtClean="0"/>
              <a:t>MI, myocardial infarction; PAD, peripheral </a:t>
            </a:r>
            <a:r>
              <a:rPr lang="en-GB" dirty="0"/>
              <a:t>artery disease</a:t>
            </a:r>
          </a:p>
          <a:p>
            <a:endParaRPr lang="en-GB" dirty="0" smtClean="0"/>
          </a:p>
          <a:p>
            <a:r>
              <a:rPr lang="en-GB" b="1" dirty="0" smtClean="0"/>
              <a:t>References</a:t>
            </a:r>
          </a:p>
          <a:p>
            <a:pPr marL="219845" indent="-219845">
              <a:buFont typeface="+mj-lt"/>
              <a:buAutoNum type="arabicPeriod"/>
            </a:pPr>
            <a:r>
              <a:rPr lang="fr-FR" dirty="0" smtClean="0"/>
              <a:t>Bhatt </a:t>
            </a:r>
            <a:r>
              <a:rPr lang="fr-FR" dirty="0"/>
              <a:t>DL </a:t>
            </a:r>
            <a:r>
              <a:rPr lang="fr-FR" i="1" dirty="0"/>
              <a:t>et al</a:t>
            </a:r>
            <a:r>
              <a:rPr lang="fr-FR" dirty="0"/>
              <a:t>, </a:t>
            </a:r>
            <a:r>
              <a:rPr lang="fr-FR" i="1" dirty="0"/>
              <a:t>JAMA</a:t>
            </a:r>
            <a:r>
              <a:rPr lang="fr-FR" dirty="0"/>
              <a:t> 2006;295:180–189 </a:t>
            </a:r>
            <a:endParaRPr lang="fr-FR" dirty="0" smtClean="0"/>
          </a:p>
          <a:p>
            <a:pPr marL="219845" indent="-219845">
              <a:buFont typeface="+mj-lt"/>
              <a:buAutoNum type="arabicPeriod"/>
            </a:pPr>
            <a:r>
              <a:rPr lang="en-GB" dirty="0" smtClean="0"/>
              <a:t>van Kuijk P </a:t>
            </a:r>
            <a:r>
              <a:rPr lang="en-GB" i="1" dirty="0" smtClean="0"/>
              <a:t>et al</a:t>
            </a:r>
            <a:r>
              <a:rPr lang="en-GB" dirty="0" smtClean="0"/>
              <a:t>, </a:t>
            </a:r>
            <a:r>
              <a:rPr lang="en-GB" i="1" dirty="0" smtClean="0"/>
              <a:t>Eur Heart J </a:t>
            </a:r>
            <a:r>
              <a:rPr lang="en-GB" dirty="0" smtClean="0"/>
              <a:t>2010;32:992–999</a:t>
            </a:r>
          </a:p>
          <a:p>
            <a:pPr marL="219845" indent="-219845">
              <a:buFont typeface="+mj-lt"/>
              <a:buAutoNum type="arabicPeriod"/>
            </a:pPr>
            <a:r>
              <a:rPr lang="fr-FR" dirty="0" smtClean="0"/>
              <a:t>Alberts MJ </a:t>
            </a:r>
            <a:r>
              <a:rPr lang="fr-FR" i="1" dirty="0" smtClean="0"/>
              <a:t>et al</a:t>
            </a:r>
            <a:r>
              <a:rPr lang="fr-FR" dirty="0" smtClean="0"/>
              <a:t>, </a:t>
            </a:r>
            <a:r>
              <a:rPr lang="fr-FR" i="1" dirty="0" smtClean="0"/>
              <a:t>Eur Heart J </a:t>
            </a:r>
            <a:r>
              <a:rPr lang="fr-FR" dirty="0" smtClean="0"/>
              <a:t>2009;30:2318–2326</a:t>
            </a:r>
          </a:p>
          <a:p>
            <a:pPr marL="219845" indent="-219845">
              <a:buFont typeface="+mj-lt"/>
              <a:buAutoNum type="arabicPeriod"/>
            </a:pPr>
            <a:r>
              <a:rPr lang="en-GB" dirty="0" smtClean="0"/>
              <a:t>Steg P </a:t>
            </a:r>
            <a:r>
              <a:rPr lang="en-GB" i="1" dirty="0" smtClean="0"/>
              <a:t>et al</a:t>
            </a:r>
            <a:r>
              <a:rPr lang="en-GB" dirty="0" smtClean="0"/>
              <a:t>, </a:t>
            </a:r>
            <a:r>
              <a:rPr lang="en-GB" i="1" dirty="0" smtClean="0"/>
              <a:t>JAMA</a:t>
            </a:r>
            <a:r>
              <a:rPr lang="en-GB" dirty="0" smtClean="0"/>
              <a:t> 2007;297:1197–1206</a:t>
            </a:r>
          </a:p>
        </p:txBody>
      </p:sp>
      <p:sp>
        <p:nvSpPr>
          <p:cNvPr id="4" name="Slide Number Placeholder 3"/>
          <p:cNvSpPr>
            <a:spLocks noGrp="1"/>
          </p:cNvSpPr>
          <p:nvPr>
            <p:ph type="sldNum" sz="quarter" idx="10"/>
          </p:nvPr>
        </p:nvSpPr>
        <p:spPr/>
        <p:txBody>
          <a:bodyPr/>
          <a:lstStyle/>
          <a:p>
            <a:fld id="{15E5AC78-97D5-40ED-943F-794D2DB347C2}" type="slidenum">
              <a:rPr lang="en-GB" smtClean="0"/>
              <a:pPr/>
              <a:t>46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17818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b="0" dirty="0"/>
              <a:t>ACS, acute coronary syndrome; CV, cardiovascular; MI, myocardial infarction</a:t>
            </a:r>
          </a:p>
        </p:txBody>
      </p:sp>
      <p:sp>
        <p:nvSpPr>
          <p:cNvPr id="4" name="Slide Number Placeholder 3"/>
          <p:cNvSpPr>
            <a:spLocks noGrp="1"/>
          </p:cNvSpPr>
          <p:nvPr>
            <p:ph type="sldNum" sz="quarter" idx="10"/>
          </p:nvPr>
        </p:nvSpPr>
        <p:spPr/>
        <p:txBody>
          <a:bodyPr/>
          <a:lstStyle/>
          <a:p>
            <a:fld id="{15E5AC78-97D5-40ED-943F-794D2DB347C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80675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800" b="1" dirty="0" smtClean="0">
                <a:solidFill>
                  <a:schemeClr val="tx1"/>
                </a:solidFill>
              </a:rPr>
              <a:t>High Residual Risk of Atherothrombotic Events Exists in Patients with CAD and PAD Despite Optimized Antiplatelet Therapy</a:t>
            </a:r>
          </a:p>
          <a:p>
            <a:pPr marL="171450" indent="-171450">
              <a:buFont typeface="Arial" panose="020B0604020202020204" pitchFamily="34" charset="0"/>
              <a:buChar char="•"/>
            </a:pPr>
            <a:r>
              <a:rPr lang="en-GB" sz="800" b="0" dirty="0" smtClean="0">
                <a:solidFill>
                  <a:schemeClr val="tx1"/>
                </a:solidFill>
              </a:rPr>
              <a:t>The</a:t>
            </a:r>
            <a:r>
              <a:rPr lang="en-GB" sz="800" b="0" baseline="0" dirty="0" smtClean="0">
                <a:solidFill>
                  <a:schemeClr val="tx1"/>
                </a:solidFill>
              </a:rPr>
              <a:t> residual risk of atherothrombotic events (CV death, MI and stroke) remains high in patients with CAD and PAD,</a:t>
            </a:r>
            <a:r>
              <a:rPr lang="en-GB" sz="800" b="0" baseline="30000" dirty="0" smtClean="0">
                <a:solidFill>
                  <a:schemeClr val="tx1"/>
                </a:solidFill>
              </a:rPr>
              <a:t>1-6</a:t>
            </a:r>
            <a:r>
              <a:rPr lang="en-GB" sz="800" b="0" baseline="0" dirty="0" smtClean="0">
                <a:solidFill>
                  <a:schemeClr val="tx1"/>
                </a:solidFill>
              </a:rPr>
              <a:t> two decades after the CAPRIE trial</a:t>
            </a:r>
            <a:r>
              <a:rPr lang="en-GB" sz="800" b="0" baseline="30000" dirty="0" smtClean="0">
                <a:solidFill>
                  <a:schemeClr val="tx1"/>
                </a:solidFill>
              </a:rPr>
              <a:t>1</a:t>
            </a:r>
          </a:p>
          <a:p>
            <a:pPr marL="171450" indent="-171450">
              <a:buFont typeface="Arial" panose="020B0604020202020204" pitchFamily="34" charset="0"/>
              <a:buChar char="•"/>
            </a:pPr>
            <a:r>
              <a:rPr lang="en-GB" sz="800" b="0" baseline="0" dirty="0" smtClean="0">
                <a:solidFill>
                  <a:schemeClr val="tx1"/>
                </a:solidFill>
              </a:rPr>
              <a:t>The EUCLID trial in patients with symptomatic PAD, in particular, showed very high residual risk in both the clopidogrel and ticagrelor treatment arms</a:t>
            </a:r>
            <a:r>
              <a:rPr lang="en-GB" sz="800" b="0" baseline="30000" dirty="0" smtClean="0">
                <a:solidFill>
                  <a:schemeClr val="tx1"/>
                </a:solidFill>
              </a:rPr>
              <a:t>4</a:t>
            </a:r>
          </a:p>
          <a:p>
            <a:pPr marL="171450" indent="-171450">
              <a:buFont typeface="Arial" panose="020B0604020202020204" pitchFamily="34" charset="0"/>
              <a:buChar char="•"/>
            </a:pPr>
            <a:r>
              <a:rPr lang="en-GB" sz="800" b="0" baseline="0" dirty="0" smtClean="0">
                <a:solidFill>
                  <a:schemeClr val="tx1"/>
                </a:solidFill>
              </a:rPr>
              <a:t>This high residual risk of atherothrombotic events highlights the high unmet medical need in patients with CAD and PAD</a:t>
            </a:r>
          </a:p>
          <a:p>
            <a:pPr marL="171450" indent="-171450">
              <a:buFont typeface="Arial" panose="020B0604020202020204" pitchFamily="34" charset="0"/>
              <a:buChar char="•"/>
            </a:pPr>
            <a:endParaRPr lang="en-GB" sz="800" b="0" baseline="30000" dirty="0" smtClean="0">
              <a:solidFill>
                <a:schemeClr val="tx1"/>
              </a:solidFill>
            </a:endParaRPr>
          </a:p>
          <a:p>
            <a:pPr marL="0" indent="0">
              <a:buFont typeface="Arial" panose="020B0604020202020204" pitchFamily="34" charset="0"/>
              <a:buNone/>
            </a:pPr>
            <a:r>
              <a:rPr lang="en-GB" sz="800" b="1" baseline="0" dirty="0" smtClean="0">
                <a:solidFill>
                  <a:schemeClr val="tx1"/>
                </a:solidFill>
              </a:rPr>
              <a:t>Abbreviations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solidFill>
                  <a:schemeClr val="tx1"/>
                </a:solidFill>
              </a:rPr>
              <a:t>ASA, acetylsalicylic acid; bid, twice daily; CAD, coronary</a:t>
            </a:r>
            <a:r>
              <a:rPr lang="en-GB" sz="800" baseline="0" dirty="0" smtClean="0">
                <a:solidFill>
                  <a:schemeClr val="tx1"/>
                </a:solidFill>
              </a:rPr>
              <a:t> artery disease; </a:t>
            </a:r>
            <a:r>
              <a:rPr lang="en-GB" sz="800" dirty="0" smtClean="0">
                <a:solidFill>
                  <a:schemeClr val="tx1"/>
                </a:solidFill>
              </a:rPr>
              <a:t>CV, cardiovascular; MI, myocardial infarction;</a:t>
            </a:r>
            <a:r>
              <a:rPr lang="en-GB" sz="800" baseline="0" dirty="0" smtClean="0">
                <a:solidFill>
                  <a:schemeClr val="tx1"/>
                </a:solidFill>
              </a:rPr>
              <a:t> od, once daily; </a:t>
            </a:r>
            <a:r>
              <a:rPr lang="en-GB" sz="800" dirty="0" smtClean="0">
                <a:solidFill>
                  <a:schemeClr val="tx1"/>
                </a:solidFill>
              </a:rPr>
              <a:t>PAD, peripheral artery disease</a:t>
            </a:r>
          </a:p>
          <a:p>
            <a:pPr marL="0" indent="0">
              <a:buFont typeface="Arial" panose="020B0604020202020204" pitchFamily="34" charset="0"/>
              <a:buNone/>
            </a:pPr>
            <a:endParaRPr lang="en-GB" sz="800" b="1" baseline="0" dirty="0" smtClean="0">
              <a:solidFill>
                <a:schemeClr val="tx1"/>
              </a:solidFill>
            </a:endParaRPr>
          </a:p>
          <a:p>
            <a:pPr marL="0" indent="0">
              <a:buFont typeface="Arial" panose="020B0604020202020204" pitchFamily="34" charset="0"/>
              <a:buNone/>
            </a:pPr>
            <a:r>
              <a:rPr lang="en-GB" sz="800" b="1" baseline="0" dirty="0" smtClean="0">
                <a:solidFill>
                  <a:schemeClr val="tx1"/>
                </a:solidFill>
              </a:rPr>
              <a:t>References</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CAPRIE Steering Committee, </a:t>
            </a:r>
            <a:r>
              <a:rPr lang="en-GB" sz="1000" i="1" dirty="0" smtClean="0">
                <a:solidFill>
                  <a:schemeClr val="tx1"/>
                </a:solidFill>
              </a:rPr>
              <a:t>Lancet</a:t>
            </a:r>
            <a:r>
              <a:rPr lang="en-GB" sz="1000" dirty="0" smtClean="0">
                <a:solidFill>
                  <a:schemeClr val="tx1"/>
                </a:solidFill>
              </a:rPr>
              <a:t> 1996;348:1329–1339</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Bhatt DP </a:t>
            </a:r>
            <a:r>
              <a:rPr lang="en-GB" sz="1000" i="1" dirty="0" smtClean="0">
                <a:solidFill>
                  <a:schemeClr val="tx1"/>
                </a:solidFill>
              </a:rPr>
              <a:t>et al</a:t>
            </a:r>
            <a:r>
              <a:rPr lang="en-GB" sz="1000" dirty="0" smtClean="0">
                <a:solidFill>
                  <a:schemeClr val="tx1"/>
                </a:solidFill>
              </a:rPr>
              <a:t>,</a:t>
            </a:r>
            <a:r>
              <a:rPr lang="en-GB" sz="1000" i="1" dirty="0" smtClean="0">
                <a:solidFill>
                  <a:schemeClr val="tx1"/>
                </a:solidFill>
              </a:rPr>
              <a:t> N Engl J Med </a:t>
            </a:r>
            <a:r>
              <a:rPr lang="en-GB" sz="1000" dirty="0" smtClean="0">
                <a:solidFill>
                  <a:schemeClr val="tx1"/>
                </a:solidFill>
              </a:rPr>
              <a:t>2006:354:1706–1717</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Bonaca MP </a:t>
            </a:r>
            <a:r>
              <a:rPr lang="en-GB" sz="1000" i="1" dirty="0" smtClean="0">
                <a:solidFill>
                  <a:schemeClr val="tx1"/>
                </a:solidFill>
              </a:rPr>
              <a:t>et al</a:t>
            </a:r>
            <a:r>
              <a:rPr lang="en-GB" sz="1000" dirty="0" smtClean="0">
                <a:solidFill>
                  <a:schemeClr val="tx1"/>
                </a:solidFill>
              </a:rPr>
              <a:t>, </a:t>
            </a:r>
            <a:r>
              <a:rPr lang="en-GB" sz="1000" i="1" dirty="0" smtClean="0">
                <a:solidFill>
                  <a:schemeClr val="tx1"/>
                </a:solidFill>
              </a:rPr>
              <a:t>N Engl J Med</a:t>
            </a:r>
            <a:r>
              <a:rPr lang="en-GB" sz="1000" dirty="0" smtClean="0">
                <a:solidFill>
                  <a:schemeClr val="tx1"/>
                </a:solidFill>
              </a:rPr>
              <a:t> 2015;372:1791–1800</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Hiatt WR </a:t>
            </a:r>
            <a:r>
              <a:rPr lang="en-GB" sz="1000" i="1" dirty="0" smtClean="0">
                <a:solidFill>
                  <a:schemeClr val="tx1"/>
                </a:solidFill>
              </a:rPr>
              <a:t>et al</a:t>
            </a:r>
            <a:r>
              <a:rPr lang="en-GB" sz="1000" dirty="0" smtClean="0">
                <a:solidFill>
                  <a:schemeClr val="tx1"/>
                </a:solidFill>
              </a:rPr>
              <a:t>,</a:t>
            </a:r>
            <a:r>
              <a:rPr lang="en-GB" sz="1000" i="1" dirty="0" smtClean="0">
                <a:solidFill>
                  <a:schemeClr val="tx1"/>
                </a:solidFill>
              </a:rPr>
              <a:t> N Engl J Med </a:t>
            </a:r>
            <a:r>
              <a:rPr lang="en-GB" sz="1000" dirty="0" smtClean="0">
                <a:solidFill>
                  <a:schemeClr val="tx1"/>
                </a:solidFill>
              </a:rPr>
              <a:t>2017;376:32–40</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Scirica BM </a:t>
            </a:r>
            <a:r>
              <a:rPr lang="en-GB" sz="1000" i="1" dirty="0" smtClean="0">
                <a:solidFill>
                  <a:schemeClr val="tx1"/>
                </a:solidFill>
              </a:rPr>
              <a:t>et al, Lancet </a:t>
            </a:r>
            <a:r>
              <a:rPr lang="en-GB" sz="1000" dirty="0" smtClean="0">
                <a:solidFill>
                  <a:schemeClr val="tx1"/>
                </a:solidFill>
              </a:rPr>
              <a:t>2012;380:1317–1324</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000" dirty="0" smtClean="0">
                <a:solidFill>
                  <a:schemeClr val="tx1"/>
                </a:solidFill>
              </a:rPr>
              <a:t>Bonaca MP </a:t>
            </a:r>
            <a:r>
              <a:rPr lang="en-GB" sz="1000" i="1" dirty="0" smtClean="0">
                <a:solidFill>
                  <a:schemeClr val="tx1"/>
                </a:solidFill>
              </a:rPr>
              <a:t>et al</a:t>
            </a:r>
            <a:r>
              <a:rPr lang="en-GB" sz="1000" dirty="0" smtClean="0">
                <a:solidFill>
                  <a:schemeClr val="tx1"/>
                </a:solidFill>
              </a:rPr>
              <a:t>,</a:t>
            </a:r>
            <a:r>
              <a:rPr lang="en-GB" sz="1000" i="1" dirty="0" smtClean="0">
                <a:solidFill>
                  <a:schemeClr val="tx1"/>
                </a:solidFill>
              </a:rPr>
              <a:t> Circulation</a:t>
            </a:r>
            <a:r>
              <a:rPr lang="en-GB" sz="1000" dirty="0" smtClean="0">
                <a:solidFill>
                  <a:schemeClr val="tx1"/>
                </a:solidFill>
              </a:rPr>
              <a:t> 2013;127:1522–1529 </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GB" sz="1000" dirty="0" smtClean="0">
              <a:solidFill>
                <a:schemeClr val="tx1"/>
              </a:solidFill>
            </a:endParaRPr>
          </a:p>
          <a:p>
            <a:pPr marL="0" indent="0">
              <a:buFont typeface="Arial" panose="020B0604020202020204" pitchFamily="34" charset="0"/>
              <a:buNone/>
            </a:pPr>
            <a:endParaRPr lang="en-GB" sz="800" b="1" baseline="0" dirty="0">
              <a:solidFill>
                <a:schemeClr val="tx1"/>
              </a:solidFill>
            </a:endParaRPr>
          </a:p>
        </p:txBody>
      </p:sp>
      <p:sp>
        <p:nvSpPr>
          <p:cNvPr id="4" name="Slide Number Placeholder 3"/>
          <p:cNvSpPr>
            <a:spLocks noGrp="1"/>
          </p:cNvSpPr>
          <p:nvPr>
            <p:ph type="sldNum" sz="quarter" idx="10"/>
          </p:nvPr>
        </p:nvSpPr>
        <p:spPr/>
        <p:txBody>
          <a:bodyPr/>
          <a:lstStyle/>
          <a:p>
            <a:endParaRPr lang="en-GB" dirty="0" smtClean="0">
              <a:solidFill>
                <a:prstClr val="black"/>
              </a:solidFill>
            </a:endParaRPr>
          </a:p>
          <a:p>
            <a:fld id="{15E5AC78-97D5-40ED-943F-794D2DB347C2}" type="slidenum">
              <a:rPr lang="en-GB" smtClean="0">
                <a:solidFill>
                  <a:prstClr val="black"/>
                </a:solidFill>
              </a:rPr>
              <a:pPr/>
              <a:t>6</a:t>
            </a:fld>
            <a:endParaRPr lang="en-GB"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5177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Thrombin Induces Fibrin Generation and Platelet Activation, Leading to Thrombus Formation</a:t>
            </a:r>
            <a:r>
              <a:rPr lang="en-GB" b="1" baseline="30000" dirty="0" smtClean="0"/>
              <a:t>1,2</a:t>
            </a:r>
          </a:p>
          <a:p>
            <a:pPr lvl="1"/>
            <a:r>
              <a:rPr lang="en-GB" dirty="0" smtClean="0"/>
              <a:t>The image shows the initiation of thrombus formation resulting from endothelial damage (although this is a ‘normal’ haemostatic response to blood vessel injury, similar processes take place after atherosclerotic plaque disruption)</a:t>
            </a:r>
          </a:p>
          <a:p>
            <a:pPr lvl="1"/>
            <a:r>
              <a:rPr lang="en-GB" dirty="0" smtClean="0"/>
              <a:t>Platelet activation occurs both through exposure of the subendothelial matrix proteins to the blood and through the direct action of thrombin at PARs on the platelet surface</a:t>
            </a:r>
          </a:p>
          <a:p>
            <a:pPr lvl="1"/>
            <a:r>
              <a:rPr lang="en-GB" u="none" dirty="0" smtClean="0"/>
              <a:t>The antiplatelet agents ASA</a:t>
            </a:r>
            <a:r>
              <a:rPr lang="en-GB" u="none" baseline="0" dirty="0" smtClean="0"/>
              <a:t> and P2Y</a:t>
            </a:r>
            <a:r>
              <a:rPr lang="en-GB" u="none" baseline="-25000" dirty="0" smtClean="0"/>
              <a:t>12</a:t>
            </a:r>
            <a:r>
              <a:rPr lang="en-GB" u="none" baseline="0" dirty="0" smtClean="0"/>
              <a:t> inhibitors (e.g. clopidogrel and ticagrelor) </a:t>
            </a:r>
            <a:r>
              <a:rPr lang="en-GB" dirty="0" smtClean="0"/>
              <a:t>block the activation of platelets through contact with collagen in the vessel wall but do not block the direct activation of platelets by thrombin</a:t>
            </a:r>
          </a:p>
          <a:p>
            <a:pPr lvl="1"/>
            <a:r>
              <a:rPr lang="en-GB" dirty="0" smtClean="0"/>
              <a:t>Using a treatment that inhibits thrombin generation, either alone or in combination with an antiplatelet agent, may provide a more effective inhibition of thrombosis compared with an antiplatelet strategy alone</a:t>
            </a:r>
          </a:p>
          <a:p>
            <a:endParaRPr lang="en-GB" dirty="0" smtClean="0"/>
          </a:p>
          <a:p>
            <a:r>
              <a:rPr lang="en-GB" b="1" dirty="0" smtClean="0"/>
              <a:t>Abbreviation</a:t>
            </a:r>
          </a:p>
          <a:p>
            <a:r>
              <a:rPr lang="en-GB" dirty="0" smtClean="0"/>
              <a:t>PAR, protease-activated receptor</a:t>
            </a:r>
          </a:p>
          <a:p>
            <a:endParaRPr lang="en-GB" dirty="0" smtClean="0"/>
          </a:p>
          <a:p>
            <a:r>
              <a:rPr lang="en-GB" b="1" dirty="0" smtClean="0"/>
              <a:t>References</a:t>
            </a:r>
          </a:p>
          <a:p>
            <a:pPr marL="219845" indent="-219845">
              <a:buFont typeface="+mj-lt"/>
              <a:buAutoNum type="arabicPeriod"/>
            </a:pPr>
            <a:r>
              <a:rPr lang="en-GB" dirty="0" smtClean="0"/>
              <a:t>Coller BS, </a:t>
            </a:r>
            <a:r>
              <a:rPr lang="en-GB" i="1" dirty="0" smtClean="0"/>
              <a:t>Circulation</a:t>
            </a:r>
            <a:r>
              <a:rPr lang="en-GB" dirty="0" smtClean="0"/>
              <a:t> 1995;92:2373–2380</a:t>
            </a:r>
          </a:p>
          <a:p>
            <a:pPr marL="219845" indent="-219845">
              <a:buFont typeface="+mj-lt"/>
              <a:buAutoNum type="arabicPeriod"/>
            </a:pPr>
            <a:r>
              <a:rPr lang="en-GB" dirty="0" smtClean="0"/>
              <a:t>Furie B </a:t>
            </a:r>
            <a:r>
              <a:rPr lang="en-GB" i="1" dirty="0" smtClean="0"/>
              <a:t>et al</a:t>
            </a:r>
            <a:r>
              <a:rPr lang="en-GB" dirty="0" smtClean="0"/>
              <a:t>, </a:t>
            </a:r>
            <a:r>
              <a:rPr lang="en-GB" i="1" dirty="0" smtClean="0"/>
              <a:t>N Engl J Med </a:t>
            </a:r>
            <a:r>
              <a:rPr lang="en-GB" dirty="0" smtClean="0"/>
              <a:t>2008;359:938–949</a:t>
            </a:r>
          </a:p>
        </p:txBody>
      </p:sp>
      <p:sp>
        <p:nvSpPr>
          <p:cNvPr id="4" name="Slide Number Placeholder 3"/>
          <p:cNvSpPr>
            <a:spLocks noGrp="1"/>
          </p:cNvSpPr>
          <p:nvPr>
            <p:ph type="sldNum" sz="quarter" idx="10"/>
          </p:nvPr>
        </p:nvSpPr>
        <p:spPr/>
        <p:txBody>
          <a:bodyPr/>
          <a:lstStyle/>
          <a:p>
            <a:fld id="{4FE12A04-9E3C-4CA4-8E37-57D068AB06B1}" type="slidenum">
              <a:rPr lang="en-GB" smtClean="0"/>
              <a:pPr/>
              <a:t>7</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2171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dirty="0"/>
          </a:p>
        </p:txBody>
      </p:sp>
    </p:spTree>
    <p:extLst>
      <p:ext uri="{BB962C8B-B14F-4D97-AF65-F5344CB8AC3E}">
        <p14:creationId xmlns:p14="http://schemas.microsoft.com/office/powerpoint/2010/main" val="173969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69875"/>
            <a:ext cx="2349500" cy="1762125"/>
          </a:xfrm>
        </p:spPr>
      </p:sp>
      <p:sp>
        <p:nvSpPr>
          <p:cNvPr id="3" name="Notes Placeholder 2"/>
          <p:cNvSpPr>
            <a:spLocks noGrp="1"/>
          </p:cNvSpPr>
          <p:nvPr>
            <p:ph type="body" idx="1"/>
          </p:nvPr>
        </p:nvSpPr>
        <p:spPr/>
        <p:txBody>
          <a:bodyPr/>
          <a:lstStyle/>
          <a:p>
            <a:r>
              <a:rPr lang="en-GB" b="1" dirty="0" smtClean="0"/>
              <a:t>Discussion Points</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At low thrombin concentrations, </a:t>
            </a:r>
            <a:r>
              <a:rPr lang="en-US" sz="1100" b="0" i="1" u="none" strike="noStrike" kern="1200" baseline="0" dirty="0" smtClean="0">
                <a:solidFill>
                  <a:schemeClr val="tx1"/>
                </a:solidFill>
                <a:latin typeface="+mn-lt"/>
                <a:ea typeface="+mn-ea"/>
                <a:cs typeface="+mn-cs"/>
              </a:rPr>
              <a:t>anti</a:t>
            </a:r>
            <a:r>
              <a:rPr lang="en-US" sz="1100" b="0" i="0" u="none" strike="noStrike" kern="1200" baseline="0" dirty="0" smtClean="0">
                <a:solidFill>
                  <a:schemeClr val="tx1"/>
                </a:solidFill>
                <a:latin typeface="+mn-lt"/>
                <a:ea typeface="+mn-ea"/>
                <a:cs typeface="+mn-cs"/>
              </a:rPr>
              <a:t>coagulant activity of thrombin prevails, acting through </a:t>
            </a:r>
            <a:r>
              <a:rPr lang="en-US" sz="1100" b="0" i="0" u="none" strike="noStrike" kern="1200" baseline="0" dirty="0" err="1" smtClean="0">
                <a:solidFill>
                  <a:schemeClr val="tx1"/>
                </a:solidFill>
                <a:latin typeface="+mn-lt"/>
                <a:ea typeface="+mn-ea"/>
                <a:cs typeface="+mn-cs"/>
              </a:rPr>
              <a:t>thrombomodulin</a:t>
            </a:r>
            <a:r>
              <a:rPr lang="en-US" sz="1100" b="0" i="0" u="none" strike="noStrike" kern="1200" baseline="0" dirty="0" smtClean="0">
                <a:solidFill>
                  <a:schemeClr val="tx1"/>
                </a:solidFill>
                <a:latin typeface="+mn-lt"/>
                <a:ea typeface="+mn-ea"/>
                <a:cs typeface="+mn-cs"/>
              </a:rPr>
              <a:t> and activated protein C</a:t>
            </a:r>
          </a:p>
          <a:p>
            <a:pPr marL="171450" indent="-171450">
              <a:buFont typeface="Arial" panose="020B0604020202020204" pitchFamily="34" charset="0"/>
              <a:buChar char="•"/>
            </a:pPr>
            <a:r>
              <a:rPr lang="en-US" sz="1100" b="0" i="0" u="none" strike="noStrike" kern="1200" baseline="0" dirty="0" smtClean="0">
                <a:solidFill>
                  <a:schemeClr val="tx1"/>
                </a:solidFill>
                <a:latin typeface="+mn-lt"/>
                <a:ea typeface="+mn-ea"/>
                <a:cs typeface="+mn-cs"/>
              </a:rPr>
              <a:t>At higher thrombin concentrations, the familiar </a:t>
            </a:r>
            <a:r>
              <a:rPr lang="en-US" sz="1100" b="0" i="0" u="none" strike="noStrike" kern="1200" baseline="0" dirty="0" err="1" smtClean="0">
                <a:solidFill>
                  <a:schemeClr val="tx1"/>
                </a:solidFill>
                <a:latin typeface="+mn-lt"/>
                <a:ea typeface="+mn-ea"/>
                <a:cs typeface="+mn-cs"/>
              </a:rPr>
              <a:t>procoagulant</a:t>
            </a:r>
            <a:r>
              <a:rPr lang="en-US" sz="1100" b="0" i="0" u="none" strike="noStrike" kern="1200" baseline="0" dirty="0" smtClean="0">
                <a:solidFill>
                  <a:schemeClr val="tx1"/>
                </a:solidFill>
                <a:latin typeface="+mn-lt"/>
                <a:ea typeface="+mn-ea"/>
                <a:cs typeface="+mn-cs"/>
              </a:rPr>
              <a:t> activity of thrombin prevails via platelet activation, conversion of fibrinogen to fibrin, and activation of factors V and VIII</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b="1" dirty="0" smtClean="0"/>
              <a:t>Abbreviations</a:t>
            </a:r>
          </a:p>
          <a:p>
            <a:pPr marL="0" indent="0">
              <a:buFont typeface="Arial" panose="020B0604020202020204" pitchFamily="34" charset="0"/>
              <a:buNone/>
            </a:pPr>
            <a:r>
              <a:rPr lang="en-GB" dirty="0" smtClean="0"/>
              <a:t>ACS, acute coronary syndrome;</a:t>
            </a:r>
            <a:r>
              <a:rPr lang="en-GB" baseline="0" dirty="0" smtClean="0"/>
              <a:t> MI, myocardial infarction</a:t>
            </a:r>
            <a:endParaRPr lang="en-GB" dirty="0" smtClean="0"/>
          </a:p>
        </p:txBody>
      </p:sp>
      <p:sp>
        <p:nvSpPr>
          <p:cNvPr id="4" name="Slide Number Placeholder 3"/>
          <p:cNvSpPr>
            <a:spLocks noGrp="1"/>
          </p:cNvSpPr>
          <p:nvPr>
            <p:ph type="sldNum" sz="quarter" idx="10"/>
          </p:nvPr>
        </p:nvSpPr>
        <p:spPr/>
        <p:txBody>
          <a:bodyPr/>
          <a:lstStyle/>
          <a:p>
            <a:fld id="{4FE12A04-9E3C-4CA4-8E37-57D068AB06B1}" type="slidenum">
              <a:rPr lang="en-GB" smtClean="0"/>
              <a:pPr/>
              <a:t>9</a:t>
            </a:fld>
            <a:endParaRPr lang="en-GB" dirty="0"/>
          </a:p>
        </p:txBody>
      </p:sp>
    </p:spTree>
    <p:extLst>
      <p:ext uri="{BB962C8B-B14F-4D97-AF65-F5344CB8AC3E}">
        <p14:creationId xmlns:p14="http://schemas.microsoft.com/office/powerpoint/2010/main" val="117319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lvl1pPr defTabSz="901700" eaLnBrk="0" hangingPunct="0">
              <a:defRPr sz="2400">
                <a:solidFill>
                  <a:srgbClr val="FFCC00"/>
                </a:solidFill>
                <a:latin typeface="Arial" charset="0"/>
              </a:defRPr>
            </a:lvl1pPr>
            <a:lvl2pPr marL="742950" indent="-285750" defTabSz="901700" eaLnBrk="0" hangingPunct="0">
              <a:defRPr sz="2400">
                <a:solidFill>
                  <a:srgbClr val="FFCC00"/>
                </a:solidFill>
                <a:latin typeface="Arial" charset="0"/>
              </a:defRPr>
            </a:lvl2pPr>
            <a:lvl3pPr marL="1143000" indent="-228600" defTabSz="901700" eaLnBrk="0" hangingPunct="0">
              <a:defRPr sz="2400">
                <a:solidFill>
                  <a:srgbClr val="FFCC00"/>
                </a:solidFill>
                <a:latin typeface="Arial" charset="0"/>
              </a:defRPr>
            </a:lvl3pPr>
            <a:lvl4pPr marL="1600200" indent="-228600" defTabSz="901700" eaLnBrk="0" hangingPunct="0">
              <a:defRPr sz="2400">
                <a:solidFill>
                  <a:srgbClr val="FFCC00"/>
                </a:solidFill>
                <a:latin typeface="Arial" charset="0"/>
              </a:defRPr>
            </a:lvl4pPr>
            <a:lvl5pPr marL="2057400" indent="-228600" defTabSz="901700" eaLnBrk="0" hangingPunct="0">
              <a:defRPr sz="2400">
                <a:solidFill>
                  <a:srgbClr val="FFCC00"/>
                </a:solidFill>
                <a:latin typeface="Arial" charset="0"/>
              </a:defRPr>
            </a:lvl5pPr>
            <a:lvl6pPr marL="2514600" indent="-228600" algn="ctr" defTabSz="901700" eaLnBrk="0" fontAlgn="base" hangingPunct="0">
              <a:spcBef>
                <a:spcPct val="0"/>
              </a:spcBef>
              <a:spcAft>
                <a:spcPct val="0"/>
              </a:spcAft>
              <a:defRPr sz="2400">
                <a:solidFill>
                  <a:srgbClr val="FFCC00"/>
                </a:solidFill>
                <a:latin typeface="Arial" charset="0"/>
              </a:defRPr>
            </a:lvl6pPr>
            <a:lvl7pPr marL="2971800" indent="-228600" algn="ctr" defTabSz="901700" eaLnBrk="0" fontAlgn="base" hangingPunct="0">
              <a:spcBef>
                <a:spcPct val="0"/>
              </a:spcBef>
              <a:spcAft>
                <a:spcPct val="0"/>
              </a:spcAft>
              <a:defRPr sz="2400">
                <a:solidFill>
                  <a:srgbClr val="FFCC00"/>
                </a:solidFill>
                <a:latin typeface="Arial" charset="0"/>
              </a:defRPr>
            </a:lvl7pPr>
            <a:lvl8pPr marL="3429000" indent="-228600" algn="ctr" defTabSz="901700" eaLnBrk="0" fontAlgn="base" hangingPunct="0">
              <a:spcBef>
                <a:spcPct val="0"/>
              </a:spcBef>
              <a:spcAft>
                <a:spcPct val="0"/>
              </a:spcAft>
              <a:defRPr sz="2400">
                <a:solidFill>
                  <a:srgbClr val="FFCC00"/>
                </a:solidFill>
                <a:latin typeface="Arial" charset="0"/>
              </a:defRPr>
            </a:lvl8pPr>
            <a:lvl9pPr marL="3886200" indent="-228600" algn="ctr" defTabSz="901700" eaLnBrk="0" fontAlgn="base" hangingPunct="0">
              <a:spcBef>
                <a:spcPct val="0"/>
              </a:spcBef>
              <a:spcAft>
                <a:spcPct val="0"/>
              </a:spcAft>
              <a:defRPr sz="2400">
                <a:solidFill>
                  <a:srgbClr val="FFCC00"/>
                </a:solidFill>
                <a:latin typeface="Arial" charset="0"/>
              </a:defRPr>
            </a:lvl9pPr>
          </a:lstStyle>
          <a:p>
            <a:fld id="{DB87D0C2-8089-410D-9B28-DF07D0DE38BC}" type="slidenum">
              <a:rPr lang="en-GB" altLang="en-US" smtClean="0"/>
              <a:pPr/>
              <a:t>10</a:t>
            </a:fld>
            <a:endParaRPr lang="en-GB" altLang="en-US" dirty="0"/>
          </a:p>
        </p:txBody>
      </p:sp>
      <p:sp>
        <p:nvSpPr>
          <p:cNvPr id="93188" name="Rectangle 3"/>
          <p:cNvSpPr>
            <a:spLocks noGrp="1" noChangeArrowheads="1"/>
          </p:cNvSpPr>
          <p:nvPr>
            <p:ph type="body" idx="1"/>
          </p:nvPr>
        </p:nvSpPr>
        <p:spPr/>
        <p:txBody>
          <a:bodyPr/>
          <a:lstStyle/>
          <a:p>
            <a:endParaRPr lang="en-US" altLang="en-US" dirty="0"/>
          </a:p>
        </p:txBody>
      </p:sp>
      <p:sp>
        <p:nvSpPr>
          <p:cNvPr id="4" name="Slide Image Placeholder 3"/>
          <p:cNvSpPr>
            <a:spLocks noGrp="1" noRot="1" noChangeAspect="1"/>
          </p:cNvSpPr>
          <p:nvPr>
            <p:ph type="sldImg"/>
          </p:nvPr>
        </p:nvSpPr>
        <p:spPr>
          <a:xfrm>
            <a:off x="930275" y="739775"/>
            <a:ext cx="4937125" cy="3703638"/>
          </a:xfrm>
        </p:spPr>
      </p:sp>
    </p:spTree>
    <p:extLst>
      <p:ext uri="{BB962C8B-B14F-4D97-AF65-F5344CB8AC3E}">
        <p14:creationId xmlns:p14="http://schemas.microsoft.com/office/powerpoint/2010/main" val="293701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ct val="0"/>
              </a:spcBef>
              <a:tabLst>
                <a:tab pos="171990" algn="l"/>
              </a:tabLst>
            </a:pPr>
            <a:r>
              <a:rPr lang="en-GB" b="1" dirty="0"/>
              <a:t>Abbreviations</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1990" algn="l"/>
              </a:tabLst>
              <a:defRPr/>
            </a:pPr>
            <a:r>
              <a:rPr lang="en-GB" b="0" baseline="0" dirty="0"/>
              <a:t>AF, atrial fibrillation; CAD, coronary artery disease; DAPT, dual antiplatelet therapy; </a:t>
            </a:r>
            <a:r>
              <a:rPr lang="en-US" dirty="0"/>
              <a:t>eGFR, estimated glomerular filtration rate; ISTH, International Society on Thrombosis and Haemostasis; HF, heart failure; NYHA, New York Heart Association; PAD, peripheral artery disease</a:t>
            </a:r>
            <a:endParaRPr lang="en-GB" dirty="0"/>
          </a:p>
        </p:txBody>
      </p:sp>
      <p:sp>
        <p:nvSpPr>
          <p:cNvPr id="4" name="Slide Number Placeholder 3"/>
          <p:cNvSpPr>
            <a:spLocks noGrp="1"/>
          </p:cNvSpPr>
          <p:nvPr>
            <p:ph type="sldNum" sz="quarter" idx="10"/>
          </p:nvPr>
        </p:nvSpPr>
        <p:spPr/>
        <p:txBody>
          <a:bodyPr/>
          <a:lstStyle/>
          <a:p>
            <a:fld id="{9EEB2A90-0ED6-49DC-968A-6C1B6EB73DB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9807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en-GB" noProof="0" dirty="0"/>
              <a:t>Click to edit Master subtitle text</a:t>
            </a:r>
          </a:p>
        </p:txBody>
      </p:sp>
      <p:sp>
        <p:nvSpPr>
          <p:cNvPr id="3" name="Title 2"/>
          <p:cNvSpPr>
            <a:spLocks noGrp="1"/>
          </p:cNvSpPr>
          <p:nvPr>
            <p:ph type="title" hasCustomPrompt="1"/>
          </p:nvPr>
        </p:nvSpPr>
        <p:spPr>
          <a:xfrm>
            <a:off x="612775" y="2809561"/>
            <a:ext cx="7451725" cy="492443"/>
          </a:xfrm>
        </p:spPr>
        <p:txBody>
          <a:bodyPr wrap="square">
            <a:spAutoFit/>
          </a:bodyPr>
          <a:lstStyle>
            <a:lvl1pPr>
              <a:defRPr sz="3200"/>
            </a:lvl1pPr>
          </a:lstStyle>
          <a:p>
            <a:r>
              <a:rPr lang="en-GB" noProof="0" dirty="0"/>
              <a:t>Click to edit Master title text</a:t>
            </a:r>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376772"/>
            <a:ext cx="8281175" cy="4860516"/>
          </a:xfrm>
        </p:spPr>
        <p:txBody>
          <a:bodyPr/>
          <a:lstStyle>
            <a:lvl1pPr>
              <a:defRPr>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825200"/>
            <a:ext cx="8281175" cy="4365288"/>
          </a:xfrm>
        </p:spPr>
        <p:txBody>
          <a:bodyPr/>
          <a:lstStyle>
            <a:lvl1pPr>
              <a:defRPr>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4"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376772"/>
            <a:ext cx="8281987" cy="2268537"/>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825200"/>
            <a:ext cx="8281987" cy="1763712"/>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5"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376772"/>
            <a:ext cx="8280401" cy="2268599"/>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825200"/>
            <a:ext cx="8280401" cy="1764121"/>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376772"/>
            <a:ext cx="8280401" cy="2269812"/>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825200"/>
            <a:ext cx="8280401" cy="1763774"/>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en-GB" noProof="0" dirty="0"/>
              <a:t>Click to edit Master subtitle text</a:t>
            </a:r>
          </a:p>
        </p:txBody>
      </p:sp>
      <p:sp>
        <p:nvSpPr>
          <p:cNvPr id="3" name="Title 2"/>
          <p:cNvSpPr>
            <a:spLocks noGrp="1"/>
          </p:cNvSpPr>
          <p:nvPr>
            <p:ph type="title" hasCustomPrompt="1"/>
          </p:nvPr>
        </p:nvSpPr>
        <p:spPr>
          <a:xfrm>
            <a:off x="612775" y="2809561"/>
            <a:ext cx="7451725" cy="492443"/>
          </a:xfrm>
        </p:spPr>
        <p:txBody>
          <a:bodyPr wrap="square">
            <a:spAutoFit/>
          </a:bodyPr>
          <a:lstStyle>
            <a:lvl1pPr>
              <a:defRPr sz="3200"/>
            </a:lvl1pPr>
          </a:lstStyle>
          <a:p>
            <a:r>
              <a:rPr lang="en-GB" noProof="0" dirty="0"/>
              <a:t>Click to edit Master title text</a:t>
            </a:r>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79167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400">
                <a:solidFill>
                  <a:schemeClr val="tx1">
                    <a:lumMod val="65000"/>
                    <a:lumOff val="35000"/>
                  </a:schemeClr>
                </a:solidFill>
              </a:defRPr>
            </a:lvl1pPr>
          </a:lstStyle>
          <a:p>
            <a:pPr lvl="0"/>
            <a:r>
              <a:rPr lang="en-GB" noProof="0" dirty="0"/>
              <a:t>Click to edit Master subtitle text</a:t>
            </a:r>
          </a:p>
        </p:txBody>
      </p:sp>
      <p:sp>
        <p:nvSpPr>
          <p:cNvPr id="3" name="Title 2"/>
          <p:cNvSpPr>
            <a:spLocks noGrp="1"/>
          </p:cNvSpPr>
          <p:nvPr>
            <p:ph type="title" hasCustomPrompt="1"/>
          </p:nvPr>
        </p:nvSpPr>
        <p:spPr>
          <a:xfrm>
            <a:off x="612774" y="2871116"/>
            <a:ext cx="7451725" cy="430887"/>
          </a:xfrm>
        </p:spPr>
        <p:txBody>
          <a:bodyPr wrap="square">
            <a:spAutoFit/>
          </a:bodyPr>
          <a:lstStyle>
            <a:lvl1pPr>
              <a:defRPr sz="2800"/>
            </a:lvl1pPr>
          </a:lstStyle>
          <a:p>
            <a:r>
              <a:rPr lang="en-GB" noProof="0" dirty="0"/>
              <a:t>Click to edit Master title text</a:t>
            </a:r>
            <a:endParaRPr lang="en-GB" dirty="0"/>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97877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400">
                <a:solidFill>
                  <a:schemeClr val="tx1">
                    <a:lumMod val="65000"/>
                    <a:lumOff val="35000"/>
                  </a:schemeClr>
                </a:solidFill>
              </a:defRPr>
            </a:lvl1pPr>
          </a:lstStyle>
          <a:p>
            <a:pPr lvl="0"/>
            <a:r>
              <a:rPr lang="en-GB" noProof="0" dirty="0"/>
              <a:t>Click to edit Master subtitle text</a:t>
            </a:r>
          </a:p>
        </p:txBody>
      </p:sp>
      <p:sp>
        <p:nvSpPr>
          <p:cNvPr id="3" name="Title 2"/>
          <p:cNvSpPr>
            <a:spLocks noGrp="1"/>
          </p:cNvSpPr>
          <p:nvPr>
            <p:ph type="title" hasCustomPrompt="1"/>
          </p:nvPr>
        </p:nvSpPr>
        <p:spPr>
          <a:xfrm>
            <a:off x="612774" y="2871116"/>
            <a:ext cx="7451725" cy="430887"/>
          </a:xfrm>
        </p:spPr>
        <p:txBody>
          <a:bodyPr wrap="square">
            <a:spAutoFit/>
          </a:bodyPr>
          <a:lstStyle>
            <a:lvl1pPr>
              <a:defRPr sz="2800"/>
            </a:lvl1pPr>
          </a:lstStyle>
          <a:p>
            <a:r>
              <a:rPr lang="en-GB" noProof="0" dirty="0"/>
              <a:t>Click to edit Master title text</a:t>
            </a:r>
            <a:endParaRPr lang="en-GB" dirty="0"/>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4506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GB" noProof="0" dirty="0"/>
              <a:t>Click to edit Master title text</a:t>
            </a:r>
          </a:p>
        </p:txBody>
      </p:sp>
      <p:sp>
        <p:nvSpPr>
          <p:cNvPr id="7" name="Content Placeholder 6"/>
          <p:cNvSpPr>
            <a:spLocks noGrp="1"/>
          </p:cNvSpPr>
          <p:nvPr>
            <p:ph sz="quarter" idx="10" hasCustomPrompt="1"/>
          </p:nvPr>
        </p:nvSpPr>
        <p:spPr>
          <a:xfrm>
            <a:off x="611188" y="1376363"/>
            <a:ext cx="8281987" cy="486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542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
        <p:nvSpPr>
          <p:cNvPr id="9" name="Content Placeholder 8"/>
          <p:cNvSpPr>
            <a:spLocks noGrp="1"/>
          </p:cNvSpPr>
          <p:nvPr>
            <p:ph sz="quarter" idx="19" hasCustomPrompt="1"/>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9"/>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238711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21" hasCustomPrompt="1"/>
          </p:nvPr>
        </p:nvSpPr>
        <p:spPr>
          <a:xfrm>
            <a:off x="612774" y="1376772"/>
            <a:ext cx="4032000" cy="486051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22" hasCustomPrompt="1"/>
          </p:nvPr>
        </p:nvSpPr>
        <p:spPr>
          <a:xfrm>
            <a:off x="4860480" y="1376772"/>
            <a:ext cx="4032000" cy="486051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2176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7"/>
          <p:cNvSpPr>
            <a:spLocks noGrp="1"/>
          </p:cNvSpPr>
          <p:nvPr>
            <p:ph sz="quarter" idx="23" hasCustomPrompt="1"/>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p:txBody>
          <a:bodyPr/>
          <a:lstStyle/>
          <a:p>
            <a:r>
              <a:rPr lang="en-GB" noProof="0" dirty="0"/>
              <a:t>Click to edit Master title text</a:t>
            </a:r>
            <a:endParaRPr lang="en-GB" dirty="0"/>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948698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1289373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267060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495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376772"/>
            <a:ext cx="8281175" cy="4860516"/>
          </a:xfrm>
        </p:spPr>
        <p:txBody>
          <a:bodyPr/>
          <a:lstStyle>
            <a:lvl1pPr>
              <a:defRPr>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3117684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5" name="Table Placeholder 4"/>
          <p:cNvSpPr>
            <a:spLocks noGrp="1"/>
          </p:cNvSpPr>
          <p:nvPr>
            <p:ph type="tbl" sz="quarter" idx="11" hasCustomPrompt="1"/>
          </p:nvPr>
        </p:nvSpPr>
        <p:spPr>
          <a:xfrm>
            <a:off x="612000" y="1825200"/>
            <a:ext cx="8281175" cy="4365288"/>
          </a:xfrm>
        </p:spPr>
        <p:txBody>
          <a:bodyPr/>
          <a:lstStyle>
            <a:lvl1pPr>
              <a:defRPr>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4"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3128694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376772"/>
            <a:ext cx="8281987" cy="2268537"/>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92219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GB" noProof="0" dirty="0"/>
              <a:t>Click to edit Master title text</a:t>
            </a:r>
          </a:p>
        </p:txBody>
      </p:sp>
      <p:sp>
        <p:nvSpPr>
          <p:cNvPr id="7" name="Content Placeholder 6"/>
          <p:cNvSpPr>
            <a:spLocks noGrp="1"/>
          </p:cNvSpPr>
          <p:nvPr>
            <p:ph sz="quarter" idx="10" hasCustomPrompt="1"/>
          </p:nvPr>
        </p:nvSpPr>
        <p:spPr>
          <a:xfrm>
            <a:off x="611188" y="1376363"/>
            <a:ext cx="8281987" cy="486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able Placeholder 2"/>
          <p:cNvSpPr>
            <a:spLocks noGrp="1"/>
          </p:cNvSpPr>
          <p:nvPr>
            <p:ph type="tbl" sz="quarter" idx="18" hasCustomPrompt="1"/>
          </p:nvPr>
        </p:nvSpPr>
        <p:spPr>
          <a:xfrm>
            <a:off x="611188" y="1825200"/>
            <a:ext cx="8281987" cy="1763712"/>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5"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140361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376772"/>
            <a:ext cx="8280401" cy="2268599"/>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Tree>
    <p:extLst>
      <p:ext uri="{BB962C8B-B14F-4D97-AF65-F5344CB8AC3E}">
        <p14:creationId xmlns:p14="http://schemas.microsoft.com/office/powerpoint/2010/main" val="199375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Content Placeholder 5"/>
          <p:cNvSpPr>
            <a:spLocks noGrp="1"/>
          </p:cNvSpPr>
          <p:nvPr>
            <p:ph sz="quarter" idx="16" hasCustomPrompt="1"/>
          </p:nvPr>
        </p:nvSpPr>
        <p:spPr>
          <a:xfrm>
            <a:off x="612774" y="1825200"/>
            <a:ext cx="8280401" cy="1764121"/>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a:t>C</a:t>
            </a:r>
            <a:r>
              <a:rPr lang="en-US" noProof="0" dirty="0"/>
              <a:t>lick on the icon</a:t>
            </a:r>
            <a:r>
              <a:rPr lang="hu-HU" noProof="0" dirty="0"/>
              <a:t> t</a:t>
            </a:r>
            <a:r>
              <a:rPr lang="en-US" noProof="0" dirty="0"/>
              <a:t>o insert a table</a:t>
            </a:r>
            <a:endParaRPr lang="en-GB" noProof="0" dirty="0"/>
          </a:p>
        </p:txBody>
      </p:sp>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645472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376772"/>
            <a:ext cx="8280401" cy="2269812"/>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89140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5"/>
          <p:cNvSpPr>
            <a:spLocks noGrp="1"/>
          </p:cNvSpPr>
          <p:nvPr>
            <p:ph sz="quarter" idx="17" hasCustomPrompt="1"/>
          </p:nvPr>
        </p:nvSpPr>
        <p:spPr>
          <a:xfrm>
            <a:off x="612774" y="1825200"/>
            <a:ext cx="8280401" cy="1763774"/>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541149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 y="6558705"/>
            <a:ext cx="468313" cy="299295"/>
          </a:xfrm>
          <a:prstGeom prst="rect">
            <a:avLst/>
          </a:prstGeom>
        </p:spPr>
        <p:txBody>
          <a:bodyPr/>
          <a:lstStyle/>
          <a:p>
            <a:fld id="{273829C7-CCF9-457B-BB1D-9EBFDAC5B6C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90506403"/>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en-GB" noProof="0" dirty="0" smtClean="0"/>
              <a:t>Click to edit Master subtitle text</a:t>
            </a:r>
          </a:p>
        </p:txBody>
      </p:sp>
      <p:sp>
        <p:nvSpPr>
          <p:cNvPr id="3" name="Title 2"/>
          <p:cNvSpPr>
            <a:spLocks noGrp="1"/>
          </p:cNvSpPr>
          <p:nvPr>
            <p:ph type="title" hasCustomPrompt="1"/>
          </p:nvPr>
        </p:nvSpPr>
        <p:spPr>
          <a:xfrm>
            <a:off x="612775" y="2809561"/>
            <a:ext cx="7451725" cy="492443"/>
          </a:xfrm>
        </p:spPr>
        <p:txBody>
          <a:bodyPr wrap="square">
            <a:spAutoFit/>
          </a:bodyPr>
          <a:lstStyle>
            <a:lvl1pPr>
              <a:defRPr sz="3200"/>
            </a:lvl1pPr>
          </a:lstStyle>
          <a:p>
            <a:r>
              <a:rPr lang="en-GB" noProof="0" dirty="0" smtClean="0"/>
              <a:t>Click to edit Master title text</a:t>
            </a:r>
            <a:endParaRPr lang="en-GB" noProof="0" dirty="0"/>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6" name="Picture 2" descr="J:\Functions\BSP_GD\GMAPV\Rivaroxaban\LOGOS - Studies and More\Bayer Cross\Logo_Cross_Screen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4400" y="302400"/>
            <a:ext cx="908720"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270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400">
                <a:solidFill>
                  <a:schemeClr val="tx1">
                    <a:lumMod val="65000"/>
                    <a:lumOff val="35000"/>
                  </a:schemeClr>
                </a:solidFill>
              </a:defRPr>
            </a:lvl1pPr>
          </a:lstStyle>
          <a:p>
            <a:pPr lvl="0"/>
            <a:r>
              <a:rPr lang="en-GB" noProof="0" dirty="0" smtClean="0"/>
              <a:t>Click to edit Master subtitle text</a:t>
            </a:r>
          </a:p>
        </p:txBody>
      </p:sp>
      <p:sp>
        <p:nvSpPr>
          <p:cNvPr id="3" name="Title 2"/>
          <p:cNvSpPr>
            <a:spLocks noGrp="1"/>
          </p:cNvSpPr>
          <p:nvPr>
            <p:ph type="title" hasCustomPrompt="1"/>
          </p:nvPr>
        </p:nvSpPr>
        <p:spPr>
          <a:xfrm>
            <a:off x="612774" y="2871116"/>
            <a:ext cx="7451725" cy="430887"/>
          </a:xfrm>
        </p:spPr>
        <p:txBody>
          <a:bodyPr wrap="square">
            <a:spAutoFit/>
          </a:bodyPr>
          <a:lstStyle>
            <a:lvl1pPr>
              <a:defRPr sz="2800"/>
            </a:lvl1pPr>
          </a:lstStyle>
          <a:p>
            <a:r>
              <a:rPr lang="en-GB" noProof="0" dirty="0" smtClean="0"/>
              <a:t>Click to edit Master title text</a:t>
            </a:r>
            <a:endParaRPr lang="en-GB" dirty="0"/>
          </a:p>
        </p:txBody>
      </p:sp>
      <p:sp>
        <p:nvSpPr>
          <p:cNvPr id="5" name="Line 38"/>
          <p:cNvSpPr>
            <a:spLocks noChangeShapeType="1"/>
          </p:cNvSpPr>
          <p:nvPr userDrawn="1"/>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6" name="Picture 2" descr="J:\Functions\BSP_GD\GMAPV\Rivaroxaban\LOGOS - Studies and More\Bayer Cross\Logo_Cross_Screen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4400" y="302400"/>
            <a:ext cx="908720"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39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12000" y="579881"/>
            <a:ext cx="8281175" cy="430887"/>
          </a:xfrm>
        </p:spPr>
        <p:txBody>
          <a:bodyPr/>
          <a:lstStyle/>
          <a:p>
            <a:r>
              <a:rPr lang="en-GB" noProof="0" dirty="0" smtClean="0"/>
              <a:t>Click to edit Master title text</a:t>
            </a:r>
            <a:endParaRPr lang="en-GB" noProof="0" dirty="0"/>
          </a:p>
        </p:txBody>
      </p:sp>
      <p:sp>
        <p:nvSpPr>
          <p:cNvPr id="7" name="Content Placeholder 6"/>
          <p:cNvSpPr>
            <a:spLocks noGrp="1"/>
          </p:cNvSpPr>
          <p:nvPr>
            <p:ph sz="quarter" idx="10" hasCustomPrompt="1"/>
          </p:nvPr>
        </p:nvSpPr>
        <p:spPr>
          <a:xfrm>
            <a:off x="611188" y="1376363"/>
            <a:ext cx="8281987" cy="4860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732007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
        <p:nvSpPr>
          <p:cNvPr id="9" name="Content Placeholder 8"/>
          <p:cNvSpPr>
            <a:spLocks noGrp="1"/>
          </p:cNvSpPr>
          <p:nvPr>
            <p:ph sz="quarter" idx="19" hasCustomPrompt="1"/>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hasCustomPrompt="1"/>
          </p:nvPr>
        </p:nvSpPr>
        <p:spPr>
          <a:xfrm>
            <a:off x="612000" y="579881"/>
            <a:ext cx="8281175" cy="430887"/>
          </a:xfrm>
        </p:spPr>
        <p:txBody>
          <a:bodyPr/>
          <a:lstStyle/>
          <a:p>
            <a:r>
              <a:rPr lang="en-GB" noProof="0" dirty="0" smtClean="0"/>
              <a:t>Click to edit Master title text</a:t>
            </a:r>
            <a:endParaRPr lang="en-GB" dirty="0"/>
          </a:p>
        </p:txBody>
      </p:sp>
    </p:spTree>
    <p:extLst>
      <p:ext uri="{BB962C8B-B14F-4D97-AF65-F5344CB8AC3E}">
        <p14:creationId xmlns:p14="http://schemas.microsoft.com/office/powerpoint/2010/main" val="25740936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
        <p:nvSpPr>
          <p:cNvPr id="9" name="Content Placeholder 8"/>
          <p:cNvSpPr>
            <a:spLocks noGrp="1"/>
          </p:cNvSpPr>
          <p:nvPr>
            <p:ph sz="quarter" idx="19" hasCustomPrompt="1"/>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9"/>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4141972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smtClean="0"/>
              <a:t>Click to edit Master title text</a:t>
            </a:r>
            <a:endParaRPr lang="en-GB" dirty="0"/>
          </a:p>
        </p:txBody>
      </p:sp>
      <p:sp>
        <p:nvSpPr>
          <p:cNvPr id="6" name="Content Placeholder 5"/>
          <p:cNvSpPr>
            <a:spLocks noGrp="1"/>
          </p:cNvSpPr>
          <p:nvPr>
            <p:ph sz="quarter" idx="21" hasCustomPrompt="1"/>
          </p:nvPr>
        </p:nvSpPr>
        <p:spPr>
          <a:xfrm>
            <a:off x="612774" y="1376772"/>
            <a:ext cx="4032000" cy="4860516"/>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5"/>
          <p:cNvSpPr>
            <a:spLocks noGrp="1"/>
          </p:cNvSpPr>
          <p:nvPr>
            <p:ph sz="quarter" idx="22" hasCustomPrompt="1"/>
          </p:nvPr>
        </p:nvSpPr>
        <p:spPr>
          <a:xfrm>
            <a:off x="4860480" y="1376772"/>
            <a:ext cx="4032000" cy="4860516"/>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44237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7"/>
          <p:cNvSpPr>
            <a:spLocks noGrp="1"/>
          </p:cNvSpPr>
          <p:nvPr>
            <p:ph sz="quarter" idx="23" hasCustomPrompt="1"/>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hasCustomPrompt="1"/>
          </p:nvPr>
        </p:nvSpPr>
        <p:spPr/>
        <p:txBody>
          <a:bodyPr/>
          <a:lstStyle/>
          <a:p>
            <a:r>
              <a:rPr lang="en-GB" noProof="0" dirty="0" smtClean="0"/>
              <a:t>Click to edit Master title text</a:t>
            </a:r>
            <a:endParaRPr lang="en-GB" dirty="0"/>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39334364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smtClean="0"/>
              <a:t>Click to edit Master title text</a:t>
            </a:r>
            <a:endParaRPr lang="en-GB" dirty="0"/>
          </a:p>
        </p:txBody>
      </p:sp>
    </p:spTree>
    <p:extLst>
      <p:ext uri="{BB962C8B-B14F-4D97-AF65-F5344CB8AC3E}">
        <p14:creationId xmlns:p14="http://schemas.microsoft.com/office/powerpoint/2010/main" val="371788542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text</a:t>
            </a:r>
            <a:endParaRPr lang="en-GB" dirty="0"/>
          </a:p>
        </p:txBody>
      </p:sp>
      <p:sp>
        <p:nvSpPr>
          <p:cNvPr id="3"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165967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911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text</a:t>
            </a:r>
            <a:endParaRPr lang="en-GB" dirty="0"/>
          </a:p>
        </p:txBody>
      </p:sp>
      <p:sp>
        <p:nvSpPr>
          <p:cNvPr id="5" name="Table Placeholder 4"/>
          <p:cNvSpPr>
            <a:spLocks noGrp="1"/>
          </p:cNvSpPr>
          <p:nvPr>
            <p:ph type="tbl" sz="quarter" idx="11" hasCustomPrompt="1"/>
          </p:nvPr>
        </p:nvSpPr>
        <p:spPr>
          <a:xfrm>
            <a:off x="612000" y="1376772"/>
            <a:ext cx="8281175" cy="4860516"/>
          </a:xfrm>
        </p:spPr>
        <p:txBody>
          <a:bodyPr/>
          <a:lstStyle>
            <a:lvl1pPr>
              <a:defRPr>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Tree>
    <p:extLst>
      <p:ext uri="{BB962C8B-B14F-4D97-AF65-F5344CB8AC3E}">
        <p14:creationId xmlns:p14="http://schemas.microsoft.com/office/powerpoint/2010/main" val="302299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text</a:t>
            </a:r>
            <a:endParaRPr lang="en-GB" dirty="0"/>
          </a:p>
        </p:txBody>
      </p:sp>
      <p:sp>
        <p:nvSpPr>
          <p:cNvPr id="5" name="Table Placeholder 4"/>
          <p:cNvSpPr>
            <a:spLocks noGrp="1"/>
          </p:cNvSpPr>
          <p:nvPr>
            <p:ph type="tbl" sz="quarter" idx="11" hasCustomPrompt="1"/>
          </p:nvPr>
        </p:nvSpPr>
        <p:spPr>
          <a:xfrm>
            <a:off x="612000" y="1825200"/>
            <a:ext cx="8281175" cy="4365288"/>
          </a:xfrm>
        </p:spPr>
        <p:txBody>
          <a:bodyPr/>
          <a:lstStyle>
            <a:lvl1pPr>
              <a:defRPr>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
        <p:nvSpPr>
          <p:cNvPr id="4"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3561142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smtClean="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able Placeholder 2"/>
          <p:cNvSpPr>
            <a:spLocks noGrp="1"/>
          </p:cNvSpPr>
          <p:nvPr>
            <p:ph type="tbl" sz="quarter" idx="18" hasCustomPrompt="1"/>
          </p:nvPr>
        </p:nvSpPr>
        <p:spPr>
          <a:xfrm>
            <a:off x="611188" y="1376772"/>
            <a:ext cx="8281987" cy="2268537"/>
          </a:xfrm>
        </p:spPr>
        <p:txBody>
          <a:bodyPr/>
          <a:lstStyle>
            <a:lvl1pPr>
              <a:defRPr sz="1800">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Tree>
    <p:extLst>
      <p:ext uri="{BB962C8B-B14F-4D97-AF65-F5344CB8AC3E}">
        <p14:creationId xmlns:p14="http://schemas.microsoft.com/office/powerpoint/2010/main" val="2958793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smtClean="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able Placeholder 2"/>
          <p:cNvSpPr>
            <a:spLocks noGrp="1"/>
          </p:cNvSpPr>
          <p:nvPr>
            <p:ph type="tbl" sz="quarter" idx="18" hasCustomPrompt="1"/>
          </p:nvPr>
        </p:nvSpPr>
        <p:spPr>
          <a:xfrm>
            <a:off x="611188" y="1825200"/>
            <a:ext cx="8281987" cy="1763712"/>
          </a:xfrm>
        </p:spPr>
        <p:txBody>
          <a:bodyPr/>
          <a:lstStyle>
            <a:lvl1pPr>
              <a:defRPr sz="1800">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
        <p:nvSpPr>
          <p:cNvPr id="5"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48826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text</a:t>
            </a:r>
            <a:endParaRPr lang="en-GB" dirty="0"/>
          </a:p>
        </p:txBody>
      </p:sp>
      <p:sp>
        <p:nvSpPr>
          <p:cNvPr id="3" name="Content Placeholder 5"/>
          <p:cNvSpPr>
            <a:spLocks noGrp="1"/>
          </p:cNvSpPr>
          <p:nvPr>
            <p:ph sz="quarter" idx="16" hasCustomPrompt="1"/>
          </p:nvPr>
        </p:nvSpPr>
        <p:spPr>
          <a:xfrm>
            <a:off x="612774" y="1376772"/>
            <a:ext cx="8280401" cy="2268599"/>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Tree>
    <p:extLst>
      <p:ext uri="{BB962C8B-B14F-4D97-AF65-F5344CB8AC3E}">
        <p14:creationId xmlns:p14="http://schemas.microsoft.com/office/powerpoint/2010/main" val="42159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
        <p:nvSpPr>
          <p:cNvPr id="6" name="Content Placeholder 5"/>
          <p:cNvSpPr>
            <a:spLocks noGrp="1"/>
          </p:cNvSpPr>
          <p:nvPr>
            <p:ph sz="quarter" idx="21" hasCustomPrompt="1"/>
          </p:nvPr>
        </p:nvSpPr>
        <p:spPr>
          <a:xfrm>
            <a:off x="612774" y="1376772"/>
            <a:ext cx="4032000" cy="486051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22" hasCustomPrompt="1"/>
          </p:nvPr>
        </p:nvSpPr>
        <p:spPr>
          <a:xfrm>
            <a:off x="4860480" y="1376772"/>
            <a:ext cx="4032000" cy="4860516"/>
          </a:xfrm>
        </p:spPr>
        <p:txBody>
          <a:bodyPr/>
          <a:lstStyle>
            <a:lvl1pPr>
              <a:defRPr>
                <a:solidFill>
                  <a:schemeClr val="tx1">
                    <a:lumMod val="65000"/>
                    <a:lumOff val="3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text</a:t>
            </a:r>
            <a:endParaRPr lang="en-GB" dirty="0"/>
          </a:p>
        </p:txBody>
      </p:sp>
      <p:sp>
        <p:nvSpPr>
          <p:cNvPr id="3" name="Content Placeholder 5"/>
          <p:cNvSpPr>
            <a:spLocks noGrp="1"/>
          </p:cNvSpPr>
          <p:nvPr>
            <p:ph sz="quarter" idx="16" hasCustomPrompt="1"/>
          </p:nvPr>
        </p:nvSpPr>
        <p:spPr>
          <a:xfrm>
            <a:off x="612774" y="1825200"/>
            <a:ext cx="8280401" cy="1764121"/>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able Placeholder 2"/>
          <p:cNvSpPr>
            <a:spLocks noGrp="1"/>
          </p:cNvSpPr>
          <p:nvPr>
            <p:ph type="tbl" sz="quarter" idx="18" hasCustomPrompt="1"/>
          </p:nvPr>
        </p:nvSpPr>
        <p:spPr>
          <a:xfrm>
            <a:off x="611188" y="3744000"/>
            <a:ext cx="8281987" cy="2493288"/>
          </a:xfrm>
        </p:spPr>
        <p:txBody>
          <a:bodyPr/>
          <a:lstStyle>
            <a:lvl1pPr>
              <a:defRPr sz="1800">
                <a:solidFill>
                  <a:schemeClr val="tx1">
                    <a:lumMod val="65000"/>
                    <a:lumOff val="35000"/>
                  </a:schemeClr>
                </a:solidFill>
              </a:defRPr>
            </a:lvl1pPr>
          </a:lstStyle>
          <a:p>
            <a:r>
              <a:rPr lang="hu-HU" noProof="0" dirty="0" smtClean="0"/>
              <a:t>C</a:t>
            </a:r>
            <a:r>
              <a:rPr lang="en-US" noProof="0" dirty="0" smtClean="0"/>
              <a:t>lick on the icon</a:t>
            </a:r>
            <a:r>
              <a:rPr lang="hu-HU" noProof="0" dirty="0" smtClean="0"/>
              <a:t> t</a:t>
            </a:r>
            <a:r>
              <a:rPr lang="en-US" noProof="0" dirty="0" smtClean="0"/>
              <a:t>o insert a table</a:t>
            </a:r>
            <a:endParaRPr lang="en-GB" noProof="0" dirty="0"/>
          </a:p>
        </p:txBody>
      </p:sp>
      <p:sp>
        <p:nvSpPr>
          <p:cNvPr id="6"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3915310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smtClean="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5"/>
          <p:cNvSpPr>
            <a:spLocks noGrp="1"/>
          </p:cNvSpPr>
          <p:nvPr>
            <p:ph sz="quarter" idx="17" hasCustomPrompt="1"/>
          </p:nvPr>
        </p:nvSpPr>
        <p:spPr>
          <a:xfrm>
            <a:off x="612774" y="1376772"/>
            <a:ext cx="8280401" cy="2269812"/>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17780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smtClean="0"/>
              <a:t>Click to edit Master title text</a:t>
            </a:r>
            <a:endParaRPr lang="en-GB" dirty="0"/>
          </a:p>
        </p:txBody>
      </p:sp>
      <p:sp>
        <p:nvSpPr>
          <p:cNvPr id="6" name="Content Placeholder 5"/>
          <p:cNvSpPr>
            <a:spLocks noGrp="1"/>
          </p:cNvSpPr>
          <p:nvPr>
            <p:ph sz="quarter" idx="16" hasCustomPrompt="1"/>
          </p:nvPr>
        </p:nvSpPr>
        <p:spPr>
          <a:xfrm>
            <a:off x="612774" y="3744000"/>
            <a:ext cx="8280401" cy="2493288"/>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5"/>
          <p:cNvSpPr>
            <a:spLocks noGrp="1"/>
          </p:cNvSpPr>
          <p:nvPr>
            <p:ph sz="quarter" idx="17" hasCustomPrompt="1"/>
          </p:nvPr>
        </p:nvSpPr>
        <p:spPr>
          <a:xfrm>
            <a:off x="612774" y="1825200"/>
            <a:ext cx="8280401" cy="1763774"/>
          </a:xfrm>
        </p:spPr>
        <p:txBody>
          <a:bodyPr/>
          <a:lstStyle>
            <a:lvl1pP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smtClean="0"/>
              <a:t>Click to edit Master subtitle text</a:t>
            </a:r>
          </a:p>
        </p:txBody>
      </p:sp>
    </p:spTree>
    <p:extLst>
      <p:ext uri="{BB962C8B-B14F-4D97-AF65-F5344CB8AC3E}">
        <p14:creationId xmlns:p14="http://schemas.microsoft.com/office/powerpoint/2010/main" val="190142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7"/>
          <p:cNvSpPr>
            <a:spLocks noGrp="1"/>
          </p:cNvSpPr>
          <p:nvPr>
            <p:ph sz="quarter" idx="23" hasCustomPrompt="1"/>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p:txBody>
          <a:bodyPr/>
          <a:lstStyle/>
          <a:p>
            <a:r>
              <a:rPr lang="en-GB" noProof="0" dirty="0"/>
              <a:t>Click to edit Master title text</a:t>
            </a:r>
            <a:endParaRPr lang="en-GB" dirty="0"/>
          </a:p>
        </p:txBody>
      </p:sp>
      <p:sp>
        <p:nvSpPr>
          <p:cNvPr id="7"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endParaRPr lang="en-GB" dirty="0"/>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text</a:t>
            </a:r>
            <a:endParaRPr lang="en-GB" dirty="0"/>
          </a:p>
        </p:txBody>
      </p:sp>
      <p:sp>
        <p:nvSpPr>
          <p:cNvPr id="3" name="Rectangle 40"/>
          <p:cNvSpPr>
            <a:spLocks noGrp="1" noChangeArrowheads="1"/>
          </p:cNvSpPr>
          <p:nvPr>
            <p:ph type="subTitle" sz="quarter" idx="1" hasCustomPrompt="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oleObject" Target="../embeddings/oleObject1.bin"/><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ags" Target="../tags/tag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vmlDrawing" Target="../drawings/vmlDrawing1.v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579881"/>
            <a:ext cx="8281175" cy="430887"/>
          </a:xfrm>
          <a:prstGeom prst="rect">
            <a:avLst/>
          </a:prstGeom>
        </p:spPr>
        <p:txBody>
          <a:bodyPr vert="horz" wrap="square" lIns="0" tIns="0" rIns="0" bIns="0" rtlCol="0" anchor="b">
            <a:spAutoFit/>
          </a:bodyPr>
          <a:lstStyle/>
          <a:p>
            <a:r>
              <a:rPr lang="en-GB" noProof="0" dirty="0"/>
              <a:t>Click to edit Master title text</a:t>
            </a:r>
          </a:p>
        </p:txBody>
      </p:sp>
      <p:sp>
        <p:nvSpPr>
          <p:cNvPr id="4" name="Text Placeholder 3"/>
          <p:cNvSpPr>
            <a:spLocks noGrp="1"/>
          </p:cNvSpPr>
          <p:nvPr>
            <p:ph type="body" idx="1"/>
          </p:nvPr>
        </p:nvSpPr>
        <p:spPr>
          <a:xfrm>
            <a:off x="611188" y="1376473"/>
            <a:ext cx="8281987" cy="4860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5" name="Line 38"/>
          <p:cNvSpPr>
            <a:spLocks noChangeShapeType="1"/>
          </p:cNvSpPr>
          <p:nvPr/>
        </p:nvSpPr>
        <p:spPr bwMode="auto">
          <a:xfrm flipV="1">
            <a:off x="611188" y="1052736"/>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sz="28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sz="20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579881"/>
            <a:ext cx="8281175" cy="430887"/>
          </a:xfrm>
          <a:prstGeom prst="rect">
            <a:avLst/>
          </a:prstGeom>
        </p:spPr>
        <p:txBody>
          <a:bodyPr vert="horz" wrap="square" lIns="0" tIns="0" rIns="0" bIns="0" rtlCol="0" anchor="b">
            <a:spAutoFit/>
          </a:bodyPr>
          <a:lstStyle/>
          <a:p>
            <a:r>
              <a:rPr lang="en-GB" noProof="0" dirty="0"/>
              <a:t>Click to edit Master title text</a:t>
            </a:r>
          </a:p>
        </p:txBody>
      </p:sp>
      <p:sp>
        <p:nvSpPr>
          <p:cNvPr id="4" name="Text Placeholder 3"/>
          <p:cNvSpPr>
            <a:spLocks noGrp="1"/>
          </p:cNvSpPr>
          <p:nvPr>
            <p:ph type="body" idx="1"/>
          </p:nvPr>
        </p:nvSpPr>
        <p:spPr>
          <a:xfrm>
            <a:off x="611188" y="1376473"/>
            <a:ext cx="8281987" cy="4860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5" name="Line 38"/>
          <p:cNvSpPr>
            <a:spLocks noChangeShapeType="1"/>
          </p:cNvSpPr>
          <p:nvPr/>
        </p:nvSpPr>
        <p:spPr bwMode="auto">
          <a:xfrm flipV="1">
            <a:off x="611188" y="1052736"/>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41554859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21" r:id="rId18"/>
  </p:sldLayoutIdLst>
  <p:hf sldNum="0" hdr="0" dt="0"/>
  <p:txStyles>
    <p:titleStyle>
      <a:lvl1pPr algn="l" rtl="0" eaLnBrk="1" fontAlgn="base" hangingPunct="1">
        <a:spcBef>
          <a:spcPct val="0"/>
        </a:spcBef>
        <a:spcAft>
          <a:spcPct val="0"/>
        </a:spcAft>
        <a:defRPr sz="28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sz="20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2292548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 name="think-cell Folie" r:id="rId21" imgW="270" imgH="270" progId="TCLayout.ActiveDocument.1">
                  <p:embed/>
                </p:oleObj>
              </mc:Choice>
              <mc:Fallback>
                <p:oleObj name="think-cell Foli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 name="Title Placeholder 2"/>
          <p:cNvSpPr>
            <a:spLocks noGrp="1"/>
          </p:cNvSpPr>
          <p:nvPr>
            <p:ph type="title"/>
          </p:nvPr>
        </p:nvSpPr>
        <p:spPr>
          <a:xfrm>
            <a:off x="612000" y="579881"/>
            <a:ext cx="8281175" cy="430887"/>
          </a:xfrm>
          <a:prstGeom prst="rect">
            <a:avLst/>
          </a:prstGeom>
        </p:spPr>
        <p:txBody>
          <a:bodyPr vert="horz" wrap="square" lIns="0" tIns="0" rIns="0" bIns="0" rtlCol="0" anchor="b">
            <a:spAutoFit/>
          </a:bodyPr>
          <a:lstStyle/>
          <a:p>
            <a:r>
              <a:rPr lang="en-GB" noProof="0" dirty="0" smtClean="0"/>
              <a:t>Click to edit Master title text</a:t>
            </a:r>
            <a:endParaRPr lang="en-GB" noProof="0" dirty="0"/>
          </a:p>
        </p:txBody>
      </p:sp>
      <p:sp>
        <p:nvSpPr>
          <p:cNvPr id="4" name="Text Placeholder 3"/>
          <p:cNvSpPr>
            <a:spLocks noGrp="1"/>
          </p:cNvSpPr>
          <p:nvPr>
            <p:ph type="body" idx="1"/>
          </p:nvPr>
        </p:nvSpPr>
        <p:spPr>
          <a:xfrm>
            <a:off x="611188" y="1376473"/>
            <a:ext cx="8281987" cy="486081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Line 38"/>
          <p:cNvSpPr>
            <a:spLocks noChangeShapeType="1"/>
          </p:cNvSpPr>
          <p:nvPr/>
        </p:nvSpPr>
        <p:spPr bwMode="auto">
          <a:xfrm flipV="1">
            <a:off x="611188" y="1052736"/>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3280231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8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sz="20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po.escardio.org/SessionDetails.aspx?eevtid=1220&amp;sessId=22247&amp;subSessId=0"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po.escardio.org/SessionDetails.aspx?eevtid=1220&amp;sessId=22247&amp;subSessId=0"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7.xml"/><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831636" y="3789040"/>
            <a:ext cx="7451725" cy="763286"/>
          </a:xfrm>
        </p:spPr>
        <p:txBody>
          <a:bodyPr/>
          <a:lstStyle/>
          <a:p>
            <a:pPr algn="ctr"/>
            <a:r>
              <a:rPr lang="he-IL" dirty="0" smtClean="0"/>
              <a:t>פרופ' שמוליק פוקס</a:t>
            </a:r>
            <a:endParaRPr lang="en-GB" dirty="0" smtClean="0"/>
          </a:p>
          <a:p>
            <a:pPr algn="ctr"/>
            <a:r>
              <a:rPr lang="he-IL" sz="1800" dirty="0" smtClean="0"/>
              <a:t>מערך הלב, מרכז רפואי שמיר</a:t>
            </a:r>
            <a:endParaRPr lang="en-GB" sz="1800" dirty="0"/>
          </a:p>
        </p:txBody>
      </p:sp>
      <p:sp>
        <p:nvSpPr>
          <p:cNvPr id="3" name="Title 2"/>
          <p:cNvSpPr>
            <a:spLocks noGrp="1"/>
          </p:cNvSpPr>
          <p:nvPr>
            <p:ph type="title"/>
          </p:nvPr>
        </p:nvSpPr>
        <p:spPr>
          <a:xfrm>
            <a:off x="903093" y="1989121"/>
            <a:ext cx="7629347" cy="1200329"/>
          </a:xfrm>
        </p:spPr>
        <p:txBody>
          <a:bodyPr/>
          <a:lstStyle/>
          <a:p>
            <a:pPr algn="ctr" rtl="1"/>
            <a:r>
              <a:rPr lang="en-GB" sz="2500" b="1" dirty="0" smtClean="0"/>
              <a:t>The Routine Anti-thrombotic Therapy in Patients with CCS – DAPT vs. Dual Pathway Therapy</a:t>
            </a:r>
            <a:r>
              <a:rPr lang="en-GB" sz="2700" dirty="0" smtClean="0"/>
              <a:t/>
            </a:r>
            <a:br>
              <a:rPr lang="en-GB" sz="2700" dirty="0" smtClean="0"/>
            </a:br>
            <a:endParaRPr lang="he-IL" sz="2800" dirty="0"/>
          </a:p>
        </p:txBody>
      </p:sp>
      <p:pic>
        <p:nvPicPr>
          <p:cNvPr id="8" name="Picture 6" descr="T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37058"/>
            <a:ext cx="581025" cy="655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Image result for â«×××¨×× ××¨×¤××× ×©×××¨ ××××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9488"/>
            <a:ext cx="1259243" cy="561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5877272"/>
            <a:ext cx="6948771" cy="710067"/>
          </a:xfrm>
          <a:prstGeom prst="rect">
            <a:avLst/>
          </a:prstGeom>
          <a:noFill/>
        </p:spPr>
        <p:txBody>
          <a:bodyPr wrap="square" lIns="90000" tIns="46800" rIns="90000" bIns="46800" rtlCol="0" anchor="ctr">
            <a:spAutoFit/>
          </a:bodyPr>
          <a:lstStyle/>
          <a:p>
            <a:pPr algn="ctr" rtl="1"/>
            <a:r>
              <a:rPr lang="he-IL" sz="2000" dirty="0" smtClean="0">
                <a:solidFill>
                  <a:srgbClr val="002060"/>
                </a:solidFill>
              </a:rPr>
              <a:t>מפגש רב-חוגי בנושא המחלוקות הגדולות בטפול התרופתי בחולה לב, תל אביב, 15.11.2019</a:t>
            </a:r>
            <a:endParaRPr lang="en-US" sz="2000" dirty="0" smtClean="0">
              <a:solidFill>
                <a:srgbClr val="002060"/>
              </a:solidFill>
            </a:endParaRPr>
          </a:p>
        </p:txBody>
      </p:sp>
    </p:spTree>
    <p:extLst>
      <p:ext uri="{BB962C8B-B14F-4D97-AF65-F5344CB8AC3E}">
        <p14:creationId xmlns:p14="http://schemas.microsoft.com/office/powerpoint/2010/main" val="395859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827586" y="3554368"/>
            <a:ext cx="7451724" cy="1384995"/>
          </a:xfrm>
        </p:spPr>
        <p:txBody>
          <a:bodyPr/>
          <a:lstStyle/>
          <a:p>
            <a:r>
              <a:rPr lang="en-US" dirty="0">
                <a:solidFill>
                  <a:srgbClr val="000000">
                    <a:lumMod val="65000"/>
                    <a:lumOff val="35000"/>
                  </a:srgbClr>
                </a:solidFill>
              </a:rPr>
              <a:t>A Randomized Controlled Trial of Rivaroxaban for the Prevention of Major Cardiovascular Events in Patients With Coronary or Peripheral Artery Disease </a:t>
            </a:r>
            <a:br>
              <a:rPr lang="en-US" dirty="0">
                <a:solidFill>
                  <a:srgbClr val="000000">
                    <a:lumMod val="65000"/>
                    <a:lumOff val="35000"/>
                  </a:srgbClr>
                </a:solidFill>
              </a:rPr>
            </a:br>
            <a:r>
              <a:rPr lang="en-US" sz="1800" dirty="0">
                <a:solidFill>
                  <a:srgbClr val="000000">
                    <a:lumMod val="65000"/>
                    <a:lumOff val="35000"/>
                  </a:srgbClr>
                </a:solidFill>
              </a:rPr>
              <a:t>(Cardiovascular OutcoMes for People Using Anticoagulation StrategieS)</a:t>
            </a:r>
          </a:p>
        </p:txBody>
      </p:sp>
      <p:sp>
        <p:nvSpPr>
          <p:cNvPr id="2" name="Title 1"/>
          <p:cNvSpPr>
            <a:spLocks noGrp="1"/>
          </p:cNvSpPr>
          <p:nvPr>
            <p:ph type="title"/>
          </p:nvPr>
        </p:nvSpPr>
        <p:spPr>
          <a:xfrm>
            <a:off x="827584" y="2815509"/>
            <a:ext cx="7451725" cy="430887"/>
          </a:xfrm>
        </p:spPr>
        <p:txBody>
          <a:bodyPr/>
          <a:lstStyle/>
          <a:p>
            <a:r>
              <a:rPr lang="en-GB" dirty="0"/>
              <a:t>COMPASS Topline Results</a:t>
            </a:r>
          </a:p>
        </p:txBody>
      </p:sp>
      <p:sp>
        <p:nvSpPr>
          <p:cNvPr id="4" name="מלבן 3"/>
          <p:cNvSpPr/>
          <p:nvPr/>
        </p:nvSpPr>
        <p:spPr bwMode="auto">
          <a:xfrm>
            <a:off x="7308304" y="152636"/>
            <a:ext cx="1728192" cy="1116124"/>
          </a:xfrm>
          <a:prstGeom prst="rect">
            <a:avLst/>
          </a:prstGeom>
          <a:solidFill>
            <a:schemeClr val="bg1"/>
          </a:solidFill>
          <a:ln w="19050" algn="ctr">
            <a:noFill/>
            <a:miter lim="800000"/>
            <a:headEnd/>
            <a:tailEnd/>
          </a:ln>
          <a:effectLst/>
          <a:extLst/>
        </p:spPr>
        <p:txBody>
          <a:bodyPr wrap="square" lIns="0" tIns="0" rIns="0" bIns="0" rtlCol="1" anchor="ctr">
            <a:noAutofit/>
          </a:bodyPr>
          <a:lstStyle/>
          <a:p>
            <a:pPr algn="ctr"/>
            <a:endParaRPr lang="he-IL" sz="1600" dirty="0">
              <a:solidFill>
                <a:schemeClr val="tx1">
                  <a:lumMod val="65000"/>
                  <a:lumOff val="35000"/>
                </a:schemeClr>
              </a:solidFill>
            </a:endParaRPr>
          </a:p>
        </p:txBody>
      </p:sp>
    </p:spTree>
    <p:extLst>
      <p:ext uri="{BB962C8B-B14F-4D97-AF65-F5344CB8AC3E}">
        <p14:creationId xmlns:p14="http://schemas.microsoft.com/office/powerpoint/2010/main" val="271282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10549"/>
            <a:ext cx="8281175" cy="800219"/>
          </a:xfrm>
        </p:spPr>
        <p:txBody>
          <a:bodyPr/>
          <a:lstStyle/>
          <a:p>
            <a:r>
              <a:rPr lang="en-GB" sz="2600" dirty="0"/>
              <a:t>Inclusion and Exclusion Criteria Ensure That Patients Are Chronic CAD and PAD Patients </a:t>
            </a:r>
          </a:p>
        </p:txBody>
      </p:sp>
      <p:graphicFrame>
        <p:nvGraphicFramePr>
          <p:cNvPr id="4" name="Group 101"/>
          <p:cNvGraphicFramePr>
            <a:graphicFrameLocks/>
          </p:cNvGraphicFramePr>
          <p:nvPr>
            <p:extLst/>
          </p:nvPr>
        </p:nvGraphicFramePr>
        <p:xfrm>
          <a:off x="611187" y="1340769"/>
          <a:ext cx="3960813" cy="4417248"/>
        </p:xfrm>
        <a:graphic>
          <a:graphicData uri="http://schemas.openxmlformats.org/drawingml/2006/table">
            <a:tbl>
              <a:tblPr firstRow="1" bandRow="1">
                <a:effectLst/>
                <a:tableStyleId>{5C22544A-7EE6-4342-B048-85BDC9FD1C3A}</a:tableStyleId>
              </a:tblPr>
              <a:tblGrid>
                <a:gridCol w="3960813">
                  <a:extLst>
                    <a:ext uri="{9D8B030D-6E8A-4147-A177-3AD203B41FA5}">
                      <a16:colId xmlns:a16="http://schemas.microsoft.com/office/drawing/2014/main" xmlns="" val="20000"/>
                    </a:ext>
                  </a:extLst>
                </a:gridCol>
              </a:tblGrid>
              <a:tr h="418383">
                <a:tc>
                  <a:txBody>
                    <a:bodyPr/>
                    <a:lstStyle/>
                    <a:p>
                      <a:pPr marL="0" marR="0" lvl="0" indent="0" algn="l" defTabSz="914400" rtl="0" eaLnBrk="0" fontAlgn="base" latinLnBrk="0" hangingPunct="0">
                        <a:lnSpc>
                          <a:spcPct val="100000"/>
                        </a:lnSpc>
                        <a:spcBef>
                          <a:spcPct val="0"/>
                        </a:spcBef>
                        <a:spcAft>
                          <a:spcPct val="0"/>
                        </a:spcAft>
                        <a:buClrTx/>
                        <a:buSzPct val="140000"/>
                        <a:buFontTx/>
                        <a:buNone/>
                        <a:tabLst/>
                      </a:pPr>
                      <a:r>
                        <a:rPr kumimoji="0" lang="en-GB" sz="1600" u="none" strike="noStrike" cap="none" normalizeH="0" baseline="0" dirty="0">
                          <a:ln>
                            <a:noFill/>
                          </a:ln>
                          <a:solidFill>
                            <a:schemeClr val="bg1"/>
                          </a:solidFill>
                          <a:effectLst/>
                        </a:rPr>
                        <a:t>Key inclusion criteria*</a:t>
                      </a:r>
                      <a:endParaRPr kumimoji="0" lang="en-US" sz="1600" b="1" i="0" u="none" strike="noStrike" cap="none" normalizeH="0" baseline="30000" dirty="0">
                        <a:ln>
                          <a:noFill/>
                        </a:ln>
                        <a:solidFill>
                          <a:schemeClr val="bg1"/>
                        </a:solidFill>
                        <a:effectLst/>
                        <a:latin typeface="+mn-lt"/>
                        <a:ea typeface="Times New Roman" pitchFamily="18" charset="0"/>
                        <a:cs typeface="Arial" pitchFamily="34" charset="0"/>
                      </a:endParaRPr>
                    </a:p>
                  </a:txBody>
                  <a:tcPr marL="72000" marR="72000" marT="72000" marB="72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998865">
                <a:tc>
                  <a:txBody>
                    <a:bodyPr/>
                    <a:lstStyle/>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800" kern="1200" noProof="0" dirty="0">
                          <a:solidFill>
                            <a:schemeClr val="tx1">
                              <a:lumMod val="65000"/>
                              <a:lumOff val="35000"/>
                            </a:schemeClr>
                          </a:solidFill>
                          <a:latin typeface="+mn-lt"/>
                          <a:ea typeface="+mn-ea"/>
                          <a:cs typeface="+mn-cs"/>
                        </a:rPr>
                        <a:t>PAD </a:t>
                      </a:r>
                    </a:p>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800" kern="1200" noProof="0" dirty="0">
                          <a:solidFill>
                            <a:schemeClr val="tx1">
                              <a:lumMod val="65000"/>
                              <a:lumOff val="35000"/>
                            </a:schemeClr>
                          </a:solidFill>
                          <a:latin typeface="+mn-lt"/>
                          <a:ea typeface="+mn-ea"/>
                          <a:cs typeface="+mn-cs"/>
                        </a:rPr>
                        <a:t>CAD with ≥1 of:</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GB" sz="1600" noProof="0" dirty="0">
                          <a:solidFill>
                            <a:schemeClr val="tx1">
                              <a:lumMod val="65000"/>
                              <a:lumOff val="35000"/>
                            </a:schemeClr>
                          </a:solidFill>
                          <a:latin typeface="+mn-lt"/>
                        </a:rPr>
                        <a:t>Age ≥65 years</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GB" sz="1600" noProof="0" dirty="0">
                          <a:solidFill>
                            <a:schemeClr val="tx1">
                              <a:lumMod val="65000"/>
                              <a:lumOff val="35000"/>
                            </a:schemeClr>
                          </a:solidFill>
                          <a:latin typeface="+mn-lt"/>
                        </a:rPr>
                        <a:t>Age &lt;65 years plus atherosclerosis in ≥2 vascular beds or ≥2 additional risk factors </a:t>
                      </a:r>
                    </a:p>
                    <a:p>
                      <a:pPr marL="835025" marR="0" lvl="2" indent="-287338" algn="l" defTabSz="914400" rtl="0" eaLnBrk="1" fontAlgn="base" latinLnBrk="0" hangingPunct="1">
                        <a:lnSpc>
                          <a:spcPct val="90000"/>
                        </a:lnSpc>
                        <a:spcBef>
                          <a:spcPct val="25000"/>
                        </a:spcBef>
                        <a:spcAft>
                          <a:spcPct val="0"/>
                        </a:spcAft>
                        <a:buClr>
                          <a:schemeClr val="bg2"/>
                        </a:buClr>
                        <a:buSzPct val="80000"/>
                        <a:buFont typeface="Arial" panose="020B0604020202020204" pitchFamily="34" charset="0"/>
                        <a:buChar char="–"/>
                        <a:tabLst>
                          <a:tab pos="1238250" algn="l"/>
                        </a:tabLst>
                        <a:defRPr/>
                      </a:pPr>
                      <a:r>
                        <a:rPr lang="en-GB" sz="1600" noProof="0" dirty="0">
                          <a:solidFill>
                            <a:schemeClr val="tx1">
                              <a:lumMod val="65000"/>
                              <a:lumOff val="35000"/>
                            </a:schemeClr>
                          </a:solidFill>
                          <a:latin typeface="+mn-lt"/>
                        </a:rPr>
                        <a:t>Current smoker </a:t>
                      </a:r>
                    </a:p>
                    <a:p>
                      <a:pPr marL="835025" marR="0" lvl="2" indent="-287338" algn="l" defTabSz="914400" rtl="0" eaLnBrk="1" fontAlgn="base" latinLnBrk="0" hangingPunct="1">
                        <a:lnSpc>
                          <a:spcPct val="90000"/>
                        </a:lnSpc>
                        <a:spcBef>
                          <a:spcPct val="25000"/>
                        </a:spcBef>
                        <a:spcAft>
                          <a:spcPct val="0"/>
                        </a:spcAft>
                        <a:buClr>
                          <a:schemeClr val="bg2"/>
                        </a:buClr>
                        <a:buSzPct val="80000"/>
                        <a:buFont typeface="Arial" panose="020B0604020202020204" pitchFamily="34" charset="0"/>
                        <a:buChar char="–"/>
                        <a:tabLst>
                          <a:tab pos="1238250" algn="l"/>
                        </a:tabLst>
                        <a:defRPr/>
                      </a:pPr>
                      <a:r>
                        <a:rPr lang="en-GB" sz="1600" noProof="0" dirty="0">
                          <a:solidFill>
                            <a:schemeClr val="tx1">
                              <a:lumMod val="65000"/>
                              <a:lumOff val="35000"/>
                            </a:schemeClr>
                          </a:solidFill>
                          <a:latin typeface="+mn-lt"/>
                        </a:rPr>
                        <a:t>Diabetes mellitus </a:t>
                      </a:r>
                    </a:p>
                    <a:p>
                      <a:pPr marL="835025" marR="0" lvl="2" indent="-287338" algn="l" defTabSz="914400" rtl="0" eaLnBrk="1" fontAlgn="base" latinLnBrk="0" hangingPunct="1">
                        <a:lnSpc>
                          <a:spcPct val="90000"/>
                        </a:lnSpc>
                        <a:spcBef>
                          <a:spcPct val="25000"/>
                        </a:spcBef>
                        <a:spcAft>
                          <a:spcPct val="0"/>
                        </a:spcAft>
                        <a:buClr>
                          <a:schemeClr val="bg2"/>
                        </a:buClr>
                        <a:buSzPct val="80000"/>
                        <a:buFont typeface="Arial" panose="020B0604020202020204" pitchFamily="34" charset="0"/>
                        <a:buChar char="–"/>
                        <a:tabLst>
                          <a:tab pos="1238250" algn="l"/>
                        </a:tabLst>
                        <a:defRPr/>
                      </a:pPr>
                      <a:r>
                        <a:rPr lang="en-GB" sz="1600" noProof="0" dirty="0">
                          <a:solidFill>
                            <a:schemeClr val="tx1">
                              <a:lumMod val="65000"/>
                              <a:lumOff val="35000"/>
                            </a:schemeClr>
                          </a:solidFill>
                          <a:latin typeface="+mn-lt"/>
                        </a:rPr>
                        <a:t>Renal dysfunction (eGFR&lt;60 ml/min)</a:t>
                      </a:r>
                    </a:p>
                    <a:p>
                      <a:pPr marL="835025" marR="0" lvl="2" indent="-287338" algn="l" defTabSz="914400" rtl="0" eaLnBrk="1" fontAlgn="base" latinLnBrk="0" hangingPunct="1">
                        <a:lnSpc>
                          <a:spcPct val="90000"/>
                        </a:lnSpc>
                        <a:spcBef>
                          <a:spcPct val="25000"/>
                        </a:spcBef>
                        <a:spcAft>
                          <a:spcPct val="0"/>
                        </a:spcAft>
                        <a:buClr>
                          <a:schemeClr val="bg2"/>
                        </a:buClr>
                        <a:buSzPct val="80000"/>
                        <a:buFont typeface="Arial" panose="020B0604020202020204" pitchFamily="34" charset="0"/>
                        <a:buChar char="–"/>
                        <a:tabLst>
                          <a:tab pos="1238250" algn="l"/>
                        </a:tabLst>
                        <a:defRPr/>
                      </a:pPr>
                      <a:r>
                        <a:rPr lang="en-GB" sz="1600" noProof="0" dirty="0">
                          <a:solidFill>
                            <a:schemeClr val="tx1">
                              <a:lumMod val="65000"/>
                              <a:lumOff val="35000"/>
                            </a:schemeClr>
                          </a:solidFill>
                          <a:latin typeface="+mn-lt"/>
                        </a:rPr>
                        <a:t>Heart failure </a:t>
                      </a:r>
                    </a:p>
                    <a:p>
                      <a:pPr marL="835025" marR="0" lvl="2" indent="-287338" algn="l" defTabSz="914400" rtl="0" eaLnBrk="1" fontAlgn="base" latinLnBrk="0" hangingPunct="1">
                        <a:lnSpc>
                          <a:spcPct val="90000"/>
                        </a:lnSpc>
                        <a:spcBef>
                          <a:spcPct val="25000"/>
                        </a:spcBef>
                        <a:spcAft>
                          <a:spcPct val="0"/>
                        </a:spcAft>
                        <a:buClr>
                          <a:schemeClr val="bg2"/>
                        </a:buClr>
                        <a:buSzPct val="80000"/>
                        <a:buFont typeface="Arial" panose="020B0604020202020204" pitchFamily="34" charset="0"/>
                        <a:buChar char="–"/>
                        <a:tabLst>
                          <a:tab pos="1238250" algn="l"/>
                        </a:tabLst>
                        <a:defRPr/>
                      </a:pPr>
                      <a:r>
                        <a:rPr lang="en-GB" sz="1600" noProof="0" dirty="0">
                          <a:solidFill>
                            <a:schemeClr val="tx1">
                              <a:lumMod val="65000"/>
                              <a:lumOff val="35000"/>
                            </a:schemeClr>
                          </a:solidFill>
                          <a:latin typeface="+mn-lt"/>
                        </a:rPr>
                        <a:t>Non-lacunar ischemic stroke </a:t>
                      </a:r>
                      <a:br>
                        <a:rPr lang="en-GB" sz="1600" noProof="0" dirty="0">
                          <a:solidFill>
                            <a:schemeClr val="tx1">
                              <a:lumMod val="65000"/>
                              <a:lumOff val="35000"/>
                            </a:schemeClr>
                          </a:solidFill>
                          <a:latin typeface="+mn-lt"/>
                        </a:rPr>
                      </a:br>
                      <a:r>
                        <a:rPr lang="en-GB" sz="1600" noProof="0" dirty="0">
                          <a:solidFill>
                            <a:schemeClr val="tx1">
                              <a:lumMod val="65000"/>
                              <a:lumOff val="35000"/>
                            </a:schemeClr>
                          </a:solidFill>
                          <a:latin typeface="+mn-lt"/>
                        </a:rPr>
                        <a:t>≥1 month ago</a:t>
                      </a:r>
                    </a:p>
                  </a:txBody>
                  <a:tcPr marL="72000" marR="72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5" name="Group 101"/>
          <p:cNvGraphicFramePr>
            <a:graphicFrameLocks/>
          </p:cNvGraphicFramePr>
          <p:nvPr>
            <p:extLst/>
          </p:nvPr>
        </p:nvGraphicFramePr>
        <p:xfrm>
          <a:off x="4859339" y="1340768"/>
          <a:ext cx="4033836" cy="4392488"/>
        </p:xfrm>
        <a:graphic>
          <a:graphicData uri="http://schemas.openxmlformats.org/drawingml/2006/table">
            <a:tbl>
              <a:tblPr firstRow="1" bandRow="1">
                <a:effectLst/>
                <a:tableStyleId>{5C22544A-7EE6-4342-B048-85BDC9FD1C3A}</a:tableStyleId>
              </a:tblPr>
              <a:tblGrid>
                <a:gridCol w="4033836">
                  <a:extLst>
                    <a:ext uri="{9D8B030D-6E8A-4147-A177-3AD203B41FA5}">
                      <a16:colId xmlns:a16="http://schemas.microsoft.com/office/drawing/2014/main" xmlns="" val="20000"/>
                    </a:ext>
                  </a:extLst>
                </a:gridCol>
              </a:tblGrid>
              <a:tr h="534532">
                <a:tc>
                  <a:txBody>
                    <a:bodyPr/>
                    <a:lstStyle/>
                    <a:p>
                      <a:pPr marL="0" marR="0" lvl="0" indent="0" algn="l" defTabSz="914400" rtl="0" eaLnBrk="0" fontAlgn="base" latinLnBrk="0" hangingPunct="0">
                        <a:lnSpc>
                          <a:spcPct val="100000"/>
                        </a:lnSpc>
                        <a:spcBef>
                          <a:spcPct val="0"/>
                        </a:spcBef>
                        <a:spcAft>
                          <a:spcPct val="0"/>
                        </a:spcAft>
                        <a:buClrTx/>
                        <a:buSzPct val="140000"/>
                        <a:buFontTx/>
                        <a:buNone/>
                        <a:tabLst/>
                      </a:pPr>
                      <a:r>
                        <a:rPr kumimoji="0" lang="en-GB" sz="1600" u="none" strike="noStrike" cap="none" normalizeH="0" baseline="0" dirty="0">
                          <a:ln>
                            <a:noFill/>
                          </a:ln>
                          <a:solidFill>
                            <a:schemeClr val="bg1"/>
                          </a:solidFill>
                          <a:effectLst/>
                        </a:rPr>
                        <a:t>Key exclusion criteria</a:t>
                      </a:r>
                      <a:r>
                        <a:rPr kumimoji="0" lang="en-GB" sz="1600" u="none" strike="noStrike" cap="none" normalizeH="0" baseline="30000" dirty="0">
                          <a:ln>
                            <a:noFill/>
                          </a:ln>
                          <a:solidFill>
                            <a:schemeClr val="bg1"/>
                          </a:solidFill>
                          <a:effectLst/>
                        </a:rPr>
                        <a:t>‡</a:t>
                      </a:r>
                    </a:p>
                  </a:txBody>
                  <a:tcPr marL="72000" marR="72000" marT="72000" marB="7200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857956">
                <a:tc>
                  <a:txBody>
                    <a:bodyPr/>
                    <a:lstStyle/>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800" kern="1200" noProof="0" dirty="0">
                          <a:solidFill>
                            <a:schemeClr val="tx1">
                              <a:lumMod val="65000"/>
                              <a:lumOff val="35000"/>
                            </a:schemeClr>
                          </a:solidFill>
                          <a:latin typeface="+mn-lt"/>
                          <a:ea typeface="+mn-ea"/>
                          <a:cs typeface="+mn-cs"/>
                        </a:rPr>
                        <a:t>Stroke ≤1 month or any haemorrhagic or lacunar stroke</a:t>
                      </a:r>
                    </a:p>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800" kern="1200" noProof="0" dirty="0">
                          <a:solidFill>
                            <a:schemeClr val="tx1">
                              <a:lumMod val="65000"/>
                              <a:lumOff val="35000"/>
                            </a:schemeClr>
                          </a:solidFill>
                          <a:latin typeface="+mn-lt"/>
                          <a:ea typeface="+mn-ea"/>
                          <a:cs typeface="+mn-cs"/>
                        </a:rPr>
                        <a:t>Severe HF with known ejection fraction &lt;30% or NYHA class III or IV symptoms</a:t>
                      </a:r>
                    </a:p>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US" sz="1800" b="1" kern="1200" noProof="0" dirty="0">
                          <a:solidFill>
                            <a:schemeClr val="tx1">
                              <a:lumMod val="65000"/>
                              <a:lumOff val="35000"/>
                            </a:schemeClr>
                          </a:solidFill>
                          <a:latin typeface="+mn-lt"/>
                          <a:ea typeface="+mn-ea"/>
                          <a:cs typeface="+mn-cs"/>
                        </a:rPr>
                        <a:t>Need for dual antiplatelet therapy, other non-aspirin antiplatelet therapy, or oral anticoagulant therapy</a:t>
                      </a:r>
                    </a:p>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800" kern="1200" noProof="0" dirty="0">
                          <a:solidFill>
                            <a:schemeClr val="tx1">
                              <a:lumMod val="65000"/>
                              <a:lumOff val="35000"/>
                            </a:schemeClr>
                          </a:solidFill>
                          <a:latin typeface="+mn-lt"/>
                          <a:ea typeface="+mn-ea"/>
                          <a:cs typeface="+mn-cs"/>
                        </a:rPr>
                        <a:t>eGFR &lt;15 ml/min</a:t>
                      </a:r>
                      <a:endParaRPr lang="en-GB" sz="1400" kern="1200" noProof="0" dirty="0">
                        <a:solidFill>
                          <a:schemeClr val="tx1">
                            <a:lumMod val="65000"/>
                            <a:lumOff val="35000"/>
                          </a:schemeClr>
                        </a:solidFill>
                        <a:latin typeface="+mn-lt"/>
                        <a:ea typeface="+mn-ea"/>
                        <a:cs typeface="+mn-cs"/>
                      </a:endParaRPr>
                    </a:p>
                  </a:txBody>
                  <a:tcPr marL="72000" marR="72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619123" y="6049618"/>
            <a:ext cx="6281407" cy="692497"/>
          </a:xfrm>
          <a:prstGeom prst="rect">
            <a:avLst/>
          </a:prstGeom>
          <a:noFill/>
        </p:spPr>
        <p:txBody>
          <a:bodyPr wrap="square" lIns="0" tIns="0" rIns="0" bIns="0" rtlCol="0" anchor="b" anchorCtr="0">
            <a:spAutoFit/>
          </a:bodyPr>
          <a:lstStyle/>
          <a:p>
            <a:pPr fontAlgn="base">
              <a:spcBef>
                <a:spcPct val="50000"/>
              </a:spcBef>
              <a:spcAft>
                <a:spcPct val="0"/>
              </a:spcAft>
            </a:pPr>
            <a:r>
              <a:rPr lang="en-GB" sz="1000" baseline="30000" dirty="0">
                <a:solidFill>
                  <a:srgbClr val="000000">
                    <a:lumMod val="65000"/>
                    <a:lumOff val="35000"/>
                  </a:srgbClr>
                </a:solidFill>
              </a:rPr>
              <a:t>#</a:t>
            </a:r>
            <a:r>
              <a:rPr lang="en-US" sz="1000" dirty="0">
                <a:solidFill>
                  <a:srgbClr val="000000">
                    <a:lumMod val="65000"/>
                    <a:lumOff val="35000"/>
                  </a:srgbClr>
                </a:solidFill>
              </a:rPr>
              <a:t>Including but not limited to; </a:t>
            </a:r>
            <a:r>
              <a:rPr lang="en-US" sz="1000" baseline="30000" dirty="0">
                <a:solidFill>
                  <a:srgbClr val="000000">
                    <a:lumMod val="65000"/>
                    <a:lumOff val="35000"/>
                  </a:srgbClr>
                </a:solidFill>
              </a:rPr>
              <a:t>‡</a:t>
            </a:r>
            <a:r>
              <a:rPr lang="en-US" sz="1000" dirty="0">
                <a:solidFill>
                  <a:srgbClr val="000000">
                    <a:lumMod val="65000"/>
                    <a:lumOff val="35000"/>
                  </a:srgbClr>
                </a:solidFill>
              </a:rPr>
              <a:t>any other exclusion criteria in conjunction with the local Product Information and any other contraindication listed in the local labelling for rivaroxaban or the comparator have to be considered</a:t>
            </a:r>
          </a:p>
          <a:p>
            <a:pPr fontAlgn="base">
              <a:spcBef>
                <a:spcPct val="50000"/>
              </a:spcBef>
              <a:spcAft>
                <a:spcPct val="0"/>
              </a:spcAft>
            </a:pPr>
            <a:r>
              <a:rPr lang="en-US" sz="1000" kern="0" dirty="0">
                <a:solidFill>
                  <a:srgbClr val="000000">
                    <a:lumMod val="65000"/>
                    <a:lumOff val="35000"/>
                  </a:srgbClr>
                </a:solidFill>
              </a:rPr>
              <a:t>www.clinicaltrials.gov/ct2/show/NCT01776424 [accessed 21 Mar 2017]; </a:t>
            </a:r>
            <a:br>
              <a:rPr lang="en-US" sz="1000" kern="0" dirty="0">
                <a:solidFill>
                  <a:srgbClr val="000000">
                    <a:lumMod val="65000"/>
                    <a:lumOff val="35000"/>
                  </a:srgbClr>
                </a:solidFill>
              </a:rPr>
            </a:br>
            <a:r>
              <a:rPr lang="en-US" sz="1000" kern="0" dirty="0">
                <a:solidFill>
                  <a:srgbClr val="000000">
                    <a:lumMod val="65000"/>
                    <a:lumOff val="35000"/>
                  </a:srgbClr>
                </a:solidFill>
              </a:rPr>
              <a:t>Bosch J </a:t>
            </a:r>
            <a:r>
              <a:rPr lang="en-US" sz="1000" i="1" kern="0" dirty="0">
                <a:solidFill>
                  <a:srgbClr val="000000">
                    <a:lumMod val="65000"/>
                    <a:lumOff val="35000"/>
                  </a:srgbClr>
                </a:solidFill>
              </a:rPr>
              <a:t>et al</a:t>
            </a:r>
            <a:r>
              <a:rPr lang="en-US" sz="1000" kern="0" dirty="0">
                <a:solidFill>
                  <a:srgbClr val="000000">
                    <a:lumMod val="65000"/>
                    <a:lumOff val="35000"/>
                  </a:srgbClr>
                </a:solidFill>
              </a:rPr>
              <a:t>,</a:t>
            </a:r>
            <a:r>
              <a:rPr lang="en-US" sz="1000" i="1" kern="0" dirty="0">
                <a:solidFill>
                  <a:srgbClr val="000000">
                    <a:lumMod val="65000"/>
                    <a:lumOff val="35000"/>
                  </a:srgbClr>
                </a:solidFill>
              </a:rPr>
              <a:t> Can J Cardiol </a:t>
            </a:r>
            <a:r>
              <a:rPr lang="en-US" sz="1000" kern="0" dirty="0">
                <a:solidFill>
                  <a:srgbClr val="000000">
                    <a:lumMod val="65000"/>
                    <a:lumOff val="35000"/>
                  </a:srgbClr>
                </a:solidFill>
              </a:rPr>
              <a:t>2017;33:1027–1035</a:t>
            </a:r>
            <a:endParaRPr lang="en-GB" sz="1000" dirty="0">
              <a:solidFill>
                <a:srgbClr val="000000">
                  <a:lumMod val="65000"/>
                  <a:lumOff val="35000"/>
                </a:srgbClr>
              </a:solidFill>
            </a:endParaRPr>
          </a:p>
        </p:txBody>
      </p:sp>
    </p:spTree>
    <p:extLst>
      <p:ext uri="{BB962C8B-B14F-4D97-AF65-F5344CB8AC3E}">
        <p14:creationId xmlns:p14="http://schemas.microsoft.com/office/powerpoint/2010/main" val="152599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89" y="560875"/>
            <a:ext cx="8281175" cy="400110"/>
          </a:xfrm>
        </p:spPr>
        <p:txBody>
          <a:bodyPr/>
          <a:lstStyle/>
          <a:p>
            <a:r>
              <a:rPr lang="en-GB" sz="2600" dirty="0"/>
              <a:t>Main Study Outcomes</a:t>
            </a:r>
            <a:endParaRPr lang="en-GB" sz="2600" strike="sngStrike" dirty="0">
              <a:solidFill>
                <a:srgbClr val="FF0000"/>
              </a:solidFill>
            </a:endParaRPr>
          </a:p>
        </p:txBody>
      </p:sp>
      <p:graphicFrame>
        <p:nvGraphicFramePr>
          <p:cNvPr id="12" name="Group 101"/>
          <p:cNvGraphicFramePr>
            <a:graphicFrameLocks/>
          </p:cNvGraphicFramePr>
          <p:nvPr>
            <p:extLst/>
          </p:nvPr>
        </p:nvGraphicFramePr>
        <p:xfrm>
          <a:off x="539552" y="1484784"/>
          <a:ext cx="4371232" cy="1008000"/>
        </p:xfrm>
        <a:graphic>
          <a:graphicData uri="http://schemas.openxmlformats.org/drawingml/2006/table">
            <a:tbl>
              <a:tblPr firstRow="1" bandRow="1"/>
              <a:tblGrid>
                <a:gridCol w="4371232">
                  <a:extLst>
                    <a:ext uri="{9D8B030D-6E8A-4147-A177-3AD203B41FA5}">
                      <a16:colId xmlns:a16="http://schemas.microsoft.com/office/drawing/2014/main" xmlns="" val="20000"/>
                    </a:ext>
                  </a:extLst>
                </a:gridCol>
              </a:tblGrid>
              <a:tr h="36000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lvl="0" indent="0" algn="l" defTabSz="914400" rtl="0" eaLnBrk="0" fontAlgn="base" latinLnBrk="0" hangingPunct="0">
                        <a:lnSpc>
                          <a:spcPct val="100000"/>
                        </a:lnSpc>
                        <a:spcBef>
                          <a:spcPct val="0"/>
                        </a:spcBef>
                        <a:spcAft>
                          <a:spcPct val="0"/>
                        </a:spcAft>
                        <a:buClrTx/>
                        <a:buSzPct val="140000"/>
                        <a:buFontTx/>
                        <a:buNone/>
                        <a:tabLst/>
                      </a:pPr>
                      <a:r>
                        <a:rPr kumimoji="0" lang="en-GB" sz="1600" u="none" strike="noStrike" cap="none" normalizeH="0" baseline="0" dirty="0">
                          <a:ln>
                            <a:noFill/>
                          </a:ln>
                          <a:effectLst/>
                        </a:rPr>
                        <a:t>Primary efficacy outcome</a:t>
                      </a:r>
                      <a:endParaRPr kumimoji="0" lang="en-GB" sz="1600" u="none" strike="noStrike" cap="none" normalizeH="0" baseline="0" dirty="0">
                        <a:ln>
                          <a:noFill/>
                        </a:ln>
                        <a:solidFill>
                          <a:schemeClr val="bg1"/>
                        </a:solidFill>
                        <a:effectLst/>
                      </a:endParaRPr>
                    </a:p>
                  </a:txBody>
                  <a:tcPr marL="88610" marR="88610" marT="40341" marB="40341" anchor="ctr" horzOverflow="overflow">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64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600" kern="1200" noProof="0" dirty="0">
                          <a:solidFill>
                            <a:schemeClr val="tx1">
                              <a:lumMod val="65000"/>
                              <a:lumOff val="35000"/>
                            </a:schemeClr>
                          </a:solidFill>
                          <a:latin typeface="+mn-lt"/>
                          <a:ea typeface="+mn-ea"/>
                          <a:cs typeface="+mn-cs"/>
                        </a:rPr>
                        <a:t>Composite of MI, stroke or CV death</a:t>
                      </a:r>
                    </a:p>
                  </a:txBody>
                  <a:tcPr marL="108000" marR="108000" marT="108000" marB="108000" anchor="ctr">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3" name="Group 101"/>
          <p:cNvGraphicFramePr>
            <a:graphicFrameLocks/>
          </p:cNvGraphicFramePr>
          <p:nvPr>
            <p:extLst/>
          </p:nvPr>
        </p:nvGraphicFramePr>
        <p:xfrm>
          <a:off x="5147144" y="1492054"/>
          <a:ext cx="3672408" cy="3665137"/>
        </p:xfrm>
        <a:graphic>
          <a:graphicData uri="http://schemas.openxmlformats.org/drawingml/2006/table">
            <a:tbl>
              <a:tblPr firstRow="1" bandRow="1"/>
              <a:tblGrid>
                <a:gridCol w="3672408">
                  <a:extLst>
                    <a:ext uri="{9D8B030D-6E8A-4147-A177-3AD203B41FA5}">
                      <a16:colId xmlns:a16="http://schemas.microsoft.com/office/drawing/2014/main" xmlns="" val="20000"/>
                    </a:ext>
                  </a:extLst>
                </a:gridCol>
              </a:tblGrid>
              <a:tr h="408522">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lvl="0" indent="0" algn="l" defTabSz="914400" rtl="0" eaLnBrk="0" fontAlgn="base" latinLnBrk="0" hangingPunct="0">
                        <a:lnSpc>
                          <a:spcPct val="100000"/>
                        </a:lnSpc>
                        <a:spcBef>
                          <a:spcPct val="0"/>
                        </a:spcBef>
                        <a:spcAft>
                          <a:spcPct val="0"/>
                        </a:spcAft>
                        <a:buClrTx/>
                        <a:buSzPct val="140000"/>
                        <a:buFontTx/>
                        <a:buNone/>
                        <a:tabLst/>
                      </a:pPr>
                      <a:r>
                        <a:rPr kumimoji="0" lang="en-GB" sz="1600" u="none" strike="noStrike" cap="none" normalizeH="0" baseline="0" dirty="0">
                          <a:ln>
                            <a:noFill/>
                          </a:ln>
                          <a:effectLst/>
                        </a:rPr>
                        <a:t>Primary safety outcome</a:t>
                      </a:r>
                      <a:endParaRPr kumimoji="0" lang="en-GB" sz="1600" u="none" strike="noStrike" cap="none" normalizeH="0" baseline="0" dirty="0">
                        <a:ln>
                          <a:noFill/>
                        </a:ln>
                        <a:solidFill>
                          <a:schemeClr val="bg1"/>
                        </a:solidFill>
                        <a:effectLst/>
                      </a:endParaRPr>
                    </a:p>
                  </a:txBody>
                  <a:tcPr marL="88610" marR="88610" marT="40341" marB="40341" anchor="ctr" horzOverflow="overflow">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566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600" kern="1200" noProof="0" dirty="0">
                          <a:solidFill>
                            <a:schemeClr val="tx1">
                              <a:lumMod val="65000"/>
                              <a:lumOff val="35000"/>
                            </a:schemeClr>
                          </a:solidFill>
                          <a:latin typeface="+mn-lt"/>
                          <a:ea typeface="+mn-ea"/>
                          <a:cs typeface="+mn-cs"/>
                        </a:rPr>
                        <a:t>Modified ISTH major bleeding</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US" sz="1600" kern="1200" dirty="0">
                          <a:solidFill>
                            <a:schemeClr val="tx1">
                              <a:lumMod val="65000"/>
                              <a:lumOff val="35000"/>
                            </a:schemeClr>
                          </a:solidFill>
                          <a:latin typeface="+mn-lt"/>
                          <a:ea typeface="+mn-ea"/>
                          <a:cs typeface="+mn-cs"/>
                        </a:rPr>
                        <a:t>Fatal bleeding, </a:t>
                      </a:r>
                      <a:r>
                        <a:rPr lang="en-US" sz="1600" i="1" kern="1200" dirty="0">
                          <a:solidFill>
                            <a:schemeClr val="tx1">
                              <a:lumMod val="65000"/>
                              <a:lumOff val="35000"/>
                            </a:schemeClr>
                          </a:solidFill>
                          <a:latin typeface="+mn-lt"/>
                          <a:ea typeface="+mn-ea"/>
                          <a:cs typeface="+mn-cs"/>
                        </a:rPr>
                        <a:t>and/or</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US" sz="1600" kern="1200" dirty="0">
                          <a:solidFill>
                            <a:schemeClr val="tx1">
                              <a:lumMod val="65000"/>
                              <a:lumOff val="35000"/>
                            </a:schemeClr>
                          </a:solidFill>
                          <a:latin typeface="+mn-lt"/>
                          <a:ea typeface="+mn-ea"/>
                          <a:cs typeface="+mn-cs"/>
                        </a:rPr>
                        <a:t>Symptomatic bleeding in a critical area or organ, such as intracranial, </a:t>
                      </a:r>
                      <a:r>
                        <a:rPr lang="en-US" sz="1600" i="1" kern="1200" dirty="0">
                          <a:solidFill>
                            <a:schemeClr val="tx1">
                              <a:lumMod val="65000"/>
                              <a:lumOff val="35000"/>
                            </a:schemeClr>
                          </a:solidFill>
                          <a:latin typeface="+mn-lt"/>
                          <a:ea typeface="+mn-ea"/>
                          <a:cs typeface="+mn-cs"/>
                        </a:rPr>
                        <a:t>or</a:t>
                      </a:r>
                      <a:r>
                        <a:rPr lang="en-US" sz="1600" kern="1200" dirty="0">
                          <a:solidFill>
                            <a:schemeClr val="tx1">
                              <a:lumMod val="65000"/>
                              <a:lumOff val="35000"/>
                            </a:schemeClr>
                          </a:solidFill>
                          <a:latin typeface="+mn-lt"/>
                          <a:ea typeface="+mn-ea"/>
                          <a:cs typeface="+mn-cs"/>
                        </a:rPr>
                        <a:t> </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US" sz="1600" kern="1200" dirty="0">
                          <a:solidFill>
                            <a:schemeClr val="tx1">
                              <a:lumMod val="65000"/>
                              <a:lumOff val="35000"/>
                            </a:schemeClr>
                          </a:solidFill>
                          <a:latin typeface="+mn-lt"/>
                          <a:ea typeface="+mn-ea"/>
                          <a:cs typeface="+mn-cs"/>
                        </a:rPr>
                        <a:t>Bleeding into the surgical site requiring re-operation, </a:t>
                      </a:r>
                      <a:r>
                        <a:rPr lang="en-US" sz="1600" i="1" kern="1200" dirty="0">
                          <a:solidFill>
                            <a:schemeClr val="tx1">
                              <a:lumMod val="65000"/>
                              <a:lumOff val="35000"/>
                            </a:schemeClr>
                          </a:solidFill>
                          <a:latin typeface="+mn-lt"/>
                          <a:ea typeface="+mn-ea"/>
                          <a:cs typeface="+mn-cs"/>
                        </a:rPr>
                        <a:t>and/or</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US" sz="1600" kern="1200" dirty="0">
                          <a:solidFill>
                            <a:schemeClr val="tx1">
                              <a:lumMod val="65000"/>
                              <a:lumOff val="35000"/>
                            </a:schemeClr>
                          </a:solidFill>
                          <a:latin typeface="+mn-lt"/>
                          <a:ea typeface="+mn-ea"/>
                          <a:cs typeface="+mn-cs"/>
                        </a:rPr>
                        <a:t>Bleeding leading to hospitalization</a:t>
                      </a:r>
                      <a:endParaRPr lang="de-DE" sz="1600" kern="1200" dirty="0">
                        <a:solidFill>
                          <a:schemeClr val="tx1">
                            <a:lumMod val="65000"/>
                            <a:lumOff val="35000"/>
                          </a:schemeClr>
                        </a:solidFill>
                        <a:latin typeface="+mn-lt"/>
                        <a:ea typeface="+mn-ea"/>
                        <a:cs typeface="+mn-cs"/>
                      </a:endParaRPr>
                    </a:p>
                  </a:txBody>
                  <a:tcPr marL="108000" marR="108000" marT="108000" marB="108000">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4" name="Group 101"/>
          <p:cNvGraphicFramePr>
            <a:graphicFrameLocks/>
          </p:cNvGraphicFramePr>
          <p:nvPr>
            <p:extLst/>
          </p:nvPr>
        </p:nvGraphicFramePr>
        <p:xfrm>
          <a:off x="539552" y="2648028"/>
          <a:ext cx="4371232" cy="2509164"/>
        </p:xfrm>
        <a:graphic>
          <a:graphicData uri="http://schemas.openxmlformats.org/drawingml/2006/table">
            <a:tbl>
              <a:tblPr firstRow="1" bandRow="1"/>
              <a:tblGrid>
                <a:gridCol w="4371232">
                  <a:extLst>
                    <a:ext uri="{9D8B030D-6E8A-4147-A177-3AD203B41FA5}">
                      <a16:colId xmlns:a16="http://schemas.microsoft.com/office/drawing/2014/main" xmlns="" val="20000"/>
                    </a:ext>
                  </a:extLst>
                </a:gridCol>
              </a:tblGrid>
              <a:tr h="373873">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lvl="0" indent="0" algn="l" defTabSz="914400" rtl="0" eaLnBrk="0" fontAlgn="base" latinLnBrk="0" hangingPunct="0">
                        <a:lnSpc>
                          <a:spcPct val="100000"/>
                        </a:lnSpc>
                        <a:spcBef>
                          <a:spcPct val="0"/>
                        </a:spcBef>
                        <a:spcAft>
                          <a:spcPct val="0"/>
                        </a:spcAft>
                        <a:buClrTx/>
                        <a:buSzPct val="140000"/>
                        <a:buFontTx/>
                        <a:buNone/>
                        <a:tabLst/>
                      </a:pPr>
                      <a:r>
                        <a:rPr kumimoji="0" lang="en-GB" sz="1600" u="none" strike="noStrike" cap="none" normalizeH="0" baseline="0" dirty="0">
                          <a:ln>
                            <a:noFill/>
                          </a:ln>
                          <a:effectLst/>
                        </a:rPr>
                        <a:t>Secondary efficacy outcomes</a:t>
                      </a:r>
                      <a:endParaRPr kumimoji="0" lang="en-GB" sz="1600" u="none" strike="noStrike" cap="none" normalizeH="0" baseline="0" dirty="0">
                        <a:ln>
                          <a:noFill/>
                        </a:ln>
                        <a:solidFill>
                          <a:schemeClr val="bg1"/>
                        </a:solidFill>
                        <a:effectLst/>
                      </a:endParaRPr>
                    </a:p>
                  </a:txBody>
                  <a:tcPr marL="88610" marR="88610" marT="40341" marB="40341" anchor="ctr" horzOverflow="overflow">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1352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600" kern="1200" noProof="0" dirty="0">
                          <a:solidFill>
                            <a:schemeClr val="tx1">
                              <a:lumMod val="65000"/>
                              <a:lumOff val="35000"/>
                            </a:schemeClr>
                          </a:solidFill>
                          <a:latin typeface="+mn-lt"/>
                          <a:ea typeface="+mn-ea"/>
                          <a:cs typeface="+mn-cs"/>
                        </a:rPr>
                        <a:t>Composite of major thrombotic events</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GB" sz="1600" kern="1200" noProof="0" dirty="0">
                          <a:solidFill>
                            <a:schemeClr val="tx1">
                              <a:lumMod val="65000"/>
                              <a:lumOff val="35000"/>
                            </a:schemeClr>
                          </a:solidFill>
                          <a:latin typeface="+mn-lt"/>
                          <a:ea typeface="+mn-ea"/>
                          <a:cs typeface="+mn-cs"/>
                        </a:rPr>
                        <a:t>Coronary heart disease death, MI, </a:t>
                      </a:r>
                      <a:br>
                        <a:rPr lang="en-GB" sz="1600" kern="1200" noProof="0" dirty="0">
                          <a:solidFill>
                            <a:schemeClr val="tx1">
                              <a:lumMod val="65000"/>
                              <a:lumOff val="35000"/>
                            </a:schemeClr>
                          </a:solidFill>
                          <a:latin typeface="+mn-lt"/>
                          <a:ea typeface="+mn-ea"/>
                          <a:cs typeface="+mn-cs"/>
                        </a:rPr>
                      </a:br>
                      <a:r>
                        <a:rPr lang="en-GB" sz="1600" kern="1200" noProof="0" dirty="0">
                          <a:solidFill>
                            <a:schemeClr val="tx1">
                              <a:lumMod val="65000"/>
                              <a:lumOff val="35000"/>
                            </a:schemeClr>
                          </a:solidFill>
                          <a:latin typeface="+mn-lt"/>
                          <a:ea typeface="+mn-ea"/>
                          <a:cs typeface="+mn-cs"/>
                        </a:rPr>
                        <a:t>ischaemic stroke, acute limb ischaemia</a:t>
                      </a:r>
                    </a:p>
                    <a:p>
                      <a:pPr marL="546100" marR="0" lvl="1" indent="-276225" algn="l" defTabSz="914400" rtl="0" eaLnBrk="1" fontAlgn="base" latinLnBrk="0" hangingPunct="1">
                        <a:lnSpc>
                          <a:spcPct val="90000"/>
                        </a:lnSpc>
                        <a:spcBef>
                          <a:spcPct val="25000"/>
                        </a:spcBef>
                        <a:spcAft>
                          <a:spcPct val="0"/>
                        </a:spcAft>
                        <a:buClr>
                          <a:schemeClr val="bg2"/>
                        </a:buClr>
                        <a:buSzPct val="80000"/>
                        <a:buFont typeface="Symbol" panose="05050102010706020507" pitchFamily="18" charset="2"/>
                        <a:buChar char=""/>
                        <a:tabLst>
                          <a:tab pos="1238250" algn="l"/>
                        </a:tabLst>
                        <a:defRPr/>
                      </a:pPr>
                      <a:r>
                        <a:rPr lang="en-GB" sz="1600" kern="1200" noProof="0" dirty="0">
                          <a:solidFill>
                            <a:schemeClr val="tx1">
                              <a:lumMod val="65000"/>
                              <a:lumOff val="35000"/>
                            </a:schemeClr>
                          </a:solidFill>
                          <a:latin typeface="+mn-lt"/>
                          <a:ea typeface="+mn-ea"/>
                          <a:cs typeface="+mn-cs"/>
                        </a:rPr>
                        <a:t>Cardiovascular death, MI, ischaemic stroke, acute limb ischaemia</a:t>
                      </a:r>
                    </a:p>
                    <a:p>
                      <a:pPr marL="268288" marR="0" lvl="0" indent="-268288" algn="l" defTabSz="914400" rtl="0" eaLnBrk="0" fontAlgn="base" latinLnBrk="0" hangingPunct="0">
                        <a:lnSpc>
                          <a:spcPct val="90000"/>
                        </a:lnSpc>
                        <a:spcBef>
                          <a:spcPct val="25000"/>
                        </a:spcBef>
                        <a:spcAft>
                          <a:spcPct val="0"/>
                        </a:spcAft>
                        <a:buClr>
                          <a:schemeClr val="bg2"/>
                        </a:buClr>
                        <a:buSzPct val="80000"/>
                        <a:buFont typeface="Wingdings" pitchFamily="2" charset="2"/>
                        <a:buChar char="u"/>
                        <a:tabLst>
                          <a:tab pos="1238250" algn="l"/>
                        </a:tabLst>
                        <a:defRPr/>
                      </a:pPr>
                      <a:r>
                        <a:rPr lang="en-GB" sz="1600" kern="1200" noProof="0" dirty="0">
                          <a:solidFill>
                            <a:schemeClr val="tx1">
                              <a:lumMod val="65000"/>
                              <a:lumOff val="35000"/>
                            </a:schemeClr>
                          </a:solidFill>
                          <a:latin typeface="+mn-lt"/>
                          <a:ea typeface="+mn-ea"/>
                          <a:cs typeface="+mn-cs"/>
                        </a:rPr>
                        <a:t>Mortality (all cause)</a:t>
                      </a:r>
                      <a:endParaRPr lang="en-GB" sz="1400" kern="1200" noProof="0" dirty="0">
                        <a:solidFill>
                          <a:schemeClr val="tx1">
                            <a:lumMod val="65000"/>
                            <a:lumOff val="35000"/>
                          </a:schemeClr>
                        </a:solidFill>
                        <a:latin typeface="+mn-lt"/>
                        <a:ea typeface="+mn-ea"/>
                        <a:cs typeface="+mn-cs"/>
                      </a:endParaRPr>
                    </a:p>
                  </a:txBody>
                  <a:tcPr marL="108000" marR="108000" marT="108000" marB="108000" anchor="ctr">
                    <a:lnL w="9525" cap="flat" cmpd="sng" algn="ctr">
                      <a:solidFill>
                        <a:srgbClr val="2B4980">
                          <a:shade val="95000"/>
                          <a:satMod val="105000"/>
                        </a:srgbClr>
                      </a:solidFill>
                      <a:prstDash val="solid"/>
                    </a:lnL>
                    <a:lnR w="9525" cap="flat" cmpd="sng" algn="ctr">
                      <a:solidFill>
                        <a:srgbClr val="2B4980">
                          <a:shade val="95000"/>
                          <a:satMod val="105000"/>
                        </a:srgbClr>
                      </a:solidFill>
                      <a:prstDash val="solid"/>
                    </a:lnR>
                    <a:lnT w="9525" cap="flat" cmpd="sng" algn="ctr">
                      <a:solidFill>
                        <a:srgbClr val="2B4980">
                          <a:shade val="95000"/>
                          <a:satMod val="105000"/>
                        </a:srgbClr>
                      </a:solidFill>
                      <a:prstDash val="solid"/>
                    </a:lnT>
                    <a:lnB w="9525" cap="flat" cmpd="sng" algn="ctr">
                      <a:solidFill>
                        <a:srgbClr val="2B498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1" name="TextBox 10"/>
          <p:cNvSpPr txBox="1"/>
          <p:nvPr/>
        </p:nvSpPr>
        <p:spPr>
          <a:xfrm>
            <a:off x="619137" y="6588287"/>
            <a:ext cx="6401135" cy="153888"/>
          </a:xfrm>
          <a:prstGeom prst="rect">
            <a:avLst/>
          </a:prstGeom>
          <a:noFill/>
        </p:spPr>
        <p:txBody>
          <a:bodyPr wrap="square" lIns="0" tIns="0" rIns="0" bIns="0" rtlCol="0" anchor="b" anchorCtr="0">
            <a:spAutoFit/>
          </a:bodyPr>
          <a:lstStyle/>
          <a:p>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spTree>
    <p:extLst>
      <p:ext uri="{BB962C8B-B14F-4D97-AF65-F5344CB8AC3E}">
        <p14:creationId xmlns:p14="http://schemas.microsoft.com/office/powerpoint/2010/main" val="252237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600" dirty="0"/>
              <a:t>Key Baseline Characteristics Are in Line With Those Usually Seen in Patients With Chronic CAD or PAD</a:t>
            </a:r>
          </a:p>
        </p:txBody>
      </p:sp>
      <p:graphicFrame>
        <p:nvGraphicFramePr>
          <p:cNvPr id="3" name="Table Placeholder 2"/>
          <p:cNvGraphicFramePr>
            <a:graphicFrameLocks noGrp="1"/>
          </p:cNvGraphicFramePr>
          <p:nvPr>
            <p:ph type="tbl" sz="quarter" idx="11"/>
            <p:extLst>
              <p:ext uri="{D42A27DB-BD31-4B8C-83A1-F6EECF244321}">
                <p14:modId xmlns:p14="http://schemas.microsoft.com/office/powerpoint/2010/main" val="2901730732"/>
              </p:ext>
            </p:extLst>
          </p:nvPr>
        </p:nvGraphicFramePr>
        <p:xfrm>
          <a:off x="612775" y="1376363"/>
          <a:ext cx="8280400" cy="3698240"/>
        </p:xfrm>
        <a:graphic>
          <a:graphicData uri="http://schemas.openxmlformats.org/drawingml/2006/table">
            <a:tbl>
              <a:tblPr firstRow="1" bandRow="1">
                <a:tableStyleId>{9D7B26C5-4107-4FEC-AEDC-1716B250A1EF}</a:tableStyleId>
              </a:tblPr>
              <a:tblGrid>
                <a:gridCol w="2159025">
                  <a:extLst>
                    <a:ext uri="{9D8B030D-6E8A-4147-A177-3AD203B41FA5}">
                      <a16:colId xmlns:a16="http://schemas.microsoft.com/office/drawing/2014/main" xmlns="" val="684041924"/>
                    </a:ext>
                  </a:extLst>
                </a:gridCol>
                <a:gridCol w="1981175">
                  <a:extLst>
                    <a:ext uri="{9D8B030D-6E8A-4147-A177-3AD203B41FA5}">
                      <a16:colId xmlns:a16="http://schemas.microsoft.com/office/drawing/2014/main" xmlns="" val="3859167614"/>
                    </a:ext>
                  </a:extLst>
                </a:gridCol>
                <a:gridCol w="2070100">
                  <a:extLst>
                    <a:ext uri="{9D8B030D-6E8A-4147-A177-3AD203B41FA5}">
                      <a16:colId xmlns:a16="http://schemas.microsoft.com/office/drawing/2014/main" xmlns="" val="88756634"/>
                    </a:ext>
                  </a:extLst>
                </a:gridCol>
                <a:gridCol w="2070100">
                  <a:extLst>
                    <a:ext uri="{9D8B030D-6E8A-4147-A177-3AD203B41FA5}">
                      <a16:colId xmlns:a16="http://schemas.microsoft.com/office/drawing/2014/main" xmlns="" val="1353701686"/>
                    </a:ext>
                  </a:extLst>
                </a:gridCol>
              </a:tblGrid>
              <a:tr h="370840">
                <a:tc>
                  <a:txBody>
                    <a:bodyPr/>
                    <a:lstStyle/>
                    <a:p>
                      <a:pPr algn="l"/>
                      <a:r>
                        <a:rPr lang="en-GB" sz="1400" dirty="0">
                          <a:solidFill>
                            <a:schemeClr val="bg1"/>
                          </a:solidFill>
                        </a:rPr>
                        <a:t>Characteristic</a:t>
                      </a:r>
                    </a:p>
                  </a:txBody>
                  <a:tcPr>
                    <a:solidFill>
                      <a:schemeClr val="bg2"/>
                    </a:solidFill>
                  </a:tcPr>
                </a:tc>
                <a:tc>
                  <a:txBody>
                    <a:bodyPr/>
                    <a:lstStyle/>
                    <a:p>
                      <a:pPr algn="ctr"/>
                      <a:r>
                        <a:rPr lang="en-GB" sz="1400" dirty="0">
                          <a:solidFill>
                            <a:schemeClr val="bg1"/>
                          </a:solidFill>
                        </a:rPr>
                        <a:t>Rivaroxaban 2.5 mg bid + aspirin 100 mg</a:t>
                      </a:r>
                      <a:br>
                        <a:rPr lang="en-GB" sz="1400" dirty="0">
                          <a:solidFill>
                            <a:schemeClr val="bg1"/>
                          </a:solidFill>
                        </a:rPr>
                      </a:br>
                      <a:r>
                        <a:rPr lang="en-GB" sz="1400" dirty="0">
                          <a:solidFill>
                            <a:schemeClr val="bg1"/>
                          </a:solidFill>
                        </a:rPr>
                        <a:t>N=9152</a:t>
                      </a:r>
                    </a:p>
                  </a:txBody>
                  <a:tcPr>
                    <a:solidFill>
                      <a:schemeClr val="bg2"/>
                    </a:solidFill>
                  </a:tcPr>
                </a:tc>
                <a:tc>
                  <a:txBody>
                    <a:bodyPr/>
                    <a:lstStyle/>
                    <a:p>
                      <a:pPr algn="ctr"/>
                      <a:r>
                        <a:rPr lang="en-GB" sz="1400" dirty="0">
                          <a:solidFill>
                            <a:schemeClr val="bg1"/>
                          </a:solidFill>
                        </a:rPr>
                        <a:t>Rivaroxaban</a:t>
                      </a:r>
                      <a:r>
                        <a:rPr lang="en-GB" sz="1400" baseline="0" dirty="0">
                          <a:solidFill>
                            <a:schemeClr val="bg1"/>
                          </a:solidFill>
                        </a:rPr>
                        <a:t> 5 mg bid</a:t>
                      </a:r>
                    </a:p>
                    <a:p>
                      <a:pPr algn="ctr"/>
                      <a:r>
                        <a:rPr lang="en-GB" sz="1400" baseline="0" dirty="0">
                          <a:solidFill>
                            <a:schemeClr val="bg1"/>
                          </a:solidFill>
                        </a:rPr>
                        <a:t>N=9117</a:t>
                      </a:r>
                      <a:endParaRPr lang="en-GB" sz="1400" dirty="0">
                        <a:solidFill>
                          <a:schemeClr val="bg1"/>
                        </a:solidFill>
                      </a:endParaRPr>
                    </a:p>
                  </a:txBody>
                  <a:tcPr>
                    <a:solidFill>
                      <a:schemeClr val="bg2"/>
                    </a:solidFill>
                  </a:tcPr>
                </a:tc>
                <a:tc>
                  <a:txBody>
                    <a:bodyPr/>
                    <a:lstStyle/>
                    <a:p>
                      <a:pPr algn="ctr"/>
                      <a:r>
                        <a:rPr lang="en-GB" sz="1400" dirty="0">
                          <a:solidFill>
                            <a:schemeClr val="bg1"/>
                          </a:solidFill>
                        </a:rPr>
                        <a:t>Aspirin 100 mg</a:t>
                      </a:r>
                    </a:p>
                    <a:p>
                      <a:pPr algn="ctr"/>
                      <a:r>
                        <a:rPr lang="en-GB" sz="1400" dirty="0">
                          <a:solidFill>
                            <a:schemeClr val="bg1"/>
                          </a:solidFill>
                        </a:rPr>
                        <a:t>N=9126</a:t>
                      </a:r>
                    </a:p>
                  </a:txBody>
                  <a:tcPr>
                    <a:solidFill>
                      <a:schemeClr val="bg2"/>
                    </a:solidFill>
                  </a:tcPr>
                </a:tc>
                <a:extLst>
                  <a:ext uri="{0D108BD9-81ED-4DB2-BD59-A6C34878D82A}">
                    <a16:rowId xmlns:a16="http://schemas.microsoft.com/office/drawing/2014/main" xmlns="" val="2986902395"/>
                  </a:ext>
                </a:extLst>
              </a:tr>
              <a:tr h="370840">
                <a:tc>
                  <a:txBody>
                    <a:bodyPr/>
                    <a:lstStyle/>
                    <a:p>
                      <a:r>
                        <a:rPr lang="en-GB" sz="1400" dirty="0"/>
                        <a:t>Age, years</a:t>
                      </a:r>
                    </a:p>
                  </a:txBody>
                  <a:tcPr/>
                </a:tc>
                <a:tc>
                  <a:txBody>
                    <a:bodyPr/>
                    <a:lstStyle/>
                    <a:p>
                      <a:pPr algn="ctr"/>
                      <a:r>
                        <a:rPr lang="en-GB" sz="1400" dirty="0"/>
                        <a:t>68</a:t>
                      </a:r>
                    </a:p>
                  </a:txBody>
                  <a:tcPr/>
                </a:tc>
                <a:tc>
                  <a:txBody>
                    <a:bodyPr/>
                    <a:lstStyle/>
                    <a:p>
                      <a:pPr algn="ctr"/>
                      <a:r>
                        <a:rPr lang="en-GB" sz="1400" dirty="0"/>
                        <a:t>68</a:t>
                      </a:r>
                    </a:p>
                  </a:txBody>
                  <a:tcPr/>
                </a:tc>
                <a:tc>
                  <a:txBody>
                    <a:bodyPr/>
                    <a:lstStyle/>
                    <a:p>
                      <a:pPr algn="ctr"/>
                      <a:r>
                        <a:rPr lang="en-GB" sz="1400" dirty="0"/>
                        <a:t>68</a:t>
                      </a:r>
                    </a:p>
                  </a:txBody>
                  <a:tcPr/>
                </a:tc>
                <a:extLst>
                  <a:ext uri="{0D108BD9-81ED-4DB2-BD59-A6C34878D82A}">
                    <a16:rowId xmlns:a16="http://schemas.microsoft.com/office/drawing/2014/main" xmlns="" val="1322099997"/>
                  </a:ext>
                </a:extLst>
              </a:tr>
              <a:tr h="370840">
                <a:tc>
                  <a:txBody>
                    <a:bodyPr/>
                    <a:lstStyle/>
                    <a:p>
                      <a:r>
                        <a:rPr lang="en-GB" sz="1400" dirty="0" smtClean="0"/>
                        <a:t>Previous Stroke, %</a:t>
                      </a:r>
                      <a:endParaRPr lang="en-GB" sz="1400" dirty="0"/>
                    </a:p>
                  </a:txBody>
                  <a:tcPr/>
                </a:tc>
                <a:tc>
                  <a:txBody>
                    <a:bodyPr/>
                    <a:lstStyle/>
                    <a:p>
                      <a:pPr algn="ctr"/>
                      <a:r>
                        <a:rPr lang="en-GB" sz="1400" dirty="0" smtClean="0"/>
                        <a:t>3.8</a:t>
                      </a:r>
                      <a:endParaRPr lang="en-GB" sz="1400" dirty="0"/>
                    </a:p>
                  </a:txBody>
                  <a:tcPr/>
                </a:tc>
                <a:tc>
                  <a:txBody>
                    <a:bodyPr/>
                    <a:lstStyle/>
                    <a:p>
                      <a:pPr algn="ctr"/>
                      <a:r>
                        <a:rPr lang="en-GB" sz="1400" dirty="0" smtClean="0"/>
                        <a:t>3.8</a:t>
                      </a:r>
                      <a:endParaRPr lang="en-GB" sz="1400" dirty="0"/>
                    </a:p>
                  </a:txBody>
                  <a:tcPr/>
                </a:tc>
                <a:tc>
                  <a:txBody>
                    <a:bodyPr/>
                    <a:lstStyle/>
                    <a:p>
                      <a:pPr algn="ctr"/>
                      <a:r>
                        <a:rPr lang="en-GB" sz="1400" dirty="0" smtClean="0"/>
                        <a:t>3.7</a:t>
                      </a:r>
                      <a:endParaRPr lang="en-GB" sz="1400" dirty="0"/>
                    </a:p>
                  </a:txBody>
                  <a:tcPr/>
                </a:tc>
                <a:extLst>
                  <a:ext uri="{0D108BD9-81ED-4DB2-BD59-A6C34878D82A}">
                    <a16:rowId xmlns:a16="http://schemas.microsoft.com/office/drawing/2014/main" xmlns="" val="2153059967"/>
                  </a:ext>
                </a:extLst>
              </a:tr>
              <a:tr h="370840">
                <a:tc>
                  <a:txBody>
                    <a:bodyPr/>
                    <a:lstStyle/>
                    <a:p>
                      <a:r>
                        <a:rPr lang="en-GB" sz="1400" dirty="0" smtClean="0"/>
                        <a:t>Previous MI, %</a:t>
                      </a:r>
                      <a:endParaRPr lang="en-GB" sz="1400" dirty="0"/>
                    </a:p>
                  </a:txBody>
                  <a:tcPr/>
                </a:tc>
                <a:tc>
                  <a:txBody>
                    <a:bodyPr/>
                    <a:lstStyle/>
                    <a:p>
                      <a:pPr algn="ctr"/>
                      <a:r>
                        <a:rPr lang="en-GB" sz="1400" dirty="0" smtClean="0"/>
                        <a:t>62</a:t>
                      </a:r>
                      <a:endParaRPr lang="en-GB" sz="1400" dirty="0"/>
                    </a:p>
                  </a:txBody>
                  <a:tcPr/>
                </a:tc>
                <a:tc>
                  <a:txBody>
                    <a:bodyPr/>
                    <a:lstStyle/>
                    <a:p>
                      <a:pPr algn="ctr"/>
                      <a:r>
                        <a:rPr lang="en-GB" sz="1400" dirty="0" smtClean="0"/>
                        <a:t>62</a:t>
                      </a:r>
                      <a:endParaRPr lang="en-GB" sz="1400" dirty="0"/>
                    </a:p>
                  </a:txBody>
                  <a:tcPr/>
                </a:tc>
                <a:tc>
                  <a:txBody>
                    <a:bodyPr/>
                    <a:lstStyle/>
                    <a:p>
                      <a:pPr algn="ctr"/>
                      <a:r>
                        <a:rPr lang="en-GB" sz="1400" dirty="0" smtClean="0"/>
                        <a:t>63</a:t>
                      </a:r>
                      <a:endParaRPr lang="en-GB" sz="1400" dirty="0"/>
                    </a:p>
                  </a:txBody>
                  <a:tcPr/>
                </a:tc>
                <a:extLst>
                  <a:ext uri="{0D108BD9-81ED-4DB2-BD59-A6C34878D82A}">
                    <a16:rowId xmlns:a16="http://schemas.microsoft.com/office/drawing/2014/main" xmlns="" val="889575264"/>
                  </a:ext>
                </a:extLst>
              </a:tr>
              <a:tr h="370840">
                <a:tc>
                  <a:txBody>
                    <a:bodyPr/>
                    <a:lstStyle/>
                    <a:p>
                      <a:r>
                        <a:rPr lang="en-GB" sz="1400" dirty="0"/>
                        <a:t>CAD, %</a:t>
                      </a:r>
                    </a:p>
                  </a:txBody>
                  <a:tcPr/>
                </a:tc>
                <a:tc>
                  <a:txBody>
                    <a:bodyPr/>
                    <a:lstStyle/>
                    <a:p>
                      <a:pPr algn="ctr"/>
                      <a:r>
                        <a:rPr lang="en-GB" sz="1400" dirty="0"/>
                        <a:t>91</a:t>
                      </a:r>
                    </a:p>
                  </a:txBody>
                  <a:tcPr/>
                </a:tc>
                <a:tc>
                  <a:txBody>
                    <a:bodyPr/>
                    <a:lstStyle/>
                    <a:p>
                      <a:pPr algn="ctr"/>
                      <a:r>
                        <a:rPr lang="en-GB" sz="1400" dirty="0"/>
                        <a:t>90</a:t>
                      </a:r>
                    </a:p>
                  </a:txBody>
                  <a:tcPr/>
                </a:tc>
                <a:tc>
                  <a:txBody>
                    <a:bodyPr/>
                    <a:lstStyle/>
                    <a:p>
                      <a:pPr algn="ctr"/>
                      <a:r>
                        <a:rPr lang="en-GB" sz="1400" dirty="0"/>
                        <a:t>90</a:t>
                      </a:r>
                    </a:p>
                  </a:txBody>
                  <a:tcPr/>
                </a:tc>
                <a:extLst>
                  <a:ext uri="{0D108BD9-81ED-4DB2-BD59-A6C34878D82A}">
                    <a16:rowId xmlns:a16="http://schemas.microsoft.com/office/drawing/2014/main" xmlns="" val="1611784761"/>
                  </a:ext>
                </a:extLst>
              </a:tr>
              <a:tr h="370840">
                <a:tc>
                  <a:txBody>
                    <a:bodyPr/>
                    <a:lstStyle/>
                    <a:p>
                      <a:r>
                        <a:rPr lang="en-GB" sz="1400" dirty="0"/>
                        <a:t>PAD, %</a:t>
                      </a:r>
                    </a:p>
                  </a:txBody>
                  <a:tcPr/>
                </a:tc>
                <a:tc>
                  <a:txBody>
                    <a:bodyPr/>
                    <a:lstStyle/>
                    <a:p>
                      <a:pPr algn="ctr"/>
                      <a:r>
                        <a:rPr lang="en-GB" sz="1400" dirty="0"/>
                        <a:t>27</a:t>
                      </a:r>
                    </a:p>
                  </a:txBody>
                  <a:tcPr/>
                </a:tc>
                <a:tc>
                  <a:txBody>
                    <a:bodyPr/>
                    <a:lstStyle/>
                    <a:p>
                      <a:pPr algn="ctr"/>
                      <a:r>
                        <a:rPr lang="en-GB" sz="1400" dirty="0"/>
                        <a:t>27</a:t>
                      </a:r>
                    </a:p>
                  </a:txBody>
                  <a:tcPr/>
                </a:tc>
                <a:tc>
                  <a:txBody>
                    <a:bodyPr/>
                    <a:lstStyle/>
                    <a:p>
                      <a:pPr algn="ctr"/>
                      <a:r>
                        <a:rPr lang="en-GB" sz="1400" dirty="0"/>
                        <a:t>27</a:t>
                      </a:r>
                    </a:p>
                  </a:txBody>
                  <a:tcPr/>
                </a:tc>
                <a:extLst>
                  <a:ext uri="{0D108BD9-81ED-4DB2-BD59-A6C34878D82A}">
                    <a16:rowId xmlns:a16="http://schemas.microsoft.com/office/drawing/2014/main" xmlns="" val="1307031485"/>
                  </a:ext>
                </a:extLst>
              </a:tr>
              <a:tr h="370840">
                <a:tc>
                  <a:txBody>
                    <a:bodyPr/>
                    <a:lstStyle/>
                    <a:p>
                      <a:r>
                        <a:rPr lang="en-GB" sz="1400" dirty="0"/>
                        <a:t>Diabetes, %</a:t>
                      </a:r>
                    </a:p>
                  </a:txBody>
                  <a:tcPr/>
                </a:tc>
                <a:tc>
                  <a:txBody>
                    <a:bodyPr/>
                    <a:lstStyle/>
                    <a:p>
                      <a:pPr algn="ctr"/>
                      <a:r>
                        <a:rPr lang="en-GB" sz="1400" dirty="0"/>
                        <a:t>38</a:t>
                      </a:r>
                    </a:p>
                  </a:txBody>
                  <a:tcPr/>
                </a:tc>
                <a:tc>
                  <a:txBody>
                    <a:bodyPr/>
                    <a:lstStyle/>
                    <a:p>
                      <a:pPr algn="ctr"/>
                      <a:r>
                        <a:rPr lang="en-GB" sz="1400" dirty="0"/>
                        <a:t>38</a:t>
                      </a:r>
                    </a:p>
                  </a:txBody>
                  <a:tcPr/>
                </a:tc>
                <a:tc>
                  <a:txBody>
                    <a:bodyPr/>
                    <a:lstStyle/>
                    <a:p>
                      <a:pPr algn="ctr"/>
                      <a:r>
                        <a:rPr lang="en-GB" sz="1400" dirty="0"/>
                        <a:t>38</a:t>
                      </a:r>
                    </a:p>
                  </a:txBody>
                  <a:tcPr/>
                </a:tc>
                <a:extLst>
                  <a:ext uri="{0D108BD9-81ED-4DB2-BD59-A6C34878D82A}">
                    <a16:rowId xmlns:a16="http://schemas.microsoft.com/office/drawing/2014/main" xmlns="" val="2736558212"/>
                  </a:ext>
                </a:extLst>
              </a:tr>
              <a:tr h="370840">
                <a:tc>
                  <a:txBody>
                    <a:bodyPr/>
                    <a:lstStyle/>
                    <a:p>
                      <a:r>
                        <a:rPr lang="en-GB" sz="1400" dirty="0"/>
                        <a:t>Lipid-lowering drugs, %</a:t>
                      </a:r>
                    </a:p>
                  </a:txBody>
                  <a:tcPr/>
                </a:tc>
                <a:tc>
                  <a:txBody>
                    <a:bodyPr/>
                    <a:lstStyle/>
                    <a:p>
                      <a:pPr algn="ctr"/>
                      <a:r>
                        <a:rPr lang="en-GB" sz="1400" dirty="0"/>
                        <a:t>90</a:t>
                      </a:r>
                    </a:p>
                  </a:txBody>
                  <a:tcPr/>
                </a:tc>
                <a:tc>
                  <a:txBody>
                    <a:bodyPr/>
                    <a:lstStyle/>
                    <a:p>
                      <a:pPr algn="ctr"/>
                      <a:r>
                        <a:rPr lang="en-GB" sz="1400" dirty="0"/>
                        <a:t>90</a:t>
                      </a:r>
                    </a:p>
                  </a:txBody>
                  <a:tcPr/>
                </a:tc>
                <a:tc>
                  <a:txBody>
                    <a:bodyPr/>
                    <a:lstStyle/>
                    <a:p>
                      <a:pPr algn="ctr"/>
                      <a:r>
                        <a:rPr lang="en-GB" sz="1400" dirty="0"/>
                        <a:t>89</a:t>
                      </a:r>
                    </a:p>
                  </a:txBody>
                  <a:tcPr/>
                </a:tc>
                <a:extLst>
                  <a:ext uri="{0D108BD9-81ED-4DB2-BD59-A6C34878D82A}">
                    <a16:rowId xmlns:a16="http://schemas.microsoft.com/office/drawing/2014/main" xmlns="" val="2589406389"/>
                  </a:ext>
                </a:extLst>
              </a:tr>
              <a:tr h="370840">
                <a:tc>
                  <a:txBody>
                    <a:bodyPr/>
                    <a:lstStyle/>
                    <a:p>
                      <a:r>
                        <a:rPr lang="en-GB" sz="1400" dirty="0"/>
                        <a:t>ACE inhibitors/ARB, %</a:t>
                      </a:r>
                    </a:p>
                  </a:txBody>
                  <a:tcPr/>
                </a:tc>
                <a:tc>
                  <a:txBody>
                    <a:bodyPr/>
                    <a:lstStyle/>
                    <a:p>
                      <a:pPr algn="ctr"/>
                      <a:r>
                        <a:rPr lang="en-GB" sz="1400" dirty="0"/>
                        <a:t>71</a:t>
                      </a:r>
                    </a:p>
                  </a:txBody>
                  <a:tcPr/>
                </a:tc>
                <a:tc>
                  <a:txBody>
                    <a:bodyPr/>
                    <a:lstStyle/>
                    <a:p>
                      <a:pPr algn="ctr"/>
                      <a:r>
                        <a:rPr lang="en-GB" sz="1400" dirty="0"/>
                        <a:t>72</a:t>
                      </a:r>
                    </a:p>
                  </a:txBody>
                  <a:tcPr/>
                </a:tc>
                <a:tc>
                  <a:txBody>
                    <a:bodyPr/>
                    <a:lstStyle/>
                    <a:p>
                      <a:pPr algn="ctr"/>
                      <a:r>
                        <a:rPr lang="en-GB" sz="1400" dirty="0"/>
                        <a:t>71</a:t>
                      </a:r>
                    </a:p>
                  </a:txBody>
                  <a:tcPr/>
                </a:tc>
                <a:extLst>
                  <a:ext uri="{0D108BD9-81ED-4DB2-BD59-A6C34878D82A}">
                    <a16:rowId xmlns:a16="http://schemas.microsoft.com/office/drawing/2014/main" xmlns="" val="2692154853"/>
                  </a:ext>
                </a:extLst>
              </a:tr>
            </a:tbl>
          </a:graphicData>
        </a:graphic>
      </p:graphicFrame>
      <p:sp>
        <p:nvSpPr>
          <p:cNvPr id="11" name="TextBox 10"/>
          <p:cNvSpPr txBox="1"/>
          <p:nvPr/>
        </p:nvSpPr>
        <p:spPr>
          <a:xfrm>
            <a:off x="619123" y="6203505"/>
            <a:ext cx="5969101" cy="538609"/>
          </a:xfrm>
          <a:prstGeom prst="rect">
            <a:avLst/>
          </a:prstGeom>
          <a:noFill/>
        </p:spPr>
        <p:txBody>
          <a:bodyPr wrap="square" lIns="0" tIns="0" rIns="0" bIns="0" rtlCol="0" anchor="b" anchorCtr="0">
            <a:spAutoFit/>
          </a:bodyPr>
          <a:lstStyle/>
          <a:p>
            <a:pPr fontAlgn="base">
              <a:spcBef>
                <a:spcPct val="50000"/>
              </a:spcBef>
              <a:spcAft>
                <a:spcPct val="0"/>
              </a:spcAft>
            </a:pPr>
            <a:r>
              <a:rPr lang="en-GB" sz="1000" dirty="0">
                <a:solidFill>
                  <a:schemeClr val="tx1">
                    <a:lumMod val="65000"/>
                    <a:lumOff val="35000"/>
                  </a:schemeClr>
                </a:solidFill>
              </a:rPr>
              <a:t>ACE, angiotensin-converting enzyme; ARB, angiotensin receptor blocker</a:t>
            </a:r>
          </a:p>
          <a:p>
            <a:pPr fontAlgn="base">
              <a:spcBef>
                <a:spcPct val="50000"/>
              </a:spcBef>
              <a:spcAft>
                <a:spcPct val="0"/>
              </a:spcAft>
            </a:pPr>
            <a:r>
              <a:rPr lang="en-GB" sz="1000" dirty="0">
                <a:solidFill>
                  <a:schemeClr val="tx1">
                    <a:lumMod val="65000"/>
                    <a:lumOff val="35000"/>
                  </a:schemeClr>
                </a:solidFill>
              </a:rPr>
              <a:t>*Excluding &lt;7 days before randomization</a:t>
            </a:r>
            <a:br>
              <a:rPr lang="en-GB" sz="1000" dirty="0">
                <a:solidFill>
                  <a:schemeClr val="tx1">
                    <a:lumMod val="65000"/>
                    <a:lumOff val="35000"/>
                  </a:schemeClr>
                </a:solidFill>
              </a:rPr>
            </a:br>
            <a:endParaRPr lang="en-GB" sz="1000" dirty="0">
              <a:solidFill>
                <a:schemeClr val="tx1">
                  <a:lumMod val="65000"/>
                  <a:lumOff val="35000"/>
                </a:schemeClr>
              </a:solidFill>
            </a:endParaRPr>
          </a:p>
        </p:txBody>
      </p:sp>
      <p:sp>
        <p:nvSpPr>
          <p:cNvPr id="9" name="TextBox 8"/>
          <p:cNvSpPr txBox="1"/>
          <p:nvPr/>
        </p:nvSpPr>
        <p:spPr>
          <a:xfrm>
            <a:off x="619137" y="6434398"/>
            <a:ext cx="6977199" cy="307777"/>
          </a:xfrm>
          <a:prstGeom prst="rect">
            <a:avLst/>
          </a:prstGeom>
          <a:noFill/>
        </p:spPr>
        <p:txBody>
          <a:bodyPr wrap="square" lIns="0" tIns="0" rIns="0" bIns="0" rtlCol="0" anchor="b" anchorCtr="0">
            <a:spAutoFit/>
          </a:bodyPr>
          <a:lstStyle/>
          <a:p>
            <a:r>
              <a:rPr lang="en-GB" sz="1000" dirty="0">
                <a:solidFill>
                  <a:srgbClr val="000000">
                    <a:lumMod val="65000"/>
                    <a:lumOff val="35000"/>
                  </a:srgbClr>
                </a:solidFill>
              </a:rPr>
              <a:t/>
            </a:r>
            <a:br>
              <a:rPr lang="en-GB" sz="1000" dirty="0">
                <a:solidFill>
                  <a:srgbClr val="000000">
                    <a:lumMod val="65000"/>
                    <a:lumOff val="35000"/>
                  </a:srgbClr>
                </a:solidFill>
              </a:rPr>
            </a:br>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sp>
        <p:nvSpPr>
          <p:cNvPr id="2" name="Right Arrow 1"/>
          <p:cNvSpPr/>
          <p:nvPr/>
        </p:nvSpPr>
        <p:spPr bwMode="auto">
          <a:xfrm>
            <a:off x="143508" y="2420888"/>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7" name="Right Arrow 6"/>
          <p:cNvSpPr/>
          <p:nvPr/>
        </p:nvSpPr>
        <p:spPr bwMode="auto">
          <a:xfrm>
            <a:off x="143508" y="2829439"/>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8" name="Right Arrow 7"/>
          <p:cNvSpPr/>
          <p:nvPr/>
        </p:nvSpPr>
        <p:spPr bwMode="auto">
          <a:xfrm>
            <a:off x="154556" y="3273994"/>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0" name="Right Arrow 9"/>
          <p:cNvSpPr/>
          <p:nvPr/>
        </p:nvSpPr>
        <p:spPr bwMode="auto">
          <a:xfrm>
            <a:off x="143508" y="3598030"/>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6838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531999" cy="738664"/>
          </a:xfrm>
        </p:spPr>
        <p:txBody>
          <a:bodyPr/>
          <a:lstStyle/>
          <a:p>
            <a:r>
              <a:rPr lang="en-US" sz="2400" dirty="0"/>
              <a:t>Dual Pathway Inhibition with Rivaroxaban Vascular Dose </a:t>
            </a:r>
            <a:br>
              <a:rPr lang="en-US" sz="2400" dirty="0"/>
            </a:br>
            <a:r>
              <a:rPr lang="en-US" sz="2400" dirty="0"/>
              <a:t>2.5 mg bid + Aspirin </a:t>
            </a:r>
            <a:r>
              <a:rPr lang="en-GB" sz="2400" dirty="0"/>
              <a:t>Reduced CV Death, Stroke and MI </a:t>
            </a:r>
          </a:p>
        </p:txBody>
      </p:sp>
      <p:sp>
        <p:nvSpPr>
          <p:cNvPr id="1360" name="TextBox 1359"/>
          <p:cNvSpPr txBox="1"/>
          <p:nvPr/>
        </p:nvSpPr>
        <p:spPr>
          <a:xfrm>
            <a:off x="619137" y="6434398"/>
            <a:ext cx="6829087" cy="307777"/>
          </a:xfrm>
          <a:prstGeom prst="rect">
            <a:avLst/>
          </a:prstGeom>
          <a:noFill/>
        </p:spPr>
        <p:txBody>
          <a:bodyPr wrap="square" lIns="0" tIns="0" rIns="0" bIns="0" rtlCol="0" anchor="b" anchorCtr="0">
            <a:spAutoFit/>
          </a:bodyPr>
          <a:lstStyle/>
          <a:p>
            <a:r>
              <a:rPr lang="en-US" sz="1000" dirty="0">
                <a:solidFill>
                  <a:schemeClr val="tx1">
                    <a:lumMod val="65000"/>
                    <a:lumOff val="35000"/>
                  </a:schemeClr>
                </a:solidFill>
              </a:rPr>
              <a:t>*Rates as at mean follow up of 23 months</a:t>
            </a:r>
          </a:p>
          <a:p>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graphicFrame>
        <p:nvGraphicFramePr>
          <p:cNvPr id="1361" name="Content Placeholder 6"/>
          <p:cNvGraphicFramePr>
            <a:graphicFrameLocks noGrp="1"/>
          </p:cNvGraphicFramePr>
          <p:nvPr>
            <p:ph sz="quarter" idx="10"/>
            <p:extLst/>
          </p:nvPr>
        </p:nvGraphicFramePr>
        <p:xfrm>
          <a:off x="4078808" y="4126955"/>
          <a:ext cx="4732365" cy="1170432"/>
        </p:xfrm>
        <a:graphic>
          <a:graphicData uri="http://schemas.openxmlformats.org/drawingml/2006/table">
            <a:tbl>
              <a:tblPr firstRow="1">
                <a:tableStyleId>{9D7B26C5-4107-4FEC-AEDC-1716B250A1EF}</a:tableStyleId>
              </a:tblPr>
              <a:tblGrid>
                <a:gridCol w="2084481">
                  <a:extLst>
                    <a:ext uri="{9D8B030D-6E8A-4147-A177-3AD203B41FA5}">
                      <a16:colId xmlns:a16="http://schemas.microsoft.com/office/drawing/2014/main" xmlns="" val="20000"/>
                    </a:ext>
                  </a:extLst>
                </a:gridCol>
                <a:gridCol w="467394">
                  <a:extLst>
                    <a:ext uri="{9D8B030D-6E8A-4147-A177-3AD203B41FA5}">
                      <a16:colId xmlns:a16="http://schemas.microsoft.com/office/drawing/2014/main" xmlns="" val="20001"/>
                    </a:ext>
                  </a:extLst>
                </a:gridCol>
                <a:gridCol w="1382708">
                  <a:extLst>
                    <a:ext uri="{9D8B030D-6E8A-4147-A177-3AD203B41FA5}">
                      <a16:colId xmlns:a16="http://schemas.microsoft.com/office/drawing/2014/main" xmlns="" val="20002"/>
                    </a:ext>
                  </a:extLst>
                </a:gridCol>
                <a:gridCol w="797782">
                  <a:extLst>
                    <a:ext uri="{9D8B030D-6E8A-4147-A177-3AD203B41FA5}">
                      <a16:colId xmlns:a16="http://schemas.microsoft.com/office/drawing/2014/main" xmlns="" val="20003"/>
                    </a:ext>
                  </a:extLst>
                </a:gridCol>
              </a:tblGrid>
              <a:tr h="80760">
                <a:tc>
                  <a:txBody>
                    <a:bodyPr/>
                    <a:lstStyle/>
                    <a:p>
                      <a:pPr algn="ctr"/>
                      <a:r>
                        <a:rPr lang="en-US" sz="1200" dirty="0"/>
                        <a:t>MACE*</a:t>
                      </a:r>
                    </a:p>
                  </a:txBody>
                  <a:tcPr marL="50516" marR="50516" marT="27432" marB="27432" anchor="ctr">
                    <a:lnT w="12700" cmpd="sng">
                      <a:noFill/>
                    </a:lnT>
                  </a:tcPr>
                </a:tc>
                <a:tc>
                  <a:txBody>
                    <a:bodyPr/>
                    <a:lstStyle/>
                    <a:p>
                      <a:pPr algn="ctr"/>
                      <a:r>
                        <a:rPr lang="en-US" sz="1200" dirty="0"/>
                        <a:t>%</a:t>
                      </a:r>
                    </a:p>
                  </a:txBody>
                  <a:tcPr marL="50516" marR="50516" marT="27432" marB="27432" anchor="ctr">
                    <a:lnT w="12700" cmpd="sng">
                      <a:noFill/>
                    </a:lnT>
                  </a:tcPr>
                </a:tc>
                <a:tc>
                  <a:txBody>
                    <a:bodyPr/>
                    <a:lstStyle/>
                    <a:p>
                      <a:pPr algn="ctr"/>
                      <a:r>
                        <a:rPr lang="en-US" sz="1200" dirty="0"/>
                        <a:t>HR (95% CI)</a:t>
                      </a:r>
                    </a:p>
                  </a:txBody>
                  <a:tcPr marL="50516" marR="50516" marT="27432" marB="27432" anchor="ctr">
                    <a:lnT w="12700" cmpd="sng">
                      <a:noFill/>
                    </a:lnT>
                  </a:tcPr>
                </a:tc>
                <a:tc>
                  <a:txBody>
                    <a:bodyPr/>
                    <a:lstStyle/>
                    <a:p>
                      <a:pPr algn="ctr"/>
                      <a:r>
                        <a:rPr lang="en-US" sz="1200" dirty="0"/>
                        <a:t>p-value</a:t>
                      </a:r>
                    </a:p>
                  </a:txBody>
                  <a:tcPr marL="50516" marR="50516" marT="27432" marB="27432" anchor="ctr">
                    <a:lnT w="12700" cmpd="sng">
                      <a:noFill/>
                    </a:lnT>
                  </a:tcPr>
                </a:tc>
                <a:extLst>
                  <a:ext uri="{0D108BD9-81ED-4DB2-BD59-A6C34878D82A}">
                    <a16:rowId xmlns:a16="http://schemas.microsoft.com/office/drawing/2014/main" xmlns="" val="10000"/>
                  </a:ext>
                </a:extLst>
              </a:tr>
              <a:tr h="80760">
                <a:tc>
                  <a:txBody>
                    <a:bodyPr/>
                    <a:lstStyle/>
                    <a:p>
                      <a:r>
                        <a:rPr lang="en-US" sz="1200" kern="1200" dirty="0"/>
                        <a:t>Aspirin 100mg OD</a:t>
                      </a:r>
                      <a:endParaRPr lang="en-US" sz="1200" kern="1200" dirty="0">
                        <a:solidFill>
                          <a:schemeClr val="tx1"/>
                        </a:solidFill>
                        <a:latin typeface="+mn-lt"/>
                        <a:ea typeface="+mn-ea"/>
                        <a:cs typeface="+mn-cs"/>
                      </a:endParaRPr>
                    </a:p>
                  </a:txBody>
                  <a:tcPr marL="50516" marR="50516" marT="27432" marB="27432"/>
                </a:tc>
                <a:tc>
                  <a:txBody>
                    <a:bodyPr/>
                    <a:lstStyle/>
                    <a:p>
                      <a:pPr algn="ctr"/>
                      <a:r>
                        <a:rPr lang="en-US" sz="1200" dirty="0"/>
                        <a:t>5.4</a:t>
                      </a:r>
                      <a:endParaRPr lang="en-US" sz="1200" b="0" dirty="0"/>
                    </a:p>
                  </a:txBody>
                  <a:tcPr marL="50516" marR="50516" marT="27432" marB="27432" anchor="ctr"/>
                </a:tc>
                <a:tc>
                  <a:txBody>
                    <a:bodyPr/>
                    <a:lstStyle/>
                    <a:p>
                      <a:pPr marL="0" algn="ctr" defTabSz="914400" rtl="0" eaLnBrk="1" latinLnBrk="0" hangingPunct="1"/>
                      <a:r>
                        <a:rPr lang="en-US" sz="1200" kern="1200" dirty="0"/>
                        <a:t>-</a:t>
                      </a:r>
                      <a:endParaRPr lang="en-US" sz="1200" kern="1200" dirty="0">
                        <a:solidFill>
                          <a:schemeClr val="tx1"/>
                        </a:solidFill>
                        <a:latin typeface="+mn-lt"/>
                        <a:ea typeface="+mn-ea"/>
                        <a:cs typeface="+mn-cs"/>
                      </a:endParaRPr>
                    </a:p>
                  </a:txBody>
                  <a:tcPr marL="50516" marR="50516" marT="27432" marB="27432" anchor="ctr"/>
                </a:tc>
                <a:tc>
                  <a:txBody>
                    <a:bodyPr/>
                    <a:lstStyle/>
                    <a:p>
                      <a:pPr marL="0" algn="ctr" defTabSz="914400" rtl="0" eaLnBrk="1" latinLnBrk="0" hangingPunct="1"/>
                      <a:r>
                        <a:rPr lang="en-US" sz="1200" kern="1200" dirty="0"/>
                        <a:t>-</a:t>
                      </a:r>
                      <a:endParaRPr lang="en-US" sz="1200" kern="1200" dirty="0">
                        <a:solidFill>
                          <a:schemeClr val="tx1"/>
                        </a:solidFill>
                        <a:latin typeface="+mn-lt"/>
                        <a:ea typeface="+mn-ea"/>
                        <a:cs typeface="+mn-cs"/>
                      </a:endParaRPr>
                    </a:p>
                  </a:txBody>
                  <a:tcPr marL="50516" marR="50516" marT="27432" marB="27432" anchor="ctr"/>
                </a:tc>
                <a:extLst>
                  <a:ext uri="{0D108BD9-81ED-4DB2-BD59-A6C34878D82A}">
                    <a16:rowId xmlns:a16="http://schemas.microsoft.com/office/drawing/2014/main" xmlns="" val="10001"/>
                  </a:ext>
                </a:extLst>
              </a:tr>
              <a:tr h="0">
                <a:tc>
                  <a:txBody>
                    <a:bodyPr/>
                    <a:lstStyle/>
                    <a:p>
                      <a:r>
                        <a:rPr lang="en-US" sz="1200" dirty="0"/>
                        <a:t>Rivaroxaban</a:t>
                      </a:r>
                      <a:r>
                        <a:rPr lang="en-US" sz="1200" baseline="0" dirty="0"/>
                        <a:t> 5mg BID</a:t>
                      </a:r>
                      <a:endParaRPr lang="en-US" sz="1200" dirty="0"/>
                    </a:p>
                  </a:txBody>
                  <a:tcPr marL="50516" marR="50516" marT="27432" marB="27432"/>
                </a:tc>
                <a:tc>
                  <a:txBody>
                    <a:bodyPr/>
                    <a:lstStyle/>
                    <a:p>
                      <a:pPr algn="ctr"/>
                      <a:r>
                        <a:rPr lang="en-US" sz="1200" b="0" dirty="0"/>
                        <a:t>4.9</a:t>
                      </a:r>
                    </a:p>
                  </a:txBody>
                  <a:tcPr marL="84194" marR="841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0.90 (0.79-1.03)</a:t>
                      </a:r>
                    </a:p>
                  </a:txBody>
                  <a:tcPr marL="84194" marR="84194" anchor="ctr"/>
                </a:tc>
                <a:tc>
                  <a:txBody>
                    <a:bodyPr/>
                    <a:lstStyle/>
                    <a:p>
                      <a:pPr algn="ctr"/>
                      <a:r>
                        <a:rPr lang="en-US" sz="1200" dirty="0"/>
                        <a:t>0.12</a:t>
                      </a:r>
                    </a:p>
                  </a:txBody>
                  <a:tcPr marL="84194" marR="84194" anchor="ctr"/>
                </a:tc>
                <a:extLst>
                  <a:ext uri="{0D108BD9-81ED-4DB2-BD59-A6C34878D82A}">
                    <a16:rowId xmlns:a16="http://schemas.microsoft.com/office/drawing/2014/main" xmlns="" val="10002"/>
                  </a:ext>
                </a:extLst>
              </a:tr>
              <a:tr h="1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Rivaroxaban</a:t>
                      </a:r>
                      <a:r>
                        <a:rPr lang="en-US" sz="1200" baseline="0" dirty="0"/>
                        <a:t> 2.5mg BID + Aspirin 100 mg OD</a:t>
                      </a:r>
                      <a:endParaRPr lang="en-US" sz="1200" dirty="0"/>
                    </a:p>
                  </a:txBody>
                  <a:tcPr marL="50516" marR="50516" marT="27432" marB="27432">
                    <a:lnB w="12700" cmpd="sng">
                      <a:noFill/>
                    </a:lnB>
                  </a:tcPr>
                </a:tc>
                <a:tc>
                  <a:txBody>
                    <a:bodyPr/>
                    <a:lstStyle/>
                    <a:p>
                      <a:pPr algn="ctr"/>
                      <a:r>
                        <a:rPr lang="en-US" sz="1200" b="0" dirty="0"/>
                        <a:t>4.1</a:t>
                      </a:r>
                    </a:p>
                  </a:txBody>
                  <a:tcPr marL="84194" marR="84194" anchor="ctr">
                    <a:lnB w="12700" cmpd="sng">
                      <a:noFill/>
                    </a:lnB>
                  </a:tcPr>
                </a:tc>
                <a:tc>
                  <a:txBody>
                    <a:bodyPr/>
                    <a:lstStyle/>
                    <a:p>
                      <a:pPr algn="ctr"/>
                      <a:r>
                        <a:rPr lang="en-US" sz="1200" dirty="0"/>
                        <a:t>0.76 (0.66-0.86)</a:t>
                      </a:r>
                    </a:p>
                  </a:txBody>
                  <a:tcPr marL="84194" marR="84194" anchor="ctr">
                    <a:lnB w="12700" cmpd="sng">
                      <a:noFill/>
                    </a:lnB>
                  </a:tcPr>
                </a:tc>
                <a:tc>
                  <a:txBody>
                    <a:bodyPr/>
                    <a:lstStyle/>
                    <a:p>
                      <a:pPr algn="ctr"/>
                      <a:r>
                        <a:rPr lang="en-US" sz="1200" dirty="0"/>
                        <a:t>&lt;0.001</a:t>
                      </a:r>
                    </a:p>
                  </a:txBody>
                  <a:tcPr marL="84194" marR="84194" anchor="ctr">
                    <a:lnB w="12700" cmpd="sng">
                      <a:noFill/>
                    </a:lnB>
                  </a:tcPr>
                </a:tc>
                <a:extLst>
                  <a:ext uri="{0D108BD9-81ED-4DB2-BD59-A6C34878D82A}">
                    <a16:rowId xmlns:a16="http://schemas.microsoft.com/office/drawing/2014/main" xmlns="" val="10003"/>
                  </a:ext>
                </a:extLst>
              </a:tr>
            </a:tbl>
          </a:graphicData>
        </a:graphic>
      </p:graphicFrame>
      <p:sp>
        <p:nvSpPr>
          <p:cNvPr id="1362" name="Rectangle 6"/>
          <p:cNvSpPr>
            <a:spLocks noChangeArrowheads="1"/>
          </p:cNvSpPr>
          <p:nvPr/>
        </p:nvSpPr>
        <p:spPr bwMode="auto">
          <a:xfrm rot="16200000">
            <a:off x="-99054" y="3194613"/>
            <a:ext cx="18642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kern="0" dirty="0">
                <a:solidFill>
                  <a:srgbClr val="000000"/>
                </a:solidFill>
              </a:rPr>
              <a:t>Cumulative incidence (%)</a:t>
            </a:r>
            <a:endParaRPr lang="en-US" altLang="en-US" sz="1200" b="1" kern="0" dirty="0">
              <a:solidFill>
                <a:prstClr val="black"/>
              </a:solidFill>
            </a:endParaRPr>
          </a:p>
        </p:txBody>
      </p:sp>
      <p:grpSp>
        <p:nvGrpSpPr>
          <p:cNvPr id="1363" name="Group 1362"/>
          <p:cNvGrpSpPr/>
          <p:nvPr/>
        </p:nvGrpSpPr>
        <p:grpSpPr>
          <a:xfrm>
            <a:off x="1318120" y="1329081"/>
            <a:ext cx="91716" cy="3829997"/>
            <a:chOff x="1686616" y="1329081"/>
            <a:chExt cx="91716" cy="3829997"/>
          </a:xfrm>
        </p:grpSpPr>
        <p:sp>
          <p:nvSpPr>
            <p:cNvPr id="1364" name="Line 7"/>
            <p:cNvSpPr>
              <a:spLocks noChangeShapeType="1"/>
            </p:cNvSpPr>
            <p:nvPr/>
          </p:nvSpPr>
          <p:spPr bwMode="auto">
            <a:xfrm flipH="1">
              <a:off x="1686616" y="5159077"/>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1" name="Line 8"/>
            <p:cNvSpPr>
              <a:spLocks noChangeShapeType="1"/>
            </p:cNvSpPr>
            <p:nvPr/>
          </p:nvSpPr>
          <p:spPr bwMode="auto">
            <a:xfrm flipH="1">
              <a:off x="1686616" y="4393078"/>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2" name="Line 9"/>
            <p:cNvSpPr>
              <a:spLocks noChangeShapeType="1"/>
            </p:cNvSpPr>
            <p:nvPr/>
          </p:nvSpPr>
          <p:spPr bwMode="auto">
            <a:xfrm flipH="1">
              <a:off x="1686616" y="3625105"/>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3" name="Line 10"/>
            <p:cNvSpPr>
              <a:spLocks noChangeShapeType="1"/>
            </p:cNvSpPr>
            <p:nvPr/>
          </p:nvSpPr>
          <p:spPr bwMode="auto">
            <a:xfrm flipH="1">
              <a:off x="1686616" y="2861080"/>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4" name="Line 11"/>
            <p:cNvSpPr>
              <a:spLocks noChangeShapeType="1"/>
            </p:cNvSpPr>
            <p:nvPr/>
          </p:nvSpPr>
          <p:spPr bwMode="auto">
            <a:xfrm flipH="1">
              <a:off x="1686616" y="2095080"/>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5" name="Line 12"/>
            <p:cNvSpPr>
              <a:spLocks noChangeShapeType="1"/>
            </p:cNvSpPr>
            <p:nvPr/>
          </p:nvSpPr>
          <p:spPr bwMode="auto">
            <a:xfrm flipH="1">
              <a:off x="1686616" y="1329081"/>
              <a:ext cx="917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26" name="Line 13"/>
            <p:cNvSpPr>
              <a:spLocks noChangeShapeType="1"/>
            </p:cNvSpPr>
            <p:nvPr/>
          </p:nvSpPr>
          <p:spPr bwMode="auto">
            <a:xfrm flipV="1">
              <a:off x="1778331" y="1329081"/>
              <a:ext cx="0" cy="382999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727" name="Group 2726"/>
          <p:cNvGrpSpPr/>
          <p:nvPr/>
        </p:nvGrpSpPr>
        <p:grpSpPr>
          <a:xfrm>
            <a:off x="1107337" y="1241948"/>
            <a:ext cx="169918" cy="4000935"/>
            <a:chOff x="1107337" y="1228300"/>
            <a:chExt cx="169918" cy="4000935"/>
          </a:xfrm>
        </p:grpSpPr>
        <p:sp>
          <p:nvSpPr>
            <p:cNvPr id="2728" name="Rectangle 14"/>
            <p:cNvSpPr>
              <a:spLocks noChangeArrowheads="1"/>
            </p:cNvSpPr>
            <p:nvPr/>
          </p:nvSpPr>
          <p:spPr bwMode="auto">
            <a:xfrm>
              <a:off x="1192295" y="504456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0</a:t>
              </a:r>
              <a:endParaRPr lang="en-US" altLang="en-US" sz="1200" kern="0" dirty="0">
                <a:solidFill>
                  <a:prstClr val="black"/>
                </a:solidFill>
              </a:endParaRPr>
            </a:p>
          </p:txBody>
        </p:sp>
        <p:sp>
          <p:nvSpPr>
            <p:cNvPr id="2729" name="Rectangle 15"/>
            <p:cNvSpPr>
              <a:spLocks noChangeArrowheads="1"/>
            </p:cNvSpPr>
            <p:nvPr/>
          </p:nvSpPr>
          <p:spPr bwMode="auto">
            <a:xfrm>
              <a:off x="1192295" y="429032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2</a:t>
              </a:r>
              <a:endParaRPr lang="en-US" altLang="en-US" sz="1200" kern="0" dirty="0">
                <a:solidFill>
                  <a:prstClr val="black"/>
                </a:solidFill>
              </a:endParaRPr>
            </a:p>
          </p:txBody>
        </p:sp>
        <p:sp>
          <p:nvSpPr>
            <p:cNvPr id="2730" name="Rectangle 16"/>
            <p:cNvSpPr>
              <a:spLocks noChangeArrowheads="1"/>
            </p:cNvSpPr>
            <p:nvPr/>
          </p:nvSpPr>
          <p:spPr bwMode="auto">
            <a:xfrm>
              <a:off x="1192295" y="352234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4</a:t>
              </a:r>
              <a:endParaRPr lang="en-US" altLang="en-US" sz="1200" kern="0" dirty="0">
                <a:solidFill>
                  <a:prstClr val="black"/>
                </a:solidFill>
              </a:endParaRPr>
            </a:p>
          </p:txBody>
        </p:sp>
        <p:sp>
          <p:nvSpPr>
            <p:cNvPr id="2731" name="Rectangle 17"/>
            <p:cNvSpPr>
              <a:spLocks noChangeArrowheads="1"/>
            </p:cNvSpPr>
            <p:nvPr/>
          </p:nvSpPr>
          <p:spPr bwMode="auto">
            <a:xfrm>
              <a:off x="1192295" y="276029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6</a:t>
              </a:r>
              <a:endParaRPr lang="en-US" altLang="en-US" sz="1200" kern="0" dirty="0">
                <a:solidFill>
                  <a:prstClr val="black"/>
                </a:solidFill>
              </a:endParaRPr>
            </a:p>
          </p:txBody>
        </p:sp>
        <p:sp>
          <p:nvSpPr>
            <p:cNvPr id="2732" name="Rectangle 18"/>
            <p:cNvSpPr>
              <a:spLocks noChangeArrowheads="1"/>
            </p:cNvSpPr>
            <p:nvPr/>
          </p:nvSpPr>
          <p:spPr bwMode="auto">
            <a:xfrm>
              <a:off x="1192295" y="199429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8</a:t>
              </a:r>
              <a:endParaRPr lang="en-US" altLang="en-US" sz="1200" kern="0" dirty="0">
                <a:solidFill>
                  <a:prstClr val="black"/>
                </a:solidFill>
              </a:endParaRPr>
            </a:p>
          </p:txBody>
        </p:sp>
        <p:sp>
          <p:nvSpPr>
            <p:cNvPr id="2733" name="Rectangle 19"/>
            <p:cNvSpPr>
              <a:spLocks noChangeArrowheads="1"/>
            </p:cNvSpPr>
            <p:nvPr/>
          </p:nvSpPr>
          <p:spPr bwMode="auto">
            <a:xfrm>
              <a:off x="1107337" y="12283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1200" kern="0" dirty="0">
                  <a:solidFill>
                    <a:srgbClr val="000000"/>
                  </a:solidFill>
                </a:rPr>
                <a:t>10</a:t>
              </a:r>
              <a:endParaRPr lang="en-US" altLang="en-US" sz="1200" kern="0" dirty="0">
                <a:solidFill>
                  <a:prstClr val="black"/>
                </a:solidFill>
              </a:endParaRPr>
            </a:p>
          </p:txBody>
        </p:sp>
      </p:grpSp>
      <p:grpSp>
        <p:nvGrpSpPr>
          <p:cNvPr id="2734" name="Group 2733"/>
          <p:cNvGrpSpPr/>
          <p:nvPr/>
        </p:nvGrpSpPr>
        <p:grpSpPr>
          <a:xfrm>
            <a:off x="1583140" y="5313067"/>
            <a:ext cx="7338368" cy="350986"/>
            <a:chOff x="2001614" y="5313067"/>
            <a:chExt cx="6919894" cy="350986"/>
          </a:xfrm>
        </p:grpSpPr>
        <p:grpSp>
          <p:nvGrpSpPr>
            <p:cNvPr id="2735" name="Group 2734"/>
            <p:cNvGrpSpPr/>
            <p:nvPr/>
          </p:nvGrpSpPr>
          <p:grpSpPr>
            <a:xfrm>
              <a:off x="2040378" y="5313067"/>
              <a:ext cx="6766560" cy="80942"/>
              <a:chOff x="2040378" y="5313067"/>
              <a:chExt cx="6766560" cy="80942"/>
            </a:xfrm>
          </p:grpSpPr>
          <p:grpSp>
            <p:nvGrpSpPr>
              <p:cNvPr id="2740" name="Group 2739"/>
              <p:cNvGrpSpPr/>
              <p:nvPr/>
            </p:nvGrpSpPr>
            <p:grpSpPr>
              <a:xfrm>
                <a:off x="2040378" y="5313067"/>
                <a:ext cx="6766560" cy="80942"/>
                <a:chOff x="2040378" y="5313067"/>
                <a:chExt cx="6564254" cy="80942"/>
              </a:xfrm>
            </p:grpSpPr>
            <p:sp>
              <p:nvSpPr>
                <p:cNvPr id="2742" name="Line 20"/>
                <p:cNvSpPr>
                  <a:spLocks noChangeShapeType="1"/>
                </p:cNvSpPr>
                <p:nvPr/>
              </p:nvSpPr>
              <p:spPr bwMode="auto">
                <a:xfrm>
                  <a:off x="2040378" y="5313067"/>
                  <a:ext cx="0" cy="809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43" name="Line 21"/>
                <p:cNvSpPr>
                  <a:spLocks noChangeShapeType="1"/>
                </p:cNvSpPr>
                <p:nvPr/>
              </p:nvSpPr>
              <p:spPr bwMode="auto">
                <a:xfrm>
                  <a:off x="4228462" y="5313067"/>
                  <a:ext cx="0" cy="809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44" name="Line 22"/>
                <p:cNvSpPr>
                  <a:spLocks noChangeShapeType="1"/>
                </p:cNvSpPr>
                <p:nvPr/>
              </p:nvSpPr>
              <p:spPr bwMode="auto">
                <a:xfrm>
                  <a:off x="6416547" y="5313067"/>
                  <a:ext cx="0" cy="809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45" name="Line 23"/>
                <p:cNvSpPr>
                  <a:spLocks noChangeShapeType="1"/>
                </p:cNvSpPr>
                <p:nvPr/>
              </p:nvSpPr>
              <p:spPr bwMode="auto">
                <a:xfrm>
                  <a:off x="8604632" y="5313067"/>
                  <a:ext cx="0" cy="8094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sp>
            <p:nvSpPr>
              <p:cNvPr id="2741" name="Line 24"/>
              <p:cNvSpPr>
                <a:spLocks noChangeShapeType="1"/>
              </p:cNvSpPr>
              <p:nvPr/>
            </p:nvSpPr>
            <p:spPr bwMode="auto">
              <a:xfrm>
                <a:off x="2040378" y="5313067"/>
                <a:ext cx="676242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sp>
          <p:nvSpPr>
            <p:cNvPr id="2736" name="Rectangle 25"/>
            <p:cNvSpPr>
              <a:spLocks noChangeArrowheads="1"/>
            </p:cNvSpPr>
            <p:nvPr/>
          </p:nvSpPr>
          <p:spPr bwMode="auto">
            <a:xfrm>
              <a:off x="2001614" y="5439956"/>
              <a:ext cx="166748" cy="2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kern="0" dirty="0">
                  <a:solidFill>
                    <a:srgbClr val="000000"/>
                  </a:solidFill>
                </a:rPr>
                <a:t>0</a:t>
              </a:r>
              <a:endParaRPr lang="en-US" altLang="en-US" sz="1200" kern="0" dirty="0">
                <a:solidFill>
                  <a:prstClr val="black"/>
                </a:solidFill>
              </a:endParaRPr>
            </a:p>
          </p:txBody>
        </p:sp>
        <p:sp>
          <p:nvSpPr>
            <p:cNvPr id="2737" name="Rectangle 26"/>
            <p:cNvSpPr>
              <a:spLocks noChangeArrowheads="1"/>
            </p:cNvSpPr>
            <p:nvPr/>
          </p:nvSpPr>
          <p:spPr bwMode="auto">
            <a:xfrm>
              <a:off x="4271590" y="5453603"/>
              <a:ext cx="166748" cy="2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kern="0" dirty="0">
                  <a:solidFill>
                    <a:srgbClr val="000000"/>
                  </a:solidFill>
                </a:rPr>
                <a:t>1</a:t>
              </a:r>
              <a:endParaRPr lang="en-US" altLang="en-US" sz="1200" kern="0" dirty="0">
                <a:solidFill>
                  <a:prstClr val="black"/>
                </a:solidFill>
              </a:endParaRPr>
            </a:p>
          </p:txBody>
        </p:sp>
        <p:sp>
          <p:nvSpPr>
            <p:cNvPr id="2738" name="Rectangle 27"/>
            <p:cNvSpPr>
              <a:spLocks noChangeArrowheads="1"/>
            </p:cNvSpPr>
            <p:nvPr/>
          </p:nvSpPr>
          <p:spPr bwMode="auto">
            <a:xfrm>
              <a:off x="6525731" y="5453603"/>
              <a:ext cx="166748" cy="2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kern="0" dirty="0">
                  <a:solidFill>
                    <a:srgbClr val="000000"/>
                  </a:solidFill>
                </a:rPr>
                <a:t>2</a:t>
              </a:r>
              <a:endParaRPr lang="en-US" altLang="en-US" sz="1200" kern="0" dirty="0">
                <a:solidFill>
                  <a:prstClr val="black"/>
                </a:solidFill>
              </a:endParaRPr>
            </a:p>
          </p:txBody>
        </p:sp>
        <p:sp>
          <p:nvSpPr>
            <p:cNvPr id="2739" name="Rectangle 28"/>
            <p:cNvSpPr>
              <a:spLocks noChangeArrowheads="1"/>
            </p:cNvSpPr>
            <p:nvPr/>
          </p:nvSpPr>
          <p:spPr bwMode="auto">
            <a:xfrm>
              <a:off x="8754760" y="5453603"/>
              <a:ext cx="166748" cy="2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kern="0" dirty="0">
                  <a:solidFill>
                    <a:srgbClr val="000000"/>
                  </a:solidFill>
                </a:rPr>
                <a:t>3</a:t>
              </a:r>
              <a:endParaRPr lang="en-US" altLang="en-US" sz="1200" kern="0" dirty="0">
                <a:solidFill>
                  <a:prstClr val="black"/>
                </a:solidFill>
              </a:endParaRPr>
            </a:p>
          </p:txBody>
        </p:sp>
      </p:grpSp>
      <p:grpSp>
        <p:nvGrpSpPr>
          <p:cNvPr id="2746" name="Group 2745"/>
          <p:cNvGrpSpPr/>
          <p:nvPr/>
        </p:nvGrpSpPr>
        <p:grpSpPr>
          <a:xfrm>
            <a:off x="1636729" y="2239199"/>
            <a:ext cx="7229951" cy="2919878"/>
            <a:chOff x="1636729" y="2239199"/>
            <a:chExt cx="7229951" cy="2919878"/>
          </a:xfrm>
        </p:grpSpPr>
        <p:sp>
          <p:nvSpPr>
            <p:cNvPr id="2747" name="Freeform 29"/>
            <p:cNvSpPr>
              <a:spLocks/>
            </p:cNvSpPr>
            <p:nvPr/>
          </p:nvSpPr>
          <p:spPr bwMode="auto">
            <a:xfrm>
              <a:off x="1636729" y="2497821"/>
              <a:ext cx="7229950" cy="2661255"/>
            </a:xfrm>
            <a:custGeom>
              <a:avLst/>
              <a:gdLst>
                <a:gd name="T0" fmla="*/ 77 w 6252"/>
                <a:gd name="T1" fmla="*/ 2675 h 2696"/>
                <a:gd name="T2" fmla="*/ 170 w 6252"/>
                <a:gd name="T3" fmla="*/ 2646 h 2696"/>
                <a:gd name="T4" fmla="*/ 242 w 6252"/>
                <a:gd name="T5" fmla="*/ 2625 h 2696"/>
                <a:gd name="T6" fmla="*/ 335 w 6252"/>
                <a:gd name="T7" fmla="*/ 2602 h 2696"/>
                <a:gd name="T8" fmla="*/ 384 w 6252"/>
                <a:gd name="T9" fmla="*/ 2578 h 2696"/>
                <a:gd name="T10" fmla="*/ 412 w 6252"/>
                <a:gd name="T11" fmla="*/ 2543 h 2696"/>
                <a:gd name="T12" fmla="*/ 510 w 6252"/>
                <a:gd name="T13" fmla="*/ 2523 h 2696"/>
                <a:gd name="T14" fmla="*/ 559 w 6252"/>
                <a:gd name="T15" fmla="*/ 2497 h 2696"/>
                <a:gd name="T16" fmla="*/ 609 w 6252"/>
                <a:gd name="T17" fmla="*/ 2471 h 2696"/>
                <a:gd name="T18" fmla="*/ 653 w 6252"/>
                <a:gd name="T19" fmla="*/ 2438 h 2696"/>
                <a:gd name="T20" fmla="*/ 713 w 6252"/>
                <a:gd name="T21" fmla="*/ 2417 h 2696"/>
                <a:gd name="T22" fmla="*/ 779 w 6252"/>
                <a:gd name="T23" fmla="*/ 2386 h 2696"/>
                <a:gd name="T24" fmla="*/ 835 w 6252"/>
                <a:gd name="T25" fmla="*/ 2361 h 2696"/>
                <a:gd name="T26" fmla="*/ 868 w 6252"/>
                <a:gd name="T27" fmla="*/ 2341 h 2696"/>
                <a:gd name="T28" fmla="*/ 934 w 6252"/>
                <a:gd name="T29" fmla="*/ 2309 h 2696"/>
                <a:gd name="T30" fmla="*/ 977 w 6252"/>
                <a:gd name="T31" fmla="*/ 2288 h 2696"/>
                <a:gd name="T32" fmla="*/ 1026 w 6252"/>
                <a:gd name="T33" fmla="*/ 2262 h 2696"/>
                <a:gd name="T34" fmla="*/ 1131 w 6252"/>
                <a:gd name="T35" fmla="*/ 2242 h 2696"/>
                <a:gd name="T36" fmla="*/ 1241 w 6252"/>
                <a:gd name="T37" fmla="*/ 2212 h 2696"/>
                <a:gd name="T38" fmla="*/ 1289 w 6252"/>
                <a:gd name="T39" fmla="*/ 2186 h 2696"/>
                <a:gd name="T40" fmla="*/ 1329 w 6252"/>
                <a:gd name="T41" fmla="*/ 2148 h 2696"/>
                <a:gd name="T42" fmla="*/ 1426 w 6252"/>
                <a:gd name="T43" fmla="*/ 2122 h 2696"/>
                <a:gd name="T44" fmla="*/ 1492 w 6252"/>
                <a:gd name="T45" fmla="*/ 2098 h 2696"/>
                <a:gd name="T46" fmla="*/ 1558 w 6252"/>
                <a:gd name="T47" fmla="*/ 2058 h 2696"/>
                <a:gd name="T48" fmla="*/ 1647 w 6252"/>
                <a:gd name="T49" fmla="*/ 2037 h 2696"/>
                <a:gd name="T50" fmla="*/ 1713 w 6252"/>
                <a:gd name="T51" fmla="*/ 2014 h 2696"/>
                <a:gd name="T52" fmla="*/ 1784 w 6252"/>
                <a:gd name="T53" fmla="*/ 1964 h 2696"/>
                <a:gd name="T54" fmla="*/ 1850 w 6252"/>
                <a:gd name="T55" fmla="*/ 1942 h 2696"/>
                <a:gd name="T56" fmla="*/ 1915 w 6252"/>
                <a:gd name="T57" fmla="*/ 1909 h 2696"/>
                <a:gd name="T58" fmla="*/ 1959 w 6252"/>
                <a:gd name="T59" fmla="*/ 1876 h 2696"/>
                <a:gd name="T60" fmla="*/ 2032 w 6252"/>
                <a:gd name="T61" fmla="*/ 1846 h 2696"/>
                <a:gd name="T62" fmla="*/ 2131 w 6252"/>
                <a:gd name="T63" fmla="*/ 1813 h 2696"/>
                <a:gd name="T64" fmla="*/ 2207 w 6252"/>
                <a:gd name="T65" fmla="*/ 1789 h 2696"/>
                <a:gd name="T66" fmla="*/ 2288 w 6252"/>
                <a:gd name="T67" fmla="*/ 1758 h 2696"/>
                <a:gd name="T68" fmla="*/ 2420 w 6252"/>
                <a:gd name="T69" fmla="*/ 1723 h 2696"/>
                <a:gd name="T70" fmla="*/ 2498 w 6252"/>
                <a:gd name="T71" fmla="*/ 1681 h 2696"/>
                <a:gd name="T72" fmla="*/ 2651 w 6252"/>
                <a:gd name="T73" fmla="*/ 1654 h 2696"/>
                <a:gd name="T74" fmla="*/ 2750 w 6252"/>
                <a:gd name="T75" fmla="*/ 1628 h 2696"/>
                <a:gd name="T76" fmla="*/ 2821 w 6252"/>
                <a:gd name="T77" fmla="*/ 1593 h 2696"/>
                <a:gd name="T78" fmla="*/ 2882 w 6252"/>
                <a:gd name="T79" fmla="*/ 1558 h 2696"/>
                <a:gd name="T80" fmla="*/ 2937 w 6252"/>
                <a:gd name="T81" fmla="*/ 1513 h 2696"/>
                <a:gd name="T82" fmla="*/ 3024 w 6252"/>
                <a:gd name="T83" fmla="*/ 1484 h 2696"/>
                <a:gd name="T84" fmla="*/ 3102 w 6252"/>
                <a:gd name="T85" fmla="*/ 1435 h 2696"/>
                <a:gd name="T86" fmla="*/ 3178 w 6252"/>
                <a:gd name="T87" fmla="*/ 1392 h 2696"/>
                <a:gd name="T88" fmla="*/ 3305 w 6252"/>
                <a:gd name="T89" fmla="*/ 1345 h 2696"/>
                <a:gd name="T90" fmla="*/ 3371 w 6252"/>
                <a:gd name="T91" fmla="*/ 1312 h 2696"/>
                <a:gd name="T92" fmla="*/ 3425 w 6252"/>
                <a:gd name="T93" fmla="*/ 1277 h 2696"/>
                <a:gd name="T94" fmla="*/ 3635 w 6252"/>
                <a:gd name="T95" fmla="*/ 1241 h 2696"/>
                <a:gd name="T96" fmla="*/ 3739 w 6252"/>
                <a:gd name="T97" fmla="*/ 1201 h 2696"/>
                <a:gd name="T98" fmla="*/ 3942 w 6252"/>
                <a:gd name="T99" fmla="*/ 1149 h 2696"/>
                <a:gd name="T100" fmla="*/ 4040 w 6252"/>
                <a:gd name="T101" fmla="*/ 1085 h 2696"/>
                <a:gd name="T102" fmla="*/ 4205 w 6252"/>
                <a:gd name="T103" fmla="*/ 1034 h 2696"/>
                <a:gd name="T104" fmla="*/ 4254 w 6252"/>
                <a:gd name="T105" fmla="*/ 963 h 2696"/>
                <a:gd name="T106" fmla="*/ 4386 w 6252"/>
                <a:gd name="T107" fmla="*/ 899 h 2696"/>
                <a:gd name="T108" fmla="*/ 4485 w 6252"/>
                <a:gd name="T109" fmla="*/ 802 h 2696"/>
                <a:gd name="T110" fmla="*/ 4672 w 6252"/>
                <a:gd name="T111" fmla="*/ 736 h 2696"/>
                <a:gd name="T112" fmla="*/ 5029 w 6252"/>
                <a:gd name="T113" fmla="*/ 661 h 2696"/>
                <a:gd name="T114" fmla="*/ 5357 w 6252"/>
                <a:gd name="T115" fmla="*/ 545 h 2696"/>
                <a:gd name="T116" fmla="*/ 5484 w 6252"/>
                <a:gd name="T117" fmla="*/ 410 h 2696"/>
                <a:gd name="T118" fmla="*/ 5786 w 6252"/>
                <a:gd name="T119" fmla="*/ 268 h 2696"/>
                <a:gd name="T120" fmla="*/ 6034 w 6252"/>
                <a:gd name="T121" fmla="*/ 58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52" h="2696">
                  <a:moveTo>
                    <a:pt x="0" y="2696"/>
                  </a:moveTo>
                  <a:lnTo>
                    <a:pt x="11" y="2696"/>
                  </a:lnTo>
                  <a:lnTo>
                    <a:pt x="11" y="2687"/>
                  </a:lnTo>
                  <a:lnTo>
                    <a:pt x="21" y="2687"/>
                  </a:lnTo>
                  <a:lnTo>
                    <a:pt x="21" y="2684"/>
                  </a:lnTo>
                  <a:lnTo>
                    <a:pt x="54" y="2684"/>
                  </a:lnTo>
                  <a:lnTo>
                    <a:pt x="54" y="2679"/>
                  </a:lnTo>
                  <a:lnTo>
                    <a:pt x="66" y="2679"/>
                  </a:lnTo>
                  <a:lnTo>
                    <a:pt x="66" y="2675"/>
                  </a:lnTo>
                  <a:lnTo>
                    <a:pt x="77" y="2675"/>
                  </a:lnTo>
                  <a:lnTo>
                    <a:pt x="77" y="2663"/>
                  </a:lnTo>
                  <a:lnTo>
                    <a:pt x="104" y="2663"/>
                  </a:lnTo>
                  <a:lnTo>
                    <a:pt x="104" y="2658"/>
                  </a:lnTo>
                  <a:lnTo>
                    <a:pt x="125" y="2658"/>
                  </a:lnTo>
                  <a:lnTo>
                    <a:pt x="125" y="2654"/>
                  </a:lnTo>
                  <a:lnTo>
                    <a:pt x="137" y="2654"/>
                  </a:lnTo>
                  <a:lnTo>
                    <a:pt x="137" y="2649"/>
                  </a:lnTo>
                  <a:lnTo>
                    <a:pt x="165" y="2649"/>
                  </a:lnTo>
                  <a:lnTo>
                    <a:pt x="165" y="2646"/>
                  </a:lnTo>
                  <a:lnTo>
                    <a:pt x="170" y="2646"/>
                  </a:lnTo>
                  <a:lnTo>
                    <a:pt x="170" y="2641"/>
                  </a:lnTo>
                  <a:lnTo>
                    <a:pt x="181" y="2641"/>
                  </a:lnTo>
                  <a:lnTo>
                    <a:pt x="181" y="2637"/>
                  </a:lnTo>
                  <a:lnTo>
                    <a:pt x="191" y="2637"/>
                  </a:lnTo>
                  <a:lnTo>
                    <a:pt x="191" y="2632"/>
                  </a:lnTo>
                  <a:lnTo>
                    <a:pt x="203" y="2632"/>
                  </a:lnTo>
                  <a:lnTo>
                    <a:pt x="203" y="2628"/>
                  </a:lnTo>
                  <a:lnTo>
                    <a:pt x="224" y="2628"/>
                  </a:lnTo>
                  <a:lnTo>
                    <a:pt x="224" y="2625"/>
                  </a:lnTo>
                  <a:lnTo>
                    <a:pt x="242" y="2625"/>
                  </a:lnTo>
                  <a:lnTo>
                    <a:pt x="242" y="2620"/>
                  </a:lnTo>
                  <a:lnTo>
                    <a:pt x="257" y="2620"/>
                  </a:lnTo>
                  <a:lnTo>
                    <a:pt x="257" y="2616"/>
                  </a:lnTo>
                  <a:lnTo>
                    <a:pt x="280" y="2616"/>
                  </a:lnTo>
                  <a:lnTo>
                    <a:pt x="280" y="2611"/>
                  </a:lnTo>
                  <a:lnTo>
                    <a:pt x="297" y="2611"/>
                  </a:lnTo>
                  <a:lnTo>
                    <a:pt x="297" y="2608"/>
                  </a:lnTo>
                  <a:lnTo>
                    <a:pt x="318" y="2608"/>
                  </a:lnTo>
                  <a:lnTo>
                    <a:pt x="318" y="2602"/>
                  </a:lnTo>
                  <a:lnTo>
                    <a:pt x="335" y="2602"/>
                  </a:lnTo>
                  <a:lnTo>
                    <a:pt x="335" y="2599"/>
                  </a:lnTo>
                  <a:lnTo>
                    <a:pt x="340" y="2599"/>
                  </a:lnTo>
                  <a:lnTo>
                    <a:pt x="340" y="2590"/>
                  </a:lnTo>
                  <a:lnTo>
                    <a:pt x="351" y="2590"/>
                  </a:lnTo>
                  <a:lnTo>
                    <a:pt x="351" y="2587"/>
                  </a:lnTo>
                  <a:lnTo>
                    <a:pt x="356" y="2587"/>
                  </a:lnTo>
                  <a:lnTo>
                    <a:pt x="356" y="2582"/>
                  </a:lnTo>
                  <a:lnTo>
                    <a:pt x="368" y="2582"/>
                  </a:lnTo>
                  <a:lnTo>
                    <a:pt x="368" y="2578"/>
                  </a:lnTo>
                  <a:lnTo>
                    <a:pt x="384" y="2578"/>
                  </a:lnTo>
                  <a:lnTo>
                    <a:pt x="384" y="2569"/>
                  </a:lnTo>
                  <a:lnTo>
                    <a:pt x="389" y="2569"/>
                  </a:lnTo>
                  <a:lnTo>
                    <a:pt x="389" y="2564"/>
                  </a:lnTo>
                  <a:lnTo>
                    <a:pt x="396" y="2564"/>
                  </a:lnTo>
                  <a:lnTo>
                    <a:pt x="396" y="2552"/>
                  </a:lnTo>
                  <a:lnTo>
                    <a:pt x="401" y="2552"/>
                  </a:lnTo>
                  <a:lnTo>
                    <a:pt x="401" y="2549"/>
                  </a:lnTo>
                  <a:lnTo>
                    <a:pt x="406" y="2549"/>
                  </a:lnTo>
                  <a:lnTo>
                    <a:pt x="406" y="2543"/>
                  </a:lnTo>
                  <a:lnTo>
                    <a:pt x="412" y="2543"/>
                  </a:lnTo>
                  <a:lnTo>
                    <a:pt x="412" y="2540"/>
                  </a:lnTo>
                  <a:lnTo>
                    <a:pt x="417" y="2540"/>
                  </a:lnTo>
                  <a:lnTo>
                    <a:pt x="417" y="2535"/>
                  </a:lnTo>
                  <a:lnTo>
                    <a:pt x="439" y="2535"/>
                  </a:lnTo>
                  <a:lnTo>
                    <a:pt x="439" y="2531"/>
                  </a:lnTo>
                  <a:lnTo>
                    <a:pt x="488" y="2531"/>
                  </a:lnTo>
                  <a:lnTo>
                    <a:pt x="488" y="2526"/>
                  </a:lnTo>
                  <a:lnTo>
                    <a:pt x="493" y="2526"/>
                  </a:lnTo>
                  <a:lnTo>
                    <a:pt x="493" y="2523"/>
                  </a:lnTo>
                  <a:lnTo>
                    <a:pt x="510" y="2523"/>
                  </a:lnTo>
                  <a:lnTo>
                    <a:pt x="510" y="2517"/>
                  </a:lnTo>
                  <a:lnTo>
                    <a:pt x="516" y="2517"/>
                  </a:lnTo>
                  <a:lnTo>
                    <a:pt x="516" y="2509"/>
                  </a:lnTo>
                  <a:lnTo>
                    <a:pt x="521" y="2509"/>
                  </a:lnTo>
                  <a:lnTo>
                    <a:pt x="521" y="2505"/>
                  </a:lnTo>
                  <a:lnTo>
                    <a:pt x="526" y="2505"/>
                  </a:lnTo>
                  <a:lnTo>
                    <a:pt x="526" y="2502"/>
                  </a:lnTo>
                  <a:lnTo>
                    <a:pt x="538" y="2502"/>
                  </a:lnTo>
                  <a:lnTo>
                    <a:pt x="538" y="2497"/>
                  </a:lnTo>
                  <a:lnTo>
                    <a:pt x="559" y="2497"/>
                  </a:lnTo>
                  <a:lnTo>
                    <a:pt x="559" y="2493"/>
                  </a:lnTo>
                  <a:lnTo>
                    <a:pt x="571" y="2493"/>
                  </a:lnTo>
                  <a:lnTo>
                    <a:pt x="571" y="2488"/>
                  </a:lnTo>
                  <a:lnTo>
                    <a:pt x="582" y="2488"/>
                  </a:lnTo>
                  <a:lnTo>
                    <a:pt x="582" y="2484"/>
                  </a:lnTo>
                  <a:lnTo>
                    <a:pt x="587" y="2484"/>
                  </a:lnTo>
                  <a:lnTo>
                    <a:pt x="587" y="2476"/>
                  </a:lnTo>
                  <a:lnTo>
                    <a:pt x="604" y="2476"/>
                  </a:lnTo>
                  <a:lnTo>
                    <a:pt x="604" y="2471"/>
                  </a:lnTo>
                  <a:lnTo>
                    <a:pt x="609" y="2471"/>
                  </a:lnTo>
                  <a:lnTo>
                    <a:pt x="609" y="2467"/>
                  </a:lnTo>
                  <a:lnTo>
                    <a:pt x="620" y="2467"/>
                  </a:lnTo>
                  <a:lnTo>
                    <a:pt x="620" y="2458"/>
                  </a:lnTo>
                  <a:lnTo>
                    <a:pt x="625" y="2458"/>
                  </a:lnTo>
                  <a:lnTo>
                    <a:pt x="625" y="2455"/>
                  </a:lnTo>
                  <a:lnTo>
                    <a:pt x="632" y="2455"/>
                  </a:lnTo>
                  <a:lnTo>
                    <a:pt x="632" y="2446"/>
                  </a:lnTo>
                  <a:lnTo>
                    <a:pt x="642" y="2446"/>
                  </a:lnTo>
                  <a:lnTo>
                    <a:pt x="642" y="2438"/>
                  </a:lnTo>
                  <a:lnTo>
                    <a:pt x="653" y="2438"/>
                  </a:lnTo>
                  <a:lnTo>
                    <a:pt x="653" y="2432"/>
                  </a:lnTo>
                  <a:lnTo>
                    <a:pt x="680" y="2432"/>
                  </a:lnTo>
                  <a:lnTo>
                    <a:pt x="680" y="2429"/>
                  </a:lnTo>
                  <a:lnTo>
                    <a:pt x="691" y="2429"/>
                  </a:lnTo>
                  <a:lnTo>
                    <a:pt x="691" y="2426"/>
                  </a:lnTo>
                  <a:lnTo>
                    <a:pt x="698" y="2426"/>
                  </a:lnTo>
                  <a:lnTo>
                    <a:pt x="698" y="2420"/>
                  </a:lnTo>
                  <a:lnTo>
                    <a:pt x="703" y="2420"/>
                  </a:lnTo>
                  <a:lnTo>
                    <a:pt x="703" y="2417"/>
                  </a:lnTo>
                  <a:lnTo>
                    <a:pt x="713" y="2417"/>
                  </a:lnTo>
                  <a:lnTo>
                    <a:pt x="713" y="2412"/>
                  </a:lnTo>
                  <a:lnTo>
                    <a:pt x="719" y="2412"/>
                  </a:lnTo>
                  <a:lnTo>
                    <a:pt x="719" y="2408"/>
                  </a:lnTo>
                  <a:lnTo>
                    <a:pt x="731" y="2408"/>
                  </a:lnTo>
                  <a:lnTo>
                    <a:pt x="731" y="2399"/>
                  </a:lnTo>
                  <a:lnTo>
                    <a:pt x="746" y="2399"/>
                  </a:lnTo>
                  <a:lnTo>
                    <a:pt x="746" y="2394"/>
                  </a:lnTo>
                  <a:lnTo>
                    <a:pt x="764" y="2394"/>
                  </a:lnTo>
                  <a:lnTo>
                    <a:pt x="764" y="2386"/>
                  </a:lnTo>
                  <a:lnTo>
                    <a:pt x="779" y="2386"/>
                  </a:lnTo>
                  <a:lnTo>
                    <a:pt x="779" y="2382"/>
                  </a:lnTo>
                  <a:lnTo>
                    <a:pt x="797" y="2382"/>
                  </a:lnTo>
                  <a:lnTo>
                    <a:pt x="797" y="2379"/>
                  </a:lnTo>
                  <a:lnTo>
                    <a:pt x="807" y="2379"/>
                  </a:lnTo>
                  <a:lnTo>
                    <a:pt x="807" y="2370"/>
                  </a:lnTo>
                  <a:lnTo>
                    <a:pt x="812" y="2370"/>
                  </a:lnTo>
                  <a:lnTo>
                    <a:pt x="812" y="2365"/>
                  </a:lnTo>
                  <a:lnTo>
                    <a:pt x="830" y="2365"/>
                  </a:lnTo>
                  <a:lnTo>
                    <a:pt x="830" y="2361"/>
                  </a:lnTo>
                  <a:lnTo>
                    <a:pt x="835" y="2361"/>
                  </a:lnTo>
                  <a:lnTo>
                    <a:pt x="835" y="2356"/>
                  </a:lnTo>
                  <a:lnTo>
                    <a:pt x="840" y="2356"/>
                  </a:lnTo>
                  <a:lnTo>
                    <a:pt x="840" y="2353"/>
                  </a:lnTo>
                  <a:lnTo>
                    <a:pt x="845" y="2353"/>
                  </a:lnTo>
                  <a:lnTo>
                    <a:pt x="845" y="2347"/>
                  </a:lnTo>
                  <a:lnTo>
                    <a:pt x="850" y="2347"/>
                  </a:lnTo>
                  <a:lnTo>
                    <a:pt x="850" y="2344"/>
                  </a:lnTo>
                  <a:lnTo>
                    <a:pt x="863" y="2344"/>
                  </a:lnTo>
                  <a:lnTo>
                    <a:pt x="863" y="2341"/>
                  </a:lnTo>
                  <a:lnTo>
                    <a:pt x="868" y="2341"/>
                  </a:lnTo>
                  <a:lnTo>
                    <a:pt x="868" y="2335"/>
                  </a:lnTo>
                  <a:lnTo>
                    <a:pt x="873" y="2335"/>
                  </a:lnTo>
                  <a:lnTo>
                    <a:pt x="873" y="2332"/>
                  </a:lnTo>
                  <a:lnTo>
                    <a:pt x="901" y="2332"/>
                  </a:lnTo>
                  <a:lnTo>
                    <a:pt x="901" y="2327"/>
                  </a:lnTo>
                  <a:lnTo>
                    <a:pt x="906" y="2327"/>
                  </a:lnTo>
                  <a:lnTo>
                    <a:pt x="906" y="2323"/>
                  </a:lnTo>
                  <a:lnTo>
                    <a:pt x="916" y="2323"/>
                  </a:lnTo>
                  <a:lnTo>
                    <a:pt x="916" y="2309"/>
                  </a:lnTo>
                  <a:lnTo>
                    <a:pt x="934" y="2309"/>
                  </a:lnTo>
                  <a:lnTo>
                    <a:pt x="934" y="2306"/>
                  </a:lnTo>
                  <a:lnTo>
                    <a:pt x="954" y="2306"/>
                  </a:lnTo>
                  <a:lnTo>
                    <a:pt x="954" y="2301"/>
                  </a:lnTo>
                  <a:lnTo>
                    <a:pt x="960" y="2301"/>
                  </a:lnTo>
                  <a:lnTo>
                    <a:pt x="960" y="2297"/>
                  </a:lnTo>
                  <a:lnTo>
                    <a:pt x="967" y="2297"/>
                  </a:lnTo>
                  <a:lnTo>
                    <a:pt x="967" y="2294"/>
                  </a:lnTo>
                  <a:lnTo>
                    <a:pt x="972" y="2294"/>
                  </a:lnTo>
                  <a:lnTo>
                    <a:pt x="972" y="2288"/>
                  </a:lnTo>
                  <a:lnTo>
                    <a:pt x="977" y="2288"/>
                  </a:lnTo>
                  <a:lnTo>
                    <a:pt x="977" y="2285"/>
                  </a:lnTo>
                  <a:lnTo>
                    <a:pt x="982" y="2285"/>
                  </a:lnTo>
                  <a:lnTo>
                    <a:pt x="982" y="2276"/>
                  </a:lnTo>
                  <a:lnTo>
                    <a:pt x="987" y="2276"/>
                  </a:lnTo>
                  <a:lnTo>
                    <a:pt x="987" y="2271"/>
                  </a:lnTo>
                  <a:lnTo>
                    <a:pt x="993" y="2271"/>
                  </a:lnTo>
                  <a:lnTo>
                    <a:pt x="993" y="2268"/>
                  </a:lnTo>
                  <a:lnTo>
                    <a:pt x="1005" y="2268"/>
                  </a:lnTo>
                  <a:lnTo>
                    <a:pt x="1005" y="2262"/>
                  </a:lnTo>
                  <a:lnTo>
                    <a:pt x="1026" y="2262"/>
                  </a:lnTo>
                  <a:lnTo>
                    <a:pt x="1026" y="2259"/>
                  </a:lnTo>
                  <a:lnTo>
                    <a:pt x="1043" y="2259"/>
                  </a:lnTo>
                  <a:lnTo>
                    <a:pt x="1043" y="2254"/>
                  </a:lnTo>
                  <a:lnTo>
                    <a:pt x="1059" y="2254"/>
                  </a:lnTo>
                  <a:lnTo>
                    <a:pt x="1059" y="2250"/>
                  </a:lnTo>
                  <a:lnTo>
                    <a:pt x="1071" y="2250"/>
                  </a:lnTo>
                  <a:lnTo>
                    <a:pt x="1071" y="2247"/>
                  </a:lnTo>
                  <a:lnTo>
                    <a:pt x="1081" y="2247"/>
                  </a:lnTo>
                  <a:lnTo>
                    <a:pt x="1081" y="2242"/>
                  </a:lnTo>
                  <a:lnTo>
                    <a:pt x="1131" y="2242"/>
                  </a:lnTo>
                  <a:lnTo>
                    <a:pt x="1131" y="2238"/>
                  </a:lnTo>
                  <a:lnTo>
                    <a:pt x="1137" y="2238"/>
                  </a:lnTo>
                  <a:lnTo>
                    <a:pt x="1137" y="2233"/>
                  </a:lnTo>
                  <a:lnTo>
                    <a:pt x="1152" y="2233"/>
                  </a:lnTo>
                  <a:lnTo>
                    <a:pt x="1152" y="2229"/>
                  </a:lnTo>
                  <a:lnTo>
                    <a:pt x="1197" y="2229"/>
                  </a:lnTo>
                  <a:lnTo>
                    <a:pt x="1197" y="2224"/>
                  </a:lnTo>
                  <a:lnTo>
                    <a:pt x="1235" y="2224"/>
                  </a:lnTo>
                  <a:lnTo>
                    <a:pt x="1235" y="2212"/>
                  </a:lnTo>
                  <a:lnTo>
                    <a:pt x="1241" y="2212"/>
                  </a:lnTo>
                  <a:lnTo>
                    <a:pt x="1241" y="2207"/>
                  </a:lnTo>
                  <a:lnTo>
                    <a:pt x="1246" y="2207"/>
                  </a:lnTo>
                  <a:lnTo>
                    <a:pt x="1246" y="2200"/>
                  </a:lnTo>
                  <a:lnTo>
                    <a:pt x="1251" y="2200"/>
                  </a:lnTo>
                  <a:lnTo>
                    <a:pt x="1251" y="2195"/>
                  </a:lnTo>
                  <a:lnTo>
                    <a:pt x="1274" y="2195"/>
                  </a:lnTo>
                  <a:lnTo>
                    <a:pt x="1274" y="2191"/>
                  </a:lnTo>
                  <a:lnTo>
                    <a:pt x="1284" y="2191"/>
                  </a:lnTo>
                  <a:lnTo>
                    <a:pt x="1284" y="2186"/>
                  </a:lnTo>
                  <a:lnTo>
                    <a:pt x="1289" y="2186"/>
                  </a:lnTo>
                  <a:lnTo>
                    <a:pt x="1289" y="2174"/>
                  </a:lnTo>
                  <a:lnTo>
                    <a:pt x="1296" y="2174"/>
                  </a:lnTo>
                  <a:lnTo>
                    <a:pt x="1296" y="2165"/>
                  </a:lnTo>
                  <a:lnTo>
                    <a:pt x="1301" y="2165"/>
                  </a:lnTo>
                  <a:lnTo>
                    <a:pt x="1301" y="2160"/>
                  </a:lnTo>
                  <a:lnTo>
                    <a:pt x="1307" y="2160"/>
                  </a:lnTo>
                  <a:lnTo>
                    <a:pt x="1307" y="2153"/>
                  </a:lnTo>
                  <a:lnTo>
                    <a:pt x="1312" y="2153"/>
                  </a:lnTo>
                  <a:lnTo>
                    <a:pt x="1312" y="2148"/>
                  </a:lnTo>
                  <a:lnTo>
                    <a:pt x="1329" y="2148"/>
                  </a:lnTo>
                  <a:lnTo>
                    <a:pt x="1329" y="2144"/>
                  </a:lnTo>
                  <a:lnTo>
                    <a:pt x="1355" y="2144"/>
                  </a:lnTo>
                  <a:lnTo>
                    <a:pt x="1355" y="2139"/>
                  </a:lnTo>
                  <a:lnTo>
                    <a:pt x="1388" y="2139"/>
                  </a:lnTo>
                  <a:lnTo>
                    <a:pt x="1388" y="2131"/>
                  </a:lnTo>
                  <a:lnTo>
                    <a:pt x="1400" y="2131"/>
                  </a:lnTo>
                  <a:lnTo>
                    <a:pt x="1400" y="2127"/>
                  </a:lnTo>
                  <a:lnTo>
                    <a:pt x="1416" y="2127"/>
                  </a:lnTo>
                  <a:lnTo>
                    <a:pt x="1416" y="2122"/>
                  </a:lnTo>
                  <a:lnTo>
                    <a:pt x="1426" y="2122"/>
                  </a:lnTo>
                  <a:lnTo>
                    <a:pt x="1426" y="2118"/>
                  </a:lnTo>
                  <a:lnTo>
                    <a:pt x="1454" y="2118"/>
                  </a:lnTo>
                  <a:lnTo>
                    <a:pt x="1454" y="2110"/>
                  </a:lnTo>
                  <a:lnTo>
                    <a:pt x="1459" y="2110"/>
                  </a:lnTo>
                  <a:lnTo>
                    <a:pt x="1459" y="2106"/>
                  </a:lnTo>
                  <a:lnTo>
                    <a:pt x="1477" y="2106"/>
                  </a:lnTo>
                  <a:lnTo>
                    <a:pt x="1477" y="2101"/>
                  </a:lnTo>
                  <a:lnTo>
                    <a:pt x="1482" y="2101"/>
                  </a:lnTo>
                  <a:lnTo>
                    <a:pt x="1482" y="2098"/>
                  </a:lnTo>
                  <a:lnTo>
                    <a:pt x="1492" y="2098"/>
                  </a:lnTo>
                  <a:lnTo>
                    <a:pt x="1492" y="2092"/>
                  </a:lnTo>
                  <a:lnTo>
                    <a:pt x="1499" y="2092"/>
                  </a:lnTo>
                  <a:lnTo>
                    <a:pt x="1499" y="2084"/>
                  </a:lnTo>
                  <a:lnTo>
                    <a:pt x="1537" y="2084"/>
                  </a:lnTo>
                  <a:lnTo>
                    <a:pt x="1537" y="2080"/>
                  </a:lnTo>
                  <a:lnTo>
                    <a:pt x="1548" y="2080"/>
                  </a:lnTo>
                  <a:lnTo>
                    <a:pt x="1548" y="2063"/>
                  </a:lnTo>
                  <a:lnTo>
                    <a:pt x="1553" y="2063"/>
                  </a:lnTo>
                  <a:lnTo>
                    <a:pt x="1553" y="2058"/>
                  </a:lnTo>
                  <a:lnTo>
                    <a:pt x="1558" y="2058"/>
                  </a:lnTo>
                  <a:lnTo>
                    <a:pt x="1558" y="2054"/>
                  </a:lnTo>
                  <a:lnTo>
                    <a:pt x="1591" y="2054"/>
                  </a:lnTo>
                  <a:lnTo>
                    <a:pt x="1591" y="2049"/>
                  </a:lnTo>
                  <a:lnTo>
                    <a:pt x="1608" y="2049"/>
                  </a:lnTo>
                  <a:lnTo>
                    <a:pt x="1608" y="2046"/>
                  </a:lnTo>
                  <a:lnTo>
                    <a:pt x="1614" y="2046"/>
                  </a:lnTo>
                  <a:lnTo>
                    <a:pt x="1614" y="2040"/>
                  </a:lnTo>
                  <a:lnTo>
                    <a:pt x="1624" y="2040"/>
                  </a:lnTo>
                  <a:lnTo>
                    <a:pt x="1624" y="2037"/>
                  </a:lnTo>
                  <a:lnTo>
                    <a:pt x="1647" y="2037"/>
                  </a:lnTo>
                  <a:lnTo>
                    <a:pt x="1647" y="2032"/>
                  </a:lnTo>
                  <a:lnTo>
                    <a:pt x="1674" y="2032"/>
                  </a:lnTo>
                  <a:lnTo>
                    <a:pt x="1674" y="2028"/>
                  </a:lnTo>
                  <a:lnTo>
                    <a:pt x="1685" y="2028"/>
                  </a:lnTo>
                  <a:lnTo>
                    <a:pt x="1685" y="2023"/>
                  </a:lnTo>
                  <a:lnTo>
                    <a:pt x="1690" y="2023"/>
                  </a:lnTo>
                  <a:lnTo>
                    <a:pt x="1690" y="2018"/>
                  </a:lnTo>
                  <a:lnTo>
                    <a:pt x="1697" y="2018"/>
                  </a:lnTo>
                  <a:lnTo>
                    <a:pt x="1697" y="2014"/>
                  </a:lnTo>
                  <a:lnTo>
                    <a:pt x="1713" y="2014"/>
                  </a:lnTo>
                  <a:lnTo>
                    <a:pt x="1713" y="2006"/>
                  </a:lnTo>
                  <a:lnTo>
                    <a:pt x="1723" y="2006"/>
                  </a:lnTo>
                  <a:lnTo>
                    <a:pt x="1723" y="1992"/>
                  </a:lnTo>
                  <a:lnTo>
                    <a:pt x="1730" y="1992"/>
                  </a:lnTo>
                  <a:lnTo>
                    <a:pt x="1730" y="1987"/>
                  </a:lnTo>
                  <a:lnTo>
                    <a:pt x="1740" y="1987"/>
                  </a:lnTo>
                  <a:lnTo>
                    <a:pt x="1740" y="1973"/>
                  </a:lnTo>
                  <a:lnTo>
                    <a:pt x="1778" y="1973"/>
                  </a:lnTo>
                  <a:lnTo>
                    <a:pt x="1778" y="1964"/>
                  </a:lnTo>
                  <a:lnTo>
                    <a:pt x="1784" y="1964"/>
                  </a:lnTo>
                  <a:lnTo>
                    <a:pt x="1784" y="1961"/>
                  </a:lnTo>
                  <a:lnTo>
                    <a:pt x="1796" y="1961"/>
                  </a:lnTo>
                  <a:lnTo>
                    <a:pt x="1796" y="1955"/>
                  </a:lnTo>
                  <a:lnTo>
                    <a:pt x="1806" y="1955"/>
                  </a:lnTo>
                  <a:lnTo>
                    <a:pt x="1806" y="1950"/>
                  </a:lnTo>
                  <a:lnTo>
                    <a:pt x="1839" y="1950"/>
                  </a:lnTo>
                  <a:lnTo>
                    <a:pt x="1839" y="1947"/>
                  </a:lnTo>
                  <a:lnTo>
                    <a:pt x="1844" y="1947"/>
                  </a:lnTo>
                  <a:lnTo>
                    <a:pt x="1844" y="1942"/>
                  </a:lnTo>
                  <a:lnTo>
                    <a:pt x="1850" y="1942"/>
                  </a:lnTo>
                  <a:lnTo>
                    <a:pt x="1850" y="1933"/>
                  </a:lnTo>
                  <a:lnTo>
                    <a:pt x="1883" y="1933"/>
                  </a:lnTo>
                  <a:lnTo>
                    <a:pt x="1883" y="1928"/>
                  </a:lnTo>
                  <a:lnTo>
                    <a:pt x="1888" y="1928"/>
                  </a:lnTo>
                  <a:lnTo>
                    <a:pt x="1888" y="1917"/>
                  </a:lnTo>
                  <a:lnTo>
                    <a:pt x="1895" y="1917"/>
                  </a:lnTo>
                  <a:lnTo>
                    <a:pt x="1895" y="1914"/>
                  </a:lnTo>
                  <a:lnTo>
                    <a:pt x="1905" y="1914"/>
                  </a:lnTo>
                  <a:lnTo>
                    <a:pt x="1905" y="1909"/>
                  </a:lnTo>
                  <a:lnTo>
                    <a:pt x="1915" y="1909"/>
                  </a:lnTo>
                  <a:lnTo>
                    <a:pt x="1915" y="1903"/>
                  </a:lnTo>
                  <a:lnTo>
                    <a:pt x="1921" y="1903"/>
                  </a:lnTo>
                  <a:lnTo>
                    <a:pt x="1921" y="1900"/>
                  </a:lnTo>
                  <a:lnTo>
                    <a:pt x="1943" y="1900"/>
                  </a:lnTo>
                  <a:lnTo>
                    <a:pt x="1943" y="1895"/>
                  </a:lnTo>
                  <a:lnTo>
                    <a:pt x="1948" y="1895"/>
                  </a:lnTo>
                  <a:lnTo>
                    <a:pt x="1948" y="1884"/>
                  </a:lnTo>
                  <a:lnTo>
                    <a:pt x="1954" y="1884"/>
                  </a:lnTo>
                  <a:lnTo>
                    <a:pt x="1954" y="1876"/>
                  </a:lnTo>
                  <a:lnTo>
                    <a:pt x="1959" y="1876"/>
                  </a:lnTo>
                  <a:lnTo>
                    <a:pt x="1959" y="1870"/>
                  </a:lnTo>
                  <a:lnTo>
                    <a:pt x="1971" y="1870"/>
                  </a:lnTo>
                  <a:lnTo>
                    <a:pt x="1971" y="1865"/>
                  </a:lnTo>
                  <a:lnTo>
                    <a:pt x="1981" y="1865"/>
                  </a:lnTo>
                  <a:lnTo>
                    <a:pt x="1981" y="1857"/>
                  </a:lnTo>
                  <a:lnTo>
                    <a:pt x="2009" y="1857"/>
                  </a:lnTo>
                  <a:lnTo>
                    <a:pt x="2009" y="1851"/>
                  </a:lnTo>
                  <a:lnTo>
                    <a:pt x="2025" y="1851"/>
                  </a:lnTo>
                  <a:lnTo>
                    <a:pt x="2025" y="1846"/>
                  </a:lnTo>
                  <a:lnTo>
                    <a:pt x="2032" y="1846"/>
                  </a:lnTo>
                  <a:lnTo>
                    <a:pt x="2032" y="1837"/>
                  </a:lnTo>
                  <a:lnTo>
                    <a:pt x="2053" y="1837"/>
                  </a:lnTo>
                  <a:lnTo>
                    <a:pt x="2053" y="1832"/>
                  </a:lnTo>
                  <a:lnTo>
                    <a:pt x="2085" y="1832"/>
                  </a:lnTo>
                  <a:lnTo>
                    <a:pt x="2085" y="1822"/>
                  </a:lnTo>
                  <a:lnTo>
                    <a:pt x="2103" y="1822"/>
                  </a:lnTo>
                  <a:lnTo>
                    <a:pt x="2103" y="1818"/>
                  </a:lnTo>
                  <a:lnTo>
                    <a:pt x="2118" y="1818"/>
                  </a:lnTo>
                  <a:lnTo>
                    <a:pt x="2118" y="1813"/>
                  </a:lnTo>
                  <a:lnTo>
                    <a:pt x="2131" y="1813"/>
                  </a:lnTo>
                  <a:lnTo>
                    <a:pt x="2131" y="1808"/>
                  </a:lnTo>
                  <a:lnTo>
                    <a:pt x="2146" y="1808"/>
                  </a:lnTo>
                  <a:lnTo>
                    <a:pt x="2146" y="1803"/>
                  </a:lnTo>
                  <a:lnTo>
                    <a:pt x="2157" y="1803"/>
                  </a:lnTo>
                  <a:lnTo>
                    <a:pt x="2157" y="1798"/>
                  </a:lnTo>
                  <a:lnTo>
                    <a:pt x="2164" y="1798"/>
                  </a:lnTo>
                  <a:lnTo>
                    <a:pt x="2164" y="1794"/>
                  </a:lnTo>
                  <a:lnTo>
                    <a:pt x="2174" y="1794"/>
                  </a:lnTo>
                  <a:lnTo>
                    <a:pt x="2174" y="1789"/>
                  </a:lnTo>
                  <a:lnTo>
                    <a:pt x="2207" y="1789"/>
                  </a:lnTo>
                  <a:lnTo>
                    <a:pt x="2207" y="1784"/>
                  </a:lnTo>
                  <a:lnTo>
                    <a:pt x="2223" y="1784"/>
                  </a:lnTo>
                  <a:lnTo>
                    <a:pt x="2223" y="1778"/>
                  </a:lnTo>
                  <a:lnTo>
                    <a:pt x="2250" y="1778"/>
                  </a:lnTo>
                  <a:lnTo>
                    <a:pt x="2250" y="1768"/>
                  </a:lnTo>
                  <a:lnTo>
                    <a:pt x="2262" y="1768"/>
                  </a:lnTo>
                  <a:lnTo>
                    <a:pt x="2262" y="1763"/>
                  </a:lnTo>
                  <a:lnTo>
                    <a:pt x="2278" y="1763"/>
                  </a:lnTo>
                  <a:lnTo>
                    <a:pt x="2278" y="1758"/>
                  </a:lnTo>
                  <a:lnTo>
                    <a:pt x="2288" y="1758"/>
                  </a:lnTo>
                  <a:lnTo>
                    <a:pt x="2288" y="1749"/>
                  </a:lnTo>
                  <a:lnTo>
                    <a:pt x="2306" y="1749"/>
                  </a:lnTo>
                  <a:lnTo>
                    <a:pt x="2306" y="1744"/>
                  </a:lnTo>
                  <a:lnTo>
                    <a:pt x="2321" y="1744"/>
                  </a:lnTo>
                  <a:lnTo>
                    <a:pt x="2321" y="1739"/>
                  </a:lnTo>
                  <a:lnTo>
                    <a:pt x="2349" y="1739"/>
                  </a:lnTo>
                  <a:lnTo>
                    <a:pt x="2349" y="1733"/>
                  </a:lnTo>
                  <a:lnTo>
                    <a:pt x="2405" y="1733"/>
                  </a:lnTo>
                  <a:lnTo>
                    <a:pt x="2405" y="1723"/>
                  </a:lnTo>
                  <a:lnTo>
                    <a:pt x="2420" y="1723"/>
                  </a:lnTo>
                  <a:lnTo>
                    <a:pt x="2420" y="1713"/>
                  </a:lnTo>
                  <a:lnTo>
                    <a:pt x="2448" y="1713"/>
                  </a:lnTo>
                  <a:lnTo>
                    <a:pt x="2448" y="1707"/>
                  </a:lnTo>
                  <a:lnTo>
                    <a:pt x="2458" y="1707"/>
                  </a:lnTo>
                  <a:lnTo>
                    <a:pt x="2458" y="1702"/>
                  </a:lnTo>
                  <a:lnTo>
                    <a:pt x="2471" y="1702"/>
                  </a:lnTo>
                  <a:lnTo>
                    <a:pt x="2471" y="1692"/>
                  </a:lnTo>
                  <a:lnTo>
                    <a:pt x="2486" y="1692"/>
                  </a:lnTo>
                  <a:lnTo>
                    <a:pt x="2486" y="1681"/>
                  </a:lnTo>
                  <a:lnTo>
                    <a:pt x="2498" y="1681"/>
                  </a:lnTo>
                  <a:lnTo>
                    <a:pt x="2498" y="1676"/>
                  </a:lnTo>
                  <a:lnTo>
                    <a:pt x="2509" y="1676"/>
                  </a:lnTo>
                  <a:lnTo>
                    <a:pt x="2509" y="1671"/>
                  </a:lnTo>
                  <a:lnTo>
                    <a:pt x="2524" y="1671"/>
                  </a:lnTo>
                  <a:lnTo>
                    <a:pt x="2524" y="1666"/>
                  </a:lnTo>
                  <a:lnTo>
                    <a:pt x="2531" y="1666"/>
                  </a:lnTo>
                  <a:lnTo>
                    <a:pt x="2531" y="1661"/>
                  </a:lnTo>
                  <a:lnTo>
                    <a:pt x="2590" y="1661"/>
                  </a:lnTo>
                  <a:lnTo>
                    <a:pt x="2590" y="1654"/>
                  </a:lnTo>
                  <a:lnTo>
                    <a:pt x="2651" y="1654"/>
                  </a:lnTo>
                  <a:lnTo>
                    <a:pt x="2651" y="1648"/>
                  </a:lnTo>
                  <a:lnTo>
                    <a:pt x="2656" y="1648"/>
                  </a:lnTo>
                  <a:lnTo>
                    <a:pt x="2656" y="1643"/>
                  </a:lnTo>
                  <a:lnTo>
                    <a:pt x="2663" y="1643"/>
                  </a:lnTo>
                  <a:lnTo>
                    <a:pt x="2663" y="1638"/>
                  </a:lnTo>
                  <a:lnTo>
                    <a:pt x="2668" y="1638"/>
                  </a:lnTo>
                  <a:lnTo>
                    <a:pt x="2668" y="1633"/>
                  </a:lnTo>
                  <a:lnTo>
                    <a:pt x="2674" y="1633"/>
                  </a:lnTo>
                  <a:lnTo>
                    <a:pt x="2674" y="1628"/>
                  </a:lnTo>
                  <a:lnTo>
                    <a:pt x="2750" y="1628"/>
                  </a:lnTo>
                  <a:lnTo>
                    <a:pt x="2750" y="1621"/>
                  </a:lnTo>
                  <a:lnTo>
                    <a:pt x="2755" y="1621"/>
                  </a:lnTo>
                  <a:lnTo>
                    <a:pt x="2755" y="1610"/>
                  </a:lnTo>
                  <a:lnTo>
                    <a:pt x="2788" y="1610"/>
                  </a:lnTo>
                  <a:lnTo>
                    <a:pt x="2788" y="1605"/>
                  </a:lnTo>
                  <a:lnTo>
                    <a:pt x="2800" y="1605"/>
                  </a:lnTo>
                  <a:lnTo>
                    <a:pt x="2800" y="1600"/>
                  </a:lnTo>
                  <a:lnTo>
                    <a:pt x="2811" y="1600"/>
                  </a:lnTo>
                  <a:lnTo>
                    <a:pt x="2811" y="1593"/>
                  </a:lnTo>
                  <a:lnTo>
                    <a:pt x="2821" y="1593"/>
                  </a:lnTo>
                  <a:lnTo>
                    <a:pt x="2821" y="1588"/>
                  </a:lnTo>
                  <a:lnTo>
                    <a:pt x="2828" y="1588"/>
                  </a:lnTo>
                  <a:lnTo>
                    <a:pt x="2828" y="1576"/>
                  </a:lnTo>
                  <a:lnTo>
                    <a:pt x="2854" y="1576"/>
                  </a:lnTo>
                  <a:lnTo>
                    <a:pt x="2854" y="1570"/>
                  </a:lnTo>
                  <a:lnTo>
                    <a:pt x="2871" y="1570"/>
                  </a:lnTo>
                  <a:lnTo>
                    <a:pt x="2871" y="1565"/>
                  </a:lnTo>
                  <a:lnTo>
                    <a:pt x="2876" y="1565"/>
                  </a:lnTo>
                  <a:lnTo>
                    <a:pt x="2876" y="1558"/>
                  </a:lnTo>
                  <a:lnTo>
                    <a:pt x="2882" y="1558"/>
                  </a:lnTo>
                  <a:lnTo>
                    <a:pt x="2882" y="1548"/>
                  </a:lnTo>
                  <a:lnTo>
                    <a:pt x="2892" y="1548"/>
                  </a:lnTo>
                  <a:lnTo>
                    <a:pt x="2892" y="1536"/>
                  </a:lnTo>
                  <a:lnTo>
                    <a:pt x="2899" y="1536"/>
                  </a:lnTo>
                  <a:lnTo>
                    <a:pt x="2899" y="1523"/>
                  </a:lnTo>
                  <a:lnTo>
                    <a:pt x="2904" y="1523"/>
                  </a:lnTo>
                  <a:lnTo>
                    <a:pt x="2904" y="1518"/>
                  </a:lnTo>
                  <a:lnTo>
                    <a:pt x="2932" y="1518"/>
                  </a:lnTo>
                  <a:lnTo>
                    <a:pt x="2932" y="1513"/>
                  </a:lnTo>
                  <a:lnTo>
                    <a:pt x="2937" y="1513"/>
                  </a:lnTo>
                  <a:lnTo>
                    <a:pt x="2937" y="1506"/>
                  </a:lnTo>
                  <a:lnTo>
                    <a:pt x="2965" y="1506"/>
                  </a:lnTo>
                  <a:lnTo>
                    <a:pt x="2965" y="1501"/>
                  </a:lnTo>
                  <a:lnTo>
                    <a:pt x="2991" y="1501"/>
                  </a:lnTo>
                  <a:lnTo>
                    <a:pt x="2991" y="1494"/>
                  </a:lnTo>
                  <a:lnTo>
                    <a:pt x="3003" y="1494"/>
                  </a:lnTo>
                  <a:lnTo>
                    <a:pt x="3003" y="1489"/>
                  </a:lnTo>
                  <a:lnTo>
                    <a:pt x="3008" y="1489"/>
                  </a:lnTo>
                  <a:lnTo>
                    <a:pt x="3008" y="1484"/>
                  </a:lnTo>
                  <a:lnTo>
                    <a:pt x="3024" y="1484"/>
                  </a:lnTo>
                  <a:lnTo>
                    <a:pt x="3024" y="1477"/>
                  </a:lnTo>
                  <a:lnTo>
                    <a:pt x="3031" y="1477"/>
                  </a:lnTo>
                  <a:lnTo>
                    <a:pt x="3031" y="1471"/>
                  </a:lnTo>
                  <a:lnTo>
                    <a:pt x="3057" y="1471"/>
                  </a:lnTo>
                  <a:lnTo>
                    <a:pt x="3057" y="1452"/>
                  </a:lnTo>
                  <a:lnTo>
                    <a:pt x="3064" y="1452"/>
                  </a:lnTo>
                  <a:lnTo>
                    <a:pt x="3064" y="1440"/>
                  </a:lnTo>
                  <a:lnTo>
                    <a:pt x="3069" y="1440"/>
                  </a:lnTo>
                  <a:lnTo>
                    <a:pt x="3069" y="1435"/>
                  </a:lnTo>
                  <a:lnTo>
                    <a:pt x="3102" y="1435"/>
                  </a:lnTo>
                  <a:lnTo>
                    <a:pt x="3102" y="1428"/>
                  </a:lnTo>
                  <a:lnTo>
                    <a:pt x="3107" y="1428"/>
                  </a:lnTo>
                  <a:lnTo>
                    <a:pt x="3107" y="1416"/>
                  </a:lnTo>
                  <a:lnTo>
                    <a:pt x="3112" y="1416"/>
                  </a:lnTo>
                  <a:lnTo>
                    <a:pt x="3112" y="1409"/>
                  </a:lnTo>
                  <a:lnTo>
                    <a:pt x="3130" y="1409"/>
                  </a:lnTo>
                  <a:lnTo>
                    <a:pt x="3130" y="1397"/>
                  </a:lnTo>
                  <a:lnTo>
                    <a:pt x="3151" y="1397"/>
                  </a:lnTo>
                  <a:lnTo>
                    <a:pt x="3151" y="1392"/>
                  </a:lnTo>
                  <a:lnTo>
                    <a:pt x="3178" y="1392"/>
                  </a:lnTo>
                  <a:lnTo>
                    <a:pt x="3178" y="1385"/>
                  </a:lnTo>
                  <a:lnTo>
                    <a:pt x="3196" y="1385"/>
                  </a:lnTo>
                  <a:lnTo>
                    <a:pt x="3196" y="1378"/>
                  </a:lnTo>
                  <a:lnTo>
                    <a:pt x="3239" y="1378"/>
                  </a:lnTo>
                  <a:lnTo>
                    <a:pt x="3239" y="1373"/>
                  </a:lnTo>
                  <a:lnTo>
                    <a:pt x="3244" y="1373"/>
                  </a:lnTo>
                  <a:lnTo>
                    <a:pt x="3244" y="1366"/>
                  </a:lnTo>
                  <a:lnTo>
                    <a:pt x="3288" y="1366"/>
                  </a:lnTo>
                  <a:lnTo>
                    <a:pt x="3288" y="1345"/>
                  </a:lnTo>
                  <a:lnTo>
                    <a:pt x="3305" y="1345"/>
                  </a:lnTo>
                  <a:lnTo>
                    <a:pt x="3305" y="1340"/>
                  </a:lnTo>
                  <a:lnTo>
                    <a:pt x="3321" y="1340"/>
                  </a:lnTo>
                  <a:lnTo>
                    <a:pt x="3321" y="1333"/>
                  </a:lnTo>
                  <a:lnTo>
                    <a:pt x="3348" y="1333"/>
                  </a:lnTo>
                  <a:lnTo>
                    <a:pt x="3348" y="1326"/>
                  </a:lnTo>
                  <a:lnTo>
                    <a:pt x="3354" y="1326"/>
                  </a:lnTo>
                  <a:lnTo>
                    <a:pt x="3354" y="1319"/>
                  </a:lnTo>
                  <a:lnTo>
                    <a:pt x="3366" y="1319"/>
                  </a:lnTo>
                  <a:lnTo>
                    <a:pt x="3366" y="1312"/>
                  </a:lnTo>
                  <a:lnTo>
                    <a:pt x="3371" y="1312"/>
                  </a:lnTo>
                  <a:lnTo>
                    <a:pt x="3371" y="1305"/>
                  </a:lnTo>
                  <a:lnTo>
                    <a:pt x="3376" y="1305"/>
                  </a:lnTo>
                  <a:lnTo>
                    <a:pt x="3376" y="1298"/>
                  </a:lnTo>
                  <a:lnTo>
                    <a:pt x="3381" y="1298"/>
                  </a:lnTo>
                  <a:lnTo>
                    <a:pt x="3381" y="1291"/>
                  </a:lnTo>
                  <a:lnTo>
                    <a:pt x="3386" y="1291"/>
                  </a:lnTo>
                  <a:lnTo>
                    <a:pt x="3386" y="1284"/>
                  </a:lnTo>
                  <a:lnTo>
                    <a:pt x="3414" y="1284"/>
                  </a:lnTo>
                  <a:lnTo>
                    <a:pt x="3414" y="1277"/>
                  </a:lnTo>
                  <a:lnTo>
                    <a:pt x="3425" y="1277"/>
                  </a:lnTo>
                  <a:lnTo>
                    <a:pt x="3425" y="1270"/>
                  </a:lnTo>
                  <a:lnTo>
                    <a:pt x="3465" y="1270"/>
                  </a:lnTo>
                  <a:lnTo>
                    <a:pt x="3465" y="1263"/>
                  </a:lnTo>
                  <a:lnTo>
                    <a:pt x="3503" y="1263"/>
                  </a:lnTo>
                  <a:lnTo>
                    <a:pt x="3503" y="1255"/>
                  </a:lnTo>
                  <a:lnTo>
                    <a:pt x="3546" y="1255"/>
                  </a:lnTo>
                  <a:lnTo>
                    <a:pt x="3546" y="1248"/>
                  </a:lnTo>
                  <a:lnTo>
                    <a:pt x="3556" y="1248"/>
                  </a:lnTo>
                  <a:lnTo>
                    <a:pt x="3556" y="1241"/>
                  </a:lnTo>
                  <a:lnTo>
                    <a:pt x="3635" y="1241"/>
                  </a:lnTo>
                  <a:lnTo>
                    <a:pt x="3635" y="1232"/>
                  </a:lnTo>
                  <a:lnTo>
                    <a:pt x="3640" y="1232"/>
                  </a:lnTo>
                  <a:lnTo>
                    <a:pt x="3640" y="1225"/>
                  </a:lnTo>
                  <a:lnTo>
                    <a:pt x="3667" y="1225"/>
                  </a:lnTo>
                  <a:lnTo>
                    <a:pt x="3667" y="1216"/>
                  </a:lnTo>
                  <a:lnTo>
                    <a:pt x="3706" y="1216"/>
                  </a:lnTo>
                  <a:lnTo>
                    <a:pt x="3706" y="1209"/>
                  </a:lnTo>
                  <a:lnTo>
                    <a:pt x="3716" y="1209"/>
                  </a:lnTo>
                  <a:lnTo>
                    <a:pt x="3716" y="1201"/>
                  </a:lnTo>
                  <a:lnTo>
                    <a:pt x="3739" y="1201"/>
                  </a:lnTo>
                  <a:lnTo>
                    <a:pt x="3739" y="1183"/>
                  </a:lnTo>
                  <a:lnTo>
                    <a:pt x="3749" y="1183"/>
                  </a:lnTo>
                  <a:lnTo>
                    <a:pt x="3749" y="1177"/>
                  </a:lnTo>
                  <a:lnTo>
                    <a:pt x="3777" y="1177"/>
                  </a:lnTo>
                  <a:lnTo>
                    <a:pt x="3777" y="1168"/>
                  </a:lnTo>
                  <a:lnTo>
                    <a:pt x="3891" y="1168"/>
                  </a:lnTo>
                  <a:lnTo>
                    <a:pt x="3891" y="1159"/>
                  </a:lnTo>
                  <a:lnTo>
                    <a:pt x="3914" y="1159"/>
                  </a:lnTo>
                  <a:lnTo>
                    <a:pt x="3914" y="1149"/>
                  </a:lnTo>
                  <a:lnTo>
                    <a:pt x="3942" y="1149"/>
                  </a:lnTo>
                  <a:lnTo>
                    <a:pt x="3942" y="1140"/>
                  </a:lnTo>
                  <a:lnTo>
                    <a:pt x="3969" y="1140"/>
                  </a:lnTo>
                  <a:lnTo>
                    <a:pt x="3969" y="1121"/>
                  </a:lnTo>
                  <a:lnTo>
                    <a:pt x="3985" y="1121"/>
                  </a:lnTo>
                  <a:lnTo>
                    <a:pt x="3985" y="1104"/>
                  </a:lnTo>
                  <a:lnTo>
                    <a:pt x="3990" y="1104"/>
                  </a:lnTo>
                  <a:lnTo>
                    <a:pt x="3990" y="1093"/>
                  </a:lnTo>
                  <a:lnTo>
                    <a:pt x="4023" y="1093"/>
                  </a:lnTo>
                  <a:lnTo>
                    <a:pt x="4023" y="1085"/>
                  </a:lnTo>
                  <a:lnTo>
                    <a:pt x="4040" y="1085"/>
                  </a:lnTo>
                  <a:lnTo>
                    <a:pt x="4040" y="1074"/>
                  </a:lnTo>
                  <a:lnTo>
                    <a:pt x="4084" y="1074"/>
                  </a:lnTo>
                  <a:lnTo>
                    <a:pt x="4084" y="1066"/>
                  </a:lnTo>
                  <a:lnTo>
                    <a:pt x="4106" y="1066"/>
                  </a:lnTo>
                  <a:lnTo>
                    <a:pt x="4106" y="1055"/>
                  </a:lnTo>
                  <a:lnTo>
                    <a:pt x="4129" y="1055"/>
                  </a:lnTo>
                  <a:lnTo>
                    <a:pt x="4129" y="1045"/>
                  </a:lnTo>
                  <a:lnTo>
                    <a:pt x="4177" y="1045"/>
                  </a:lnTo>
                  <a:lnTo>
                    <a:pt x="4177" y="1034"/>
                  </a:lnTo>
                  <a:lnTo>
                    <a:pt x="4205" y="1034"/>
                  </a:lnTo>
                  <a:lnTo>
                    <a:pt x="4205" y="1024"/>
                  </a:lnTo>
                  <a:lnTo>
                    <a:pt x="4216" y="1024"/>
                  </a:lnTo>
                  <a:lnTo>
                    <a:pt x="4216" y="1015"/>
                  </a:lnTo>
                  <a:lnTo>
                    <a:pt x="4228" y="1015"/>
                  </a:lnTo>
                  <a:lnTo>
                    <a:pt x="4228" y="994"/>
                  </a:lnTo>
                  <a:lnTo>
                    <a:pt x="4238" y="994"/>
                  </a:lnTo>
                  <a:lnTo>
                    <a:pt x="4238" y="984"/>
                  </a:lnTo>
                  <a:lnTo>
                    <a:pt x="4249" y="984"/>
                  </a:lnTo>
                  <a:lnTo>
                    <a:pt x="4249" y="963"/>
                  </a:lnTo>
                  <a:lnTo>
                    <a:pt x="4254" y="963"/>
                  </a:lnTo>
                  <a:lnTo>
                    <a:pt x="4254" y="941"/>
                  </a:lnTo>
                  <a:lnTo>
                    <a:pt x="4266" y="941"/>
                  </a:lnTo>
                  <a:lnTo>
                    <a:pt x="4266" y="930"/>
                  </a:lnTo>
                  <a:lnTo>
                    <a:pt x="4276" y="930"/>
                  </a:lnTo>
                  <a:lnTo>
                    <a:pt x="4276" y="920"/>
                  </a:lnTo>
                  <a:lnTo>
                    <a:pt x="4309" y="920"/>
                  </a:lnTo>
                  <a:lnTo>
                    <a:pt x="4309" y="909"/>
                  </a:lnTo>
                  <a:lnTo>
                    <a:pt x="4315" y="909"/>
                  </a:lnTo>
                  <a:lnTo>
                    <a:pt x="4315" y="899"/>
                  </a:lnTo>
                  <a:lnTo>
                    <a:pt x="4386" y="899"/>
                  </a:lnTo>
                  <a:lnTo>
                    <a:pt x="4386" y="875"/>
                  </a:lnTo>
                  <a:lnTo>
                    <a:pt x="4431" y="875"/>
                  </a:lnTo>
                  <a:lnTo>
                    <a:pt x="4431" y="863"/>
                  </a:lnTo>
                  <a:lnTo>
                    <a:pt x="4441" y="863"/>
                  </a:lnTo>
                  <a:lnTo>
                    <a:pt x="4441" y="838"/>
                  </a:lnTo>
                  <a:lnTo>
                    <a:pt x="4446" y="838"/>
                  </a:lnTo>
                  <a:lnTo>
                    <a:pt x="4446" y="814"/>
                  </a:lnTo>
                  <a:lnTo>
                    <a:pt x="4464" y="814"/>
                  </a:lnTo>
                  <a:lnTo>
                    <a:pt x="4464" y="802"/>
                  </a:lnTo>
                  <a:lnTo>
                    <a:pt x="4485" y="802"/>
                  </a:lnTo>
                  <a:lnTo>
                    <a:pt x="4485" y="790"/>
                  </a:lnTo>
                  <a:lnTo>
                    <a:pt x="4556" y="790"/>
                  </a:lnTo>
                  <a:lnTo>
                    <a:pt x="4556" y="778"/>
                  </a:lnTo>
                  <a:lnTo>
                    <a:pt x="4589" y="778"/>
                  </a:lnTo>
                  <a:lnTo>
                    <a:pt x="4589" y="764"/>
                  </a:lnTo>
                  <a:lnTo>
                    <a:pt x="4644" y="764"/>
                  </a:lnTo>
                  <a:lnTo>
                    <a:pt x="4644" y="750"/>
                  </a:lnTo>
                  <a:lnTo>
                    <a:pt x="4667" y="750"/>
                  </a:lnTo>
                  <a:lnTo>
                    <a:pt x="4667" y="736"/>
                  </a:lnTo>
                  <a:lnTo>
                    <a:pt x="4672" y="736"/>
                  </a:lnTo>
                  <a:lnTo>
                    <a:pt x="4672" y="722"/>
                  </a:lnTo>
                  <a:lnTo>
                    <a:pt x="4694" y="722"/>
                  </a:lnTo>
                  <a:lnTo>
                    <a:pt x="4694" y="708"/>
                  </a:lnTo>
                  <a:lnTo>
                    <a:pt x="4776" y="708"/>
                  </a:lnTo>
                  <a:lnTo>
                    <a:pt x="4776" y="694"/>
                  </a:lnTo>
                  <a:lnTo>
                    <a:pt x="4941" y="694"/>
                  </a:lnTo>
                  <a:lnTo>
                    <a:pt x="4941" y="679"/>
                  </a:lnTo>
                  <a:lnTo>
                    <a:pt x="4996" y="679"/>
                  </a:lnTo>
                  <a:lnTo>
                    <a:pt x="4996" y="661"/>
                  </a:lnTo>
                  <a:lnTo>
                    <a:pt x="5029" y="661"/>
                  </a:lnTo>
                  <a:lnTo>
                    <a:pt x="5029" y="644"/>
                  </a:lnTo>
                  <a:lnTo>
                    <a:pt x="5161" y="644"/>
                  </a:lnTo>
                  <a:lnTo>
                    <a:pt x="5161" y="627"/>
                  </a:lnTo>
                  <a:lnTo>
                    <a:pt x="5243" y="627"/>
                  </a:lnTo>
                  <a:lnTo>
                    <a:pt x="5243" y="608"/>
                  </a:lnTo>
                  <a:lnTo>
                    <a:pt x="5319" y="608"/>
                  </a:lnTo>
                  <a:lnTo>
                    <a:pt x="5319" y="566"/>
                  </a:lnTo>
                  <a:lnTo>
                    <a:pt x="5331" y="566"/>
                  </a:lnTo>
                  <a:lnTo>
                    <a:pt x="5331" y="545"/>
                  </a:lnTo>
                  <a:lnTo>
                    <a:pt x="5357" y="545"/>
                  </a:lnTo>
                  <a:lnTo>
                    <a:pt x="5357" y="524"/>
                  </a:lnTo>
                  <a:lnTo>
                    <a:pt x="5407" y="524"/>
                  </a:lnTo>
                  <a:lnTo>
                    <a:pt x="5407" y="502"/>
                  </a:lnTo>
                  <a:lnTo>
                    <a:pt x="5423" y="502"/>
                  </a:lnTo>
                  <a:lnTo>
                    <a:pt x="5423" y="479"/>
                  </a:lnTo>
                  <a:lnTo>
                    <a:pt x="5440" y="479"/>
                  </a:lnTo>
                  <a:lnTo>
                    <a:pt x="5440" y="457"/>
                  </a:lnTo>
                  <a:lnTo>
                    <a:pt x="5446" y="457"/>
                  </a:lnTo>
                  <a:lnTo>
                    <a:pt x="5446" y="410"/>
                  </a:lnTo>
                  <a:lnTo>
                    <a:pt x="5484" y="410"/>
                  </a:lnTo>
                  <a:lnTo>
                    <a:pt x="5484" y="387"/>
                  </a:lnTo>
                  <a:lnTo>
                    <a:pt x="5600" y="387"/>
                  </a:lnTo>
                  <a:lnTo>
                    <a:pt x="5600" y="360"/>
                  </a:lnTo>
                  <a:lnTo>
                    <a:pt x="5666" y="360"/>
                  </a:lnTo>
                  <a:lnTo>
                    <a:pt x="5666" y="330"/>
                  </a:lnTo>
                  <a:lnTo>
                    <a:pt x="5676" y="330"/>
                  </a:lnTo>
                  <a:lnTo>
                    <a:pt x="5676" y="301"/>
                  </a:lnTo>
                  <a:lnTo>
                    <a:pt x="5725" y="301"/>
                  </a:lnTo>
                  <a:lnTo>
                    <a:pt x="5725" y="268"/>
                  </a:lnTo>
                  <a:lnTo>
                    <a:pt x="5786" y="268"/>
                  </a:lnTo>
                  <a:lnTo>
                    <a:pt x="5786" y="233"/>
                  </a:lnTo>
                  <a:lnTo>
                    <a:pt x="5818" y="233"/>
                  </a:lnTo>
                  <a:lnTo>
                    <a:pt x="5818" y="193"/>
                  </a:lnTo>
                  <a:lnTo>
                    <a:pt x="5846" y="193"/>
                  </a:lnTo>
                  <a:lnTo>
                    <a:pt x="5846" y="153"/>
                  </a:lnTo>
                  <a:lnTo>
                    <a:pt x="5912" y="153"/>
                  </a:lnTo>
                  <a:lnTo>
                    <a:pt x="5912" y="108"/>
                  </a:lnTo>
                  <a:lnTo>
                    <a:pt x="5962" y="108"/>
                  </a:lnTo>
                  <a:lnTo>
                    <a:pt x="5962" y="58"/>
                  </a:lnTo>
                  <a:lnTo>
                    <a:pt x="6034" y="58"/>
                  </a:lnTo>
                  <a:lnTo>
                    <a:pt x="6034" y="0"/>
                  </a:lnTo>
                  <a:lnTo>
                    <a:pt x="6252" y="0"/>
                  </a:lnTo>
                </a:path>
              </a:pathLst>
            </a:custGeom>
            <a:noFill/>
            <a:ln w="1905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48" name="Freeform 30"/>
            <p:cNvSpPr>
              <a:spLocks/>
            </p:cNvSpPr>
            <p:nvPr/>
          </p:nvSpPr>
          <p:spPr bwMode="auto">
            <a:xfrm>
              <a:off x="1636729" y="2239199"/>
              <a:ext cx="7229951" cy="2919878"/>
            </a:xfrm>
            <a:custGeom>
              <a:avLst/>
              <a:gdLst>
                <a:gd name="T0" fmla="*/ 33 w 6252"/>
                <a:gd name="T1" fmla="*/ 2916 h 2958"/>
                <a:gd name="T2" fmla="*/ 137 w 6252"/>
                <a:gd name="T3" fmla="*/ 2878 h 2958"/>
                <a:gd name="T4" fmla="*/ 181 w 6252"/>
                <a:gd name="T5" fmla="*/ 2838 h 2958"/>
                <a:gd name="T6" fmla="*/ 214 w 6252"/>
                <a:gd name="T7" fmla="*/ 2805 h 2958"/>
                <a:gd name="T8" fmla="*/ 269 w 6252"/>
                <a:gd name="T9" fmla="*/ 2767 h 2958"/>
                <a:gd name="T10" fmla="*/ 340 w 6252"/>
                <a:gd name="T11" fmla="*/ 2738 h 2958"/>
                <a:gd name="T12" fmla="*/ 422 w 6252"/>
                <a:gd name="T13" fmla="*/ 2703 h 2958"/>
                <a:gd name="T14" fmla="*/ 505 w 6252"/>
                <a:gd name="T15" fmla="*/ 2677 h 2958"/>
                <a:gd name="T16" fmla="*/ 559 w 6252"/>
                <a:gd name="T17" fmla="*/ 2639 h 2958"/>
                <a:gd name="T18" fmla="*/ 625 w 6252"/>
                <a:gd name="T19" fmla="*/ 2601 h 2958"/>
                <a:gd name="T20" fmla="*/ 675 w 6252"/>
                <a:gd name="T21" fmla="*/ 2566 h 2958"/>
                <a:gd name="T22" fmla="*/ 746 w 6252"/>
                <a:gd name="T23" fmla="*/ 2537 h 2958"/>
                <a:gd name="T24" fmla="*/ 797 w 6252"/>
                <a:gd name="T25" fmla="*/ 2502 h 2958"/>
                <a:gd name="T26" fmla="*/ 911 w 6252"/>
                <a:gd name="T27" fmla="*/ 2469 h 2958"/>
                <a:gd name="T28" fmla="*/ 949 w 6252"/>
                <a:gd name="T29" fmla="*/ 2443 h 2958"/>
                <a:gd name="T30" fmla="*/ 1066 w 6252"/>
                <a:gd name="T31" fmla="*/ 2422 h 2958"/>
                <a:gd name="T32" fmla="*/ 1104 w 6252"/>
                <a:gd name="T33" fmla="*/ 2382 h 2958"/>
                <a:gd name="T34" fmla="*/ 1175 w 6252"/>
                <a:gd name="T35" fmla="*/ 2361 h 2958"/>
                <a:gd name="T36" fmla="*/ 1230 w 6252"/>
                <a:gd name="T37" fmla="*/ 2335 h 2958"/>
                <a:gd name="T38" fmla="*/ 1279 w 6252"/>
                <a:gd name="T39" fmla="*/ 2306 h 2958"/>
                <a:gd name="T40" fmla="*/ 1322 w 6252"/>
                <a:gd name="T41" fmla="*/ 2271 h 2958"/>
                <a:gd name="T42" fmla="*/ 1421 w 6252"/>
                <a:gd name="T43" fmla="*/ 2247 h 2958"/>
                <a:gd name="T44" fmla="*/ 1471 w 6252"/>
                <a:gd name="T45" fmla="*/ 2212 h 2958"/>
                <a:gd name="T46" fmla="*/ 1520 w 6252"/>
                <a:gd name="T47" fmla="*/ 2186 h 2958"/>
                <a:gd name="T48" fmla="*/ 1631 w 6252"/>
                <a:gd name="T49" fmla="*/ 2138 h 2958"/>
                <a:gd name="T50" fmla="*/ 1690 w 6252"/>
                <a:gd name="T51" fmla="*/ 2103 h 2958"/>
                <a:gd name="T52" fmla="*/ 1735 w 6252"/>
                <a:gd name="T53" fmla="*/ 2066 h 2958"/>
                <a:gd name="T54" fmla="*/ 1773 w 6252"/>
                <a:gd name="T55" fmla="*/ 2035 h 2958"/>
                <a:gd name="T56" fmla="*/ 1811 w 6252"/>
                <a:gd name="T57" fmla="*/ 1994 h 2958"/>
                <a:gd name="T58" fmla="*/ 1883 w 6252"/>
                <a:gd name="T59" fmla="*/ 1961 h 2958"/>
                <a:gd name="T60" fmla="*/ 1938 w 6252"/>
                <a:gd name="T61" fmla="*/ 1923 h 2958"/>
                <a:gd name="T62" fmla="*/ 2047 w 6252"/>
                <a:gd name="T63" fmla="*/ 1890 h 2958"/>
                <a:gd name="T64" fmla="*/ 2118 w 6252"/>
                <a:gd name="T65" fmla="*/ 1836 h 2958"/>
                <a:gd name="T66" fmla="*/ 2217 w 6252"/>
                <a:gd name="T67" fmla="*/ 1787 h 2958"/>
                <a:gd name="T68" fmla="*/ 2278 w 6252"/>
                <a:gd name="T69" fmla="*/ 1742 h 2958"/>
                <a:gd name="T70" fmla="*/ 2344 w 6252"/>
                <a:gd name="T71" fmla="*/ 1716 h 2958"/>
                <a:gd name="T72" fmla="*/ 2425 w 6252"/>
                <a:gd name="T73" fmla="*/ 1669 h 2958"/>
                <a:gd name="T74" fmla="*/ 2498 w 6252"/>
                <a:gd name="T75" fmla="*/ 1643 h 2958"/>
                <a:gd name="T76" fmla="*/ 2547 w 6252"/>
                <a:gd name="T77" fmla="*/ 1605 h 2958"/>
                <a:gd name="T78" fmla="*/ 2635 w 6252"/>
                <a:gd name="T79" fmla="*/ 1579 h 2958"/>
                <a:gd name="T80" fmla="*/ 2767 w 6252"/>
                <a:gd name="T81" fmla="*/ 1539 h 2958"/>
                <a:gd name="T82" fmla="*/ 2932 w 6252"/>
                <a:gd name="T83" fmla="*/ 1499 h 2958"/>
                <a:gd name="T84" fmla="*/ 2998 w 6252"/>
                <a:gd name="T85" fmla="*/ 1445 h 2958"/>
                <a:gd name="T86" fmla="*/ 3112 w 6252"/>
                <a:gd name="T87" fmla="*/ 1416 h 2958"/>
                <a:gd name="T88" fmla="*/ 3178 w 6252"/>
                <a:gd name="T89" fmla="*/ 1378 h 2958"/>
                <a:gd name="T90" fmla="*/ 3222 w 6252"/>
                <a:gd name="T91" fmla="*/ 1326 h 2958"/>
                <a:gd name="T92" fmla="*/ 3338 w 6252"/>
                <a:gd name="T93" fmla="*/ 1258 h 2958"/>
                <a:gd name="T94" fmla="*/ 3491 w 6252"/>
                <a:gd name="T95" fmla="*/ 1203 h 2958"/>
                <a:gd name="T96" fmla="*/ 3640 w 6252"/>
                <a:gd name="T97" fmla="*/ 1158 h 2958"/>
                <a:gd name="T98" fmla="*/ 3761 w 6252"/>
                <a:gd name="T99" fmla="*/ 1109 h 2958"/>
                <a:gd name="T100" fmla="*/ 3843 w 6252"/>
                <a:gd name="T101" fmla="*/ 1048 h 2958"/>
                <a:gd name="T102" fmla="*/ 4018 w 6252"/>
                <a:gd name="T103" fmla="*/ 986 h 2958"/>
                <a:gd name="T104" fmla="*/ 4129 w 6252"/>
                <a:gd name="T105" fmla="*/ 929 h 2958"/>
                <a:gd name="T106" fmla="*/ 4299 w 6252"/>
                <a:gd name="T107" fmla="*/ 847 h 2958"/>
                <a:gd name="T108" fmla="*/ 4550 w 6252"/>
                <a:gd name="T109" fmla="*/ 778 h 2958"/>
                <a:gd name="T110" fmla="*/ 4847 w 6252"/>
                <a:gd name="T111" fmla="*/ 708 h 2958"/>
                <a:gd name="T112" fmla="*/ 4968 w 6252"/>
                <a:gd name="T113" fmla="*/ 599 h 2958"/>
                <a:gd name="T114" fmla="*/ 5194 w 6252"/>
                <a:gd name="T115" fmla="*/ 510 h 2958"/>
                <a:gd name="T116" fmla="*/ 5463 w 6252"/>
                <a:gd name="T117" fmla="*/ 386 h 2958"/>
                <a:gd name="T118" fmla="*/ 5742 w 6252"/>
                <a:gd name="T119" fmla="*/ 2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2" h="2958">
                  <a:moveTo>
                    <a:pt x="0" y="2958"/>
                  </a:moveTo>
                  <a:lnTo>
                    <a:pt x="11" y="2958"/>
                  </a:lnTo>
                  <a:lnTo>
                    <a:pt x="11" y="2946"/>
                  </a:lnTo>
                  <a:lnTo>
                    <a:pt x="16" y="2946"/>
                  </a:lnTo>
                  <a:lnTo>
                    <a:pt x="16" y="2941"/>
                  </a:lnTo>
                  <a:lnTo>
                    <a:pt x="21" y="2941"/>
                  </a:lnTo>
                  <a:lnTo>
                    <a:pt x="21" y="2932"/>
                  </a:lnTo>
                  <a:lnTo>
                    <a:pt x="26" y="2932"/>
                  </a:lnTo>
                  <a:lnTo>
                    <a:pt x="26" y="2920"/>
                  </a:lnTo>
                  <a:lnTo>
                    <a:pt x="33" y="2920"/>
                  </a:lnTo>
                  <a:lnTo>
                    <a:pt x="33" y="2916"/>
                  </a:lnTo>
                  <a:lnTo>
                    <a:pt x="49" y="2916"/>
                  </a:lnTo>
                  <a:lnTo>
                    <a:pt x="49" y="2911"/>
                  </a:lnTo>
                  <a:lnTo>
                    <a:pt x="66" y="2911"/>
                  </a:lnTo>
                  <a:lnTo>
                    <a:pt x="66" y="2908"/>
                  </a:lnTo>
                  <a:lnTo>
                    <a:pt x="77" y="2908"/>
                  </a:lnTo>
                  <a:lnTo>
                    <a:pt x="77" y="2894"/>
                  </a:lnTo>
                  <a:lnTo>
                    <a:pt x="92" y="2894"/>
                  </a:lnTo>
                  <a:lnTo>
                    <a:pt x="92" y="2885"/>
                  </a:lnTo>
                  <a:lnTo>
                    <a:pt x="125" y="2885"/>
                  </a:lnTo>
                  <a:lnTo>
                    <a:pt x="125" y="2878"/>
                  </a:lnTo>
                  <a:lnTo>
                    <a:pt x="137" y="2878"/>
                  </a:lnTo>
                  <a:lnTo>
                    <a:pt x="137" y="2870"/>
                  </a:lnTo>
                  <a:lnTo>
                    <a:pt x="148" y="2870"/>
                  </a:lnTo>
                  <a:lnTo>
                    <a:pt x="148" y="2861"/>
                  </a:lnTo>
                  <a:lnTo>
                    <a:pt x="153" y="2861"/>
                  </a:lnTo>
                  <a:lnTo>
                    <a:pt x="153" y="2856"/>
                  </a:lnTo>
                  <a:lnTo>
                    <a:pt x="170" y="2856"/>
                  </a:lnTo>
                  <a:lnTo>
                    <a:pt x="170" y="2852"/>
                  </a:lnTo>
                  <a:lnTo>
                    <a:pt x="176" y="2852"/>
                  </a:lnTo>
                  <a:lnTo>
                    <a:pt x="176" y="2847"/>
                  </a:lnTo>
                  <a:lnTo>
                    <a:pt x="181" y="2847"/>
                  </a:lnTo>
                  <a:lnTo>
                    <a:pt x="181" y="2838"/>
                  </a:lnTo>
                  <a:lnTo>
                    <a:pt x="186" y="2838"/>
                  </a:lnTo>
                  <a:lnTo>
                    <a:pt x="186" y="2831"/>
                  </a:lnTo>
                  <a:lnTo>
                    <a:pt x="191" y="2831"/>
                  </a:lnTo>
                  <a:lnTo>
                    <a:pt x="191" y="2826"/>
                  </a:lnTo>
                  <a:lnTo>
                    <a:pt x="198" y="2826"/>
                  </a:lnTo>
                  <a:lnTo>
                    <a:pt x="198" y="2818"/>
                  </a:lnTo>
                  <a:lnTo>
                    <a:pt x="203" y="2818"/>
                  </a:lnTo>
                  <a:lnTo>
                    <a:pt x="203" y="2809"/>
                  </a:lnTo>
                  <a:lnTo>
                    <a:pt x="209" y="2809"/>
                  </a:lnTo>
                  <a:lnTo>
                    <a:pt x="209" y="2805"/>
                  </a:lnTo>
                  <a:lnTo>
                    <a:pt x="214" y="2805"/>
                  </a:lnTo>
                  <a:lnTo>
                    <a:pt x="214" y="2800"/>
                  </a:lnTo>
                  <a:lnTo>
                    <a:pt x="219" y="2800"/>
                  </a:lnTo>
                  <a:lnTo>
                    <a:pt x="219" y="2797"/>
                  </a:lnTo>
                  <a:lnTo>
                    <a:pt x="236" y="2797"/>
                  </a:lnTo>
                  <a:lnTo>
                    <a:pt x="236" y="2785"/>
                  </a:lnTo>
                  <a:lnTo>
                    <a:pt x="252" y="2785"/>
                  </a:lnTo>
                  <a:lnTo>
                    <a:pt x="252" y="2779"/>
                  </a:lnTo>
                  <a:lnTo>
                    <a:pt x="257" y="2779"/>
                  </a:lnTo>
                  <a:lnTo>
                    <a:pt x="257" y="2771"/>
                  </a:lnTo>
                  <a:lnTo>
                    <a:pt x="269" y="2771"/>
                  </a:lnTo>
                  <a:lnTo>
                    <a:pt x="269" y="2767"/>
                  </a:lnTo>
                  <a:lnTo>
                    <a:pt x="290" y="2767"/>
                  </a:lnTo>
                  <a:lnTo>
                    <a:pt x="290" y="2753"/>
                  </a:lnTo>
                  <a:lnTo>
                    <a:pt x="307" y="2753"/>
                  </a:lnTo>
                  <a:lnTo>
                    <a:pt x="307" y="2750"/>
                  </a:lnTo>
                  <a:lnTo>
                    <a:pt x="323" y="2750"/>
                  </a:lnTo>
                  <a:lnTo>
                    <a:pt x="323" y="2745"/>
                  </a:lnTo>
                  <a:lnTo>
                    <a:pt x="330" y="2745"/>
                  </a:lnTo>
                  <a:lnTo>
                    <a:pt x="330" y="2741"/>
                  </a:lnTo>
                  <a:lnTo>
                    <a:pt x="335" y="2741"/>
                  </a:lnTo>
                  <a:lnTo>
                    <a:pt x="335" y="2738"/>
                  </a:lnTo>
                  <a:lnTo>
                    <a:pt x="340" y="2738"/>
                  </a:lnTo>
                  <a:lnTo>
                    <a:pt x="340" y="2733"/>
                  </a:lnTo>
                  <a:lnTo>
                    <a:pt x="346" y="2733"/>
                  </a:lnTo>
                  <a:lnTo>
                    <a:pt x="346" y="2720"/>
                  </a:lnTo>
                  <a:lnTo>
                    <a:pt x="356" y="2720"/>
                  </a:lnTo>
                  <a:lnTo>
                    <a:pt x="356" y="2715"/>
                  </a:lnTo>
                  <a:lnTo>
                    <a:pt x="396" y="2715"/>
                  </a:lnTo>
                  <a:lnTo>
                    <a:pt x="396" y="2712"/>
                  </a:lnTo>
                  <a:lnTo>
                    <a:pt x="412" y="2712"/>
                  </a:lnTo>
                  <a:lnTo>
                    <a:pt x="412" y="2707"/>
                  </a:lnTo>
                  <a:lnTo>
                    <a:pt x="422" y="2707"/>
                  </a:lnTo>
                  <a:lnTo>
                    <a:pt x="422" y="2703"/>
                  </a:lnTo>
                  <a:lnTo>
                    <a:pt x="444" y="2703"/>
                  </a:lnTo>
                  <a:lnTo>
                    <a:pt x="444" y="2694"/>
                  </a:lnTo>
                  <a:lnTo>
                    <a:pt x="450" y="2694"/>
                  </a:lnTo>
                  <a:lnTo>
                    <a:pt x="450" y="2691"/>
                  </a:lnTo>
                  <a:lnTo>
                    <a:pt x="455" y="2691"/>
                  </a:lnTo>
                  <a:lnTo>
                    <a:pt x="455" y="2686"/>
                  </a:lnTo>
                  <a:lnTo>
                    <a:pt x="477" y="2686"/>
                  </a:lnTo>
                  <a:lnTo>
                    <a:pt x="477" y="2682"/>
                  </a:lnTo>
                  <a:lnTo>
                    <a:pt x="500" y="2682"/>
                  </a:lnTo>
                  <a:lnTo>
                    <a:pt x="500" y="2677"/>
                  </a:lnTo>
                  <a:lnTo>
                    <a:pt x="505" y="2677"/>
                  </a:lnTo>
                  <a:lnTo>
                    <a:pt x="505" y="2674"/>
                  </a:lnTo>
                  <a:lnTo>
                    <a:pt x="510" y="2674"/>
                  </a:lnTo>
                  <a:lnTo>
                    <a:pt x="510" y="2665"/>
                  </a:lnTo>
                  <a:lnTo>
                    <a:pt x="516" y="2665"/>
                  </a:lnTo>
                  <a:lnTo>
                    <a:pt x="516" y="2660"/>
                  </a:lnTo>
                  <a:lnTo>
                    <a:pt x="538" y="2660"/>
                  </a:lnTo>
                  <a:lnTo>
                    <a:pt x="538" y="2648"/>
                  </a:lnTo>
                  <a:lnTo>
                    <a:pt x="549" y="2648"/>
                  </a:lnTo>
                  <a:lnTo>
                    <a:pt x="549" y="2642"/>
                  </a:lnTo>
                  <a:lnTo>
                    <a:pt x="559" y="2642"/>
                  </a:lnTo>
                  <a:lnTo>
                    <a:pt x="559" y="2639"/>
                  </a:lnTo>
                  <a:lnTo>
                    <a:pt x="571" y="2639"/>
                  </a:lnTo>
                  <a:lnTo>
                    <a:pt x="571" y="2635"/>
                  </a:lnTo>
                  <a:lnTo>
                    <a:pt x="576" y="2635"/>
                  </a:lnTo>
                  <a:lnTo>
                    <a:pt x="576" y="2622"/>
                  </a:lnTo>
                  <a:lnTo>
                    <a:pt x="592" y="2622"/>
                  </a:lnTo>
                  <a:lnTo>
                    <a:pt x="592" y="2618"/>
                  </a:lnTo>
                  <a:lnTo>
                    <a:pt x="614" y="2618"/>
                  </a:lnTo>
                  <a:lnTo>
                    <a:pt x="614" y="2604"/>
                  </a:lnTo>
                  <a:lnTo>
                    <a:pt x="620" y="2604"/>
                  </a:lnTo>
                  <a:lnTo>
                    <a:pt x="620" y="2601"/>
                  </a:lnTo>
                  <a:lnTo>
                    <a:pt x="625" y="2601"/>
                  </a:lnTo>
                  <a:lnTo>
                    <a:pt x="625" y="2596"/>
                  </a:lnTo>
                  <a:lnTo>
                    <a:pt x="642" y="2596"/>
                  </a:lnTo>
                  <a:lnTo>
                    <a:pt x="642" y="2592"/>
                  </a:lnTo>
                  <a:lnTo>
                    <a:pt x="647" y="2592"/>
                  </a:lnTo>
                  <a:lnTo>
                    <a:pt x="647" y="2589"/>
                  </a:lnTo>
                  <a:lnTo>
                    <a:pt x="653" y="2589"/>
                  </a:lnTo>
                  <a:lnTo>
                    <a:pt x="653" y="2583"/>
                  </a:lnTo>
                  <a:lnTo>
                    <a:pt x="670" y="2583"/>
                  </a:lnTo>
                  <a:lnTo>
                    <a:pt x="670" y="2575"/>
                  </a:lnTo>
                  <a:lnTo>
                    <a:pt x="675" y="2575"/>
                  </a:lnTo>
                  <a:lnTo>
                    <a:pt x="675" y="2566"/>
                  </a:lnTo>
                  <a:lnTo>
                    <a:pt x="686" y="2566"/>
                  </a:lnTo>
                  <a:lnTo>
                    <a:pt x="686" y="2563"/>
                  </a:lnTo>
                  <a:lnTo>
                    <a:pt x="708" y="2563"/>
                  </a:lnTo>
                  <a:lnTo>
                    <a:pt x="708" y="2554"/>
                  </a:lnTo>
                  <a:lnTo>
                    <a:pt x="713" y="2554"/>
                  </a:lnTo>
                  <a:lnTo>
                    <a:pt x="713" y="2549"/>
                  </a:lnTo>
                  <a:lnTo>
                    <a:pt x="724" y="2549"/>
                  </a:lnTo>
                  <a:lnTo>
                    <a:pt x="724" y="2542"/>
                  </a:lnTo>
                  <a:lnTo>
                    <a:pt x="731" y="2542"/>
                  </a:lnTo>
                  <a:lnTo>
                    <a:pt x="731" y="2537"/>
                  </a:lnTo>
                  <a:lnTo>
                    <a:pt x="746" y="2537"/>
                  </a:lnTo>
                  <a:lnTo>
                    <a:pt x="746" y="2533"/>
                  </a:lnTo>
                  <a:lnTo>
                    <a:pt x="752" y="2533"/>
                  </a:lnTo>
                  <a:lnTo>
                    <a:pt x="752" y="2528"/>
                  </a:lnTo>
                  <a:lnTo>
                    <a:pt x="769" y="2528"/>
                  </a:lnTo>
                  <a:lnTo>
                    <a:pt x="769" y="2519"/>
                  </a:lnTo>
                  <a:lnTo>
                    <a:pt x="779" y="2519"/>
                  </a:lnTo>
                  <a:lnTo>
                    <a:pt x="779" y="2516"/>
                  </a:lnTo>
                  <a:lnTo>
                    <a:pt x="790" y="2516"/>
                  </a:lnTo>
                  <a:lnTo>
                    <a:pt x="790" y="2507"/>
                  </a:lnTo>
                  <a:lnTo>
                    <a:pt x="797" y="2507"/>
                  </a:lnTo>
                  <a:lnTo>
                    <a:pt x="797" y="2502"/>
                  </a:lnTo>
                  <a:lnTo>
                    <a:pt x="850" y="2502"/>
                  </a:lnTo>
                  <a:lnTo>
                    <a:pt x="850" y="2498"/>
                  </a:lnTo>
                  <a:lnTo>
                    <a:pt x="856" y="2498"/>
                  </a:lnTo>
                  <a:lnTo>
                    <a:pt x="856" y="2486"/>
                  </a:lnTo>
                  <a:lnTo>
                    <a:pt x="873" y="2486"/>
                  </a:lnTo>
                  <a:lnTo>
                    <a:pt x="873" y="2481"/>
                  </a:lnTo>
                  <a:lnTo>
                    <a:pt x="878" y="2481"/>
                  </a:lnTo>
                  <a:lnTo>
                    <a:pt x="878" y="2478"/>
                  </a:lnTo>
                  <a:lnTo>
                    <a:pt x="906" y="2478"/>
                  </a:lnTo>
                  <a:lnTo>
                    <a:pt x="906" y="2469"/>
                  </a:lnTo>
                  <a:lnTo>
                    <a:pt x="911" y="2469"/>
                  </a:lnTo>
                  <a:lnTo>
                    <a:pt x="911" y="2464"/>
                  </a:lnTo>
                  <a:lnTo>
                    <a:pt x="916" y="2464"/>
                  </a:lnTo>
                  <a:lnTo>
                    <a:pt x="916" y="2460"/>
                  </a:lnTo>
                  <a:lnTo>
                    <a:pt x="922" y="2460"/>
                  </a:lnTo>
                  <a:lnTo>
                    <a:pt x="922" y="2455"/>
                  </a:lnTo>
                  <a:lnTo>
                    <a:pt x="928" y="2455"/>
                  </a:lnTo>
                  <a:lnTo>
                    <a:pt x="928" y="2452"/>
                  </a:lnTo>
                  <a:lnTo>
                    <a:pt x="944" y="2452"/>
                  </a:lnTo>
                  <a:lnTo>
                    <a:pt x="944" y="2446"/>
                  </a:lnTo>
                  <a:lnTo>
                    <a:pt x="949" y="2446"/>
                  </a:lnTo>
                  <a:lnTo>
                    <a:pt x="949" y="2443"/>
                  </a:lnTo>
                  <a:lnTo>
                    <a:pt x="972" y="2443"/>
                  </a:lnTo>
                  <a:lnTo>
                    <a:pt x="972" y="2439"/>
                  </a:lnTo>
                  <a:lnTo>
                    <a:pt x="993" y="2439"/>
                  </a:lnTo>
                  <a:lnTo>
                    <a:pt x="993" y="2434"/>
                  </a:lnTo>
                  <a:lnTo>
                    <a:pt x="1005" y="2434"/>
                  </a:lnTo>
                  <a:lnTo>
                    <a:pt x="1005" y="2431"/>
                  </a:lnTo>
                  <a:lnTo>
                    <a:pt x="1048" y="2431"/>
                  </a:lnTo>
                  <a:lnTo>
                    <a:pt x="1048" y="2426"/>
                  </a:lnTo>
                  <a:lnTo>
                    <a:pt x="1053" y="2426"/>
                  </a:lnTo>
                  <a:lnTo>
                    <a:pt x="1053" y="2422"/>
                  </a:lnTo>
                  <a:lnTo>
                    <a:pt x="1066" y="2422"/>
                  </a:lnTo>
                  <a:lnTo>
                    <a:pt x="1066" y="2413"/>
                  </a:lnTo>
                  <a:lnTo>
                    <a:pt x="1071" y="2413"/>
                  </a:lnTo>
                  <a:lnTo>
                    <a:pt x="1071" y="2400"/>
                  </a:lnTo>
                  <a:lnTo>
                    <a:pt x="1081" y="2400"/>
                  </a:lnTo>
                  <a:lnTo>
                    <a:pt x="1081" y="2396"/>
                  </a:lnTo>
                  <a:lnTo>
                    <a:pt x="1092" y="2396"/>
                  </a:lnTo>
                  <a:lnTo>
                    <a:pt x="1092" y="2391"/>
                  </a:lnTo>
                  <a:lnTo>
                    <a:pt x="1098" y="2391"/>
                  </a:lnTo>
                  <a:lnTo>
                    <a:pt x="1098" y="2387"/>
                  </a:lnTo>
                  <a:lnTo>
                    <a:pt x="1104" y="2387"/>
                  </a:lnTo>
                  <a:lnTo>
                    <a:pt x="1104" y="2382"/>
                  </a:lnTo>
                  <a:lnTo>
                    <a:pt x="1109" y="2382"/>
                  </a:lnTo>
                  <a:lnTo>
                    <a:pt x="1109" y="2379"/>
                  </a:lnTo>
                  <a:lnTo>
                    <a:pt x="1119" y="2379"/>
                  </a:lnTo>
                  <a:lnTo>
                    <a:pt x="1119" y="2375"/>
                  </a:lnTo>
                  <a:lnTo>
                    <a:pt x="1124" y="2375"/>
                  </a:lnTo>
                  <a:lnTo>
                    <a:pt x="1124" y="2370"/>
                  </a:lnTo>
                  <a:lnTo>
                    <a:pt x="1152" y="2370"/>
                  </a:lnTo>
                  <a:lnTo>
                    <a:pt x="1152" y="2367"/>
                  </a:lnTo>
                  <a:lnTo>
                    <a:pt x="1157" y="2367"/>
                  </a:lnTo>
                  <a:lnTo>
                    <a:pt x="1157" y="2361"/>
                  </a:lnTo>
                  <a:lnTo>
                    <a:pt x="1175" y="2361"/>
                  </a:lnTo>
                  <a:lnTo>
                    <a:pt x="1175" y="2358"/>
                  </a:lnTo>
                  <a:lnTo>
                    <a:pt x="1180" y="2358"/>
                  </a:lnTo>
                  <a:lnTo>
                    <a:pt x="1180" y="2353"/>
                  </a:lnTo>
                  <a:lnTo>
                    <a:pt x="1190" y="2353"/>
                  </a:lnTo>
                  <a:lnTo>
                    <a:pt x="1190" y="2349"/>
                  </a:lnTo>
                  <a:lnTo>
                    <a:pt x="1197" y="2349"/>
                  </a:lnTo>
                  <a:lnTo>
                    <a:pt x="1197" y="2344"/>
                  </a:lnTo>
                  <a:lnTo>
                    <a:pt x="1208" y="2344"/>
                  </a:lnTo>
                  <a:lnTo>
                    <a:pt x="1208" y="2341"/>
                  </a:lnTo>
                  <a:lnTo>
                    <a:pt x="1230" y="2341"/>
                  </a:lnTo>
                  <a:lnTo>
                    <a:pt x="1230" y="2335"/>
                  </a:lnTo>
                  <a:lnTo>
                    <a:pt x="1235" y="2335"/>
                  </a:lnTo>
                  <a:lnTo>
                    <a:pt x="1235" y="2327"/>
                  </a:lnTo>
                  <a:lnTo>
                    <a:pt x="1246" y="2327"/>
                  </a:lnTo>
                  <a:lnTo>
                    <a:pt x="1246" y="2320"/>
                  </a:lnTo>
                  <a:lnTo>
                    <a:pt x="1251" y="2320"/>
                  </a:lnTo>
                  <a:lnTo>
                    <a:pt x="1251" y="2315"/>
                  </a:lnTo>
                  <a:lnTo>
                    <a:pt x="1256" y="2315"/>
                  </a:lnTo>
                  <a:lnTo>
                    <a:pt x="1256" y="2311"/>
                  </a:lnTo>
                  <a:lnTo>
                    <a:pt x="1263" y="2311"/>
                  </a:lnTo>
                  <a:lnTo>
                    <a:pt x="1263" y="2306"/>
                  </a:lnTo>
                  <a:lnTo>
                    <a:pt x="1279" y="2306"/>
                  </a:lnTo>
                  <a:lnTo>
                    <a:pt x="1279" y="2302"/>
                  </a:lnTo>
                  <a:lnTo>
                    <a:pt x="1296" y="2302"/>
                  </a:lnTo>
                  <a:lnTo>
                    <a:pt x="1296" y="2297"/>
                  </a:lnTo>
                  <a:lnTo>
                    <a:pt x="1307" y="2297"/>
                  </a:lnTo>
                  <a:lnTo>
                    <a:pt x="1307" y="2289"/>
                  </a:lnTo>
                  <a:lnTo>
                    <a:pt x="1312" y="2289"/>
                  </a:lnTo>
                  <a:lnTo>
                    <a:pt x="1312" y="2285"/>
                  </a:lnTo>
                  <a:lnTo>
                    <a:pt x="1317" y="2285"/>
                  </a:lnTo>
                  <a:lnTo>
                    <a:pt x="1317" y="2280"/>
                  </a:lnTo>
                  <a:lnTo>
                    <a:pt x="1322" y="2280"/>
                  </a:lnTo>
                  <a:lnTo>
                    <a:pt x="1322" y="2271"/>
                  </a:lnTo>
                  <a:lnTo>
                    <a:pt x="1334" y="2271"/>
                  </a:lnTo>
                  <a:lnTo>
                    <a:pt x="1334" y="2268"/>
                  </a:lnTo>
                  <a:lnTo>
                    <a:pt x="1340" y="2268"/>
                  </a:lnTo>
                  <a:lnTo>
                    <a:pt x="1340" y="2259"/>
                  </a:lnTo>
                  <a:lnTo>
                    <a:pt x="1378" y="2259"/>
                  </a:lnTo>
                  <a:lnTo>
                    <a:pt x="1378" y="2256"/>
                  </a:lnTo>
                  <a:lnTo>
                    <a:pt x="1383" y="2256"/>
                  </a:lnTo>
                  <a:lnTo>
                    <a:pt x="1383" y="2250"/>
                  </a:lnTo>
                  <a:lnTo>
                    <a:pt x="1416" y="2250"/>
                  </a:lnTo>
                  <a:lnTo>
                    <a:pt x="1416" y="2247"/>
                  </a:lnTo>
                  <a:lnTo>
                    <a:pt x="1421" y="2247"/>
                  </a:lnTo>
                  <a:lnTo>
                    <a:pt x="1421" y="2242"/>
                  </a:lnTo>
                  <a:lnTo>
                    <a:pt x="1438" y="2242"/>
                  </a:lnTo>
                  <a:lnTo>
                    <a:pt x="1438" y="2238"/>
                  </a:lnTo>
                  <a:lnTo>
                    <a:pt x="1454" y="2238"/>
                  </a:lnTo>
                  <a:lnTo>
                    <a:pt x="1454" y="2233"/>
                  </a:lnTo>
                  <a:lnTo>
                    <a:pt x="1459" y="2233"/>
                  </a:lnTo>
                  <a:lnTo>
                    <a:pt x="1459" y="2230"/>
                  </a:lnTo>
                  <a:lnTo>
                    <a:pt x="1466" y="2230"/>
                  </a:lnTo>
                  <a:lnTo>
                    <a:pt x="1466" y="2221"/>
                  </a:lnTo>
                  <a:lnTo>
                    <a:pt x="1471" y="2221"/>
                  </a:lnTo>
                  <a:lnTo>
                    <a:pt x="1471" y="2212"/>
                  </a:lnTo>
                  <a:lnTo>
                    <a:pt x="1487" y="2212"/>
                  </a:lnTo>
                  <a:lnTo>
                    <a:pt x="1487" y="2207"/>
                  </a:lnTo>
                  <a:lnTo>
                    <a:pt x="1492" y="2207"/>
                  </a:lnTo>
                  <a:lnTo>
                    <a:pt x="1492" y="2204"/>
                  </a:lnTo>
                  <a:lnTo>
                    <a:pt x="1499" y="2204"/>
                  </a:lnTo>
                  <a:lnTo>
                    <a:pt x="1499" y="2200"/>
                  </a:lnTo>
                  <a:lnTo>
                    <a:pt x="1504" y="2200"/>
                  </a:lnTo>
                  <a:lnTo>
                    <a:pt x="1504" y="2191"/>
                  </a:lnTo>
                  <a:lnTo>
                    <a:pt x="1515" y="2191"/>
                  </a:lnTo>
                  <a:lnTo>
                    <a:pt x="1515" y="2186"/>
                  </a:lnTo>
                  <a:lnTo>
                    <a:pt x="1520" y="2186"/>
                  </a:lnTo>
                  <a:lnTo>
                    <a:pt x="1520" y="2183"/>
                  </a:lnTo>
                  <a:lnTo>
                    <a:pt x="1537" y="2183"/>
                  </a:lnTo>
                  <a:lnTo>
                    <a:pt x="1537" y="2174"/>
                  </a:lnTo>
                  <a:lnTo>
                    <a:pt x="1558" y="2174"/>
                  </a:lnTo>
                  <a:lnTo>
                    <a:pt x="1558" y="2169"/>
                  </a:lnTo>
                  <a:lnTo>
                    <a:pt x="1575" y="2169"/>
                  </a:lnTo>
                  <a:lnTo>
                    <a:pt x="1575" y="2151"/>
                  </a:lnTo>
                  <a:lnTo>
                    <a:pt x="1591" y="2151"/>
                  </a:lnTo>
                  <a:lnTo>
                    <a:pt x="1591" y="2148"/>
                  </a:lnTo>
                  <a:lnTo>
                    <a:pt x="1631" y="2148"/>
                  </a:lnTo>
                  <a:lnTo>
                    <a:pt x="1631" y="2138"/>
                  </a:lnTo>
                  <a:lnTo>
                    <a:pt x="1641" y="2138"/>
                  </a:lnTo>
                  <a:lnTo>
                    <a:pt x="1641" y="2129"/>
                  </a:lnTo>
                  <a:lnTo>
                    <a:pt x="1647" y="2129"/>
                  </a:lnTo>
                  <a:lnTo>
                    <a:pt x="1647" y="2120"/>
                  </a:lnTo>
                  <a:lnTo>
                    <a:pt x="1657" y="2120"/>
                  </a:lnTo>
                  <a:lnTo>
                    <a:pt x="1657" y="2117"/>
                  </a:lnTo>
                  <a:lnTo>
                    <a:pt x="1669" y="2117"/>
                  </a:lnTo>
                  <a:lnTo>
                    <a:pt x="1669" y="2112"/>
                  </a:lnTo>
                  <a:lnTo>
                    <a:pt x="1674" y="2112"/>
                  </a:lnTo>
                  <a:lnTo>
                    <a:pt x="1674" y="2103"/>
                  </a:lnTo>
                  <a:lnTo>
                    <a:pt x="1690" y="2103"/>
                  </a:lnTo>
                  <a:lnTo>
                    <a:pt x="1690" y="2094"/>
                  </a:lnTo>
                  <a:lnTo>
                    <a:pt x="1697" y="2094"/>
                  </a:lnTo>
                  <a:lnTo>
                    <a:pt x="1697" y="2086"/>
                  </a:lnTo>
                  <a:lnTo>
                    <a:pt x="1713" y="2086"/>
                  </a:lnTo>
                  <a:lnTo>
                    <a:pt x="1713" y="2080"/>
                  </a:lnTo>
                  <a:lnTo>
                    <a:pt x="1718" y="2080"/>
                  </a:lnTo>
                  <a:lnTo>
                    <a:pt x="1718" y="2075"/>
                  </a:lnTo>
                  <a:lnTo>
                    <a:pt x="1730" y="2075"/>
                  </a:lnTo>
                  <a:lnTo>
                    <a:pt x="1730" y="2072"/>
                  </a:lnTo>
                  <a:lnTo>
                    <a:pt x="1735" y="2072"/>
                  </a:lnTo>
                  <a:lnTo>
                    <a:pt x="1735" y="2066"/>
                  </a:lnTo>
                  <a:lnTo>
                    <a:pt x="1745" y="2066"/>
                  </a:lnTo>
                  <a:lnTo>
                    <a:pt x="1745" y="2063"/>
                  </a:lnTo>
                  <a:lnTo>
                    <a:pt x="1751" y="2063"/>
                  </a:lnTo>
                  <a:lnTo>
                    <a:pt x="1751" y="2058"/>
                  </a:lnTo>
                  <a:lnTo>
                    <a:pt x="1756" y="2058"/>
                  </a:lnTo>
                  <a:lnTo>
                    <a:pt x="1756" y="2049"/>
                  </a:lnTo>
                  <a:lnTo>
                    <a:pt x="1763" y="2049"/>
                  </a:lnTo>
                  <a:lnTo>
                    <a:pt x="1763" y="2039"/>
                  </a:lnTo>
                  <a:lnTo>
                    <a:pt x="1768" y="2039"/>
                  </a:lnTo>
                  <a:lnTo>
                    <a:pt x="1768" y="2035"/>
                  </a:lnTo>
                  <a:lnTo>
                    <a:pt x="1773" y="2035"/>
                  </a:lnTo>
                  <a:lnTo>
                    <a:pt x="1773" y="2021"/>
                  </a:lnTo>
                  <a:lnTo>
                    <a:pt x="1778" y="2021"/>
                  </a:lnTo>
                  <a:lnTo>
                    <a:pt x="1778" y="2016"/>
                  </a:lnTo>
                  <a:lnTo>
                    <a:pt x="1784" y="2016"/>
                  </a:lnTo>
                  <a:lnTo>
                    <a:pt x="1784" y="2013"/>
                  </a:lnTo>
                  <a:lnTo>
                    <a:pt x="1789" y="2013"/>
                  </a:lnTo>
                  <a:lnTo>
                    <a:pt x="1789" y="2008"/>
                  </a:lnTo>
                  <a:lnTo>
                    <a:pt x="1796" y="2008"/>
                  </a:lnTo>
                  <a:lnTo>
                    <a:pt x="1796" y="1999"/>
                  </a:lnTo>
                  <a:lnTo>
                    <a:pt x="1811" y="1999"/>
                  </a:lnTo>
                  <a:lnTo>
                    <a:pt x="1811" y="1994"/>
                  </a:lnTo>
                  <a:lnTo>
                    <a:pt x="1844" y="1994"/>
                  </a:lnTo>
                  <a:lnTo>
                    <a:pt x="1844" y="1985"/>
                  </a:lnTo>
                  <a:lnTo>
                    <a:pt x="1850" y="1985"/>
                  </a:lnTo>
                  <a:lnTo>
                    <a:pt x="1850" y="1975"/>
                  </a:lnTo>
                  <a:lnTo>
                    <a:pt x="1862" y="1975"/>
                  </a:lnTo>
                  <a:lnTo>
                    <a:pt x="1862" y="1971"/>
                  </a:lnTo>
                  <a:lnTo>
                    <a:pt x="1867" y="1971"/>
                  </a:lnTo>
                  <a:lnTo>
                    <a:pt x="1867" y="1966"/>
                  </a:lnTo>
                  <a:lnTo>
                    <a:pt x="1877" y="1966"/>
                  </a:lnTo>
                  <a:lnTo>
                    <a:pt x="1877" y="1961"/>
                  </a:lnTo>
                  <a:lnTo>
                    <a:pt x="1883" y="1961"/>
                  </a:lnTo>
                  <a:lnTo>
                    <a:pt x="1883" y="1957"/>
                  </a:lnTo>
                  <a:lnTo>
                    <a:pt x="1888" y="1957"/>
                  </a:lnTo>
                  <a:lnTo>
                    <a:pt x="1888" y="1952"/>
                  </a:lnTo>
                  <a:lnTo>
                    <a:pt x="1895" y="1952"/>
                  </a:lnTo>
                  <a:lnTo>
                    <a:pt x="1895" y="1942"/>
                  </a:lnTo>
                  <a:lnTo>
                    <a:pt x="1921" y="1942"/>
                  </a:lnTo>
                  <a:lnTo>
                    <a:pt x="1921" y="1933"/>
                  </a:lnTo>
                  <a:lnTo>
                    <a:pt x="1933" y="1933"/>
                  </a:lnTo>
                  <a:lnTo>
                    <a:pt x="1933" y="1928"/>
                  </a:lnTo>
                  <a:lnTo>
                    <a:pt x="1938" y="1928"/>
                  </a:lnTo>
                  <a:lnTo>
                    <a:pt x="1938" y="1923"/>
                  </a:lnTo>
                  <a:lnTo>
                    <a:pt x="1943" y="1923"/>
                  </a:lnTo>
                  <a:lnTo>
                    <a:pt x="1943" y="1919"/>
                  </a:lnTo>
                  <a:lnTo>
                    <a:pt x="1966" y="1919"/>
                  </a:lnTo>
                  <a:lnTo>
                    <a:pt x="1966" y="1914"/>
                  </a:lnTo>
                  <a:lnTo>
                    <a:pt x="2009" y="1914"/>
                  </a:lnTo>
                  <a:lnTo>
                    <a:pt x="2009" y="1909"/>
                  </a:lnTo>
                  <a:lnTo>
                    <a:pt x="2020" y="1909"/>
                  </a:lnTo>
                  <a:lnTo>
                    <a:pt x="2020" y="1900"/>
                  </a:lnTo>
                  <a:lnTo>
                    <a:pt x="2032" y="1900"/>
                  </a:lnTo>
                  <a:lnTo>
                    <a:pt x="2032" y="1890"/>
                  </a:lnTo>
                  <a:lnTo>
                    <a:pt x="2047" y="1890"/>
                  </a:lnTo>
                  <a:lnTo>
                    <a:pt x="2047" y="1876"/>
                  </a:lnTo>
                  <a:lnTo>
                    <a:pt x="2065" y="1876"/>
                  </a:lnTo>
                  <a:lnTo>
                    <a:pt x="2065" y="1865"/>
                  </a:lnTo>
                  <a:lnTo>
                    <a:pt x="2080" y="1865"/>
                  </a:lnTo>
                  <a:lnTo>
                    <a:pt x="2080" y="1860"/>
                  </a:lnTo>
                  <a:lnTo>
                    <a:pt x="2098" y="1860"/>
                  </a:lnTo>
                  <a:lnTo>
                    <a:pt x="2098" y="1851"/>
                  </a:lnTo>
                  <a:lnTo>
                    <a:pt x="2113" y="1851"/>
                  </a:lnTo>
                  <a:lnTo>
                    <a:pt x="2113" y="1846"/>
                  </a:lnTo>
                  <a:lnTo>
                    <a:pt x="2118" y="1846"/>
                  </a:lnTo>
                  <a:lnTo>
                    <a:pt x="2118" y="1836"/>
                  </a:lnTo>
                  <a:lnTo>
                    <a:pt x="2146" y="1836"/>
                  </a:lnTo>
                  <a:lnTo>
                    <a:pt x="2146" y="1825"/>
                  </a:lnTo>
                  <a:lnTo>
                    <a:pt x="2179" y="1825"/>
                  </a:lnTo>
                  <a:lnTo>
                    <a:pt x="2179" y="1811"/>
                  </a:lnTo>
                  <a:lnTo>
                    <a:pt x="2190" y="1811"/>
                  </a:lnTo>
                  <a:lnTo>
                    <a:pt x="2190" y="1796"/>
                  </a:lnTo>
                  <a:lnTo>
                    <a:pt x="2202" y="1796"/>
                  </a:lnTo>
                  <a:lnTo>
                    <a:pt x="2202" y="1791"/>
                  </a:lnTo>
                  <a:lnTo>
                    <a:pt x="2207" y="1791"/>
                  </a:lnTo>
                  <a:lnTo>
                    <a:pt x="2207" y="1787"/>
                  </a:lnTo>
                  <a:lnTo>
                    <a:pt x="2217" y="1787"/>
                  </a:lnTo>
                  <a:lnTo>
                    <a:pt x="2217" y="1772"/>
                  </a:lnTo>
                  <a:lnTo>
                    <a:pt x="2245" y="1772"/>
                  </a:lnTo>
                  <a:lnTo>
                    <a:pt x="2245" y="1761"/>
                  </a:lnTo>
                  <a:lnTo>
                    <a:pt x="2250" y="1761"/>
                  </a:lnTo>
                  <a:lnTo>
                    <a:pt x="2250" y="1756"/>
                  </a:lnTo>
                  <a:lnTo>
                    <a:pt x="2268" y="1756"/>
                  </a:lnTo>
                  <a:lnTo>
                    <a:pt x="2268" y="1751"/>
                  </a:lnTo>
                  <a:lnTo>
                    <a:pt x="2273" y="1751"/>
                  </a:lnTo>
                  <a:lnTo>
                    <a:pt x="2273" y="1746"/>
                  </a:lnTo>
                  <a:lnTo>
                    <a:pt x="2278" y="1746"/>
                  </a:lnTo>
                  <a:lnTo>
                    <a:pt x="2278" y="1742"/>
                  </a:lnTo>
                  <a:lnTo>
                    <a:pt x="2288" y="1742"/>
                  </a:lnTo>
                  <a:lnTo>
                    <a:pt x="2288" y="1737"/>
                  </a:lnTo>
                  <a:lnTo>
                    <a:pt x="2301" y="1737"/>
                  </a:lnTo>
                  <a:lnTo>
                    <a:pt x="2301" y="1732"/>
                  </a:lnTo>
                  <a:lnTo>
                    <a:pt x="2311" y="1732"/>
                  </a:lnTo>
                  <a:lnTo>
                    <a:pt x="2311" y="1726"/>
                  </a:lnTo>
                  <a:lnTo>
                    <a:pt x="2316" y="1726"/>
                  </a:lnTo>
                  <a:lnTo>
                    <a:pt x="2316" y="1721"/>
                  </a:lnTo>
                  <a:lnTo>
                    <a:pt x="2339" y="1721"/>
                  </a:lnTo>
                  <a:lnTo>
                    <a:pt x="2339" y="1716"/>
                  </a:lnTo>
                  <a:lnTo>
                    <a:pt x="2344" y="1716"/>
                  </a:lnTo>
                  <a:lnTo>
                    <a:pt x="2344" y="1711"/>
                  </a:lnTo>
                  <a:lnTo>
                    <a:pt x="2354" y="1711"/>
                  </a:lnTo>
                  <a:lnTo>
                    <a:pt x="2354" y="1700"/>
                  </a:lnTo>
                  <a:lnTo>
                    <a:pt x="2367" y="1700"/>
                  </a:lnTo>
                  <a:lnTo>
                    <a:pt x="2367" y="1695"/>
                  </a:lnTo>
                  <a:lnTo>
                    <a:pt x="2372" y="1695"/>
                  </a:lnTo>
                  <a:lnTo>
                    <a:pt x="2372" y="1690"/>
                  </a:lnTo>
                  <a:lnTo>
                    <a:pt x="2377" y="1690"/>
                  </a:lnTo>
                  <a:lnTo>
                    <a:pt x="2377" y="1680"/>
                  </a:lnTo>
                  <a:lnTo>
                    <a:pt x="2425" y="1680"/>
                  </a:lnTo>
                  <a:lnTo>
                    <a:pt x="2425" y="1669"/>
                  </a:lnTo>
                  <a:lnTo>
                    <a:pt x="2438" y="1669"/>
                  </a:lnTo>
                  <a:lnTo>
                    <a:pt x="2438" y="1664"/>
                  </a:lnTo>
                  <a:lnTo>
                    <a:pt x="2443" y="1664"/>
                  </a:lnTo>
                  <a:lnTo>
                    <a:pt x="2443" y="1659"/>
                  </a:lnTo>
                  <a:lnTo>
                    <a:pt x="2453" y="1659"/>
                  </a:lnTo>
                  <a:lnTo>
                    <a:pt x="2453" y="1654"/>
                  </a:lnTo>
                  <a:lnTo>
                    <a:pt x="2476" y="1654"/>
                  </a:lnTo>
                  <a:lnTo>
                    <a:pt x="2476" y="1648"/>
                  </a:lnTo>
                  <a:lnTo>
                    <a:pt x="2491" y="1648"/>
                  </a:lnTo>
                  <a:lnTo>
                    <a:pt x="2491" y="1643"/>
                  </a:lnTo>
                  <a:lnTo>
                    <a:pt x="2498" y="1643"/>
                  </a:lnTo>
                  <a:lnTo>
                    <a:pt x="2498" y="1638"/>
                  </a:lnTo>
                  <a:lnTo>
                    <a:pt x="2504" y="1638"/>
                  </a:lnTo>
                  <a:lnTo>
                    <a:pt x="2504" y="1633"/>
                  </a:lnTo>
                  <a:lnTo>
                    <a:pt x="2509" y="1633"/>
                  </a:lnTo>
                  <a:lnTo>
                    <a:pt x="2509" y="1622"/>
                  </a:lnTo>
                  <a:lnTo>
                    <a:pt x="2519" y="1622"/>
                  </a:lnTo>
                  <a:lnTo>
                    <a:pt x="2519" y="1617"/>
                  </a:lnTo>
                  <a:lnTo>
                    <a:pt x="2542" y="1617"/>
                  </a:lnTo>
                  <a:lnTo>
                    <a:pt x="2542" y="1612"/>
                  </a:lnTo>
                  <a:lnTo>
                    <a:pt x="2547" y="1612"/>
                  </a:lnTo>
                  <a:lnTo>
                    <a:pt x="2547" y="1605"/>
                  </a:lnTo>
                  <a:lnTo>
                    <a:pt x="2552" y="1605"/>
                  </a:lnTo>
                  <a:lnTo>
                    <a:pt x="2552" y="1600"/>
                  </a:lnTo>
                  <a:lnTo>
                    <a:pt x="2597" y="1600"/>
                  </a:lnTo>
                  <a:lnTo>
                    <a:pt x="2597" y="1595"/>
                  </a:lnTo>
                  <a:lnTo>
                    <a:pt x="2613" y="1595"/>
                  </a:lnTo>
                  <a:lnTo>
                    <a:pt x="2613" y="1589"/>
                  </a:lnTo>
                  <a:lnTo>
                    <a:pt x="2623" y="1589"/>
                  </a:lnTo>
                  <a:lnTo>
                    <a:pt x="2623" y="1584"/>
                  </a:lnTo>
                  <a:lnTo>
                    <a:pt x="2630" y="1584"/>
                  </a:lnTo>
                  <a:lnTo>
                    <a:pt x="2630" y="1579"/>
                  </a:lnTo>
                  <a:lnTo>
                    <a:pt x="2635" y="1579"/>
                  </a:lnTo>
                  <a:lnTo>
                    <a:pt x="2635" y="1574"/>
                  </a:lnTo>
                  <a:lnTo>
                    <a:pt x="2651" y="1574"/>
                  </a:lnTo>
                  <a:lnTo>
                    <a:pt x="2651" y="1562"/>
                  </a:lnTo>
                  <a:lnTo>
                    <a:pt x="2684" y="1562"/>
                  </a:lnTo>
                  <a:lnTo>
                    <a:pt x="2684" y="1556"/>
                  </a:lnTo>
                  <a:lnTo>
                    <a:pt x="2729" y="1556"/>
                  </a:lnTo>
                  <a:lnTo>
                    <a:pt x="2729" y="1551"/>
                  </a:lnTo>
                  <a:lnTo>
                    <a:pt x="2734" y="1551"/>
                  </a:lnTo>
                  <a:lnTo>
                    <a:pt x="2734" y="1546"/>
                  </a:lnTo>
                  <a:lnTo>
                    <a:pt x="2767" y="1546"/>
                  </a:lnTo>
                  <a:lnTo>
                    <a:pt x="2767" y="1539"/>
                  </a:lnTo>
                  <a:lnTo>
                    <a:pt x="2778" y="1539"/>
                  </a:lnTo>
                  <a:lnTo>
                    <a:pt x="2778" y="1534"/>
                  </a:lnTo>
                  <a:lnTo>
                    <a:pt x="2833" y="1534"/>
                  </a:lnTo>
                  <a:lnTo>
                    <a:pt x="2833" y="1522"/>
                  </a:lnTo>
                  <a:lnTo>
                    <a:pt x="2899" y="1522"/>
                  </a:lnTo>
                  <a:lnTo>
                    <a:pt x="2899" y="1517"/>
                  </a:lnTo>
                  <a:lnTo>
                    <a:pt x="2909" y="1517"/>
                  </a:lnTo>
                  <a:lnTo>
                    <a:pt x="2909" y="1504"/>
                  </a:lnTo>
                  <a:lnTo>
                    <a:pt x="2915" y="1504"/>
                  </a:lnTo>
                  <a:lnTo>
                    <a:pt x="2915" y="1499"/>
                  </a:lnTo>
                  <a:lnTo>
                    <a:pt x="2932" y="1499"/>
                  </a:lnTo>
                  <a:lnTo>
                    <a:pt x="2932" y="1494"/>
                  </a:lnTo>
                  <a:lnTo>
                    <a:pt x="2937" y="1494"/>
                  </a:lnTo>
                  <a:lnTo>
                    <a:pt x="2937" y="1487"/>
                  </a:lnTo>
                  <a:lnTo>
                    <a:pt x="2953" y="1487"/>
                  </a:lnTo>
                  <a:lnTo>
                    <a:pt x="2953" y="1482"/>
                  </a:lnTo>
                  <a:lnTo>
                    <a:pt x="2970" y="1482"/>
                  </a:lnTo>
                  <a:lnTo>
                    <a:pt x="2970" y="1470"/>
                  </a:lnTo>
                  <a:lnTo>
                    <a:pt x="2991" y="1470"/>
                  </a:lnTo>
                  <a:lnTo>
                    <a:pt x="2991" y="1463"/>
                  </a:lnTo>
                  <a:lnTo>
                    <a:pt x="2998" y="1463"/>
                  </a:lnTo>
                  <a:lnTo>
                    <a:pt x="2998" y="1445"/>
                  </a:lnTo>
                  <a:lnTo>
                    <a:pt x="3003" y="1445"/>
                  </a:lnTo>
                  <a:lnTo>
                    <a:pt x="3003" y="1440"/>
                  </a:lnTo>
                  <a:lnTo>
                    <a:pt x="3031" y="1440"/>
                  </a:lnTo>
                  <a:lnTo>
                    <a:pt x="3031" y="1433"/>
                  </a:lnTo>
                  <a:lnTo>
                    <a:pt x="3036" y="1433"/>
                  </a:lnTo>
                  <a:lnTo>
                    <a:pt x="3036" y="1428"/>
                  </a:lnTo>
                  <a:lnTo>
                    <a:pt x="3057" y="1428"/>
                  </a:lnTo>
                  <a:lnTo>
                    <a:pt x="3057" y="1421"/>
                  </a:lnTo>
                  <a:lnTo>
                    <a:pt x="3102" y="1421"/>
                  </a:lnTo>
                  <a:lnTo>
                    <a:pt x="3102" y="1416"/>
                  </a:lnTo>
                  <a:lnTo>
                    <a:pt x="3112" y="1416"/>
                  </a:lnTo>
                  <a:lnTo>
                    <a:pt x="3112" y="1409"/>
                  </a:lnTo>
                  <a:lnTo>
                    <a:pt x="3140" y="1409"/>
                  </a:lnTo>
                  <a:lnTo>
                    <a:pt x="3140" y="1402"/>
                  </a:lnTo>
                  <a:lnTo>
                    <a:pt x="3156" y="1402"/>
                  </a:lnTo>
                  <a:lnTo>
                    <a:pt x="3156" y="1397"/>
                  </a:lnTo>
                  <a:lnTo>
                    <a:pt x="3168" y="1397"/>
                  </a:lnTo>
                  <a:lnTo>
                    <a:pt x="3168" y="1390"/>
                  </a:lnTo>
                  <a:lnTo>
                    <a:pt x="3173" y="1390"/>
                  </a:lnTo>
                  <a:lnTo>
                    <a:pt x="3173" y="1383"/>
                  </a:lnTo>
                  <a:lnTo>
                    <a:pt x="3178" y="1383"/>
                  </a:lnTo>
                  <a:lnTo>
                    <a:pt x="3178" y="1378"/>
                  </a:lnTo>
                  <a:lnTo>
                    <a:pt x="3184" y="1378"/>
                  </a:lnTo>
                  <a:lnTo>
                    <a:pt x="3184" y="1352"/>
                  </a:lnTo>
                  <a:lnTo>
                    <a:pt x="3196" y="1352"/>
                  </a:lnTo>
                  <a:lnTo>
                    <a:pt x="3196" y="1345"/>
                  </a:lnTo>
                  <a:lnTo>
                    <a:pt x="3201" y="1345"/>
                  </a:lnTo>
                  <a:lnTo>
                    <a:pt x="3201" y="1340"/>
                  </a:lnTo>
                  <a:lnTo>
                    <a:pt x="3206" y="1340"/>
                  </a:lnTo>
                  <a:lnTo>
                    <a:pt x="3206" y="1333"/>
                  </a:lnTo>
                  <a:lnTo>
                    <a:pt x="3211" y="1333"/>
                  </a:lnTo>
                  <a:lnTo>
                    <a:pt x="3211" y="1326"/>
                  </a:lnTo>
                  <a:lnTo>
                    <a:pt x="3222" y="1326"/>
                  </a:lnTo>
                  <a:lnTo>
                    <a:pt x="3222" y="1314"/>
                  </a:lnTo>
                  <a:lnTo>
                    <a:pt x="3272" y="1314"/>
                  </a:lnTo>
                  <a:lnTo>
                    <a:pt x="3272" y="1307"/>
                  </a:lnTo>
                  <a:lnTo>
                    <a:pt x="3288" y="1307"/>
                  </a:lnTo>
                  <a:lnTo>
                    <a:pt x="3288" y="1300"/>
                  </a:lnTo>
                  <a:lnTo>
                    <a:pt x="3305" y="1300"/>
                  </a:lnTo>
                  <a:lnTo>
                    <a:pt x="3305" y="1286"/>
                  </a:lnTo>
                  <a:lnTo>
                    <a:pt x="3326" y="1286"/>
                  </a:lnTo>
                  <a:lnTo>
                    <a:pt x="3326" y="1265"/>
                  </a:lnTo>
                  <a:lnTo>
                    <a:pt x="3338" y="1265"/>
                  </a:lnTo>
                  <a:lnTo>
                    <a:pt x="3338" y="1258"/>
                  </a:lnTo>
                  <a:lnTo>
                    <a:pt x="3381" y="1258"/>
                  </a:lnTo>
                  <a:lnTo>
                    <a:pt x="3381" y="1244"/>
                  </a:lnTo>
                  <a:lnTo>
                    <a:pt x="3392" y="1244"/>
                  </a:lnTo>
                  <a:lnTo>
                    <a:pt x="3392" y="1237"/>
                  </a:lnTo>
                  <a:lnTo>
                    <a:pt x="3437" y="1237"/>
                  </a:lnTo>
                  <a:lnTo>
                    <a:pt x="3437" y="1223"/>
                  </a:lnTo>
                  <a:lnTo>
                    <a:pt x="3442" y="1223"/>
                  </a:lnTo>
                  <a:lnTo>
                    <a:pt x="3442" y="1217"/>
                  </a:lnTo>
                  <a:lnTo>
                    <a:pt x="3475" y="1217"/>
                  </a:lnTo>
                  <a:lnTo>
                    <a:pt x="3475" y="1203"/>
                  </a:lnTo>
                  <a:lnTo>
                    <a:pt x="3491" y="1203"/>
                  </a:lnTo>
                  <a:lnTo>
                    <a:pt x="3491" y="1196"/>
                  </a:lnTo>
                  <a:lnTo>
                    <a:pt x="3518" y="1196"/>
                  </a:lnTo>
                  <a:lnTo>
                    <a:pt x="3518" y="1187"/>
                  </a:lnTo>
                  <a:lnTo>
                    <a:pt x="3524" y="1187"/>
                  </a:lnTo>
                  <a:lnTo>
                    <a:pt x="3524" y="1180"/>
                  </a:lnTo>
                  <a:lnTo>
                    <a:pt x="3602" y="1180"/>
                  </a:lnTo>
                  <a:lnTo>
                    <a:pt x="3602" y="1173"/>
                  </a:lnTo>
                  <a:lnTo>
                    <a:pt x="3629" y="1173"/>
                  </a:lnTo>
                  <a:lnTo>
                    <a:pt x="3629" y="1164"/>
                  </a:lnTo>
                  <a:lnTo>
                    <a:pt x="3640" y="1164"/>
                  </a:lnTo>
                  <a:lnTo>
                    <a:pt x="3640" y="1158"/>
                  </a:lnTo>
                  <a:lnTo>
                    <a:pt x="3662" y="1158"/>
                  </a:lnTo>
                  <a:lnTo>
                    <a:pt x="3662" y="1149"/>
                  </a:lnTo>
                  <a:lnTo>
                    <a:pt x="3688" y="1149"/>
                  </a:lnTo>
                  <a:lnTo>
                    <a:pt x="3688" y="1140"/>
                  </a:lnTo>
                  <a:lnTo>
                    <a:pt x="3728" y="1140"/>
                  </a:lnTo>
                  <a:lnTo>
                    <a:pt x="3728" y="1133"/>
                  </a:lnTo>
                  <a:lnTo>
                    <a:pt x="3733" y="1133"/>
                  </a:lnTo>
                  <a:lnTo>
                    <a:pt x="3733" y="1116"/>
                  </a:lnTo>
                  <a:lnTo>
                    <a:pt x="3754" y="1116"/>
                  </a:lnTo>
                  <a:lnTo>
                    <a:pt x="3754" y="1109"/>
                  </a:lnTo>
                  <a:lnTo>
                    <a:pt x="3761" y="1109"/>
                  </a:lnTo>
                  <a:lnTo>
                    <a:pt x="3761" y="1100"/>
                  </a:lnTo>
                  <a:lnTo>
                    <a:pt x="3772" y="1100"/>
                  </a:lnTo>
                  <a:lnTo>
                    <a:pt x="3772" y="1092"/>
                  </a:lnTo>
                  <a:lnTo>
                    <a:pt x="3792" y="1092"/>
                  </a:lnTo>
                  <a:lnTo>
                    <a:pt x="3792" y="1083"/>
                  </a:lnTo>
                  <a:lnTo>
                    <a:pt x="3810" y="1083"/>
                  </a:lnTo>
                  <a:lnTo>
                    <a:pt x="3810" y="1074"/>
                  </a:lnTo>
                  <a:lnTo>
                    <a:pt x="3837" y="1074"/>
                  </a:lnTo>
                  <a:lnTo>
                    <a:pt x="3837" y="1057"/>
                  </a:lnTo>
                  <a:lnTo>
                    <a:pt x="3843" y="1057"/>
                  </a:lnTo>
                  <a:lnTo>
                    <a:pt x="3843" y="1048"/>
                  </a:lnTo>
                  <a:lnTo>
                    <a:pt x="3858" y="1048"/>
                  </a:lnTo>
                  <a:lnTo>
                    <a:pt x="3858" y="1031"/>
                  </a:lnTo>
                  <a:lnTo>
                    <a:pt x="3881" y="1031"/>
                  </a:lnTo>
                  <a:lnTo>
                    <a:pt x="3881" y="1022"/>
                  </a:lnTo>
                  <a:lnTo>
                    <a:pt x="3909" y="1022"/>
                  </a:lnTo>
                  <a:lnTo>
                    <a:pt x="3909" y="1014"/>
                  </a:lnTo>
                  <a:lnTo>
                    <a:pt x="3914" y="1014"/>
                  </a:lnTo>
                  <a:lnTo>
                    <a:pt x="3914" y="1005"/>
                  </a:lnTo>
                  <a:lnTo>
                    <a:pt x="3924" y="1005"/>
                  </a:lnTo>
                  <a:lnTo>
                    <a:pt x="3924" y="986"/>
                  </a:lnTo>
                  <a:lnTo>
                    <a:pt x="4018" y="986"/>
                  </a:lnTo>
                  <a:lnTo>
                    <a:pt x="4018" y="977"/>
                  </a:lnTo>
                  <a:lnTo>
                    <a:pt x="4035" y="977"/>
                  </a:lnTo>
                  <a:lnTo>
                    <a:pt x="4035" y="967"/>
                  </a:lnTo>
                  <a:lnTo>
                    <a:pt x="4063" y="967"/>
                  </a:lnTo>
                  <a:lnTo>
                    <a:pt x="4063" y="958"/>
                  </a:lnTo>
                  <a:lnTo>
                    <a:pt x="4084" y="958"/>
                  </a:lnTo>
                  <a:lnTo>
                    <a:pt x="4084" y="948"/>
                  </a:lnTo>
                  <a:lnTo>
                    <a:pt x="4122" y="948"/>
                  </a:lnTo>
                  <a:lnTo>
                    <a:pt x="4122" y="937"/>
                  </a:lnTo>
                  <a:lnTo>
                    <a:pt x="4129" y="937"/>
                  </a:lnTo>
                  <a:lnTo>
                    <a:pt x="4129" y="929"/>
                  </a:lnTo>
                  <a:lnTo>
                    <a:pt x="4134" y="929"/>
                  </a:lnTo>
                  <a:lnTo>
                    <a:pt x="4134" y="908"/>
                  </a:lnTo>
                  <a:lnTo>
                    <a:pt x="4139" y="908"/>
                  </a:lnTo>
                  <a:lnTo>
                    <a:pt x="4139" y="899"/>
                  </a:lnTo>
                  <a:lnTo>
                    <a:pt x="4167" y="899"/>
                  </a:lnTo>
                  <a:lnTo>
                    <a:pt x="4167" y="889"/>
                  </a:lnTo>
                  <a:lnTo>
                    <a:pt x="4195" y="889"/>
                  </a:lnTo>
                  <a:lnTo>
                    <a:pt x="4195" y="868"/>
                  </a:lnTo>
                  <a:lnTo>
                    <a:pt x="4228" y="868"/>
                  </a:lnTo>
                  <a:lnTo>
                    <a:pt x="4228" y="847"/>
                  </a:lnTo>
                  <a:lnTo>
                    <a:pt x="4299" y="847"/>
                  </a:lnTo>
                  <a:lnTo>
                    <a:pt x="4299" y="837"/>
                  </a:lnTo>
                  <a:lnTo>
                    <a:pt x="4332" y="837"/>
                  </a:lnTo>
                  <a:lnTo>
                    <a:pt x="4332" y="824"/>
                  </a:lnTo>
                  <a:lnTo>
                    <a:pt x="4347" y="824"/>
                  </a:lnTo>
                  <a:lnTo>
                    <a:pt x="4347" y="814"/>
                  </a:lnTo>
                  <a:lnTo>
                    <a:pt x="4358" y="814"/>
                  </a:lnTo>
                  <a:lnTo>
                    <a:pt x="4358" y="802"/>
                  </a:lnTo>
                  <a:lnTo>
                    <a:pt x="4452" y="802"/>
                  </a:lnTo>
                  <a:lnTo>
                    <a:pt x="4452" y="790"/>
                  </a:lnTo>
                  <a:lnTo>
                    <a:pt x="4550" y="790"/>
                  </a:lnTo>
                  <a:lnTo>
                    <a:pt x="4550" y="778"/>
                  </a:lnTo>
                  <a:lnTo>
                    <a:pt x="4578" y="778"/>
                  </a:lnTo>
                  <a:lnTo>
                    <a:pt x="4578" y="764"/>
                  </a:lnTo>
                  <a:lnTo>
                    <a:pt x="4611" y="764"/>
                  </a:lnTo>
                  <a:lnTo>
                    <a:pt x="4611" y="750"/>
                  </a:lnTo>
                  <a:lnTo>
                    <a:pt x="4616" y="750"/>
                  </a:lnTo>
                  <a:lnTo>
                    <a:pt x="4616" y="738"/>
                  </a:lnTo>
                  <a:lnTo>
                    <a:pt x="4687" y="738"/>
                  </a:lnTo>
                  <a:lnTo>
                    <a:pt x="4687" y="724"/>
                  </a:lnTo>
                  <a:lnTo>
                    <a:pt x="4705" y="724"/>
                  </a:lnTo>
                  <a:lnTo>
                    <a:pt x="4705" y="708"/>
                  </a:lnTo>
                  <a:lnTo>
                    <a:pt x="4847" y="708"/>
                  </a:lnTo>
                  <a:lnTo>
                    <a:pt x="4847" y="693"/>
                  </a:lnTo>
                  <a:lnTo>
                    <a:pt x="4852" y="693"/>
                  </a:lnTo>
                  <a:lnTo>
                    <a:pt x="4852" y="663"/>
                  </a:lnTo>
                  <a:lnTo>
                    <a:pt x="4857" y="663"/>
                  </a:lnTo>
                  <a:lnTo>
                    <a:pt x="4857" y="648"/>
                  </a:lnTo>
                  <a:lnTo>
                    <a:pt x="4946" y="648"/>
                  </a:lnTo>
                  <a:lnTo>
                    <a:pt x="4946" y="630"/>
                  </a:lnTo>
                  <a:lnTo>
                    <a:pt x="4956" y="630"/>
                  </a:lnTo>
                  <a:lnTo>
                    <a:pt x="4956" y="615"/>
                  </a:lnTo>
                  <a:lnTo>
                    <a:pt x="4968" y="615"/>
                  </a:lnTo>
                  <a:lnTo>
                    <a:pt x="4968" y="599"/>
                  </a:lnTo>
                  <a:lnTo>
                    <a:pt x="5001" y="599"/>
                  </a:lnTo>
                  <a:lnTo>
                    <a:pt x="5001" y="582"/>
                  </a:lnTo>
                  <a:lnTo>
                    <a:pt x="5017" y="582"/>
                  </a:lnTo>
                  <a:lnTo>
                    <a:pt x="5017" y="564"/>
                  </a:lnTo>
                  <a:lnTo>
                    <a:pt x="5034" y="564"/>
                  </a:lnTo>
                  <a:lnTo>
                    <a:pt x="5034" y="549"/>
                  </a:lnTo>
                  <a:lnTo>
                    <a:pt x="5149" y="549"/>
                  </a:lnTo>
                  <a:lnTo>
                    <a:pt x="5149" y="530"/>
                  </a:lnTo>
                  <a:lnTo>
                    <a:pt x="5161" y="530"/>
                  </a:lnTo>
                  <a:lnTo>
                    <a:pt x="5161" y="510"/>
                  </a:lnTo>
                  <a:lnTo>
                    <a:pt x="5194" y="510"/>
                  </a:lnTo>
                  <a:lnTo>
                    <a:pt x="5194" y="491"/>
                  </a:lnTo>
                  <a:lnTo>
                    <a:pt x="5237" y="491"/>
                  </a:lnTo>
                  <a:lnTo>
                    <a:pt x="5237" y="472"/>
                  </a:lnTo>
                  <a:lnTo>
                    <a:pt x="5291" y="472"/>
                  </a:lnTo>
                  <a:lnTo>
                    <a:pt x="5291" y="452"/>
                  </a:lnTo>
                  <a:lnTo>
                    <a:pt x="5319" y="452"/>
                  </a:lnTo>
                  <a:lnTo>
                    <a:pt x="5319" y="431"/>
                  </a:lnTo>
                  <a:lnTo>
                    <a:pt x="5402" y="431"/>
                  </a:lnTo>
                  <a:lnTo>
                    <a:pt x="5402" y="408"/>
                  </a:lnTo>
                  <a:lnTo>
                    <a:pt x="5463" y="408"/>
                  </a:lnTo>
                  <a:lnTo>
                    <a:pt x="5463" y="386"/>
                  </a:lnTo>
                  <a:lnTo>
                    <a:pt x="5534" y="386"/>
                  </a:lnTo>
                  <a:lnTo>
                    <a:pt x="5534" y="360"/>
                  </a:lnTo>
                  <a:lnTo>
                    <a:pt x="5572" y="360"/>
                  </a:lnTo>
                  <a:lnTo>
                    <a:pt x="5572" y="334"/>
                  </a:lnTo>
                  <a:lnTo>
                    <a:pt x="5583" y="334"/>
                  </a:lnTo>
                  <a:lnTo>
                    <a:pt x="5583" y="280"/>
                  </a:lnTo>
                  <a:lnTo>
                    <a:pt x="5648" y="280"/>
                  </a:lnTo>
                  <a:lnTo>
                    <a:pt x="5648" y="252"/>
                  </a:lnTo>
                  <a:lnTo>
                    <a:pt x="5676" y="252"/>
                  </a:lnTo>
                  <a:lnTo>
                    <a:pt x="5676" y="221"/>
                  </a:lnTo>
                  <a:lnTo>
                    <a:pt x="5742" y="221"/>
                  </a:lnTo>
                  <a:lnTo>
                    <a:pt x="5742" y="188"/>
                  </a:lnTo>
                  <a:lnTo>
                    <a:pt x="5753" y="188"/>
                  </a:lnTo>
                  <a:lnTo>
                    <a:pt x="5753" y="155"/>
                  </a:lnTo>
                  <a:lnTo>
                    <a:pt x="5907" y="155"/>
                  </a:lnTo>
                  <a:lnTo>
                    <a:pt x="5907" y="110"/>
                  </a:lnTo>
                  <a:lnTo>
                    <a:pt x="5956" y="110"/>
                  </a:lnTo>
                  <a:lnTo>
                    <a:pt x="5956" y="61"/>
                  </a:lnTo>
                  <a:lnTo>
                    <a:pt x="6153" y="61"/>
                  </a:lnTo>
                  <a:lnTo>
                    <a:pt x="6153" y="0"/>
                  </a:lnTo>
                  <a:lnTo>
                    <a:pt x="6252" y="0"/>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749" name="Group 2748"/>
          <p:cNvGrpSpPr/>
          <p:nvPr/>
        </p:nvGrpSpPr>
        <p:grpSpPr>
          <a:xfrm>
            <a:off x="1636728" y="1812766"/>
            <a:ext cx="7229871" cy="3358157"/>
            <a:chOff x="1636728" y="1812766"/>
            <a:chExt cx="7229871" cy="3358157"/>
          </a:xfrm>
          <a:solidFill>
            <a:schemeClr val="accent1">
              <a:lumMod val="60000"/>
              <a:lumOff val="40000"/>
            </a:schemeClr>
          </a:solidFill>
        </p:grpSpPr>
        <p:sp>
          <p:nvSpPr>
            <p:cNvPr id="2750" name="Rectangle 31"/>
            <p:cNvSpPr>
              <a:spLocks noChangeArrowheads="1"/>
            </p:cNvSpPr>
            <p:nvPr/>
          </p:nvSpPr>
          <p:spPr bwMode="auto">
            <a:xfrm>
              <a:off x="1636728" y="5145258"/>
              <a:ext cx="3006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1" name="Rectangle 32"/>
            <p:cNvSpPr>
              <a:spLocks noChangeArrowheads="1"/>
            </p:cNvSpPr>
            <p:nvPr/>
          </p:nvSpPr>
          <p:spPr bwMode="auto">
            <a:xfrm>
              <a:off x="1652918" y="5155128"/>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2" name="Freeform 33"/>
            <p:cNvSpPr>
              <a:spLocks/>
            </p:cNvSpPr>
            <p:nvPr/>
          </p:nvSpPr>
          <p:spPr bwMode="auto">
            <a:xfrm>
              <a:off x="1655232" y="5145258"/>
              <a:ext cx="25441" cy="25665"/>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3" name="Rectangle 34"/>
            <p:cNvSpPr>
              <a:spLocks noChangeArrowheads="1"/>
            </p:cNvSpPr>
            <p:nvPr/>
          </p:nvSpPr>
          <p:spPr bwMode="auto">
            <a:xfrm>
              <a:off x="1666797" y="5143283"/>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4" name="Freeform 35"/>
            <p:cNvSpPr>
              <a:spLocks/>
            </p:cNvSpPr>
            <p:nvPr/>
          </p:nvSpPr>
          <p:spPr bwMode="auto">
            <a:xfrm>
              <a:off x="1655231" y="5143283"/>
              <a:ext cx="25441"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5" name="Rectangle 36"/>
            <p:cNvSpPr>
              <a:spLocks noChangeArrowheads="1"/>
            </p:cNvSpPr>
            <p:nvPr/>
          </p:nvSpPr>
          <p:spPr bwMode="auto">
            <a:xfrm>
              <a:off x="1666796" y="5149207"/>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6" name="Freeform 37"/>
            <p:cNvSpPr>
              <a:spLocks/>
            </p:cNvSpPr>
            <p:nvPr/>
          </p:nvSpPr>
          <p:spPr bwMode="auto">
            <a:xfrm>
              <a:off x="1669108" y="5143283"/>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7" name="Rectangle 38"/>
            <p:cNvSpPr>
              <a:spLocks noChangeArrowheads="1"/>
            </p:cNvSpPr>
            <p:nvPr/>
          </p:nvSpPr>
          <p:spPr bwMode="auto">
            <a:xfrm>
              <a:off x="1680671" y="5137361"/>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8" name="Freeform 39"/>
            <p:cNvSpPr>
              <a:spLocks/>
            </p:cNvSpPr>
            <p:nvPr/>
          </p:nvSpPr>
          <p:spPr bwMode="auto">
            <a:xfrm>
              <a:off x="1669108" y="5137361"/>
              <a:ext cx="25441"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59" name="Rectangle 40"/>
            <p:cNvSpPr>
              <a:spLocks noChangeArrowheads="1"/>
            </p:cNvSpPr>
            <p:nvPr/>
          </p:nvSpPr>
          <p:spPr bwMode="auto">
            <a:xfrm>
              <a:off x="1673734" y="5145258"/>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0" name="Freeform 41"/>
            <p:cNvSpPr>
              <a:spLocks/>
            </p:cNvSpPr>
            <p:nvPr/>
          </p:nvSpPr>
          <p:spPr bwMode="auto">
            <a:xfrm>
              <a:off x="1676047" y="5137361"/>
              <a:ext cx="25441" cy="23690"/>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1" name="Rectangle 42"/>
            <p:cNvSpPr>
              <a:spLocks noChangeArrowheads="1"/>
            </p:cNvSpPr>
            <p:nvPr/>
          </p:nvSpPr>
          <p:spPr bwMode="auto">
            <a:xfrm>
              <a:off x="1687610" y="5133413"/>
              <a:ext cx="4626"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2" name="Freeform 43"/>
            <p:cNvSpPr>
              <a:spLocks/>
            </p:cNvSpPr>
            <p:nvPr/>
          </p:nvSpPr>
          <p:spPr bwMode="auto">
            <a:xfrm>
              <a:off x="1676047" y="5133413"/>
              <a:ext cx="25441" cy="25665"/>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3" name="Rectangle 44"/>
            <p:cNvSpPr>
              <a:spLocks noChangeArrowheads="1"/>
            </p:cNvSpPr>
            <p:nvPr/>
          </p:nvSpPr>
          <p:spPr bwMode="auto">
            <a:xfrm>
              <a:off x="1678359" y="5141309"/>
              <a:ext cx="27753"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4" name="Freeform 45"/>
            <p:cNvSpPr>
              <a:spLocks/>
            </p:cNvSpPr>
            <p:nvPr/>
          </p:nvSpPr>
          <p:spPr bwMode="auto">
            <a:xfrm>
              <a:off x="1680671" y="5133413"/>
              <a:ext cx="27753" cy="25665"/>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5" name="Rectangle 46"/>
            <p:cNvSpPr>
              <a:spLocks noChangeArrowheads="1"/>
            </p:cNvSpPr>
            <p:nvPr/>
          </p:nvSpPr>
          <p:spPr bwMode="auto">
            <a:xfrm>
              <a:off x="1692237" y="5129464"/>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6" name="Freeform 47"/>
            <p:cNvSpPr>
              <a:spLocks/>
            </p:cNvSpPr>
            <p:nvPr/>
          </p:nvSpPr>
          <p:spPr bwMode="auto">
            <a:xfrm>
              <a:off x="1680671" y="5129464"/>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7" name="Rectangle 48"/>
            <p:cNvSpPr>
              <a:spLocks noChangeArrowheads="1"/>
            </p:cNvSpPr>
            <p:nvPr/>
          </p:nvSpPr>
          <p:spPr bwMode="auto">
            <a:xfrm>
              <a:off x="1685298" y="5133413"/>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8" name="Freeform 49"/>
            <p:cNvSpPr>
              <a:spLocks/>
            </p:cNvSpPr>
            <p:nvPr/>
          </p:nvSpPr>
          <p:spPr bwMode="auto">
            <a:xfrm>
              <a:off x="1687610" y="5129464"/>
              <a:ext cx="25441"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69" name="Rectangle 50"/>
            <p:cNvSpPr>
              <a:spLocks noChangeArrowheads="1"/>
            </p:cNvSpPr>
            <p:nvPr/>
          </p:nvSpPr>
          <p:spPr bwMode="auto">
            <a:xfrm>
              <a:off x="1699176" y="5119593"/>
              <a:ext cx="693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0" name="Freeform 51"/>
            <p:cNvSpPr>
              <a:spLocks/>
            </p:cNvSpPr>
            <p:nvPr/>
          </p:nvSpPr>
          <p:spPr bwMode="auto">
            <a:xfrm>
              <a:off x="1687610" y="5119593"/>
              <a:ext cx="25441"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1" name="Rectangle 52"/>
            <p:cNvSpPr>
              <a:spLocks noChangeArrowheads="1"/>
            </p:cNvSpPr>
            <p:nvPr/>
          </p:nvSpPr>
          <p:spPr bwMode="auto">
            <a:xfrm>
              <a:off x="1692237" y="5125515"/>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2" name="Freeform 53"/>
            <p:cNvSpPr>
              <a:spLocks/>
            </p:cNvSpPr>
            <p:nvPr/>
          </p:nvSpPr>
          <p:spPr bwMode="auto">
            <a:xfrm>
              <a:off x="1692237" y="5119593"/>
              <a:ext cx="27753" cy="25665"/>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3" name="Rectangle 54"/>
            <p:cNvSpPr>
              <a:spLocks noChangeArrowheads="1"/>
            </p:cNvSpPr>
            <p:nvPr/>
          </p:nvSpPr>
          <p:spPr bwMode="auto">
            <a:xfrm>
              <a:off x="1706115" y="5113670"/>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4" name="Freeform 55"/>
            <p:cNvSpPr>
              <a:spLocks/>
            </p:cNvSpPr>
            <p:nvPr/>
          </p:nvSpPr>
          <p:spPr bwMode="auto">
            <a:xfrm>
              <a:off x="1692237" y="5113670"/>
              <a:ext cx="27753"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5" name="Rectangle 56"/>
            <p:cNvSpPr>
              <a:spLocks noChangeArrowheads="1"/>
            </p:cNvSpPr>
            <p:nvPr/>
          </p:nvSpPr>
          <p:spPr bwMode="auto">
            <a:xfrm>
              <a:off x="1699176" y="5119593"/>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6" name="Freeform 57"/>
            <p:cNvSpPr>
              <a:spLocks/>
            </p:cNvSpPr>
            <p:nvPr/>
          </p:nvSpPr>
          <p:spPr bwMode="auto">
            <a:xfrm>
              <a:off x="1701489" y="5113670"/>
              <a:ext cx="25441"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7" name="Rectangle 58"/>
            <p:cNvSpPr>
              <a:spLocks noChangeArrowheads="1"/>
            </p:cNvSpPr>
            <p:nvPr/>
          </p:nvSpPr>
          <p:spPr bwMode="auto">
            <a:xfrm>
              <a:off x="1713053" y="5107748"/>
              <a:ext cx="693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8" name="Freeform 59"/>
            <p:cNvSpPr>
              <a:spLocks/>
            </p:cNvSpPr>
            <p:nvPr/>
          </p:nvSpPr>
          <p:spPr bwMode="auto">
            <a:xfrm>
              <a:off x="1701489" y="5107748"/>
              <a:ext cx="25441"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79" name="Rectangle 60"/>
            <p:cNvSpPr>
              <a:spLocks noChangeArrowheads="1"/>
            </p:cNvSpPr>
            <p:nvPr/>
          </p:nvSpPr>
          <p:spPr bwMode="auto">
            <a:xfrm>
              <a:off x="1706115" y="5117619"/>
              <a:ext cx="25441"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0" name="Freeform 61"/>
            <p:cNvSpPr>
              <a:spLocks/>
            </p:cNvSpPr>
            <p:nvPr/>
          </p:nvSpPr>
          <p:spPr bwMode="auto">
            <a:xfrm>
              <a:off x="1708427" y="5107748"/>
              <a:ext cx="25441" cy="25665"/>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1" name="Rectangle 62"/>
            <p:cNvSpPr>
              <a:spLocks noChangeArrowheads="1"/>
            </p:cNvSpPr>
            <p:nvPr/>
          </p:nvSpPr>
          <p:spPr bwMode="auto">
            <a:xfrm>
              <a:off x="1719990" y="5105774"/>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2" name="Freeform 63"/>
            <p:cNvSpPr>
              <a:spLocks/>
            </p:cNvSpPr>
            <p:nvPr/>
          </p:nvSpPr>
          <p:spPr bwMode="auto">
            <a:xfrm>
              <a:off x="1708427" y="5105774"/>
              <a:ext cx="25441"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3" name="Rectangle 64"/>
            <p:cNvSpPr>
              <a:spLocks noChangeArrowheads="1"/>
            </p:cNvSpPr>
            <p:nvPr/>
          </p:nvSpPr>
          <p:spPr bwMode="auto">
            <a:xfrm>
              <a:off x="1717678" y="5107748"/>
              <a:ext cx="25441" cy="987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4" name="Freeform 65"/>
            <p:cNvSpPr>
              <a:spLocks/>
            </p:cNvSpPr>
            <p:nvPr/>
          </p:nvSpPr>
          <p:spPr bwMode="auto">
            <a:xfrm>
              <a:off x="1719990" y="5105774"/>
              <a:ext cx="25441"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5" name="Rectangle 66"/>
            <p:cNvSpPr>
              <a:spLocks noChangeArrowheads="1"/>
            </p:cNvSpPr>
            <p:nvPr/>
          </p:nvSpPr>
          <p:spPr bwMode="auto">
            <a:xfrm>
              <a:off x="1731557" y="5095902"/>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6" name="Freeform 67"/>
            <p:cNvSpPr>
              <a:spLocks/>
            </p:cNvSpPr>
            <p:nvPr/>
          </p:nvSpPr>
          <p:spPr bwMode="auto">
            <a:xfrm>
              <a:off x="1719990" y="5095902"/>
              <a:ext cx="25441"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7" name="Rectangle 68"/>
            <p:cNvSpPr>
              <a:spLocks noChangeArrowheads="1"/>
            </p:cNvSpPr>
            <p:nvPr/>
          </p:nvSpPr>
          <p:spPr bwMode="auto">
            <a:xfrm>
              <a:off x="1724618" y="5107748"/>
              <a:ext cx="25441"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8" name="Freeform 69"/>
            <p:cNvSpPr>
              <a:spLocks/>
            </p:cNvSpPr>
            <p:nvPr/>
          </p:nvSpPr>
          <p:spPr bwMode="auto">
            <a:xfrm>
              <a:off x="1724618" y="5095902"/>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89" name="Rectangle 70"/>
            <p:cNvSpPr>
              <a:spLocks noChangeArrowheads="1"/>
            </p:cNvSpPr>
            <p:nvPr/>
          </p:nvSpPr>
          <p:spPr bwMode="auto">
            <a:xfrm>
              <a:off x="1768561" y="5088005"/>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0" name="Freeform 71"/>
            <p:cNvSpPr>
              <a:spLocks/>
            </p:cNvSpPr>
            <p:nvPr/>
          </p:nvSpPr>
          <p:spPr bwMode="auto">
            <a:xfrm>
              <a:off x="1756997" y="5088005"/>
              <a:ext cx="27753"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1" name="Rectangle 72"/>
            <p:cNvSpPr>
              <a:spLocks noChangeArrowheads="1"/>
            </p:cNvSpPr>
            <p:nvPr/>
          </p:nvSpPr>
          <p:spPr bwMode="auto">
            <a:xfrm>
              <a:off x="1768561" y="5093927"/>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2" name="Freeform 73"/>
            <p:cNvSpPr>
              <a:spLocks/>
            </p:cNvSpPr>
            <p:nvPr/>
          </p:nvSpPr>
          <p:spPr bwMode="auto">
            <a:xfrm>
              <a:off x="1768561" y="5088005"/>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3" name="Rectangle 74"/>
            <p:cNvSpPr>
              <a:spLocks noChangeArrowheads="1"/>
            </p:cNvSpPr>
            <p:nvPr/>
          </p:nvSpPr>
          <p:spPr bwMode="auto">
            <a:xfrm>
              <a:off x="1782438" y="5082082"/>
              <a:ext cx="1387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4" name="Freeform 75"/>
            <p:cNvSpPr>
              <a:spLocks/>
            </p:cNvSpPr>
            <p:nvPr/>
          </p:nvSpPr>
          <p:spPr bwMode="auto">
            <a:xfrm>
              <a:off x="1768560" y="5082082"/>
              <a:ext cx="27753"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5" name="Rectangle 76"/>
            <p:cNvSpPr>
              <a:spLocks noChangeArrowheads="1"/>
            </p:cNvSpPr>
            <p:nvPr/>
          </p:nvSpPr>
          <p:spPr bwMode="auto">
            <a:xfrm>
              <a:off x="1782438" y="5091953"/>
              <a:ext cx="25441"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6" name="Freeform 77"/>
            <p:cNvSpPr>
              <a:spLocks/>
            </p:cNvSpPr>
            <p:nvPr/>
          </p:nvSpPr>
          <p:spPr bwMode="auto">
            <a:xfrm>
              <a:off x="1784751" y="5082082"/>
              <a:ext cx="25441" cy="25665"/>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7" name="Rectangle 78"/>
            <p:cNvSpPr>
              <a:spLocks noChangeArrowheads="1"/>
            </p:cNvSpPr>
            <p:nvPr/>
          </p:nvSpPr>
          <p:spPr bwMode="auto">
            <a:xfrm>
              <a:off x="1796316" y="5080109"/>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8" name="Freeform 79"/>
            <p:cNvSpPr>
              <a:spLocks/>
            </p:cNvSpPr>
            <p:nvPr/>
          </p:nvSpPr>
          <p:spPr bwMode="auto">
            <a:xfrm>
              <a:off x="1784751" y="5080109"/>
              <a:ext cx="25441" cy="23690"/>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799" name="Rectangle 80"/>
            <p:cNvSpPr>
              <a:spLocks noChangeArrowheads="1"/>
            </p:cNvSpPr>
            <p:nvPr/>
          </p:nvSpPr>
          <p:spPr bwMode="auto">
            <a:xfrm>
              <a:off x="1794002" y="5086031"/>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0" name="Freeform 81"/>
            <p:cNvSpPr>
              <a:spLocks/>
            </p:cNvSpPr>
            <p:nvPr/>
          </p:nvSpPr>
          <p:spPr bwMode="auto">
            <a:xfrm>
              <a:off x="1796316" y="5080109"/>
              <a:ext cx="25441" cy="23690"/>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1" name="Rectangle 82"/>
            <p:cNvSpPr>
              <a:spLocks noChangeArrowheads="1"/>
            </p:cNvSpPr>
            <p:nvPr/>
          </p:nvSpPr>
          <p:spPr bwMode="auto">
            <a:xfrm>
              <a:off x="1807879" y="5074186"/>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2" name="Freeform 83"/>
            <p:cNvSpPr>
              <a:spLocks/>
            </p:cNvSpPr>
            <p:nvPr/>
          </p:nvSpPr>
          <p:spPr bwMode="auto">
            <a:xfrm>
              <a:off x="1796316" y="5074186"/>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3" name="Rectangle 84"/>
            <p:cNvSpPr>
              <a:spLocks noChangeArrowheads="1"/>
            </p:cNvSpPr>
            <p:nvPr/>
          </p:nvSpPr>
          <p:spPr bwMode="auto">
            <a:xfrm>
              <a:off x="1798629" y="5082082"/>
              <a:ext cx="27753"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4" name="Freeform 85"/>
            <p:cNvSpPr>
              <a:spLocks/>
            </p:cNvSpPr>
            <p:nvPr/>
          </p:nvSpPr>
          <p:spPr bwMode="auto">
            <a:xfrm>
              <a:off x="1800941" y="5074186"/>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5" name="Rectangle 86"/>
            <p:cNvSpPr>
              <a:spLocks noChangeArrowheads="1"/>
            </p:cNvSpPr>
            <p:nvPr/>
          </p:nvSpPr>
          <p:spPr bwMode="auto">
            <a:xfrm>
              <a:off x="1814819" y="5070237"/>
              <a:ext cx="1850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6" name="Freeform 87"/>
            <p:cNvSpPr>
              <a:spLocks/>
            </p:cNvSpPr>
            <p:nvPr/>
          </p:nvSpPr>
          <p:spPr bwMode="auto">
            <a:xfrm>
              <a:off x="1800942" y="5070237"/>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7" name="Rectangle 88"/>
            <p:cNvSpPr>
              <a:spLocks noChangeArrowheads="1"/>
            </p:cNvSpPr>
            <p:nvPr/>
          </p:nvSpPr>
          <p:spPr bwMode="auto">
            <a:xfrm>
              <a:off x="1819445" y="5070237"/>
              <a:ext cx="25441" cy="1184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8" name="Freeform 89"/>
            <p:cNvSpPr>
              <a:spLocks/>
            </p:cNvSpPr>
            <p:nvPr/>
          </p:nvSpPr>
          <p:spPr bwMode="auto">
            <a:xfrm>
              <a:off x="1821757" y="5070237"/>
              <a:ext cx="25441"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09" name="Rectangle 90"/>
            <p:cNvSpPr>
              <a:spLocks noChangeArrowheads="1"/>
            </p:cNvSpPr>
            <p:nvPr/>
          </p:nvSpPr>
          <p:spPr bwMode="auto">
            <a:xfrm>
              <a:off x="1833322" y="5058392"/>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0" name="Freeform 91"/>
            <p:cNvSpPr>
              <a:spLocks/>
            </p:cNvSpPr>
            <p:nvPr/>
          </p:nvSpPr>
          <p:spPr bwMode="auto">
            <a:xfrm>
              <a:off x="1821757" y="5058392"/>
              <a:ext cx="25441"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1" name="Rectangle 92"/>
            <p:cNvSpPr>
              <a:spLocks noChangeArrowheads="1"/>
            </p:cNvSpPr>
            <p:nvPr/>
          </p:nvSpPr>
          <p:spPr bwMode="auto">
            <a:xfrm>
              <a:off x="1826383" y="5066288"/>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2" name="Freeform 93"/>
            <p:cNvSpPr>
              <a:spLocks/>
            </p:cNvSpPr>
            <p:nvPr/>
          </p:nvSpPr>
          <p:spPr bwMode="auto">
            <a:xfrm>
              <a:off x="1828695" y="5058392"/>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3" name="Rectangle 94"/>
            <p:cNvSpPr>
              <a:spLocks noChangeArrowheads="1"/>
            </p:cNvSpPr>
            <p:nvPr/>
          </p:nvSpPr>
          <p:spPr bwMode="auto">
            <a:xfrm>
              <a:off x="1840260" y="5054443"/>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4" name="Freeform 95"/>
            <p:cNvSpPr>
              <a:spLocks/>
            </p:cNvSpPr>
            <p:nvPr/>
          </p:nvSpPr>
          <p:spPr bwMode="auto">
            <a:xfrm>
              <a:off x="1828695" y="5054443"/>
              <a:ext cx="25441"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5" name="Rectangle 96"/>
            <p:cNvSpPr>
              <a:spLocks noChangeArrowheads="1"/>
            </p:cNvSpPr>
            <p:nvPr/>
          </p:nvSpPr>
          <p:spPr bwMode="auto">
            <a:xfrm>
              <a:off x="1831009" y="5056418"/>
              <a:ext cx="27753" cy="987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6" name="Freeform 97"/>
            <p:cNvSpPr>
              <a:spLocks/>
            </p:cNvSpPr>
            <p:nvPr/>
          </p:nvSpPr>
          <p:spPr bwMode="auto">
            <a:xfrm>
              <a:off x="1833322" y="5054443"/>
              <a:ext cx="25441" cy="23690"/>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7" name="Rectangle 98"/>
            <p:cNvSpPr>
              <a:spLocks noChangeArrowheads="1"/>
            </p:cNvSpPr>
            <p:nvPr/>
          </p:nvSpPr>
          <p:spPr bwMode="auto">
            <a:xfrm>
              <a:off x="1844886" y="5044573"/>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8" name="Freeform 99"/>
            <p:cNvSpPr>
              <a:spLocks/>
            </p:cNvSpPr>
            <p:nvPr/>
          </p:nvSpPr>
          <p:spPr bwMode="auto">
            <a:xfrm>
              <a:off x="1833322" y="5044573"/>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19" name="Rectangle 100"/>
            <p:cNvSpPr>
              <a:spLocks noChangeArrowheads="1"/>
            </p:cNvSpPr>
            <p:nvPr/>
          </p:nvSpPr>
          <p:spPr bwMode="auto">
            <a:xfrm>
              <a:off x="1844886" y="5054443"/>
              <a:ext cx="25441"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0" name="Freeform 101"/>
            <p:cNvSpPr>
              <a:spLocks/>
            </p:cNvSpPr>
            <p:nvPr/>
          </p:nvSpPr>
          <p:spPr bwMode="auto">
            <a:xfrm>
              <a:off x="1844886" y="5044573"/>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1" name="Rectangle 102"/>
            <p:cNvSpPr>
              <a:spLocks noChangeArrowheads="1"/>
            </p:cNvSpPr>
            <p:nvPr/>
          </p:nvSpPr>
          <p:spPr bwMode="auto">
            <a:xfrm>
              <a:off x="1858763" y="5042598"/>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2" name="Freeform 103"/>
            <p:cNvSpPr>
              <a:spLocks/>
            </p:cNvSpPr>
            <p:nvPr/>
          </p:nvSpPr>
          <p:spPr bwMode="auto">
            <a:xfrm>
              <a:off x="1844885" y="5042598"/>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3" name="Rectangle 104"/>
            <p:cNvSpPr>
              <a:spLocks noChangeArrowheads="1"/>
            </p:cNvSpPr>
            <p:nvPr/>
          </p:nvSpPr>
          <p:spPr bwMode="auto">
            <a:xfrm>
              <a:off x="1858763" y="5050496"/>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4" name="Freeform 105"/>
            <p:cNvSpPr>
              <a:spLocks/>
            </p:cNvSpPr>
            <p:nvPr/>
          </p:nvSpPr>
          <p:spPr bwMode="auto">
            <a:xfrm>
              <a:off x="1858763" y="5042598"/>
              <a:ext cx="27753"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5" name="Rectangle 106"/>
            <p:cNvSpPr>
              <a:spLocks noChangeArrowheads="1"/>
            </p:cNvSpPr>
            <p:nvPr/>
          </p:nvSpPr>
          <p:spPr bwMode="auto">
            <a:xfrm>
              <a:off x="1905021" y="5032726"/>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6" name="Rectangle 107"/>
            <p:cNvSpPr>
              <a:spLocks noChangeArrowheads="1"/>
            </p:cNvSpPr>
            <p:nvPr/>
          </p:nvSpPr>
          <p:spPr bwMode="auto">
            <a:xfrm>
              <a:off x="1895769" y="5036675"/>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7" name="Freeform 108"/>
            <p:cNvSpPr>
              <a:spLocks/>
            </p:cNvSpPr>
            <p:nvPr/>
          </p:nvSpPr>
          <p:spPr bwMode="auto">
            <a:xfrm>
              <a:off x="1898081" y="5032726"/>
              <a:ext cx="25441" cy="23690"/>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8" name="Rectangle 109"/>
            <p:cNvSpPr>
              <a:spLocks noChangeArrowheads="1"/>
            </p:cNvSpPr>
            <p:nvPr/>
          </p:nvSpPr>
          <p:spPr bwMode="auto">
            <a:xfrm>
              <a:off x="1909646" y="5024830"/>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29" name="Freeform 110"/>
            <p:cNvSpPr>
              <a:spLocks/>
            </p:cNvSpPr>
            <p:nvPr/>
          </p:nvSpPr>
          <p:spPr bwMode="auto">
            <a:xfrm>
              <a:off x="1898081" y="5024830"/>
              <a:ext cx="25441"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0" name="Rectangle 111"/>
            <p:cNvSpPr>
              <a:spLocks noChangeArrowheads="1"/>
            </p:cNvSpPr>
            <p:nvPr/>
          </p:nvSpPr>
          <p:spPr bwMode="auto">
            <a:xfrm>
              <a:off x="1902709" y="5032726"/>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1" name="Freeform 112"/>
            <p:cNvSpPr>
              <a:spLocks/>
            </p:cNvSpPr>
            <p:nvPr/>
          </p:nvSpPr>
          <p:spPr bwMode="auto">
            <a:xfrm>
              <a:off x="1905021" y="5024830"/>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2" name="Rectangle 113"/>
            <p:cNvSpPr>
              <a:spLocks noChangeArrowheads="1"/>
            </p:cNvSpPr>
            <p:nvPr/>
          </p:nvSpPr>
          <p:spPr bwMode="auto">
            <a:xfrm>
              <a:off x="1916584" y="5020882"/>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3" name="Freeform 114"/>
            <p:cNvSpPr>
              <a:spLocks/>
            </p:cNvSpPr>
            <p:nvPr/>
          </p:nvSpPr>
          <p:spPr bwMode="auto">
            <a:xfrm>
              <a:off x="1905021" y="5020882"/>
              <a:ext cx="25441"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4" name="Rectangle 115"/>
            <p:cNvSpPr>
              <a:spLocks noChangeArrowheads="1"/>
            </p:cNvSpPr>
            <p:nvPr/>
          </p:nvSpPr>
          <p:spPr bwMode="auto">
            <a:xfrm>
              <a:off x="1914272" y="5018908"/>
              <a:ext cx="25441"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5" name="Freeform 116"/>
            <p:cNvSpPr>
              <a:spLocks/>
            </p:cNvSpPr>
            <p:nvPr/>
          </p:nvSpPr>
          <p:spPr bwMode="auto">
            <a:xfrm>
              <a:off x="1916584" y="5020882"/>
              <a:ext cx="25441"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6" name="Rectangle 117"/>
            <p:cNvSpPr>
              <a:spLocks noChangeArrowheads="1"/>
            </p:cNvSpPr>
            <p:nvPr/>
          </p:nvSpPr>
          <p:spPr bwMode="auto">
            <a:xfrm>
              <a:off x="1928150" y="5007062"/>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7" name="Freeform 118"/>
            <p:cNvSpPr>
              <a:spLocks/>
            </p:cNvSpPr>
            <p:nvPr/>
          </p:nvSpPr>
          <p:spPr bwMode="auto">
            <a:xfrm>
              <a:off x="1916583" y="5007062"/>
              <a:ext cx="25441" cy="23690"/>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8" name="Rectangle 119"/>
            <p:cNvSpPr>
              <a:spLocks noChangeArrowheads="1"/>
            </p:cNvSpPr>
            <p:nvPr/>
          </p:nvSpPr>
          <p:spPr bwMode="auto">
            <a:xfrm>
              <a:off x="1928149" y="5011011"/>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39" name="Freeform 120"/>
            <p:cNvSpPr>
              <a:spLocks/>
            </p:cNvSpPr>
            <p:nvPr/>
          </p:nvSpPr>
          <p:spPr bwMode="auto">
            <a:xfrm>
              <a:off x="1930461" y="5007062"/>
              <a:ext cx="25441" cy="23690"/>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0" name="Rectangle 121"/>
            <p:cNvSpPr>
              <a:spLocks noChangeArrowheads="1"/>
            </p:cNvSpPr>
            <p:nvPr/>
          </p:nvSpPr>
          <p:spPr bwMode="auto">
            <a:xfrm>
              <a:off x="1942027" y="4999164"/>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1" name="Freeform 122"/>
            <p:cNvSpPr>
              <a:spLocks/>
            </p:cNvSpPr>
            <p:nvPr/>
          </p:nvSpPr>
          <p:spPr bwMode="auto">
            <a:xfrm>
              <a:off x="1930461" y="4999164"/>
              <a:ext cx="25441"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2" name="Rectangle 123"/>
            <p:cNvSpPr>
              <a:spLocks noChangeArrowheads="1"/>
            </p:cNvSpPr>
            <p:nvPr/>
          </p:nvSpPr>
          <p:spPr bwMode="auto">
            <a:xfrm>
              <a:off x="1939712" y="5007062"/>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3" name="Freeform 124"/>
            <p:cNvSpPr>
              <a:spLocks/>
            </p:cNvSpPr>
            <p:nvPr/>
          </p:nvSpPr>
          <p:spPr bwMode="auto">
            <a:xfrm>
              <a:off x="1942027" y="4999164"/>
              <a:ext cx="25441"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4" name="Rectangle 125"/>
            <p:cNvSpPr>
              <a:spLocks noChangeArrowheads="1"/>
            </p:cNvSpPr>
            <p:nvPr/>
          </p:nvSpPr>
          <p:spPr bwMode="auto">
            <a:xfrm>
              <a:off x="1953590" y="4995217"/>
              <a:ext cx="1850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5" name="Freeform 126"/>
            <p:cNvSpPr>
              <a:spLocks/>
            </p:cNvSpPr>
            <p:nvPr/>
          </p:nvSpPr>
          <p:spPr bwMode="auto">
            <a:xfrm>
              <a:off x="1942026" y="4995217"/>
              <a:ext cx="25441" cy="23690"/>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6" name="Rectangle 127"/>
            <p:cNvSpPr>
              <a:spLocks noChangeArrowheads="1"/>
            </p:cNvSpPr>
            <p:nvPr/>
          </p:nvSpPr>
          <p:spPr bwMode="auto">
            <a:xfrm>
              <a:off x="1958215" y="5003113"/>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7" name="Freeform 128"/>
            <p:cNvSpPr>
              <a:spLocks/>
            </p:cNvSpPr>
            <p:nvPr/>
          </p:nvSpPr>
          <p:spPr bwMode="auto">
            <a:xfrm>
              <a:off x="1960528" y="4995217"/>
              <a:ext cx="25441"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8" name="Rectangle 129"/>
            <p:cNvSpPr>
              <a:spLocks noChangeArrowheads="1"/>
            </p:cNvSpPr>
            <p:nvPr/>
          </p:nvSpPr>
          <p:spPr bwMode="auto">
            <a:xfrm>
              <a:off x="1972094" y="4991269"/>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49" name="Freeform 130"/>
            <p:cNvSpPr>
              <a:spLocks/>
            </p:cNvSpPr>
            <p:nvPr/>
          </p:nvSpPr>
          <p:spPr bwMode="auto">
            <a:xfrm>
              <a:off x="1960527" y="4991269"/>
              <a:ext cx="25441"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0" name="Rectangle 131"/>
            <p:cNvSpPr>
              <a:spLocks noChangeArrowheads="1"/>
            </p:cNvSpPr>
            <p:nvPr/>
          </p:nvSpPr>
          <p:spPr bwMode="auto">
            <a:xfrm>
              <a:off x="1972093" y="4993244"/>
              <a:ext cx="25441" cy="987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1" name="Freeform 132"/>
            <p:cNvSpPr>
              <a:spLocks/>
            </p:cNvSpPr>
            <p:nvPr/>
          </p:nvSpPr>
          <p:spPr bwMode="auto">
            <a:xfrm>
              <a:off x="1974405" y="4991269"/>
              <a:ext cx="25441"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2" name="Rectangle 133"/>
            <p:cNvSpPr>
              <a:spLocks noChangeArrowheads="1"/>
            </p:cNvSpPr>
            <p:nvPr/>
          </p:nvSpPr>
          <p:spPr bwMode="auto">
            <a:xfrm>
              <a:off x="1985969" y="4981397"/>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3" name="Freeform 134"/>
            <p:cNvSpPr>
              <a:spLocks/>
            </p:cNvSpPr>
            <p:nvPr/>
          </p:nvSpPr>
          <p:spPr bwMode="auto">
            <a:xfrm>
              <a:off x="1974405" y="4981397"/>
              <a:ext cx="25441" cy="23690"/>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4" name="Rectangle 135"/>
            <p:cNvSpPr>
              <a:spLocks noChangeArrowheads="1"/>
            </p:cNvSpPr>
            <p:nvPr/>
          </p:nvSpPr>
          <p:spPr bwMode="auto">
            <a:xfrm>
              <a:off x="1983655" y="4991269"/>
              <a:ext cx="27753"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5" name="Freeform 136"/>
            <p:cNvSpPr>
              <a:spLocks/>
            </p:cNvSpPr>
            <p:nvPr/>
          </p:nvSpPr>
          <p:spPr bwMode="auto">
            <a:xfrm>
              <a:off x="1985969" y="4981397"/>
              <a:ext cx="25441" cy="23690"/>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6" name="Rectangle 137"/>
            <p:cNvSpPr>
              <a:spLocks noChangeArrowheads="1"/>
            </p:cNvSpPr>
            <p:nvPr/>
          </p:nvSpPr>
          <p:spPr bwMode="auto">
            <a:xfrm>
              <a:off x="1997533" y="4977448"/>
              <a:ext cx="4626"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7" name="Freeform 138"/>
            <p:cNvSpPr>
              <a:spLocks/>
            </p:cNvSpPr>
            <p:nvPr/>
          </p:nvSpPr>
          <p:spPr bwMode="auto">
            <a:xfrm>
              <a:off x="1985969" y="4977448"/>
              <a:ext cx="25441" cy="25665"/>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8" name="Rectangle 139"/>
            <p:cNvSpPr>
              <a:spLocks noChangeArrowheads="1"/>
            </p:cNvSpPr>
            <p:nvPr/>
          </p:nvSpPr>
          <p:spPr bwMode="auto">
            <a:xfrm>
              <a:off x="2011412" y="4973500"/>
              <a:ext cx="25441" cy="197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59" name="Rectangle 140"/>
            <p:cNvSpPr>
              <a:spLocks noChangeArrowheads="1"/>
            </p:cNvSpPr>
            <p:nvPr/>
          </p:nvSpPr>
          <p:spPr bwMode="auto">
            <a:xfrm>
              <a:off x="2025287" y="4961656"/>
              <a:ext cx="1619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0" name="Freeform 141"/>
            <p:cNvSpPr>
              <a:spLocks/>
            </p:cNvSpPr>
            <p:nvPr/>
          </p:nvSpPr>
          <p:spPr bwMode="auto">
            <a:xfrm>
              <a:off x="2011412" y="4961656"/>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1" name="Rectangle 142"/>
            <p:cNvSpPr>
              <a:spLocks noChangeArrowheads="1"/>
            </p:cNvSpPr>
            <p:nvPr/>
          </p:nvSpPr>
          <p:spPr bwMode="auto">
            <a:xfrm>
              <a:off x="2027599" y="4965603"/>
              <a:ext cx="27753"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2" name="Freeform 143"/>
            <p:cNvSpPr>
              <a:spLocks/>
            </p:cNvSpPr>
            <p:nvPr/>
          </p:nvSpPr>
          <p:spPr bwMode="auto">
            <a:xfrm>
              <a:off x="2029912" y="4961656"/>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3" name="Rectangle 144"/>
            <p:cNvSpPr>
              <a:spLocks noChangeArrowheads="1"/>
            </p:cNvSpPr>
            <p:nvPr/>
          </p:nvSpPr>
          <p:spPr bwMode="auto">
            <a:xfrm>
              <a:off x="2041477" y="4951784"/>
              <a:ext cx="693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4" name="Freeform 145"/>
            <p:cNvSpPr>
              <a:spLocks/>
            </p:cNvSpPr>
            <p:nvPr/>
          </p:nvSpPr>
          <p:spPr bwMode="auto">
            <a:xfrm>
              <a:off x="2029912" y="4951784"/>
              <a:ext cx="25441" cy="25665"/>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5" name="Rectangle 146"/>
            <p:cNvSpPr>
              <a:spLocks noChangeArrowheads="1"/>
            </p:cNvSpPr>
            <p:nvPr/>
          </p:nvSpPr>
          <p:spPr bwMode="auto">
            <a:xfrm>
              <a:off x="2034539" y="4961656"/>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6" name="Freeform 147"/>
            <p:cNvSpPr>
              <a:spLocks/>
            </p:cNvSpPr>
            <p:nvPr/>
          </p:nvSpPr>
          <p:spPr bwMode="auto">
            <a:xfrm>
              <a:off x="2036853" y="4951784"/>
              <a:ext cx="25441" cy="25665"/>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7" name="Rectangle 148"/>
            <p:cNvSpPr>
              <a:spLocks noChangeArrowheads="1"/>
            </p:cNvSpPr>
            <p:nvPr/>
          </p:nvSpPr>
          <p:spPr bwMode="auto">
            <a:xfrm>
              <a:off x="2048416" y="4949810"/>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8" name="Freeform 149"/>
            <p:cNvSpPr>
              <a:spLocks/>
            </p:cNvSpPr>
            <p:nvPr/>
          </p:nvSpPr>
          <p:spPr bwMode="auto">
            <a:xfrm>
              <a:off x="2036853" y="4949810"/>
              <a:ext cx="25441" cy="23690"/>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69" name="Rectangle 150"/>
            <p:cNvSpPr>
              <a:spLocks noChangeArrowheads="1"/>
            </p:cNvSpPr>
            <p:nvPr/>
          </p:nvSpPr>
          <p:spPr bwMode="auto">
            <a:xfrm>
              <a:off x="2041477" y="4955733"/>
              <a:ext cx="27753"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0" name="Freeform 151"/>
            <p:cNvSpPr>
              <a:spLocks/>
            </p:cNvSpPr>
            <p:nvPr/>
          </p:nvSpPr>
          <p:spPr bwMode="auto">
            <a:xfrm>
              <a:off x="2043792" y="4949810"/>
              <a:ext cx="27753" cy="23690"/>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1" name="Rectangle 152"/>
            <p:cNvSpPr>
              <a:spLocks noChangeArrowheads="1"/>
            </p:cNvSpPr>
            <p:nvPr/>
          </p:nvSpPr>
          <p:spPr bwMode="auto">
            <a:xfrm>
              <a:off x="2055356" y="4943886"/>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2" name="Freeform 153"/>
            <p:cNvSpPr>
              <a:spLocks/>
            </p:cNvSpPr>
            <p:nvPr/>
          </p:nvSpPr>
          <p:spPr bwMode="auto">
            <a:xfrm>
              <a:off x="2043792" y="4943886"/>
              <a:ext cx="27753" cy="23690"/>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3" name="Rectangle 154"/>
            <p:cNvSpPr>
              <a:spLocks noChangeArrowheads="1"/>
            </p:cNvSpPr>
            <p:nvPr/>
          </p:nvSpPr>
          <p:spPr bwMode="auto">
            <a:xfrm>
              <a:off x="2055356" y="4943886"/>
              <a:ext cx="25441" cy="1184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4" name="Freeform 155"/>
            <p:cNvSpPr>
              <a:spLocks/>
            </p:cNvSpPr>
            <p:nvPr/>
          </p:nvSpPr>
          <p:spPr bwMode="auto">
            <a:xfrm>
              <a:off x="2055356" y="4943886"/>
              <a:ext cx="27753" cy="23690"/>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5" name="Rectangle 156"/>
            <p:cNvSpPr>
              <a:spLocks noChangeArrowheads="1"/>
            </p:cNvSpPr>
            <p:nvPr/>
          </p:nvSpPr>
          <p:spPr bwMode="auto">
            <a:xfrm>
              <a:off x="2069233" y="4932042"/>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6" name="Freeform 157"/>
            <p:cNvSpPr>
              <a:spLocks/>
            </p:cNvSpPr>
            <p:nvPr/>
          </p:nvSpPr>
          <p:spPr bwMode="auto">
            <a:xfrm>
              <a:off x="2055356" y="4932042"/>
              <a:ext cx="27753"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7" name="Rectangle 158"/>
            <p:cNvSpPr>
              <a:spLocks noChangeArrowheads="1"/>
            </p:cNvSpPr>
            <p:nvPr/>
          </p:nvSpPr>
          <p:spPr bwMode="auto">
            <a:xfrm>
              <a:off x="2059980" y="4935990"/>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8" name="Freeform 159"/>
            <p:cNvSpPr>
              <a:spLocks/>
            </p:cNvSpPr>
            <p:nvPr/>
          </p:nvSpPr>
          <p:spPr bwMode="auto">
            <a:xfrm>
              <a:off x="2062293" y="4932042"/>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79" name="Rectangle 160"/>
            <p:cNvSpPr>
              <a:spLocks noChangeArrowheads="1"/>
            </p:cNvSpPr>
            <p:nvPr/>
          </p:nvSpPr>
          <p:spPr bwMode="auto">
            <a:xfrm>
              <a:off x="2073858" y="4924145"/>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0" name="Freeform 161"/>
            <p:cNvSpPr>
              <a:spLocks/>
            </p:cNvSpPr>
            <p:nvPr/>
          </p:nvSpPr>
          <p:spPr bwMode="auto">
            <a:xfrm>
              <a:off x="2062293" y="4924145"/>
              <a:ext cx="25441" cy="23690"/>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1" name="Rectangle 162"/>
            <p:cNvSpPr>
              <a:spLocks noChangeArrowheads="1"/>
            </p:cNvSpPr>
            <p:nvPr/>
          </p:nvSpPr>
          <p:spPr bwMode="auto">
            <a:xfrm>
              <a:off x="2066919" y="4932042"/>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2" name="Freeform 163"/>
            <p:cNvSpPr>
              <a:spLocks/>
            </p:cNvSpPr>
            <p:nvPr/>
          </p:nvSpPr>
          <p:spPr bwMode="auto">
            <a:xfrm>
              <a:off x="2069233" y="4924145"/>
              <a:ext cx="25441" cy="23690"/>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3" name="Rectangle 164"/>
            <p:cNvSpPr>
              <a:spLocks noChangeArrowheads="1"/>
            </p:cNvSpPr>
            <p:nvPr/>
          </p:nvSpPr>
          <p:spPr bwMode="auto">
            <a:xfrm>
              <a:off x="2080797" y="4920196"/>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4" name="Freeform 165"/>
            <p:cNvSpPr>
              <a:spLocks/>
            </p:cNvSpPr>
            <p:nvPr/>
          </p:nvSpPr>
          <p:spPr bwMode="auto">
            <a:xfrm>
              <a:off x="2069233" y="4920196"/>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5" name="Rectangle 166"/>
            <p:cNvSpPr>
              <a:spLocks noChangeArrowheads="1"/>
            </p:cNvSpPr>
            <p:nvPr/>
          </p:nvSpPr>
          <p:spPr bwMode="auto">
            <a:xfrm>
              <a:off x="2071546" y="4926119"/>
              <a:ext cx="27753"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6" name="Freeform 167"/>
            <p:cNvSpPr>
              <a:spLocks/>
            </p:cNvSpPr>
            <p:nvPr/>
          </p:nvSpPr>
          <p:spPr bwMode="auto">
            <a:xfrm>
              <a:off x="2073858" y="4920196"/>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7" name="Rectangle 168"/>
            <p:cNvSpPr>
              <a:spLocks noChangeArrowheads="1"/>
            </p:cNvSpPr>
            <p:nvPr/>
          </p:nvSpPr>
          <p:spPr bwMode="auto">
            <a:xfrm>
              <a:off x="2085423" y="4914273"/>
              <a:ext cx="16190"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8" name="Freeform 169"/>
            <p:cNvSpPr>
              <a:spLocks/>
            </p:cNvSpPr>
            <p:nvPr/>
          </p:nvSpPr>
          <p:spPr bwMode="auto">
            <a:xfrm>
              <a:off x="2073858" y="4914273"/>
              <a:ext cx="27753"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89" name="Rectangle 170"/>
            <p:cNvSpPr>
              <a:spLocks noChangeArrowheads="1"/>
            </p:cNvSpPr>
            <p:nvPr/>
          </p:nvSpPr>
          <p:spPr bwMode="auto">
            <a:xfrm>
              <a:off x="2085423" y="4918222"/>
              <a:ext cx="27753"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0" name="Freeform 171"/>
            <p:cNvSpPr>
              <a:spLocks/>
            </p:cNvSpPr>
            <p:nvPr/>
          </p:nvSpPr>
          <p:spPr bwMode="auto">
            <a:xfrm>
              <a:off x="2087737" y="4914273"/>
              <a:ext cx="27753" cy="25665"/>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1" name="Rectangle 172"/>
            <p:cNvSpPr>
              <a:spLocks noChangeArrowheads="1"/>
            </p:cNvSpPr>
            <p:nvPr/>
          </p:nvSpPr>
          <p:spPr bwMode="auto">
            <a:xfrm>
              <a:off x="2101613" y="4906377"/>
              <a:ext cx="1619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2" name="Freeform 173"/>
            <p:cNvSpPr>
              <a:spLocks/>
            </p:cNvSpPr>
            <p:nvPr/>
          </p:nvSpPr>
          <p:spPr bwMode="auto">
            <a:xfrm>
              <a:off x="2087738" y="4906377"/>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3" name="Rectangle 174"/>
            <p:cNvSpPr>
              <a:spLocks noChangeArrowheads="1"/>
            </p:cNvSpPr>
            <p:nvPr/>
          </p:nvSpPr>
          <p:spPr bwMode="auto">
            <a:xfrm>
              <a:off x="2147872" y="4898480"/>
              <a:ext cx="925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4" name="Rectangle 175"/>
            <p:cNvSpPr>
              <a:spLocks noChangeArrowheads="1"/>
            </p:cNvSpPr>
            <p:nvPr/>
          </p:nvSpPr>
          <p:spPr bwMode="auto">
            <a:xfrm>
              <a:off x="2143245" y="4906377"/>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5" name="Freeform 176"/>
            <p:cNvSpPr>
              <a:spLocks/>
            </p:cNvSpPr>
            <p:nvPr/>
          </p:nvSpPr>
          <p:spPr bwMode="auto">
            <a:xfrm>
              <a:off x="2145557" y="4898480"/>
              <a:ext cx="25441" cy="23690"/>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6" name="Rectangle 177"/>
            <p:cNvSpPr>
              <a:spLocks noChangeArrowheads="1"/>
            </p:cNvSpPr>
            <p:nvPr/>
          </p:nvSpPr>
          <p:spPr bwMode="auto">
            <a:xfrm>
              <a:off x="2157122" y="4894532"/>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7" name="Freeform 178"/>
            <p:cNvSpPr>
              <a:spLocks/>
            </p:cNvSpPr>
            <p:nvPr/>
          </p:nvSpPr>
          <p:spPr bwMode="auto">
            <a:xfrm>
              <a:off x="2145557" y="4894532"/>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8" name="Rectangle 179"/>
            <p:cNvSpPr>
              <a:spLocks noChangeArrowheads="1"/>
            </p:cNvSpPr>
            <p:nvPr/>
          </p:nvSpPr>
          <p:spPr bwMode="auto">
            <a:xfrm>
              <a:off x="2147872" y="4898480"/>
              <a:ext cx="27753"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899" name="Freeform 180"/>
            <p:cNvSpPr>
              <a:spLocks/>
            </p:cNvSpPr>
            <p:nvPr/>
          </p:nvSpPr>
          <p:spPr bwMode="auto">
            <a:xfrm>
              <a:off x="2150184" y="4894532"/>
              <a:ext cx="27753"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0" name="Rectangle 181"/>
            <p:cNvSpPr>
              <a:spLocks noChangeArrowheads="1"/>
            </p:cNvSpPr>
            <p:nvPr/>
          </p:nvSpPr>
          <p:spPr bwMode="auto">
            <a:xfrm>
              <a:off x="2161750" y="4886634"/>
              <a:ext cx="20813"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1" name="Freeform 182"/>
            <p:cNvSpPr>
              <a:spLocks/>
            </p:cNvSpPr>
            <p:nvPr/>
          </p:nvSpPr>
          <p:spPr bwMode="auto">
            <a:xfrm>
              <a:off x="2150185" y="4886634"/>
              <a:ext cx="27753"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2" name="Rectangle 183"/>
            <p:cNvSpPr>
              <a:spLocks noChangeArrowheads="1"/>
            </p:cNvSpPr>
            <p:nvPr/>
          </p:nvSpPr>
          <p:spPr bwMode="auto">
            <a:xfrm>
              <a:off x="2168688" y="4894532"/>
              <a:ext cx="25441"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3" name="Freeform 184"/>
            <p:cNvSpPr>
              <a:spLocks/>
            </p:cNvSpPr>
            <p:nvPr/>
          </p:nvSpPr>
          <p:spPr bwMode="auto">
            <a:xfrm>
              <a:off x="2170999" y="4886634"/>
              <a:ext cx="25441"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4" name="Rectangle 185"/>
            <p:cNvSpPr>
              <a:spLocks noChangeArrowheads="1"/>
            </p:cNvSpPr>
            <p:nvPr/>
          </p:nvSpPr>
          <p:spPr bwMode="auto">
            <a:xfrm>
              <a:off x="2182565" y="4882685"/>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5" name="Freeform 186"/>
            <p:cNvSpPr>
              <a:spLocks/>
            </p:cNvSpPr>
            <p:nvPr/>
          </p:nvSpPr>
          <p:spPr bwMode="auto">
            <a:xfrm>
              <a:off x="2170999" y="4882685"/>
              <a:ext cx="25441"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6" name="Rectangle 187"/>
            <p:cNvSpPr>
              <a:spLocks noChangeArrowheads="1"/>
            </p:cNvSpPr>
            <p:nvPr/>
          </p:nvSpPr>
          <p:spPr bwMode="auto">
            <a:xfrm>
              <a:off x="2175625" y="4886634"/>
              <a:ext cx="25441" cy="789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7" name="Freeform 188"/>
            <p:cNvSpPr>
              <a:spLocks/>
            </p:cNvSpPr>
            <p:nvPr/>
          </p:nvSpPr>
          <p:spPr bwMode="auto">
            <a:xfrm>
              <a:off x="2177938" y="4882685"/>
              <a:ext cx="25441"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8" name="Rectangle 189"/>
            <p:cNvSpPr>
              <a:spLocks noChangeArrowheads="1"/>
            </p:cNvSpPr>
            <p:nvPr/>
          </p:nvSpPr>
          <p:spPr bwMode="auto">
            <a:xfrm>
              <a:off x="2189503" y="4874789"/>
              <a:ext cx="1156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09" name="Freeform 190"/>
            <p:cNvSpPr>
              <a:spLocks/>
            </p:cNvSpPr>
            <p:nvPr/>
          </p:nvSpPr>
          <p:spPr bwMode="auto">
            <a:xfrm>
              <a:off x="2177938" y="4874789"/>
              <a:ext cx="25441"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0" name="Rectangle 191"/>
            <p:cNvSpPr>
              <a:spLocks noChangeArrowheads="1"/>
            </p:cNvSpPr>
            <p:nvPr/>
          </p:nvSpPr>
          <p:spPr bwMode="auto">
            <a:xfrm>
              <a:off x="2187191" y="4880711"/>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1" name="Freeform 192"/>
            <p:cNvSpPr>
              <a:spLocks/>
            </p:cNvSpPr>
            <p:nvPr/>
          </p:nvSpPr>
          <p:spPr bwMode="auto">
            <a:xfrm>
              <a:off x="2189503" y="4874789"/>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2" name="Rectangle 193"/>
            <p:cNvSpPr>
              <a:spLocks noChangeArrowheads="1"/>
            </p:cNvSpPr>
            <p:nvPr/>
          </p:nvSpPr>
          <p:spPr bwMode="auto">
            <a:xfrm>
              <a:off x="2201069" y="4868867"/>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3" name="Freeform 194"/>
            <p:cNvSpPr>
              <a:spLocks/>
            </p:cNvSpPr>
            <p:nvPr/>
          </p:nvSpPr>
          <p:spPr bwMode="auto">
            <a:xfrm>
              <a:off x="2189503" y="4868867"/>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4" name="Rectangle 195"/>
            <p:cNvSpPr>
              <a:spLocks noChangeArrowheads="1"/>
            </p:cNvSpPr>
            <p:nvPr/>
          </p:nvSpPr>
          <p:spPr bwMode="auto">
            <a:xfrm>
              <a:off x="2191816" y="4868867"/>
              <a:ext cx="27753" cy="1184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5" name="Freeform 196"/>
            <p:cNvSpPr>
              <a:spLocks/>
            </p:cNvSpPr>
            <p:nvPr/>
          </p:nvSpPr>
          <p:spPr bwMode="auto">
            <a:xfrm>
              <a:off x="2194129" y="4868867"/>
              <a:ext cx="27753"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6" name="Rectangle 197"/>
            <p:cNvSpPr>
              <a:spLocks noChangeArrowheads="1"/>
            </p:cNvSpPr>
            <p:nvPr/>
          </p:nvSpPr>
          <p:spPr bwMode="auto">
            <a:xfrm>
              <a:off x="2208005" y="4857021"/>
              <a:ext cx="25441"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7" name="Freeform 198"/>
            <p:cNvSpPr>
              <a:spLocks/>
            </p:cNvSpPr>
            <p:nvPr/>
          </p:nvSpPr>
          <p:spPr bwMode="auto">
            <a:xfrm>
              <a:off x="2194129" y="4857021"/>
              <a:ext cx="27753"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8" name="Rectangle 199"/>
            <p:cNvSpPr>
              <a:spLocks noChangeArrowheads="1"/>
            </p:cNvSpPr>
            <p:nvPr/>
          </p:nvSpPr>
          <p:spPr bwMode="auto">
            <a:xfrm>
              <a:off x="2219571" y="4862944"/>
              <a:ext cx="25441"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19" name="Freeform 200"/>
            <p:cNvSpPr>
              <a:spLocks/>
            </p:cNvSpPr>
            <p:nvPr/>
          </p:nvSpPr>
          <p:spPr bwMode="auto">
            <a:xfrm>
              <a:off x="2221883" y="4857021"/>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20" name="Rectangle 201"/>
            <p:cNvSpPr>
              <a:spLocks noChangeArrowheads="1"/>
            </p:cNvSpPr>
            <p:nvPr/>
          </p:nvSpPr>
          <p:spPr bwMode="auto">
            <a:xfrm>
              <a:off x="2233449" y="4851098"/>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21" name="Freeform 202"/>
            <p:cNvSpPr>
              <a:spLocks/>
            </p:cNvSpPr>
            <p:nvPr/>
          </p:nvSpPr>
          <p:spPr bwMode="auto">
            <a:xfrm>
              <a:off x="2221883" y="4851098"/>
              <a:ext cx="25441"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22" name="Rectangle 203"/>
            <p:cNvSpPr>
              <a:spLocks noChangeArrowheads="1"/>
            </p:cNvSpPr>
            <p:nvPr/>
          </p:nvSpPr>
          <p:spPr bwMode="auto">
            <a:xfrm>
              <a:off x="2224195" y="4857021"/>
              <a:ext cx="27753"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23" name="Freeform 204"/>
            <p:cNvSpPr>
              <a:spLocks/>
            </p:cNvSpPr>
            <p:nvPr/>
          </p:nvSpPr>
          <p:spPr bwMode="auto">
            <a:xfrm>
              <a:off x="2226509" y="4851098"/>
              <a:ext cx="25441"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nvGrpSpPr>
            <p:cNvPr id="2924" name="Group 406"/>
            <p:cNvGrpSpPr>
              <a:grpSpLocks/>
            </p:cNvGrpSpPr>
            <p:nvPr/>
          </p:nvGrpSpPr>
          <p:grpSpPr bwMode="auto">
            <a:xfrm>
              <a:off x="2226509" y="4501661"/>
              <a:ext cx="922823" cy="367205"/>
              <a:chOff x="2861" y="2350"/>
              <a:chExt cx="399" cy="186"/>
            </a:xfrm>
            <a:grpFill/>
          </p:grpSpPr>
          <p:sp>
            <p:nvSpPr>
              <p:cNvPr id="3852" name="Rectangle 206"/>
              <p:cNvSpPr>
                <a:spLocks noChangeArrowheads="1"/>
              </p:cNvSpPr>
              <p:nvPr/>
            </p:nvSpPr>
            <p:spPr bwMode="auto">
              <a:xfrm>
                <a:off x="2866" y="252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3" name="Freeform 207"/>
              <p:cNvSpPr>
                <a:spLocks/>
              </p:cNvSpPr>
              <p:nvPr/>
            </p:nvSpPr>
            <p:spPr bwMode="auto">
              <a:xfrm>
                <a:off x="2861" y="252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4" name="Rectangle 208"/>
              <p:cNvSpPr>
                <a:spLocks noChangeArrowheads="1"/>
              </p:cNvSpPr>
              <p:nvPr/>
            </p:nvSpPr>
            <p:spPr bwMode="auto">
              <a:xfrm>
                <a:off x="2863" y="2529"/>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5" name="Freeform 209"/>
              <p:cNvSpPr>
                <a:spLocks/>
              </p:cNvSpPr>
              <p:nvPr/>
            </p:nvSpPr>
            <p:spPr bwMode="auto">
              <a:xfrm>
                <a:off x="2864" y="2524"/>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6" name="Rectangle 210"/>
              <p:cNvSpPr>
                <a:spLocks noChangeArrowheads="1"/>
              </p:cNvSpPr>
              <p:nvPr/>
            </p:nvSpPr>
            <p:spPr bwMode="auto">
              <a:xfrm>
                <a:off x="2877" y="2523"/>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7" name="Freeform 211"/>
              <p:cNvSpPr>
                <a:spLocks/>
              </p:cNvSpPr>
              <p:nvPr/>
            </p:nvSpPr>
            <p:spPr bwMode="auto">
              <a:xfrm>
                <a:off x="2878" y="2519"/>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8" name="Rectangle 212"/>
              <p:cNvSpPr>
                <a:spLocks noChangeArrowheads="1"/>
              </p:cNvSpPr>
              <p:nvPr/>
            </p:nvSpPr>
            <p:spPr bwMode="auto">
              <a:xfrm>
                <a:off x="2883" y="2517"/>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9" name="Freeform 213"/>
              <p:cNvSpPr>
                <a:spLocks/>
              </p:cNvSpPr>
              <p:nvPr/>
            </p:nvSpPr>
            <p:spPr bwMode="auto">
              <a:xfrm>
                <a:off x="2878" y="2517"/>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0" name="Rectangle 214"/>
              <p:cNvSpPr>
                <a:spLocks noChangeArrowheads="1"/>
              </p:cNvSpPr>
              <p:nvPr/>
            </p:nvSpPr>
            <p:spPr bwMode="auto">
              <a:xfrm>
                <a:off x="2879" y="2519"/>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1" name="Freeform 215"/>
              <p:cNvSpPr>
                <a:spLocks/>
              </p:cNvSpPr>
              <p:nvPr/>
            </p:nvSpPr>
            <p:spPr bwMode="auto">
              <a:xfrm>
                <a:off x="2880" y="251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2" name="Rectangle 216"/>
              <p:cNvSpPr>
                <a:spLocks noChangeArrowheads="1"/>
              </p:cNvSpPr>
              <p:nvPr/>
            </p:nvSpPr>
            <p:spPr bwMode="auto">
              <a:xfrm>
                <a:off x="2885" y="2513"/>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3" name="Freeform 217"/>
              <p:cNvSpPr>
                <a:spLocks/>
              </p:cNvSpPr>
              <p:nvPr/>
            </p:nvSpPr>
            <p:spPr bwMode="auto">
              <a:xfrm>
                <a:off x="2880" y="2513"/>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4" name="Rectangle 218"/>
              <p:cNvSpPr>
                <a:spLocks noChangeArrowheads="1"/>
              </p:cNvSpPr>
              <p:nvPr/>
            </p:nvSpPr>
            <p:spPr bwMode="auto">
              <a:xfrm>
                <a:off x="2883" y="2514"/>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5" name="Freeform 219"/>
              <p:cNvSpPr>
                <a:spLocks/>
              </p:cNvSpPr>
              <p:nvPr/>
            </p:nvSpPr>
            <p:spPr bwMode="auto">
              <a:xfrm>
                <a:off x="2884" y="2513"/>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6" name="Rectangle 220"/>
              <p:cNvSpPr>
                <a:spLocks noChangeArrowheads="1"/>
              </p:cNvSpPr>
              <p:nvPr/>
            </p:nvSpPr>
            <p:spPr bwMode="auto">
              <a:xfrm>
                <a:off x="2889" y="250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7" name="Freeform 221"/>
              <p:cNvSpPr>
                <a:spLocks/>
              </p:cNvSpPr>
              <p:nvPr/>
            </p:nvSpPr>
            <p:spPr bwMode="auto">
              <a:xfrm>
                <a:off x="2884" y="2508"/>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8" name="Rectangle 222"/>
              <p:cNvSpPr>
                <a:spLocks noChangeArrowheads="1"/>
              </p:cNvSpPr>
              <p:nvPr/>
            </p:nvSpPr>
            <p:spPr bwMode="auto">
              <a:xfrm>
                <a:off x="2885" y="2508"/>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69" name="Freeform 223"/>
              <p:cNvSpPr>
                <a:spLocks/>
              </p:cNvSpPr>
              <p:nvPr/>
            </p:nvSpPr>
            <p:spPr bwMode="auto">
              <a:xfrm>
                <a:off x="2886" y="2508"/>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0" name="Rectangle 224"/>
              <p:cNvSpPr>
                <a:spLocks noChangeArrowheads="1"/>
              </p:cNvSpPr>
              <p:nvPr/>
            </p:nvSpPr>
            <p:spPr bwMode="auto">
              <a:xfrm>
                <a:off x="2892" y="2502"/>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1" name="Freeform 225"/>
              <p:cNvSpPr>
                <a:spLocks/>
              </p:cNvSpPr>
              <p:nvPr/>
            </p:nvSpPr>
            <p:spPr bwMode="auto">
              <a:xfrm>
                <a:off x="2886" y="2502"/>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2" name="Rectangle 226"/>
              <p:cNvSpPr>
                <a:spLocks noChangeArrowheads="1"/>
              </p:cNvSpPr>
              <p:nvPr/>
            </p:nvSpPr>
            <p:spPr bwMode="auto">
              <a:xfrm>
                <a:off x="2888" y="2506"/>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3" name="Freeform 227"/>
              <p:cNvSpPr>
                <a:spLocks/>
              </p:cNvSpPr>
              <p:nvPr/>
            </p:nvSpPr>
            <p:spPr bwMode="auto">
              <a:xfrm>
                <a:off x="2889" y="2502"/>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4" name="Rectangle 228"/>
              <p:cNvSpPr>
                <a:spLocks noChangeArrowheads="1"/>
              </p:cNvSpPr>
              <p:nvPr/>
            </p:nvSpPr>
            <p:spPr bwMode="auto">
              <a:xfrm>
                <a:off x="2894" y="2500"/>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5" name="Freeform 229"/>
              <p:cNvSpPr>
                <a:spLocks/>
              </p:cNvSpPr>
              <p:nvPr/>
            </p:nvSpPr>
            <p:spPr bwMode="auto">
              <a:xfrm>
                <a:off x="2889" y="2500"/>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6" name="Rectangle 230"/>
              <p:cNvSpPr>
                <a:spLocks noChangeArrowheads="1"/>
              </p:cNvSpPr>
              <p:nvPr/>
            </p:nvSpPr>
            <p:spPr bwMode="auto">
              <a:xfrm>
                <a:off x="2891" y="2504"/>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7" name="Freeform 231"/>
              <p:cNvSpPr>
                <a:spLocks/>
              </p:cNvSpPr>
              <p:nvPr/>
            </p:nvSpPr>
            <p:spPr bwMode="auto">
              <a:xfrm>
                <a:off x="2892" y="2500"/>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8" name="Rectangle 232"/>
              <p:cNvSpPr>
                <a:spLocks noChangeArrowheads="1"/>
              </p:cNvSpPr>
              <p:nvPr/>
            </p:nvSpPr>
            <p:spPr bwMode="auto">
              <a:xfrm>
                <a:off x="2897" y="2498"/>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79" name="Freeform 233"/>
              <p:cNvSpPr>
                <a:spLocks/>
              </p:cNvSpPr>
              <p:nvPr/>
            </p:nvSpPr>
            <p:spPr bwMode="auto">
              <a:xfrm>
                <a:off x="2892" y="249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0" name="Rectangle 234"/>
              <p:cNvSpPr>
                <a:spLocks noChangeArrowheads="1"/>
              </p:cNvSpPr>
              <p:nvPr/>
            </p:nvSpPr>
            <p:spPr bwMode="auto">
              <a:xfrm>
                <a:off x="2899" y="2502"/>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1" name="Freeform 235"/>
              <p:cNvSpPr>
                <a:spLocks/>
              </p:cNvSpPr>
              <p:nvPr/>
            </p:nvSpPr>
            <p:spPr bwMode="auto">
              <a:xfrm>
                <a:off x="2900" y="2498"/>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2" name="Rectangle 236"/>
              <p:cNvSpPr>
                <a:spLocks noChangeArrowheads="1"/>
              </p:cNvSpPr>
              <p:nvPr/>
            </p:nvSpPr>
            <p:spPr bwMode="auto">
              <a:xfrm>
                <a:off x="2905" y="249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3" name="Freeform 237"/>
              <p:cNvSpPr>
                <a:spLocks/>
              </p:cNvSpPr>
              <p:nvPr/>
            </p:nvSpPr>
            <p:spPr bwMode="auto">
              <a:xfrm>
                <a:off x="2900" y="2496"/>
                <a:ext cx="12"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4" name="Rectangle 238"/>
              <p:cNvSpPr>
                <a:spLocks noChangeArrowheads="1"/>
              </p:cNvSpPr>
              <p:nvPr/>
            </p:nvSpPr>
            <p:spPr bwMode="auto">
              <a:xfrm>
                <a:off x="2902" y="250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5" name="Freeform 239"/>
              <p:cNvSpPr>
                <a:spLocks/>
              </p:cNvSpPr>
              <p:nvPr/>
            </p:nvSpPr>
            <p:spPr bwMode="auto">
              <a:xfrm>
                <a:off x="2903" y="2496"/>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6" name="Rectangle 240"/>
              <p:cNvSpPr>
                <a:spLocks noChangeArrowheads="1"/>
              </p:cNvSpPr>
              <p:nvPr/>
            </p:nvSpPr>
            <p:spPr bwMode="auto">
              <a:xfrm>
                <a:off x="2908" y="2493"/>
                <a:ext cx="10"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7" name="Freeform 241"/>
              <p:cNvSpPr>
                <a:spLocks/>
              </p:cNvSpPr>
              <p:nvPr/>
            </p:nvSpPr>
            <p:spPr bwMode="auto">
              <a:xfrm>
                <a:off x="2903" y="2493"/>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8" name="Rectangle 242"/>
              <p:cNvSpPr>
                <a:spLocks noChangeArrowheads="1"/>
              </p:cNvSpPr>
              <p:nvPr/>
            </p:nvSpPr>
            <p:spPr bwMode="auto">
              <a:xfrm>
                <a:off x="2912" y="2498"/>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89" name="Freeform 243"/>
              <p:cNvSpPr>
                <a:spLocks/>
              </p:cNvSpPr>
              <p:nvPr/>
            </p:nvSpPr>
            <p:spPr bwMode="auto">
              <a:xfrm>
                <a:off x="2913" y="2493"/>
                <a:ext cx="12"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0" name="Rectangle 244"/>
              <p:cNvSpPr>
                <a:spLocks noChangeArrowheads="1"/>
              </p:cNvSpPr>
              <p:nvPr/>
            </p:nvSpPr>
            <p:spPr bwMode="auto">
              <a:xfrm>
                <a:off x="2918" y="2492"/>
                <a:ext cx="7"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1" name="Freeform 245"/>
              <p:cNvSpPr>
                <a:spLocks/>
              </p:cNvSpPr>
              <p:nvPr/>
            </p:nvSpPr>
            <p:spPr bwMode="auto">
              <a:xfrm>
                <a:off x="2913" y="2492"/>
                <a:ext cx="12"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2" name="Rectangle 246"/>
              <p:cNvSpPr>
                <a:spLocks noChangeArrowheads="1"/>
              </p:cNvSpPr>
              <p:nvPr/>
            </p:nvSpPr>
            <p:spPr bwMode="auto">
              <a:xfrm>
                <a:off x="2938" y="2487"/>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3" name="Rectangle 247"/>
              <p:cNvSpPr>
                <a:spLocks noChangeArrowheads="1"/>
              </p:cNvSpPr>
              <p:nvPr/>
            </p:nvSpPr>
            <p:spPr bwMode="auto">
              <a:xfrm>
                <a:off x="2935" y="2489"/>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4" name="Freeform 248"/>
              <p:cNvSpPr>
                <a:spLocks/>
              </p:cNvSpPr>
              <p:nvPr/>
            </p:nvSpPr>
            <p:spPr bwMode="auto">
              <a:xfrm>
                <a:off x="2936" y="2487"/>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5" name="Rectangle 249"/>
              <p:cNvSpPr>
                <a:spLocks noChangeArrowheads="1"/>
              </p:cNvSpPr>
              <p:nvPr/>
            </p:nvSpPr>
            <p:spPr bwMode="auto">
              <a:xfrm>
                <a:off x="2941" y="248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6" name="Freeform 250"/>
              <p:cNvSpPr>
                <a:spLocks/>
              </p:cNvSpPr>
              <p:nvPr/>
            </p:nvSpPr>
            <p:spPr bwMode="auto">
              <a:xfrm>
                <a:off x="2936" y="248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7" name="Rectangle 251"/>
              <p:cNvSpPr>
                <a:spLocks noChangeArrowheads="1"/>
              </p:cNvSpPr>
              <p:nvPr/>
            </p:nvSpPr>
            <p:spPr bwMode="auto">
              <a:xfrm>
                <a:off x="2938" y="2487"/>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8" name="Freeform 252"/>
              <p:cNvSpPr>
                <a:spLocks/>
              </p:cNvSpPr>
              <p:nvPr/>
            </p:nvSpPr>
            <p:spPr bwMode="auto">
              <a:xfrm>
                <a:off x="2938" y="248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99" name="Rectangle 253"/>
              <p:cNvSpPr>
                <a:spLocks noChangeArrowheads="1"/>
              </p:cNvSpPr>
              <p:nvPr/>
            </p:nvSpPr>
            <p:spPr bwMode="auto">
              <a:xfrm>
                <a:off x="2944" y="2480"/>
                <a:ext cx="7"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0" name="Freeform 254"/>
              <p:cNvSpPr>
                <a:spLocks/>
              </p:cNvSpPr>
              <p:nvPr/>
            </p:nvSpPr>
            <p:spPr bwMode="auto">
              <a:xfrm>
                <a:off x="2938" y="2480"/>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1" name="Rectangle 255"/>
              <p:cNvSpPr>
                <a:spLocks noChangeArrowheads="1"/>
              </p:cNvSpPr>
              <p:nvPr/>
            </p:nvSpPr>
            <p:spPr bwMode="auto">
              <a:xfrm>
                <a:off x="2945" y="2485"/>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2" name="Freeform 256"/>
              <p:cNvSpPr>
                <a:spLocks/>
              </p:cNvSpPr>
              <p:nvPr/>
            </p:nvSpPr>
            <p:spPr bwMode="auto">
              <a:xfrm>
                <a:off x="2946" y="2480"/>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3" name="Rectangle 257"/>
              <p:cNvSpPr>
                <a:spLocks noChangeArrowheads="1"/>
              </p:cNvSpPr>
              <p:nvPr/>
            </p:nvSpPr>
            <p:spPr bwMode="auto">
              <a:xfrm>
                <a:off x="2951" y="2479"/>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4" name="Freeform 258"/>
              <p:cNvSpPr>
                <a:spLocks/>
              </p:cNvSpPr>
              <p:nvPr/>
            </p:nvSpPr>
            <p:spPr bwMode="auto">
              <a:xfrm>
                <a:off x="2946" y="2479"/>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5" name="Rectangle 259"/>
              <p:cNvSpPr>
                <a:spLocks noChangeArrowheads="1"/>
              </p:cNvSpPr>
              <p:nvPr/>
            </p:nvSpPr>
            <p:spPr bwMode="auto">
              <a:xfrm>
                <a:off x="2949" y="2483"/>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6" name="Freeform 260"/>
              <p:cNvSpPr>
                <a:spLocks/>
              </p:cNvSpPr>
              <p:nvPr/>
            </p:nvSpPr>
            <p:spPr bwMode="auto">
              <a:xfrm>
                <a:off x="2950" y="2479"/>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7" name="Rectangle 261"/>
              <p:cNvSpPr>
                <a:spLocks noChangeArrowheads="1"/>
              </p:cNvSpPr>
              <p:nvPr/>
            </p:nvSpPr>
            <p:spPr bwMode="auto">
              <a:xfrm>
                <a:off x="2955" y="2477"/>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8" name="Freeform 262"/>
              <p:cNvSpPr>
                <a:spLocks/>
              </p:cNvSpPr>
              <p:nvPr/>
            </p:nvSpPr>
            <p:spPr bwMode="auto">
              <a:xfrm>
                <a:off x="2950" y="2477"/>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09" name="Rectangle 263"/>
              <p:cNvSpPr>
                <a:spLocks noChangeArrowheads="1"/>
              </p:cNvSpPr>
              <p:nvPr/>
            </p:nvSpPr>
            <p:spPr bwMode="auto">
              <a:xfrm>
                <a:off x="2951" y="2479"/>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0" name="Freeform 264"/>
              <p:cNvSpPr>
                <a:spLocks/>
              </p:cNvSpPr>
              <p:nvPr/>
            </p:nvSpPr>
            <p:spPr bwMode="auto">
              <a:xfrm>
                <a:off x="2952" y="247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1" name="Rectangle 265"/>
              <p:cNvSpPr>
                <a:spLocks noChangeArrowheads="1"/>
              </p:cNvSpPr>
              <p:nvPr/>
            </p:nvSpPr>
            <p:spPr bwMode="auto">
              <a:xfrm>
                <a:off x="2957" y="247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2" name="Freeform 266"/>
              <p:cNvSpPr>
                <a:spLocks/>
              </p:cNvSpPr>
              <p:nvPr/>
            </p:nvSpPr>
            <p:spPr bwMode="auto">
              <a:xfrm>
                <a:off x="2952" y="2473"/>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3" name="Rectangle 267"/>
              <p:cNvSpPr>
                <a:spLocks noChangeArrowheads="1"/>
              </p:cNvSpPr>
              <p:nvPr/>
            </p:nvSpPr>
            <p:spPr bwMode="auto">
              <a:xfrm>
                <a:off x="2954" y="247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4" name="Freeform 268"/>
              <p:cNvSpPr>
                <a:spLocks/>
              </p:cNvSpPr>
              <p:nvPr/>
            </p:nvSpPr>
            <p:spPr bwMode="auto">
              <a:xfrm>
                <a:off x="2955" y="2473"/>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5" name="Rectangle 269"/>
              <p:cNvSpPr>
                <a:spLocks noChangeArrowheads="1"/>
              </p:cNvSpPr>
              <p:nvPr/>
            </p:nvSpPr>
            <p:spPr bwMode="auto">
              <a:xfrm>
                <a:off x="2960" y="247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6" name="Freeform 270"/>
              <p:cNvSpPr>
                <a:spLocks/>
              </p:cNvSpPr>
              <p:nvPr/>
            </p:nvSpPr>
            <p:spPr bwMode="auto">
              <a:xfrm>
                <a:off x="2955" y="2470"/>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7" name="Rectangle 271"/>
              <p:cNvSpPr>
                <a:spLocks noChangeArrowheads="1"/>
              </p:cNvSpPr>
              <p:nvPr/>
            </p:nvSpPr>
            <p:spPr bwMode="auto">
              <a:xfrm>
                <a:off x="2957" y="2474"/>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8" name="Freeform 272"/>
              <p:cNvSpPr>
                <a:spLocks/>
              </p:cNvSpPr>
              <p:nvPr/>
            </p:nvSpPr>
            <p:spPr bwMode="auto">
              <a:xfrm>
                <a:off x="2957" y="2470"/>
                <a:ext cx="12"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19" name="Rectangle 273"/>
              <p:cNvSpPr>
                <a:spLocks noChangeArrowheads="1"/>
              </p:cNvSpPr>
              <p:nvPr/>
            </p:nvSpPr>
            <p:spPr bwMode="auto">
              <a:xfrm>
                <a:off x="2963" y="2468"/>
                <a:ext cx="2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0" name="Freeform 274"/>
              <p:cNvSpPr>
                <a:spLocks/>
              </p:cNvSpPr>
              <p:nvPr/>
            </p:nvSpPr>
            <p:spPr bwMode="auto">
              <a:xfrm>
                <a:off x="2957" y="2468"/>
                <a:ext cx="12"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1" name="Rectangle 275"/>
              <p:cNvSpPr>
                <a:spLocks noChangeArrowheads="1"/>
              </p:cNvSpPr>
              <p:nvPr/>
            </p:nvSpPr>
            <p:spPr bwMode="auto">
              <a:xfrm>
                <a:off x="2994" y="2457"/>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2" name="Rectangle 276"/>
              <p:cNvSpPr>
                <a:spLocks noChangeArrowheads="1"/>
              </p:cNvSpPr>
              <p:nvPr/>
            </p:nvSpPr>
            <p:spPr bwMode="auto">
              <a:xfrm>
                <a:off x="2990" y="246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3" name="Freeform 277"/>
              <p:cNvSpPr>
                <a:spLocks/>
              </p:cNvSpPr>
              <p:nvPr/>
            </p:nvSpPr>
            <p:spPr bwMode="auto">
              <a:xfrm>
                <a:off x="2990" y="245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4" name="Rectangle 278"/>
              <p:cNvSpPr>
                <a:spLocks noChangeArrowheads="1"/>
              </p:cNvSpPr>
              <p:nvPr/>
            </p:nvSpPr>
            <p:spPr bwMode="auto">
              <a:xfrm>
                <a:off x="2996" y="2455"/>
                <a:ext cx="1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5" name="Freeform 279"/>
              <p:cNvSpPr>
                <a:spLocks/>
              </p:cNvSpPr>
              <p:nvPr/>
            </p:nvSpPr>
            <p:spPr bwMode="auto">
              <a:xfrm>
                <a:off x="2990" y="2455"/>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6" name="Rectangle 280"/>
              <p:cNvSpPr>
                <a:spLocks noChangeArrowheads="1"/>
              </p:cNvSpPr>
              <p:nvPr/>
            </p:nvSpPr>
            <p:spPr bwMode="auto">
              <a:xfrm>
                <a:off x="3006" y="2460"/>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7" name="Freeform 281"/>
              <p:cNvSpPr>
                <a:spLocks/>
              </p:cNvSpPr>
              <p:nvPr/>
            </p:nvSpPr>
            <p:spPr bwMode="auto">
              <a:xfrm>
                <a:off x="3007" y="245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8" name="Rectangle 282"/>
              <p:cNvSpPr>
                <a:spLocks noChangeArrowheads="1"/>
              </p:cNvSpPr>
              <p:nvPr/>
            </p:nvSpPr>
            <p:spPr bwMode="auto">
              <a:xfrm>
                <a:off x="3012" y="2454"/>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29" name="Freeform 283"/>
              <p:cNvSpPr>
                <a:spLocks/>
              </p:cNvSpPr>
              <p:nvPr/>
            </p:nvSpPr>
            <p:spPr bwMode="auto">
              <a:xfrm>
                <a:off x="3007" y="2454"/>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0" name="Rectangle 284"/>
              <p:cNvSpPr>
                <a:spLocks noChangeArrowheads="1"/>
              </p:cNvSpPr>
              <p:nvPr/>
            </p:nvSpPr>
            <p:spPr bwMode="auto">
              <a:xfrm>
                <a:off x="3011" y="2457"/>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1" name="Freeform 285"/>
              <p:cNvSpPr>
                <a:spLocks/>
              </p:cNvSpPr>
              <p:nvPr/>
            </p:nvSpPr>
            <p:spPr bwMode="auto">
              <a:xfrm>
                <a:off x="3012" y="2454"/>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2" name="Rectangle 286"/>
              <p:cNvSpPr>
                <a:spLocks noChangeArrowheads="1"/>
              </p:cNvSpPr>
              <p:nvPr/>
            </p:nvSpPr>
            <p:spPr bwMode="auto">
              <a:xfrm>
                <a:off x="3017" y="2451"/>
                <a:ext cx="1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3" name="Freeform 287"/>
              <p:cNvSpPr>
                <a:spLocks/>
              </p:cNvSpPr>
              <p:nvPr/>
            </p:nvSpPr>
            <p:spPr bwMode="auto">
              <a:xfrm>
                <a:off x="3012" y="245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4" name="Rectangle 288"/>
              <p:cNvSpPr>
                <a:spLocks noChangeArrowheads="1"/>
              </p:cNvSpPr>
              <p:nvPr/>
            </p:nvSpPr>
            <p:spPr bwMode="auto">
              <a:xfrm>
                <a:off x="3023" y="2455"/>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5" name="Freeform 289"/>
              <p:cNvSpPr>
                <a:spLocks/>
              </p:cNvSpPr>
              <p:nvPr/>
            </p:nvSpPr>
            <p:spPr bwMode="auto">
              <a:xfrm>
                <a:off x="3023" y="2451"/>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6" name="Rectangle 290"/>
              <p:cNvSpPr>
                <a:spLocks noChangeArrowheads="1"/>
              </p:cNvSpPr>
              <p:nvPr/>
            </p:nvSpPr>
            <p:spPr bwMode="auto">
              <a:xfrm>
                <a:off x="3029" y="2449"/>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7" name="Freeform 291"/>
              <p:cNvSpPr>
                <a:spLocks/>
              </p:cNvSpPr>
              <p:nvPr/>
            </p:nvSpPr>
            <p:spPr bwMode="auto">
              <a:xfrm>
                <a:off x="3023" y="2449"/>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8" name="Rectangle 292"/>
              <p:cNvSpPr>
                <a:spLocks noChangeArrowheads="1"/>
              </p:cNvSpPr>
              <p:nvPr/>
            </p:nvSpPr>
            <p:spPr bwMode="auto">
              <a:xfrm>
                <a:off x="3025" y="2453"/>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39" name="Freeform 293"/>
              <p:cNvSpPr>
                <a:spLocks/>
              </p:cNvSpPr>
              <p:nvPr/>
            </p:nvSpPr>
            <p:spPr bwMode="auto">
              <a:xfrm>
                <a:off x="3026" y="2449"/>
                <a:ext cx="11" cy="12"/>
              </a:xfrm>
              <a:custGeom>
                <a:avLst/>
                <a:gdLst>
                  <a:gd name="T0" fmla="*/ 10 w 23"/>
                  <a:gd name="T1" fmla="*/ 0 h 25"/>
                  <a:gd name="T2" fmla="*/ 0 w 23"/>
                  <a:gd name="T3" fmla="*/ 13 h 25"/>
                  <a:gd name="T4" fmla="*/ 10 w 23"/>
                  <a:gd name="T5" fmla="*/ 25 h 25"/>
                  <a:gd name="T6" fmla="*/ 23 w 23"/>
                  <a:gd name="T7" fmla="*/ 13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3"/>
                    </a:lnTo>
                    <a:lnTo>
                      <a:pt x="10" y="25"/>
                    </a:lnTo>
                    <a:lnTo>
                      <a:pt x="23"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0" name="Rectangle 294"/>
              <p:cNvSpPr>
                <a:spLocks noChangeArrowheads="1"/>
              </p:cNvSpPr>
              <p:nvPr/>
            </p:nvSpPr>
            <p:spPr bwMode="auto">
              <a:xfrm>
                <a:off x="3031" y="2447"/>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1" name="Freeform 295"/>
              <p:cNvSpPr>
                <a:spLocks/>
              </p:cNvSpPr>
              <p:nvPr/>
            </p:nvSpPr>
            <p:spPr bwMode="auto">
              <a:xfrm>
                <a:off x="3026" y="2447"/>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2" name="Rectangle 296"/>
              <p:cNvSpPr>
                <a:spLocks noChangeArrowheads="1"/>
              </p:cNvSpPr>
              <p:nvPr/>
            </p:nvSpPr>
            <p:spPr bwMode="auto">
              <a:xfrm>
                <a:off x="3028" y="245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3" name="Freeform 297"/>
              <p:cNvSpPr>
                <a:spLocks/>
              </p:cNvSpPr>
              <p:nvPr/>
            </p:nvSpPr>
            <p:spPr bwMode="auto">
              <a:xfrm>
                <a:off x="3029" y="2447"/>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4" name="Rectangle 298"/>
              <p:cNvSpPr>
                <a:spLocks noChangeArrowheads="1"/>
              </p:cNvSpPr>
              <p:nvPr/>
            </p:nvSpPr>
            <p:spPr bwMode="auto">
              <a:xfrm>
                <a:off x="3034" y="2445"/>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5" name="Freeform 299"/>
              <p:cNvSpPr>
                <a:spLocks/>
              </p:cNvSpPr>
              <p:nvPr/>
            </p:nvSpPr>
            <p:spPr bwMode="auto">
              <a:xfrm>
                <a:off x="3029" y="2445"/>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6" name="Rectangle 300"/>
              <p:cNvSpPr>
                <a:spLocks noChangeArrowheads="1"/>
              </p:cNvSpPr>
              <p:nvPr/>
            </p:nvSpPr>
            <p:spPr bwMode="auto">
              <a:xfrm>
                <a:off x="3039" y="244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7" name="Freeform 301"/>
              <p:cNvSpPr>
                <a:spLocks/>
              </p:cNvSpPr>
              <p:nvPr/>
            </p:nvSpPr>
            <p:spPr bwMode="auto">
              <a:xfrm>
                <a:off x="3040" y="244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8" name="Rectangle 302"/>
              <p:cNvSpPr>
                <a:spLocks noChangeArrowheads="1"/>
              </p:cNvSpPr>
              <p:nvPr/>
            </p:nvSpPr>
            <p:spPr bwMode="auto">
              <a:xfrm>
                <a:off x="3045" y="2442"/>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49" name="Freeform 303"/>
              <p:cNvSpPr>
                <a:spLocks/>
              </p:cNvSpPr>
              <p:nvPr/>
            </p:nvSpPr>
            <p:spPr bwMode="auto">
              <a:xfrm>
                <a:off x="3040" y="2442"/>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0" name="Rectangle 304"/>
              <p:cNvSpPr>
                <a:spLocks noChangeArrowheads="1"/>
              </p:cNvSpPr>
              <p:nvPr/>
            </p:nvSpPr>
            <p:spPr bwMode="auto">
              <a:xfrm>
                <a:off x="3062" y="243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1" name="Freeform 305"/>
              <p:cNvSpPr>
                <a:spLocks/>
              </p:cNvSpPr>
              <p:nvPr/>
            </p:nvSpPr>
            <p:spPr bwMode="auto">
              <a:xfrm>
                <a:off x="3056" y="2438"/>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2" name="Rectangle 306"/>
              <p:cNvSpPr>
                <a:spLocks noChangeArrowheads="1"/>
              </p:cNvSpPr>
              <p:nvPr/>
            </p:nvSpPr>
            <p:spPr bwMode="auto">
              <a:xfrm>
                <a:off x="3058" y="244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3" name="Freeform 307"/>
              <p:cNvSpPr>
                <a:spLocks/>
              </p:cNvSpPr>
              <p:nvPr/>
            </p:nvSpPr>
            <p:spPr bwMode="auto">
              <a:xfrm>
                <a:off x="3059" y="2438"/>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4" name="Rectangle 308"/>
              <p:cNvSpPr>
                <a:spLocks noChangeArrowheads="1"/>
              </p:cNvSpPr>
              <p:nvPr/>
            </p:nvSpPr>
            <p:spPr bwMode="auto">
              <a:xfrm>
                <a:off x="3064" y="2436"/>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5" name="Freeform 309"/>
              <p:cNvSpPr>
                <a:spLocks/>
              </p:cNvSpPr>
              <p:nvPr/>
            </p:nvSpPr>
            <p:spPr bwMode="auto">
              <a:xfrm>
                <a:off x="3059" y="2436"/>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6" name="Rectangle 310"/>
              <p:cNvSpPr>
                <a:spLocks noChangeArrowheads="1"/>
              </p:cNvSpPr>
              <p:nvPr/>
            </p:nvSpPr>
            <p:spPr bwMode="auto">
              <a:xfrm>
                <a:off x="3069" y="2440"/>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7" name="Freeform 311"/>
              <p:cNvSpPr>
                <a:spLocks/>
              </p:cNvSpPr>
              <p:nvPr/>
            </p:nvSpPr>
            <p:spPr bwMode="auto">
              <a:xfrm>
                <a:off x="3070" y="2436"/>
                <a:ext cx="12"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8" name="Rectangle 312"/>
              <p:cNvSpPr>
                <a:spLocks noChangeArrowheads="1"/>
              </p:cNvSpPr>
              <p:nvPr/>
            </p:nvSpPr>
            <p:spPr bwMode="auto">
              <a:xfrm>
                <a:off x="3075" y="2434"/>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59" name="Freeform 313"/>
              <p:cNvSpPr>
                <a:spLocks/>
              </p:cNvSpPr>
              <p:nvPr/>
            </p:nvSpPr>
            <p:spPr bwMode="auto">
              <a:xfrm>
                <a:off x="3070" y="2434"/>
                <a:ext cx="12"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0" name="Rectangle 314"/>
              <p:cNvSpPr>
                <a:spLocks noChangeArrowheads="1"/>
              </p:cNvSpPr>
              <p:nvPr/>
            </p:nvSpPr>
            <p:spPr bwMode="auto">
              <a:xfrm>
                <a:off x="3077" y="2438"/>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1" name="Freeform 315"/>
              <p:cNvSpPr>
                <a:spLocks/>
              </p:cNvSpPr>
              <p:nvPr/>
            </p:nvSpPr>
            <p:spPr bwMode="auto">
              <a:xfrm>
                <a:off x="3078" y="2434"/>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2" name="Rectangle 316"/>
              <p:cNvSpPr>
                <a:spLocks noChangeArrowheads="1"/>
              </p:cNvSpPr>
              <p:nvPr/>
            </p:nvSpPr>
            <p:spPr bwMode="auto">
              <a:xfrm>
                <a:off x="3083" y="243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3" name="Freeform 317"/>
              <p:cNvSpPr>
                <a:spLocks/>
              </p:cNvSpPr>
              <p:nvPr/>
            </p:nvSpPr>
            <p:spPr bwMode="auto">
              <a:xfrm>
                <a:off x="3078" y="2432"/>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4" name="Rectangle 318"/>
              <p:cNvSpPr>
                <a:spLocks noChangeArrowheads="1"/>
              </p:cNvSpPr>
              <p:nvPr/>
            </p:nvSpPr>
            <p:spPr bwMode="auto">
              <a:xfrm>
                <a:off x="3080" y="243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5" name="Freeform 319"/>
              <p:cNvSpPr>
                <a:spLocks/>
              </p:cNvSpPr>
              <p:nvPr/>
            </p:nvSpPr>
            <p:spPr bwMode="auto">
              <a:xfrm>
                <a:off x="3081" y="2432"/>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6" name="Rectangle 320"/>
              <p:cNvSpPr>
                <a:spLocks noChangeArrowheads="1"/>
              </p:cNvSpPr>
              <p:nvPr/>
            </p:nvSpPr>
            <p:spPr bwMode="auto">
              <a:xfrm>
                <a:off x="3086" y="242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7" name="Freeform 321"/>
              <p:cNvSpPr>
                <a:spLocks/>
              </p:cNvSpPr>
              <p:nvPr/>
            </p:nvSpPr>
            <p:spPr bwMode="auto">
              <a:xfrm>
                <a:off x="3081" y="2429"/>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8" name="Rectangle 322"/>
              <p:cNvSpPr>
                <a:spLocks noChangeArrowheads="1"/>
              </p:cNvSpPr>
              <p:nvPr/>
            </p:nvSpPr>
            <p:spPr bwMode="auto">
              <a:xfrm>
                <a:off x="3083" y="2434"/>
                <a:ext cx="12"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69" name="Freeform 323"/>
              <p:cNvSpPr>
                <a:spLocks/>
              </p:cNvSpPr>
              <p:nvPr/>
            </p:nvSpPr>
            <p:spPr bwMode="auto">
              <a:xfrm>
                <a:off x="3084" y="242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0" name="Rectangle 324"/>
              <p:cNvSpPr>
                <a:spLocks noChangeArrowheads="1"/>
              </p:cNvSpPr>
              <p:nvPr/>
            </p:nvSpPr>
            <p:spPr bwMode="auto">
              <a:xfrm>
                <a:off x="3089" y="242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1" name="Freeform 325"/>
              <p:cNvSpPr>
                <a:spLocks/>
              </p:cNvSpPr>
              <p:nvPr/>
            </p:nvSpPr>
            <p:spPr bwMode="auto">
              <a:xfrm>
                <a:off x="3084" y="242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2" name="Rectangle 326"/>
              <p:cNvSpPr>
                <a:spLocks noChangeArrowheads="1"/>
              </p:cNvSpPr>
              <p:nvPr/>
            </p:nvSpPr>
            <p:spPr bwMode="auto">
              <a:xfrm>
                <a:off x="3086" y="2429"/>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3" name="Freeform 327"/>
              <p:cNvSpPr>
                <a:spLocks/>
              </p:cNvSpPr>
              <p:nvPr/>
            </p:nvSpPr>
            <p:spPr bwMode="auto">
              <a:xfrm>
                <a:off x="3087" y="2428"/>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4" name="Rectangle 328"/>
              <p:cNvSpPr>
                <a:spLocks noChangeArrowheads="1"/>
              </p:cNvSpPr>
              <p:nvPr/>
            </p:nvSpPr>
            <p:spPr bwMode="auto">
              <a:xfrm>
                <a:off x="3092" y="2423"/>
                <a:ext cx="10"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5" name="Freeform 329"/>
              <p:cNvSpPr>
                <a:spLocks/>
              </p:cNvSpPr>
              <p:nvPr/>
            </p:nvSpPr>
            <p:spPr bwMode="auto">
              <a:xfrm>
                <a:off x="3087" y="2423"/>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6" name="Rectangle 330"/>
              <p:cNvSpPr>
                <a:spLocks noChangeArrowheads="1"/>
              </p:cNvSpPr>
              <p:nvPr/>
            </p:nvSpPr>
            <p:spPr bwMode="auto">
              <a:xfrm>
                <a:off x="3096" y="2428"/>
                <a:ext cx="12"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7" name="Freeform 331"/>
              <p:cNvSpPr>
                <a:spLocks/>
              </p:cNvSpPr>
              <p:nvPr/>
            </p:nvSpPr>
            <p:spPr bwMode="auto">
              <a:xfrm>
                <a:off x="3097" y="2423"/>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8" name="Rectangle 332"/>
              <p:cNvSpPr>
                <a:spLocks noChangeArrowheads="1"/>
              </p:cNvSpPr>
              <p:nvPr/>
            </p:nvSpPr>
            <p:spPr bwMode="auto">
              <a:xfrm>
                <a:off x="3102" y="2421"/>
                <a:ext cx="9"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79" name="Freeform 333"/>
              <p:cNvSpPr>
                <a:spLocks/>
              </p:cNvSpPr>
              <p:nvPr/>
            </p:nvSpPr>
            <p:spPr bwMode="auto">
              <a:xfrm>
                <a:off x="3097" y="2421"/>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0" name="Rectangle 334"/>
              <p:cNvSpPr>
                <a:spLocks noChangeArrowheads="1"/>
              </p:cNvSpPr>
              <p:nvPr/>
            </p:nvSpPr>
            <p:spPr bwMode="auto">
              <a:xfrm>
                <a:off x="3105" y="242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1" name="Freeform 335"/>
              <p:cNvSpPr>
                <a:spLocks/>
              </p:cNvSpPr>
              <p:nvPr/>
            </p:nvSpPr>
            <p:spPr bwMode="auto">
              <a:xfrm>
                <a:off x="3106" y="2421"/>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2" name="Rectangle 336"/>
              <p:cNvSpPr>
                <a:spLocks noChangeArrowheads="1"/>
              </p:cNvSpPr>
              <p:nvPr/>
            </p:nvSpPr>
            <p:spPr bwMode="auto">
              <a:xfrm>
                <a:off x="3111" y="2419"/>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3" name="Freeform 337"/>
              <p:cNvSpPr>
                <a:spLocks/>
              </p:cNvSpPr>
              <p:nvPr/>
            </p:nvSpPr>
            <p:spPr bwMode="auto">
              <a:xfrm>
                <a:off x="3106" y="2419"/>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4" name="Rectangle 338"/>
              <p:cNvSpPr>
                <a:spLocks noChangeArrowheads="1"/>
              </p:cNvSpPr>
              <p:nvPr/>
            </p:nvSpPr>
            <p:spPr bwMode="auto">
              <a:xfrm>
                <a:off x="3121" y="2410"/>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5" name="Rectangle 339"/>
              <p:cNvSpPr>
                <a:spLocks noChangeArrowheads="1"/>
              </p:cNvSpPr>
              <p:nvPr/>
            </p:nvSpPr>
            <p:spPr bwMode="auto">
              <a:xfrm>
                <a:off x="3119" y="2412"/>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6" name="Freeform 340"/>
              <p:cNvSpPr>
                <a:spLocks/>
              </p:cNvSpPr>
              <p:nvPr/>
            </p:nvSpPr>
            <p:spPr bwMode="auto">
              <a:xfrm>
                <a:off x="3120" y="2410"/>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7" name="Rectangle 341"/>
              <p:cNvSpPr>
                <a:spLocks noChangeArrowheads="1"/>
              </p:cNvSpPr>
              <p:nvPr/>
            </p:nvSpPr>
            <p:spPr bwMode="auto">
              <a:xfrm>
                <a:off x="3125" y="2406"/>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8" name="Freeform 342"/>
              <p:cNvSpPr>
                <a:spLocks/>
              </p:cNvSpPr>
              <p:nvPr/>
            </p:nvSpPr>
            <p:spPr bwMode="auto">
              <a:xfrm>
                <a:off x="3120" y="240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89" name="Rectangle 343"/>
              <p:cNvSpPr>
                <a:spLocks noChangeArrowheads="1"/>
              </p:cNvSpPr>
              <p:nvPr/>
            </p:nvSpPr>
            <p:spPr bwMode="auto">
              <a:xfrm>
                <a:off x="3133" y="241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0" name="Freeform 344"/>
              <p:cNvSpPr>
                <a:spLocks/>
              </p:cNvSpPr>
              <p:nvPr/>
            </p:nvSpPr>
            <p:spPr bwMode="auto">
              <a:xfrm>
                <a:off x="3134" y="240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1" name="Rectangle 345"/>
              <p:cNvSpPr>
                <a:spLocks noChangeArrowheads="1"/>
              </p:cNvSpPr>
              <p:nvPr/>
            </p:nvSpPr>
            <p:spPr bwMode="auto">
              <a:xfrm>
                <a:off x="3139" y="2404"/>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2" name="Freeform 346"/>
              <p:cNvSpPr>
                <a:spLocks/>
              </p:cNvSpPr>
              <p:nvPr/>
            </p:nvSpPr>
            <p:spPr bwMode="auto">
              <a:xfrm>
                <a:off x="3134" y="2404"/>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3" name="Rectangle 347"/>
              <p:cNvSpPr>
                <a:spLocks noChangeArrowheads="1"/>
              </p:cNvSpPr>
              <p:nvPr/>
            </p:nvSpPr>
            <p:spPr bwMode="auto">
              <a:xfrm>
                <a:off x="3135" y="2408"/>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4" name="Freeform 348"/>
              <p:cNvSpPr>
                <a:spLocks/>
              </p:cNvSpPr>
              <p:nvPr/>
            </p:nvSpPr>
            <p:spPr bwMode="auto">
              <a:xfrm>
                <a:off x="3136" y="2404"/>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5" name="Rectangle 349"/>
              <p:cNvSpPr>
                <a:spLocks noChangeArrowheads="1"/>
              </p:cNvSpPr>
              <p:nvPr/>
            </p:nvSpPr>
            <p:spPr bwMode="auto">
              <a:xfrm>
                <a:off x="3141" y="2402"/>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6" name="Freeform 350"/>
              <p:cNvSpPr>
                <a:spLocks/>
              </p:cNvSpPr>
              <p:nvPr/>
            </p:nvSpPr>
            <p:spPr bwMode="auto">
              <a:xfrm>
                <a:off x="3136" y="2402"/>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7" name="Rectangle 351"/>
              <p:cNvSpPr>
                <a:spLocks noChangeArrowheads="1"/>
              </p:cNvSpPr>
              <p:nvPr/>
            </p:nvSpPr>
            <p:spPr bwMode="auto">
              <a:xfrm>
                <a:off x="3138" y="2404"/>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8" name="Freeform 352"/>
              <p:cNvSpPr>
                <a:spLocks/>
              </p:cNvSpPr>
              <p:nvPr/>
            </p:nvSpPr>
            <p:spPr bwMode="auto">
              <a:xfrm>
                <a:off x="3139" y="2402"/>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999" name="Rectangle 353"/>
              <p:cNvSpPr>
                <a:spLocks noChangeArrowheads="1"/>
              </p:cNvSpPr>
              <p:nvPr/>
            </p:nvSpPr>
            <p:spPr bwMode="auto">
              <a:xfrm>
                <a:off x="3144" y="239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0" name="Freeform 354"/>
              <p:cNvSpPr>
                <a:spLocks/>
              </p:cNvSpPr>
              <p:nvPr/>
            </p:nvSpPr>
            <p:spPr bwMode="auto">
              <a:xfrm>
                <a:off x="3139" y="2398"/>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1" name="Rectangle 355"/>
              <p:cNvSpPr>
                <a:spLocks noChangeArrowheads="1"/>
              </p:cNvSpPr>
              <p:nvPr/>
            </p:nvSpPr>
            <p:spPr bwMode="auto">
              <a:xfrm>
                <a:off x="3140" y="2400"/>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2" name="Freeform 356"/>
              <p:cNvSpPr>
                <a:spLocks/>
              </p:cNvSpPr>
              <p:nvPr/>
            </p:nvSpPr>
            <p:spPr bwMode="auto">
              <a:xfrm>
                <a:off x="3141" y="2398"/>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3" name="Rectangle 357"/>
              <p:cNvSpPr>
                <a:spLocks noChangeArrowheads="1"/>
              </p:cNvSpPr>
              <p:nvPr/>
            </p:nvSpPr>
            <p:spPr bwMode="auto">
              <a:xfrm>
                <a:off x="3147" y="2394"/>
                <a:ext cx="1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4" name="Freeform 358"/>
              <p:cNvSpPr>
                <a:spLocks/>
              </p:cNvSpPr>
              <p:nvPr/>
            </p:nvSpPr>
            <p:spPr bwMode="auto">
              <a:xfrm>
                <a:off x="3141" y="2394"/>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5" name="Rectangle 359"/>
              <p:cNvSpPr>
                <a:spLocks noChangeArrowheads="1"/>
              </p:cNvSpPr>
              <p:nvPr/>
            </p:nvSpPr>
            <p:spPr bwMode="auto">
              <a:xfrm>
                <a:off x="3157" y="2397"/>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6" name="Freeform 360"/>
              <p:cNvSpPr>
                <a:spLocks/>
              </p:cNvSpPr>
              <p:nvPr/>
            </p:nvSpPr>
            <p:spPr bwMode="auto">
              <a:xfrm>
                <a:off x="3158" y="2394"/>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7" name="Rectangle 361"/>
              <p:cNvSpPr>
                <a:spLocks noChangeArrowheads="1"/>
              </p:cNvSpPr>
              <p:nvPr/>
            </p:nvSpPr>
            <p:spPr bwMode="auto">
              <a:xfrm>
                <a:off x="3163" y="2391"/>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8" name="Freeform 362"/>
              <p:cNvSpPr>
                <a:spLocks/>
              </p:cNvSpPr>
              <p:nvPr/>
            </p:nvSpPr>
            <p:spPr bwMode="auto">
              <a:xfrm>
                <a:off x="3158" y="2391"/>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09" name="Rectangle 363"/>
              <p:cNvSpPr>
                <a:spLocks noChangeArrowheads="1"/>
              </p:cNvSpPr>
              <p:nvPr/>
            </p:nvSpPr>
            <p:spPr bwMode="auto">
              <a:xfrm>
                <a:off x="3176" y="2387"/>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0" name="Freeform 364"/>
              <p:cNvSpPr>
                <a:spLocks/>
              </p:cNvSpPr>
              <p:nvPr/>
            </p:nvSpPr>
            <p:spPr bwMode="auto">
              <a:xfrm>
                <a:off x="3177" y="238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1" name="Rectangle 365"/>
              <p:cNvSpPr>
                <a:spLocks noChangeArrowheads="1"/>
              </p:cNvSpPr>
              <p:nvPr/>
            </p:nvSpPr>
            <p:spPr bwMode="auto">
              <a:xfrm>
                <a:off x="3182" y="2381"/>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2" name="Freeform 366"/>
              <p:cNvSpPr>
                <a:spLocks/>
              </p:cNvSpPr>
              <p:nvPr/>
            </p:nvSpPr>
            <p:spPr bwMode="auto">
              <a:xfrm>
                <a:off x="3177" y="2381"/>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3" name="Rectangle 367"/>
              <p:cNvSpPr>
                <a:spLocks noChangeArrowheads="1"/>
              </p:cNvSpPr>
              <p:nvPr/>
            </p:nvSpPr>
            <p:spPr bwMode="auto">
              <a:xfrm>
                <a:off x="3187" y="2384"/>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4" name="Freeform 368"/>
              <p:cNvSpPr>
                <a:spLocks/>
              </p:cNvSpPr>
              <p:nvPr/>
            </p:nvSpPr>
            <p:spPr bwMode="auto">
              <a:xfrm>
                <a:off x="3188" y="2381"/>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5" name="Rectangle 369"/>
              <p:cNvSpPr>
                <a:spLocks noChangeArrowheads="1"/>
              </p:cNvSpPr>
              <p:nvPr/>
            </p:nvSpPr>
            <p:spPr bwMode="auto">
              <a:xfrm>
                <a:off x="3193" y="237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6" name="Freeform 370"/>
              <p:cNvSpPr>
                <a:spLocks/>
              </p:cNvSpPr>
              <p:nvPr/>
            </p:nvSpPr>
            <p:spPr bwMode="auto">
              <a:xfrm>
                <a:off x="3188" y="2378"/>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7" name="Rectangle 371"/>
              <p:cNvSpPr>
                <a:spLocks noChangeArrowheads="1"/>
              </p:cNvSpPr>
              <p:nvPr/>
            </p:nvSpPr>
            <p:spPr bwMode="auto">
              <a:xfrm>
                <a:off x="3190" y="238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8" name="Freeform 372"/>
              <p:cNvSpPr>
                <a:spLocks/>
              </p:cNvSpPr>
              <p:nvPr/>
            </p:nvSpPr>
            <p:spPr bwMode="auto">
              <a:xfrm>
                <a:off x="3191" y="2378"/>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19" name="Rectangle 373"/>
              <p:cNvSpPr>
                <a:spLocks noChangeArrowheads="1"/>
              </p:cNvSpPr>
              <p:nvPr/>
            </p:nvSpPr>
            <p:spPr bwMode="auto">
              <a:xfrm>
                <a:off x="3196" y="2376"/>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0" name="Freeform 374"/>
              <p:cNvSpPr>
                <a:spLocks/>
              </p:cNvSpPr>
              <p:nvPr/>
            </p:nvSpPr>
            <p:spPr bwMode="auto">
              <a:xfrm>
                <a:off x="3191" y="2376"/>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1" name="Rectangle 375"/>
              <p:cNvSpPr>
                <a:spLocks noChangeArrowheads="1"/>
              </p:cNvSpPr>
              <p:nvPr/>
            </p:nvSpPr>
            <p:spPr bwMode="auto">
              <a:xfrm>
                <a:off x="3193" y="2381"/>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2" name="Freeform 376"/>
              <p:cNvSpPr>
                <a:spLocks/>
              </p:cNvSpPr>
              <p:nvPr/>
            </p:nvSpPr>
            <p:spPr bwMode="auto">
              <a:xfrm>
                <a:off x="3193" y="2376"/>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3" name="Rectangle 377"/>
              <p:cNvSpPr>
                <a:spLocks noChangeArrowheads="1"/>
              </p:cNvSpPr>
              <p:nvPr/>
            </p:nvSpPr>
            <p:spPr bwMode="auto">
              <a:xfrm>
                <a:off x="3199" y="2375"/>
                <a:ext cx="2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4" name="Freeform 378"/>
              <p:cNvSpPr>
                <a:spLocks/>
              </p:cNvSpPr>
              <p:nvPr/>
            </p:nvSpPr>
            <p:spPr bwMode="auto">
              <a:xfrm>
                <a:off x="3193" y="2375"/>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5" name="Rectangle 379"/>
              <p:cNvSpPr>
                <a:spLocks noChangeArrowheads="1"/>
              </p:cNvSpPr>
              <p:nvPr/>
            </p:nvSpPr>
            <p:spPr bwMode="auto">
              <a:xfrm>
                <a:off x="3218" y="2374"/>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6" name="Freeform 380"/>
              <p:cNvSpPr>
                <a:spLocks/>
              </p:cNvSpPr>
              <p:nvPr/>
            </p:nvSpPr>
            <p:spPr bwMode="auto">
              <a:xfrm>
                <a:off x="3219" y="2375"/>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7" name="Rectangle 381"/>
              <p:cNvSpPr>
                <a:spLocks noChangeArrowheads="1"/>
              </p:cNvSpPr>
              <p:nvPr/>
            </p:nvSpPr>
            <p:spPr bwMode="auto">
              <a:xfrm>
                <a:off x="3224" y="236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8" name="Freeform 382"/>
              <p:cNvSpPr>
                <a:spLocks/>
              </p:cNvSpPr>
              <p:nvPr/>
            </p:nvSpPr>
            <p:spPr bwMode="auto">
              <a:xfrm>
                <a:off x="3219" y="2368"/>
                <a:ext cx="11" cy="12"/>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29" name="Rectangle 383"/>
              <p:cNvSpPr>
                <a:spLocks noChangeArrowheads="1"/>
              </p:cNvSpPr>
              <p:nvPr/>
            </p:nvSpPr>
            <p:spPr bwMode="auto">
              <a:xfrm>
                <a:off x="3220" y="2372"/>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0" name="Freeform 384"/>
              <p:cNvSpPr>
                <a:spLocks/>
              </p:cNvSpPr>
              <p:nvPr/>
            </p:nvSpPr>
            <p:spPr bwMode="auto">
              <a:xfrm>
                <a:off x="3221" y="2368"/>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1" name="Rectangle 385"/>
              <p:cNvSpPr>
                <a:spLocks noChangeArrowheads="1"/>
              </p:cNvSpPr>
              <p:nvPr/>
            </p:nvSpPr>
            <p:spPr bwMode="auto">
              <a:xfrm>
                <a:off x="3226" y="236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2" name="Freeform 386"/>
              <p:cNvSpPr>
                <a:spLocks/>
              </p:cNvSpPr>
              <p:nvPr/>
            </p:nvSpPr>
            <p:spPr bwMode="auto">
              <a:xfrm>
                <a:off x="3221" y="236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3" name="Rectangle 387"/>
              <p:cNvSpPr>
                <a:spLocks noChangeArrowheads="1"/>
              </p:cNvSpPr>
              <p:nvPr/>
            </p:nvSpPr>
            <p:spPr bwMode="auto">
              <a:xfrm>
                <a:off x="3223" y="2369"/>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4" name="Freeform 388"/>
              <p:cNvSpPr>
                <a:spLocks/>
              </p:cNvSpPr>
              <p:nvPr/>
            </p:nvSpPr>
            <p:spPr bwMode="auto">
              <a:xfrm>
                <a:off x="3224" y="236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5" name="Rectangle 389"/>
              <p:cNvSpPr>
                <a:spLocks noChangeArrowheads="1"/>
              </p:cNvSpPr>
              <p:nvPr/>
            </p:nvSpPr>
            <p:spPr bwMode="auto">
              <a:xfrm>
                <a:off x="3229" y="2363"/>
                <a:ext cx="1"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6" name="Freeform 390"/>
              <p:cNvSpPr>
                <a:spLocks/>
              </p:cNvSpPr>
              <p:nvPr/>
            </p:nvSpPr>
            <p:spPr bwMode="auto">
              <a:xfrm>
                <a:off x="3224" y="2363"/>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7" name="Rectangle 391"/>
              <p:cNvSpPr>
                <a:spLocks noChangeArrowheads="1"/>
              </p:cNvSpPr>
              <p:nvPr/>
            </p:nvSpPr>
            <p:spPr bwMode="auto">
              <a:xfrm>
                <a:off x="3241" y="2357"/>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8" name="Rectangle 392"/>
              <p:cNvSpPr>
                <a:spLocks noChangeArrowheads="1"/>
              </p:cNvSpPr>
              <p:nvPr/>
            </p:nvSpPr>
            <p:spPr bwMode="auto">
              <a:xfrm>
                <a:off x="3237" y="236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39" name="Freeform 393"/>
              <p:cNvSpPr>
                <a:spLocks/>
              </p:cNvSpPr>
              <p:nvPr/>
            </p:nvSpPr>
            <p:spPr bwMode="auto">
              <a:xfrm>
                <a:off x="3238" y="2357"/>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0" name="Rectangle 394"/>
              <p:cNvSpPr>
                <a:spLocks noChangeArrowheads="1"/>
              </p:cNvSpPr>
              <p:nvPr/>
            </p:nvSpPr>
            <p:spPr bwMode="auto">
              <a:xfrm>
                <a:off x="3243" y="2355"/>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1" name="Freeform 395"/>
              <p:cNvSpPr>
                <a:spLocks/>
              </p:cNvSpPr>
              <p:nvPr/>
            </p:nvSpPr>
            <p:spPr bwMode="auto">
              <a:xfrm>
                <a:off x="3238" y="2355"/>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2" name="Rectangle 396"/>
              <p:cNvSpPr>
                <a:spLocks noChangeArrowheads="1"/>
              </p:cNvSpPr>
              <p:nvPr/>
            </p:nvSpPr>
            <p:spPr bwMode="auto">
              <a:xfrm>
                <a:off x="3242" y="2359"/>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3" name="Freeform 397"/>
              <p:cNvSpPr>
                <a:spLocks/>
              </p:cNvSpPr>
              <p:nvPr/>
            </p:nvSpPr>
            <p:spPr bwMode="auto">
              <a:xfrm>
                <a:off x="3243" y="2355"/>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4" name="Rectangle 398"/>
              <p:cNvSpPr>
                <a:spLocks noChangeArrowheads="1"/>
              </p:cNvSpPr>
              <p:nvPr/>
            </p:nvSpPr>
            <p:spPr bwMode="auto">
              <a:xfrm>
                <a:off x="3248" y="235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5" name="Freeform 399"/>
              <p:cNvSpPr>
                <a:spLocks/>
              </p:cNvSpPr>
              <p:nvPr/>
            </p:nvSpPr>
            <p:spPr bwMode="auto">
              <a:xfrm>
                <a:off x="3243" y="235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6" name="Rectangle 400"/>
              <p:cNvSpPr>
                <a:spLocks noChangeArrowheads="1"/>
              </p:cNvSpPr>
              <p:nvPr/>
            </p:nvSpPr>
            <p:spPr bwMode="auto">
              <a:xfrm>
                <a:off x="3245" y="235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7" name="Freeform 401"/>
              <p:cNvSpPr>
                <a:spLocks/>
              </p:cNvSpPr>
              <p:nvPr/>
            </p:nvSpPr>
            <p:spPr bwMode="auto">
              <a:xfrm>
                <a:off x="3245" y="235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8" name="Rectangle 402"/>
              <p:cNvSpPr>
                <a:spLocks noChangeArrowheads="1"/>
              </p:cNvSpPr>
              <p:nvPr/>
            </p:nvSpPr>
            <p:spPr bwMode="auto">
              <a:xfrm>
                <a:off x="3251" y="2350"/>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49" name="Freeform 403"/>
              <p:cNvSpPr>
                <a:spLocks/>
              </p:cNvSpPr>
              <p:nvPr/>
            </p:nvSpPr>
            <p:spPr bwMode="auto">
              <a:xfrm>
                <a:off x="3245" y="2350"/>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50" name="Rectangle 404"/>
              <p:cNvSpPr>
                <a:spLocks noChangeArrowheads="1"/>
              </p:cNvSpPr>
              <p:nvPr/>
            </p:nvSpPr>
            <p:spPr bwMode="auto">
              <a:xfrm>
                <a:off x="3248" y="2353"/>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4051" name="Freeform 405"/>
              <p:cNvSpPr>
                <a:spLocks/>
              </p:cNvSpPr>
              <p:nvPr/>
            </p:nvSpPr>
            <p:spPr bwMode="auto">
              <a:xfrm>
                <a:off x="3249" y="2350"/>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925" name="Group 607"/>
            <p:cNvGrpSpPr>
              <a:grpSpLocks/>
            </p:cNvGrpSpPr>
            <p:nvPr/>
          </p:nvGrpSpPr>
          <p:grpSpPr bwMode="auto">
            <a:xfrm>
              <a:off x="3123890" y="4154197"/>
              <a:ext cx="790992" cy="365232"/>
              <a:chOff x="3249" y="2174"/>
              <a:chExt cx="342" cy="185"/>
            </a:xfrm>
            <a:grpFill/>
          </p:grpSpPr>
          <p:sp>
            <p:nvSpPr>
              <p:cNvPr id="3652" name="Rectangle 407"/>
              <p:cNvSpPr>
                <a:spLocks noChangeArrowheads="1"/>
              </p:cNvSpPr>
              <p:nvPr/>
            </p:nvSpPr>
            <p:spPr bwMode="auto">
              <a:xfrm>
                <a:off x="3254" y="2347"/>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3" name="Freeform 408"/>
              <p:cNvSpPr>
                <a:spLocks/>
              </p:cNvSpPr>
              <p:nvPr/>
            </p:nvSpPr>
            <p:spPr bwMode="auto">
              <a:xfrm>
                <a:off x="3249" y="2347"/>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4" name="Rectangle 409"/>
              <p:cNvSpPr>
                <a:spLocks noChangeArrowheads="1"/>
              </p:cNvSpPr>
              <p:nvPr/>
            </p:nvSpPr>
            <p:spPr bwMode="auto">
              <a:xfrm>
                <a:off x="3251" y="2350"/>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5" name="Freeform 410"/>
              <p:cNvSpPr>
                <a:spLocks/>
              </p:cNvSpPr>
              <p:nvPr/>
            </p:nvSpPr>
            <p:spPr bwMode="auto">
              <a:xfrm>
                <a:off x="3252" y="2347"/>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6" name="Rectangle 411"/>
              <p:cNvSpPr>
                <a:spLocks noChangeArrowheads="1"/>
              </p:cNvSpPr>
              <p:nvPr/>
            </p:nvSpPr>
            <p:spPr bwMode="auto">
              <a:xfrm>
                <a:off x="3257" y="2344"/>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7" name="Freeform 412"/>
              <p:cNvSpPr>
                <a:spLocks/>
              </p:cNvSpPr>
              <p:nvPr/>
            </p:nvSpPr>
            <p:spPr bwMode="auto">
              <a:xfrm>
                <a:off x="3252" y="2344"/>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8" name="Rectangle 413"/>
              <p:cNvSpPr>
                <a:spLocks noChangeArrowheads="1"/>
              </p:cNvSpPr>
              <p:nvPr/>
            </p:nvSpPr>
            <p:spPr bwMode="auto">
              <a:xfrm>
                <a:off x="3253" y="2349"/>
                <a:ext cx="12"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9" name="Freeform 414"/>
              <p:cNvSpPr>
                <a:spLocks/>
              </p:cNvSpPr>
              <p:nvPr/>
            </p:nvSpPr>
            <p:spPr bwMode="auto">
              <a:xfrm>
                <a:off x="3254" y="2344"/>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0" name="Rectangle 415"/>
              <p:cNvSpPr>
                <a:spLocks noChangeArrowheads="1"/>
              </p:cNvSpPr>
              <p:nvPr/>
            </p:nvSpPr>
            <p:spPr bwMode="auto">
              <a:xfrm>
                <a:off x="3259" y="2343"/>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1" name="Freeform 416"/>
              <p:cNvSpPr>
                <a:spLocks/>
              </p:cNvSpPr>
              <p:nvPr/>
            </p:nvSpPr>
            <p:spPr bwMode="auto">
              <a:xfrm>
                <a:off x="3254" y="2343"/>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2" name="Rectangle 417"/>
              <p:cNvSpPr>
                <a:spLocks noChangeArrowheads="1"/>
              </p:cNvSpPr>
              <p:nvPr/>
            </p:nvSpPr>
            <p:spPr bwMode="auto">
              <a:xfrm>
                <a:off x="3258" y="2346"/>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3" name="Freeform 418"/>
              <p:cNvSpPr>
                <a:spLocks/>
              </p:cNvSpPr>
              <p:nvPr/>
            </p:nvSpPr>
            <p:spPr bwMode="auto">
              <a:xfrm>
                <a:off x="3259" y="234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4" name="Rectangle 419"/>
              <p:cNvSpPr>
                <a:spLocks noChangeArrowheads="1"/>
              </p:cNvSpPr>
              <p:nvPr/>
            </p:nvSpPr>
            <p:spPr bwMode="auto">
              <a:xfrm>
                <a:off x="3265" y="2340"/>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5" name="Freeform 420"/>
              <p:cNvSpPr>
                <a:spLocks/>
              </p:cNvSpPr>
              <p:nvPr/>
            </p:nvSpPr>
            <p:spPr bwMode="auto">
              <a:xfrm>
                <a:off x="3259" y="2340"/>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6" name="Rectangle 421"/>
              <p:cNvSpPr>
                <a:spLocks noChangeArrowheads="1"/>
              </p:cNvSpPr>
              <p:nvPr/>
            </p:nvSpPr>
            <p:spPr bwMode="auto">
              <a:xfrm>
                <a:off x="3267" y="2342"/>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7" name="Freeform 422"/>
              <p:cNvSpPr>
                <a:spLocks/>
              </p:cNvSpPr>
              <p:nvPr/>
            </p:nvSpPr>
            <p:spPr bwMode="auto">
              <a:xfrm>
                <a:off x="3268" y="2340"/>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8" name="Rectangle 423"/>
              <p:cNvSpPr>
                <a:spLocks noChangeArrowheads="1"/>
              </p:cNvSpPr>
              <p:nvPr/>
            </p:nvSpPr>
            <p:spPr bwMode="auto">
              <a:xfrm>
                <a:off x="3273" y="233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69" name="Freeform 424"/>
              <p:cNvSpPr>
                <a:spLocks/>
              </p:cNvSpPr>
              <p:nvPr/>
            </p:nvSpPr>
            <p:spPr bwMode="auto">
              <a:xfrm>
                <a:off x="3268" y="2336"/>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0" name="Rectangle 425"/>
              <p:cNvSpPr>
                <a:spLocks noChangeArrowheads="1"/>
              </p:cNvSpPr>
              <p:nvPr/>
            </p:nvSpPr>
            <p:spPr bwMode="auto">
              <a:xfrm>
                <a:off x="3270" y="234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1" name="Freeform 426"/>
              <p:cNvSpPr>
                <a:spLocks/>
              </p:cNvSpPr>
              <p:nvPr/>
            </p:nvSpPr>
            <p:spPr bwMode="auto">
              <a:xfrm>
                <a:off x="3271" y="2336"/>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2" name="Rectangle 427"/>
              <p:cNvSpPr>
                <a:spLocks noChangeArrowheads="1"/>
              </p:cNvSpPr>
              <p:nvPr/>
            </p:nvSpPr>
            <p:spPr bwMode="auto">
              <a:xfrm>
                <a:off x="3276" y="2334"/>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3" name="Freeform 428"/>
              <p:cNvSpPr>
                <a:spLocks/>
              </p:cNvSpPr>
              <p:nvPr/>
            </p:nvSpPr>
            <p:spPr bwMode="auto">
              <a:xfrm>
                <a:off x="3271" y="233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4" name="Rectangle 429"/>
              <p:cNvSpPr>
                <a:spLocks noChangeArrowheads="1"/>
              </p:cNvSpPr>
              <p:nvPr/>
            </p:nvSpPr>
            <p:spPr bwMode="auto">
              <a:xfrm>
                <a:off x="3275" y="2337"/>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5" name="Freeform 430"/>
              <p:cNvSpPr>
                <a:spLocks/>
              </p:cNvSpPr>
              <p:nvPr/>
            </p:nvSpPr>
            <p:spPr bwMode="auto">
              <a:xfrm>
                <a:off x="3276" y="2334"/>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6" name="Rectangle 431"/>
              <p:cNvSpPr>
                <a:spLocks noChangeArrowheads="1"/>
              </p:cNvSpPr>
              <p:nvPr/>
            </p:nvSpPr>
            <p:spPr bwMode="auto">
              <a:xfrm>
                <a:off x="3281" y="233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7" name="Freeform 432"/>
              <p:cNvSpPr>
                <a:spLocks/>
              </p:cNvSpPr>
              <p:nvPr/>
            </p:nvSpPr>
            <p:spPr bwMode="auto">
              <a:xfrm>
                <a:off x="3276" y="2331"/>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8" name="Rectangle 433"/>
              <p:cNvSpPr>
                <a:spLocks noChangeArrowheads="1"/>
              </p:cNvSpPr>
              <p:nvPr/>
            </p:nvSpPr>
            <p:spPr bwMode="auto">
              <a:xfrm>
                <a:off x="3278" y="2336"/>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79" name="Freeform 434"/>
              <p:cNvSpPr>
                <a:spLocks/>
              </p:cNvSpPr>
              <p:nvPr/>
            </p:nvSpPr>
            <p:spPr bwMode="auto">
              <a:xfrm>
                <a:off x="3278" y="2331"/>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0" name="Rectangle 435"/>
              <p:cNvSpPr>
                <a:spLocks noChangeArrowheads="1"/>
              </p:cNvSpPr>
              <p:nvPr/>
            </p:nvSpPr>
            <p:spPr bwMode="auto">
              <a:xfrm>
                <a:off x="3291" y="2331"/>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1" name="Freeform 436"/>
              <p:cNvSpPr>
                <a:spLocks/>
              </p:cNvSpPr>
              <p:nvPr/>
            </p:nvSpPr>
            <p:spPr bwMode="auto">
              <a:xfrm>
                <a:off x="3292" y="232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2" name="Rectangle 437"/>
              <p:cNvSpPr>
                <a:spLocks noChangeArrowheads="1"/>
              </p:cNvSpPr>
              <p:nvPr/>
            </p:nvSpPr>
            <p:spPr bwMode="auto">
              <a:xfrm>
                <a:off x="3297" y="2325"/>
                <a:ext cx="7"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3" name="Freeform 438"/>
              <p:cNvSpPr>
                <a:spLocks/>
              </p:cNvSpPr>
              <p:nvPr/>
            </p:nvSpPr>
            <p:spPr bwMode="auto">
              <a:xfrm>
                <a:off x="3292" y="2325"/>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4" name="Rectangle 439"/>
              <p:cNvSpPr>
                <a:spLocks noChangeArrowheads="1"/>
              </p:cNvSpPr>
              <p:nvPr/>
            </p:nvSpPr>
            <p:spPr bwMode="auto">
              <a:xfrm>
                <a:off x="3297" y="2329"/>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5" name="Freeform 440"/>
              <p:cNvSpPr>
                <a:spLocks/>
              </p:cNvSpPr>
              <p:nvPr/>
            </p:nvSpPr>
            <p:spPr bwMode="auto">
              <a:xfrm>
                <a:off x="3298" y="2325"/>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6" name="Rectangle 441"/>
              <p:cNvSpPr>
                <a:spLocks noChangeArrowheads="1"/>
              </p:cNvSpPr>
              <p:nvPr/>
            </p:nvSpPr>
            <p:spPr bwMode="auto">
              <a:xfrm>
                <a:off x="3304" y="2323"/>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7" name="Freeform 442"/>
              <p:cNvSpPr>
                <a:spLocks/>
              </p:cNvSpPr>
              <p:nvPr/>
            </p:nvSpPr>
            <p:spPr bwMode="auto">
              <a:xfrm>
                <a:off x="3298" y="2323"/>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8" name="Rectangle 443"/>
              <p:cNvSpPr>
                <a:spLocks noChangeArrowheads="1"/>
              </p:cNvSpPr>
              <p:nvPr/>
            </p:nvSpPr>
            <p:spPr bwMode="auto">
              <a:xfrm>
                <a:off x="3300" y="2327"/>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89" name="Freeform 444"/>
              <p:cNvSpPr>
                <a:spLocks/>
              </p:cNvSpPr>
              <p:nvPr/>
            </p:nvSpPr>
            <p:spPr bwMode="auto">
              <a:xfrm>
                <a:off x="3301" y="2323"/>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0" name="Rectangle 445"/>
              <p:cNvSpPr>
                <a:spLocks noChangeArrowheads="1"/>
              </p:cNvSpPr>
              <p:nvPr/>
            </p:nvSpPr>
            <p:spPr bwMode="auto">
              <a:xfrm>
                <a:off x="3306" y="232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1" name="Freeform 446"/>
              <p:cNvSpPr>
                <a:spLocks/>
              </p:cNvSpPr>
              <p:nvPr/>
            </p:nvSpPr>
            <p:spPr bwMode="auto">
              <a:xfrm>
                <a:off x="3301" y="2321"/>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2" name="Rectangle 447"/>
              <p:cNvSpPr>
                <a:spLocks noChangeArrowheads="1"/>
              </p:cNvSpPr>
              <p:nvPr/>
            </p:nvSpPr>
            <p:spPr bwMode="auto">
              <a:xfrm>
                <a:off x="3303" y="2323"/>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3" name="Freeform 448"/>
              <p:cNvSpPr>
                <a:spLocks/>
              </p:cNvSpPr>
              <p:nvPr/>
            </p:nvSpPr>
            <p:spPr bwMode="auto">
              <a:xfrm>
                <a:off x="3304" y="2321"/>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4" name="Rectangle 449"/>
              <p:cNvSpPr>
                <a:spLocks noChangeArrowheads="1"/>
              </p:cNvSpPr>
              <p:nvPr/>
            </p:nvSpPr>
            <p:spPr bwMode="auto">
              <a:xfrm>
                <a:off x="3309" y="2317"/>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5" name="Freeform 450"/>
              <p:cNvSpPr>
                <a:spLocks/>
              </p:cNvSpPr>
              <p:nvPr/>
            </p:nvSpPr>
            <p:spPr bwMode="auto">
              <a:xfrm>
                <a:off x="3304" y="2317"/>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6" name="Rectangle 451"/>
              <p:cNvSpPr>
                <a:spLocks noChangeArrowheads="1"/>
              </p:cNvSpPr>
              <p:nvPr/>
            </p:nvSpPr>
            <p:spPr bwMode="auto">
              <a:xfrm>
                <a:off x="3308" y="232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7" name="Freeform 452"/>
              <p:cNvSpPr>
                <a:spLocks/>
              </p:cNvSpPr>
              <p:nvPr/>
            </p:nvSpPr>
            <p:spPr bwMode="auto">
              <a:xfrm>
                <a:off x="3309" y="2317"/>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8" name="Rectangle 453"/>
              <p:cNvSpPr>
                <a:spLocks noChangeArrowheads="1"/>
              </p:cNvSpPr>
              <p:nvPr/>
            </p:nvSpPr>
            <p:spPr bwMode="auto">
              <a:xfrm>
                <a:off x="3314" y="2315"/>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99" name="Freeform 454"/>
              <p:cNvSpPr>
                <a:spLocks/>
              </p:cNvSpPr>
              <p:nvPr/>
            </p:nvSpPr>
            <p:spPr bwMode="auto">
              <a:xfrm>
                <a:off x="3309" y="2315"/>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0" name="Rectangle 455"/>
              <p:cNvSpPr>
                <a:spLocks noChangeArrowheads="1"/>
              </p:cNvSpPr>
              <p:nvPr/>
            </p:nvSpPr>
            <p:spPr bwMode="auto">
              <a:xfrm>
                <a:off x="3310" y="2318"/>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1" name="Freeform 456"/>
              <p:cNvSpPr>
                <a:spLocks/>
              </p:cNvSpPr>
              <p:nvPr/>
            </p:nvSpPr>
            <p:spPr bwMode="auto">
              <a:xfrm>
                <a:off x="3311" y="2315"/>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2" name="Rectangle 457"/>
              <p:cNvSpPr>
                <a:spLocks noChangeArrowheads="1"/>
              </p:cNvSpPr>
              <p:nvPr/>
            </p:nvSpPr>
            <p:spPr bwMode="auto">
              <a:xfrm>
                <a:off x="3317" y="2312"/>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3" name="Freeform 458"/>
              <p:cNvSpPr>
                <a:spLocks/>
              </p:cNvSpPr>
              <p:nvPr/>
            </p:nvSpPr>
            <p:spPr bwMode="auto">
              <a:xfrm>
                <a:off x="3311" y="2312"/>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4" name="Rectangle 459"/>
              <p:cNvSpPr>
                <a:spLocks noChangeArrowheads="1"/>
              </p:cNvSpPr>
              <p:nvPr/>
            </p:nvSpPr>
            <p:spPr bwMode="auto">
              <a:xfrm>
                <a:off x="3313" y="2317"/>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5" name="Freeform 460"/>
              <p:cNvSpPr>
                <a:spLocks/>
              </p:cNvSpPr>
              <p:nvPr/>
            </p:nvSpPr>
            <p:spPr bwMode="auto">
              <a:xfrm>
                <a:off x="3314" y="2312"/>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6" name="Rectangle 461"/>
              <p:cNvSpPr>
                <a:spLocks noChangeArrowheads="1"/>
              </p:cNvSpPr>
              <p:nvPr/>
            </p:nvSpPr>
            <p:spPr bwMode="auto">
              <a:xfrm>
                <a:off x="3319" y="2310"/>
                <a:ext cx="4"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7" name="Freeform 462"/>
              <p:cNvSpPr>
                <a:spLocks/>
              </p:cNvSpPr>
              <p:nvPr/>
            </p:nvSpPr>
            <p:spPr bwMode="auto">
              <a:xfrm>
                <a:off x="3314" y="2310"/>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8" name="Rectangle 463"/>
              <p:cNvSpPr>
                <a:spLocks noChangeArrowheads="1"/>
              </p:cNvSpPr>
              <p:nvPr/>
            </p:nvSpPr>
            <p:spPr bwMode="auto">
              <a:xfrm>
                <a:off x="3317" y="2314"/>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09" name="Freeform 464"/>
              <p:cNvSpPr>
                <a:spLocks/>
              </p:cNvSpPr>
              <p:nvPr/>
            </p:nvSpPr>
            <p:spPr bwMode="auto">
              <a:xfrm>
                <a:off x="3317" y="2310"/>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0" name="Rectangle 465"/>
              <p:cNvSpPr>
                <a:spLocks noChangeArrowheads="1"/>
              </p:cNvSpPr>
              <p:nvPr/>
            </p:nvSpPr>
            <p:spPr bwMode="auto">
              <a:xfrm>
                <a:off x="3323" y="2308"/>
                <a:ext cx="1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1" name="Freeform 466"/>
              <p:cNvSpPr>
                <a:spLocks/>
              </p:cNvSpPr>
              <p:nvPr/>
            </p:nvSpPr>
            <p:spPr bwMode="auto">
              <a:xfrm>
                <a:off x="3317" y="2308"/>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2" name="Rectangle 467"/>
              <p:cNvSpPr>
                <a:spLocks noChangeArrowheads="1"/>
              </p:cNvSpPr>
              <p:nvPr/>
            </p:nvSpPr>
            <p:spPr bwMode="auto">
              <a:xfrm>
                <a:off x="3330" y="231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3" name="Freeform 468"/>
              <p:cNvSpPr>
                <a:spLocks/>
              </p:cNvSpPr>
              <p:nvPr/>
            </p:nvSpPr>
            <p:spPr bwMode="auto">
              <a:xfrm>
                <a:off x="3330" y="2308"/>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4" name="Rectangle 469"/>
              <p:cNvSpPr>
                <a:spLocks noChangeArrowheads="1"/>
              </p:cNvSpPr>
              <p:nvPr/>
            </p:nvSpPr>
            <p:spPr bwMode="auto">
              <a:xfrm>
                <a:off x="3336" y="230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5" name="Freeform 470"/>
              <p:cNvSpPr>
                <a:spLocks/>
              </p:cNvSpPr>
              <p:nvPr/>
            </p:nvSpPr>
            <p:spPr bwMode="auto">
              <a:xfrm>
                <a:off x="3330" y="2306"/>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6" name="Rectangle 471"/>
              <p:cNvSpPr>
                <a:spLocks noChangeArrowheads="1"/>
              </p:cNvSpPr>
              <p:nvPr/>
            </p:nvSpPr>
            <p:spPr bwMode="auto">
              <a:xfrm>
                <a:off x="3333" y="2308"/>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7" name="Freeform 472"/>
              <p:cNvSpPr>
                <a:spLocks/>
              </p:cNvSpPr>
              <p:nvPr/>
            </p:nvSpPr>
            <p:spPr bwMode="auto">
              <a:xfrm>
                <a:off x="3334" y="2306"/>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8" name="Rectangle 473"/>
              <p:cNvSpPr>
                <a:spLocks noChangeArrowheads="1"/>
              </p:cNvSpPr>
              <p:nvPr/>
            </p:nvSpPr>
            <p:spPr bwMode="auto">
              <a:xfrm>
                <a:off x="3339" y="230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19" name="Freeform 474"/>
              <p:cNvSpPr>
                <a:spLocks/>
              </p:cNvSpPr>
              <p:nvPr/>
            </p:nvSpPr>
            <p:spPr bwMode="auto">
              <a:xfrm>
                <a:off x="3334" y="2302"/>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0" name="Rectangle 475"/>
              <p:cNvSpPr>
                <a:spLocks noChangeArrowheads="1"/>
              </p:cNvSpPr>
              <p:nvPr/>
            </p:nvSpPr>
            <p:spPr bwMode="auto">
              <a:xfrm>
                <a:off x="3356" y="2299"/>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1" name="Rectangle 476"/>
              <p:cNvSpPr>
                <a:spLocks noChangeArrowheads="1"/>
              </p:cNvSpPr>
              <p:nvPr/>
            </p:nvSpPr>
            <p:spPr bwMode="auto">
              <a:xfrm>
                <a:off x="3355" y="2304"/>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2" name="Freeform 477"/>
              <p:cNvSpPr>
                <a:spLocks/>
              </p:cNvSpPr>
              <p:nvPr/>
            </p:nvSpPr>
            <p:spPr bwMode="auto">
              <a:xfrm>
                <a:off x="3356" y="2299"/>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3" name="Rectangle 478"/>
              <p:cNvSpPr>
                <a:spLocks noChangeArrowheads="1"/>
              </p:cNvSpPr>
              <p:nvPr/>
            </p:nvSpPr>
            <p:spPr bwMode="auto">
              <a:xfrm>
                <a:off x="3361" y="2297"/>
                <a:ext cx="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4" name="Freeform 479"/>
              <p:cNvSpPr>
                <a:spLocks/>
              </p:cNvSpPr>
              <p:nvPr/>
            </p:nvSpPr>
            <p:spPr bwMode="auto">
              <a:xfrm>
                <a:off x="3356" y="2297"/>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5" name="Rectangle 480"/>
              <p:cNvSpPr>
                <a:spLocks noChangeArrowheads="1"/>
              </p:cNvSpPr>
              <p:nvPr/>
            </p:nvSpPr>
            <p:spPr bwMode="auto">
              <a:xfrm>
                <a:off x="3357" y="2301"/>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6" name="Freeform 481"/>
              <p:cNvSpPr>
                <a:spLocks/>
              </p:cNvSpPr>
              <p:nvPr/>
            </p:nvSpPr>
            <p:spPr bwMode="auto">
              <a:xfrm>
                <a:off x="3358" y="2297"/>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7" name="Rectangle 482"/>
              <p:cNvSpPr>
                <a:spLocks noChangeArrowheads="1"/>
              </p:cNvSpPr>
              <p:nvPr/>
            </p:nvSpPr>
            <p:spPr bwMode="auto">
              <a:xfrm>
                <a:off x="3363" y="2295"/>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8" name="Freeform 483"/>
              <p:cNvSpPr>
                <a:spLocks/>
              </p:cNvSpPr>
              <p:nvPr/>
            </p:nvSpPr>
            <p:spPr bwMode="auto">
              <a:xfrm>
                <a:off x="3358" y="2295"/>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29" name="Rectangle 484"/>
              <p:cNvSpPr>
                <a:spLocks noChangeArrowheads="1"/>
              </p:cNvSpPr>
              <p:nvPr/>
            </p:nvSpPr>
            <p:spPr bwMode="auto">
              <a:xfrm>
                <a:off x="3360" y="2299"/>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0" name="Freeform 485"/>
              <p:cNvSpPr>
                <a:spLocks/>
              </p:cNvSpPr>
              <p:nvPr/>
            </p:nvSpPr>
            <p:spPr bwMode="auto">
              <a:xfrm>
                <a:off x="3361" y="229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1" name="Rectangle 486"/>
              <p:cNvSpPr>
                <a:spLocks noChangeArrowheads="1"/>
              </p:cNvSpPr>
              <p:nvPr/>
            </p:nvSpPr>
            <p:spPr bwMode="auto">
              <a:xfrm>
                <a:off x="3366" y="2293"/>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2" name="Freeform 487"/>
              <p:cNvSpPr>
                <a:spLocks/>
              </p:cNvSpPr>
              <p:nvPr/>
            </p:nvSpPr>
            <p:spPr bwMode="auto">
              <a:xfrm>
                <a:off x="3361" y="2293"/>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3" name="Rectangle 488"/>
              <p:cNvSpPr>
                <a:spLocks noChangeArrowheads="1"/>
              </p:cNvSpPr>
              <p:nvPr/>
            </p:nvSpPr>
            <p:spPr bwMode="auto">
              <a:xfrm>
                <a:off x="3369" y="2292"/>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4" name="Freeform 489"/>
              <p:cNvSpPr>
                <a:spLocks/>
              </p:cNvSpPr>
              <p:nvPr/>
            </p:nvSpPr>
            <p:spPr bwMode="auto">
              <a:xfrm>
                <a:off x="3369" y="2293"/>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5" name="Rectangle 490"/>
              <p:cNvSpPr>
                <a:spLocks noChangeArrowheads="1"/>
              </p:cNvSpPr>
              <p:nvPr/>
            </p:nvSpPr>
            <p:spPr bwMode="auto">
              <a:xfrm>
                <a:off x="3375" y="2286"/>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6" name="Freeform 491"/>
              <p:cNvSpPr>
                <a:spLocks/>
              </p:cNvSpPr>
              <p:nvPr/>
            </p:nvSpPr>
            <p:spPr bwMode="auto">
              <a:xfrm>
                <a:off x="3369" y="2286"/>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7" name="Rectangle 492"/>
              <p:cNvSpPr>
                <a:spLocks noChangeArrowheads="1"/>
              </p:cNvSpPr>
              <p:nvPr/>
            </p:nvSpPr>
            <p:spPr bwMode="auto">
              <a:xfrm>
                <a:off x="3374" y="2291"/>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8" name="Freeform 493"/>
              <p:cNvSpPr>
                <a:spLocks/>
              </p:cNvSpPr>
              <p:nvPr/>
            </p:nvSpPr>
            <p:spPr bwMode="auto">
              <a:xfrm>
                <a:off x="3375" y="2286"/>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39" name="Rectangle 494"/>
              <p:cNvSpPr>
                <a:spLocks noChangeArrowheads="1"/>
              </p:cNvSpPr>
              <p:nvPr/>
            </p:nvSpPr>
            <p:spPr bwMode="auto">
              <a:xfrm>
                <a:off x="3380" y="2284"/>
                <a:ext cx="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0" name="Freeform 495"/>
              <p:cNvSpPr>
                <a:spLocks/>
              </p:cNvSpPr>
              <p:nvPr/>
            </p:nvSpPr>
            <p:spPr bwMode="auto">
              <a:xfrm>
                <a:off x="3375" y="2284"/>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1" name="Rectangle 496"/>
              <p:cNvSpPr>
                <a:spLocks noChangeArrowheads="1"/>
              </p:cNvSpPr>
              <p:nvPr/>
            </p:nvSpPr>
            <p:spPr bwMode="auto">
              <a:xfrm>
                <a:off x="3376" y="2288"/>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2" name="Freeform 497"/>
              <p:cNvSpPr>
                <a:spLocks/>
              </p:cNvSpPr>
              <p:nvPr/>
            </p:nvSpPr>
            <p:spPr bwMode="auto">
              <a:xfrm>
                <a:off x="3377" y="2284"/>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3" name="Rectangle 498"/>
              <p:cNvSpPr>
                <a:spLocks noChangeArrowheads="1"/>
              </p:cNvSpPr>
              <p:nvPr/>
            </p:nvSpPr>
            <p:spPr bwMode="auto">
              <a:xfrm>
                <a:off x="3382" y="228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4" name="Freeform 499"/>
              <p:cNvSpPr>
                <a:spLocks/>
              </p:cNvSpPr>
              <p:nvPr/>
            </p:nvSpPr>
            <p:spPr bwMode="auto">
              <a:xfrm>
                <a:off x="3377" y="2282"/>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5" name="Rectangle 500"/>
              <p:cNvSpPr>
                <a:spLocks noChangeArrowheads="1"/>
              </p:cNvSpPr>
              <p:nvPr/>
            </p:nvSpPr>
            <p:spPr bwMode="auto">
              <a:xfrm>
                <a:off x="3379" y="2284"/>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6" name="Freeform 501"/>
              <p:cNvSpPr>
                <a:spLocks/>
              </p:cNvSpPr>
              <p:nvPr/>
            </p:nvSpPr>
            <p:spPr bwMode="auto">
              <a:xfrm>
                <a:off x="3380" y="2282"/>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7" name="Rectangle 502"/>
              <p:cNvSpPr>
                <a:spLocks noChangeArrowheads="1"/>
              </p:cNvSpPr>
              <p:nvPr/>
            </p:nvSpPr>
            <p:spPr bwMode="auto">
              <a:xfrm>
                <a:off x="3385" y="2278"/>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8" name="Freeform 503"/>
              <p:cNvSpPr>
                <a:spLocks/>
              </p:cNvSpPr>
              <p:nvPr/>
            </p:nvSpPr>
            <p:spPr bwMode="auto">
              <a:xfrm>
                <a:off x="3380" y="2278"/>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49" name="Rectangle 504"/>
              <p:cNvSpPr>
                <a:spLocks noChangeArrowheads="1"/>
              </p:cNvSpPr>
              <p:nvPr/>
            </p:nvSpPr>
            <p:spPr bwMode="auto">
              <a:xfrm>
                <a:off x="3393" y="228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0" name="Freeform 505"/>
              <p:cNvSpPr>
                <a:spLocks/>
              </p:cNvSpPr>
              <p:nvPr/>
            </p:nvSpPr>
            <p:spPr bwMode="auto">
              <a:xfrm>
                <a:off x="3394" y="2278"/>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1" name="Rectangle 506"/>
              <p:cNvSpPr>
                <a:spLocks noChangeArrowheads="1"/>
              </p:cNvSpPr>
              <p:nvPr/>
            </p:nvSpPr>
            <p:spPr bwMode="auto">
              <a:xfrm>
                <a:off x="3399" y="227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2" name="Freeform 507"/>
              <p:cNvSpPr>
                <a:spLocks/>
              </p:cNvSpPr>
              <p:nvPr/>
            </p:nvSpPr>
            <p:spPr bwMode="auto">
              <a:xfrm>
                <a:off x="3394" y="227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3" name="Rectangle 508"/>
              <p:cNvSpPr>
                <a:spLocks noChangeArrowheads="1"/>
              </p:cNvSpPr>
              <p:nvPr/>
            </p:nvSpPr>
            <p:spPr bwMode="auto">
              <a:xfrm>
                <a:off x="3413" y="2269"/>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4" name="Rectangle 509"/>
              <p:cNvSpPr>
                <a:spLocks noChangeArrowheads="1"/>
              </p:cNvSpPr>
              <p:nvPr/>
            </p:nvSpPr>
            <p:spPr bwMode="auto">
              <a:xfrm>
                <a:off x="3418" y="2273"/>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5" name="Freeform 510"/>
              <p:cNvSpPr>
                <a:spLocks/>
              </p:cNvSpPr>
              <p:nvPr/>
            </p:nvSpPr>
            <p:spPr bwMode="auto">
              <a:xfrm>
                <a:off x="3419" y="2269"/>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6" name="Rectangle 511"/>
              <p:cNvSpPr>
                <a:spLocks noChangeArrowheads="1"/>
              </p:cNvSpPr>
              <p:nvPr/>
            </p:nvSpPr>
            <p:spPr bwMode="auto">
              <a:xfrm>
                <a:off x="3424" y="2267"/>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7" name="Freeform 512"/>
              <p:cNvSpPr>
                <a:spLocks/>
              </p:cNvSpPr>
              <p:nvPr/>
            </p:nvSpPr>
            <p:spPr bwMode="auto">
              <a:xfrm>
                <a:off x="3419" y="2267"/>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8" name="Rectangle 513"/>
              <p:cNvSpPr>
                <a:spLocks noChangeArrowheads="1"/>
              </p:cNvSpPr>
              <p:nvPr/>
            </p:nvSpPr>
            <p:spPr bwMode="auto">
              <a:xfrm>
                <a:off x="3423" y="2271"/>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59" name="Freeform 514"/>
              <p:cNvSpPr>
                <a:spLocks/>
              </p:cNvSpPr>
              <p:nvPr/>
            </p:nvSpPr>
            <p:spPr bwMode="auto">
              <a:xfrm>
                <a:off x="3424" y="2267"/>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0" name="Rectangle 515"/>
              <p:cNvSpPr>
                <a:spLocks noChangeArrowheads="1"/>
              </p:cNvSpPr>
              <p:nvPr/>
            </p:nvSpPr>
            <p:spPr bwMode="auto">
              <a:xfrm>
                <a:off x="3429" y="2265"/>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1" name="Freeform 516"/>
              <p:cNvSpPr>
                <a:spLocks/>
              </p:cNvSpPr>
              <p:nvPr/>
            </p:nvSpPr>
            <p:spPr bwMode="auto">
              <a:xfrm>
                <a:off x="3424" y="2265"/>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2" name="Rectangle 517"/>
              <p:cNvSpPr>
                <a:spLocks noChangeArrowheads="1"/>
              </p:cNvSpPr>
              <p:nvPr/>
            </p:nvSpPr>
            <p:spPr bwMode="auto">
              <a:xfrm>
                <a:off x="3426" y="2266"/>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3" name="Freeform 518"/>
              <p:cNvSpPr>
                <a:spLocks/>
              </p:cNvSpPr>
              <p:nvPr/>
            </p:nvSpPr>
            <p:spPr bwMode="auto">
              <a:xfrm>
                <a:off x="3427" y="2265"/>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4" name="Rectangle 519"/>
              <p:cNvSpPr>
                <a:spLocks noChangeArrowheads="1"/>
              </p:cNvSpPr>
              <p:nvPr/>
            </p:nvSpPr>
            <p:spPr bwMode="auto">
              <a:xfrm>
                <a:off x="3432" y="2260"/>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5" name="Freeform 520"/>
              <p:cNvSpPr>
                <a:spLocks/>
              </p:cNvSpPr>
              <p:nvPr/>
            </p:nvSpPr>
            <p:spPr bwMode="auto">
              <a:xfrm>
                <a:off x="3427" y="2260"/>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6" name="Rectangle 521"/>
              <p:cNvSpPr>
                <a:spLocks noChangeArrowheads="1"/>
              </p:cNvSpPr>
              <p:nvPr/>
            </p:nvSpPr>
            <p:spPr bwMode="auto">
              <a:xfrm>
                <a:off x="3437" y="2265"/>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7" name="Freeform 522"/>
              <p:cNvSpPr>
                <a:spLocks/>
              </p:cNvSpPr>
              <p:nvPr/>
            </p:nvSpPr>
            <p:spPr bwMode="auto">
              <a:xfrm>
                <a:off x="3438" y="2260"/>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8" name="Rectangle 523"/>
              <p:cNvSpPr>
                <a:spLocks noChangeArrowheads="1"/>
              </p:cNvSpPr>
              <p:nvPr/>
            </p:nvSpPr>
            <p:spPr bwMode="auto">
              <a:xfrm>
                <a:off x="3443" y="2258"/>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69" name="Freeform 524"/>
              <p:cNvSpPr>
                <a:spLocks/>
              </p:cNvSpPr>
              <p:nvPr/>
            </p:nvSpPr>
            <p:spPr bwMode="auto">
              <a:xfrm>
                <a:off x="3438" y="2258"/>
                <a:ext cx="11" cy="13"/>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0" name="Rectangle 525"/>
              <p:cNvSpPr>
                <a:spLocks noChangeArrowheads="1"/>
              </p:cNvSpPr>
              <p:nvPr/>
            </p:nvSpPr>
            <p:spPr bwMode="auto">
              <a:xfrm>
                <a:off x="3440" y="226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1" name="Freeform 526"/>
              <p:cNvSpPr>
                <a:spLocks/>
              </p:cNvSpPr>
              <p:nvPr/>
            </p:nvSpPr>
            <p:spPr bwMode="auto">
              <a:xfrm>
                <a:off x="3441" y="2258"/>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2" name="Rectangle 527"/>
              <p:cNvSpPr>
                <a:spLocks noChangeArrowheads="1"/>
              </p:cNvSpPr>
              <p:nvPr/>
            </p:nvSpPr>
            <p:spPr bwMode="auto">
              <a:xfrm>
                <a:off x="3446" y="2256"/>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3" name="Freeform 528"/>
              <p:cNvSpPr>
                <a:spLocks/>
              </p:cNvSpPr>
              <p:nvPr/>
            </p:nvSpPr>
            <p:spPr bwMode="auto">
              <a:xfrm>
                <a:off x="3441" y="225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4" name="Rectangle 529"/>
              <p:cNvSpPr>
                <a:spLocks noChangeArrowheads="1"/>
              </p:cNvSpPr>
              <p:nvPr/>
            </p:nvSpPr>
            <p:spPr bwMode="auto">
              <a:xfrm>
                <a:off x="3448" y="2259"/>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5" name="Freeform 530"/>
              <p:cNvSpPr>
                <a:spLocks/>
              </p:cNvSpPr>
              <p:nvPr/>
            </p:nvSpPr>
            <p:spPr bwMode="auto">
              <a:xfrm>
                <a:off x="3449" y="2256"/>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6" name="Rectangle 531"/>
              <p:cNvSpPr>
                <a:spLocks noChangeArrowheads="1"/>
              </p:cNvSpPr>
              <p:nvPr/>
            </p:nvSpPr>
            <p:spPr bwMode="auto">
              <a:xfrm>
                <a:off x="3454" y="225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7" name="Freeform 532"/>
              <p:cNvSpPr>
                <a:spLocks/>
              </p:cNvSpPr>
              <p:nvPr/>
            </p:nvSpPr>
            <p:spPr bwMode="auto">
              <a:xfrm>
                <a:off x="3449" y="2253"/>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8" name="Rectangle 533"/>
              <p:cNvSpPr>
                <a:spLocks noChangeArrowheads="1"/>
              </p:cNvSpPr>
              <p:nvPr/>
            </p:nvSpPr>
            <p:spPr bwMode="auto">
              <a:xfrm>
                <a:off x="3451" y="2258"/>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79" name="Freeform 534"/>
              <p:cNvSpPr>
                <a:spLocks/>
              </p:cNvSpPr>
              <p:nvPr/>
            </p:nvSpPr>
            <p:spPr bwMode="auto">
              <a:xfrm>
                <a:off x="3452" y="2253"/>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0" name="Rectangle 535"/>
              <p:cNvSpPr>
                <a:spLocks noChangeArrowheads="1"/>
              </p:cNvSpPr>
              <p:nvPr/>
            </p:nvSpPr>
            <p:spPr bwMode="auto">
              <a:xfrm>
                <a:off x="3457" y="2251"/>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1" name="Freeform 536"/>
              <p:cNvSpPr>
                <a:spLocks/>
              </p:cNvSpPr>
              <p:nvPr/>
            </p:nvSpPr>
            <p:spPr bwMode="auto">
              <a:xfrm>
                <a:off x="3452" y="2251"/>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2" name="Rectangle 537"/>
              <p:cNvSpPr>
                <a:spLocks noChangeArrowheads="1"/>
              </p:cNvSpPr>
              <p:nvPr/>
            </p:nvSpPr>
            <p:spPr bwMode="auto">
              <a:xfrm>
                <a:off x="3454" y="225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3" name="Freeform 538"/>
              <p:cNvSpPr>
                <a:spLocks/>
              </p:cNvSpPr>
              <p:nvPr/>
            </p:nvSpPr>
            <p:spPr bwMode="auto">
              <a:xfrm>
                <a:off x="3454" y="2251"/>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4" name="Rectangle 539"/>
              <p:cNvSpPr>
                <a:spLocks noChangeArrowheads="1"/>
              </p:cNvSpPr>
              <p:nvPr/>
            </p:nvSpPr>
            <p:spPr bwMode="auto">
              <a:xfrm>
                <a:off x="3460" y="2249"/>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5" name="Freeform 540"/>
              <p:cNvSpPr>
                <a:spLocks/>
              </p:cNvSpPr>
              <p:nvPr/>
            </p:nvSpPr>
            <p:spPr bwMode="auto">
              <a:xfrm>
                <a:off x="3454" y="2249"/>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6" name="Rectangle 541"/>
              <p:cNvSpPr>
                <a:spLocks noChangeArrowheads="1"/>
              </p:cNvSpPr>
              <p:nvPr/>
            </p:nvSpPr>
            <p:spPr bwMode="auto">
              <a:xfrm>
                <a:off x="3467" y="2248"/>
                <a:ext cx="12"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7" name="Rectangle 542"/>
              <p:cNvSpPr>
                <a:spLocks noChangeArrowheads="1"/>
              </p:cNvSpPr>
              <p:nvPr/>
            </p:nvSpPr>
            <p:spPr bwMode="auto">
              <a:xfrm>
                <a:off x="3474" y="2242"/>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8" name="Freeform 543"/>
              <p:cNvSpPr>
                <a:spLocks/>
              </p:cNvSpPr>
              <p:nvPr/>
            </p:nvSpPr>
            <p:spPr bwMode="auto">
              <a:xfrm>
                <a:off x="3468" y="2242"/>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89" name="Rectangle 544"/>
              <p:cNvSpPr>
                <a:spLocks noChangeArrowheads="1"/>
              </p:cNvSpPr>
              <p:nvPr/>
            </p:nvSpPr>
            <p:spPr bwMode="auto">
              <a:xfrm>
                <a:off x="3470" y="2246"/>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0" name="Freeform 545"/>
              <p:cNvSpPr>
                <a:spLocks/>
              </p:cNvSpPr>
              <p:nvPr/>
            </p:nvSpPr>
            <p:spPr bwMode="auto">
              <a:xfrm>
                <a:off x="3471" y="2242"/>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1" name="Rectangle 546"/>
              <p:cNvSpPr>
                <a:spLocks noChangeArrowheads="1"/>
              </p:cNvSpPr>
              <p:nvPr/>
            </p:nvSpPr>
            <p:spPr bwMode="auto">
              <a:xfrm>
                <a:off x="3476" y="2240"/>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2" name="Freeform 547"/>
              <p:cNvSpPr>
                <a:spLocks/>
              </p:cNvSpPr>
              <p:nvPr/>
            </p:nvSpPr>
            <p:spPr bwMode="auto">
              <a:xfrm>
                <a:off x="3471" y="2240"/>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3" name="Rectangle 548"/>
              <p:cNvSpPr>
                <a:spLocks noChangeArrowheads="1"/>
              </p:cNvSpPr>
              <p:nvPr/>
            </p:nvSpPr>
            <p:spPr bwMode="auto">
              <a:xfrm>
                <a:off x="3481" y="2244"/>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4" name="Freeform 549"/>
              <p:cNvSpPr>
                <a:spLocks/>
              </p:cNvSpPr>
              <p:nvPr/>
            </p:nvSpPr>
            <p:spPr bwMode="auto">
              <a:xfrm>
                <a:off x="3482" y="2240"/>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5" name="Rectangle 550"/>
              <p:cNvSpPr>
                <a:spLocks noChangeArrowheads="1"/>
              </p:cNvSpPr>
              <p:nvPr/>
            </p:nvSpPr>
            <p:spPr bwMode="auto">
              <a:xfrm>
                <a:off x="3487" y="223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6" name="Freeform 551"/>
              <p:cNvSpPr>
                <a:spLocks/>
              </p:cNvSpPr>
              <p:nvPr/>
            </p:nvSpPr>
            <p:spPr bwMode="auto">
              <a:xfrm>
                <a:off x="3482" y="2238"/>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7" name="Rectangle 552"/>
              <p:cNvSpPr>
                <a:spLocks noChangeArrowheads="1"/>
              </p:cNvSpPr>
              <p:nvPr/>
            </p:nvSpPr>
            <p:spPr bwMode="auto">
              <a:xfrm>
                <a:off x="3484" y="2239"/>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8" name="Freeform 553"/>
              <p:cNvSpPr>
                <a:spLocks/>
              </p:cNvSpPr>
              <p:nvPr/>
            </p:nvSpPr>
            <p:spPr bwMode="auto">
              <a:xfrm>
                <a:off x="3485" y="2238"/>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799" name="Rectangle 554"/>
              <p:cNvSpPr>
                <a:spLocks noChangeArrowheads="1"/>
              </p:cNvSpPr>
              <p:nvPr/>
            </p:nvSpPr>
            <p:spPr bwMode="auto">
              <a:xfrm>
                <a:off x="3490" y="2233"/>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0" name="Freeform 555"/>
              <p:cNvSpPr>
                <a:spLocks/>
              </p:cNvSpPr>
              <p:nvPr/>
            </p:nvSpPr>
            <p:spPr bwMode="auto">
              <a:xfrm>
                <a:off x="3485" y="223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1" name="Rectangle 556"/>
              <p:cNvSpPr>
                <a:spLocks noChangeArrowheads="1"/>
              </p:cNvSpPr>
              <p:nvPr/>
            </p:nvSpPr>
            <p:spPr bwMode="auto">
              <a:xfrm>
                <a:off x="3489" y="2237"/>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2" name="Freeform 557"/>
              <p:cNvSpPr>
                <a:spLocks/>
              </p:cNvSpPr>
              <p:nvPr/>
            </p:nvSpPr>
            <p:spPr bwMode="auto">
              <a:xfrm>
                <a:off x="3490" y="2233"/>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3" name="Rectangle 558"/>
              <p:cNvSpPr>
                <a:spLocks noChangeArrowheads="1"/>
              </p:cNvSpPr>
              <p:nvPr/>
            </p:nvSpPr>
            <p:spPr bwMode="auto">
              <a:xfrm>
                <a:off x="3495" y="223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4" name="Freeform 559"/>
              <p:cNvSpPr>
                <a:spLocks/>
              </p:cNvSpPr>
              <p:nvPr/>
            </p:nvSpPr>
            <p:spPr bwMode="auto">
              <a:xfrm>
                <a:off x="3490" y="2231"/>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5" name="Rectangle 560"/>
              <p:cNvSpPr>
                <a:spLocks noChangeArrowheads="1"/>
              </p:cNvSpPr>
              <p:nvPr/>
            </p:nvSpPr>
            <p:spPr bwMode="auto">
              <a:xfrm>
                <a:off x="3492" y="2234"/>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6" name="Freeform 561"/>
              <p:cNvSpPr>
                <a:spLocks/>
              </p:cNvSpPr>
              <p:nvPr/>
            </p:nvSpPr>
            <p:spPr bwMode="auto">
              <a:xfrm>
                <a:off x="3493" y="2231"/>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7" name="Rectangle 562"/>
              <p:cNvSpPr>
                <a:spLocks noChangeArrowheads="1"/>
              </p:cNvSpPr>
              <p:nvPr/>
            </p:nvSpPr>
            <p:spPr bwMode="auto">
              <a:xfrm>
                <a:off x="3498" y="2228"/>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8" name="Freeform 563"/>
              <p:cNvSpPr>
                <a:spLocks/>
              </p:cNvSpPr>
              <p:nvPr/>
            </p:nvSpPr>
            <p:spPr bwMode="auto">
              <a:xfrm>
                <a:off x="3493" y="222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09" name="Rectangle 564"/>
              <p:cNvSpPr>
                <a:spLocks noChangeArrowheads="1"/>
              </p:cNvSpPr>
              <p:nvPr/>
            </p:nvSpPr>
            <p:spPr bwMode="auto">
              <a:xfrm>
                <a:off x="3503" y="223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0" name="Freeform 565"/>
              <p:cNvSpPr>
                <a:spLocks/>
              </p:cNvSpPr>
              <p:nvPr/>
            </p:nvSpPr>
            <p:spPr bwMode="auto">
              <a:xfrm>
                <a:off x="3504" y="2228"/>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1" name="Rectangle 566"/>
              <p:cNvSpPr>
                <a:spLocks noChangeArrowheads="1"/>
              </p:cNvSpPr>
              <p:nvPr/>
            </p:nvSpPr>
            <p:spPr bwMode="auto">
              <a:xfrm>
                <a:off x="3509" y="2226"/>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2" name="Freeform 567"/>
              <p:cNvSpPr>
                <a:spLocks/>
              </p:cNvSpPr>
              <p:nvPr/>
            </p:nvSpPr>
            <p:spPr bwMode="auto">
              <a:xfrm>
                <a:off x="3504" y="2226"/>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3" name="Rectangle 568"/>
              <p:cNvSpPr>
                <a:spLocks noChangeArrowheads="1"/>
              </p:cNvSpPr>
              <p:nvPr/>
            </p:nvSpPr>
            <p:spPr bwMode="auto">
              <a:xfrm>
                <a:off x="3511" y="2223"/>
                <a:ext cx="11"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4" name="Freeform 569"/>
              <p:cNvSpPr>
                <a:spLocks/>
              </p:cNvSpPr>
              <p:nvPr/>
            </p:nvSpPr>
            <p:spPr bwMode="auto">
              <a:xfrm>
                <a:off x="3512" y="222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5" name="Rectangle 570"/>
              <p:cNvSpPr>
                <a:spLocks noChangeArrowheads="1"/>
              </p:cNvSpPr>
              <p:nvPr/>
            </p:nvSpPr>
            <p:spPr bwMode="auto">
              <a:xfrm>
                <a:off x="3530" y="2212"/>
                <a:ext cx="9"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6" name="Rectangle 571"/>
              <p:cNvSpPr>
                <a:spLocks noChangeArrowheads="1"/>
              </p:cNvSpPr>
              <p:nvPr/>
            </p:nvSpPr>
            <p:spPr bwMode="auto">
              <a:xfrm>
                <a:off x="3533" y="2209"/>
                <a:ext cx="12" cy="1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7" name="Freeform 572"/>
              <p:cNvSpPr>
                <a:spLocks/>
              </p:cNvSpPr>
              <p:nvPr/>
            </p:nvSpPr>
            <p:spPr bwMode="auto">
              <a:xfrm>
                <a:off x="3534" y="2212"/>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8" name="Rectangle 573"/>
              <p:cNvSpPr>
                <a:spLocks noChangeArrowheads="1"/>
              </p:cNvSpPr>
              <p:nvPr/>
            </p:nvSpPr>
            <p:spPr bwMode="auto">
              <a:xfrm>
                <a:off x="3539" y="220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19" name="Freeform 574"/>
              <p:cNvSpPr>
                <a:spLocks/>
              </p:cNvSpPr>
              <p:nvPr/>
            </p:nvSpPr>
            <p:spPr bwMode="auto">
              <a:xfrm>
                <a:off x="3534" y="2203"/>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0" name="Rectangle 575"/>
              <p:cNvSpPr>
                <a:spLocks noChangeArrowheads="1"/>
              </p:cNvSpPr>
              <p:nvPr/>
            </p:nvSpPr>
            <p:spPr bwMode="auto">
              <a:xfrm>
                <a:off x="3536" y="220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1" name="Freeform 576"/>
              <p:cNvSpPr>
                <a:spLocks/>
              </p:cNvSpPr>
              <p:nvPr/>
            </p:nvSpPr>
            <p:spPr bwMode="auto">
              <a:xfrm>
                <a:off x="3537" y="2203"/>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2" name="Rectangle 577"/>
              <p:cNvSpPr>
                <a:spLocks noChangeArrowheads="1"/>
              </p:cNvSpPr>
              <p:nvPr/>
            </p:nvSpPr>
            <p:spPr bwMode="auto">
              <a:xfrm>
                <a:off x="3542" y="220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3" name="Freeform 578"/>
              <p:cNvSpPr>
                <a:spLocks/>
              </p:cNvSpPr>
              <p:nvPr/>
            </p:nvSpPr>
            <p:spPr bwMode="auto">
              <a:xfrm>
                <a:off x="3537" y="2200"/>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4" name="Rectangle 579"/>
              <p:cNvSpPr>
                <a:spLocks noChangeArrowheads="1"/>
              </p:cNvSpPr>
              <p:nvPr/>
            </p:nvSpPr>
            <p:spPr bwMode="auto">
              <a:xfrm>
                <a:off x="3539" y="2205"/>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5" name="Freeform 580"/>
              <p:cNvSpPr>
                <a:spLocks/>
              </p:cNvSpPr>
              <p:nvPr/>
            </p:nvSpPr>
            <p:spPr bwMode="auto">
              <a:xfrm>
                <a:off x="3539" y="2200"/>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6" name="Rectangle 581"/>
              <p:cNvSpPr>
                <a:spLocks noChangeArrowheads="1"/>
              </p:cNvSpPr>
              <p:nvPr/>
            </p:nvSpPr>
            <p:spPr bwMode="auto">
              <a:xfrm>
                <a:off x="3545" y="2199"/>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7" name="Freeform 582"/>
              <p:cNvSpPr>
                <a:spLocks/>
              </p:cNvSpPr>
              <p:nvPr/>
            </p:nvSpPr>
            <p:spPr bwMode="auto">
              <a:xfrm>
                <a:off x="3539" y="2199"/>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8" name="Rectangle 583"/>
              <p:cNvSpPr>
                <a:spLocks noChangeArrowheads="1"/>
              </p:cNvSpPr>
              <p:nvPr/>
            </p:nvSpPr>
            <p:spPr bwMode="auto">
              <a:xfrm>
                <a:off x="3541" y="220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29" name="Freeform 584"/>
              <p:cNvSpPr>
                <a:spLocks/>
              </p:cNvSpPr>
              <p:nvPr/>
            </p:nvSpPr>
            <p:spPr bwMode="auto">
              <a:xfrm>
                <a:off x="3542" y="219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0" name="Rectangle 585"/>
              <p:cNvSpPr>
                <a:spLocks noChangeArrowheads="1"/>
              </p:cNvSpPr>
              <p:nvPr/>
            </p:nvSpPr>
            <p:spPr bwMode="auto">
              <a:xfrm>
                <a:off x="3547" y="219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1" name="Freeform 586"/>
              <p:cNvSpPr>
                <a:spLocks/>
              </p:cNvSpPr>
              <p:nvPr/>
            </p:nvSpPr>
            <p:spPr bwMode="auto">
              <a:xfrm>
                <a:off x="3542" y="219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2" name="Rectangle 587"/>
              <p:cNvSpPr>
                <a:spLocks noChangeArrowheads="1"/>
              </p:cNvSpPr>
              <p:nvPr/>
            </p:nvSpPr>
            <p:spPr bwMode="auto">
              <a:xfrm>
                <a:off x="3544" y="2199"/>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3" name="Freeform 588"/>
              <p:cNvSpPr>
                <a:spLocks/>
              </p:cNvSpPr>
              <p:nvPr/>
            </p:nvSpPr>
            <p:spPr bwMode="auto">
              <a:xfrm>
                <a:off x="3545" y="219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4" name="Rectangle 589"/>
              <p:cNvSpPr>
                <a:spLocks noChangeArrowheads="1"/>
              </p:cNvSpPr>
              <p:nvPr/>
            </p:nvSpPr>
            <p:spPr bwMode="auto">
              <a:xfrm>
                <a:off x="3550" y="2193"/>
                <a:ext cx="6"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5" name="Freeform 590"/>
              <p:cNvSpPr>
                <a:spLocks/>
              </p:cNvSpPr>
              <p:nvPr/>
            </p:nvSpPr>
            <p:spPr bwMode="auto">
              <a:xfrm>
                <a:off x="3545" y="2193"/>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6" name="Rectangle 591"/>
              <p:cNvSpPr>
                <a:spLocks noChangeArrowheads="1"/>
              </p:cNvSpPr>
              <p:nvPr/>
            </p:nvSpPr>
            <p:spPr bwMode="auto">
              <a:xfrm>
                <a:off x="3550" y="2197"/>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7" name="Freeform 592"/>
              <p:cNvSpPr>
                <a:spLocks/>
              </p:cNvSpPr>
              <p:nvPr/>
            </p:nvSpPr>
            <p:spPr bwMode="auto">
              <a:xfrm>
                <a:off x="3551" y="2193"/>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8" name="Rectangle 593"/>
              <p:cNvSpPr>
                <a:spLocks noChangeArrowheads="1"/>
              </p:cNvSpPr>
              <p:nvPr/>
            </p:nvSpPr>
            <p:spPr bwMode="auto">
              <a:xfrm>
                <a:off x="3556" y="2191"/>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39" name="Freeform 594"/>
              <p:cNvSpPr>
                <a:spLocks/>
              </p:cNvSpPr>
              <p:nvPr/>
            </p:nvSpPr>
            <p:spPr bwMode="auto">
              <a:xfrm>
                <a:off x="3551" y="219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0" name="Rectangle 595"/>
              <p:cNvSpPr>
                <a:spLocks noChangeArrowheads="1"/>
              </p:cNvSpPr>
              <p:nvPr/>
            </p:nvSpPr>
            <p:spPr bwMode="auto">
              <a:xfrm>
                <a:off x="3555" y="2195"/>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1" name="Freeform 596"/>
              <p:cNvSpPr>
                <a:spLocks/>
              </p:cNvSpPr>
              <p:nvPr/>
            </p:nvSpPr>
            <p:spPr bwMode="auto">
              <a:xfrm>
                <a:off x="3556" y="2191"/>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2" name="Rectangle 597"/>
              <p:cNvSpPr>
                <a:spLocks noChangeArrowheads="1"/>
              </p:cNvSpPr>
              <p:nvPr/>
            </p:nvSpPr>
            <p:spPr bwMode="auto">
              <a:xfrm>
                <a:off x="3561" y="2189"/>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3" name="Freeform 598"/>
              <p:cNvSpPr>
                <a:spLocks/>
              </p:cNvSpPr>
              <p:nvPr/>
            </p:nvSpPr>
            <p:spPr bwMode="auto">
              <a:xfrm>
                <a:off x="3556" y="2189"/>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4" name="Rectangle 599"/>
              <p:cNvSpPr>
                <a:spLocks noChangeArrowheads="1"/>
              </p:cNvSpPr>
              <p:nvPr/>
            </p:nvSpPr>
            <p:spPr bwMode="auto">
              <a:xfrm>
                <a:off x="3566" y="2193"/>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5" name="Freeform 600"/>
              <p:cNvSpPr>
                <a:spLocks/>
              </p:cNvSpPr>
              <p:nvPr/>
            </p:nvSpPr>
            <p:spPr bwMode="auto">
              <a:xfrm>
                <a:off x="3567" y="218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6" name="Rectangle 601"/>
              <p:cNvSpPr>
                <a:spLocks noChangeArrowheads="1"/>
              </p:cNvSpPr>
              <p:nvPr/>
            </p:nvSpPr>
            <p:spPr bwMode="auto">
              <a:xfrm>
                <a:off x="3572" y="2186"/>
                <a:ext cx="1"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7" name="Freeform 602"/>
              <p:cNvSpPr>
                <a:spLocks/>
              </p:cNvSpPr>
              <p:nvPr/>
            </p:nvSpPr>
            <p:spPr bwMode="auto">
              <a:xfrm>
                <a:off x="3567" y="2186"/>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8" name="Rectangle 603"/>
              <p:cNvSpPr>
                <a:spLocks noChangeArrowheads="1"/>
              </p:cNvSpPr>
              <p:nvPr/>
            </p:nvSpPr>
            <p:spPr bwMode="auto">
              <a:xfrm>
                <a:off x="3584" y="2180"/>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49" name="Rectangle 604"/>
              <p:cNvSpPr>
                <a:spLocks noChangeArrowheads="1"/>
              </p:cNvSpPr>
              <p:nvPr/>
            </p:nvSpPr>
            <p:spPr bwMode="auto">
              <a:xfrm>
                <a:off x="3579" y="2180"/>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0" name="Freeform 605"/>
              <p:cNvSpPr>
                <a:spLocks/>
              </p:cNvSpPr>
              <p:nvPr/>
            </p:nvSpPr>
            <p:spPr bwMode="auto">
              <a:xfrm>
                <a:off x="3580" y="2180"/>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851" name="Rectangle 606"/>
              <p:cNvSpPr>
                <a:spLocks noChangeArrowheads="1"/>
              </p:cNvSpPr>
              <p:nvPr/>
            </p:nvSpPr>
            <p:spPr bwMode="auto">
              <a:xfrm>
                <a:off x="3585" y="2174"/>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926" name="Group 808"/>
            <p:cNvGrpSpPr>
              <a:grpSpLocks/>
            </p:cNvGrpSpPr>
            <p:nvPr/>
          </p:nvGrpSpPr>
          <p:grpSpPr bwMode="auto">
            <a:xfrm>
              <a:off x="3889440" y="3725791"/>
              <a:ext cx="999148" cy="452098"/>
              <a:chOff x="3580" y="1957"/>
              <a:chExt cx="432" cy="229"/>
            </a:xfrm>
            <a:grpFill/>
          </p:grpSpPr>
          <p:sp>
            <p:nvSpPr>
              <p:cNvPr id="3452" name="Freeform 608"/>
              <p:cNvSpPr>
                <a:spLocks/>
              </p:cNvSpPr>
              <p:nvPr/>
            </p:nvSpPr>
            <p:spPr bwMode="auto">
              <a:xfrm>
                <a:off x="3580" y="217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3" name="Rectangle 609"/>
              <p:cNvSpPr>
                <a:spLocks noChangeArrowheads="1"/>
              </p:cNvSpPr>
              <p:nvPr/>
            </p:nvSpPr>
            <p:spPr bwMode="auto">
              <a:xfrm>
                <a:off x="3583" y="2176"/>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4" name="Freeform 610"/>
              <p:cNvSpPr>
                <a:spLocks/>
              </p:cNvSpPr>
              <p:nvPr/>
            </p:nvSpPr>
            <p:spPr bwMode="auto">
              <a:xfrm>
                <a:off x="3584" y="2174"/>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5" name="Rectangle 611"/>
              <p:cNvSpPr>
                <a:spLocks noChangeArrowheads="1"/>
              </p:cNvSpPr>
              <p:nvPr/>
            </p:nvSpPr>
            <p:spPr bwMode="auto">
              <a:xfrm>
                <a:off x="3589" y="2170"/>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6" name="Freeform 612"/>
              <p:cNvSpPr>
                <a:spLocks/>
              </p:cNvSpPr>
              <p:nvPr/>
            </p:nvSpPr>
            <p:spPr bwMode="auto">
              <a:xfrm>
                <a:off x="3584" y="2170"/>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7" name="Rectangle 613"/>
              <p:cNvSpPr>
                <a:spLocks noChangeArrowheads="1"/>
              </p:cNvSpPr>
              <p:nvPr/>
            </p:nvSpPr>
            <p:spPr bwMode="auto">
              <a:xfrm>
                <a:off x="3585" y="2171"/>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8" name="Freeform 614"/>
              <p:cNvSpPr>
                <a:spLocks/>
              </p:cNvSpPr>
              <p:nvPr/>
            </p:nvSpPr>
            <p:spPr bwMode="auto">
              <a:xfrm>
                <a:off x="3586" y="2170"/>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9" name="Rectangle 615"/>
              <p:cNvSpPr>
                <a:spLocks noChangeArrowheads="1"/>
              </p:cNvSpPr>
              <p:nvPr/>
            </p:nvSpPr>
            <p:spPr bwMode="auto">
              <a:xfrm>
                <a:off x="3591" y="2165"/>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0" name="Freeform 616"/>
              <p:cNvSpPr>
                <a:spLocks/>
              </p:cNvSpPr>
              <p:nvPr/>
            </p:nvSpPr>
            <p:spPr bwMode="auto">
              <a:xfrm>
                <a:off x="3586" y="2165"/>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1" name="Rectangle 617"/>
              <p:cNvSpPr>
                <a:spLocks noChangeArrowheads="1"/>
              </p:cNvSpPr>
              <p:nvPr/>
            </p:nvSpPr>
            <p:spPr bwMode="auto">
              <a:xfrm>
                <a:off x="3591" y="216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2" name="Freeform 618"/>
              <p:cNvSpPr>
                <a:spLocks/>
              </p:cNvSpPr>
              <p:nvPr/>
            </p:nvSpPr>
            <p:spPr bwMode="auto">
              <a:xfrm>
                <a:off x="3591" y="2165"/>
                <a:ext cx="12"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3" name="Rectangle 619"/>
              <p:cNvSpPr>
                <a:spLocks noChangeArrowheads="1"/>
              </p:cNvSpPr>
              <p:nvPr/>
            </p:nvSpPr>
            <p:spPr bwMode="auto">
              <a:xfrm>
                <a:off x="3597" y="2162"/>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4" name="Freeform 620"/>
              <p:cNvSpPr>
                <a:spLocks/>
              </p:cNvSpPr>
              <p:nvPr/>
            </p:nvSpPr>
            <p:spPr bwMode="auto">
              <a:xfrm>
                <a:off x="3591" y="2162"/>
                <a:ext cx="12"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5" name="Rectangle 621"/>
              <p:cNvSpPr>
                <a:spLocks noChangeArrowheads="1"/>
              </p:cNvSpPr>
              <p:nvPr/>
            </p:nvSpPr>
            <p:spPr bwMode="auto">
              <a:xfrm>
                <a:off x="3596" y="2156"/>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6" name="Freeform 622"/>
              <p:cNvSpPr>
                <a:spLocks/>
              </p:cNvSpPr>
              <p:nvPr/>
            </p:nvSpPr>
            <p:spPr bwMode="auto">
              <a:xfrm>
                <a:off x="3597" y="2162"/>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7" name="Rectangle 623"/>
              <p:cNvSpPr>
                <a:spLocks noChangeArrowheads="1"/>
              </p:cNvSpPr>
              <p:nvPr/>
            </p:nvSpPr>
            <p:spPr bwMode="auto">
              <a:xfrm>
                <a:off x="3602" y="215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8" name="Freeform 624"/>
              <p:cNvSpPr>
                <a:spLocks/>
              </p:cNvSpPr>
              <p:nvPr/>
            </p:nvSpPr>
            <p:spPr bwMode="auto">
              <a:xfrm>
                <a:off x="3597" y="2150"/>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69" name="Rectangle 625"/>
              <p:cNvSpPr>
                <a:spLocks noChangeArrowheads="1"/>
              </p:cNvSpPr>
              <p:nvPr/>
            </p:nvSpPr>
            <p:spPr bwMode="auto">
              <a:xfrm>
                <a:off x="3599" y="2154"/>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0" name="Freeform 626"/>
              <p:cNvSpPr>
                <a:spLocks/>
              </p:cNvSpPr>
              <p:nvPr/>
            </p:nvSpPr>
            <p:spPr bwMode="auto">
              <a:xfrm>
                <a:off x="3600" y="2150"/>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1" name="Rectangle 627"/>
              <p:cNvSpPr>
                <a:spLocks noChangeArrowheads="1"/>
              </p:cNvSpPr>
              <p:nvPr/>
            </p:nvSpPr>
            <p:spPr bwMode="auto">
              <a:xfrm>
                <a:off x="3605" y="2148"/>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2" name="Freeform 628"/>
              <p:cNvSpPr>
                <a:spLocks/>
              </p:cNvSpPr>
              <p:nvPr/>
            </p:nvSpPr>
            <p:spPr bwMode="auto">
              <a:xfrm>
                <a:off x="3600" y="214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3" name="Rectangle 629"/>
              <p:cNvSpPr>
                <a:spLocks noChangeArrowheads="1"/>
              </p:cNvSpPr>
              <p:nvPr/>
            </p:nvSpPr>
            <p:spPr bwMode="auto">
              <a:xfrm>
                <a:off x="3605" y="215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4" name="Freeform 630"/>
              <p:cNvSpPr>
                <a:spLocks/>
              </p:cNvSpPr>
              <p:nvPr/>
            </p:nvSpPr>
            <p:spPr bwMode="auto">
              <a:xfrm>
                <a:off x="3605" y="2148"/>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5" name="Rectangle 631"/>
              <p:cNvSpPr>
                <a:spLocks noChangeArrowheads="1"/>
              </p:cNvSpPr>
              <p:nvPr/>
            </p:nvSpPr>
            <p:spPr bwMode="auto">
              <a:xfrm>
                <a:off x="3611" y="2146"/>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6" name="Freeform 632"/>
              <p:cNvSpPr>
                <a:spLocks/>
              </p:cNvSpPr>
              <p:nvPr/>
            </p:nvSpPr>
            <p:spPr bwMode="auto">
              <a:xfrm>
                <a:off x="3605" y="2146"/>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7" name="Rectangle 633"/>
              <p:cNvSpPr>
                <a:spLocks noChangeArrowheads="1"/>
              </p:cNvSpPr>
              <p:nvPr/>
            </p:nvSpPr>
            <p:spPr bwMode="auto">
              <a:xfrm>
                <a:off x="3631" y="2140"/>
                <a:ext cx="1"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8" name="Rectangle 634"/>
              <p:cNvSpPr>
                <a:spLocks noChangeArrowheads="1"/>
              </p:cNvSpPr>
              <p:nvPr/>
            </p:nvSpPr>
            <p:spPr bwMode="auto">
              <a:xfrm>
                <a:off x="3626" y="2144"/>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79" name="Freeform 635"/>
              <p:cNvSpPr>
                <a:spLocks/>
              </p:cNvSpPr>
              <p:nvPr/>
            </p:nvSpPr>
            <p:spPr bwMode="auto">
              <a:xfrm>
                <a:off x="3627" y="2140"/>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0" name="Rectangle 636"/>
              <p:cNvSpPr>
                <a:spLocks noChangeArrowheads="1"/>
              </p:cNvSpPr>
              <p:nvPr/>
            </p:nvSpPr>
            <p:spPr bwMode="auto">
              <a:xfrm>
                <a:off x="3632" y="213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1" name="Freeform 637"/>
              <p:cNvSpPr>
                <a:spLocks/>
              </p:cNvSpPr>
              <p:nvPr/>
            </p:nvSpPr>
            <p:spPr bwMode="auto">
              <a:xfrm>
                <a:off x="3627" y="213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2" name="Rectangle 638"/>
              <p:cNvSpPr>
                <a:spLocks noChangeArrowheads="1"/>
              </p:cNvSpPr>
              <p:nvPr/>
            </p:nvSpPr>
            <p:spPr bwMode="auto">
              <a:xfrm>
                <a:off x="3629" y="214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3" name="Freeform 639"/>
              <p:cNvSpPr>
                <a:spLocks/>
              </p:cNvSpPr>
              <p:nvPr/>
            </p:nvSpPr>
            <p:spPr bwMode="auto">
              <a:xfrm>
                <a:off x="3630" y="2138"/>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4" name="Rectangle 640"/>
              <p:cNvSpPr>
                <a:spLocks noChangeArrowheads="1"/>
              </p:cNvSpPr>
              <p:nvPr/>
            </p:nvSpPr>
            <p:spPr bwMode="auto">
              <a:xfrm>
                <a:off x="3635" y="2136"/>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5" name="Freeform 641"/>
              <p:cNvSpPr>
                <a:spLocks/>
              </p:cNvSpPr>
              <p:nvPr/>
            </p:nvSpPr>
            <p:spPr bwMode="auto">
              <a:xfrm>
                <a:off x="3630" y="2136"/>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6" name="Rectangle 642"/>
              <p:cNvSpPr>
                <a:spLocks noChangeArrowheads="1"/>
              </p:cNvSpPr>
              <p:nvPr/>
            </p:nvSpPr>
            <p:spPr bwMode="auto">
              <a:xfrm>
                <a:off x="3635" y="2137"/>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7" name="Freeform 643"/>
              <p:cNvSpPr>
                <a:spLocks/>
              </p:cNvSpPr>
              <p:nvPr/>
            </p:nvSpPr>
            <p:spPr bwMode="auto">
              <a:xfrm>
                <a:off x="3636" y="2136"/>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8" name="Rectangle 644"/>
              <p:cNvSpPr>
                <a:spLocks noChangeArrowheads="1"/>
              </p:cNvSpPr>
              <p:nvPr/>
            </p:nvSpPr>
            <p:spPr bwMode="auto">
              <a:xfrm>
                <a:off x="3641" y="213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89" name="Freeform 645"/>
              <p:cNvSpPr>
                <a:spLocks/>
              </p:cNvSpPr>
              <p:nvPr/>
            </p:nvSpPr>
            <p:spPr bwMode="auto">
              <a:xfrm>
                <a:off x="3636" y="213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0" name="Rectangle 646"/>
              <p:cNvSpPr>
                <a:spLocks noChangeArrowheads="1"/>
              </p:cNvSpPr>
              <p:nvPr/>
            </p:nvSpPr>
            <p:spPr bwMode="auto">
              <a:xfrm>
                <a:off x="3637" y="2134"/>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1" name="Freeform 647"/>
              <p:cNvSpPr>
                <a:spLocks/>
              </p:cNvSpPr>
              <p:nvPr/>
            </p:nvSpPr>
            <p:spPr bwMode="auto">
              <a:xfrm>
                <a:off x="3638" y="2131"/>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2" name="Rectangle 648"/>
              <p:cNvSpPr>
                <a:spLocks noChangeArrowheads="1"/>
              </p:cNvSpPr>
              <p:nvPr/>
            </p:nvSpPr>
            <p:spPr bwMode="auto">
              <a:xfrm>
                <a:off x="3644" y="2128"/>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3" name="Freeform 649"/>
              <p:cNvSpPr>
                <a:spLocks/>
              </p:cNvSpPr>
              <p:nvPr/>
            </p:nvSpPr>
            <p:spPr bwMode="auto">
              <a:xfrm>
                <a:off x="3638" y="2128"/>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4" name="Rectangle 650"/>
              <p:cNvSpPr>
                <a:spLocks noChangeArrowheads="1"/>
              </p:cNvSpPr>
              <p:nvPr/>
            </p:nvSpPr>
            <p:spPr bwMode="auto">
              <a:xfrm>
                <a:off x="3643" y="2130"/>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5" name="Freeform 651"/>
              <p:cNvSpPr>
                <a:spLocks/>
              </p:cNvSpPr>
              <p:nvPr/>
            </p:nvSpPr>
            <p:spPr bwMode="auto">
              <a:xfrm>
                <a:off x="3644" y="2128"/>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6" name="Rectangle 652"/>
              <p:cNvSpPr>
                <a:spLocks noChangeArrowheads="1"/>
              </p:cNvSpPr>
              <p:nvPr/>
            </p:nvSpPr>
            <p:spPr bwMode="auto">
              <a:xfrm>
                <a:off x="3649" y="2124"/>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7" name="Freeform 653"/>
              <p:cNvSpPr>
                <a:spLocks/>
              </p:cNvSpPr>
              <p:nvPr/>
            </p:nvSpPr>
            <p:spPr bwMode="auto">
              <a:xfrm>
                <a:off x="3644" y="2124"/>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8" name="Rectangle 654"/>
              <p:cNvSpPr>
                <a:spLocks noChangeArrowheads="1"/>
              </p:cNvSpPr>
              <p:nvPr/>
            </p:nvSpPr>
            <p:spPr bwMode="auto">
              <a:xfrm>
                <a:off x="3657" y="2125"/>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99" name="Freeform 655"/>
              <p:cNvSpPr>
                <a:spLocks/>
              </p:cNvSpPr>
              <p:nvPr/>
            </p:nvSpPr>
            <p:spPr bwMode="auto">
              <a:xfrm>
                <a:off x="3657" y="2124"/>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0" name="Rectangle 656"/>
              <p:cNvSpPr>
                <a:spLocks noChangeArrowheads="1"/>
              </p:cNvSpPr>
              <p:nvPr/>
            </p:nvSpPr>
            <p:spPr bwMode="auto">
              <a:xfrm>
                <a:off x="3663" y="2119"/>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1" name="Freeform 657"/>
              <p:cNvSpPr>
                <a:spLocks/>
              </p:cNvSpPr>
              <p:nvPr/>
            </p:nvSpPr>
            <p:spPr bwMode="auto">
              <a:xfrm>
                <a:off x="3657" y="2119"/>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2" name="Rectangle 658"/>
              <p:cNvSpPr>
                <a:spLocks noChangeArrowheads="1"/>
              </p:cNvSpPr>
              <p:nvPr/>
            </p:nvSpPr>
            <p:spPr bwMode="auto">
              <a:xfrm>
                <a:off x="3665" y="2120"/>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3" name="Freeform 659"/>
              <p:cNvSpPr>
                <a:spLocks/>
              </p:cNvSpPr>
              <p:nvPr/>
            </p:nvSpPr>
            <p:spPr bwMode="auto">
              <a:xfrm>
                <a:off x="3666" y="211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4" name="Rectangle 660"/>
              <p:cNvSpPr>
                <a:spLocks noChangeArrowheads="1"/>
              </p:cNvSpPr>
              <p:nvPr/>
            </p:nvSpPr>
            <p:spPr bwMode="auto">
              <a:xfrm>
                <a:off x="3671" y="211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5" name="Freeform 661"/>
              <p:cNvSpPr>
                <a:spLocks/>
              </p:cNvSpPr>
              <p:nvPr/>
            </p:nvSpPr>
            <p:spPr bwMode="auto">
              <a:xfrm>
                <a:off x="3666" y="211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6" name="Rectangle 662"/>
              <p:cNvSpPr>
                <a:spLocks noChangeArrowheads="1"/>
              </p:cNvSpPr>
              <p:nvPr/>
            </p:nvSpPr>
            <p:spPr bwMode="auto">
              <a:xfrm>
                <a:off x="3684" y="2117"/>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7" name="Rectangle 663"/>
              <p:cNvSpPr>
                <a:spLocks noChangeArrowheads="1"/>
              </p:cNvSpPr>
              <p:nvPr/>
            </p:nvSpPr>
            <p:spPr bwMode="auto">
              <a:xfrm>
                <a:off x="3690" y="2111"/>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8" name="Freeform 664"/>
              <p:cNvSpPr>
                <a:spLocks/>
              </p:cNvSpPr>
              <p:nvPr/>
            </p:nvSpPr>
            <p:spPr bwMode="auto">
              <a:xfrm>
                <a:off x="3685" y="211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09" name="Rectangle 665"/>
              <p:cNvSpPr>
                <a:spLocks noChangeArrowheads="1"/>
              </p:cNvSpPr>
              <p:nvPr/>
            </p:nvSpPr>
            <p:spPr bwMode="auto">
              <a:xfrm>
                <a:off x="3698" y="2105"/>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0" name="Freeform 666"/>
              <p:cNvSpPr>
                <a:spLocks/>
              </p:cNvSpPr>
              <p:nvPr/>
            </p:nvSpPr>
            <p:spPr bwMode="auto">
              <a:xfrm>
                <a:off x="3699" y="2111"/>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1" name="Rectangle 667"/>
              <p:cNvSpPr>
                <a:spLocks noChangeArrowheads="1"/>
              </p:cNvSpPr>
              <p:nvPr/>
            </p:nvSpPr>
            <p:spPr bwMode="auto">
              <a:xfrm>
                <a:off x="3704" y="2099"/>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2" name="Freeform 668"/>
              <p:cNvSpPr>
                <a:spLocks/>
              </p:cNvSpPr>
              <p:nvPr/>
            </p:nvSpPr>
            <p:spPr bwMode="auto">
              <a:xfrm>
                <a:off x="3699" y="2099"/>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3" name="Rectangle 669"/>
              <p:cNvSpPr>
                <a:spLocks noChangeArrowheads="1"/>
              </p:cNvSpPr>
              <p:nvPr/>
            </p:nvSpPr>
            <p:spPr bwMode="auto">
              <a:xfrm>
                <a:off x="3706" y="210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4" name="Freeform 670"/>
              <p:cNvSpPr>
                <a:spLocks/>
              </p:cNvSpPr>
              <p:nvPr/>
            </p:nvSpPr>
            <p:spPr bwMode="auto">
              <a:xfrm>
                <a:off x="3707" y="2099"/>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5" name="Rectangle 671"/>
              <p:cNvSpPr>
                <a:spLocks noChangeArrowheads="1"/>
              </p:cNvSpPr>
              <p:nvPr/>
            </p:nvSpPr>
            <p:spPr bwMode="auto">
              <a:xfrm>
                <a:off x="3712" y="209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6" name="Freeform 672"/>
              <p:cNvSpPr>
                <a:spLocks/>
              </p:cNvSpPr>
              <p:nvPr/>
            </p:nvSpPr>
            <p:spPr bwMode="auto">
              <a:xfrm>
                <a:off x="3707" y="2096"/>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7" name="Rectangle 673"/>
              <p:cNvSpPr>
                <a:spLocks noChangeArrowheads="1"/>
              </p:cNvSpPr>
              <p:nvPr/>
            </p:nvSpPr>
            <p:spPr bwMode="auto">
              <a:xfrm>
                <a:off x="3709" y="210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8" name="Freeform 674"/>
              <p:cNvSpPr>
                <a:spLocks/>
              </p:cNvSpPr>
              <p:nvPr/>
            </p:nvSpPr>
            <p:spPr bwMode="auto">
              <a:xfrm>
                <a:off x="3709" y="2096"/>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19" name="Rectangle 675"/>
              <p:cNvSpPr>
                <a:spLocks noChangeArrowheads="1"/>
              </p:cNvSpPr>
              <p:nvPr/>
            </p:nvSpPr>
            <p:spPr bwMode="auto">
              <a:xfrm>
                <a:off x="3715" y="2094"/>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0" name="Freeform 676"/>
              <p:cNvSpPr>
                <a:spLocks/>
              </p:cNvSpPr>
              <p:nvPr/>
            </p:nvSpPr>
            <p:spPr bwMode="auto">
              <a:xfrm>
                <a:off x="3709" y="2094"/>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1" name="Rectangle 677"/>
              <p:cNvSpPr>
                <a:spLocks noChangeArrowheads="1"/>
              </p:cNvSpPr>
              <p:nvPr/>
            </p:nvSpPr>
            <p:spPr bwMode="auto">
              <a:xfrm>
                <a:off x="3720" y="2097"/>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2" name="Freeform 678"/>
              <p:cNvSpPr>
                <a:spLocks/>
              </p:cNvSpPr>
              <p:nvPr/>
            </p:nvSpPr>
            <p:spPr bwMode="auto">
              <a:xfrm>
                <a:off x="3721" y="2094"/>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3" name="Rectangle 679"/>
              <p:cNvSpPr>
                <a:spLocks noChangeArrowheads="1"/>
              </p:cNvSpPr>
              <p:nvPr/>
            </p:nvSpPr>
            <p:spPr bwMode="auto">
              <a:xfrm>
                <a:off x="3726" y="209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4" name="Freeform 680"/>
              <p:cNvSpPr>
                <a:spLocks/>
              </p:cNvSpPr>
              <p:nvPr/>
            </p:nvSpPr>
            <p:spPr bwMode="auto">
              <a:xfrm>
                <a:off x="3721" y="209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5" name="Rectangle 681"/>
              <p:cNvSpPr>
                <a:spLocks noChangeArrowheads="1"/>
              </p:cNvSpPr>
              <p:nvPr/>
            </p:nvSpPr>
            <p:spPr bwMode="auto">
              <a:xfrm>
                <a:off x="3722" y="2095"/>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6" name="Freeform 682"/>
              <p:cNvSpPr>
                <a:spLocks/>
              </p:cNvSpPr>
              <p:nvPr/>
            </p:nvSpPr>
            <p:spPr bwMode="auto">
              <a:xfrm>
                <a:off x="3723" y="2091"/>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7" name="Rectangle 683"/>
              <p:cNvSpPr>
                <a:spLocks noChangeArrowheads="1"/>
              </p:cNvSpPr>
              <p:nvPr/>
            </p:nvSpPr>
            <p:spPr bwMode="auto">
              <a:xfrm>
                <a:off x="3729" y="2088"/>
                <a:ext cx="6"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8" name="Freeform 684"/>
              <p:cNvSpPr>
                <a:spLocks/>
              </p:cNvSpPr>
              <p:nvPr/>
            </p:nvSpPr>
            <p:spPr bwMode="auto">
              <a:xfrm>
                <a:off x="3723" y="2088"/>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29" name="Rectangle 685"/>
              <p:cNvSpPr>
                <a:spLocks noChangeArrowheads="1"/>
              </p:cNvSpPr>
              <p:nvPr/>
            </p:nvSpPr>
            <p:spPr bwMode="auto">
              <a:xfrm>
                <a:off x="3751" y="2087"/>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0" name="Rectangle 686"/>
              <p:cNvSpPr>
                <a:spLocks noChangeArrowheads="1"/>
              </p:cNvSpPr>
              <p:nvPr/>
            </p:nvSpPr>
            <p:spPr bwMode="auto">
              <a:xfrm>
                <a:off x="3753" y="2088"/>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1" name="Freeform 687"/>
              <p:cNvSpPr>
                <a:spLocks/>
              </p:cNvSpPr>
              <p:nvPr/>
            </p:nvSpPr>
            <p:spPr bwMode="auto">
              <a:xfrm>
                <a:off x="3754" y="2087"/>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2" name="Rectangle 688"/>
              <p:cNvSpPr>
                <a:spLocks noChangeArrowheads="1"/>
              </p:cNvSpPr>
              <p:nvPr/>
            </p:nvSpPr>
            <p:spPr bwMode="auto">
              <a:xfrm>
                <a:off x="3759" y="2081"/>
                <a:ext cx="14"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3" name="Freeform 689"/>
              <p:cNvSpPr>
                <a:spLocks/>
              </p:cNvSpPr>
              <p:nvPr/>
            </p:nvSpPr>
            <p:spPr bwMode="auto">
              <a:xfrm>
                <a:off x="3754" y="2081"/>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4" name="Rectangle 690"/>
              <p:cNvSpPr>
                <a:spLocks noChangeArrowheads="1"/>
              </p:cNvSpPr>
              <p:nvPr/>
            </p:nvSpPr>
            <p:spPr bwMode="auto">
              <a:xfrm>
                <a:off x="3767" y="208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5" name="Freeform 691"/>
              <p:cNvSpPr>
                <a:spLocks/>
              </p:cNvSpPr>
              <p:nvPr/>
            </p:nvSpPr>
            <p:spPr bwMode="auto">
              <a:xfrm>
                <a:off x="3768" y="2081"/>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6" name="Rectangle 692"/>
              <p:cNvSpPr>
                <a:spLocks noChangeArrowheads="1"/>
              </p:cNvSpPr>
              <p:nvPr/>
            </p:nvSpPr>
            <p:spPr bwMode="auto">
              <a:xfrm>
                <a:off x="3773" y="2079"/>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7" name="Freeform 693"/>
              <p:cNvSpPr>
                <a:spLocks/>
              </p:cNvSpPr>
              <p:nvPr/>
            </p:nvSpPr>
            <p:spPr bwMode="auto">
              <a:xfrm>
                <a:off x="3768" y="2079"/>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8" name="Rectangle 694"/>
              <p:cNvSpPr>
                <a:spLocks noChangeArrowheads="1"/>
              </p:cNvSpPr>
              <p:nvPr/>
            </p:nvSpPr>
            <p:spPr bwMode="auto">
              <a:xfrm>
                <a:off x="3781" y="208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39" name="Freeform 695"/>
              <p:cNvSpPr>
                <a:spLocks/>
              </p:cNvSpPr>
              <p:nvPr/>
            </p:nvSpPr>
            <p:spPr bwMode="auto">
              <a:xfrm>
                <a:off x="3781" y="2079"/>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0" name="Rectangle 696"/>
              <p:cNvSpPr>
                <a:spLocks noChangeArrowheads="1"/>
              </p:cNvSpPr>
              <p:nvPr/>
            </p:nvSpPr>
            <p:spPr bwMode="auto">
              <a:xfrm>
                <a:off x="3787" y="2076"/>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1" name="Freeform 697"/>
              <p:cNvSpPr>
                <a:spLocks/>
              </p:cNvSpPr>
              <p:nvPr/>
            </p:nvSpPr>
            <p:spPr bwMode="auto">
              <a:xfrm>
                <a:off x="3781" y="2076"/>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2" name="Rectangle 698"/>
              <p:cNvSpPr>
                <a:spLocks noChangeArrowheads="1"/>
              </p:cNvSpPr>
              <p:nvPr/>
            </p:nvSpPr>
            <p:spPr bwMode="auto">
              <a:xfrm>
                <a:off x="3786" y="2075"/>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3" name="Freeform 699"/>
              <p:cNvSpPr>
                <a:spLocks/>
              </p:cNvSpPr>
              <p:nvPr/>
            </p:nvSpPr>
            <p:spPr bwMode="auto">
              <a:xfrm>
                <a:off x="3787" y="207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4" name="Rectangle 700"/>
              <p:cNvSpPr>
                <a:spLocks noChangeArrowheads="1"/>
              </p:cNvSpPr>
              <p:nvPr/>
            </p:nvSpPr>
            <p:spPr bwMode="auto">
              <a:xfrm>
                <a:off x="3792" y="2068"/>
                <a:ext cx="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5" name="Freeform 701"/>
              <p:cNvSpPr>
                <a:spLocks/>
              </p:cNvSpPr>
              <p:nvPr/>
            </p:nvSpPr>
            <p:spPr bwMode="auto">
              <a:xfrm>
                <a:off x="3787" y="2068"/>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6" name="Rectangle 702"/>
              <p:cNvSpPr>
                <a:spLocks noChangeArrowheads="1"/>
              </p:cNvSpPr>
              <p:nvPr/>
            </p:nvSpPr>
            <p:spPr bwMode="auto">
              <a:xfrm>
                <a:off x="3788" y="2072"/>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7" name="Freeform 703"/>
              <p:cNvSpPr>
                <a:spLocks/>
              </p:cNvSpPr>
              <p:nvPr/>
            </p:nvSpPr>
            <p:spPr bwMode="auto">
              <a:xfrm>
                <a:off x="3789" y="2068"/>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8" name="Rectangle 704"/>
              <p:cNvSpPr>
                <a:spLocks noChangeArrowheads="1"/>
              </p:cNvSpPr>
              <p:nvPr/>
            </p:nvSpPr>
            <p:spPr bwMode="auto">
              <a:xfrm>
                <a:off x="3794" y="2066"/>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49" name="Freeform 705"/>
              <p:cNvSpPr>
                <a:spLocks/>
              </p:cNvSpPr>
              <p:nvPr/>
            </p:nvSpPr>
            <p:spPr bwMode="auto">
              <a:xfrm>
                <a:off x="3789" y="2066"/>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0" name="Rectangle 706"/>
              <p:cNvSpPr>
                <a:spLocks noChangeArrowheads="1"/>
              </p:cNvSpPr>
              <p:nvPr/>
            </p:nvSpPr>
            <p:spPr bwMode="auto">
              <a:xfrm>
                <a:off x="3805" y="2064"/>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1" name="Rectangle 707"/>
              <p:cNvSpPr>
                <a:spLocks noChangeArrowheads="1"/>
              </p:cNvSpPr>
              <p:nvPr/>
            </p:nvSpPr>
            <p:spPr bwMode="auto">
              <a:xfrm>
                <a:off x="3811" y="205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2" name="Freeform 708"/>
              <p:cNvSpPr>
                <a:spLocks/>
              </p:cNvSpPr>
              <p:nvPr/>
            </p:nvSpPr>
            <p:spPr bwMode="auto">
              <a:xfrm>
                <a:off x="3806" y="205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3" name="Rectangle 709"/>
              <p:cNvSpPr>
                <a:spLocks noChangeArrowheads="1"/>
              </p:cNvSpPr>
              <p:nvPr/>
            </p:nvSpPr>
            <p:spPr bwMode="auto">
              <a:xfrm>
                <a:off x="3807" y="2062"/>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4" name="Freeform 710"/>
              <p:cNvSpPr>
                <a:spLocks/>
              </p:cNvSpPr>
              <p:nvPr/>
            </p:nvSpPr>
            <p:spPr bwMode="auto">
              <a:xfrm>
                <a:off x="3808" y="2058"/>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5" name="Rectangle 711"/>
              <p:cNvSpPr>
                <a:spLocks noChangeArrowheads="1"/>
              </p:cNvSpPr>
              <p:nvPr/>
            </p:nvSpPr>
            <p:spPr bwMode="auto">
              <a:xfrm>
                <a:off x="3814" y="2055"/>
                <a:ext cx="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6" name="Freeform 712"/>
              <p:cNvSpPr>
                <a:spLocks/>
              </p:cNvSpPr>
              <p:nvPr/>
            </p:nvSpPr>
            <p:spPr bwMode="auto">
              <a:xfrm>
                <a:off x="3808" y="2055"/>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7" name="Rectangle 713"/>
              <p:cNvSpPr>
                <a:spLocks noChangeArrowheads="1"/>
              </p:cNvSpPr>
              <p:nvPr/>
            </p:nvSpPr>
            <p:spPr bwMode="auto">
              <a:xfrm>
                <a:off x="3810" y="2059"/>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8" name="Freeform 714"/>
              <p:cNvSpPr>
                <a:spLocks/>
              </p:cNvSpPr>
              <p:nvPr/>
            </p:nvSpPr>
            <p:spPr bwMode="auto">
              <a:xfrm>
                <a:off x="3811" y="2055"/>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59" name="Rectangle 715"/>
              <p:cNvSpPr>
                <a:spLocks noChangeArrowheads="1"/>
              </p:cNvSpPr>
              <p:nvPr/>
            </p:nvSpPr>
            <p:spPr bwMode="auto">
              <a:xfrm>
                <a:off x="3816" y="205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0" name="Freeform 716"/>
              <p:cNvSpPr>
                <a:spLocks/>
              </p:cNvSpPr>
              <p:nvPr/>
            </p:nvSpPr>
            <p:spPr bwMode="auto">
              <a:xfrm>
                <a:off x="3811" y="205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1" name="Rectangle 717"/>
              <p:cNvSpPr>
                <a:spLocks noChangeArrowheads="1"/>
              </p:cNvSpPr>
              <p:nvPr/>
            </p:nvSpPr>
            <p:spPr bwMode="auto">
              <a:xfrm>
                <a:off x="3813" y="2051"/>
                <a:ext cx="11" cy="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2" name="Freeform 718"/>
              <p:cNvSpPr>
                <a:spLocks/>
              </p:cNvSpPr>
              <p:nvPr/>
            </p:nvSpPr>
            <p:spPr bwMode="auto">
              <a:xfrm>
                <a:off x="3814" y="2053"/>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3" name="Rectangle 719"/>
              <p:cNvSpPr>
                <a:spLocks noChangeArrowheads="1"/>
              </p:cNvSpPr>
              <p:nvPr/>
            </p:nvSpPr>
            <p:spPr bwMode="auto">
              <a:xfrm>
                <a:off x="3819" y="2045"/>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4" name="Freeform 720"/>
              <p:cNvSpPr>
                <a:spLocks/>
              </p:cNvSpPr>
              <p:nvPr/>
            </p:nvSpPr>
            <p:spPr bwMode="auto">
              <a:xfrm>
                <a:off x="3814" y="2045"/>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5" name="Rectangle 721"/>
              <p:cNvSpPr>
                <a:spLocks noChangeArrowheads="1"/>
              </p:cNvSpPr>
              <p:nvPr/>
            </p:nvSpPr>
            <p:spPr bwMode="auto">
              <a:xfrm>
                <a:off x="3819" y="2049"/>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6" name="Freeform 722"/>
              <p:cNvSpPr>
                <a:spLocks/>
              </p:cNvSpPr>
              <p:nvPr/>
            </p:nvSpPr>
            <p:spPr bwMode="auto">
              <a:xfrm>
                <a:off x="3820" y="2045"/>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7" name="Rectangle 723"/>
              <p:cNvSpPr>
                <a:spLocks noChangeArrowheads="1"/>
              </p:cNvSpPr>
              <p:nvPr/>
            </p:nvSpPr>
            <p:spPr bwMode="auto">
              <a:xfrm>
                <a:off x="3825" y="2042"/>
                <a:ext cx="5"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8" name="Freeform 724"/>
              <p:cNvSpPr>
                <a:spLocks/>
              </p:cNvSpPr>
              <p:nvPr/>
            </p:nvSpPr>
            <p:spPr bwMode="auto">
              <a:xfrm>
                <a:off x="3820" y="2042"/>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69" name="Rectangle 725"/>
              <p:cNvSpPr>
                <a:spLocks noChangeArrowheads="1"/>
              </p:cNvSpPr>
              <p:nvPr/>
            </p:nvSpPr>
            <p:spPr bwMode="auto">
              <a:xfrm>
                <a:off x="3824" y="204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0" name="Freeform 726"/>
              <p:cNvSpPr>
                <a:spLocks/>
              </p:cNvSpPr>
              <p:nvPr/>
            </p:nvSpPr>
            <p:spPr bwMode="auto">
              <a:xfrm>
                <a:off x="3825" y="2042"/>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1" name="Rectangle 727"/>
              <p:cNvSpPr>
                <a:spLocks noChangeArrowheads="1"/>
              </p:cNvSpPr>
              <p:nvPr/>
            </p:nvSpPr>
            <p:spPr bwMode="auto">
              <a:xfrm>
                <a:off x="3830" y="2040"/>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2" name="Freeform 728"/>
              <p:cNvSpPr>
                <a:spLocks/>
              </p:cNvSpPr>
              <p:nvPr/>
            </p:nvSpPr>
            <p:spPr bwMode="auto">
              <a:xfrm>
                <a:off x="3825" y="2040"/>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3" name="Rectangle 729"/>
              <p:cNvSpPr>
                <a:spLocks noChangeArrowheads="1"/>
              </p:cNvSpPr>
              <p:nvPr/>
            </p:nvSpPr>
            <p:spPr bwMode="auto">
              <a:xfrm>
                <a:off x="3829" y="2043"/>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4" name="Freeform 730"/>
              <p:cNvSpPr>
                <a:spLocks/>
              </p:cNvSpPr>
              <p:nvPr/>
            </p:nvSpPr>
            <p:spPr bwMode="auto">
              <a:xfrm>
                <a:off x="3830" y="2040"/>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5" name="Rectangle 731"/>
              <p:cNvSpPr>
                <a:spLocks noChangeArrowheads="1"/>
              </p:cNvSpPr>
              <p:nvPr/>
            </p:nvSpPr>
            <p:spPr bwMode="auto">
              <a:xfrm>
                <a:off x="3835" y="2037"/>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6" name="Freeform 732"/>
              <p:cNvSpPr>
                <a:spLocks/>
              </p:cNvSpPr>
              <p:nvPr/>
            </p:nvSpPr>
            <p:spPr bwMode="auto">
              <a:xfrm>
                <a:off x="3830" y="2037"/>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7" name="Rectangle 733"/>
              <p:cNvSpPr>
                <a:spLocks noChangeArrowheads="1"/>
              </p:cNvSpPr>
              <p:nvPr/>
            </p:nvSpPr>
            <p:spPr bwMode="auto">
              <a:xfrm>
                <a:off x="3835" y="204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8" name="Freeform 734"/>
              <p:cNvSpPr>
                <a:spLocks/>
              </p:cNvSpPr>
              <p:nvPr/>
            </p:nvSpPr>
            <p:spPr bwMode="auto">
              <a:xfrm>
                <a:off x="3836" y="2037"/>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79" name="Rectangle 735"/>
              <p:cNvSpPr>
                <a:spLocks noChangeArrowheads="1"/>
              </p:cNvSpPr>
              <p:nvPr/>
            </p:nvSpPr>
            <p:spPr bwMode="auto">
              <a:xfrm>
                <a:off x="3841" y="2035"/>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0" name="Freeform 736"/>
              <p:cNvSpPr>
                <a:spLocks/>
              </p:cNvSpPr>
              <p:nvPr/>
            </p:nvSpPr>
            <p:spPr bwMode="auto">
              <a:xfrm>
                <a:off x="3836" y="2035"/>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1" name="Rectangle 737"/>
              <p:cNvSpPr>
                <a:spLocks noChangeArrowheads="1"/>
              </p:cNvSpPr>
              <p:nvPr/>
            </p:nvSpPr>
            <p:spPr bwMode="auto">
              <a:xfrm>
                <a:off x="3838" y="203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2" name="Freeform 738"/>
              <p:cNvSpPr>
                <a:spLocks/>
              </p:cNvSpPr>
              <p:nvPr/>
            </p:nvSpPr>
            <p:spPr bwMode="auto">
              <a:xfrm>
                <a:off x="3839" y="2035"/>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3" name="Rectangle 739"/>
              <p:cNvSpPr>
                <a:spLocks noChangeArrowheads="1"/>
              </p:cNvSpPr>
              <p:nvPr/>
            </p:nvSpPr>
            <p:spPr bwMode="auto">
              <a:xfrm>
                <a:off x="3844" y="2032"/>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4" name="Freeform 740"/>
              <p:cNvSpPr>
                <a:spLocks/>
              </p:cNvSpPr>
              <p:nvPr/>
            </p:nvSpPr>
            <p:spPr bwMode="auto">
              <a:xfrm>
                <a:off x="3839" y="2032"/>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5" name="Rectangle 741"/>
              <p:cNvSpPr>
                <a:spLocks noChangeArrowheads="1"/>
              </p:cNvSpPr>
              <p:nvPr/>
            </p:nvSpPr>
            <p:spPr bwMode="auto">
              <a:xfrm>
                <a:off x="3867" y="2029"/>
                <a:ext cx="1"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6" name="Rectangle 742"/>
              <p:cNvSpPr>
                <a:spLocks noChangeArrowheads="1"/>
              </p:cNvSpPr>
              <p:nvPr/>
            </p:nvSpPr>
            <p:spPr bwMode="auto">
              <a:xfrm>
                <a:off x="3862" y="2033"/>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7" name="Freeform 743"/>
              <p:cNvSpPr>
                <a:spLocks/>
              </p:cNvSpPr>
              <p:nvPr/>
            </p:nvSpPr>
            <p:spPr bwMode="auto">
              <a:xfrm>
                <a:off x="3863" y="2029"/>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8" name="Rectangle 744"/>
              <p:cNvSpPr>
                <a:spLocks noChangeArrowheads="1"/>
              </p:cNvSpPr>
              <p:nvPr/>
            </p:nvSpPr>
            <p:spPr bwMode="auto">
              <a:xfrm>
                <a:off x="3868" y="2027"/>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89" name="Freeform 745"/>
              <p:cNvSpPr>
                <a:spLocks/>
              </p:cNvSpPr>
              <p:nvPr/>
            </p:nvSpPr>
            <p:spPr bwMode="auto">
              <a:xfrm>
                <a:off x="3863" y="2027"/>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0" name="Rectangle 746"/>
              <p:cNvSpPr>
                <a:spLocks noChangeArrowheads="1"/>
              </p:cNvSpPr>
              <p:nvPr/>
            </p:nvSpPr>
            <p:spPr bwMode="auto">
              <a:xfrm>
                <a:off x="3873" y="2024"/>
                <a:ext cx="12"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1" name="Freeform 747"/>
              <p:cNvSpPr>
                <a:spLocks/>
              </p:cNvSpPr>
              <p:nvPr/>
            </p:nvSpPr>
            <p:spPr bwMode="auto">
              <a:xfrm>
                <a:off x="3874" y="2027"/>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2" name="Rectangle 748"/>
              <p:cNvSpPr>
                <a:spLocks noChangeArrowheads="1"/>
              </p:cNvSpPr>
              <p:nvPr/>
            </p:nvSpPr>
            <p:spPr bwMode="auto">
              <a:xfrm>
                <a:off x="3879" y="2018"/>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3" name="Freeform 749"/>
              <p:cNvSpPr>
                <a:spLocks/>
              </p:cNvSpPr>
              <p:nvPr/>
            </p:nvSpPr>
            <p:spPr bwMode="auto">
              <a:xfrm>
                <a:off x="3874" y="2018"/>
                <a:ext cx="12"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4" name="Rectangle 750"/>
              <p:cNvSpPr>
                <a:spLocks noChangeArrowheads="1"/>
              </p:cNvSpPr>
              <p:nvPr/>
            </p:nvSpPr>
            <p:spPr bwMode="auto">
              <a:xfrm>
                <a:off x="3879" y="202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5" name="Freeform 751"/>
              <p:cNvSpPr>
                <a:spLocks/>
              </p:cNvSpPr>
              <p:nvPr/>
            </p:nvSpPr>
            <p:spPr bwMode="auto">
              <a:xfrm>
                <a:off x="3879" y="2018"/>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6" name="Rectangle 752"/>
              <p:cNvSpPr>
                <a:spLocks noChangeArrowheads="1"/>
              </p:cNvSpPr>
              <p:nvPr/>
            </p:nvSpPr>
            <p:spPr bwMode="auto">
              <a:xfrm>
                <a:off x="3885" y="2016"/>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7" name="Freeform 753"/>
              <p:cNvSpPr>
                <a:spLocks/>
              </p:cNvSpPr>
              <p:nvPr/>
            </p:nvSpPr>
            <p:spPr bwMode="auto">
              <a:xfrm>
                <a:off x="3879" y="2016"/>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8" name="Rectangle 754"/>
              <p:cNvSpPr>
                <a:spLocks noChangeArrowheads="1"/>
              </p:cNvSpPr>
              <p:nvPr/>
            </p:nvSpPr>
            <p:spPr bwMode="auto">
              <a:xfrm>
                <a:off x="3890" y="2016"/>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599" name="Freeform 755"/>
              <p:cNvSpPr>
                <a:spLocks/>
              </p:cNvSpPr>
              <p:nvPr/>
            </p:nvSpPr>
            <p:spPr bwMode="auto">
              <a:xfrm>
                <a:off x="3891" y="201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0" name="Rectangle 756"/>
              <p:cNvSpPr>
                <a:spLocks noChangeArrowheads="1"/>
              </p:cNvSpPr>
              <p:nvPr/>
            </p:nvSpPr>
            <p:spPr bwMode="auto">
              <a:xfrm>
                <a:off x="3896" y="2010"/>
                <a:ext cx="5"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1" name="Freeform 757"/>
              <p:cNvSpPr>
                <a:spLocks/>
              </p:cNvSpPr>
              <p:nvPr/>
            </p:nvSpPr>
            <p:spPr bwMode="auto">
              <a:xfrm>
                <a:off x="3891" y="2010"/>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2" name="Rectangle 758"/>
              <p:cNvSpPr>
                <a:spLocks noChangeArrowheads="1"/>
              </p:cNvSpPr>
              <p:nvPr/>
            </p:nvSpPr>
            <p:spPr bwMode="auto">
              <a:xfrm>
                <a:off x="3895" y="2014"/>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3" name="Freeform 759"/>
              <p:cNvSpPr>
                <a:spLocks/>
              </p:cNvSpPr>
              <p:nvPr/>
            </p:nvSpPr>
            <p:spPr bwMode="auto">
              <a:xfrm>
                <a:off x="3896" y="2010"/>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4" name="Rectangle 760"/>
              <p:cNvSpPr>
                <a:spLocks noChangeArrowheads="1"/>
              </p:cNvSpPr>
              <p:nvPr/>
            </p:nvSpPr>
            <p:spPr bwMode="auto">
              <a:xfrm>
                <a:off x="3901" y="2008"/>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5" name="Freeform 761"/>
              <p:cNvSpPr>
                <a:spLocks/>
              </p:cNvSpPr>
              <p:nvPr/>
            </p:nvSpPr>
            <p:spPr bwMode="auto">
              <a:xfrm>
                <a:off x="3896" y="2008"/>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6" name="Rectangle 762"/>
              <p:cNvSpPr>
                <a:spLocks noChangeArrowheads="1"/>
              </p:cNvSpPr>
              <p:nvPr/>
            </p:nvSpPr>
            <p:spPr bwMode="auto">
              <a:xfrm>
                <a:off x="3906" y="2011"/>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7" name="Freeform 763"/>
              <p:cNvSpPr>
                <a:spLocks/>
              </p:cNvSpPr>
              <p:nvPr/>
            </p:nvSpPr>
            <p:spPr bwMode="auto">
              <a:xfrm>
                <a:off x="3907" y="2008"/>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8" name="Rectangle 764"/>
              <p:cNvSpPr>
                <a:spLocks noChangeArrowheads="1"/>
              </p:cNvSpPr>
              <p:nvPr/>
            </p:nvSpPr>
            <p:spPr bwMode="auto">
              <a:xfrm>
                <a:off x="3924" y="1999"/>
                <a:ext cx="7"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09" name="Rectangle 765"/>
              <p:cNvSpPr>
                <a:spLocks noChangeArrowheads="1"/>
              </p:cNvSpPr>
              <p:nvPr/>
            </p:nvSpPr>
            <p:spPr bwMode="auto">
              <a:xfrm>
                <a:off x="3925" y="2003"/>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0" name="Freeform 766"/>
              <p:cNvSpPr>
                <a:spLocks/>
              </p:cNvSpPr>
              <p:nvPr/>
            </p:nvSpPr>
            <p:spPr bwMode="auto">
              <a:xfrm>
                <a:off x="3926" y="1999"/>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1" name="Rectangle 767"/>
              <p:cNvSpPr>
                <a:spLocks noChangeArrowheads="1"/>
              </p:cNvSpPr>
              <p:nvPr/>
            </p:nvSpPr>
            <p:spPr bwMode="auto">
              <a:xfrm>
                <a:off x="3931" y="1996"/>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2" name="Freeform 768"/>
              <p:cNvSpPr>
                <a:spLocks/>
              </p:cNvSpPr>
              <p:nvPr/>
            </p:nvSpPr>
            <p:spPr bwMode="auto">
              <a:xfrm>
                <a:off x="3926" y="1996"/>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3" name="Rectangle 769"/>
              <p:cNvSpPr>
                <a:spLocks noChangeArrowheads="1"/>
              </p:cNvSpPr>
              <p:nvPr/>
            </p:nvSpPr>
            <p:spPr bwMode="auto">
              <a:xfrm>
                <a:off x="3928" y="2000"/>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4" name="Freeform 770"/>
              <p:cNvSpPr>
                <a:spLocks/>
              </p:cNvSpPr>
              <p:nvPr/>
            </p:nvSpPr>
            <p:spPr bwMode="auto">
              <a:xfrm>
                <a:off x="3929" y="1996"/>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5" name="Rectangle 771"/>
              <p:cNvSpPr>
                <a:spLocks noChangeArrowheads="1"/>
              </p:cNvSpPr>
              <p:nvPr/>
            </p:nvSpPr>
            <p:spPr bwMode="auto">
              <a:xfrm>
                <a:off x="3934" y="1994"/>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6" name="Freeform 772"/>
              <p:cNvSpPr>
                <a:spLocks/>
              </p:cNvSpPr>
              <p:nvPr/>
            </p:nvSpPr>
            <p:spPr bwMode="auto">
              <a:xfrm>
                <a:off x="3929" y="1994"/>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7" name="Rectangle 773"/>
              <p:cNvSpPr>
                <a:spLocks noChangeArrowheads="1"/>
              </p:cNvSpPr>
              <p:nvPr/>
            </p:nvSpPr>
            <p:spPr bwMode="auto">
              <a:xfrm>
                <a:off x="3934" y="1997"/>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8" name="Freeform 774"/>
              <p:cNvSpPr>
                <a:spLocks/>
              </p:cNvSpPr>
              <p:nvPr/>
            </p:nvSpPr>
            <p:spPr bwMode="auto">
              <a:xfrm>
                <a:off x="3935" y="1994"/>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19" name="Rectangle 775"/>
              <p:cNvSpPr>
                <a:spLocks noChangeArrowheads="1"/>
              </p:cNvSpPr>
              <p:nvPr/>
            </p:nvSpPr>
            <p:spPr bwMode="auto">
              <a:xfrm>
                <a:off x="3940" y="1991"/>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0" name="Freeform 776"/>
              <p:cNvSpPr>
                <a:spLocks/>
              </p:cNvSpPr>
              <p:nvPr/>
            </p:nvSpPr>
            <p:spPr bwMode="auto">
              <a:xfrm>
                <a:off x="3935" y="1991"/>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1" name="Rectangle 777"/>
              <p:cNvSpPr>
                <a:spLocks noChangeArrowheads="1"/>
              </p:cNvSpPr>
              <p:nvPr/>
            </p:nvSpPr>
            <p:spPr bwMode="auto">
              <a:xfrm>
                <a:off x="3939" y="1995"/>
                <a:ext cx="12"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2" name="Freeform 778"/>
              <p:cNvSpPr>
                <a:spLocks/>
              </p:cNvSpPr>
              <p:nvPr/>
            </p:nvSpPr>
            <p:spPr bwMode="auto">
              <a:xfrm>
                <a:off x="3940" y="1991"/>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3" name="Rectangle 779"/>
              <p:cNvSpPr>
                <a:spLocks noChangeArrowheads="1"/>
              </p:cNvSpPr>
              <p:nvPr/>
            </p:nvSpPr>
            <p:spPr bwMode="auto">
              <a:xfrm>
                <a:off x="3945" y="1989"/>
                <a:ext cx="1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4" name="Freeform 780"/>
              <p:cNvSpPr>
                <a:spLocks/>
              </p:cNvSpPr>
              <p:nvPr/>
            </p:nvSpPr>
            <p:spPr bwMode="auto">
              <a:xfrm>
                <a:off x="3940" y="1989"/>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5" name="Rectangle 781"/>
              <p:cNvSpPr>
                <a:spLocks noChangeArrowheads="1"/>
              </p:cNvSpPr>
              <p:nvPr/>
            </p:nvSpPr>
            <p:spPr bwMode="auto">
              <a:xfrm>
                <a:off x="3951" y="1989"/>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6" name="Freeform 782"/>
              <p:cNvSpPr>
                <a:spLocks/>
              </p:cNvSpPr>
              <p:nvPr/>
            </p:nvSpPr>
            <p:spPr bwMode="auto">
              <a:xfrm>
                <a:off x="3951" y="1989"/>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7" name="Rectangle 783"/>
              <p:cNvSpPr>
                <a:spLocks noChangeArrowheads="1"/>
              </p:cNvSpPr>
              <p:nvPr/>
            </p:nvSpPr>
            <p:spPr bwMode="auto">
              <a:xfrm>
                <a:off x="3957" y="1983"/>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8" name="Freeform 784"/>
              <p:cNvSpPr>
                <a:spLocks/>
              </p:cNvSpPr>
              <p:nvPr/>
            </p:nvSpPr>
            <p:spPr bwMode="auto">
              <a:xfrm>
                <a:off x="3951" y="1983"/>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29" name="Rectangle 785"/>
              <p:cNvSpPr>
                <a:spLocks noChangeArrowheads="1"/>
              </p:cNvSpPr>
              <p:nvPr/>
            </p:nvSpPr>
            <p:spPr bwMode="auto">
              <a:xfrm>
                <a:off x="3953" y="198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0" name="Freeform 786"/>
              <p:cNvSpPr>
                <a:spLocks/>
              </p:cNvSpPr>
              <p:nvPr/>
            </p:nvSpPr>
            <p:spPr bwMode="auto">
              <a:xfrm>
                <a:off x="3954" y="1983"/>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1" name="Rectangle 787"/>
              <p:cNvSpPr>
                <a:spLocks noChangeArrowheads="1"/>
              </p:cNvSpPr>
              <p:nvPr/>
            </p:nvSpPr>
            <p:spPr bwMode="auto">
              <a:xfrm>
                <a:off x="3959" y="1980"/>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2" name="Freeform 788"/>
              <p:cNvSpPr>
                <a:spLocks/>
              </p:cNvSpPr>
              <p:nvPr/>
            </p:nvSpPr>
            <p:spPr bwMode="auto">
              <a:xfrm>
                <a:off x="3954" y="1980"/>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3" name="Rectangle 789"/>
              <p:cNvSpPr>
                <a:spLocks noChangeArrowheads="1"/>
              </p:cNvSpPr>
              <p:nvPr/>
            </p:nvSpPr>
            <p:spPr bwMode="auto">
              <a:xfrm>
                <a:off x="3961" y="1979"/>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4" name="Freeform 790"/>
              <p:cNvSpPr>
                <a:spLocks/>
              </p:cNvSpPr>
              <p:nvPr/>
            </p:nvSpPr>
            <p:spPr bwMode="auto">
              <a:xfrm>
                <a:off x="3962" y="1980"/>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5" name="Rectangle 791"/>
              <p:cNvSpPr>
                <a:spLocks noChangeArrowheads="1"/>
              </p:cNvSpPr>
              <p:nvPr/>
            </p:nvSpPr>
            <p:spPr bwMode="auto">
              <a:xfrm>
                <a:off x="3980" y="1969"/>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6" name="Rectangle 792"/>
              <p:cNvSpPr>
                <a:spLocks noChangeArrowheads="1"/>
              </p:cNvSpPr>
              <p:nvPr/>
            </p:nvSpPr>
            <p:spPr bwMode="auto">
              <a:xfrm>
                <a:off x="3977" y="1972"/>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7" name="Freeform 793"/>
              <p:cNvSpPr>
                <a:spLocks/>
              </p:cNvSpPr>
              <p:nvPr/>
            </p:nvSpPr>
            <p:spPr bwMode="auto">
              <a:xfrm>
                <a:off x="3978" y="1969"/>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8" name="Rectangle 794"/>
              <p:cNvSpPr>
                <a:spLocks noChangeArrowheads="1"/>
              </p:cNvSpPr>
              <p:nvPr/>
            </p:nvSpPr>
            <p:spPr bwMode="auto">
              <a:xfrm>
                <a:off x="3984" y="1966"/>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39" name="Freeform 795"/>
              <p:cNvSpPr>
                <a:spLocks/>
              </p:cNvSpPr>
              <p:nvPr/>
            </p:nvSpPr>
            <p:spPr bwMode="auto">
              <a:xfrm>
                <a:off x="3978" y="1966"/>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0" name="Rectangle 796"/>
              <p:cNvSpPr>
                <a:spLocks noChangeArrowheads="1"/>
              </p:cNvSpPr>
              <p:nvPr/>
            </p:nvSpPr>
            <p:spPr bwMode="auto">
              <a:xfrm>
                <a:off x="3986" y="197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1" name="Freeform 797"/>
              <p:cNvSpPr>
                <a:spLocks/>
              </p:cNvSpPr>
              <p:nvPr/>
            </p:nvSpPr>
            <p:spPr bwMode="auto">
              <a:xfrm>
                <a:off x="3987" y="1966"/>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2" name="Rectangle 798"/>
              <p:cNvSpPr>
                <a:spLocks noChangeArrowheads="1"/>
              </p:cNvSpPr>
              <p:nvPr/>
            </p:nvSpPr>
            <p:spPr bwMode="auto">
              <a:xfrm>
                <a:off x="3992" y="1964"/>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3" name="Freeform 799"/>
              <p:cNvSpPr>
                <a:spLocks/>
              </p:cNvSpPr>
              <p:nvPr/>
            </p:nvSpPr>
            <p:spPr bwMode="auto">
              <a:xfrm>
                <a:off x="3987" y="1964"/>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4" name="Rectangle 800"/>
              <p:cNvSpPr>
                <a:spLocks noChangeArrowheads="1"/>
              </p:cNvSpPr>
              <p:nvPr/>
            </p:nvSpPr>
            <p:spPr bwMode="auto">
              <a:xfrm>
                <a:off x="3994" y="1966"/>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5" name="Freeform 801"/>
              <p:cNvSpPr>
                <a:spLocks/>
              </p:cNvSpPr>
              <p:nvPr/>
            </p:nvSpPr>
            <p:spPr bwMode="auto">
              <a:xfrm>
                <a:off x="3995" y="1964"/>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6" name="Rectangle 802"/>
              <p:cNvSpPr>
                <a:spLocks noChangeArrowheads="1"/>
              </p:cNvSpPr>
              <p:nvPr/>
            </p:nvSpPr>
            <p:spPr bwMode="auto">
              <a:xfrm>
                <a:off x="4000" y="1960"/>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7" name="Freeform 803"/>
              <p:cNvSpPr>
                <a:spLocks/>
              </p:cNvSpPr>
              <p:nvPr/>
            </p:nvSpPr>
            <p:spPr bwMode="auto">
              <a:xfrm>
                <a:off x="3995" y="1960"/>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8" name="Rectangle 804"/>
              <p:cNvSpPr>
                <a:spLocks noChangeArrowheads="1"/>
              </p:cNvSpPr>
              <p:nvPr/>
            </p:nvSpPr>
            <p:spPr bwMode="auto">
              <a:xfrm>
                <a:off x="4000" y="1964"/>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49" name="Freeform 805"/>
              <p:cNvSpPr>
                <a:spLocks/>
              </p:cNvSpPr>
              <p:nvPr/>
            </p:nvSpPr>
            <p:spPr bwMode="auto">
              <a:xfrm>
                <a:off x="4001" y="1960"/>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0" name="Rectangle 806"/>
              <p:cNvSpPr>
                <a:spLocks noChangeArrowheads="1"/>
              </p:cNvSpPr>
              <p:nvPr/>
            </p:nvSpPr>
            <p:spPr bwMode="auto">
              <a:xfrm>
                <a:off x="4006" y="1957"/>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651" name="Freeform 807"/>
              <p:cNvSpPr>
                <a:spLocks/>
              </p:cNvSpPr>
              <p:nvPr/>
            </p:nvSpPr>
            <p:spPr bwMode="auto">
              <a:xfrm>
                <a:off x="4001" y="1957"/>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927" name="Group 1009"/>
            <p:cNvGrpSpPr>
              <a:grpSpLocks/>
            </p:cNvGrpSpPr>
            <p:nvPr/>
          </p:nvGrpSpPr>
          <p:grpSpPr bwMode="auto">
            <a:xfrm>
              <a:off x="4867774" y="3220389"/>
              <a:ext cx="957516" cy="531067"/>
              <a:chOff x="4003" y="1701"/>
              <a:chExt cx="414" cy="269"/>
            </a:xfrm>
            <a:grpFill/>
          </p:grpSpPr>
          <p:sp>
            <p:nvSpPr>
              <p:cNvPr id="3252" name="Rectangle 809"/>
              <p:cNvSpPr>
                <a:spLocks noChangeArrowheads="1"/>
              </p:cNvSpPr>
              <p:nvPr/>
            </p:nvSpPr>
            <p:spPr bwMode="auto">
              <a:xfrm>
                <a:off x="4003" y="1961"/>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3" name="Freeform 810"/>
              <p:cNvSpPr>
                <a:spLocks/>
              </p:cNvSpPr>
              <p:nvPr/>
            </p:nvSpPr>
            <p:spPr bwMode="auto">
              <a:xfrm>
                <a:off x="4003" y="1957"/>
                <a:ext cx="12" cy="13"/>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4" name="Rectangle 811"/>
              <p:cNvSpPr>
                <a:spLocks noChangeArrowheads="1"/>
              </p:cNvSpPr>
              <p:nvPr/>
            </p:nvSpPr>
            <p:spPr bwMode="auto">
              <a:xfrm>
                <a:off x="4009" y="1955"/>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5" name="Freeform 812"/>
              <p:cNvSpPr>
                <a:spLocks/>
              </p:cNvSpPr>
              <p:nvPr/>
            </p:nvSpPr>
            <p:spPr bwMode="auto">
              <a:xfrm>
                <a:off x="4003" y="1955"/>
                <a:ext cx="12"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6" name="Rectangle 813"/>
              <p:cNvSpPr>
                <a:spLocks noChangeArrowheads="1"/>
              </p:cNvSpPr>
              <p:nvPr/>
            </p:nvSpPr>
            <p:spPr bwMode="auto">
              <a:xfrm>
                <a:off x="4005" y="1957"/>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7" name="Freeform 814"/>
              <p:cNvSpPr>
                <a:spLocks/>
              </p:cNvSpPr>
              <p:nvPr/>
            </p:nvSpPr>
            <p:spPr bwMode="auto">
              <a:xfrm>
                <a:off x="4006" y="1955"/>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8" name="Rectangle 815"/>
              <p:cNvSpPr>
                <a:spLocks noChangeArrowheads="1"/>
              </p:cNvSpPr>
              <p:nvPr/>
            </p:nvSpPr>
            <p:spPr bwMode="auto">
              <a:xfrm>
                <a:off x="4011" y="1951"/>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9" name="Freeform 816"/>
              <p:cNvSpPr>
                <a:spLocks/>
              </p:cNvSpPr>
              <p:nvPr/>
            </p:nvSpPr>
            <p:spPr bwMode="auto">
              <a:xfrm>
                <a:off x="4006" y="1951"/>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0" name="Rectangle 817"/>
              <p:cNvSpPr>
                <a:spLocks noChangeArrowheads="1"/>
              </p:cNvSpPr>
              <p:nvPr/>
            </p:nvSpPr>
            <p:spPr bwMode="auto">
              <a:xfrm>
                <a:off x="4008" y="1955"/>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1" name="Freeform 818"/>
              <p:cNvSpPr>
                <a:spLocks/>
              </p:cNvSpPr>
              <p:nvPr/>
            </p:nvSpPr>
            <p:spPr bwMode="auto">
              <a:xfrm>
                <a:off x="4009" y="1951"/>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2" name="Rectangle 819"/>
              <p:cNvSpPr>
                <a:spLocks noChangeArrowheads="1"/>
              </p:cNvSpPr>
              <p:nvPr/>
            </p:nvSpPr>
            <p:spPr bwMode="auto">
              <a:xfrm>
                <a:off x="4014" y="1949"/>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3" name="Freeform 820"/>
              <p:cNvSpPr>
                <a:spLocks/>
              </p:cNvSpPr>
              <p:nvPr/>
            </p:nvSpPr>
            <p:spPr bwMode="auto">
              <a:xfrm>
                <a:off x="4009" y="1949"/>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4" name="Rectangle 821"/>
              <p:cNvSpPr>
                <a:spLocks noChangeArrowheads="1"/>
              </p:cNvSpPr>
              <p:nvPr/>
            </p:nvSpPr>
            <p:spPr bwMode="auto">
              <a:xfrm>
                <a:off x="4010" y="1952"/>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5" name="Freeform 822"/>
              <p:cNvSpPr>
                <a:spLocks/>
              </p:cNvSpPr>
              <p:nvPr/>
            </p:nvSpPr>
            <p:spPr bwMode="auto">
              <a:xfrm>
                <a:off x="4011" y="1949"/>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6" name="Rectangle 823"/>
              <p:cNvSpPr>
                <a:spLocks noChangeArrowheads="1"/>
              </p:cNvSpPr>
              <p:nvPr/>
            </p:nvSpPr>
            <p:spPr bwMode="auto">
              <a:xfrm>
                <a:off x="4016" y="1946"/>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7" name="Freeform 824"/>
              <p:cNvSpPr>
                <a:spLocks/>
              </p:cNvSpPr>
              <p:nvPr/>
            </p:nvSpPr>
            <p:spPr bwMode="auto">
              <a:xfrm>
                <a:off x="4011" y="1946"/>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8" name="Rectangle 825"/>
              <p:cNvSpPr>
                <a:spLocks noChangeArrowheads="1"/>
              </p:cNvSpPr>
              <p:nvPr/>
            </p:nvSpPr>
            <p:spPr bwMode="auto">
              <a:xfrm>
                <a:off x="4014" y="1946"/>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69" name="Freeform 826"/>
              <p:cNvSpPr>
                <a:spLocks/>
              </p:cNvSpPr>
              <p:nvPr/>
            </p:nvSpPr>
            <p:spPr bwMode="auto">
              <a:xfrm>
                <a:off x="4015" y="1946"/>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0" name="Rectangle 827"/>
              <p:cNvSpPr>
                <a:spLocks noChangeArrowheads="1"/>
              </p:cNvSpPr>
              <p:nvPr/>
            </p:nvSpPr>
            <p:spPr bwMode="auto">
              <a:xfrm>
                <a:off x="4020" y="1940"/>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1" name="Freeform 828"/>
              <p:cNvSpPr>
                <a:spLocks/>
              </p:cNvSpPr>
              <p:nvPr/>
            </p:nvSpPr>
            <p:spPr bwMode="auto">
              <a:xfrm>
                <a:off x="4015" y="1940"/>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2" name="Rectangle 829"/>
              <p:cNvSpPr>
                <a:spLocks noChangeArrowheads="1"/>
              </p:cNvSpPr>
              <p:nvPr/>
            </p:nvSpPr>
            <p:spPr bwMode="auto">
              <a:xfrm>
                <a:off x="4030" y="1931"/>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3" name="Rectangle 830"/>
              <p:cNvSpPr>
                <a:spLocks noChangeArrowheads="1"/>
              </p:cNvSpPr>
              <p:nvPr/>
            </p:nvSpPr>
            <p:spPr bwMode="auto">
              <a:xfrm>
                <a:off x="4027" y="193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4" name="Freeform 831"/>
              <p:cNvSpPr>
                <a:spLocks/>
              </p:cNvSpPr>
              <p:nvPr/>
            </p:nvSpPr>
            <p:spPr bwMode="auto">
              <a:xfrm>
                <a:off x="4028" y="1931"/>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5" name="Rectangle 832"/>
              <p:cNvSpPr>
                <a:spLocks noChangeArrowheads="1"/>
              </p:cNvSpPr>
              <p:nvPr/>
            </p:nvSpPr>
            <p:spPr bwMode="auto">
              <a:xfrm>
                <a:off x="4033" y="1929"/>
                <a:ext cx="1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6" name="Freeform 833"/>
              <p:cNvSpPr>
                <a:spLocks/>
              </p:cNvSpPr>
              <p:nvPr/>
            </p:nvSpPr>
            <p:spPr bwMode="auto">
              <a:xfrm>
                <a:off x="4028" y="1929"/>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7" name="Rectangle 834"/>
              <p:cNvSpPr>
                <a:spLocks noChangeArrowheads="1"/>
              </p:cNvSpPr>
              <p:nvPr/>
            </p:nvSpPr>
            <p:spPr bwMode="auto">
              <a:xfrm>
                <a:off x="4046" y="1929"/>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8" name="Freeform 835"/>
              <p:cNvSpPr>
                <a:spLocks/>
              </p:cNvSpPr>
              <p:nvPr/>
            </p:nvSpPr>
            <p:spPr bwMode="auto">
              <a:xfrm>
                <a:off x="4047" y="1929"/>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79" name="Rectangle 836"/>
              <p:cNvSpPr>
                <a:spLocks noChangeArrowheads="1"/>
              </p:cNvSpPr>
              <p:nvPr/>
            </p:nvSpPr>
            <p:spPr bwMode="auto">
              <a:xfrm>
                <a:off x="4052" y="1923"/>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0" name="Freeform 837"/>
              <p:cNvSpPr>
                <a:spLocks/>
              </p:cNvSpPr>
              <p:nvPr/>
            </p:nvSpPr>
            <p:spPr bwMode="auto">
              <a:xfrm>
                <a:off x="4047" y="192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1" name="Rectangle 838"/>
              <p:cNvSpPr>
                <a:spLocks noChangeArrowheads="1"/>
              </p:cNvSpPr>
              <p:nvPr/>
            </p:nvSpPr>
            <p:spPr bwMode="auto">
              <a:xfrm>
                <a:off x="4060" y="1926"/>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2" name="Freeform 839"/>
              <p:cNvSpPr>
                <a:spLocks/>
              </p:cNvSpPr>
              <p:nvPr/>
            </p:nvSpPr>
            <p:spPr bwMode="auto">
              <a:xfrm>
                <a:off x="4061" y="1923"/>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3" name="Rectangle 840"/>
              <p:cNvSpPr>
                <a:spLocks noChangeArrowheads="1"/>
              </p:cNvSpPr>
              <p:nvPr/>
            </p:nvSpPr>
            <p:spPr bwMode="auto">
              <a:xfrm>
                <a:off x="4066" y="192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4" name="Freeform 841"/>
              <p:cNvSpPr>
                <a:spLocks/>
              </p:cNvSpPr>
              <p:nvPr/>
            </p:nvSpPr>
            <p:spPr bwMode="auto">
              <a:xfrm>
                <a:off x="4061" y="1920"/>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5" name="Rectangle 842"/>
              <p:cNvSpPr>
                <a:spLocks noChangeArrowheads="1"/>
              </p:cNvSpPr>
              <p:nvPr/>
            </p:nvSpPr>
            <p:spPr bwMode="auto">
              <a:xfrm>
                <a:off x="4062" y="1923"/>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6" name="Freeform 843"/>
              <p:cNvSpPr>
                <a:spLocks/>
              </p:cNvSpPr>
              <p:nvPr/>
            </p:nvSpPr>
            <p:spPr bwMode="auto">
              <a:xfrm>
                <a:off x="4063" y="1920"/>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7" name="Rectangle 844"/>
              <p:cNvSpPr>
                <a:spLocks noChangeArrowheads="1"/>
              </p:cNvSpPr>
              <p:nvPr/>
            </p:nvSpPr>
            <p:spPr bwMode="auto">
              <a:xfrm>
                <a:off x="4069" y="1917"/>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8" name="Freeform 845"/>
              <p:cNvSpPr>
                <a:spLocks/>
              </p:cNvSpPr>
              <p:nvPr/>
            </p:nvSpPr>
            <p:spPr bwMode="auto">
              <a:xfrm>
                <a:off x="4063" y="1917"/>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89" name="Rectangle 846"/>
              <p:cNvSpPr>
                <a:spLocks noChangeArrowheads="1"/>
              </p:cNvSpPr>
              <p:nvPr/>
            </p:nvSpPr>
            <p:spPr bwMode="auto">
              <a:xfrm>
                <a:off x="4071" y="1917"/>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0" name="Freeform 847"/>
              <p:cNvSpPr>
                <a:spLocks/>
              </p:cNvSpPr>
              <p:nvPr/>
            </p:nvSpPr>
            <p:spPr bwMode="auto">
              <a:xfrm>
                <a:off x="4072" y="1917"/>
                <a:ext cx="11" cy="12"/>
              </a:xfrm>
              <a:custGeom>
                <a:avLst/>
                <a:gdLst>
                  <a:gd name="T0" fmla="*/ 10 w 23"/>
                  <a:gd name="T1" fmla="*/ 0 h 25"/>
                  <a:gd name="T2" fmla="*/ 0 w 23"/>
                  <a:gd name="T3" fmla="*/ 13 h 25"/>
                  <a:gd name="T4" fmla="*/ 10 w 23"/>
                  <a:gd name="T5" fmla="*/ 25 h 25"/>
                  <a:gd name="T6" fmla="*/ 23 w 23"/>
                  <a:gd name="T7" fmla="*/ 13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3"/>
                    </a:lnTo>
                    <a:lnTo>
                      <a:pt x="10" y="25"/>
                    </a:lnTo>
                    <a:lnTo>
                      <a:pt x="23"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1" name="Rectangle 848"/>
              <p:cNvSpPr>
                <a:spLocks noChangeArrowheads="1"/>
              </p:cNvSpPr>
              <p:nvPr/>
            </p:nvSpPr>
            <p:spPr bwMode="auto">
              <a:xfrm>
                <a:off x="4077" y="1911"/>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2" name="Freeform 849"/>
              <p:cNvSpPr>
                <a:spLocks/>
              </p:cNvSpPr>
              <p:nvPr/>
            </p:nvSpPr>
            <p:spPr bwMode="auto">
              <a:xfrm>
                <a:off x="4072" y="1911"/>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3" name="Rectangle 850"/>
              <p:cNvSpPr>
                <a:spLocks noChangeArrowheads="1"/>
              </p:cNvSpPr>
              <p:nvPr/>
            </p:nvSpPr>
            <p:spPr bwMode="auto">
              <a:xfrm>
                <a:off x="4087" y="1902"/>
                <a:ext cx="3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4" name="Rectangle 851"/>
              <p:cNvSpPr>
                <a:spLocks noChangeArrowheads="1"/>
              </p:cNvSpPr>
              <p:nvPr/>
            </p:nvSpPr>
            <p:spPr bwMode="auto">
              <a:xfrm>
                <a:off x="4112" y="190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5" name="Freeform 852"/>
              <p:cNvSpPr>
                <a:spLocks/>
              </p:cNvSpPr>
              <p:nvPr/>
            </p:nvSpPr>
            <p:spPr bwMode="auto">
              <a:xfrm>
                <a:off x="4113" y="1902"/>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6" name="Rectangle 853"/>
              <p:cNvSpPr>
                <a:spLocks noChangeArrowheads="1"/>
              </p:cNvSpPr>
              <p:nvPr/>
            </p:nvSpPr>
            <p:spPr bwMode="auto">
              <a:xfrm>
                <a:off x="4118" y="189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7" name="Freeform 854"/>
              <p:cNvSpPr>
                <a:spLocks/>
              </p:cNvSpPr>
              <p:nvPr/>
            </p:nvSpPr>
            <p:spPr bwMode="auto">
              <a:xfrm>
                <a:off x="4113" y="1899"/>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8" name="Rectangle 855"/>
              <p:cNvSpPr>
                <a:spLocks noChangeArrowheads="1"/>
              </p:cNvSpPr>
              <p:nvPr/>
            </p:nvSpPr>
            <p:spPr bwMode="auto">
              <a:xfrm>
                <a:off x="4115" y="1902"/>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99" name="Freeform 856"/>
              <p:cNvSpPr>
                <a:spLocks/>
              </p:cNvSpPr>
              <p:nvPr/>
            </p:nvSpPr>
            <p:spPr bwMode="auto">
              <a:xfrm>
                <a:off x="4116" y="1899"/>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0" name="Rectangle 857"/>
              <p:cNvSpPr>
                <a:spLocks noChangeArrowheads="1"/>
              </p:cNvSpPr>
              <p:nvPr/>
            </p:nvSpPr>
            <p:spPr bwMode="auto">
              <a:xfrm>
                <a:off x="4121" y="1896"/>
                <a:ext cx="1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1" name="Freeform 858"/>
              <p:cNvSpPr>
                <a:spLocks/>
              </p:cNvSpPr>
              <p:nvPr/>
            </p:nvSpPr>
            <p:spPr bwMode="auto">
              <a:xfrm>
                <a:off x="4116" y="1896"/>
                <a:ext cx="12"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2" name="Rectangle 859"/>
              <p:cNvSpPr>
                <a:spLocks noChangeArrowheads="1"/>
              </p:cNvSpPr>
              <p:nvPr/>
            </p:nvSpPr>
            <p:spPr bwMode="auto">
              <a:xfrm>
                <a:off x="4128" y="1899"/>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3" name="Freeform 860"/>
              <p:cNvSpPr>
                <a:spLocks/>
              </p:cNvSpPr>
              <p:nvPr/>
            </p:nvSpPr>
            <p:spPr bwMode="auto">
              <a:xfrm>
                <a:off x="4129" y="1896"/>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4" name="Rectangle 861"/>
              <p:cNvSpPr>
                <a:spLocks noChangeArrowheads="1"/>
              </p:cNvSpPr>
              <p:nvPr/>
            </p:nvSpPr>
            <p:spPr bwMode="auto">
              <a:xfrm>
                <a:off x="4134" y="1893"/>
                <a:ext cx="7"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5" name="Freeform 862"/>
              <p:cNvSpPr>
                <a:spLocks/>
              </p:cNvSpPr>
              <p:nvPr/>
            </p:nvSpPr>
            <p:spPr bwMode="auto">
              <a:xfrm>
                <a:off x="4129" y="1893"/>
                <a:ext cx="12"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6" name="Rectangle 863"/>
              <p:cNvSpPr>
                <a:spLocks noChangeArrowheads="1"/>
              </p:cNvSpPr>
              <p:nvPr/>
            </p:nvSpPr>
            <p:spPr bwMode="auto">
              <a:xfrm>
                <a:off x="4134" y="1896"/>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7" name="Freeform 864"/>
              <p:cNvSpPr>
                <a:spLocks/>
              </p:cNvSpPr>
              <p:nvPr/>
            </p:nvSpPr>
            <p:spPr bwMode="auto">
              <a:xfrm>
                <a:off x="4135" y="189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8" name="Rectangle 865"/>
              <p:cNvSpPr>
                <a:spLocks noChangeArrowheads="1"/>
              </p:cNvSpPr>
              <p:nvPr/>
            </p:nvSpPr>
            <p:spPr bwMode="auto">
              <a:xfrm>
                <a:off x="4141" y="189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09" name="Freeform 866"/>
              <p:cNvSpPr>
                <a:spLocks/>
              </p:cNvSpPr>
              <p:nvPr/>
            </p:nvSpPr>
            <p:spPr bwMode="auto">
              <a:xfrm>
                <a:off x="4135" y="1890"/>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0" name="Rectangle 867"/>
              <p:cNvSpPr>
                <a:spLocks noChangeArrowheads="1"/>
              </p:cNvSpPr>
              <p:nvPr/>
            </p:nvSpPr>
            <p:spPr bwMode="auto">
              <a:xfrm>
                <a:off x="4151" y="1890"/>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1" name="Rectangle 868"/>
              <p:cNvSpPr>
                <a:spLocks noChangeArrowheads="1"/>
              </p:cNvSpPr>
              <p:nvPr/>
            </p:nvSpPr>
            <p:spPr bwMode="auto">
              <a:xfrm>
                <a:off x="4157" y="188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2" name="Freeform 869"/>
              <p:cNvSpPr>
                <a:spLocks/>
              </p:cNvSpPr>
              <p:nvPr/>
            </p:nvSpPr>
            <p:spPr bwMode="auto">
              <a:xfrm>
                <a:off x="4152" y="1884"/>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3" name="Rectangle 870"/>
              <p:cNvSpPr>
                <a:spLocks noChangeArrowheads="1"/>
              </p:cNvSpPr>
              <p:nvPr/>
            </p:nvSpPr>
            <p:spPr bwMode="auto">
              <a:xfrm>
                <a:off x="4154" y="1884"/>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4" name="Freeform 871"/>
              <p:cNvSpPr>
                <a:spLocks/>
              </p:cNvSpPr>
              <p:nvPr/>
            </p:nvSpPr>
            <p:spPr bwMode="auto">
              <a:xfrm>
                <a:off x="4154" y="1884"/>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5" name="Rectangle 872"/>
              <p:cNvSpPr>
                <a:spLocks noChangeArrowheads="1"/>
              </p:cNvSpPr>
              <p:nvPr/>
            </p:nvSpPr>
            <p:spPr bwMode="auto">
              <a:xfrm>
                <a:off x="4160" y="187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6" name="Freeform 873"/>
              <p:cNvSpPr>
                <a:spLocks/>
              </p:cNvSpPr>
              <p:nvPr/>
            </p:nvSpPr>
            <p:spPr bwMode="auto">
              <a:xfrm>
                <a:off x="4154" y="1878"/>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7" name="Rectangle 874"/>
              <p:cNvSpPr>
                <a:spLocks noChangeArrowheads="1"/>
              </p:cNvSpPr>
              <p:nvPr/>
            </p:nvSpPr>
            <p:spPr bwMode="auto">
              <a:xfrm>
                <a:off x="4156" y="1880"/>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8" name="Freeform 875"/>
              <p:cNvSpPr>
                <a:spLocks/>
              </p:cNvSpPr>
              <p:nvPr/>
            </p:nvSpPr>
            <p:spPr bwMode="auto">
              <a:xfrm>
                <a:off x="4157" y="1878"/>
                <a:ext cx="11"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19" name="Rectangle 876"/>
              <p:cNvSpPr>
                <a:spLocks noChangeArrowheads="1"/>
              </p:cNvSpPr>
              <p:nvPr/>
            </p:nvSpPr>
            <p:spPr bwMode="auto">
              <a:xfrm>
                <a:off x="4162" y="1874"/>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0" name="Freeform 877"/>
              <p:cNvSpPr>
                <a:spLocks/>
              </p:cNvSpPr>
              <p:nvPr/>
            </p:nvSpPr>
            <p:spPr bwMode="auto">
              <a:xfrm>
                <a:off x="4157" y="1874"/>
                <a:ext cx="11" cy="12"/>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1" name="Rectangle 878"/>
              <p:cNvSpPr>
                <a:spLocks noChangeArrowheads="1"/>
              </p:cNvSpPr>
              <p:nvPr/>
            </p:nvSpPr>
            <p:spPr bwMode="auto">
              <a:xfrm>
                <a:off x="4165" y="1874"/>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2" name="Freeform 879"/>
              <p:cNvSpPr>
                <a:spLocks/>
              </p:cNvSpPr>
              <p:nvPr/>
            </p:nvSpPr>
            <p:spPr bwMode="auto">
              <a:xfrm>
                <a:off x="4166" y="1874"/>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3" name="Rectangle 880"/>
              <p:cNvSpPr>
                <a:spLocks noChangeArrowheads="1"/>
              </p:cNvSpPr>
              <p:nvPr/>
            </p:nvSpPr>
            <p:spPr bwMode="auto">
              <a:xfrm>
                <a:off x="4171" y="186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4" name="Freeform 881"/>
              <p:cNvSpPr>
                <a:spLocks/>
              </p:cNvSpPr>
              <p:nvPr/>
            </p:nvSpPr>
            <p:spPr bwMode="auto">
              <a:xfrm>
                <a:off x="4166" y="1868"/>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5" name="Rectangle 882"/>
              <p:cNvSpPr>
                <a:spLocks noChangeArrowheads="1"/>
              </p:cNvSpPr>
              <p:nvPr/>
            </p:nvSpPr>
            <p:spPr bwMode="auto">
              <a:xfrm>
                <a:off x="4167" y="1871"/>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6" name="Freeform 883"/>
              <p:cNvSpPr>
                <a:spLocks/>
              </p:cNvSpPr>
              <p:nvPr/>
            </p:nvSpPr>
            <p:spPr bwMode="auto">
              <a:xfrm>
                <a:off x="4168" y="1868"/>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7" name="Rectangle 884"/>
              <p:cNvSpPr>
                <a:spLocks noChangeArrowheads="1"/>
              </p:cNvSpPr>
              <p:nvPr/>
            </p:nvSpPr>
            <p:spPr bwMode="auto">
              <a:xfrm>
                <a:off x="4173" y="1865"/>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8" name="Freeform 885"/>
              <p:cNvSpPr>
                <a:spLocks/>
              </p:cNvSpPr>
              <p:nvPr/>
            </p:nvSpPr>
            <p:spPr bwMode="auto">
              <a:xfrm>
                <a:off x="4168" y="1865"/>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29" name="Rectangle 886"/>
              <p:cNvSpPr>
                <a:spLocks noChangeArrowheads="1"/>
              </p:cNvSpPr>
              <p:nvPr/>
            </p:nvSpPr>
            <p:spPr bwMode="auto">
              <a:xfrm>
                <a:off x="4173" y="1865"/>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0" name="Freeform 887"/>
              <p:cNvSpPr>
                <a:spLocks/>
              </p:cNvSpPr>
              <p:nvPr/>
            </p:nvSpPr>
            <p:spPr bwMode="auto">
              <a:xfrm>
                <a:off x="4173" y="1865"/>
                <a:ext cx="12"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1" name="Rectangle 888"/>
              <p:cNvSpPr>
                <a:spLocks noChangeArrowheads="1"/>
              </p:cNvSpPr>
              <p:nvPr/>
            </p:nvSpPr>
            <p:spPr bwMode="auto">
              <a:xfrm>
                <a:off x="4179" y="1859"/>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2" name="Freeform 889"/>
              <p:cNvSpPr>
                <a:spLocks/>
              </p:cNvSpPr>
              <p:nvPr/>
            </p:nvSpPr>
            <p:spPr bwMode="auto">
              <a:xfrm>
                <a:off x="4173" y="1859"/>
                <a:ext cx="12"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3" name="Rectangle 890"/>
              <p:cNvSpPr>
                <a:spLocks noChangeArrowheads="1"/>
              </p:cNvSpPr>
              <p:nvPr/>
            </p:nvSpPr>
            <p:spPr bwMode="auto">
              <a:xfrm>
                <a:off x="4178" y="1861"/>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4" name="Freeform 891"/>
              <p:cNvSpPr>
                <a:spLocks/>
              </p:cNvSpPr>
              <p:nvPr/>
            </p:nvSpPr>
            <p:spPr bwMode="auto">
              <a:xfrm>
                <a:off x="4179" y="185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5" name="Rectangle 892"/>
              <p:cNvSpPr>
                <a:spLocks noChangeArrowheads="1"/>
              </p:cNvSpPr>
              <p:nvPr/>
            </p:nvSpPr>
            <p:spPr bwMode="auto">
              <a:xfrm>
                <a:off x="4184" y="1855"/>
                <a:ext cx="1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6" name="Freeform 893"/>
              <p:cNvSpPr>
                <a:spLocks/>
              </p:cNvSpPr>
              <p:nvPr/>
            </p:nvSpPr>
            <p:spPr bwMode="auto">
              <a:xfrm>
                <a:off x="4179" y="1855"/>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7" name="Rectangle 894"/>
              <p:cNvSpPr>
                <a:spLocks noChangeArrowheads="1"/>
              </p:cNvSpPr>
              <p:nvPr/>
            </p:nvSpPr>
            <p:spPr bwMode="auto">
              <a:xfrm>
                <a:off x="4206" y="1859"/>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8" name="Rectangle 895"/>
              <p:cNvSpPr>
                <a:spLocks noChangeArrowheads="1"/>
              </p:cNvSpPr>
              <p:nvPr/>
            </p:nvSpPr>
            <p:spPr bwMode="auto">
              <a:xfrm>
                <a:off x="4212" y="1853"/>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39" name="Freeform 896"/>
              <p:cNvSpPr>
                <a:spLocks/>
              </p:cNvSpPr>
              <p:nvPr/>
            </p:nvSpPr>
            <p:spPr bwMode="auto">
              <a:xfrm>
                <a:off x="4206" y="1853"/>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0" name="Rectangle 897"/>
              <p:cNvSpPr>
                <a:spLocks noChangeArrowheads="1"/>
              </p:cNvSpPr>
              <p:nvPr/>
            </p:nvSpPr>
            <p:spPr bwMode="auto">
              <a:xfrm>
                <a:off x="4208" y="1855"/>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1" name="Freeform 898"/>
              <p:cNvSpPr>
                <a:spLocks/>
              </p:cNvSpPr>
              <p:nvPr/>
            </p:nvSpPr>
            <p:spPr bwMode="auto">
              <a:xfrm>
                <a:off x="4209" y="1853"/>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2" name="Rectangle 899"/>
              <p:cNvSpPr>
                <a:spLocks noChangeArrowheads="1"/>
              </p:cNvSpPr>
              <p:nvPr/>
            </p:nvSpPr>
            <p:spPr bwMode="auto">
              <a:xfrm>
                <a:off x="4214" y="184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3" name="Freeform 900"/>
              <p:cNvSpPr>
                <a:spLocks/>
              </p:cNvSpPr>
              <p:nvPr/>
            </p:nvSpPr>
            <p:spPr bwMode="auto">
              <a:xfrm>
                <a:off x="4209" y="1849"/>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4" name="Rectangle 901"/>
              <p:cNvSpPr>
                <a:spLocks noChangeArrowheads="1"/>
              </p:cNvSpPr>
              <p:nvPr/>
            </p:nvSpPr>
            <p:spPr bwMode="auto">
              <a:xfrm>
                <a:off x="4211" y="1848"/>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5" name="Freeform 902"/>
              <p:cNvSpPr>
                <a:spLocks/>
              </p:cNvSpPr>
              <p:nvPr/>
            </p:nvSpPr>
            <p:spPr bwMode="auto">
              <a:xfrm>
                <a:off x="4212" y="184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6" name="Rectangle 903"/>
              <p:cNvSpPr>
                <a:spLocks noChangeArrowheads="1"/>
              </p:cNvSpPr>
              <p:nvPr/>
            </p:nvSpPr>
            <p:spPr bwMode="auto">
              <a:xfrm>
                <a:off x="4217" y="184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7" name="Freeform 904"/>
              <p:cNvSpPr>
                <a:spLocks/>
              </p:cNvSpPr>
              <p:nvPr/>
            </p:nvSpPr>
            <p:spPr bwMode="auto">
              <a:xfrm>
                <a:off x="4212" y="1842"/>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8" name="Rectangle 905"/>
              <p:cNvSpPr>
                <a:spLocks noChangeArrowheads="1"/>
              </p:cNvSpPr>
              <p:nvPr/>
            </p:nvSpPr>
            <p:spPr bwMode="auto">
              <a:xfrm>
                <a:off x="4214" y="1845"/>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49" name="Freeform 906"/>
              <p:cNvSpPr>
                <a:spLocks/>
              </p:cNvSpPr>
              <p:nvPr/>
            </p:nvSpPr>
            <p:spPr bwMode="auto">
              <a:xfrm>
                <a:off x="4215" y="1842"/>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0" name="Rectangle 907"/>
              <p:cNvSpPr>
                <a:spLocks noChangeArrowheads="1"/>
              </p:cNvSpPr>
              <p:nvPr/>
            </p:nvSpPr>
            <p:spPr bwMode="auto">
              <a:xfrm>
                <a:off x="4220" y="183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1" name="Freeform 908"/>
              <p:cNvSpPr>
                <a:spLocks/>
              </p:cNvSpPr>
              <p:nvPr/>
            </p:nvSpPr>
            <p:spPr bwMode="auto">
              <a:xfrm>
                <a:off x="4215" y="1839"/>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2" name="Rectangle 909"/>
              <p:cNvSpPr>
                <a:spLocks noChangeArrowheads="1"/>
              </p:cNvSpPr>
              <p:nvPr/>
            </p:nvSpPr>
            <p:spPr bwMode="auto">
              <a:xfrm>
                <a:off x="4217" y="184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3" name="Freeform 910"/>
              <p:cNvSpPr>
                <a:spLocks/>
              </p:cNvSpPr>
              <p:nvPr/>
            </p:nvSpPr>
            <p:spPr bwMode="auto">
              <a:xfrm>
                <a:off x="4218" y="1839"/>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4" name="Rectangle 911"/>
              <p:cNvSpPr>
                <a:spLocks noChangeArrowheads="1"/>
              </p:cNvSpPr>
              <p:nvPr/>
            </p:nvSpPr>
            <p:spPr bwMode="auto">
              <a:xfrm>
                <a:off x="4223" y="1836"/>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5" name="Freeform 912"/>
              <p:cNvSpPr>
                <a:spLocks/>
              </p:cNvSpPr>
              <p:nvPr/>
            </p:nvSpPr>
            <p:spPr bwMode="auto">
              <a:xfrm>
                <a:off x="4218" y="183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6" name="Rectangle 913"/>
              <p:cNvSpPr>
                <a:spLocks noChangeArrowheads="1"/>
              </p:cNvSpPr>
              <p:nvPr/>
            </p:nvSpPr>
            <p:spPr bwMode="auto">
              <a:xfrm>
                <a:off x="4231" y="1839"/>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7" name="Freeform 914"/>
              <p:cNvSpPr>
                <a:spLocks/>
              </p:cNvSpPr>
              <p:nvPr/>
            </p:nvSpPr>
            <p:spPr bwMode="auto">
              <a:xfrm>
                <a:off x="4232" y="1836"/>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8" name="Rectangle 915"/>
              <p:cNvSpPr>
                <a:spLocks noChangeArrowheads="1"/>
              </p:cNvSpPr>
              <p:nvPr/>
            </p:nvSpPr>
            <p:spPr bwMode="auto">
              <a:xfrm>
                <a:off x="4237" y="1833"/>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59" name="Freeform 916"/>
              <p:cNvSpPr>
                <a:spLocks/>
              </p:cNvSpPr>
              <p:nvPr/>
            </p:nvSpPr>
            <p:spPr bwMode="auto">
              <a:xfrm>
                <a:off x="4232" y="1833"/>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0" name="Rectangle 917"/>
              <p:cNvSpPr>
                <a:spLocks noChangeArrowheads="1"/>
              </p:cNvSpPr>
              <p:nvPr/>
            </p:nvSpPr>
            <p:spPr bwMode="auto">
              <a:xfrm>
                <a:off x="4239" y="1835"/>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1" name="Freeform 918"/>
              <p:cNvSpPr>
                <a:spLocks/>
              </p:cNvSpPr>
              <p:nvPr/>
            </p:nvSpPr>
            <p:spPr bwMode="auto">
              <a:xfrm>
                <a:off x="4239" y="183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2" name="Rectangle 919"/>
              <p:cNvSpPr>
                <a:spLocks noChangeArrowheads="1"/>
              </p:cNvSpPr>
              <p:nvPr/>
            </p:nvSpPr>
            <p:spPr bwMode="auto">
              <a:xfrm>
                <a:off x="4245" y="1829"/>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3" name="Freeform 920"/>
              <p:cNvSpPr>
                <a:spLocks/>
              </p:cNvSpPr>
              <p:nvPr/>
            </p:nvSpPr>
            <p:spPr bwMode="auto">
              <a:xfrm>
                <a:off x="4239" y="1829"/>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4" name="Rectangle 921"/>
              <p:cNvSpPr>
                <a:spLocks noChangeArrowheads="1"/>
              </p:cNvSpPr>
              <p:nvPr/>
            </p:nvSpPr>
            <p:spPr bwMode="auto">
              <a:xfrm>
                <a:off x="4244" y="1832"/>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5" name="Freeform 922"/>
              <p:cNvSpPr>
                <a:spLocks/>
              </p:cNvSpPr>
              <p:nvPr/>
            </p:nvSpPr>
            <p:spPr bwMode="auto">
              <a:xfrm>
                <a:off x="4245" y="1829"/>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6" name="Rectangle 923"/>
              <p:cNvSpPr>
                <a:spLocks noChangeArrowheads="1"/>
              </p:cNvSpPr>
              <p:nvPr/>
            </p:nvSpPr>
            <p:spPr bwMode="auto">
              <a:xfrm>
                <a:off x="4250" y="182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7" name="Freeform 924"/>
              <p:cNvSpPr>
                <a:spLocks/>
              </p:cNvSpPr>
              <p:nvPr/>
            </p:nvSpPr>
            <p:spPr bwMode="auto">
              <a:xfrm>
                <a:off x="4245" y="1826"/>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8" name="Rectangle 925"/>
              <p:cNvSpPr>
                <a:spLocks noChangeArrowheads="1"/>
              </p:cNvSpPr>
              <p:nvPr/>
            </p:nvSpPr>
            <p:spPr bwMode="auto">
              <a:xfrm>
                <a:off x="4255" y="1819"/>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69" name="Freeform 926"/>
              <p:cNvSpPr>
                <a:spLocks/>
              </p:cNvSpPr>
              <p:nvPr/>
            </p:nvSpPr>
            <p:spPr bwMode="auto">
              <a:xfrm>
                <a:off x="4256" y="1816"/>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0" name="Rectangle 927"/>
              <p:cNvSpPr>
                <a:spLocks noChangeArrowheads="1"/>
              </p:cNvSpPr>
              <p:nvPr/>
            </p:nvSpPr>
            <p:spPr bwMode="auto">
              <a:xfrm>
                <a:off x="4261" y="1813"/>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1" name="Freeform 928"/>
              <p:cNvSpPr>
                <a:spLocks/>
              </p:cNvSpPr>
              <p:nvPr/>
            </p:nvSpPr>
            <p:spPr bwMode="auto">
              <a:xfrm>
                <a:off x="4256" y="1813"/>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2" name="Rectangle 929"/>
              <p:cNvSpPr>
                <a:spLocks noChangeArrowheads="1"/>
              </p:cNvSpPr>
              <p:nvPr/>
            </p:nvSpPr>
            <p:spPr bwMode="auto">
              <a:xfrm>
                <a:off x="4258" y="1812"/>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3" name="Freeform 930"/>
              <p:cNvSpPr>
                <a:spLocks/>
              </p:cNvSpPr>
              <p:nvPr/>
            </p:nvSpPr>
            <p:spPr bwMode="auto">
              <a:xfrm>
                <a:off x="4258" y="1813"/>
                <a:ext cx="12" cy="12"/>
              </a:xfrm>
              <a:custGeom>
                <a:avLst/>
                <a:gdLst>
                  <a:gd name="T0" fmla="*/ 10 w 23"/>
                  <a:gd name="T1" fmla="*/ 0 h 25"/>
                  <a:gd name="T2" fmla="*/ 0 w 23"/>
                  <a:gd name="T3" fmla="*/ 12 h 25"/>
                  <a:gd name="T4" fmla="*/ 10 w 23"/>
                  <a:gd name="T5" fmla="*/ 25 h 25"/>
                  <a:gd name="T6" fmla="*/ 23 w 23"/>
                  <a:gd name="T7" fmla="*/ 12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2"/>
                    </a:lnTo>
                    <a:lnTo>
                      <a:pt x="10" y="25"/>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4" name="Rectangle 931"/>
              <p:cNvSpPr>
                <a:spLocks noChangeArrowheads="1"/>
              </p:cNvSpPr>
              <p:nvPr/>
            </p:nvSpPr>
            <p:spPr bwMode="auto">
              <a:xfrm>
                <a:off x="4264" y="1806"/>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5" name="Freeform 932"/>
              <p:cNvSpPr>
                <a:spLocks/>
              </p:cNvSpPr>
              <p:nvPr/>
            </p:nvSpPr>
            <p:spPr bwMode="auto">
              <a:xfrm>
                <a:off x="4258" y="1806"/>
                <a:ext cx="12" cy="12"/>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6" name="Rectangle 933"/>
              <p:cNvSpPr>
                <a:spLocks noChangeArrowheads="1"/>
              </p:cNvSpPr>
              <p:nvPr/>
            </p:nvSpPr>
            <p:spPr bwMode="auto">
              <a:xfrm>
                <a:off x="4260" y="1808"/>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7" name="Freeform 934"/>
              <p:cNvSpPr>
                <a:spLocks/>
              </p:cNvSpPr>
              <p:nvPr/>
            </p:nvSpPr>
            <p:spPr bwMode="auto">
              <a:xfrm>
                <a:off x="4261" y="1806"/>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8" name="Rectangle 935"/>
              <p:cNvSpPr>
                <a:spLocks noChangeArrowheads="1"/>
              </p:cNvSpPr>
              <p:nvPr/>
            </p:nvSpPr>
            <p:spPr bwMode="auto">
              <a:xfrm>
                <a:off x="4266" y="180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79" name="Freeform 936"/>
              <p:cNvSpPr>
                <a:spLocks/>
              </p:cNvSpPr>
              <p:nvPr/>
            </p:nvSpPr>
            <p:spPr bwMode="auto">
              <a:xfrm>
                <a:off x="4261" y="1802"/>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0" name="Rectangle 937"/>
              <p:cNvSpPr>
                <a:spLocks noChangeArrowheads="1"/>
              </p:cNvSpPr>
              <p:nvPr/>
            </p:nvSpPr>
            <p:spPr bwMode="auto">
              <a:xfrm>
                <a:off x="4263" y="1805"/>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1" name="Freeform 938"/>
              <p:cNvSpPr>
                <a:spLocks/>
              </p:cNvSpPr>
              <p:nvPr/>
            </p:nvSpPr>
            <p:spPr bwMode="auto">
              <a:xfrm>
                <a:off x="4264" y="1802"/>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2" name="Rectangle 939"/>
              <p:cNvSpPr>
                <a:spLocks noChangeArrowheads="1"/>
              </p:cNvSpPr>
              <p:nvPr/>
            </p:nvSpPr>
            <p:spPr bwMode="auto">
              <a:xfrm>
                <a:off x="4269" y="179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3" name="Freeform 940"/>
              <p:cNvSpPr>
                <a:spLocks/>
              </p:cNvSpPr>
              <p:nvPr/>
            </p:nvSpPr>
            <p:spPr bwMode="auto">
              <a:xfrm>
                <a:off x="4264" y="1799"/>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4" name="Rectangle 941"/>
              <p:cNvSpPr>
                <a:spLocks noChangeArrowheads="1"/>
              </p:cNvSpPr>
              <p:nvPr/>
            </p:nvSpPr>
            <p:spPr bwMode="auto">
              <a:xfrm>
                <a:off x="4266" y="1798"/>
                <a:ext cx="12"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5" name="Freeform 942"/>
              <p:cNvSpPr>
                <a:spLocks/>
              </p:cNvSpPr>
              <p:nvPr/>
            </p:nvSpPr>
            <p:spPr bwMode="auto">
              <a:xfrm>
                <a:off x="4267" y="1799"/>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6" name="Rectangle 943"/>
              <p:cNvSpPr>
                <a:spLocks noChangeArrowheads="1"/>
              </p:cNvSpPr>
              <p:nvPr/>
            </p:nvSpPr>
            <p:spPr bwMode="auto">
              <a:xfrm>
                <a:off x="4272" y="179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7" name="Freeform 944"/>
              <p:cNvSpPr>
                <a:spLocks/>
              </p:cNvSpPr>
              <p:nvPr/>
            </p:nvSpPr>
            <p:spPr bwMode="auto">
              <a:xfrm>
                <a:off x="4267" y="1792"/>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8" name="Rectangle 945"/>
              <p:cNvSpPr>
                <a:spLocks noChangeArrowheads="1"/>
              </p:cNvSpPr>
              <p:nvPr/>
            </p:nvSpPr>
            <p:spPr bwMode="auto">
              <a:xfrm>
                <a:off x="4269" y="1791"/>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89" name="Freeform 946"/>
              <p:cNvSpPr>
                <a:spLocks/>
              </p:cNvSpPr>
              <p:nvPr/>
            </p:nvSpPr>
            <p:spPr bwMode="auto">
              <a:xfrm>
                <a:off x="4270" y="1792"/>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0" name="Rectangle 947"/>
              <p:cNvSpPr>
                <a:spLocks noChangeArrowheads="1"/>
              </p:cNvSpPr>
              <p:nvPr/>
            </p:nvSpPr>
            <p:spPr bwMode="auto">
              <a:xfrm>
                <a:off x="4275" y="1785"/>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1" name="Freeform 948"/>
              <p:cNvSpPr>
                <a:spLocks/>
              </p:cNvSpPr>
              <p:nvPr/>
            </p:nvSpPr>
            <p:spPr bwMode="auto">
              <a:xfrm>
                <a:off x="4270" y="1785"/>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2" name="Rectangle 949"/>
              <p:cNvSpPr>
                <a:spLocks noChangeArrowheads="1"/>
              </p:cNvSpPr>
              <p:nvPr/>
            </p:nvSpPr>
            <p:spPr bwMode="auto">
              <a:xfrm>
                <a:off x="4274" y="1787"/>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3" name="Freeform 950"/>
              <p:cNvSpPr>
                <a:spLocks/>
              </p:cNvSpPr>
              <p:nvPr/>
            </p:nvSpPr>
            <p:spPr bwMode="auto">
              <a:xfrm>
                <a:off x="4275" y="178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4" name="Rectangle 951"/>
              <p:cNvSpPr>
                <a:spLocks noChangeArrowheads="1"/>
              </p:cNvSpPr>
              <p:nvPr/>
            </p:nvSpPr>
            <p:spPr bwMode="auto">
              <a:xfrm>
                <a:off x="4280" y="1781"/>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5" name="Freeform 952"/>
              <p:cNvSpPr>
                <a:spLocks/>
              </p:cNvSpPr>
              <p:nvPr/>
            </p:nvSpPr>
            <p:spPr bwMode="auto">
              <a:xfrm>
                <a:off x="4275" y="1781"/>
                <a:ext cx="11"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6" name="Rectangle 953"/>
              <p:cNvSpPr>
                <a:spLocks noChangeArrowheads="1"/>
              </p:cNvSpPr>
              <p:nvPr/>
            </p:nvSpPr>
            <p:spPr bwMode="auto">
              <a:xfrm>
                <a:off x="4277" y="1784"/>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7" name="Freeform 954"/>
              <p:cNvSpPr>
                <a:spLocks/>
              </p:cNvSpPr>
              <p:nvPr/>
            </p:nvSpPr>
            <p:spPr bwMode="auto">
              <a:xfrm>
                <a:off x="4278" y="1781"/>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8" name="Rectangle 955"/>
              <p:cNvSpPr>
                <a:spLocks noChangeArrowheads="1"/>
              </p:cNvSpPr>
              <p:nvPr/>
            </p:nvSpPr>
            <p:spPr bwMode="auto">
              <a:xfrm>
                <a:off x="4283" y="1778"/>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399" name="Freeform 956"/>
              <p:cNvSpPr>
                <a:spLocks/>
              </p:cNvSpPr>
              <p:nvPr/>
            </p:nvSpPr>
            <p:spPr bwMode="auto">
              <a:xfrm>
                <a:off x="4278" y="177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0" name="Rectangle 957"/>
              <p:cNvSpPr>
                <a:spLocks noChangeArrowheads="1"/>
              </p:cNvSpPr>
              <p:nvPr/>
            </p:nvSpPr>
            <p:spPr bwMode="auto">
              <a:xfrm>
                <a:off x="4283" y="1781"/>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1" name="Freeform 958"/>
              <p:cNvSpPr>
                <a:spLocks/>
              </p:cNvSpPr>
              <p:nvPr/>
            </p:nvSpPr>
            <p:spPr bwMode="auto">
              <a:xfrm>
                <a:off x="4284" y="1778"/>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2" name="Rectangle 959"/>
              <p:cNvSpPr>
                <a:spLocks noChangeArrowheads="1"/>
              </p:cNvSpPr>
              <p:nvPr/>
            </p:nvSpPr>
            <p:spPr bwMode="auto">
              <a:xfrm>
                <a:off x="4303" y="1771"/>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3" name="Rectangle 960"/>
              <p:cNvSpPr>
                <a:spLocks noChangeArrowheads="1"/>
              </p:cNvSpPr>
              <p:nvPr/>
            </p:nvSpPr>
            <p:spPr bwMode="auto">
              <a:xfrm>
                <a:off x="4299" y="1770"/>
                <a:ext cx="12"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4" name="Freeform 961"/>
              <p:cNvSpPr>
                <a:spLocks/>
              </p:cNvSpPr>
              <p:nvPr/>
            </p:nvSpPr>
            <p:spPr bwMode="auto">
              <a:xfrm>
                <a:off x="4300" y="1771"/>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5" name="Rectangle 962"/>
              <p:cNvSpPr>
                <a:spLocks noChangeArrowheads="1"/>
              </p:cNvSpPr>
              <p:nvPr/>
            </p:nvSpPr>
            <p:spPr bwMode="auto">
              <a:xfrm>
                <a:off x="4305" y="176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6" name="Freeform 963"/>
              <p:cNvSpPr>
                <a:spLocks/>
              </p:cNvSpPr>
              <p:nvPr/>
            </p:nvSpPr>
            <p:spPr bwMode="auto">
              <a:xfrm>
                <a:off x="4300" y="176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7" name="Rectangle 964"/>
              <p:cNvSpPr>
                <a:spLocks noChangeArrowheads="1"/>
              </p:cNvSpPr>
              <p:nvPr/>
            </p:nvSpPr>
            <p:spPr bwMode="auto">
              <a:xfrm>
                <a:off x="4302" y="1767"/>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8" name="Freeform 965"/>
              <p:cNvSpPr>
                <a:spLocks/>
              </p:cNvSpPr>
              <p:nvPr/>
            </p:nvSpPr>
            <p:spPr bwMode="auto">
              <a:xfrm>
                <a:off x="4303" y="1764"/>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09" name="Rectangle 966"/>
              <p:cNvSpPr>
                <a:spLocks noChangeArrowheads="1"/>
              </p:cNvSpPr>
              <p:nvPr/>
            </p:nvSpPr>
            <p:spPr bwMode="auto">
              <a:xfrm>
                <a:off x="4308" y="1761"/>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0" name="Freeform 967"/>
              <p:cNvSpPr>
                <a:spLocks/>
              </p:cNvSpPr>
              <p:nvPr/>
            </p:nvSpPr>
            <p:spPr bwMode="auto">
              <a:xfrm>
                <a:off x="4303" y="1761"/>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1" name="Rectangle 968"/>
              <p:cNvSpPr>
                <a:spLocks noChangeArrowheads="1"/>
              </p:cNvSpPr>
              <p:nvPr/>
            </p:nvSpPr>
            <p:spPr bwMode="auto">
              <a:xfrm>
                <a:off x="4310" y="1763"/>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2" name="Freeform 969"/>
              <p:cNvSpPr>
                <a:spLocks/>
              </p:cNvSpPr>
              <p:nvPr/>
            </p:nvSpPr>
            <p:spPr bwMode="auto">
              <a:xfrm>
                <a:off x="4311" y="1761"/>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3" name="Rectangle 970"/>
              <p:cNvSpPr>
                <a:spLocks noChangeArrowheads="1"/>
              </p:cNvSpPr>
              <p:nvPr/>
            </p:nvSpPr>
            <p:spPr bwMode="auto">
              <a:xfrm>
                <a:off x="4316" y="1757"/>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4" name="Freeform 971"/>
              <p:cNvSpPr>
                <a:spLocks/>
              </p:cNvSpPr>
              <p:nvPr/>
            </p:nvSpPr>
            <p:spPr bwMode="auto">
              <a:xfrm>
                <a:off x="4311" y="1757"/>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5" name="Rectangle 972"/>
              <p:cNvSpPr>
                <a:spLocks noChangeArrowheads="1"/>
              </p:cNvSpPr>
              <p:nvPr/>
            </p:nvSpPr>
            <p:spPr bwMode="auto">
              <a:xfrm>
                <a:off x="4321" y="1760"/>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6" name="Freeform 973"/>
              <p:cNvSpPr>
                <a:spLocks/>
              </p:cNvSpPr>
              <p:nvPr/>
            </p:nvSpPr>
            <p:spPr bwMode="auto">
              <a:xfrm>
                <a:off x="4322" y="1757"/>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7" name="Rectangle 974"/>
              <p:cNvSpPr>
                <a:spLocks noChangeArrowheads="1"/>
              </p:cNvSpPr>
              <p:nvPr/>
            </p:nvSpPr>
            <p:spPr bwMode="auto">
              <a:xfrm>
                <a:off x="4327" y="1754"/>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8" name="Freeform 975"/>
              <p:cNvSpPr>
                <a:spLocks/>
              </p:cNvSpPr>
              <p:nvPr/>
            </p:nvSpPr>
            <p:spPr bwMode="auto">
              <a:xfrm>
                <a:off x="4322" y="1754"/>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19" name="Rectangle 976"/>
              <p:cNvSpPr>
                <a:spLocks noChangeArrowheads="1"/>
              </p:cNvSpPr>
              <p:nvPr/>
            </p:nvSpPr>
            <p:spPr bwMode="auto">
              <a:xfrm>
                <a:off x="4329" y="1753"/>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0" name="Freeform 977"/>
              <p:cNvSpPr>
                <a:spLocks/>
              </p:cNvSpPr>
              <p:nvPr/>
            </p:nvSpPr>
            <p:spPr bwMode="auto">
              <a:xfrm>
                <a:off x="4330" y="1754"/>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1" name="Rectangle 978"/>
              <p:cNvSpPr>
                <a:spLocks noChangeArrowheads="1"/>
              </p:cNvSpPr>
              <p:nvPr/>
            </p:nvSpPr>
            <p:spPr bwMode="auto">
              <a:xfrm>
                <a:off x="4335" y="1747"/>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2" name="Freeform 979"/>
              <p:cNvSpPr>
                <a:spLocks/>
              </p:cNvSpPr>
              <p:nvPr/>
            </p:nvSpPr>
            <p:spPr bwMode="auto">
              <a:xfrm>
                <a:off x="4330" y="1747"/>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3" name="Rectangle 980"/>
              <p:cNvSpPr>
                <a:spLocks noChangeArrowheads="1"/>
              </p:cNvSpPr>
              <p:nvPr/>
            </p:nvSpPr>
            <p:spPr bwMode="auto">
              <a:xfrm>
                <a:off x="4340" y="1751"/>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4" name="Freeform 981"/>
              <p:cNvSpPr>
                <a:spLocks/>
              </p:cNvSpPr>
              <p:nvPr/>
            </p:nvSpPr>
            <p:spPr bwMode="auto">
              <a:xfrm>
                <a:off x="4341" y="1747"/>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5" name="Rectangle 982"/>
              <p:cNvSpPr>
                <a:spLocks noChangeArrowheads="1"/>
              </p:cNvSpPr>
              <p:nvPr/>
            </p:nvSpPr>
            <p:spPr bwMode="auto">
              <a:xfrm>
                <a:off x="4357" y="1739"/>
                <a:ext cx="1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6" name="Rectangle 983"/>
              <p:cNvSpPr>
                <a:spLocks noChangeArrowheads="1"/>
              </p:cNvSpPr>
              <p:nvPr/>
            </p:nvSpPr>
            <p:spPr bwMode="auto">
              <a:xfrm>
                <a:off x="4370" y="1741"/>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7" name="Freeform 984"/>
              <p:cNvSpPr>
                <a:spLocks/>
              </p:cNvSpPr>
              <p:nvPr/>
            </p:nvSpPr>
            <p:spPr bwMode="auto">
              <a:xfrm>
                <a:off x="4371" y="1739"/>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8" name="Rectangle 985"/>
              <p:cNvSpPr>
                <a:spLocks noChangeArrowheads="1"/>
              </p:cNvSpPr>
              <p:nvPr/>
            </p:nvSpPr>
            <p:spPr bwMode="auto">
              <a:xfrm>
                <a:off x="4376" y="1735"/>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29" name="Freeform 986"/>
              <p:cNvSpPr>
                <a:spLocks/>
              </p:cNvSpPr>
              <p:nvPr/>
            </p:nvSpPr>
            <p:spPr bwMode="auto">
              <a:xfrm>
                <a:off x="4371" y="1735"/>
                <a:ext cx="12"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0" name="Rectangle 987"/>
              <p:cNvSpPr>
                <a:spLocks noChangeArrowheads="1"/>
              </p:cNvSpPr>
              <p:nvPr/>
            </p:nvSpPr>
            <p:spPr bwMode="auto">
              <a:xfrm>
                <a:off x="4373" y="173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1" name="Freeform 988"/>
              <p:cNvSpPr>
                <a:spLocks/>
              </p:cNvSpPr>
              <p:nvPr/>
            </p:nvSpPr>
            <p:spPr bwMode="auto">
              <a:xfrm>
                <a:off x="4374" y="1735"/>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2" name="Rectangle 989"/>
              <p:cNvSpPr>
                <a:spLocks noChangeArrowheads="1"/>
              </p:cNvSpPr>
              <p:nvPr/>
            </p:nvSpPr>
            <p:spPr bwMode="auto">
              <a:xfrm>
                <a:off x="4379" y="1732"/>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3" name="Freeform 990"/>
              <p:cNvSpPr>
                <a:spLocks/>
              </p:cNvSpPr>
              <p:nvPr/>
            </p:nvSpPr>
            <p:spPr bwMode="auto">
              <a:xfrm>
                <a:off x="4374" y="1732"/>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4" name="Rectangle 991"/>
              <p:cNvSpPr>
                <a:spLocks noChangeArrowheads="1"/>
              </p:cNvSpPr>
              <p:nvPr/>
            </p:nvSpPr>
            <p:spPr bwMode="auto">
              <a:xfrm>
                <a:off x="4376" y="1734"/>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5" name="Freeform 992"/>
              <p:cNvSpPr>
                <a:spLocks/>
              </p:cNvSpPr>
              <p:nvPr/>
            </p:nvSpPr>
            <p:spPr bwMode="auto">
              <a:xfrm>
                <a:off x="4376" y="1732"/>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6" name="Rectangle 993"/>
              <p:cNvSpPr>
                <a:spLocks noChangeArrowheads="1"/>
              </p:cNvSpPr>
              <p:nvPr/>
            </p:nvSpPr>
            <p:spPr bwMode="auto">
              <a:xfrm>
                <a:off x="4382" y="1728"/>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7" name="Freeform 994"/>
              <p:cNvSpPr>
                <a:spLocks/>
              </p:cNvSpPr>
              <p:nvPr/>
            </p:nvSpPr>
            <p:spPr bwMode="auto">
              <a:xfrm>
                <a:off x="4376" y="1728"/>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8" name="Rectangle 995"/>
              <p:cNvSpPr>
                <a:spLocks noChangeArrowheads="1"/>
              </p:cNvSpPr>
              <p:nvPr/>
            </p:nvSpPr>
            <p:spPr bwMode="auto">
              <a:xfrm>
                <a:off x="4384" y="1730"/>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39" name="Freeform 996"/>
              <p:cNvSpPr>
                <a:spLocks/>
              </p:cNvSpPr>
              <p:nvPr/>
            </p:nvSpPr>
            <p:spPr bwMode="auto">
              <a:xfrm>
                <a:off x="4385" y="1728"/>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0" name="Rectangle 997"/>
              <p:cNvSpPr>
                <a:spLocks noChangeArrowheads="1"/>
              </p:cNvSpPr>
              <p:nvPr/>
            </p:nvSpPr>
            <p:spPr bwMode="auto">
              <a:xfrm>
                <a:off x="4390" y="1724"/>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1" name="Freeform 998"/>
              <p:cNvSpPr>
                <a:spLocks/>
              </p:cNvSpPr>
              <p:nvPr/>
            </p:nvSpPr>
            <p:spPr bwMode="auto">
              <a:xfrm>
                <a:off x="4385" y="1724"/>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2" name="Rectangle 999"/>
              <p:cNvSpPr>
                <a:spLocks noChangeArrowheads="1"/>
              </p:cNvSpPr>
              <p:nvPr/>
            </p:nvSpPr>
            <p:spPr bwMode="auto">
              <a:xfrm>
                <a:off x="4389" y="1726"/>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3" name="Freeform 1000"/>
              <p:cNvSpPr>
                <a:spLocks/>
              </p:cNvSpPr>
              <p:nvPr/>
            </p:nvSpPr>
            <p:spPr bwMode="auto">
              <a:xfrm>
                <a:off x="4390" y="1724"/>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4" name="Rectangle 1001"/>
              <p:cNvSpPr>
                <a:spLocks noChangeArrowheads="1"/>
              </p:cNvSpPr>
              <p:nvPr/>
            </p:nvSpPr>
            <p:spPr bwMode="auto">
              <a:xfrm>
                <a:off x="4396" y="1720"/>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5" name="Freeform 1002"/>
              <p:cNvSpPr>
                <a:spLocks/>
              </p:cNvSpPr>
              <p:nvPr/>
            </p:nvSpPr>
            <p:spPr bwMode="auto">
              <a:xfrm>
                <a:off x="4390" y="1720"/>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6" name="Rectangle 1003"/>
              <p:cNvSpPr>
                <a:spLocks noChangeArrowheads="1"/>
              </p:cNvSpPr>
              <p:nvPr/>
            </p:nvSpPr>
            <p:spPr bwMode="auto">
              <a:xfrm>
                <a:off x="4398" y="1722"/>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7" name="Freeform 1004"/>
              <p:cNvSpPr>
                <a:spLocks/>
              </p:cNvSpPr>
              <p:nvPr/>
            </p:nvSpPr>
            <p:spPr bwMode="auto">
              <a:xfrm>
                <a:off x="4399" y="1720"/>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8" name="Rectangle 1005"/>
              <p:cNvSpPr>
                <a:spLocks noChangeArrowheads="1"/>
              </p:cNvSpPr>
              <p:nvPr/>
            </p:nvSpPr>
            <p:spPr bwMode="auto">
              <a:xfrm>
                <a:off x="4403" y="1707"/>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49" name="Rectangle 1006"/>
              <p:cNvSpPr>
                <a:spLocks noChangeArrowheads="1"/>
              </p:cNvSpPr>
              <p:nvPr/>
            </p:nvSpPr>
            <p:spPr bwMode="auto">
              <a:xfrm>
                <a:off x="4409" y="1701"/>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0" name="Freeform 1007"/>
              <p:cNvSpPr>
                <a:spLocks/>
              </p:cNvSpPr>
              <p:nvPr/>
            </p:nvSpPr>
            <p:spPr bwMode="auto">
              <a:xfrm>
                <a:off x="4404" y="1701"/>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451" name="Rectangle 1008"/>
              <p:cNvSpPr>
                <a:spLocks noChangeArrowheads="1"/>
              </p:cNvSpPr>
              <p:nvPr/>
            </p:nvSpPr>
            <p:spPr bwMode="auto">
              <a:xfrm>
                <a:off x="4406" y="1703"/>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grpSp>
          <p:nvGrpSpPr>
            <p:cNvPr id="2928" name="Group 1210"/>
            <p:cNvGrpSpPr>
              <a:grpSpLocks/>
            </p:cNvGrpSpPr>
            <p:nvPr/>
          </p:nvGrpSpPr>
          <p:grpSpPr bwMode="auto">
            <a:xfrm>
              <a:off x="5802161" y="2557049"/>
              <a:ext cx="1276687" cy="687030"/>
              <a:chOff x="4407" y="1365"/>
              <a:chExt cx="552" cy="348"/>
            </a:xfrm>
            <a:grpFill/>
          </p:grpSpPr>
          <p:sp>
            <p:nvSpPr>
              <p:cNvPr id="3052" name="Freeform 1010"/>
              <p:cNvSpPr>
                <a:spLocks/>
              </p:cNvSpPr>
              <p:nvPr/>
            </p:nvSpPr>
            <p:spPr bwMode="auto">
              <a:xfrm>
                <a:off x="4407" y="1701"/>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3" name="Rectangle 1011"/>
              <p:cNvSpPr>
                <a:spLocks noChangeArrowheads="1"/>
              </p:cNvSpPr>
              <p:nvPr/>
            </p:nvSpPr>
            <p:spPr bwMode="auto">
              <a:xfrm>
                <a:off x="4412" y="1697"/>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4" name="Freeform 1012"/>
              <p:cNvSpPr>
                <a:spLocks/>
              </p:cNvSpPr>
              <p:nvPr/>
            </p:nvSpPr>
            <p:spPr bwMode="auto">
              <a:xfrm>
                <a:off x="4407" y="1697"/>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5" name="Rectangle 1013"/>
              <p:cNvSpPr>
                <a:spLocks noChangeArrowheads="1"/>
              </p:cNvSpPr>
              <p:nvPr/>
            </p:nvSpPr>
            <p:spPr bwMode="auto">
              <a:xfrm>
                <a:off x="4415" y="1696"/>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6" name="Freeform 1014"/>
              <p:cNvSpPr>
                <a:spLocks/>
              </p:cNvSpPr>
              <p:nvPr/>
            </p:nvSpPr>
            <p:spPr bwMode="auto">
              <a:xfrm>
                <a:off x="4415" y="169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7" name="Rectangle 1015"/>
              <p:cNvSpPr>
                <a:spLocks noChangeArrowheads="1"/>
              </p:cNvSpPr>
              <p:nvPr/>
            </p:nvSpPr>
            <p:spPr bwMode="auto">
              <a:xfrm>
                <a:off x="4421" y="1689"/>
                <a:ext cx="10"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8" name="Freeform 1016"/>
              <p:cNvSpPr>
                <a:spLocks/>
              </p:cNvSpPr>
              <p:nvPr/>
            </p:nvSpPr>
            <p:spPr bwMode="auto">
              <a:xfrm>
                <a:off x="4415" y="1689"/>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9" name="Rectangle 1017"/>
              <p:cNvSpPr>
                <a:spLocks noChangeArrowheads="1"/>
              </p:cNvSpPr>
              <p:nvPr/>
            </p:nvSpPr>
            <p:spPr bwMode="auto">
              <a:xfrm>
                <a:off x="4425" y="1691"/>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0" name="Freeform 1018"/>
              <p:cNvSpPr>
                <a:spLocks/>
              </p:cNvSpPr>
              <p:nvPr/>
            </p:nvSpPr>
            <p:spPr bwMode="auto">
              <a:xfrm>
                <a:off x="4426" y="1689"/>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1" name="Rectangle 1019"/>
              <p:cNvSpPr>
                <a:spLocks noChangeArrowheads="1"/>
              </p:cNvSpPr>
              <p:nvPr/>
            </p:nvSpPr>
            <p:spPr bwMode="auto">
              <a:xfrm>
                <a:off x="4431" y="1685"/>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2" name="Freeform 1020"/>
              <p:cNvSpPr>
                <a:spLocks/>
              </p:cNvSpPr>
              <p:nvPr/>
            </p:nvSpPr>
            <p:spPr bwMode="auto">
              <a:xfrm>
                <a:off x="4426" y="1685"/>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3" name="Rectangle 1021"/>
              <p:cNvSpPr>
                <a:spLocks noChangeArrowheads="1"/>
              </p:cNvSpPr>
              <p:nvPr/>
            </p:nvSpPr>
            <p:spPr bwMode="auto">
              <a:xfrm>
                <a:off x="4431" y="168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4" name="Freeform 1022"/>
              <p:cNvSpPr>
                <a:spLocks/>
              </p:cNvSpPr>
              <p:nvPr/>
            </p:nvSpPr>
            <p:spPr bwMode="auto">
              <a:xfrm>
                <a:off x="4432" y="1685"/>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5" name="Rectangle 1023"/>
              <p:cNvSpPr>
                <a:spLocks noChangeArrowheads="1"/>
              </p:cNvSpPr>
              <p:nvPr/>
            </p:nvSpPr>
            <p:spPr bwMode="auto">
              <a:xfrm>
                <a:off x="4437" y="1682"/>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6" name="Freeform 1024"/>
              <p:cNvSpPr>
                <a:spLocks/>
              </p:cNvSpPr>
              <p:nvPr/>
            </p:nvSpPr>
            <p:spPr bwMode="auto">
              <a:xfrm>
                <a:off x="4432" y="1682"/>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7" name="Rectangle 1025"/>
              <p:cNvSpPr>
                <a:spLocks noChangeArrowheads="1"/>
              </p:cNvSpPr>
              <p:nvPr/>
            </p:nvSpPr>
            <p:spPr bwMode="auto">
              <a:xfrm>
                <a:off x="4436" y="1683"/>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8" name="Freeform 1026"/>
              <p:cNvSpPr>
                <a:spLocks/>
              </p:cNvSpPr>
              <p:nvPr/>
            </p:nvSpPr>
            <p:spPr bwMode="auto">
              <a:xfrm>
                <a:off x="4437" y="1682"/>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69" name="Rectangle 1027"/>
              <p:cNvSpPr>
                <a:spLocks noChangeArrowheads="1"/>
              </p:cNvSpPr>
              <p:nvPr/>
            </p:nvSpPr>
            <p:spPr bwMode="auto">
              <a:xfrm>
                <a:off x="4442" y="1677"/>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0" name="Freeform 1028"/>
              <p:cNvSpPr>
                <a:spLocks/>
              </p:cNvSpPr>
              <p:nvPr/>
            </p:nvSpPr>
            <p:spPr bwMode="auto">
              <a:xfrm>
                <a:off x="4437" y="1677"/>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1" name="Rectangle 1029"/>
              <p:cNvSpPr>
                <a:spLocks noChangeArrowheads="1"/>
              </p:cNvSpPr>
              <p:nvPr/>
            </p:nvSpPr>
            <p:spPr bwMode="auto">
              <a:xfrm>
                <a:off x="4439" y="1680"/>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2" name="Freeform 1030"/>
              <p:cNvSpPr>
                <a:spLocks/>
              </p:cNvSpPr>
              <p:nvPr/>
            </p:nvSpPr>
            <p:spPr bwMode="auto">
              <a:xfrm>
                <a:off x="4440" y="1677"/>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3" name="Rectangle 1031"/>
              <p:cNvSpPr>
                <a:spLocks noChangeArrowheads="1"/>
              </p:cNvSpPr>
              <p:nvPr/>
            </p:nvSpPr>
            <p:spPr bwMode="auto">
              <a:xfrm>
                <a:off x="4445" y="167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4" name="Freeform 1032"/>
              <p:cNvSpPr>
                <a:spLocks/>
              </p:cNvSpPr>
              <p:nvPr/>
            </p:nvSpPr>
            <p:spPr bwMode="auto">
              <a:xfrm>
                <a:off x="4440" y="1674"/>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5" name="Rectangle 1033"/>
              <p:cNvSpPr>
                <a:spLocks noChangeArrowheads="1"/>
              </p:cNvSpPr>
              <p:nvPr/>
            </p:nvSpPr>
            <p:spPr bwMode="auto">
              <a:xfrm>
                <a:off x="4455" y="1671"/>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6" name="Freeform 1034"/>
              <p:cNvSpPr>
                <a:spLocks/>
              </p:cNvSpPr>
              <p:nvPr/>
            </p:nvSpPr>
            <p:spPr bwMode="auto">
              <a:xfrm>
                <a:off x="4456" y="1670"/>
                <a:ext cx="12"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7" name="Rectangle 1035"/>
              <p:cNvSpPr>
                <a:spLocks noChangeArrowheads="1"/>
              </p:cNvSpPr>
              <p:nvPr/>
            </p:nvSpPr>
            <p:spPr bwMode="auto">
              <a:xfrm>
                <a:off x="4461" y="1665"/>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8" name="Freeform 1036"/>
              <p:cNvSpPr>
                <a:spLocks/>
              </p:cNvSpPr>
              <p:nvPr/>
            </p:nvSpPr>
            <p:spPr bwMode="auto">
              <a:xfrm>
                <a:off x="4456" y="1665"/>
                <a:ext cx="12"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79" name="Rectangle 1037"/>
              <p:cNvSpPr>
                <a:spLocks noChangeArrowheads="1"/>
              </p:cNvSpPr>
              <p:nvPr/>
            </p:nvSpPr>
            <p:spPr bwMode="auto">
              <a:xfrm>
                <a:off x="4464" y="1668"/>
                <a:ext cx="11"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0" name="Freeform 1038"/>
              <p:cNvSpPr>
                <a:spLocks/>
              </p:cNvSpPr>
              <p:nvPr/>
            </p:nvSpPr>
            <p:spPr bwMode="auto">
              <a:xfrm>
                <a:off x="4465" y="1665"/>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1" name="Rectangle 1039"/>
              <p:cNvSpPr>
                <a:spLocks noChangeArrowheads="1"/>
              </p:cNvSpPr>
              <p:nvPr/>
            </p:nvSpPr>
            <p:spPr bwMode="auto">
              <a:xfrm>
                <a:off x="4470" y="1662"/>
                <a:ext cx="3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2" name="Freeform 1040"/>
              <p:cNvSpPr>
                <a:spLocks/>
              </p:cNvSpPr>
              <p:nvPr/>
            </p:nvSpPr>
            <p:spPr bwMode="auto">
              <a:xfrm>
                <a:off x="4465" y="1662"/>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3" name="Rectangle 1041"/>
              <p:cNvSpPr>
                <a:spLocks noChangeArrowheads="1"/>
              </p:cNvSpPr>
              <p:nvPr/>
            </p:nvSpPr>
            <p:spPr bwMode="auto">
              <a:xfrm>
                <a:off x="4500" y="1659"/>
                <a:ext cx="11"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4" name="Freeform 1042"/>
              <p:cNvSpPr>
                <a:spLocks/>
              </p:cNvSpPr>
              <p:nvPr/>
            </p:nvSpPr>
            <p:spPr bwMode="auto">
              <a:xfrm>
                <a:off x="4500" y="1662"/>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5" name="Rectangle 1043"/>
              <p:cNvSpPr>
                <a:spLocks noChangeArrowheads="1"/>
              </p:cNvSpPr>
              <p:nvPr/>
            </p:nvSpPr>
            <p:spPr bwMode="auto">
              <a:xfrm>
                <a:off x="4506" y="1653"/>
                <a:ext cx="7"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6" name="Freeform 1044"/>
              <p:cNvSpPr>
                <a:spLocks/>
              </p:cNvSpPr>
              <p:nvPr/>
            </p:nvSpPr>
            <p:spPr bwMode="auto">
              <a:xfrm>
                <a:off x="4500" y="1653"/>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7" name="Rectangle 1045"/>
              <p:cNvSpPr>
                <a:spLocks noChangeArrowheads="1"/>
              </p:cNvSpPr>
              <p:nvPr/>
            </p:nvSpPr>
            <p:spPr bwMode="auto">
              <a:xfrm>
                <a:off x="4507" y="1658"/>
                <a:ext cx="12"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8" name="Freeform 1046"/>
              <p:cNvSpPr>
                <a:spLocks/>
              </p:cNvSpPr>
              <p:nvPr/>
            </p:nvSpPr>
            <p:spPr bwMode="auto">
              <a:xfrm>
                <a:off x="4508" y="1653"/>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89" name="Rectangle 1047"/>
              <p:cNvSpPr>
                <a:spLocks noChangeArrowheads="1"/>
              </p:cNvSpPr>
              <p:nvPr/>
            </p:nvSpPr>
            <p:spPr bwMode="auto">
              <a:xfrm>
                <a:off x="4523" y="1644"/>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0" name="Rectangle 1048"/>
              <p:cNvSpPr>
                <a:spLocks noChangeArrowheads="1"/>
              </p:cNvSpPr>
              <p:nvPr/>
            </p:nvSpPr>
            <p:spPr bwMode="auto">
              <a:xfrm>
                <a:off x="4521" y="1646"/>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1" name="Freeform 1049"/>
              <p:cNvSpPr>
                <a:spLocks/>
              </p:cNvSpPr>
              <p:nvPr/>
            </p:nvSpPr>
            <p:spPr bwMode="auto">
              <a:xfrm>
                <a:off x="4522" y="1644"/>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2" name="Rectangle 1050"/>
              <p:cNvSpPr>
                <a:spLocks noChangeArrowheads="1"/>
              </p:cNvSpPr>
              <p:nvPr/>
            </p:nvSpPr>
            <p:spPr bwMode="auto">
              <a:xfrm>
                <a:off x="4527" y="1640"/>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3" name="Freeform 1051"/>
              <p:cNvSpPr>
                <a:spLocks/>
              </p:cNvSpPr>
              <p:nvPr/>
            </p:nvSpPr>
            <p:spPr bwMode="auto">
              <a:xfrm>
                <a:off x="4522" y="1640"/>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4" name="Rectangle 1052"/>
              <p:cNvSpPr>
                <a:spLocks noChangeArrowheads="1"/>
              </p:cNvSpPr>
              <p:nvPr/>
            </p:nvSpPr>
            <p:spPr bwMode="auto">
              <a:xfrm>
                <a:off x="4524" y="1642"/>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5" name="Freeform 1053"/>
              <p:cNvSpPr>
                <a:spLocks/>
              </p:cNvSpPr>
              <p:nvPr/>
            </p:nvSpPr>
            <p:spPr bwMode="auto">
              <a:xfrm>
                <a:off x="4525" y="1640"/>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6" name="Rectangle 1054"/>
              <p:cNvSpPr>
                <a:spLocks noChangeArrowheads="1"/>
              </p:cNvSpPr>
              <p:nvPr/>
            </p:nvSpPr>
            <p:spPr bwMode="auto">
              <a:xfrm>
                <a:off x="4530" y="1636"/>
                <a:ext cx="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7" name="Freeform 1055"/>
              <p:cNvSpPr>
                <a:spLocks/>
              </p:cNvSpPr>
              <p:nvPr/>
            </p:nvSpPr>
            <p:spPr bwMode="auto">
              <a:xfrm>
                <a:off x="4525" y="1636"/>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8" name="Rectangle 1056"/>
              <p:cNvSpPr>
                <a:spLocks noChangeArrowheads="1"/>
              </p:cNvSpPr>
              <p:nvPr/>
            </p:nvSpPr>
            <p:spPr bwMode="auto">
              <a:xfrm>
                <a:off x="4533" y="1633"/>
                <a:ext cx="11"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99" name="Freeform 1057"/>
              <p:cNvSpPr>
                <a:spLocks/>
              </p:cNvSpPr>
              <p:nvPr/>
            </p:nvSpPr>
            <p:spPr bwMode="auto">
              <a:xfrm>
                <a:off x="4533" y="1636"/>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0" name="Rectangle 1058"/>
              <p:cNvSpPr>
                <a:spLocks noChangeArrowheads="1"/>
              </p:cNvSpPr>
              <p:nvPr/>
            </p:nvSpPr>
            <p:spPr bwMode="auto">
              <a:xfrm>
                <a:off x="4539" y="1627"/>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1" name="Freeform 1059"/>
              <p:cNvSpPr>
                <a:spLocks/>
              </p:cNvSpPr>
              <p:nvPr/>
            </p:nvSpPr>
            <p:spPr bwMode="auto">
              <a:xfrm>
                <a:off x="4533" y="1627"/>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2" name="Rectangle 1060"/>
              <p:cNvSpPr>
                <a:spLocks noChangeArrowheads="1"/>
              </p:cNvSpPr>
              <p:nvPr/>
            </p:nvSpPr>
            <p:spPr bwMode="auto">
              <a:xfrm>
                <a:off x="4535" y="1624"/>
                <a:ext cx="11"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3" name="Freeform 1061"/>
              <p:cNvSpPr>
                <a:spLocks/>
              </p:cNvSpPr>
              <p:nvPr/>
            </p:nvSpPr>
            <p:spPr bwMode="auto">
              <a:xfrm>
                <a:off x="4536" y="1627"/>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4" name="Rectangle 1062"/>
              <p:cNvSpPr>
                <a:spLocks noChangeArrowheads="1"/>
              </p:cNvSpPr>
              <p:nvPr/>
            </p:nvSpPr>
            <p:spPr bwMode="auto">
              <a:xfrm>
                <a:off x="4541" y="1618"/>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5" name="Freeform 1063"/>
              <p:cNvSpPr>
                <a:spLocks/>
              </p:cNvSpPr>
              <p:nvPr/>
            </p:nvSpPr>
            <p:spPr bwMode="auto">
              <a:xfrm>
                <a:off x="4536" y="1618"/>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6" name="Rectangle 1064"/>
              <p:cNvSpPr>
                <a:spLocks noChangeArrowheads="1"/>
              </p:cNvSpPr>
              <p:nvPr/>
            </p:nvSpPr>
            <p:spPr bwMode="auto">
              <a:xfrm>
                <a:off x="4543" y="1620"/>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7" name="Freeform 1065"/>
              <p:cNvSpPr>
                <a:spLocks/>
              </p:cNvSpPr>
              <p:nvPr/>
            </p:nvSpPr>
            <p:spPr bwMode="auto">
              <a:xfrm>
                <a:off x="4544" y="1618"/>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8" name="Rectangle 1066"/>
              <p:cNvSpPr>
                <a:spLocks noChangeArrowheads="1"/>
              </p:cNvSpPr>
              <p:nvPr/>
            </p:nvSpPr>
            <p:spPr bwMode="auto">
              <a:xfrm>
                <a:off x="4549" y="161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09" name="Freeform 1067"/>
              <p:cNvSpPr>
                <a:spLocks/>
              </p:cNvSpPr>
              <p:nvPr/>
            </p:nvSpPr>
            <p:spPr bwMode="auto">
              <a:xfrm>
                <a:off x="4544" y="1614"/>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0" name="Rectangle 1068"/>
              <p:cNvSpPr>
                <a:spLocks noChangeArrowheads="1"/>
              </p:cNvSpPr>
              <p:nvPr/>
            </p:nvSpPr>
            <p:spPr bwMode="auto">
              <a:xfrm>
                <a:off x="4546" y="1616"/>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1" name="Freeform 1069"/>
              <p:cNvSpPr>
                <a:spLocks/>
              </p:cNvSpPr>
              <p:nvPr/>
            </p:nvSpPr>
            <p:spPr bwMode="auto">
              <a:xfrm>
                <a:off x="4546" y="1614"/>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2" name="Rectangle 1070"/>
              <p:cNvSpPr>
                <a:spLocks noChangeArrowheads="1"/>
              </p:cNvSpPr>
              <p:nvPr/>
            </p:nvSpPr>
            <p:spPr bwMode="auto">
              <a:xfrm>
                <a:off x="4552" y="1610"/>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3" name="Freeform 1071"/>
              <p:cNvSpPr>
                <a:spLocks/>
              </p:cNvSpPr>
              <p:nvPr/>
            </p:nvSpPr>
            <p:spPr bwMode="auto">
              <a:xfrm>
                <a:off x="4546" y="1610"/>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4" name="Rectangle 1072"/>
              <p:cNvSpPr>
                <a:spLocks noChangeArrowheads="1"/>
              </p:cNvSpPr>
              <p:nvPr/>
            </p:nvSpPr>
            <p:spPr bwMode="auto">
              <a:xfrm>
                <a:off x="4557" y="1602"/>
                <a:ext cx="11" cy="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5" name="Rectangle 1073"/>
              <p:cNvSpPr>
                <a:spLocks noChangeArrowheads="1"/>
              </p:cNvSpPr>
              <p:nvPr/>
            </p:nvSpPr>
            <p:spPr bwMode="auto">
              <a:xfrm>
                <a:off x="4563" y="1596"/>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6" name="Freeform 1074"/>
              <p:cNvSpPr>
                <a:spLocks/>
              </p:cNvSpPr>
              <p:nvPr/>
            </p:nvSpPr>
            <p:spPr bwMode="auto">
              <a:xfrm>
                <a:off x="4558" y="1596"/>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7" name="Rectangle 1075"/>
              <p:cNvSpPr>
                <a:spLocks noChangeArrowheads="1"/>
              </p:cNvSpPr>
              <p:nvPr/>
            </p:nvSpPr>
            <p:spPr bwMode="auto">
              <a:xfrm>
                <a:off x="4568" y="1598"/>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8" name="Freeform 1076"/>
              <p:cNvSpPr>
                <a:spLocks/>
              </p:cNvSpPr>
              <p:nvPr/>
            </p:nvSpPr>
            <p:spPr bwMode="auto">
              <a:xfrm>
                <a:off x="4569" y="1596"/>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19" name="Rectangle 1077"/>
              <p:cNvSpPr>
                <a:spLocks noChangeArrowheads="1"/>
              </p:cNvSpPr>
              <p:nvPr/>
            </p:nvSpPr>
            <p:spPr bwMode="auto">
              <a:xfrm>
                <a:off x="4574" y="1591"/>
                <a:ext cx="5"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0" name="Freeform 1078"/>
              <p:cNvSpPr>
                <a:spLocks/>
              </p:cNvSpPr>
              <p:nvPr/>
            </p:nvSpPr>
            <p:spPr bwMode="auto">
              <a:xfrm>
                <a:off x="4569" y="1591"/>
                <a:ext cx="11" cy="13"/>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1" name="Rectangle 1079"/>
              <p:cNvSpPr>
                <a:spLocks noChangeArrowheads="1"/>
              </p:cNvSpPr>
              <p:nvPr/>
            </p:nvSpPr>
            <p:spPr bwMode="auto">
              <a:xfrm>
                <a:off x="4573" y="1593"/>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2" name="Freeform 1080"/>
              <p:cNvSpPr>
                <a:spLocks/>
              </p:cNvSpPr>
              <p:nvPr/>
            </p:nvSpPr>
            <p:spPr bwMode="auto">
              <a:xfrm>
                <a:off x="4574" y="1591"/>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3" name="Rectangle 1081"/>
              <p:cNvSpPr>
                <a:spLocks noChangeArrowheads="1"/>
              </p:cNvSpPr>
              <p:nvPr/>
            </p:nvSpPr>
            <p:spPr bwMode="auto">
              <a:xfrm>
                <a:off x="4579" y="1587"/>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4" name="Freeform 1082"/>
              <p:cNvSpPr>
                <a:spLocks/>
              </p:cNvSpPr>
              <p:nvPr/>
            </p:nvSpPr>
            <p:spPr bwMode="auto">
              <a:xfrm>
                <a:off x="4574" y="1587"/>
                <a:ext cx="11" cy="1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5" name="Rectangle 1083"/>
              <p:cNvSpPr>
                <a:spLocks noChangeArrowheads="1"/>
              </p:cNvSpPr>
              <p:nvPr/>
            </p:nvSpPr>
            <p:spPr bwMode="auto">
              <a:xfrm>
                <a:off x="4576" y="1588"/>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6" name="Freeform 1084"/>
              <p:cNvSpPr>
                <a:spLocks/>
              </p:cNvSpPr>
              <p:nvPr/>
            </p:nvSpPr>
            <p:spPr bwMode="auto">
              <a:xfrm>
                <a:off x="4577" y="1587"/>
                <a:ext cx="11"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7" name="Rectangle 1085"/>
              <p:cNvSpPr>
                <a:spLocks noChangeArrowheads="1"/>
              </p:cNvSpPr>
              <p:nvPr/>
            </p:nvSpPr>
            <p:spPr bwMode="auto">
              <a:xfrm>
                <a:off x="4582" y="1582"/>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8" name="Freeform 1086"/>
              <p:cNvSpPr>
                <a:spLocks/>
              </p:cNvSpPr>
              <p:nvPr/>
            </p:nvSpPr>
            <p:spPr bwMode="auto">
              <a:xfrm>
                <a:off x="4577" y="1582"/>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29" name="Rectangle 1087"/>
              <p:cNvSpPr>
                <a:spLocks noChangeArrowheads="1"/>
              </p:cNvSpPr>
              <p:nvPr/>
            </p:nvSpPr>
            <p:spPr bwMode="auto">
              <a:xfrm>
                <a:off x="4587" y="1584"/>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0" name="Freeform 1088"/>
              <p:cNvSpPr>
                <a:spLocks/>
              </p:cNvSpPr>
              <p:nvPr/>
            </p:nvSpPr>
            <p:spPr bwMode="auto">
              <a:xfrm>
                <a:off x="4588" y="1582"/>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1" name="Rectangle 1089"/>
              <p:cNvSpPr>
                <a:spLocks noChangeArrowheads="1"/>
              </p:cNvSpPr>
              <p:nvPr/>
            </p:nvSpPr>
            <p:spPr bwMode="auto">
              <a:xfrm>
                <a:off x="4593" y="1578"/>
                <a:ext cx="1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2" name="Freeform 1090"/>
              <p:cNvSpPr>
                <a:spLocks/>
              </p:cNvSpPr>
              <p:nvPr/>
            </p:nvSpPr>
            <p:spPr bwMode="auto">
              <a:xfrm>
                <a:off x="4588" y="157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3" name="Rectangle 1091"/>
              <p:cNvSpPr>
                <a:spLocks noChangeArrowheads="1"/>
              </p:cNvSpPr>
              <p:nvPr/>
            </p:nvSpPr>
            <p:spPr bwMode="auto">
              <a:xfrm>
                <a:off x="4618" y="1574"/>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4" name="Rectangle 1092"/>
              <p:cNvSpPr>
                <a:spLocks noChangeArrowheads="1"/>
              </p:cNvSpPr>
              <p:nvPr/>
            </p:nvSpPr>
            <p:spPr bwMode="auto">
              <a:xfrm>
                <a:off x="4624" y="156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5" name="Freeform 1093"/>
              <p:cNvSpPr>
                <a:spLocks/>
              </p:cNvSpPr>
              <p:nvPr/>
            </p:nvSpPr>
            <p:spPr bwMode="auto">
              <a:xfrm>
                <a:off x="4618" y="1568"/>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6" name="Rectangle 1094"/>
              <p:cNvSpPr>
                <a:spLocks noChangeArrowheads="1"/>
              </p:cNvSpPr>
              <p:nvPr/>
            </p:nvSpPr>
            <p:spPr bwMode="auto">
              <a:xfrm>
                <a:off x="4620" y="1570"/>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7" name="Freeform 1095"/>
              <p:cNvSpPr>
                <a:spLocks/>
              </p:cNvSpPr>
              <p:nvPr/>
            </p:nvSpPr>
            <p:spPr bwMode="auto">
              <a:xfrm>
                <a:off x="4621" y="1568"/>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8" name="Rectangle 1096"/>
              <p:cNvSpPr>
                <a:spLocks noChangeArrowheads="1"/>
              </p:cNvSpPr>
              <p:nvPr/>
            </p:nvSpPr>
            <p:spPr bwMode="auto">
              <a:xfrm>
                <a:off x="4626" y="156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39" name="Freeform 1097"/>
              <p:cNvSpPr>
                <a:spLocks/>
              </p:cNvSpPr>
              <p:nvPr/>
            </p:nvSpPr>
            <p:spPr bwMode="auto">
              <a:xfrm>
                <a:off x="4621" y="1564"/>
                <a:ext cx="11" cy="12"/>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0" name="Rectangle 1098"/>
              <p:cNvSpPr>
                <a:spLocks noChangeArrowheads="1"/>
              </p:cNvSpPr>
              <p:nvPr/>
            </p:nvSpPr>
            <p:spPr bwMode="auto">
              <a:xfrm>
                <a:off x="4623" y="1565"/>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1" name="Freeform 1099"/>
              <p:cNvSpPr>
                <a:spLocks/>
              </p:cNvSpPr>
              <p:nvPr/>
            </p:nvSpPr>
            <p:spPr bwMode="auto">
              <a:xfrm>
                <a:off x="4624" y="1564"/>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2" name="Rectangle 1100"/>
              <p:cNvSpPr>
                <a:spLocks noChangeArrowheads="1"/>
              </p:cNvSpPr>
              <p:nvPr/>
            </p:nvSpPr>
            <p:spPr bwMode="auto">
              <a:xfrm>
                <a:off x="4629" y="1558"/>
                <a:ext cx="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3" name="Freeform 1101"/>
              <p:cNvSpPr>
                <a:spLocks/>
              </p:cNvSpPr>
              <p:nvPr/>
            </p:nvSpPr>
            <p:spPr bwMode="auto">
              <a:xfrm>
                <a:off x="4624" y="1558"/>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4" name="Rectangle 1102"/>
              <p:cNvSpPr>
                <a:spLocks noChangeArrowheads="1"/>
              </p:cNvSpPr>
              <p:nvPr/>
            </p:nvSpPr>
            <p:spPr bwMode="auto">
              <a:xfrm>
                <a:off x="4625" y="1559"/>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5" name="Freeform 1103"/>
              <p:cNvSpPr>
                <a:spLocks/>
              </p:cNvSpPr>
              <p:nvPr/>
            </p:nvSpPr>
            <p:spPr bwMode="auto">
              <a:xfrm>
                <a:off x="4626" y="1558"/>
                <a:ext cx="12"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6" name="Rectangle 1104"/>
              <p:cNvSpPr>
                <a:spLocks noChangeArrowheads="1"/>
              </p:cNvSpPr>
              <p:nvPr/>
            </p:nvSpPr>
            <p:spPr bwMode="auto">
              <a:xfrm>
                <a:off x="4631" y="1553"/>
                <a:ext cx="1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7" name="Freeform 1105"/>
              <p:cNvSpPr>
                <a:spLocks/>
              </p:cNvSpPr>
              <p:nvPr/>
            </p:nvSpPr>
            <p:spPr bwMode="auto">
              <a:xfrm>
                <a:off x="4626" y="1553"/>
                <a:ext cx="12"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8" name="Rectangle 1106"/>
              <p:cNvSpPr>
                <a:spLocks noChangeArrowheads="1"/>
              </p:cNvSpPr>
              <p:nvPr/>
            </p:nvSpPr>
            <p:spPr bwMode="auto">
              <a:xfrm>
                <a:off x="4637" y="1550"/>
                <a:ext cx="11" cy="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49" name="Freeform 1107"/>
              <p:cNvSpPr>
                <a:spLocks/>
              </p:cNvSpPr>
              <p:nvPr/>
            </p:nvSpPr>
            <p:spPr bwMode="auto">
              <a:xfrm>
                <a:off x="4638" y="1553"/>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0" name="Rectangle 1108"/>
              <p:cNvSpPr>
                <a:spLocks noChangeArrowheads="1"/>
              </p:cNvSpPr>
              <p:nvPr/>
            </p:nvSpPr>
            <p:spPr bwMode="auto">
              <a:xfrm>
                <a:off x="4643" y="1544"/>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1" name="Freeform 1109"/>
              <p:cNvSpPr>
                <a:spLocks/>
              </p:cNvSpPr>
              <p:nvPr/>
            </p:nvSpPr>
            <p:spPr bwMode="auto">
              <a:xfrm>
                <a:off x="4638" y="1544"/>
                <a:ext cx="11" cy="12"/>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2" name="Rectangle 1110"/>
              <p:cNvSpPr>
                <a:spLocks noChangeArrowheads="1"/>
              </p:cNvSpPr>
              <p:nvPr/>
            </p:nvSpPr>
            <p:spPr bwMode="auto">
              <a:xfrm>
                <a:off x="4639" y="1545"/>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3" name="Freeform 1111"/>
              <p:cNvSpPr>
                <a:spLocks/>
              </p:cNvSpPr>
              <p:nvPr/>
            </p:nvSpPr>
            <p:spPr bwMode="auto">
              <a:xfrm>
                <a:off x="4640" y="1544"/>
                <a:ext cx="11" cy="12"/>
              </a:xfrm>
              <a:custGeom>
                <a:avLst/>
                <a:gdLst>
                  <a:gd name="T0" fmla="*/ 11 w 23"/>
                  <a:gd name="T1" fmla="*/ 0 h 25"/>
                  <a:gd name="T2" fmla="*/ 0 w 23"/>
                  <a:gd name="T3" fmla="*/ 13 h 25"/>
                  <a:gd name="T4" fmla="*/ 11 w 23"/>
                  <a:gd name="T5" fmla="*/ 25 h 25"/>
                  <a:gd name="T6" fmla="*/ 23 w 23"/>
                  <a:gd name="T7" fmla="*/ 13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3"/>
                    </a:lnTo>
                    <a:lnTo>
                      <a:pt x="11" y="25"/>
                    </a:lnTo>
                    <a:lnTo>
                      <a:pt x="23" y="13"/>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4" name="Rectangle 1112"/>
              <p:cNvSpPr>
                <a:spLocks noChangeArrowheads="1"/>
              </p:cNvSpPr>
              <p:nvPr/>
            </p:nvSpPr>
            <p:spPr bwMode="auto">
              <a:xfrm>
                <a:off x="4645" y="1539"/>
                <a:ext cx="3"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5" name="Freeform 1113"/>
              <p:cNvSpPr>
                <a:spLocks/>
              </p:cNvSpPr>
              <p:nvPr/>
            </p:nvSpPr>
            <p:spPr bwMode="auto">
              <a:xfrm>
                <a:off x="4640" y="1539"/>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6" name="Rectangle 1114"/>
              <p:cNvSpPr>
                <a:spLocks noChangeArrowheads="1"/>
              </p:cNvSpPr>
              <p:nvPr/>
            </p:nvSpPr>
            <p:spPr bwMode="auto">
              <a:xfrm>
                <a:off x="4642" y="1540"/>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7" name="Freeform 1115"/>
              <p:cNvSpPr>
                <a:spLocks/>
              </p:cNvSpPr>
              <p:nvPr/>
            </p:nvSpPr>
            <p:spPr bwMode="auto">
              <a:xfrm>
                <a:off x="4643" y="1539"/>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8" name="Rectangle 1116"/>
              <p:cNvSpPr>
                <a:spLocks noChangeArrowheads="1"/>
              </p:cNvSpPr>
              <p:nvPr/>
            </p:nvSpPr>
            <p:spPr bwMode="auto">
              <a:xfrm>
                <a:off x="4648" y="1534"/>
                <a:ext cx="6"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59" name="Freeform 1117"/>
              <p:cNvSpPr>
                <a:spLocks/>
              </p:cNvSpPr>
              <p:nvPr/>
            </p:nvSpPr>
            <p:spPr bwMode="auto">
              <a:xfrm>
                <a:off x="4643" y="1534"/>
                <a:ext cx="11" cy="12"/>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0" name="Rectangle 1118"/>
              <p:cNvSpPr>
                <a:spLocks noChangeArrowheads="1"/>
              </p:cNvSpPr>
              <p:nvPr/>
            </p:nvSpPr>
            <p:spPr bwMode="auto">
              <a:xfrm>
                <a:off x="4648" y="1539"/>
                <a:ext cx="11" cy="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1" name="Freeform 1119"/>
              <p:cNvSpPr>
                <a:spLocks/>
              </p:cNvSpPr>
              <p:nvPr/>
            </p:nvSpPr>
            <p:spPr bwMode="auto">
              <a:xfrm>
                <a:off x="4649" y="1534"/>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2" name="Rectangle 1120"/>
              <p:cNvSpPr>
                <a:spLocks noChangeArrowheads="1"/>
              </p:cNvSpPr>
              <p:nvPr/>
            </p:nvSpPr>
            <p:spPr bwMode="auto">
              <a:xfrm>
                <a:off x="4668" y="1529"/>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3" name="Rectangle 1121"/>
              <p:cNvSpPr>
                <a:spLocks noChangeArrowheads="1"/>
              </p:cNvSpPr>
              <p:nvPr/>
            </p:nvSpPr>
            <p:spPr bwMode="auto">
              <a:xfrm>
                <a:off x="4667" y="1531"/>
                <a:ext cx="11"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4" name="Freeform 1122"/>
              <p:cNvSpPr>
                <a:spLocks/>
              </p:cNvSpPr>
              <p:nvPr/>
            </p:nvSpPr>
            <p:spPr bwMode="auto">
              <a:xfrm>
                <a:off x="4668" y="1529"/>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5" name="Rectangle 1123"/>
              <p:cNvSpPr>
                <a:spLocks noChangeArrowheads="1"/>
              </p:cNvSpPr>
              <p:nvPr/>
            </p:nvSpPr>
            <p:spPr bwMode="auto">
              <a:xfrm>
                <a:off x="4673" y="1525"/>
                <a:ext cx="1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6" name="Freeform 1124"/>
              <p:cNvSpPr>
                <a:spLocks/>
              </p:cNvSpPr>
              <p:nvPr/>
            </p:nvSpPr>
            <p:spPr bwMode="auto">
              <a:xfrm>
                <a:off x="4668" y="1525"/>
                <a:ext cx="11"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7" name="Rectangle 1125"/>
              <p:cNvSpPr>
                <a:spLocks noChangeArrowheads="1"/>
              </p:cNvSpPr>
              <p:nvPr/>
            </p:nvSpPr>
            <p:spPr bwMode="auto">
              <a:xfrm>
                <a:off x="4681" y="1526"/>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8" name="Freeform 1126"/>
              <p:cNvSpPr>
                <a:spLocks/>
              </p:cNvSpPr>
              <p:nvPr/>
            </p:nvSpPr>
            <p:spPr bwMode="auto">
              <a:xfrm>
                <a:off x="4682" y="1525"/>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69" name="Rectangle 1127"/>
              <p:cNvSpPr>
                <a:spLocks noChangeArrowheads="1"/>
              </p:cNvSpPr>
              <p:nvPr/>
            </p:nvSpPr>
            <p:spPr bwMode="auto">
              <a:xfrm>
                <a:off x="4687" y="1519"/>
                <a:ext cx="5"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0" name="Freeform 1128"/>
              <p:cNvSpPr>
                <a:spLocks/>
              </p:cNvSpPr>
              <p:nvPr/>
            </p:nvSpPr>
            <p:spPr bwMode="auto">
              <a:xfrm>
                <a:off x="4682" y="1519"/>
                <a:ext cx="11" cy="13"/>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1" name="Rectangle 1129"/>
              <p:cNvSpPr>
                <a:spLocks noChangeArrowheads="1"/>
              </p:cNvSpPr>
              <p:nvPr/>
            </p:nvSpPr>
            <p:spPr bwMode="auto">
              <a:xfrm>
                <a:off x="4686" y="1515"/>
                <a:ext cx="11" cy="1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2" name="Freeform 1130"/>
              <p:cNvSpPr>
                <a:spLocks/>
              </p:cNvSpPr>
              <p:nvPr/>
            </p:nvSpPr>
            <p:spPr bwMode="auto">
              <a:xfrm>
                <a:off x="4687" y="1519"/>
                <a:ext cx="11"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3" name="Rectangle 1131"/>
              <p:cNvSpPr>
                <a:spLocks noChangeArrowheads="1"/>
              </p:cNvSpPr>
              <p:nvPr/>
            </p:nvSpPr>
            <p:spPr bwMode="auto">
              <a:xfrm>
                <a:off x="4692" y="1509"/>
                <a:ext cx="19"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4" name="Freeform 1132"/>
              <p:cNvSpPr>
                <a:spLocks/>
              </p:cNvSpPr>
              <p:nvPr/>
            </p:nvSpPr>
            <p:spPr bwMode="auto">
              <a:xfrm>
                <a:off x="4687" y="1509"/>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5" name="Rectangle 1133"/>
              <p:cNvSpPr>
                <a:spLocks noChangeArrowheads="1"/>
              </p:cNvSpPr>
              <p:nvPr/>
            </p:nvSpPr>
            <p:spPr bwMode="auto">
              <a:xfrm>
                <a:off x="4705" y="1510"/>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6" name="Freeform 1134"/>
              <p:cNvSpPr>
                <a:spLocks/>
              </p:cNvSpPr>
              <p:nvPr/>
            </p:nvSpPr>
            <p:spPr bwMode="auto">
              <a:xfrm>
                <a:off x="4706" y="1509"/>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7" name="Rectangle 1135"/>
              <p:cNvSpPr>
                <a:spLocks noChangeArrowheads="1"/>
              </p:cNvSpPr>
              <p:nvPr/>
            </p:nvSpPr>
            <p:spPr bwMode="auto">
              <a:xfrm>
                <a:off x="4711" y="1504"/>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8" name="Freeform 1136"/>
              <p:cNvSpPr>
                <a:spLocks/>
              </p:cNvSpPr>
              <p:nvPr/>
            </p:nvSpPr>
            <p:spPr bwMode="auto">
              <a:xfrm>
                <a:off x="4706" y="1504"/>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79" name="Rectangle 1137"/>
              <p:cNvSpPr>
                <a:spLocks noChangeArrowheads="1"/>
              </p:cNvSpPr>
              <p:nvPr/>
            </p:nvSpPr>
            <p:spPr bwMode="auto">
              <a:xfrm>
                <a:off x="4716" y="1500"/>
                <a:ext cx="12" cy="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0" name="Rectangle 1138"/>
              <p:cNvSpPr>
                <a:spLocks noChangeArrowheads="1"/>
              </p:cNvSpPr>
              <p:nvPr/>
            </p:nvSpPr>
            <p:spPr bwMode="auto">
              <a:xfrm>
                <a:off x="4723" y="1493"/>
                <a:ext cx="32"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1" name="Freeform 1139"/>
              <p:cNvSpPr>
                <a:spLocks/>
              </p:cNvSpPr>
              <p:nvPr/>
            </p:nvSpPr>
            <p:spPr bwMode="auto">
              <a:xfrm>
                <a:off x="4717" y="1493"/>
                <a:ext cx="12" cy="13"/>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2" name="Rectangle 1140"/>
              <p:cNvSpPr>
                <a:spLocks noChangeArrowheads="1"/>
              </p:cNvSpPr>
              <p:nvPr/>
            </p:nvSpPr>
            <p:spPr bwMode="auto">
              <a:xfrm>
                <a:off x="4749" y="1494"/>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3" name="Freeform 1141"/>
              <p:cNvSpPr>
                <a:spLocks/>
              </p:cNvSpPr>
              <p:nvPr/>
            </p:nvSpPr>
            <p:spPr bwMode="auto">
              <a:xfrm>
                <a:off x="4750" y="1493"/>
                <a:ext cx="12" cy="13"/>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4" name="Rectangle 1142"/>
              <p:cNvSpPr>
                <a:spLocks noChangeArrowheads="1"/>
              </p:cNvSpPr>
              <p:nvPr/>
            </p:nvSpPr>
            <p:spPr bwMode="auto">
              <a:xfrm>
                <a:off x="4755" y="1488"/>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5" name="Freeform 1143"/>
              <p:cNvSpPr>
                <a:spLocks/>
              </p:cNvSpPr>
              <p:nvPr/>
            </p:nvSpPr>
            <p:spPr bwMode="auto">
              <a:xfrm>
                <a:off x="4750" y="1488"/>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6" name="Rectangle 1144"/>
              <p:cNvSpPr>
                <a:spLocks noChangeArrowheads="1"/>
              </p:cNvSpPr>
              <p:nvPr/>
            </p:nvSpPr>
            <p:spPr bwMode="auto">
              <a:xfrm>
                <a:off x="4752" y="1489"/>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7" name="Freeform 1145"/>
              <p:cNvSpPr>
                <a:spLocks/>
              </p:cNvSpPr>
              <p:nvPr/>
            </p:nvSpPr>
            <p:spPr bwMode="auto">
              <a:xfrm>
                <a:off x="4753" y="1488"/>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8" name="Rectangle 1146"/>
              <p:cNvSpPr>
                <a:spLocks noChangeArrowheads="1"/>
              </p:cNvSpPr>
              <p:nvPr/>
            </p:nvSpPr>
            <p:spPr bwMode="auto">
              <a:xfrm>
                <a:off x="4758" y="1483"/>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89" name="Freeform 1147"/>
              <p:cNvSpPr>
                <a:spLocks/>
              </p:cNvSpPr>
              <p:nvPr/>
            </p:nvSpPr>
            <p:spPr bwMode="auto">
              <a:xfrm>
                <a:off x="4753" y="1483"/>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0" name="Rectangle 1148"/>
              <p:cNvSpPr>
                <a:spLocks noChangeArrowheads="1"/>
              </p:cNvSpPr>
              <p:nvPr/>
            </p:nvSpPr>
            <p:spPr bwMode="auto">
              <a:xfrm>
                <a:off x="4760" y="1484"/>
                <a:ext cx="11"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1" name="Freeform 1149"/>
              <p:cNvSpPr>
                <a:spLocks/>
              </p:cNvSpPr>
              <p:nvPr/>
            </p:nvSpPr>
            <p:spPr bwMode="auto">
              <a:xfrm>
                <a:off x="4761" y="1483"/>
                <a:ext cx="11" cy="12"/>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2" name="Rectangle 1150"/>
              <p:cNvSpPr>
                <a:spLocks noChangeArrowheads="1"/>
              </p:cNvSpPr>
              <p:nvPr/>
            </p:nvSpPr>
            <p:spPr bwMode="auto">
              <a:xfrm>
                <a:off x="4766" y="1478"/>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3" name="Freeform 1151"/>
              <p:cNvSpPr>
                <a:spLocks/>
              </p:cNvSpPr>
              <p:nvPr/>
            </p:nvSpPr>
            <p:spPr bwMode="auto">
              <a:xfrm>
                <a:off x="4761" y="147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4" name="Rectangle 1152"/>
              <p:cNvSpPr>
                <a:spLocks noChangeArrowheads="1"/>
              </p:cNvSpPr>
              <p:nvPr/>
            </p:nvSpPr>
            <p:spPr bwMode="auto">
              <a:xfrm>
                <a:off x="4762" y="1480"/>
                <a:ext cx="12" cy="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5" name="Freeform 1153"/>
              <p:cNvSpPr>
                <a:spLocks/>
              </p:cNvSpPr>
              <p:nvPr/>
            </p:nvSpPr>
            <p:spPr bwMode="auto">
              <a:xfrm>
                <a:off x="4763" y="1478"/>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6" name="Rectangle 1154"/>
              <p:cNvSpPr>
                <a:spLocks noChangeArrowheads="1"/>
              </p:cNvSpPr>
              <p:nvPr/>
            </p:nvSpPr>
            <p:spPr bwMode="auto">
              <a:xfrm>
                <a:off x="4779" y="1467"/>
                <a:ext cx="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7" name="Rectangle 1155"/>
              <p:cNvSpPr>
                <a:spLocks noChangeArrowheads="1"/>
              </p:cNvSpPr>
              <p:nvPr/>
            </p:nvSpPr>
            <p:spPr bwMode="auto">
              <a:xfrm>
                <a:off x="4774" y="1467"/>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8" name="Freeform 1156"/>
              <p:cNvSpPr>
                <a:spLocks/>
              </p:cNvSpPr>
              <p:nvPr/>
            </p:nvSpPr>
            <p:spPr bwMode="auto">
              <a:xfrm>
                <a:off x="4775" y="1467"/>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199" name="Rectangle 1157"/>
              <p:cNvSpPr>
                <a:spLocks noChangeArrowheads="1"/>
              </p:cNvSpPr>
              <p:nvPr/>
            </p:nvSpPr>
            <p:spPr bwMode="auto">
              <a:xfrm>
                <a:off x="4780" y="1460"/>
                <a:ext cx="8" cy="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0" name="Freeform 1158"/>
              <p:cNvSpPr>
                <a:spLocks/>
              </p:cNvSpPr>
              <p:nvPr/>
            </p:nvSpPr>
            <p:spPr bwMode="auto">
              <a:xfrm>
                <a:off x="4775" y="1460"/>
                <a:ext cx="11" cy="13"/>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1" name="Rectangle 1159"/>
              <p:cNvSpPr>
                <a:spLocks noChangeArrowheads="1"/>
              </p:cNvSpPr>
              <p:nvPr/>
            </p:nvSpPr>
            <p:spPr bwMode="auto">
              <a:xfrm>
                <a:off x="4782" y="1461"/>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2" name="Freeform 1160"/>
              <p:cNvSpPr>
                <a:spLocks/>
              </p:cNvSpPr>
              <p:nvPr/>
            </p:nvSpPr>
            <p:spPr bwMode="auto">
              <a:xfrm>
                <a:off x="4783" y="1460"/>
                <a:ext cx="11" cy="13"/>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3" name="Rectangle 1161"/>
              <p:cNvSpPr>
                <a:spLocks noChangeArrowheads="1"/>
              </p:cNvSpPr>
              <p:nvPr/>
            </p:nvSpPr>
            <p:spPr bwMode="auto">
              <a:xfrm>
                <a:off x="4788" y="1455"/>
                <a:ext cx="2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4" name="Freeform 1162"/>
              <p:cNvSpPr>
                <a:spLocks/>
              </p:cNvSpPr>
              <p:nvPr/>
            </p:nvSpPr>
            <p:spPr bwMode="auto">
              <a:xfrm>
                <a:off x="4783" y="1455"/>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5" name="Rectangle 1163"/>
              <p:cNvSpPr>
                <a:spLocks noChangeArrowheads="1"/>
              </p:cNvSpPr>
              <p:nvPr/>
            </p:nvSpPr>
            <p:spPr bwMode="auto">
              <a:xfrm>
                <a:off x="4804" y="1455"/>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6" name="Freeform 1164"/>
              <p:cNvSpPr>
                <a:spLocks/>
              </p:cNvSpPr>
              <p:nvPr/>
            </p:nvSpPr>
            <p:spPr bwMode="auto">
              <a:xfrm>
                <a:off x="4805" y="1455"/>
                <a:ext cx="11"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7" name="Rectangle 1165"/>
              <p:cNvSpPr>
                <a:spLocks noChangeArrowheads="1"/>
              </p:cNvSpPr>
              <p:nvPr/>
            </p:nvSpPr>
            <p:spPr bwMode="auto">
              <a:xfrm>
                <a:off x="4810" y="1449"/>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8" name="Freeform 1166"/>
              <p:cNvSpPr>
                <a:spLocks/>
              </p:cNvSpPr>
              <p:nvPr/>
            </p:nvSpPr>
            <p:spPr bwMode="auto">
              <a:xfrm>
                <a:off x="4805" y="1449"/>
                <a:ext cx="11"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09" name="Rectangle 1167"/>
              <p:cNvSpPr>
                <a:spLocks noChangeArrowheads="1"/>
              </p:cNvSpPr>
              <p:nvPr/>
            </p:nvSpPr>
            <p:spPr bwMode="auto">
              <a:xfrm>
                <a:off x="4807" y="1449"/>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0" name="Freeform 1168"/>
              <p:cNvSpPr>
                <a:spLocks/>
              </p:cNvSpPr>
              <p:nvPr/>
            </p:nvSpPr>
            <p:spPr bwMode="auto">
              <a:xfrm>
                <a:off x="4807" y="1449"/>
                <a:ext cx="12" cy="12"/>
              </a:xfrm>
              <a:custGeom>
                <a:avLst/>
                <a:gdLst>
                  <a:gd name="T0" fmla="*/ 10 w 23"/>
                  <a:gd name="T1" fmla="*/ 0 h 25"/>
                  <a:gd name="T2" fmla="*/ 0 w 23"/>
                  <a:gd name="T3" fmla="*/ 13 h 25"/>
                  <a:gd name="T4" fmla="*/ 10 w 23"/>
                  <a:gd name="T5" fmla="*/ 25 h 25"/>
                  <a:gd name="T6" fmla="*/ 23 w 23"/>
                  <a:gd name="T7" fmla="*/ 13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3"/>
                    </a:lnTo>
                    <a:lnTo>
                      <a:pt x="10" y="25"/>
                    </a:lnTo>
                    <a:lnTo>
                      <a:pt x="23"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1" name="Rectangle 1169"/>
              <p:cNvSpPr>
                <a:spLocks noChangeArrowheads="1"/>
              </p:cNvSpPr>
              <p:nvPr/>
            </p:nvSpPr>
            <p:spPr bwMode="auto">
              <a:xfrm>
                <a:off x="4813" y="1443"/>
                <a:ext cx="2"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2" name="Freeform 1170"/>
              <p:cNvSpPr>
                <a:spLocks/>
              </p:cNvSpPr>
              <p:nvPr/>
            </p:nvSpPr>
            <p:spPr bwMode="auto">
              <a:xfrm>
                <a:off x="4807" y="1443"/>
                <a:ext cx="12"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3" name="Rectangle 1171"/>
              <p:cNvSpPr>
                <a:spLocks noChangeArrowheads="1"/>
              </p:cNvSpPr>
              <p:nvPr/>
            </p:nvSpPr>
            <p:spPr bwMode="auto">
              <a:xfrm>
                <a:off x="4809" y="1444"/>
                <a:ext cx="12" cy="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4" name="Freeform 1172"/>
              <p:cNvSpPr>
                <a:spLocks/>
              </p:cNvSpPr>
              <p:nvPr/>
            </p:nvSpPr>
            <p:spPr bwMode="auto">
              <a:xfrm>
                <a:off x="4810" y="1443"/>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5" name="Rectangle 1173"/>
              <p:cNvSpPr>
                <a:spLocks noChangeArrowheads="1"/>
              </p:cNvSpPr>
              <p:nvPr/>
            </p:nvSpPr>
            <p:spPr bwMode="auto">
              <a:xfrm>
                <a:off x="4815" y="1438"/>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6" name="Freeform 1174"/>
              <p:cNvSpPr>
                <a:spLocks/>
              </p:cNvSpPr>
              <p:nvPr/>
            </p:nvSpPr>
            <p:spPr bwMode="auto">
              <a:xfrm>
                <a:off x="4810" y="143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7" name="Rectangle 1175"/>
              <p:cNvSpPr>
                <a:spLocks noChangeArrowheads="1"/>
              </p:cNvSpPr>
              <p:nvPr/>
            </p:nvSpPr>
            <p:spPr bwMode="auto">
              <a:xfrm>
                <a:off x="4821" y="1426"/>
                <a:ext cx="11" cy="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8" name="Rectangle 1176"/>
              <p:cNvSpPr>
                <a:spLocks noChangeArrowheads="1"/>
              </p:cNvSpPr>
              <p:nvPr/>
            </p:nvSpPr>
            <p:spPr bwMode="auto">
              <a:xfrm>
                <a:off x="4827" y="1420"/>
                <a:ext cx="1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19" name="Freeform 1177"/>
              <p:cNvSpPr>
                <a:spLocks/>
              </p:cNvSpPr>
              <p:nvPr/>
            </p:nvSpPr>
            <p:spPr bwMode="auto">
              <a:xfrm>
                <a:off x="4821" y="1420"/>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0" name="Rectangle 1178"/>
              <p:cNvSpPr>
                <a:spLocks noChangeArrowheads="1"/>
              </p:cNvSpPr>
              <p:nvPr/>
            </p:nvSpPr>
            <p:spPr bwMode="auto">
              <a:xfrm>
                <a:off x="4834" y="1420"/>
                <a:ext cx="12"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1" name="Freeform 1179"/>
              <p:cNvSpPr>
                <a:spLocks/>
              </p:cNvSpPr>
              <p:nvPr/>
            </p:nvSpPr>
            <p:spPr bwMode="auto">
              <a:xfrm>
                <a:off x="4835" y="1420"/>
                <a:ext cx="12"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2" name="Rectangle 1180"/>
              <p:cNvSpPr>
                <a:spLocks noChangeArrowheads="1"/>
              </p:cNvSpPr>
              <p:nvPr/>
            </p:nvSpPr>
            <p:spPr bwMode="auto">
              <a:xfrm>
                <a:off x="4840" y="1414"/>
                <a:ext cx="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3" name="Freeform 1181"/>
              <p:cNvSpPr>
                <a:spLocks/>
              </p:cNvSpPr>
              <p:nvPr/>
            </p:nvSpPr>
            <p:spPr bwMode="auto">
              <a:xfrm>
                <a:off x="4835" y="1414"/>
                <a:ext cx="12" cy="12"/>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4" name="Rectangle 1182"/>
              <p:cNvSpPr>
                <a:spLocks noChangeArrowheads="1"/>
              </p:cNvSpPr>
              <p:nvPr/>
            </p:nvSpPr>
            <p:spPr bwMode="auto">
              <a:xfrm>
                <a:off x="4842" y="1414"/>
                <a:ext cx="11" cy="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5" name="Freeform 1183"/>
              <p:cNvSpPr>
                <a:spLocks/>
              </p:cNvSpPr>
              <p:nvPr/>
            </p:nvSpPr>
            <p:spPr bwMode="auto">
              <a:xfrm>
                <a:off x="4843" y="1414"/>
                <a:ext cx="11" cy="12"/>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6" name="Rectangle 1184"/>
              <p:cNvSpPr>
                <a:spLocks noChangeArrowheads="1"/>
              </p:cNvSpPr>
              <p:nvPr/>
            </p:nvSpPr>
            <p:spPr bwMode="auto">
              <a:xfrm>
                <a:off x="4848" y="1408"/>
                <a:ext cx="28"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7" name="Rectangle 1185"/>
              <p:cNvSpPr>
                <a:spLocks noChangeArrowheads="1"/>
              </p:cNvSpPr>
              <p:nvPr/>
            </p:nvSpPr>
            <p:spPr bwMode="auto">
              <a:xfrm>
                <a:off x="4893" y="1408"/>
                <a:ext cx="2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8" name="Freeform 1186"/>
              <p:cNvSpPr>
                <a:spLocks/>
              </p:cNvSpPr>
              <p:nvPr/>
            </p:nvSpPr>
            <p:spPr bwMode="auto">
              <a:xfrm>
                <a:off x="4843" y="1408"/>
                <a:ext cx="11" cy="12"/>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29" name="Rectangle 1187"/>
              <p:cNvSpPr>
                <a:spLocks noChangeArrowheads="1"/>
              </p:cNvSpPr>
              <p:nvPr/>
            </p:nvSpPr>
            <p:spPr bwMode="auto">
              <a:xfrm>
                <a:off x="4908" y="1407"/>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0" name="Freeform 1188"/>
              <p:cNvSpPr>
                <a:spLocks/>
              </p:cNvSpPr>
              <p:nvPr/>
            </p:nvSpPr>
            <p:spPr bwMode="auto">
              <a:xfrm>
                <a:off x="4909" y="1408"/>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1" name="Rectangle 1189"/>
              <p:cNvSpPr>
                <a:spLocks noChangeArrowheads="1"/>
              </p:cNvSpPr>
              <p:nvPr/>
            </p:nvSpPr>
            <p:spPr bwMode="auto">
              <a:xfrm>
                <a:off x="4914" y="1401"/>
                <a:ext cx="11"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2" name="Freeform 1190"/>
              <p:cNvSpPr>
                <a:spLocks/>
              </p:cNvSpPr>
              <p:nvPr/>
            </p:nvSpPr>
            <p:spPr bwMode="auto">
              <a:xfrm>
                <a:off x="4909" y="1401"/>
                <a:ext cx="11" cy="12"/>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3" name="Rectangle 1191"/>
              <p:cNvSpPr>
                <a:spLocks noChangeArrowheads="1"/>
              </p:cNvSpPr>
              <p:nvPr/>
            </p:nvSpPr>
            <p:spPr bwMode="auto">
              <a:xfrm>
                <a:off x="4919" y="1400"/>
                <a:ext cx="12"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4" name="Freeform 1192"/>
              <p:cNvSpPr>
                <a:spLocks/>
              </p:cNvSpPr>
              <p:nvPr/>
            </p:nvSpPr>
            <p:spPr bwMode="auto">
              <a:xfrm>
                <a:off x="4920" y="1401"/>
                <a:ext cx="12" cy="12"/>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5" name="Rectangle 1193"/>
              <p:cNvSpPr>
                <a:spLocks noChangeArrowheads="1"/>
              </p:cNvSpPr>
              <p:nvPr/>
            </p:nvSpPr>
            <p:spPr bwMode="auto">
              <a:xfrm>
                <a:off x="4925" y="1394"/>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6" name="Freeform 1194"/>
              <p:cNvSpPr>
                <a:spLocks/>
              </p:cNvSpPr>
              <p:nvPr/>
            </p:nvSpPr>
            <p:spPr bwMode="auto">
              <a:xfrm>
                <a:off x="4920" y="1394"/>
                <a:ext cx="12" cy="12"/>
              </a:xfrm>
              <a:custGeom>
                <a:avLst/>
                <a:gdLst>
                  <a:gd name="T0" fmla="*/ 0 w 22"/>
                  <a:gd name="T1" fmla="*/ 13 h 25"/>
                  <a:gd name="T2" fmla="*/ 10 w 22"/>
                  <a:gd name="T3" fmla="*/ 0 h 25"/>
                  <a:gd name="T4" fmla="*/ 22 w 22"/>
                  <a:gd name="T5" fmla="*/ 13 h 25"/>
                  <a:gd name="T6" fmla="*/ 10 w 22"/>
                  <a:gd name="T7" fmla="*/ 25 h 25"/>
                  <a:gd name="T8" fmla="*/ 0 w 22"/>
                  <a:gd name="T9" fmla="*/ 13 h 25"/>
                </a:gdLst>
                <a:ahLst/>
                <a:cxnLst>
                  <a:cxn ang="0">
                    <a:pos x="T0" y="T1"/>
                  </a:cxn>
                  <a:cxn ang="0">
                    <a:pos x="T2" y="T3"/>
                  </a:cxn>
                  <a:cxn ang="0">
                    <a:pos x="T4" y="T5"/>
                  </a:cxn>
                  <a:cxn ang="0">
                    <a:pos x="T6" y="T7"/>
                  </a:cxn>
                  <a:cxn ang="0">
                    <a:pos x="T8" y="T9"/>
                  </a:cxn>
                </a:cxnLst>
                <a:rect l="0" t="0" r="r" b="b"/>
                <a:pathLst>
                  <a:path w="22" h="25">
                    <a:moveTo>
                      <a:pt x="0" y="13"/>
                    </a:moveTo>
                    <a:lnTo>
                      <a:pt x="10" y="0"/>
                    </a:lnTo>
                    <a:lnTo>
                      <a:pt x="22"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7" name="Rectangle 1195"/>
              <p:cNvSpPr>
                <a:spLocks noChangeArrowheads="1"/>
              </p:cNvSpPr>
              <p:nvPr/>
            </p:nvSpPr>
            <p:spPr bwMode="auto">
              <a:xfrm>
                <a:off x="4922" y="1393"/>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8" name="Freeform 1196"/>
              <p:cNvSpPr>
                <a:spLocks/>
              </p:cNvSpPr>
              <p:nvPr/>
            </p:nvSpPr>
            <p:spPr bwMode="auto">
              <a:xfrm>
                <a:off x="4923" y="1394"/>
                <a:ext cx="11" cy="12"/>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39" name="Rectangle 1197"/>
              <p:cNvSpPr>
                <a:spLocks noChangeArrowheads="1"/>
              </p:cNvSpPr>
              <p:nvPr/>
            </p:nvSpPr>
            <p:spPr bwMode="auto">
              <a:xfrm>
                <a:off x="4928" y="1387"/>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0" name="Freeform 1198"/>
              <p:cNvSpPr>
                <a:spLocks/>
              </p:cNvSpPr>
              <p:nvPr/>
            </p:nvSpPr>
            <p:spPr bwMode="auto">
              <a:xfrm>
                <a:off x="4923" y="1387"/>
                <a:ext cx="11"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1" name="Rectangle 1199"/>
              <p:cNvSpPr>
                <a:spLocks noChangeArrowheads="1"/>
              </p:cNvSpPr>
              <p:nvPr/>
            </p:nvSpPr>
            <p:spPr bwMode="auto">
              <a:xfrm>
                <a:off x="4925" y="1386"/>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2" name="Freeform 1200"/>
              <p:cNvSpPr>
                <a:spLocks/>
              </p:cNvSpPr>
              <p:nvPr/>
            </p:nvSpPr>
            <p:spPr bwMode="auto">
              <a:xfrm>
                <a:off x="4925" y="1387"/>
                <a:ext cx="12" cy="12"/>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3" name="Rectangle 1201"/>
              <p:cNvSpPr>
                <a:spLocks noChangeArrowheads="1"/>
              </p:cNvSpPr>
              <p:nvPr/>
            </p:nvSpPr>
            <p:spPr bwMode="auto">
              <a:xfrm>
                <a:off x="4931" y="1380"/>
                <a:ext cx="4"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4" name="Freeform 1202"/>
              <p:cNvSpPr>
                <a:spLocks/>
              </p:cNvSpPr>
              <p:nvPr/>
            </p:nvSpPr>
            <p:spPr bwMode="auto">
              <a:xfrm>
                <a:off x="4925" y="1380"/>
                <a:ext cx="12" cy="12"/>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5" name="Rectangle 1203"/>
              <p:cNvSpPr>
                <a:spLocks noChangeArrowheads="1"/>
              </p:cNvSpPr>
              <p:nvPr/>
            </p:nvSpPr>
            <p:spPr bwMode="auto">
              <a:xfrm>
                <a:off x="4945" y="1373"/>
                <a:ext cx="5"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6" name="Rectangle 1204"/>
              <p:cNvSpPr>
                <a:spLocks noChangeArrowheads="1"/>
              </p:cNvSpPr>
              <p:nvPr/>
            </p:nvSpPr>
            <p:spPr bwMode="auto">
              <a:xfrm>
                <a:off x="4944" y="1372"/>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7" name="Freeform 1205"/>
              <p:cNvSpPr>
                <a:spLocks/>
              </p:cNvSpPr>
              <p:nvPr/>
            </p:nvSpPr>
            <p:spPr bwMode="auto">
              <a:xfrm>
                <a:off x="4945" y="1373"/>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8" name="Rectangle 1206"/>
              <p:cNvSpPr>
                <a:spLocks noChangeArrowheads="1"/>
              </p:cNvSpPr>
              <p:nvPr/>
            </p:nvSpPr>
            <p:spPr bwMode="auto">
              <a:xfrm>
                <a:off x="4950" y="1366"/>
                <a:ext cx="3" cy="1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49" name="Freeform 1207"/>
              <p:cNvSpPr>
                <a:spLocks/>
              </p:cNvSpPr>
              <p:nvPr/>
            </p:nvSpPr>
            <p:spPr bwMode="auto">
              <a:xfrm>
                <a:off x="4945" y="1366"/>
                <a:ext cx="11" cy="12"/>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0" name="Rectangle 1208"/>
              <p:cNvSpPr>
                <a:spLocks noChangeArrowheads="1"/>
              </p:cNvSpPr>
              <p:nvPr/>
            </p:nvSpPr>
            <p:spPr bwMode="auto">
              <a:xfrm>
                <a:off x="4947" y="1365"/>
                <a:ext cx="11" cy="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251" name="Freeform 1209"/>
              <p:cNvSpPr>
                <a:spLocks/>
              </p:cNvSpPr>
              <p:nvPr/>
            </p:nvSpPr>
            <p:spPr bwMode="auto">
              <a:xfrm>
                <a:off x="4948" y="1366"/>
                <a:ext cx="11" cy="12"/>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sp>
          <p:nvSpPr>
            <p:cNvPr id="2929" name="Rectangle 1211"/>
            <p:cNvSpPr>
              <a:spLocks noChangeArrowheads="1"/>
            </p:cNvSpPr>
            <p:nvPr/>
          </p:nvSpPr>
          <p:spPr bwMode="auto">
            <a:xfrm>
              <a:off x="7064973" y="2545204"/>
              <a:ext cx="1850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0" name="Freeform 1212"/>
            <p:cNvSpPr>
              <a:spLocks/>
            </p:cNvSpPr>
            <p:nvPr/>
          </p:nvSpPr>
          <p:spPr bwMode="auto">
            <a:xfrm>
              <a:off x="7053411" y="2545204"/>
              <a:ext cx="25442"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1" name="Rectangle 1213"/>
            <p:cNvSpPr>
              <a:spLocks noChangeArrowheads="1"/>
            </p:cNvSpPr>
            <p:nvPr/>
          </p:nvSpPr>
          <p:spPr bwMode="auto">
            <a:xfrm>
              <a:off x="7069602" y="2543230"/>
              <a:ext cx="25442"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2" name="Freeform 1214"/>
            <p:cNvSpPr>
              <a:spLocks/>
            </p:cNvSpPr>
            <p:nvPr/>
          </p:nvSpPr>
          <p:spPr bwMode="auto">
            <a:xfrm>
              <a:off x="7071913" y="2545204"/>
              <a:ext cx="25442"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3" name="Rectangle 1215"/>
            <p:cNvSpPr>
              <a:spLocks noChangeArrowheads="1"/>
            </p:cNvSpPr>
            <p:nvPr/>
          </p:nvSpPr>
          <p:spPr bwMode="auto">
            <a:xfrm>
              <a:off x="7083479" y="2531385"/>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4" name="Freeform 1216"/>
            <p:cNvSpPr>
              <a:spLocks/>
            </p:cNvSpPr>
            <p:nvPr/>
          </p:nvSpPr>
          <p:spPr bwMode="auto">
            <a:xfrm>
              <a:off x="7071912" y="2531385"/>
              <a:ext cx="25442"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5" name="Rectangle 1217"/>
            <p:cNvSpPr>
              <a:spLocks noChangeArrowheads="1"/>
            </p:cNvSpPr>
            <p:nvPr/>
          </p:nvSpPr>
          <p:spPr bwMode="auto">
            <a:xfrm>
              <a:off x="7076539" y="2529410"/>
              <a:ext cx="25442"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6" name="Freeform 1218"/>
            <p:cNvSpPr>
              <a:spLocks/>
            </p:cNvSpPr>
            <p:nvPr/>
          </p:nvSpPr>
          <p:spPr bwMode="auto">
            <a:xfrm>
              <a:off x="7076539" y="2531385"/>
              <a:ext cx="27755"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7" name="Rectangle 1219"/>
            <p:cNvSpPr>
              <a:spLocks noChangeArrowheads="1"/>
            </p:cNvSpPr>
            <p:nvPr/>
          </p:nvSpPr>
          <p:spPr bwMode="auto">
            <a:xfrm>
              <a:off x="7090415" y="2517565"/>
              <a:ext cx="5319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8" name="Freeform 1220"/>
            <p:cNvSpPr>
              <a:spLocks/>
            </p:cNvSpPr>
            <p:nvPr/>
          </p:nvSpPr>
          <p:spPr bwMode="auto">
            <a:xfrm>
              <a:off x="7076537" y="2517565"/>
              <a:ext cx="27755" cy="23690"/>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39" name="Rectangle 1221"/>
            <p:cNvSpPr>
              <a:spLocks noChangeArrowheads="1"/>
            </p:cNvSpPr>
            <p:nvPr/>
          </p:nvSpPr>
          <p:spPr bwMode="auto">
            <a:xfrm>
              <a:off x="7157487" y="2515592"/>
              <a:ext cx="25442"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0" name="Rectangle 1222"/>
            <p:cNvSpPr>
              <a:spLocks noChangeArrowheads="1"/>
            </p:cNvSpPr>
            <p:nvPr/>
          </p:nvSpPr>
          <p:spPr bwMode="auto">
            <a:xfrm>
              <a:off x="7171364" y="2503746"/>
              <a:ext cx="3932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1" name="Freeform 1223"/>
            <p:cNvSpPr>
              <a:spLocks/>
            </p:cNvSpPr>
            <p:nvPr/>
          </p:nvSpPr>
          <p:spPr bwMode="auto">
            <a:xfrm>
              <a:off x="7159799" y="2503746"/>
              <a:ext cx="25442" cy="23690"/>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2" name="Rectangle 1224"/>
            <p:cNvSpPr>
              <a:spLocks noChangeArrowheads="1"/>
            </p:cNvSpPr>
            <p:nvPr/>
          </p:nvSpPr>
          <p:spPr bwMode="auto">
            <a:xfrm>
              <a:off x="7196805" y="2499797"/>
              <a:ext cx="25442"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3" name="Freeform 1225"/>
            <p:cNvSpPr>
              <a:spLocks/>
            </p:cNvSpPr>
            <p:nvPr/>
          </p:nvSpPr>
          <p:spPr bwMode="auto">
            <a:xfrm>
              <a:off x="7196805" y="2503746"/>
              <a:ext cx="27755" cy="23690"/>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4" name="Rectangle 1226"/>
            <p:cNvSpPr>
              <a:spLocks noChangeArrowheads="1"/>
            </p:cNvSpPr>
            <p:nvPr/>
          </p:nvSpPr>
          <p:spPr bwMode="auto">
            <a:xfrm>
              <a:off x="7210682" y="2487952"/>
              <a:ext cx="1387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5" name="Freeform 1227"/>
            <p:cNvSpPr>
              <a:spLocks/>
            </p:cNvSpPr>
            <p:nvPr/>
          </p:nvSpPr>
          <p:spPr bwMode="auto">
            <a:xfrm>
              <a:off x="7196803" y="2487952"/>
              <a:ext cx="27755"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6" name="Rectangle 1228"/>
            <p:cNvSpPr>
              <a:spLocks noChangeArrowheads="1"/>
            </p:cNvSpPr>
            <p:nvPr/>
          </p:nvSpPr>
          <p:spPr bwMode="auto">
            <a:xfrm>
              <a:off x="7210680" y="2485977"/>
              <a:ext cx="25442"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7" name="Freeform 1229"/>
            <p:cNvSpPr>
              <a:spLocks/>
            </p:cNvSpPr>
            <p:nvPr/>
          </p:nvSpPr>
          <p:spPr bwMode="auto">
            <a:xfrm>
              <a:off x="7212994" y="2487952"/>
              <a:ext cx="25442" cy="25665"/>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8" name="Rectangle 1230"/>
            <p:cNvSpPr>
              <a:spLocks noChangeArrowheads="1"/>
            </p:cNvSpPr>
            <p:nvPr/>
          </p:nvSpPr>
          <p:spPr bwMode="auto">
            <a:xfrm>
              <a:off x="7224557" y="2474131"/>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49" name="Freeform 1231"/>
            <p:cNvSpPr>
              <a:spLocks/>
            </p:cNvSpPr>
            <p:nvPr/>
          </p:nvSpPr>
          <p:spPr bwMode="auto">
            <a:xfrm>
              <a:off x="7212996" y="2474131"/>
              <a:ext cx="25442"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0" name="Rectangle 1232"/>
            <p:cNvSpPr>
              <a:spLocks noChangeArrowheads="1"/>
            </p:cNvSpPr>
            <p:nvPr/>
          </p:nvSpPr>
          <p:spPr bwMode="auto">
            <a:xfrm>
              <a:off x="7215305" y="2472158"/>
              <a:ext cx="27755"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1" name="Freeform 1233"/>
            <p:cNvSpPr>
              <a:spLocks/>
            </p:cNvSpPr>
            <p:nvPr/>
          </p:nvSpPr>
          <p:spPr bwMode="auto">
            <a:xfrm>
              <a:off x="7217620" y="2474131"/>
              <a:ext cx="25442"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2" name="Rectangle 1234"/>
            <p:cNvSpPr>
              <a:spLocks noChangeArrowheads="1"/>
            </p:cNvSpPr>
            <p:nvPr/>
          </p:nvSpPr>
          <p:spPr bwMode="auto">
            <a:xfrm>
              <a:off x="7229184" y="2460313"/>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3" name="Freeform 1235"/>
            <p:cNvSpPr>
              <a:spLocks/>
            </p:cNvSpPr>
            <p:nvPr/>
          </p:nvSpPr>
          <p:spPr bwMode="auto">
            <a:xfrm>
              <a:off x="7217619" y="2460313"/>
              <a:ext cx="25442" cy="23690"/>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4" name="Rectangle 1236"/>
            <p:cNvSpPr>
              <a:spLocks noChangeArrowheads="1"/>
            </p:cNvSpPr>
            <p:nvPr/>
          </p:nvSpPr>
          <p:spPr bwMode="auto">
            <a:xfrm>
              <a:off x="7226868" y="2456364"/>
              <a:ext cx="27755"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5" name="Freeform 1237"/>
            <p:cNvSpPr>
              <a:spLocks/>
            </p:cNvSpPr>
            <p:nvPr/>
          </p:nvSpPr>
          <p:spPr bwMode="auto">
            <a:xfrm>
              <a:off x="7229183" y="2460313"/>
              <a:ext cx="27755"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6" name="Rectangle 1238"/>
            <p:cNvSpPr>
              <a:spLocks noChangeArrowheads="1"/>
            </p:cNvSpPr>
            <p:nvPr/>
          </p:nvSpPr>
          <p:spPr bwMode="auto">
            <a:xfrm>
              <a:off x="7243059" y="2444518"/>
              <a:ext cx="1387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7" name="Freeform 1239"/>
            <p:cNvSpPr>
              <a:spLocks/>
            </p:cNvSpPr>
            <p:nvPr/>
          </p:nvSpPr>
          <p:spPr bwMode="auto">
            <a:xfrm>
              <a:off x="7229181" y="2444518"/>
              <a:ext cx="27755"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8" name="Rectangle 1240"/>
            <p:cNvSpPr>
              <a:spLocks noChangeArrowheads="1"/>
            </p:cNvSpPr>
            <p:nvPr/>
          </p:nvSpPr>
          <p:spPr bwMode="auto">
            <a:xfrm>
              <a:off x="7280062" y="2428725"/>
              <a:ext cx="2081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59" name="Rectangle 1241"/>
            <p:cNvSpPr>
              <a:spLocks noChangeArrowheads="1"/>
            </p:cNvSpPr>
            <p:nvPr/>
          </p:nvSpPr>
          <p:spPr bwMode="auto">
            <a:xfrm>
              <a:off x="7287001" y="2424776"/>
              <a:ext cx="25442"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0" name="Freeform 1242"/>
            <p:cNvSpPr>
              <a:spLocks/>
            </p:cNvSpPr>
            <p:nvPr/>
          </p:nvSpPr>
          <p:spPr bwMode="auto">
            <a:xfrm>
              <a:off x="7287001" y="2428725"/>
              <a:ext cx="27755"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1" name="Rectangle 1243"/>
            <p:cNvSpPr>
              <a:spLocks noChangeArrowheads="1"/>
            </p:cNvSpPr>
            <p:nvPr/>
          </p:nvSpPr>
          <p:spPr bwMode="auto">
            <a:xfrm>
              <a:off x="7300877" y="2412930"/>
              <a:ext cx="3006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2" name="Freeform 1244"/>
            <p:cNvSpPr>
              <a:spLocks/>
            </p:cNvSpPr>
            <p:nvPr/>
          </p:nvSpPr>
          <p:spPr bwMode="auto">
            <a:xfrm>
              <a:off x="7287002" y="2412930"/>
              <a:ext cx="27755" cy="23690"/>
            </a:xfrm>
            <a:custGeom>
              <a:avLst/>
              <a:gdLst>
                <a:gd name="T0" fmla="*/ 0 w 23"/>
                <a:gd name="T1" fmla="*/ 13 h 25"/>
                <a:gd name="T2" fmla="*/ 10 w 23"/>
                <a:gd name="T3" fmla="*/ 0 h 25"/>
                <a:gd name="T4" fmla="*/ 23 w 23"/>
                <a:gd name="T5" fmla="*/ 13 h 25"/>
                <a:gd name="T6" fmla="*/ 10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0" y="0"/>
                  </a:lnTo>
                  <a:lnTo>
                    <a:pt x="23" y="13"/>
                  </a:lnTo>
                  <a:lnTo>
                    <a:pt x="10"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3" name="Rectangle 1245"/>
            <p:cNvSpPr>
              <a:spLocks noChangeArrowheads="1"/>
            </p:cNvSpPr>
            <p:nvPr/>
          </p:nvSpPr>
          <p:spPr bwMode="auto">
            <a:xfrm>
              <a:off x="7317069" y="2408983"/>
              <a:ext cx="25442"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4" name="Freeform 1246"/>
            <p:cNvSpPr>
              <a:spLocks/>
            </p:cNvSpPr>
            <p:nvPr/>
          </p:nvSpPr>
          <p:spPr bwMode="auto">
            <a:xfrm>
              <a:off x="7317069" y="2412930"/>
              <a:ext cx="27755" cy="23690"/>
            </a:xfrm>
            <a:custGeom>
              <a:avLst/>
              <a:gdLst>
                <a:gd name="T0" fmla="*/ 10 w 23"/>
                <a:gd name="T1" fmla="*/ 0 h 25"/>
                <a:gd name="T2" fmla="*/ 0 w 23"/>
                <a:gd name="T3" fmla="*/ 13 h 25"/>
                <a:gd name="T4" fmla="*/ 10 w 23"/>
                <a:gd name="T5" fmla="*/ 25 h 25"/>
                <a:gd name="T6" fmla="*/ 23 w 23"/>
                <a:gd name="T7" fmla="*/ 13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3"/>
                  </a:lnTo>
                  <a:lnTo>
                    <a:pt x="10" y="25"/>
                  </a:lnTo>
                  <a:lnTo>
                    <a:pt x="23"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5" name="Rectangle 1247"/>
            <p:cNvSpPr>
              <a:spLocks noChangeArrowheads="1"/>
            </p:cNvSpPr>
            <p:nvPr/>
          </p:nvSpPr>
          <p:spPr bwMode="auto">
            <a:xfrm>
              <a:off x="7330943" y="2397137"/>
              <a:ext cx="37006"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6" name="Freeform 1248"/>
            <p:cNvSpPr>
              <a:spLocks/>
            </p:cNvSpPr>
            <p:nvPr/>
          </p:nvSpPr>
          <p:spPr bwMode="auto">
            <a:xfrm>
              <a:off x="7317068" y="2397137"/>
              <a:ext cx="27755" cy="25665"/>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7" name="Rectangle 1249"/>
            <p:cNvSpPr>
              <a:spLocks noChangeArrowheads="1"/>
            </p:cNvSpPr>
            <p:nvPr/>
          </p:nvSpPr>
          <p:spPr bwMode="auto">
            <a:xfrm>
              <a:off x="7354074" y="2395162"/>
              <a:ext cx="25442" cy="1381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8" name="Freeform 1250"/>
            <p:cNvSpPr>
              <a:spLocks/>
            </p:cNvSpPr>
            <p:nvPr/>
          </p:nvSpPr>
          <p:spPr bwMode="auto">
            <a:xfrm>
              <a:off x="7356385" y="2397137"/>
              <a:ext cx="25442" cy="25665"/>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69" name="Rectangle 1251"/>
            <p:cNvSpPr>
              <a:spLocks noChangeArrowheads="1"/>
            </p:cNvSpPr>
            <p:nvPr/>
          </p:nvSpPr>
          <p:spPr bwMode="auto">
            <a:xfrm>
              <a:off x="7367948" y="2383318"/>
              <a:ext cx="1850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0" name="Freeform 1252"/>
            <p:cNvSpPr>
              <a:spLocks/>
            </p:cNvSpPr>
            <p:nvPr/>
          </p:nvSpPr>
          <p:spPr bwMode="auto">
            <a:xfrm>
              <a:off x="7356382" y="2383318"/>
              <a:ext cx="25442"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1" name="Rectangle 1253"/>
            <p:cNvSpPr>
              <a:spLocks noChangeArrowheads="1"/>
            </p:cNvSpPr>
            <p:nvPr/>
          </p:nvSpPr>
          <p:spPr bwMode="auto">
            <a:xfrm>
              <a:off x="7400327" y="2377395"/>
              <a:ext cx="25442" cy="592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2" name="Rectangle 1254"/>
            <p:cNvSpPr>
              <a:spLocks noChangeArrowheads="1"/>
            </p:cNvSpPr>
            <p:nvPr/>
          </p:nvSpPr>
          <p:spPr bwMode="auto">
            <a:xfrm>
              <a:off x="7414206" y="2365550"/>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3" name="Freeform 1255"/>
            <p:cNvSpPr>
              <a:spLocks/>
            </p:cNvSpPr>
            <p:nvPr/>
          </p:nvSpPr>
          <p:spPr bwMode="auto">
            <a:xfrm>
              <a:off x="7402639" y="2365550"/>
              <a:ext cx="25442"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4" name="Rectangle 1256"/>
            <p:cNvSpPr>
              <a:spLocks noChangeArrowheads="1"/>
            </p:cNvSpPr>
            <p:nvPr/>
          </p:nvSpPr>
          <p:spPr bwMode="auto">
            <a:xfrm>
              <a:off x="7407267" y="2361601"/>
              <a:ext cx="25442"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5" name="Freeform 1257"/>
            <p:cNvSpPr>
              <a:spLocks/>
            </p:cNvSpPr>
            <p:nvPr/>
          </p:nvSpPr>
          <p:spPr bwMode="auto">
            <a:xfrm>
              <a:off x="7409579" y="2365550"/>
              <a:ext cx="25442" cy="23690"/>
            </a:xfrm>
            <a:custGeom>
              <a:avLst/>
              <a:gdLst>
                <a:gd name="T0" fmla="*/ 10 w 23"/>
                <a:gd name="T1" fmla="*/ 0 h 24"/>
                <a:gd name="T2" fmla="*/ 0 w 23"/>
                <a:gd name="T3" fmla="*/ 12 h 24"/>
                <a:gd name="T4" fmla="*/ 10 w 23"/>
                <a:gd name="T5" fmla="*/ 24 h 24"/>
                <a:gd name="T6" fmla="*/ 23 w 23"/>
                <a:gd name="T7" fmla="*/ 12 h 24"/>
                <a:gd name="T8" fmla="*/ 10 w 23"/>
                <a:gd name="T9" fmla="*/ 0 h 24"/>
              </a:gdLst>
              <a:ahLst/>
              <a:cxnLst>
                <a:cxn ang="0">
                  <a:pos x="T0" y="T1"/>
                </a:cxn>
                <a:cxn ang="0">
                  <a:pos x="T2" y="T3"/>
                </a:cxn>
                <a:cxn ang="0">
                  <a:pos x="T4" y="T5"/>
                </a:cxn>
                <a:cxn ang="0">
                  <a:pos x="T6" y="T7"/>
                </a:cxn>
                <a:cxn ang="0">
                  <a:pos x="T8" y="T9"/>
                </a:cxn>
              </a:cxnLst>
              <a:rect l="0" t="0" r="r" b="b"/>
              <a:pathLst>
                <a:path w="23" h="24">
                  <a:moveTo>
                    <a:pt x="10" y="0"/>
                  </a:moveTo>
                  <a:lnTo>
                    <a:pt x="0" y="12"/>
                  </a:lnTo>
                  <a:lnTo>
                    <a:pt x="10" y="24"/>
                  </a:lnTo>
                  <a:lnTo>
                    <a:pt x="23"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6" name="Rectangle 1258"/>
            <p:cNvSpPr>
              <a:spLocks noChangeArrowheads="1"/>
            </p:cNvSpPr>
            <p:nvPr/>
          </p:nvSpPr>
          <p:spPr bwMode="auto">
            <a:xfrm>
              <a:off x="7421143" y="2349756"/>
              <a:ext cx="4394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7" name="Freeform 1259"/>
            <p:cNvSpPr>
              <a:spLocks/>
            </p:cNvSpPr>
            <p:nvPr/>
          </p:nvSpPr>
          <p:spPr bwMode="auto">
            <a:xfrm>
              <a:off x="7409575" y="2349756"/>
              <a:ext cx="25442" cy="23690"/>
            </a:xfrm>
            <a:custGeom>
              <a:avLst/>
              <a:gdLst>
                <a:gd name="T0" fmla="*/ 0 w 23"/>
                <a:gd name="T1" fmla="*/ 12 h 25"/>
                <a:gd name="T2" fmla="*/ 10 w 23"/>
                <a:gd name="T3" fmla="*/ 0 h 25"/>
                <a:gd name="T4" fmla="*/ 23 w 23"/>
                <a:gd name="T5" fmla="*/ 12 h 25"/>
                <a:gd name="T6" fmla="*/ 10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0" y="0"/>
                  </a:lnTo>
                  <a:lnTo>
                    <a:pt x="23"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8" name="Rectangle 1260"/>
            <p:cNvSpPr>
              <a:spLocks noChangeArrowheads="1"/>
            </p:cNvSpPr>
            <p:nvPr/>
          </p:nvSpPr>
          <p:spPr bwMode="auto">
            <a:xfrm>
              <a:off x="7451209" y="2345808"/>
              <a:ext cx="25442" cy="15794"/>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79" name="Freeform 1261"/>
            <p:cNvSpPr>
              <a:spLocks/>
            </p:cNvSpPr>
            <p:nvPr/>
          </p:nvSpPr>
          <p:spPr bwMode="auto">
            <a:xfrm>
              <a:off x="7453521" y="2349756"/>
              <a:ext cx="25442" cy="23690"/>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0" name="Rectangle 1262"/>
            <p:cNvSpPr>
              <a:spLocks noChangeArrowheads="1"/>
            </p:cNvSpPr>
            <p:nvPr/>
          </p:nvSpPr>
          <p:spPr bwMode="auto">
            <a:xfrm>
              <a:off x="7465086" y="2331986"/>
              <a:ext cx="4626"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1" name="Freeform 1263"/>
            <p:cNvSpPr>
              <a:spLocks/>
            </p:cNvSpPr>
            <p:nvPr/>
          </p:nvSpPr>
          <p:spPr bwMode="auto">
            <a:xfrm>
              <a:off x="7453522" y="2331986"/>
              <a:ext cx="25442" cy="25665"/>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2" name="Rectangle 1264"/>
            <p:cNvSpPr>
              <a:spLocks noChangeArrowheads="1"/>
            </p:cNvSpPr>
            <p:nvPr/>
          </p:nvSpPr>
          <p:spPr bwMode="auto">
            <a:xfrm>
              <a:off x="7455832" y="2328039"/>
              <a:ext cx="27755" cy="1776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3" name="Freeform 1265"/>
            <p:cNvSpPr>
              <a:spLocks/>
            </p:cNvSpPr>
            <p:nvPr/>
          </p:nvSpPr>
          <p:spPr bwMode="auto">
            <a:xfrm>
              <a:off x="7458147" y="2331986"/>
              <a:ext cx="25442" cy="25665"/>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4" name="Rectangle 1266"/>
            <p:cNvSpPr>
              <a:spLocks noChangeArrowheads="1"/>
            </p:cNvSpPr>
            <p:nvPr/>
          </p:nvSpPr>
          <p:spPr bwMode="auto">
            <a:xfrm>
              <a:off x="7469711" y="2316194"/>
              <a:ext cx="3932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5" name="Rectangle 1267"/>
            <p:cNvSpPr>
              <a:spLocks noChangeArrowheads="1"/>
            </p:cNvSpPr>
            <p:nvPr/>
          </p:nvSpPr>
          <p:spPr bwMode="auto">
            <a:xfrm>
              <a:off x="7548347" y="2316194"/>
              <a:ext cx="12489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6" name="Freeform 1268"/>
            <p:cNvSpPr>
              <a:spLocks/>
            </p:cNvSpPr>
            <p:nvPr/>
          </p:nvSpPr>
          <p:spPr bwMode="auto">
            <a:xfrm>
              <a:off x="7458145" y="2316194"/>
              <a:ext cx="25442"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7" name="Rectangle 1269"/>
            <p:cNvSpPr>
              <a:spLocks noChangeArrowheads="1"/>
            </p:cNvSpPr>
            <p:nvPr/>
          </p:nvSpPr>
          <p:spPr bwMode="auto">
            <a:xfrm>
              <a:off x="7659361" y="2296451"/>
              <a:ext cx="25442" cy="31588"/>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8" name="Freeform 1270"/>
            <p:cNvSpPr>
              <a:spLocks/>
            </p:cNvSpPr>
            <p:nvPr/>
          </p:nvSpPr>
          <p:spPr bwMode="auto">
            <a:xfrm>
              <a:off x="7661673" y="2316194"/>
              <a:ext cx="25442"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89" name="Rectangle 1271"/>
            <p:cNvSpPr>
              <a:spLocks noChangeArrowheads="1"/>
            </p:cNvSpPr>
            <p:nvPr/>
          </p:nvSpPr>
          <p:spPr bwMode="auto">
            <a:xfrm>
              <a:off x="7705619" y="2278684"/>
              <a:ext cx="46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0" name="Rectangle 1272"/>
            <p:cNvSpPr>
              <a:spLocks noChangeArrowheads="1"/>
            </p:cNvSpPr>
            <p:nvPr/>
          </p:nvSpPr>
          <p:spPr bwMode="auto">
            <a:xfrm>
              <a:off x="7696365" y="2270787"/>
              <a:ext cx="27755" cy="1974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1" name="Freeform 1273"/>
            <p:cNvSpPr>
              <a:spLocks/>
            </p:cNvSpPr>
            <p:nvPr/>
          </p:nvSpPr>
          <p:spPr bwMode="auto">
            <a:xfrm>
              <a:off x="7698679" y="2278684"/>
              <a:ext cx="27755" cy="23690"/>
            </a:xfrm>
            <a:custGeom>
              <a:avLst/>
              <a:gdLst>
                <a:gd name="T0" fmla="*/ 10 w 22"/>
                <a:gd name="T1" fmla="*/ 0 h 25"/>
                <a:gd name="T2" fmla="*/ 0 w 22"/>
                <a:gd name="T3" fmla="*/ 13 h 25"/>
                <a:gd name="T4" fmla="*/ 10 w 22"/>
                <a:gd name="T5" fmla="*/ 25 h 25"/>
                <a:gd name="T6" fmla="*/ 22 w 22"/>
                <a:gd name="T7" fmla="*/ 13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3"/>
                  </a:lnTo>
                  <a:lnTo>
                    <a:pt x="10" y="25"/>
                  </a:lnTo>
                  <a:lnTo>
                    <a:pt x="22"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2" name="Rectangle 1274"/>
            <p:cNvSpPr>
              <a:spLocks noChangeArrowheads="1"/>
            </p:cNvSpPr>
            <p:nvPr/>
          </p:nvSpPr>
          <p:spPr bwMode="auto">
            <a:xfrm>
              <a:off x="7710243" y="2258941"/>
              <a:ext cx="7632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3" name="Freeform 1275"/>
            <p:cNvSpPr>
              <a:spLocks/>
            </p:cNvSpPr>
            <p:nvPr/>
          </p:nvSpPr>
          <p:spPr bwMode="auto">
            <a:xfrm>
              <a:off x="7698676" y="2258941"/>
              <a:ext cx="27755" cy="23690"/>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4" name="Rectangle 1276"/>
            <p:cNvSpPr>
              <a:spLocks noChangeArrowheads="1"/>
            </p:cNvSpPr>
            <p:nvPr/>
          </p:nvSpPr>
          <p:spPr bwMode="auto">
            <a:xfrm>
              <a:off x="7772687" y="2251045"/>
              <a:ext cx="27755" cy="19741"/>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5" name="Freeform 1277"/>
            <p:cNvSpPr>
              <a:spLocks/>
            </p:cNvSpPr>
            <p:nvPr/>
          </p:nvSpPr>
          <p:spPr bwMode="auto">
            <a:xfrm>
              <a:off x="7775000" y="2258941"/>
              <a:ext cx="27755" cy="23690"/>
            </a:xfrm>
            <a:custGeom>
              <a:avLst/>
              <a:gdLst>
                <a:gd name="T0" fmla="*/ 11 w 23"/>
                <a:gd name="T1" fmla="*/ 0 h 25"/>
                <a:gd name="T2" fmla="*/ 0 w 23"/>
                <a:gd name="T3" fmla="*/ 12 h 25"/>
                <a:gd name="T4" fmla="*/ 11 w 23"/>
                <a:gd name="T5" fmla="*/ 25 h 25"/>
                <a:gd name="T6" fmla="*/ 23 w 23"/>
                <a:gd name="T7" fmla="*/ 12 h 25"/>
                <a:gd name="T8" fmla="*/ 11 w 23"/>
                <a:gd name="T9" fmla="*/ 0 h 25"/>
              </a:gdLst>
              <a:ahLst/>
              <a:cxnLst>
                <a:cxn ang="0">
                  <a:pos x="T0" y="T1"/>
                </a:cxn>
                <a:cxn ang="0">
                  <a:pos x="T2" y="T3"/>
                </a:cxn>
                <a:cxn ang="0">
                  <a:pos x="T4" y="T5"/>
                </a:cxn>
                <a:cxn ang="0">
                  <a:pos x="T6" y="T7"/>
                </a:cxn>
                <a:cxn ang="0">
                  <a:pos x="T8" y="T9"/>
                </a:cxn>
              </a:cxnLst>
              <a:rect l="0" t="0" r="r" b="b"/>
              <a:pathLst>
                <a:path w="23" h="25">
                  <a:moveTo>
                    <a:pt x="11" y="0"/>
                  </a:moveTo>
                  <a:lnTo>
                    <a:pt x="0" y="12"/>
                  </a:lnTo>
                  <a:lnTo>
                    <a:pt x="11" y="25"/>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6" name="Rectangle 1278"/>
            <p:cNvSpPr>
              <a:spLocks noChangeArrowheads="1"/>
            </p:cNvSpPr>
            <p:nvPr/>
          </p:nvSpPr>
          <p:spPr bwMode="auto">
            <a:xfrm>
              <a:off x="7786565" y="2239199"/>
              <a:ext cx="32381"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7" name="Freeform 1279"/>
            <p:cNvSpPr>
              <a:spLocks/>
            </p:cNvSpPr>
            <p:nvPr/>
          </p:nvSpPr>
          <p:spPr bwMode="auto">
            <a:xfrm>
              <a:off x="7774996" y="2239199"/>
              <a:ext cx="27755" cy="23690"/>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8" name="Rectangle 1280"/>
            <p:cNvSpPr>
              <a:spLocks noChangeArrowheads="1"/>
            </p:cNvSpPr>
            <p:nvPr/>
          </p:nvSpPr>
          <p:spPr bwMode="auto">
            <a:xfrm>
              <a:off x="7825875" y="2229328"/>
              <a:ext cx="25442"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2999" name="Rectangle 1281"/>
            <p:cNvSpPr>
              <a:spLocks noChangeArrowheads="1"/>
            </p:cNvSpPr>
            <p:nvPr/>
          </p:nvSpPr>
          <p:spPr bwMode="auto">
            <a:xfrm>
              <a:off x="7839753" y="2215509"/>
              <a:ext cx="30068"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0" name="Freeform 1282"/>
            <p:cNvSpPr>
              <a:spLocks/>
            </p:cNvSpPr>
            <p:nvPr/>
          </p:nvSpPr>
          <p:spPr bwMode="auto">
            <a:xfrm>
              <a:off x="7828194" y="2215509"/>
              <a:ext cx="25442"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1" name="Rectangle 1283"/>
            <p:cNvSpPr>
              <a:spLocks noChangeArrowheads="1"/>
            </p:cNvSpPr>
            <p:nvPr/>
          </p:nvSpPr>
          <p:spPr bwMode="auto">
            <a:xfrm>
              <a:off x="7855944" y="2207611"/>
              <a:ext cx="25442" cy="2171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2" name="Freeform 1284"/>
            <p:cNvSpPr>
              <a:spLocks/>
            </p:cNvSpPr>
            <p:nvPr/>
          </p:nvSpPr>
          <p:spPr bwMode="auto">
            <a:xfrm>
              <a:off x="7858258" y="2215509"/>
              <a:ext cx="25442" cy="25665"/>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3" name="Rectangle 1285"/>
            <p:cNvSpPr>
              <a:spLocks noChangeArrowheads="1"/>
            </p:cNvSpPr>
            <p:nvPr/>
          </p:nvSpPr>
          <p:spPr bwMode="auto">
            <a:xfrm>
              <a:off x="7869822" y="2195766"/>
              <a:ext cx="693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4" name="Freeform 1286"/>
            <p:cNvSpPr>
              <a:spLocks/>
            </p:cNvSpPr>
            <p:nvPr/>
          </p:nvSpPr>
          <p:spPr bwMode="auto">
            <a:xfrm>
              <a:off x="7858257" y="2195766"/>
              <a:ext cx="25442"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5" name="Rectangle 1287"/>
            <p:cNvSpPr>
              <a:spLocks noChangeArrowheads="1"/>
            </p:cNvSpPr>
            <p:nvPr/>
          </p:nvSpPr>
          <p:spPr bwMode="auto">
            <a:xfrm>
              <a:off x="7862883" y="2185894"/>
              <a:ext cx="27755" cy="21717"/>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6" name="Freeform 1288"/>
            <p:cNvSpPr>
              <a:spLocks/>
            </p:cNvSpPr>
            <p:nvPr/>
          </p:nvSpPr>
          <p:spPr bwMode="auto">
            <a:xfrm>
              <a:off x="7865195" y="2195766"/>
              <a:ext cx="27755"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7" name="Rectangle 1289"/>
            <p:cNvSpPr>
              <a:spLocks noChangeArrowheads="1"/>
            </p:cNvSpPr>
            <p:nvPr/>
          </p:nvSpPr>
          <p:spPr bwMode="auto">
            <a:xfrm>
              <a:off x="7876759" y="2174049"/>
              <a:ext cx="6707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8" name="Rectangle 1290"/>
            <p:cNvSpPr>
              <a:spLocks noChangeArrowheads="1"/>
            </p:cNvSpPr>
            <p:nvPr/>
          </p:nvSpPr>
          <p:spPr bwMode="auto">
            <a:xfrm>
              <a:off x="7983150" y="2174049"/>
              <a:ext cx="16189"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09" name="Freeform 1291"/>
            <p:cNvSpPr>
              <a:spLocks/>
            </p:cNvSpPr>
            <p:nvPr/>
          </p:nvSpPr>
          <p:spPr bwMode="auto">
            <a:xfrm>
              <a:off x="7865196" y="2174049"/>
              <a:ext cx="27755"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0" name="Rectangle 1292"/>
            <p:cNvSpPr>
              <a:spLocks noChangeArrowheads="1"/>
            </p:cNvSpPr>
            <p:nvPr/>
          </p:nvSpPr>
          <p:spPr bwMode="auto">
            <a:xfrm>
              <a:off x="7983153" y="2162205"/>
              <a:ext cx="2775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1" name="Freeform 1293"/>
            <p:cNvSpPr>
              <a:spLocks/>
            </p:cNvSpPr>
            <p:nvPr/>
          </p:nvSpPr>
          <p:spPr bwMode="auto">
            <a:xfrm>
              <a:off x="7985465" y="2174049"/>
              <a:ext cx="27755"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2" name="Rectangle 1294"/>
            <p:cNvSpPr>
              <a:spLocks noChangeArrowheads="1"/>
            </p:cNvSpPr>
            <p:nvPr/>
          </p:nvSpPr>
          <p:spPr bwMode="auto">
            <a:xfrm>
              <a:off x="7999342" y="2150359"/>
              <a:ext cx="7401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3" name="Freeform 1295"/>
            <p:cNvSpPr>
              <a:spLocks/>
            </p:cNvSpPr>
            <p:nvPr/>
          </p:nvSpPr>
          <p:spPr bwMode="auto">
            <a:xfrm>
              <a:off x="7985461" y="2150359"/>
              <a:ext cx="27755" cy="23690"/>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4" name="Rectangle 1296"/>
            <p:cNvSpPr>
              <a:spLocks noChangeArrowheads="1"/>
            </p:cNvSpPr>
            <p:nvPr/>
          </p:nvSpPr>
          <p:spPr bwMode="auto">
            <a:xfrm>
              <a:off x="8059472" y="2136541"/>
              <a:ext cx="27755"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5" name="Freeform 1297"/>
            <p:cNvSpPr>
              <a:spLocks/>
            </p:cNvSpPr>
            <p:nvPr/>
          </p:nvSpPr>
          <p:spPr bwMode="auto">
            <a:xfrm>
              <a:off x="8061784" y="2150359"/>
              <a:ext cx="27755" cy="23690"/>
            </a:xfrm>
            <a:custGeom>
              <a:avLst/>
              <a:gdLst>
                <a:gd name="T0" fmla="*/ 10 w 22"/>
                <a:gd name="T1" fmla="*/ 0 h 25"/>
                <a:gd name="T2" fmla="*/ 0 w 22"/>
                <a:gd name="T3" fmla="*/ 12 h 25"/>
                <a:gd name="T4" fmla="*/ 10 w 22"/>
                <a:gd name="T5" fmla="*/ 25 h 25"/>
                <a:gd name="T6" fmla="*/ 22 w 22"/>
                <a:gd name="T7" fmla="*/ 12 h 25"/>
                <a:gd name="T8" fmla="*/ 10 w 22"/>
                <a:gd name="T9" fmla="*/ 0 h 25"/>
              </a:gdLst>
              <a:ahLst/>
              <a:cxnLst>
                <a:cxn ang="0">
                  <a:pos x="T0" y="T1"/>
                </a:cxn>
                <a:cxn ang="0">
                  <a:pos x="T2" y="T3"/>
                </a:cxn>
                <a:cxn ang="0">
                  <a:pos x="T4" y="T5"/>
                </a:cxn>
                <a:cxn ang="0">
                  <a:pos x="T6" y="T7"/>
                </a:cxn>
                <a:cxn ang="0">
                  <a:pos x="T8" y="T9"/>
                </a:cxn>
              </a:cxnLst>
              <a:rect l="0" t="0" r="r" b="b"/>
              <a:pathLst>
                <a:path w="22" h="25">
                  <a:moveTo>
                    <a:pt x="10" y="0"/>
                  </a:moveTo>
                  <a:lnTo>
                    <a:pt x="0" y="12"/>
                  </a:lnTo>
                  <a:lnTo>
                    <a:pt x="10" y="25"/>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6" name="Rectangle 1298"/>
            <p:cNvSpPr>
              <a:spLocks noChangeArrowheads="1"/>
            </p:cNvSpPr>
            <p:nvPr/>
          </p:nvSpPr>
          <p:spPr bwMode="auto">
            <a:xfrm>
              <a:off x="8073348" y="2124694"/>
              <a:ext cx="13877"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7" name="Freeform 1299"/>
            <p:cNvSpPr>
              <a:spLocks/>
            </p:cNvSpPr>
            <p:nvPr/>
          </p:nvSpPr>
          <p:spPr bwMode="auto">
            <a:xfrm>
              <a:off x="8061786" y="2124694"/>
              <a:ext cx="27755" cy="23690"/>
            </a:xfrm>
            <a:custGeom>
              <a:avLst/>
              <a:gdLst>
                <a:gd name="T0" fmla="*/ 0 w 22"/>
                <a:gd name="T1" fmla="*/ 12 h 25"/>
                <a:gd name="T2" fmla="*/ 10 w 22"/>
                <a:gd name="T3" fmla="*/ 0 h 25"/>
                <a:gd name="T4" fmla="*/ 22 w 22"/>
                <a:gd name="T5" fmla="*/ 12 h 25"/>
                <a:gd name="T6" fmla="*/ 10 w 22"/>
                <a:gd name="T7" fmla="*/ 25 h 25"/>
                <a:gd name="T8" fmla="*/ 0 w 22"/>
                <a:gd name="T9" fmla="*/ 12 h 25"/>
              </a:gdLst>
              <a:ahLst/>
              <a:cxnLst>
                <a:cxn ang="0">
                  <a:pos x="T0" y="T1"/>
                </a:cxn>
                <a:cxn ang="0">
                  <a:pos x="T2" y="T3"/>
                </a:cxn>
                <a:cxn ang="0">
                  <a:pos x="T4" y="T5"/>
                </a:cxn>
                <a:cxn ang="0">
                  <a:pos x="T6" y="T7"/>
                </a:cxn>
                <a:cxn ang="0">
                  <a:pos x="T8" y="T9"/>
                </a:cxn>
              </a:cxnLst>
              <a:rect l="0" t="0" r="r" b="b"/>
              <a:pathLst>
                <a:path w="22" h="25">
                  <a:moveTo>
                    <a:pt x="0" y="12"/>
                  </a:moveTo>
                  <a:lnTo>
                    <a:pt x="10" y="0"/>
                  </a:lnTo>
                  <a:lnTo>
                    <a:pt x="22" y="12"/>
                  </a:lnTo>
                  <a:lnTo>
                    <a:pt x="10" y="25"/>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8" name="Rectangle 1300"/>
            <p:cNvSpPr>
              <a:spLocks noChangeArrowheads="1"/>
            </p:cNvSpPr>
            <p:nvPr/>
          </p:nvSpPr>
          <p:spPr bwMode="auto">
            <a:xfrm>
              <a:off x="8091851" y="2108900"/>
              <a:ext cx="27755" cy="9872"/>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19" name="Rectangle 1301"/>
            <p:cNvSpPr>
              <a:spLocks noChangeArrowheads="1"/>
            </p:cNvSpPr>
            <p:nvPr/>
          </p:nvSpPr>
          <p:spPr bwMode="auto">
            <a:xfrm>
              <a:off x="8105728" y="2097054"/>
              <a:ext cx="5782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0" name="Freeform 1302"/>
            <p:cNvSpPr>
              <a:spLocks/>
            </p:cNvSpPr>
            <p:nvPr/>
          </p:nvSpPr>
          <p:spPr bwMode="auto">
            <a:xfrm>
              <a:off x="8094166" y="2097054"/>
              <a:ext cx="25442"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1" name="Rectangle 1303"/>
            <p:cNvSpPr>
              <a:spLocks noChangeArrowheads="1"/>
            </p:cNvSpPr>
            <p:nvPr/>
          </p:nvSpPr>
          <p:spPr bwMode="auto">
            <a:xfrm>
              <a:off x="8149676" y="2081261"/>
              <a:ext cx="25442" cy="2764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2" name="Freeform 1304"/>
            <p:cNvSpPr>
              <a:spLocks/>
            </p:cNvSpPr>
            <p:nvPr/>
          </p:nvSpPr>
          <p:spPr bwMode="auto">
            <a:xfrm>
              <a:off x="8149673" y="2097054"/>
              <a:ext cx="27755"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3" name="Rectangle 1305"/>
            <p:cNvSpPr>
              <a:spLocks noChangeArrowheads="1"/>
            </p:cNvSpPr>
            <p:nvPr/>
          </p:nvSpPr>
          <p:spPr bwMode="auto">
            <a:xfrm>
              <a:off x="8163548" y="2069415"/>
              <a:ext cx="2544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4" name="Freeform 1306"/>
            <p:cNvSpPr>
              <a:spLocks/>
            </p:cNvSpPr>
            <p:nvPr/>
          </p:nvSpPr>
          <p:spPr bwMode="auto">
            <a:xfrm>
              <a:off x="8149677" y="2069415"/>
              <a:ext cx="27755"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5" name="Rectangle 1307"/>
            <p:cNvSpPr>
              <a:spLocks noChangeArrowheads="1"/>
            </p:cNvSpPr>
            <p:nvPr/>
          </p:nvSpPr>
          <p:spPr bwMode="auto">
            <a:xfrm>
              <a:off x="8175117" y="2051648"/>
              <a:ext cx="25442" cy="296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6" name="Freeform 1308"/>
            <p:cNvSpPr>
              <a:spLocks/>
            </p:cNvSpPr>
            <p:nvPr/>
          </p:nvSpPr>
          <p:spPr bwMode="auto">
            <a:xfrm>
              <a:off x="8177427" y="2069415"/>
              <a:ext cx="25442"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7" name="Rectangle 1309"/>
            <p:cNvSpPr>
              <a:spLocks noChangeArrowheads="1"/>
            </p:cNvSpPr>
            <p:nvPr/>
          </p:nvSpPr>
          <p:spPr bwMode="auto">
            <a:xfrm>
              <a:off x="8179740" y="2022034"/>
              <a:ext cx="27755" cy="197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8" name="Rectangle 1310"/>
            <p:cNvSpPr>
              <a:spLocks noChangeArrowheads="1"/>
            </p:cNvSpPr>
            <p:nvPr/>
          </p:nvSpPr>
          <p:spPr bwMode="auto">
            <a:xfrm>
              <a:off x="8195931" y="2010190"/>
              <a:ext cx="23128"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29" name="Freeform 1311"/>
            <p:cNvSpPr>
              <a:spLocks/>
            </p:cNvSpPr>
            <p:nvPr/>
          </p:nvSpPr>
          <p:spPr bwMode="auto">
            <a:xfrm>
              <a:off x="8182053" y="2010190"/>
              <a:ext cx="27755" cy="23690"/>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0" name="Rectangle 1312"/>
            <p:cNvSpPr>
              <a:spLocks noChangeArrowheads="1"/>
            </p:cNvSpPr>
            <p:nvPr/>
          </p:nvSpPr>
          <p:spPr bwMode="auto">
            <a:xfrm>
              <a:off x="8205186" y="1988473"/>
              <a:ext cx="25442" cy="3356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1" name="Freeform 1313"/>
            <p:cNvSpPr>
              <a:spLocks/>
            </p:cNvSpPr>
            <p:nvPr/>
          </p:nvSpPr>
          <p:spPr bwMode="auto">
            <a:xfrm>
              <a:off x="8207499" y="2010190"/>
              <a:ext cx="25442"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2" name="Rectangle 1314"/>
            <p:cNvSpPr>
              <a:spLocks noChangeArrowheads="1"/>
            </p:cNvSpPr>
            <p:nvPr/>
          </p:nvSpPr>
          <p:spPr bwMode="auto">
            <a:xfrm>
              <a:off x="8219064" y="1976626"/>
              <a:ext cx="20816"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3" name="Freeform 1315"/>
            <p:cNvSpPr>
              <a:spLocks/>
            </p:cNvSpPr>
            <p:nvPr/>
          </p:nvSpPr>
          <p:spPr bwMode="auto">
            <a:xfrm>
              <a:off x="8207492" y="1976626"/>
              <a:ext cx="25442" cy="23690"/>
            </a:xfrm>
            <a:custGeom>
              <a:avLst/>
              <a:gdLst>
                <a:gd name="T0" fmla="*/ 0 w 23"/>
                <a:gd name="T1" fmla="*/ 12 h 24"/>
                <a:gd name="T2" fmla="*/ 11 w 23"/>
                <a:gd name="T3" fmla="*/ 0 h 24"/>
                <a:gd name="T4" fmla="*/ 23 w 23"/>
                <a:gd name="T5" fmla="*/ 12 h 24"/>
                <a:gd name="T6" fmla="*/ 11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1" y="0"/>
                  </a:lnTo>
                  <a:lnTo>
                    <a:pt x="23" y="12"/>
                  </a:lnTo>
                  <a:lnTo>
                    <a:pt x="11"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4" name="Rectangle 1316"/>
            <p:cNvSpPr>
              <a:spLocks noChangeArrowheads="1"/>
            </p:cNvSpPr>
            <p:nvPr/>
          </p:nvSpPr>
          <p:spPr bwMode="auto">
            <a:xfrm>
              <a:off x="8225996" y="1958858"/>
              <a:ext cx="25442" cy="29613"/>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5" name="Freeform 1317"/>
            <p:cNvSpPr>
              <a:spLocks/>
            </p:cNvSpPr>
            <p:nvPr/>
          </p:nvSpPr>
          <p:spPr bwMode="auto">
            <a:xfrm>
              <a:off x="8225996" y="1976626"/>
              <a:ext cx="27755" cy="23690"/>
            </a:xfrm>
            <a:custGeom>
              <a:avLst/>
              <a:gdLst>
                <a:gd name="T0" fmla="*/ 10 w 22"/>
                <a:gd name="T1" fmla="*/ 0 h 24"/>
                <a:gd name="T2" fmla="*/ 0 w 22"/>
                <a:gd name="T3" fmla="*/ 12 h 24"/>
                <a:gd name="T4" fmla="*/ 10 w 22"/>
                <a:gd name="T5" fmla="*/ 24 h 24"/>
                <a:gd name="T6" fmla="*/ 22 w 22"/>
                <a:gd name="T7" fmla="*/ 12 h 24"/>
                <a:gd name="T8" fmla="*/ 10 w 22"/>
                <a:gd name="T9" fmla="*/ 0 h 24"/>
              </a:gdLst>
              <a:ahLst/>
              <a:cxnLst>
                <a:cxn ang="0">
                  <a:pos x="T0" y="T1"/>
                </a:cxn>
                <a:cxn ang="0">
                  <a:pos x="T2" y="T3"/>
                </a:cxn>
                <a:cxn ang="0">
                  <a:pos x="T4" y="T5"/>
                </a:cxn>
                <a:cxn ang="0">
                  <a:pos x="T6" y="T7"/>
                </a:cxn>
                <a:cxn ang="0">
                  <a:pos x="T8" y="T9"/>
                </a:cxn>
              </a:cxnLst>
              <a:rect l="0" t="0" r="r" b="b"/>
              <a:pathLst>
                <a:path w="22" h="24">
                  <a:moveTo>
                    <a:pt x="10" y="0"/>
                  </a:moveTo>
                  <a:lnTo>
                    <a:pt x="0" y="12"/>
                  </a:lnTo>
                  <a:lnTo>
                    <a:pt x="10" y="24"/>
                  </a:lnTo>
                  <a:lnTo>
                    <a:pt x="22" y="12"/>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6" name="Rectangle 1318"/>
            <p:cNvSpPr>
              <a:spLocks noChangeArrowheads="1"/>
            </p:cNvSpPr>
            <p:nvPr/>
          </p:nvSpPr>
          <p:spPr bwMode="auto">
            <a:xfrm>
              <a:off x="8239873" y="1945040"/>
              <a:ext cx="39320" cy="25665"/>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7" name="Freeform 1319"/>
            <p:cNvSpPr>
              <a:spLocks/>
            </p:cNvSpPr>
            <p:nvPr/>
          </p:nvSpPr>
          <p:spPr bwMode="auto">
            <a:xfrm>
              <a:off x="8225992" y="1945040"/>
              <a:ext cx="27755" cy="25665"/>
            </a:xfrm>
            <a:custGeom>
              <a:avLst/>
              <a:gdLst>
                <a:gd name="T0" fmla="*/ 0 w 22"/>
                <a:gd name="T1" fmla="*/ 12 h 24"/>
                <a:gd name="T2" fmla="*/ 10 w 22"/>
                <a:gd name="T3" fmla="*/ 0 h 24"/>
                <a:gd name="T4" fmla="*/ 22 w 22"/>
                <a:gd name="T5" fmla="*/ 12 h 24"/>
                <a:gd name="T6" fmla="*/ 10 w 22"/>
                <a:gd name="T7" fmla="*/ 24 h 24"/>
                <a:gd name="T8" fmla="*/ 0 w 22"/>
                <a:gd name="T9" fmla="*/ 12 h 24"/>
              </a:gdLst>
              <a:ahLst/>
              <a:cxnLst>
                <a:cxn ang="0">
                  <a:pos x="T0" y="T1"/>
                </a:cxn>
                <a:cxn ang="0">
                  <a:pos x="T2" y="T3"/>
                </a:cxn>
                <a:cxn ang="0">
                  <a:pos x="T4" y="T5"/>
                </a:cxn>
                <a:cxn ang="0">
                  <a:pos x="T6" y="T7"/>
                </a:cxn>
                <a:cxn ang="0">
                  <a:pos x="T8" y="T9"/>
                </a:cxn>
              </a:cxnLst>
              <a:rect l="0" t="0" r="r" b="b"/>
              <a:pathLst>
                <a:path w="22" h="24">
                  <a:moveTo>
                    <a:pt x="0" y="12"/>
                  </a:moveTo>
                  <a:lnTo>
                    <a:pt x="10" y="0"/>
                  </a:lnTo>
                  <a:lnTo>
                    <a:pt x="22"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8" name="Rectangle 1320"/>
            <p:cNvSpPr>
              <a:spLocks noChangeArrowheads="1"/>
            </p:cNvSpPr>
            <p:nvPr/>
          </p:nvSpPr>
          <p:spPr bwMode="auto">
            <a:xfrm>
              <a:off x="8269936" y="1925297"/>
              <a:ext cx="25442" cy="197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39" name="Rectangle 1321"/>
            <p:cNvSpPr>
              <a:spLocks noChangeArrowheads="1"/>
            </p:cNvSpPr>
            <p:nvPr/>
          </p:nvSpPr>
          <p:spPr bwMode="auto">
            <a:xfrm>
              <a:off x="8283814" y="1913452"/>
              <a:ext cx="5782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0" name="Freeform 1322"/>
            <p:cNvSpPr>
              <a:spLocks/>
            </p:cNvSpPr>
            <p:nvPr/>
          </p:nvSpPr>
          <p:spPr bwMode="auto">
            <a:xfrm>
              <a:off x="8269932" y="1913452"/>
              <a:ext cx="27755"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1" name="Rectangle 1323"/>
            <p:cNvSpPr>
              <a:spLocks noChangeArrowheads="1"/>
            </p:cNvSpPr>
            <p:nvPr/>
          </p:nvSpPr>
          <p:spPr bwMode="auto">
            <a:xfrm>
              <a:off x="8327758" y="1889761"/>
              <a:ext cx="25442" cy="35536"/>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2" name="Freeform 1324"/>
            <p:cNvSpPr>
              <a:spLocks/>
            </p:cNvSpPr>
            <p:nvPr/>
          </p:nvSpPr>
          <p:spPr bwMode="auto">
            <a:xfrm>
              <a:off x="8330070" y="1913452"/>
              <a:ext cx="25442" cy="2369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lnTo>
                    <a:pt x="0" y="12"/>
                  </a:lnTo>
                  <a:lnTo>
                    <a:pt x="11" y="24"/>
                  </a:lnTo>
                  <a:lnTo>
                    <a:pt x="23" y="12"/>
                  </a:lnTo>
                  <a:lnTo>
                    <a:pt x="11"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3" name="Rectangle 1325"/>
            <p:cNvSpPr>
              <a:spLocks noChangeArrowheads="1"/>
            </p:cNvSpPr>
            <p:nvPr/>
          </p:nvSpPr>
          <p:spPr bwMode="auto">
            <a:xfrm>
              <a:off x="8341635" y="1877917"/>
              <a:ext cx="57822"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4" name="Rectangle 1326"/>
            <p:cNvSpPr>
              <a:spLocks noChangeArrowheads="1"/>
            </p:cNvSpPr>
            <p:nvPr/>
          </p:nvSpPr>
          <p:spPr bwMode="auto">
            <a:xfrm>
              <a:off x="8438773" y="1877917"/>
              <a:ext cx="161900"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5" name="Rectangle 1327"/>
            <p:cNvSpPr>
              <a:spLocks noChangeArrowheads="1"/>
            </p:cNvSpPr>
            <p:nvPr/>
          </p:nvSpPr>
          <p:spPr bwMode="auto">
            <a:xfrm>
              <a:off x="8639990" y="1877917"/>
              <a:ext cx="157274"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6" name="Freeform 1328"/>
            <p:cNvSpPr>
              <a:spLocks/>
            </p:cNvSpPr>
            <p:nvPr/>
          </p:nvSpPr>
          <p:spPr bwMode="auto">
            <a:xfrm>
              <a:off x="8330067" y="1877917"/>
              <a:ext cx="25442" cy="23690"/>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7" name="Rectangle 1329"/>
            <p:cNvSpPr>
              <a:spLocks noChangeArrowheads="1"/>
            </p:cNvSpPr>
            <p:nvPr/>
          </p:nvSpPr>
          <p:spPr bwMode="auto">
            <a:xfrm>
              <a:off x="8783368" y="1885813"/>
              <a:ext cx="25442" cy="3949"/>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8" name="Rectangle 1330"/>
            <p:cNvSpPr>
              <a:spLocks noChangeArrowheads="1"/>
            </p:cNvSpPr>
            <p:nvPr/>
          </p:nvSpPr>
          <p:spPr bwMode="auto">
            <a:xfrm>
              <a:off x="8783370" y="1824612"/>
              <a:ext cx="25442" cy="2764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49" name="Freeform 1331"/>
            <p:cNvSpPr>
              <a:spLocks/>
            </p:cNvSpPr>
            <p:nvPr/>
          </p:nvSpPr>
          <p:spPr bwMode="auto">
            <a:xfrm>
              <a:off x="8785686" y="1877917"/>
              <a:ext cx="25442" cy="23690"/>
            </a:xfrm>
            <a:custGeom>
              <a:avLst/>
              <a:gdLst>
                <a:gd name="T0" fmla="*/ 10 w 23"/>
                <a:gd name="T1" fmla="*/ 0 h 25"/>
                <a:gd name="T2" fmla="*/ 0 w 23"/>
                <a:gd name="T3" fmla="*/ 13 h 25"/>
                <a:gd name="T4" fmla="*/ 10 w 23"/>
                <a:gd name="T5" fmla="*/ 25 h 25"/>
                <a:gd name="T6" fmla="*/ 23 w 23"/>
                <a:gd name="T7" fmla="*/ 13 h 25"/>
                <a:gd name="T8" fmla="*/ 10 w 23"/>
                <a:gd name="T9" fmla="*/ 0 h 25"/>
              </a:gdLst>
              <a:ahLst/>
              <a:cxnLst>
                <a:cxn ang="0">
                  <a:pos x="T0" y="T1"/>
                </a:cxn>
                <a:cxn ang="0">
                  <a:pos x="T2" y="T3"/>
                </a:cxn>
                <a:cxn ang="0">
                  <a:pos x="T4" y="T5"/>
                </a:cxn>
                <a:cxn ang="0">
                  <a:pos x="T6" y="T7"/>
                </a:cxn>
                <a:cxn ang="0">
                  <a:pos x="T8" y="T9"/>
                </a:cxn>
              </a:cxnLst>
              <a:rect l="0" t="0" r="r" b="b"/>
              <a:pathLst>
                <a:path w="23" h="25">
                  <a:moveTo>
                    <a:pt x="10" y="0"/>
                  </a:moveTo>
                  <a:lnTo>
                    <a:pt x="0" y="13"/>
                  </a:lnTo>
                  <a:lnTo>
                    <a:pt x="10" y="25"/>
                  </a:lnTo>
                  <a:lnTo>
                    <a:pt x="23" y="13"/>
                  </a:lnTo>
                  <a:lnTo>
                    <a:pt x="10" y="0"/>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0" name="Rectangle 1332"/>
            <p:cNvSpPr>
              <a:spLocks noChangeArrowheads="1"/>
            </p:cNvSpPr>
            <p:nvPr/>
          </p:nvSpPr>
          <p:spPr bwMode="auto">
            <a:xfrm>
              <a:off x="8797214" y="1812766"/>
              <a:ext cx="69385" cy="23690"/>
            </a:xfrm>
            <a:prstGeom prst="rect">
              <a:avLst/>
            </a:prstGeom>
            <a:grpFill/>
            <a:ln w="3175">
              <a:noFill/>
              <a:miter lim="800000"/>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sp>
          <p:nvSpPr>
            <p:cNvPr id="3051" name="Freeform 1333"/>
            <p:cNvSpPr>
              <a:spLocks/>
            </p:cNvSpPr>
            <p:nvPr/>
          </p:nvSpPr>
          <p:spPr bwMode="auto">
            <a:xfrm>
              <a:off x="8785484" y="1812766"/>
              <a:ext cx="25442" cy="23690"/>
            </a:xfrm>
            <a:custGeom>
              <a:avLst/>
              <a:gdLst>
                <a:gd name="T0" fmla="*/ 0 w 23"/>
                <a:gd name="T1" fmla="*/ 12 h 24"/>
                <a:gd name="T2" fmla="*/ 10 w 23"/>
                <a:gd name="T3" fmla="*/ 0 h 24"/>
                <a:gd name="T4" fmla="*/ 23 w 23"/>
                <a:gd name="T5" fmla="*/ 12 h 24"/>
                <a:gd name="T6" fmla="*/ 10 w 23"/>
                <a:gd name="T7" fmla="*/ 24 h 24"/>
                <a:gd name="T8" fmla="*/ 0 w 23"/>
                <a:gd name="T9" fmla="*/ 12 h 24"/>
              </a:gdLst>
              <a:ahLst/>
              <a:cxnLst>
                <a:cxn ang="0">
                  <a:pos x="T0" y="T1"/>
                </a:cxn>
                <a:cxn ang="0">
                  <a:pos x="T2" y="T3"/>
                </a:cxn>
                <a:cxn ang="0">
                  <a:pos x="T4" y="T5"/>
                </a:cxn>
                <a:cxn ang="0">
                  <a:pos x="T6" y="T7"/>
                </a:cxn>
                <a:cxn ang="0">
                  <a:pos x="T8" y="T9"/>
                </a:cxn>
              </a:cxnLst>
              <a:rect l="0" t="0" r="r" b="b"/>
              <a:pathLst>
                <a:path w="23" h="24">
                  <a:moveTo>
                    <a:pt x="0" y="12"/>
                  </a:moveTo>
                  <a:lnTo>
                    <a:pt x="10" y="0"/>
                  </a:lnTo>
                  <a:lnTo>
                    <a:pt x="23" y="12"/>
                  </a:lnTo>
                  <a:lnTo>
                    <a:pt x="10" y="24"/>
                  </a:lnTo>
                  <a:lnTo>
                    <a:pt x="0" y="12"/>
                  </a:lnTo>
                  <a:close/>
                </a:path>
              </a:pathLst>
            </a:custGeom>
            <a:grpFill/>
            <a:ln w="3175">
              <a:noFill/>
              <a:round/>
              <a:headEnd/>
              <a:tailEnd/>
            </a:ln>
            <a:extLst/>
          </p:spPr>
          <p:txBody>
            <a:bodyPr vert="horz" wrap="square" lIns="68580" tIns="34290" rIns="68580" bIns="34290" numCol="1" anchor="t" anchorCtr="0" compatLnSpc="1">
              <a:prstTxWarp prst="textNoShape">
                <a:avLst/>
              </a:prstTxWarp>
            </a:bodyPr>
            <a:lstStyle/>
            <a:p>
              <a:endParaRPr lang="en-US" sz="1200" kern="0">
                <a:solidFill>
                  <a:prstClr val="black"/>
                </a:solidFill>
              </a:endParaRPr>
            </a:p>
          </p:txBody>
        </p:sp>
      </p:grpSp>
      <p:sp>
        <p:nvSpPr>
          <p:cNvPr id="4052" name="Rectangle 1334"/>
          <p:cNvSpPr>
            <a:spLocks noChangeArrowheads="1"/>
          </p:cNvSpPr>
          <p:nvPr/>
        </p:nvSpPr>
        <p:spPr bwMode="auto">
          <a:xfrm>
            <a:off x="1563904" y="1892690"/>
            <a:ext cx="52736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kern="0" dirty="0">
                <a:solidFill>
                  <a:schemeClr val="bg2"/>
                </a:solidFill>
              </a:rPr>
              <a:t>Rivaroxaban 2.5mg bid  + Aspirin 100mg od</a:t>
            </a:r>
          </a:p>
        </p:txBody>
      </p:sp>
      <p:sp>
        <p:nvSpPr>
          <p:cNvPr id="4053" name="Rectangle 1335"/>
          <p:cNvSpPr>
            <a:spLocks noChangeArrowheads="1"/>
          </p:cNvSpPr>
          <p:nvPr/>
        </p:nvSpPr>
        <p:spPr bwMode="auto">
          <a:xfrm>
            <a:off x="1563903" y="1641966"/>
            <a:ext cx="2083405" cy="184666"/>
          </a:xfrm>
          <a:prstGeom prst="rect">
            <a:avLst/>
          </a:prstGeom>
          <a:solidFill>
            <a:srgbClr val="FFFFFF"/>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kern="0" dirty="0">
                <a:solidFill>
                  <a:schemeClr val="tx2"/>
                </a:solidFill>
              </a:rPr>
              <a:t>Rivaroxaban 5mg bid</a:t>
            </a:r>
          </a:p>
        </p:txBody>
      </p:sp>
      <p:sp>
        <p:nvSpPr>
          <p:cNvPr id="4054" name="Rectangle 1336"/>
          <p:cNvSpPr>
            <a:spLocks noChangeArrowheads="1"/>
          </p:cNvSpPr>
          <p:nvPr/>
        </p:nvSpPr>
        <p:spPr bwMode="auto">
          <a:xfrm>
            <a:off x="1563904" y="1391245"/>
            <a:ext cx="21500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kern="0" dirty="0">
                <a:solidFill>
                  <a:schemeClr val="accent1">
                    <a:lumMod val="60000"/>
                    <a:lumOff val="40000"/>
                  </a:schemeClr>
                </a:solidFill>
              </a:rPr>
              <a:t>Aspirin 100mg od</a:t>
            </a:r>
          </a:p>
        </p:txBody>
      </p:sp>
      <p:graphicFrame>
        <p:nvGraphicFramePr>
          <p:cNvPr id="4055" name="Table 4054"/>
          <p:cNvGraphicFramePr>
            <a:graphicFrameLocks noGrp="1"/>
          </p:cNvGraphicFramePr>
          <p:nvPr>
            <p:extLst/>
          </p:nvPr>
        </p:nvGraphicFramePr>
        <p:xfrm>
          <a:off x="492369" y="5591012"/>
          <a:ext cx="8774460" cy="762000"/>
        </p:xfrm>
        <a:graphic>
          <a:graphicData uri="http://schemas.openxmlformats.org/drawingml/2006/table">
            <a:tbl>
              <a:tblPr firstRow="1" bandRow="1">
                <a:tableStyleId>{9D7B26C5-4107-4FEC-AEDC-1716B250A1EF}</a:tableStyleId>
              </a:tblPr>
              <a:tblGrid>
                <a:gridCol w="1118067">
                  <a:extLst>
                    <a:ext uri="{9D8B030D-6E8A-4147-A177-3AD203B41FA5}">
                      <a16:colId xmlns:a16="http://schemas.microsoft.com/office/drawing/2014/main" xmlns="" val="20000"/>
                    </a:ext>
                  </a:extLst>
                </a:gridCol>
                <a:gridCol w="2415654">
                  <a:extLst>
                    <a:ext uri="{9D8B030D-6E8A-4147-A177-3AD203B41FA5}">
                      <a16:colId xmlns:a16="http://schemas.microsoft.com/office/drawing/2014/main" xmlns="" val="20001"/>
                    </a:ext>
                  </a:extLst>
                </a:gridCol>
                <a:gridCol w="2374710">
                  <a:extLst>
                    <a:ext uri="{9D8B030D-6E8A-4147-A177-3AD203B41FA5}">
                      <a16:colId xmlns:a16="http://schemas.microsoft.com/office/drawing/2014/main" xmlns="" val="20002"/>
                    </a:ext>
                  </a:extLst>
                </a:gridCol>
                <a:gridCol w="2342069">
                  <a:extLst>
                    <a:ext uri="{9D8B030D-6E8A-4147-A177-3AD203B41FA5}">
                      <a16:colId xmlns:a16="http://schemas.microsoft.com/office/drawing/2014/main" xmlns="" val="20003"/>
                    </a:ext>
                  </a:extLst>
                </a:gridCol>
                <a:gridCol w="523960">
                  <a:extLst>
                    <a:ext uri="{9D8B030D-6E8A-4147-A177-3AD203B41FA5}">
                      <a16:colId xmlns:a16="http://schemas.microsoft.com/office/drawing/2014/main" xmlns="" val="20004"/>
                    </a:ext>
                  </a:extLst>
                </a:gridCol>
              </a:tblGrid>
              <a:tr h="99178">
                <a:tc>
                  <a:txBody>
                    <a:bodyPr/>
                    <a:lstStyle/>
                    <a:p>
                      <a:r>
                        <a:rPr lang="en-US" sz="1000" dirty="0"/>
                        <a:t>Number at risk</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9178">
                <a:tc>
                  <a:txBody>
                    <a:bodyPr/>
                    <a:lstStyle/>
                    <a:p>
                      <a:r>
                        <a:rPr lang="en-US" sz="1000" dirty="0"/>
                        <a:t>Aspirin</a:t>
                      </a:r>
                      <a:r>
                        <a:rPr lang="en-US" sz="1000" baseline="0" dirty="0"/>
                        <a:t> 100mg od</a:t>
                      </a:r>
                      <a:endParaRPr lang="en-US" sz="1000" dirty="0"/>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a:t>9126</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a:t>7808</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a:t>3860</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a:t>669</a:t>
                      </a:r>
                    </a:p>
                  </a:txBody>
                  <a:tcPr marL="0" marR="0" marT="0"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9178">
                <a:tc>
                  <a:txBody>
                    <a:bodyPr/>
                    <a:lstStyle/>
                    <a:p>
                      <a:r>
                        <a:rPr lang="en-US" sz="1000" dirty="0"/>
                        <a:t>Riva 5mg bid</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r>
                        <a:rPr lang="en-US" sz="1000" dirty="0"/>
                        <a:t>9117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r>
                        <a:rPr lang="en-US" sz="1000" dirty="0"/>
                        <a:t>7824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r>
                        <a:rPr lang="en-US" sz="1000" dirty="0"/>
                        <a:t>3862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r>
                        <a:rPr lang="en-US" sz="1000" dirty="0"/>
                        <a:t>670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8356">
                <a:tc>
                  <a:txBody>
                    <a:bodyPr/>
                    <a:lstStyle/>
                    <a:p>
                      <a:r>
                        <a:rPr lang="en-US" sz="1000" dirty="0"/>
                        <a:t>Riva 2.5mg bid + </a:t>
                      </a:r>
                      <a:br>
                        <a:rPr lang="en-US" sz="1000" dirty="0"/>
                      </a:br>
                      <a:r>
                        <a:rPr lang="en-US" sz="1000" dirty="0"/>
                        <a:t>Aspirin</a:t>
                      </a:r>
                      <a:r>
                        <a:rPr lang="en-US" sz="1000" baseline="0" dirty="0"/>
                        <a:t> 100mg od</a:t>
                      </a:r>
                      <a:endParaRPr lang="en-US" sz="1000" dirty="0"/>
                    </a:p>
                  </a:txBody>
                  <a:tcPr marL="0" marR="0" marT="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000" dirty="0"/>
                        <a:t>9152</a:t>
                      </a:r>
                    </a:p>
                  </a:txBody>
                  <a:tcPr marL="0" marR="0" marT="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000" dirty="0"/>
                        <a:t>7904</a:t>
                      </a:r>
                    </a:p>
                  </a:txBody>
                  <a:tcPr marL="0" marR="0" marT="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000" dirty="0"/>
                        <a:t>3912</a:t>
                      </a:r>
                    </a:p>
                  </a:txBody>
                  <a:tcPr marL="0" marR="0" marT="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000" dirty="0"/>
                        <a:t>658</a:t>
                      </a:r>
                    </a:p>
                  </a:txBody>
                  <a:tcPr marL="0" marR="0" marT="0"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056" name="TextBox 4055"/>
          <p:cNvSpPr txBox="1"/>
          <p:nvPr/>
        </p:nvSpPr>
        <p:spPr>
          <a:xfrm>
            <a:off x="5009047" y="5524464"/>
            <a:ext cx="505116" cy="279180"/>
          </a:xfrm>
          <a:prstGeom prst="rect">
            <a:avLst/>
          </a:prstGeom>
          <a:noFill/>
        </p:spPr>
        <p:txBody>
          <a:bodyPr wrap="none" lIns="90000" tIns="46800" rIns="90000" bIns="46800" rtlCol="0" anchor="ctr">
            <a:spAutoFit/>
          </a:bodyPr>
          <a:lstStyle/>
          <a:p>
            <a:r>
              <a:rPr lang="en-US" sz="1200" b="1" dirty="0"/>
              <a:t>Year</a:t>
            </a:r>
          </a:p>
        </p:txBody>
      </p:sp>
    </p:spTree>
    <p:extLst>
      <p:ext uri="{BB962C8B-B14F-4D97-AF65-F5344CB8AC3E}">
        <p14:creationId xmlns:p14="http://schemas.microsoft.com/office/powerpoint/2010/main" val="3030969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pc="-30" dirty="0"/>
              <a:t>Dual Pathway Inhibition with Rivaroxaban 2.5 mg </a:t>
            </a:r>
            <a:r>
              <a:rPr lang="en-GB" sz="2400" spc="-30" dirty="0"/>
              <a:t>bid + Aspirin: Significantly Reduced CV Events by 24% Versus Aspirin</a:t>
            </a:r>
          </a:p>
        </p:txBody>
      </p:sp>
      <p:graphicFrame>
        <p:nvGraphicFramePr>
          <p:cNvPr id="13" name="Tabelle 1"/>
          <p:cNvGraphicFramePr>
            <a:graphicFrameLocks noGrp="1"/>
          </p:cNvGraphicFramePr>
          <p:nvPr>
            <p:ph type="tbl" sz="quarter" idx="11"/>
            <p:extLst/>
          </p:nvPr>
        </p:nvGraphicFramePr>
        <p:xfrm>
          <a:off x="637263" y="1250816"/>
          <a:ext cx="8275037" cy="2682240"/>
        </p:xfrm>
        <a:graphic>
          <a:graphicData uri="http://schemas.openxmlformats.org/drawingml/2006/table">
            <a:tbl>
              <a:tblPr firstRow="1" bandRow="1">
                <a:tableStyleId>{9D7B26C5-4107-4FEC-AEDC-1716B250A1EF}</a:tableStyleId>
              </a:tblPr>
              <a:tblGrid>
                <a:gridCol w="1729334">
                  <a:extLst>
                    <a:ext uri="{9D8B030D-6E8A-4147-A177-3AD203B41FA5}">
                      <a16:colId xmlns:a16="http://schemas.microsoft.com/office/drawing/2014/main" xmlns="" val="20000"/>
                    </a:ext>
                  </a:extLst>
                </a:gridCol>
                <a:gridCol w="1503462">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945897">
                  <a:extLst>
                    <a:ext uri="{9D8B030D-6E8A-4147-A177-3AD203B41FA5}">
                      <a16:colId xmlns:a16="http://schemas.microsoft.com/office/drawing/2014/main" xmlns="" val="20005"/>
                    </a:ext>
                  </a:extLst>
                </a:gridCol>
              </a:tblGrid>
              <a:tr h="779659">
                <a:tc>
                  <a:txBody>
                    <a:bodyPr/>
                    <a:lstStyle/>
                    <a:p>
                      <a:pPr marL="0" algn="l" defTabSz="914400" rtl="0" eaLnBrk="1" latinLnBrk="0" hangingPunct="1">
                        <a:spcAft>
                          <a:spcPts val="0"/>
                        </a:spcAft>
                        <a:tabLst>
                          <a:tab pos="91440" algn="l"/>
                        </a:tabLst>
                      </a:pPr>
                      <a:r>
                        <a:rPr lang="en-US" sz="1400" kern="1200" dirty="0">
                          <a:solidFill>
                            <a:schemeClr val="bg1"/>
                          </a:solidFill>
                          <a:effectLst/>
                          <a:latin typeface="+mn-lt"/>
                          <a:ea typeface="+mn-ea"/>
                          <a:cs typeface="+mn-cs"/>
                        </a:rPr>
                        <a:t>Outcomes,  n (%)</a:t>
                      </a:r>
                    </a:p>
                  </a:txBody>
                  <a:tcPr>
                    <a:solidFill>
                      <a:schemeClr val="bg2"/>
                    </a:solidFill>
                  </a:tcPr>
                </a:tc>
                <a:tc>
                  <a:txBody>
                    <a:bodyPr/>
                    <a:lstStyle/>
                    <a:p>
                      <a:pPr algn="ctr">
                        <a:lnSpc>
                          <a:spcPct val="100000"/>
                        </a:lnSpc>
                        <a:spcAft>
                          <a:spcPts val="600"/>
                        </a:spcAft>
                      </a:pPr>
                      <a:r>
                        <a:rPr lang="en-US" sz="1400" dirty="0">
                          <a:solidFill>
                            <a:schemeClr val="bg1"/>
                          </a:solidFill>
                          <a:effectLst/>
                          <a:latin typeface="+mn-lt"/>
                        </a:rPr>
                        <a:t>Rivaroxaban </a:t>
                      </a:r>
                      <a:br>
                        <a:rPr lang="en-US" sz="1400" dirty="0">
                          <a:solidFill>
                            <a:schemeClr val="bg1"/>
                          </a:solidFill>
                          <a:effectLst/>
                          <a:latin typeface="+mn-lt"/>
                        </a:rPr>
                      </a:br>
                      <a:r>
                        <a:rPr lang="en-US" sz="1400" dirty="0">
                          <a:solidFill>
                            <a:schemeClr val="bg1"/>
                          </a:solidFill>
                          <a:effectLst/>
                          <a:latin typeface="+mn-lt"/>
                        </a:rPr>
                        <a:t>2.5 mg bid + </a:t>
                      </a:r>
                      <a:br>
                        <a:rPr lang="en-US" sz="1400" dirty="0">
                          <a:solidFill>
                            <a:schemeClr val="bg1"/>
                          </a:solidFill>
                          <a:effectLst/>
                          <a:latin typeface="+mn-lt"/>
                        </a:rPr>
                      </a:br>
                      <a:r>
                        <a:rPr lang="en-US" sz="1400" dirty="0">
                          <a:solidFill>
                            <a:schemeClr val="bg1"/>
                          </a:solidFill>
                          <a:effectLst/>
                          <a:latin typeface="+mn-lt"/>
                        </a:rPr>
                        <a:t>aspirin 100 mg </a:t>
                      </a:r>
                      <a:r>
                        <a:rPr lang="en-US" sz="1400" kern="1200" dirty="0">
                          <a:solidFill>
                            <a:schemeClr val="bg1"/>
                          </a:solidFill>
                          <a:effectLst/>
                          <a:latin typeface="+mn-lt"/>
                        </a:rPr>
                        <a:t>N=9152</a:t>
                      </a:r>
                      <a:endParaRPr lang="en-US" sz="1400" dirty="0">
                        <a:solidFill>
                          <a:schemeClr val="bg1"/>
                        </a:solidFill>
                        <a:effectLst/>
                        <a:latin typeface="+mn-lt"/>
                        <a:ea typeface="SimSun"/>
                      </a:endParaRPr>
                    </a:p>
                  </a:txBody>
                  <a:tcPr>
                    <a:solidFill>
                      <a:schemeClr val="bg2"/>
                    </a:solidFill>
                  </a:tcPr>
                </a:tc>
                <a:tc>
                  <a:txBody>
                    <a:bodyPr/>
                    <a:lstStyle/>
                    <a:p>
                      <a:pPr algn="ctr">
                        <a:lnSpc>
                          <a:spcPct val="100000"/>
                        </a:lnSpc>
                        <a:spcAft>
                          <a:spcPts val="600"/>
                        </a:spcAft>
                      </a:pPr>
                      <a:r>
                        <a:rPr lang="en-US" sz="1400" dirty="0">
                          <a:solidFill>
                            <a:schemeClr val="bg1"/>
                          </a:solidFill>
                          <a:effectLst/>
                          <a:latin typeface="+mn-lt"/>
                        </a:rPr>
                        <a:t>Aspirin </a:t>
                      </a:r>
                      <a:br>
                        <a:rPr lang="en-US" sz="1400" dirty="0">
                          <a:solidFill>
                            <a:schemeClr val="bg1"/>
                          </a:solidFill>
                          <a:effectLst/>
                          <a:latin typeface="+mn-lt"/>
                        </a:rPr>
                      </a:br>
                      <a:r>
                        <a:rPr lang="en-US" sz="1400" dirty="0">
                          <a:solidFill>
                            <a:schemeClr val="bg1"/>
                          </a:solidFill>
                          <a:effectLst/>
                          <a:latin typeface="+mn-lt"/>
                        </a:rPr>
                        <a:t>100</a:t>
                      </a:r>
                      <a:r>
                        <a:rPr lang="en-US" sz="1400" baseline="0" dirty="0">
                          <a:solidFill>
                            <a:schemeClr val="bg1"/>
                          </a:solidFill>
                          <a:effectLst/>
                          <a:latin typeface="+mn-lt"/>
                        </a:rPr>
                        <a:t> mg</a:t>
                      </a:r>
                      <a:br>
                        <a:rPr lang="en-US" sz="1400" baseline="0" dirty="0">
                          <a:solidFill>
                            <a:schemeClr val="bg1"/>
                          </a:solidFill>
                          <a:effectLst/>
                          <a:latin typeface="+mn-lt"/>
                        </a:rPr>
                      </a:br>
                      <a:r>
                        <a:rPr lang="en-US" sz="1400" kern="1200" dirty="0">
                          <a:solidFill>
                            <a:schemeClr val="bg1"/>
                          </a:solidFill>
                          <a:effectLst/>
                          <a:latin typeface="+mn-lt"/>
                        </a:rPr>
                        <a:t>N=9126</a:t>
                      </a:r>
                      <a:endParaRPr lang="en-US" sz="1400" dirty="0">
                        <a:solidFill>
                          <a:schemeClr val="bg1"/>
                        </a:solidFill>
                        <a:effectLst/>
                        <a:latin typeface="+mn-lt"/>
                        <a:ea typeface="SimSun"/>
                      </a:endParaRPr>
                    </a:p>
                  </a:txBody>
                  <a:tcPr>
                    <a:solidFill>
                      <a:schemeClr val="bg2"/>
                    </a:solidFill>
                  </a:tcPr>
                </a:tc>
                <a:tc gridSpan="2">
                  <a:txBody>
                    <a:bodyPr/>
                    <a:lstStyle/>
                    <a:p>
                      <a:pPr algn="ctr">
                        <a:lnSpc>
                          <a:spcPct val="100000"/>
                        </a:lnSpc>
                        <a:spcAft>
                          <a:spcPts val="600"/>
                        </a:spcAft>
                      </a:pPr>
                      <a:r>
                        <a:rPr lang="en-US" sz="1400" dirty="0">
                          <a:solidFill>
                            <a:schemeClr val="bg1"/>
                          </a:solidFill>
                          <a:effectLst/>
                          <a:latin typeface="+mn-lt"/>
                        </a:rPr>
                        <a:t>Rivaroxaban 2.5 mg</a:t>
                      </a:r>
                      <a:r>
                        <a:rPr lang="en-US" sz="1400" baseline="0" dirty="0">
                          <a:solidFill>
                            <a:schemeClr val="bg1"/>
                          </a:solidFill>
                          <a:effectLst/>
                          <a:latin typeface="+mn-lt"/>
                        </a:rPr>
                        <a:t> bid </a:t>
                      </a:r>
                      <a:r>
                        <a:rPr lang="en-US" sz="1400" dirty="0">
                          <a:solidFill>
                            <a:schemeClr val="bg1"/>
                          </a:solidFill>
                          <a:effectLst/>
                          <a:latin typeface="+mn-lt"/>
                        </a:rPr>
                        <a:t>+</a:t>
                      </a:r>
                      <a:br>
                        <a:rPr lang="en-US" sz="1400" dirty="0">
                          <a:solidFill>
                            <a:schemeClr val="bg1"/>
                          </a:solidFill>
                          <a:effectLst/>
                          <a:latin typeface="+mn-lt"/>
                        </a:rPr>
                      </a:br>
                      <a:r>
                        <a:rPr lang="en-US" sz="1400" dirty="0">
                          <a:solidFill>
                            <a:schemeClr val="bg1"/>
                          </a:solidFill>
                          <a:effectLst/>
                          <a:latin typeface="+mn-lt"/>
                        </a:rPr>
                        <a:t> aspirin 100 mg vs</a:t>
                      </a:r>
                      <a:r>
                        <a:rPr lang="en-US" sz="1400" baseline="0" dirty="0">
                          <a:solidFill>
                            <a:schemeClr val="bg1"/>
                          </a:solidFill>
                          <a:effectLst/>
                          <a:latin typeface="+mn-lt"/>
                        </a:rPr>
                        <a:t> aspirin</a:t>
                      </a:r>
                      <a:r>
                        <a:rPr lang="en-US" sz="1400" dirty="0">
                          <a:solidFill>
                            <a:schemeClr val="bg1"/>
                          </a:solidFill>
                          <a:effectLst/>
                          <a:latin typeface="+mn-lt"/>
                        </a:rPr>
                        <a:t> 100 mg</a:t>
                      </a:r>
                      <a:endParaRPr lang="en-US" sz="1400" dirty="0">
                        <a:solidFill>
                          <a:schemeClr val="bg1"/>
                        </a:solidFill>
                        <a:effectLst/>
                        <a:latin typeface="+mj-lt"/>
                      </a:endParaRPr>
                    </a:p>
                  </a:txBody>
                  <a:tcPr>
                    <a:solidFill>
                      <a:schemeClr val="bg2"/>
                    </a:solidFill>
                  </a:tcPr>
                </a:tc>
                <a:tc hMerge="1">
                  <a:txBody>
                    <a:bodyPr/>
                    <a:lstStyle/>
                    <a:p>
                      <a:endParaRPr lang="en-US"/>
                    </a:p>
                  </a:txBody>
                  <a:tcPr>
                    <a:solidFill>
                      <a:schemeClr val="bg2"/>
                    </a:solidFill>
                  </a:tcPr>
                </a:tc>
                <a:extLst>
                  <a:ext uri="{0D108BD9-81ED-4DB2-BD59-A6C34878D82A}">
                    <a16:rowId xmlns:a16="http://schemas.microsoft.com/office/drawing/2014/main" xmlns="" val="10000"/>
                  </a:ext>
                </a:extLst>
              </a:tr>
              <a:tr h="251503">
                <a:tc>
                  <a:txBody>
                    <a:bodyPr/>
                    <a:lstStyle/>
                    <a:p>
                      <a:pPr marL="0" algn="l" defTabSz="914400" rtl="0" eaLnBrk="1" latinLnBrk="0" hangingPunct="1">
                        <a:spcAft>
                          <a:spcPts val="0"/>
                        </a:spcAft>
                        <a:tabLst>
                          <a:tab pos="91440" algn="l"/>
                        </a:tabLst>
                      </a:pPr>
                      <a:endParaRPr lang="en-US" sz="1400" kern="1200" dirty="0">
                        <a:solidFill>
                          <a:schemeClr val="bg1"/>
                        </a:solidFill>
                        <a:effectLst/>
                        <a:latin typeface="+mn-lt"/>
                        <a:ea typeface="+mn-ea"/>
                        <a:cs typeface="+mn-cs"/>
                      </a:endParaRPr>
                    </a:p>
                  </a:txBody>
                  <a:tcPr>
                    <a:solidFill>
                      <a:schemeClr val="bg2"/>
                    </a:solidFill>
                  </a:tcPr>
                </a:tc>
                <a:tc>
                  <a:txBody>
                    <a:bodyPr/>
                    <a:lstStyle/>
                    <a:p>
                      <a:pPr algn="ctr">
                        <a:lnSpc>
                          <a:spcPct val="100000"/>
                        </a:lnSpc>
                        <a:spcAft>
                          <a:spcPts val="600"/>
                        </a:spcAft>
                      </a:pPr>
                      <a:endParaRPr lang="en-US" sz="1400" dirty="0">
                        <a:solidFill>
                          <a:schemeClr val="bg1"/>
                        </a:solidFill>
                        <a:effectLst/>
                        <a:latin typeface="+mn-lt"/>
                        <a:ea typeface="SimSun"/>
                      </a:endParaRPr>
                    </a:p>
                  </a:txBody>
                  <a:tcPr>
                    <a:solidFill>
                      <a:schemeClr val="bg2"/>
                    </a:solidFill>
                  </a:tcPr>
                </a:tc>
                <a:tc>
                  <a:txBody>
                    <a:bodyPr/>
                    <a:lstStyle/>
                    <a:p>
                      <a:pPr algn="ctr">
                        <a:lnSpc>
                          <a:spcPct val="100000"/>
                        </a:lnSpc>
                        <a:spcAft>
                          <a:spcPts val="600"/>
                        </a:spcAft>
                      </a:pPr>
                      <a:endParaRPr lang="en-US" sz="1400" dirty="0">
                        <a:solidFill>
                          <a:schemeClr val="bg1"/>
                        </a:solidFill>
                        <a:effectLst/>
                        <a:latin typeface="+mn-lt"/>
                        <a:ea typeface="SimSun"/>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effectLst/>
                          <a:latin typeface="+mj-lt"/>
                        </a:rPr>
                        <a:t>HR (95% CI)</a:t>
                      </a:r>
                      <a:endParaRPr lang="en-US" sz="1400" b="1" dirty="0">
                        <a:solidFill>
                          <a:schemeClr val="bg1"/>
                        </a:solidFill>
                        <a:effectLst/>
                        <a:latin typeface="+mj-lt"/>
                      </a:endParaRPr>
                    </a:p>
                  </a:txBody>
                  <a:tcPr anchor="ctr">
                    <a:solidFill>
                      <a:schemeClr val="bg2"/>
                    </a:solidFill>
                  </a:tcPr>
                </a:tc>
                <a:tc>
                  <a:txBody>
                    <a:bodyPr/>
                    <a:lstStyle/>
                    <a:p>
                      <a:pPr algn="ctr">
                        <a:lnSpc>
                          <a:spcPct val="100000"/>
                        </a:lnSpc>
                        <a:spcAft>
                          <a:spcPts val="0"/>
                        </a:spcAft>
                      </a:pPr>
                      <a:r>
                        <a:rPr lang="de-DE" sz="1400" b="1" i="1" dirty="0">
                          <a:solidFill>
                            <a:schemeClr val="bg1"/>
                          </a:solidFill>
                          <a:effectLst/>
                          <a:latin typeface="+mj-lt"/>
                        </a:rPr>
                        <a:t>p</a:t>
                      </a:r>
                      <a:r>
                        <a:rPr lang="de-DE" sz="1400" b="1" dirty="0">
                          <a:solidFill>
                            <a:schemeClr val="bg1"/>
                          </a:solidFill>
                          <a:effectLst/>
                          <a:latin typeface="+mj-lt"/>
                        </a:rPr>
                        <a:t>-value</a:t>
                      </a:r>
                      <a:endParaRPr lang="en-US" sz="1400" b="1" dirty="0">
                        <a:solidFill>
                          <a:schemeClr val="bg1"/>
                        </a:solidFill>
                        <a:effectLst/>
                        <a:latin typeface="+mj-lt"/>
                      </a:endParaRPr>
                    </a:p>
                  </a:txBody>
                  <a:tcPr anchor="ctr">
                    <a:solidFill>
                      <a:schemeClr val="bg2"/>
                    </a:solidFill>
                  </a:tcPr>
                </a:tc>
                <a:extLst>
                  <a:ext uri="{0D108BD9-81ED-4DB2-BD59-A6C34878D82A}">
                    <a16:rowId xmlns:a16="http://schemas.microsoft.com/office/drawing/2014/main" xmlns="" val="10005"/>
                  </a:ext>
                </a:extLst>
              </a:tr>
              <a:tr h="427555">
                <a:tc>
                  <a:txBody>
                    <a:bodyPr/>
                    <a:lstStyle/>
                    <a:p>
                      <a:pPr>
                        <a:spcAft>
                          <a:spcPts val="0"/>
                        </a:spcAft>
                      </a:pPr>
                      <a:r>
                        <a:rPr lang="en-US" sz="1400" dirty="0">
                          <a:effectLst/>
                        </a:rPr>
                        <a:t>CV death, stroke,</a:t>
                      </a:r>
                      <a:r>
                        <a:rPr lang="en-US" sz="1400" baseline="0" dirty="0">
                          <a:effectLst/>
                        </a:rPr>
                        <a:t> </a:t>
                      </a:r>
                      <a:br>
                        <a:rPr lang="en-US" sz="1400" baseline="0" dirty="0">
                          <a:effectLst/>
                        </a:rPr>
                      </a:br>
                      <a:r>
                        <a:rPr lang="en-US" sz="1400" baseline="0" dirty="0">
                          <a:effectLst/>
                        </a:rPr>
                        <a:t>or MI</a:t>
                      </a:r>
                      <a:endParaRPr lang="en-US" sz="1400" dirty="0">
                        <a:effectLst/>
                        <a:latin typeface="Arial Narrow" panose="020B0606020202030204" pitchFamily="34" charset="0"/>
                        <a:ea typeface="Times New Roman"/>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379 (4.1)</a:t>
                      </a:r>
                      <a:endParaRPr lang="en-US" sz="1400" dirty="0">
                        <a:solidFill>
                          <a:schemeClr val="tx1">
                            <a:lumMod val="65000"/>
                            <a:lumOff val="35000"/>
                          </a:schemeClr>
                        </a:solidFill>
                        <a:effectLst/>
                        <a:latin typeface="+mn-lt"/>
                        <a:ea typeface="SimSun"/>
                      </a:endParaRPr>
                    </a:p>
                  </a:txBody>
                  <a:tcPr anchor="ctr"/>
                </a:tc>
                <a:tc>
                  <a:txBody>
                    <a:bodyPr/>
                    <a:lstStyle/>
                    <a:p>
                      <a:pPr algn="ctr">
                        <a:spcAft>
                          <a:spcPts val="0"/>
                        </a:spcAft>
                      </a:pPr>
                      <a:r>
                        <a:rPr lang="en-US" sz="1400" dirty="0">
                          <a:effectLst/>
                          <a:latin typeface="+mn-lt"/>
                        </a:rPr>
                        <a:t>496 (5.4)</a:t>
                      </a:r>
                      <a:endParaRPr lang="en-US" sz="1400" b="0" dirty="0">
                        <a:solidFill>
                          <a:schemeClr val="tx1">
                            <a:lumMod val="65000"/>
                            <a:lumOff val="35000"/>
                          </a:schemeClr>
                        </a:solidFill>
                        <a:effectLst/>
                        <a:latin typeface="+mn-lt"/>
                        <a:ea typeface="SimSu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0.76 (0.66</a:t>
                      </a:r>
                      <a:r>
                        <a:rPr lang="en-US" sz="1400" kern="1200" baseline="0" dirty="0">
                          <a:effectLst/>
                        </a:rPr>
                        <a:t>–</a:t>
                      </a:r>
                      <a:r>
                        <a:rPr lang="en-US" sz="1400" kern="1200" dirty="0">
                          <a:effectLst/>
                        </a:rPr>
                        <a:t>0.86)</a:t>
                      </a:r>
                      <a:endParaRPr lang="en-US" sz="1400" b="0" kern="1200" dirty="0">
                        <a:solidFill>
                          <a:schemeClr val="tx1"/>
                        </a:solidFill>
                        <a:effectLst/>
                        <a:latin typeface="Arial Narrow" panose="020B0606020202030204" pitchFamily="34" charset="0"/>
                        <a:ea typeface="Times New Roman"/>
                        <a:cs typeface="Arial"/>
                      </a:endParaRPr>
                    </a:p>
                  </a:txBody>
                  <a:tcPr anchor="ctr"/>
                </a:tc>
                <a:tc>
                  <a:txBody>
                    <a:bodyPr/>
                    <a:lstStyle/>
                    <a:p>
                      <a:pPr marL="0" algn="ctr" defTabSz="914400" rtl="0" eaLnBrk="1" latinLnBrk="0" hangingPunct="1">
                        <a:spcAft>
                          <a:spcPts val="0"/>
                        </a:spcAft>
                      </a:pPr>
                      <a:r>
                        <a:rPr lang="en-US" sz="1400" kern="1200" dirty="0">
                          <a:solidFill>
                            <a:schemeClr val="tx1"/>
                          </a:solidFill>
                          <a:effectLst/>
                          <a:latin typeface="+mn-lt"/>
                          <a:ea typeface="+mn-ea"/>
                          <a:cs typeface="+mn-cs"/>
                        </a:rPr>
                        <a:t>&lt;0.001 </a:t>
                      </a:r>
                    </a:p>
                  </a:txBody>
                  <a:tcPr anchor="ctr"/>
                </a:tc>
                <a:extLst>
                  <a:ext uri="{0D108BD9-81ED-4DB2-BD59-A6C34878D82A}">
                    <a16:rowId xmlns:a16="http://schemas.microsoft.com/office/drawing/2014/main" xmlns="" val="10001"/>
                  </a:ext>
                </a:extLst>
              </a:tr>
              <a:tr h="251503">
                <a:tc>
                  <a:txBody>
                    <a:bodyPr/>
                    <a:lstStyle/>
                    <a:p>
                      <a:pPr marL="88900">
                        <a:spcAft>
                          <a:spcPts val="0"/>
                        </a:spcAft>
                      </a:pPr>
                      <a:r>
                        <a:rPr lang="en-US" sz="1400" dirty="0">
                          <a:effectLst/>
                        </a:rPr>
                        <a:t>CV death</a:t>
                      </a:r>
                      <a:endParaRPr lang="en-US" sz="1400" dirty="0">
                        <a:effectLst/>
                        <a:latin typeface="Arial Narrow" panose="020B0606020202030204" pitchFamily="34" charset="0"/>
                        <a:ea typeface="Times New Roman"/>
                        <a:cs typeface="Times New Roman"/>
                      </a:endParaRPr>
                    </a:p>
                  </a:txBody>
                  <a:tcPr anchor="ctr"/>
                </a:tc>
                <a:tc>
                  <a:txBody>
                    <a:bodyPr/>
                    <a:lstStyle/>
                    <a:p>
                      <a:pPr algn="ctr">
                        <a:spcAft>
                          <a:spcPts val="0"/>
                        </a:spcAft>
                      </a:pPr>
                      <a:r>
                        <a:rPr lang="en-US" sz="1400" dirty="0">
                          <a:effectLst/>
                          <a:latin typeface="+mn-lt"/>
                        </a:rPr>
                        <a:t>160 (1.7)</a:t>
                      </a:r>
                      <a:endParaRPr lang="en-US" sz="1400" dirty="0">
                        <a:solidFill>
                          <a:schemeClr val="tx1">
                            <a:lumMod val="65000"/>
                            <a:lumOff val="35000"/>
                          </a:schemeClr>
                        </a:solidFill>
                        <a:effectLst/>
                        <a:latin typeface="+mn-lt"/>
                        <a:ea typeface="SimSun"/>
                      </a:endParaRPr>
                    </a:p>
                  </a:txBody>
                  <a:tcPr anchor="ctr"/>
                </a:tc>
                <a:tc>
                  <a:txBody>
                    <a:bodyPr/>
                    <a:lstStyle/>
                    <a:p>
                      <a:pPr algn="ctr">
                        <a:spcAft>
                          <a:spcPts val="0"/>
                        </a:spcAft>
                      </a:pPr>
                      <a:r>
                        <a:rPr lang="en-US" sz="1400" dirty="0">
                          <a:effectLst/>
                          <a:latin typeface="+mn-lt"/>
                        </a:rPr>
                        <a:t>203 (2.2)</a:t>
                      </a:r>
                      <a:endParaRPr lang="en-US" sz="1400" b="0" dirty="0">
                        <a:solidFill>
                          <a:schemeClr val="tx1">
                            <a:lumMod val="65000"/>
                            <a:lumOff val="35000"/>
                          </a:schemeClr>
                        </a:solidFill>
                        <a:effectLst/>
                        <a:latin typeface="+mn-lt"/>
                        <a:ea typeface="SimSu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0.78 (0.64</a:t>
                      </a:r>
                      <a:r>
                        <a:rPr lang="en-US" sz="1400" kern="1200" baseline="0" dirty="0">
                          <a:effectLst/>
                        </a:rPr>
                        <a:t>–</a:t>
                      </a:r>
                      <a:r>
                        <a:rPr lang="en-US" sz="1400" kern="1200" dirty="0">
                          <a:effectLst/>
                        </a:rPr>
                        <a:t>0.96)</a:t>
                      </a:r>
                      <a:endParaRPr lang="en-US" sz="1400" b="0" kern="1200" dirty="0">
                        <a:solidFill>
                          <a:schemeClr val="tx1"/>
                        </a:solidFill>
                        <a:effectLst/>
                        <a:latin typeface="Arial Narrow" panose="020B0606020202030204" pitchFamily="34" charset="0"/>
                        <a:ea typeface="Times New Roman"/>
                        <a:cs typeface="Arial"/>
                      </a:endParaRPr>
                    </a:p>
                  </a:txBody>
                  <a:tcPr anchor="ctr"/>
                </a:tc>
                <a:tc>
                  <a:txBody>
                    <a:bodyPr/>
                    <a:lstStyle/>
                    <a:p>
                      <a:pPr marL="0" algn="ctr" defTabSz="914400" rtl="0" eaLnBrk="1" latinLnBrk="0" hangingPunct="1">
                        <a:spcAft>
                          <a:spcPts val="0"/>
                        </a:spcAft>
                      </a:pPr>
                      <a:r>
                        <a:rPr lang="en-US" sz="1400" kern="1200" dirty="0">
                          <a:solidFill>
                            <a:schemeClr val="tx1"/>
                          </a:solidFill>
                          <a:effectLst/>
                          <a:latin typeface="+mn-lt"/>
                          <a:ea typeface="+mn-ea"/>
                          <a:cs typeface="+mn-cs"/>
                        </a:rPr>
                        <a:t>0.02</a:t>
                      </a:r>
                    </a:p>
                  </a:txBody>
                  <a:tcPr anchor="ctr"/>
                </a:tc>
                <a:extLst>
                  <a:ext uri="{0D108BD9-81ED-4DB2-BD59-A6C34878D82A}">
                    <a16:rowId xmlns:a16="http://schemas.microsoft.com/office/drawing/2014/main" xmlns="" val="10003"/>
                  </a:ext>
                </a:extLst>
              </a:tr>
              <a:tr h="251503">
                <a:tc>
                  <a:txBody>
                    <a:bodyPr/>
                    <a:lstStyle/>
                    <a:p>
                      <a:pPr marL="88900">
                        <a:spcAft>
                          <a:spcPts val="0"/>
                        </a:spcAft>
                      </a:pPr>
                      <a:r>
                        <a:rPr lang="en-US" sz="1400" dirty="0">
                          <a:effectLst/>
                        </a:rPr>
                        <a:t>Stroke</a:t>
                      </a:r>
                      <a:endParaRPr lang="en-US" sz="1400" dirty="0">
                        <a:effectLst/>
                        <a:latin typeface="Arial Narrow" panose="020B0606020202030204" pitchFamily="34" charset="0"/>
                        <a:ea typeface="Times New Roman"/>
                        <a:cs typeface="Times New Roman"/>
                      </a:endParaRPr>
                    </a:p>
                  </a:txBody>
                  <a:tcPr anchor="ctr"/>
                </a:tc>
                <a:tc>
                  <a:txBody>
                    <a:bodyPr/>
                    <a:lstStyle/>
                    <a:p>
                      <a:pPr algn="ctr">
                        <a:spcAft>
                          <a:spcPts val="0"/>
                        </a:spcAft>
                      </a:pPr>
                      <a:r>
                        <a:rPr lang="en-US" sz="1400" dirty="0">
                          <a:effectLst/>
                          <a:latin typeface="+mn-lt"/>
                        </a:rPr>
                        <a:t>83 (0.9)</a:t>
                      </a:r>
                      <a:endParaRPr lang="en-US" sz="1400" dirty="0">
                        <a:solidFill>
                          <a:schemeClr val="tx1">
                            <a:lumMod val="65000"/>
                            <a:lumOff val="35000"/>
                          </a:schemeClr>
                        </a:solidFill>
                        <a:effectLst/>
                        <a:latin typeface="+mn-lt"/>
                        <a:ea typeface="SimSun"/>
                      </a:endParaRPr>
                    </a:p>
                  </a:txBody>
                  <a:tcPr anchor="ctr"/>
                </a:tc>
                <a:tc>
                  <a:txBody>
                    <a:bodyPr/>
                    <a:lstStyle/>
                    <a:p>
                      <a:pPr algn="ctr">
                        <a:spcAft>
                          <a:spcPts val="0"/>
                        </a:spcAft>
                      </a:pPr>
                      <a:r>
                        <a:rPr lang="en-US" sz="1400" dirty="0">
                          <a:effectLst/>
                          <a:latin typeface="+mn-lt"/>
                        </a:rPr>
                        <a:t>142 (1.6)</a:t>
                      </a:r>
                      <a:endParaRPr lang="en-US" sz="1400" b="0" dirty="0">
                        <a:solidFill>
                          <a:schemeClr val="tx1">
                            <a:lumMod val="65000"/>
                            <a:lumOff val="35000"/>
                          </a:schemeClr>
                        </a:solidFill>
                        <a:effectLst/>
                        <a:latin typeface="+mn-lt"/>
                        <a:ea typeface="SimSu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0.58 (0.44</a:t>
                      </a:r>
                      <a:r>
                        <a:rPr lang="en-US" sz="1400" kern="1200" baseline="0" dirty="0">
                          <a:effectLst/>
                        </a:rPr>
                        <a:t>–</a:t>
                      </a:r>
                      <a:r>
                        <a:rPr lang="en-US" sz="1400" kern="1200" dirty="0">
                          <a:effectLst/>
                        </a:rPr>
                        <a:t>0.76)</a:t>
                      </a:r>
                      <a:endParaRPr lang="en-US" sz="1400" b="0" kern="1200" dirty="0">
                        <a:solidFill>
                          <a:schemeClr val="tx1"/>
                        </a:solidFill>
                        <a:effectLst/>
                        <a:latin typeface="Arial Narrow" panose="020B0606020202030204" pitchFamily="34" charset="0"/>
                        <a:ea typeface="Times New Roman"/>
                        <a:cs typeface="Arial"/>
                      </a:endParaRPr>
                    </a:p>
                  </a:txBody>
                  <a:tcPr anchor="ctr"/>
                </a:tc>
                <a:tc>
                  <a:txBody>
                    <a:bodyPr/>
                    <a:lstStyle/>
                    <a:p>
                      <a:pPr marL="0" algn="ctr" defTabSz="914400" rtl="0" eaLnBrk="1" latinLnBrk="0" hangingPunct="1">
                        <a:spcAft>
                          <a:spcPts val="0"/>
                        </a:spcAft>
                      </a:pPr>
                      <a:r>
                        <a:rPr lang="en-US" sz="1400" kern="1200" dirty="0">
                          <a:solidFill>
                            <a:schemeClr val="tx1"/>
                          </a:solidFill>
                          <a:effectLst/>
                          <a:latin typeface="+mn-lt"/>
                          <a:ea typeface="+mn-ea"/>
                          <a:cs typeface="+mn-cs"/>
                        </a:rPr>
                        <a:t>&lt;0.001 </a:t>
                      </a:r>
                    </a:p>
                  </a:txBody>
                  <a:tcPr anchor="ctr"/>
                </a:tc>
                <a:extLst>
                  <a:ext uri="{0D108BD9-81ED-4DB2-BD59-A6C34878D82A}">
                    <a16:rowId xmlns:a16="http://schemas.microsoft.com/office/drawing/2014/main" xmlns="" val="10004"/>
                  </a:ext>
                </a:extLst>
              </a:tr>
              <a:tr h="251503">
                <a:tc>
                  <a:txBody>
                    <a:bodyPr/>
                    <a:lstStyle/>
                    <a:p>
                      <a:pPr marL="88900">
                        <a:spcAft>
                          <a:spcPts val="0"/>
                        </a:spcAft>
                      </a:pPr>
                      <a:r>
                        <a:rPr lang="en-US" sz="1400" dirty="0">
                          <a:effectLst/>
                        </a:rPr>
                        <a:t>MI</a:t>
                      </a:r>
                      <a:endParaRPr lang="en-US" sz="1400" dirty="0">
                        <a:effectLst/>
                        <a:latin typeface="Arial Narrow" panose="020B0606020202030204" pitchFamily="34" charset="0"/>
                        <a:ea typeface="Times New Roman"/>
                        <a:cs typeface="Times New Roman"/>
                      </a:endParaRPr>
                    </a:p>
                  </a:txBody>
                  <a:tcPr anchor="ctr"/>
                </a:tc>
                <a:tc>
                  <a:txBody>
                    <a:bodyPr/>
                    <a:lstStyle/>
                    <a:p>
                      <a:pPr algn="ctr">
                        <a:spcAft>
                          <a:spcPts val="0"/>
                        </a:spcAft>
                      </a:pPr>
                      <a:r>
                        <a:rPr lang="en-US" sz="1400" dirty="0">
                          <a:effectLst/>
                          <a:latin typeface="+mn-lt"/>
                        </a:rPr>
                        <a:t>178 (1.9)</a:t>
                      </a:r>
                      <a:endParaRPr lang="en-US" sz="1400" dirty="0">
                        <a:solidFill>
                          <a:schemeClr val="tx1">
                            <a:lumMod val="65000"/>
                            <a:lumOff val="35000"/>
                          </a:schemeClr>
                        </a:solidFill>
                        <a:effectLst/>
                        <a:latin typeface="+mn-lt"/>
                        <a:ea typeface="SimSun"/>
                      </a:endParaRPr>
                    </a:p>
                  </a:txBody>
                  <a:tcPr anchor="ctr"/>
                </a:tc>
                <a:tc>
                  <a:txBody>
                    <a:bodyPr/>
                    <a:lstStyle/>
                    <a:p>
                      <a:pPr algn="ctr">
                        <a:spcAft>
                          <a:spcPts val="0"/>
                        </a:spcAft>
                      </a:pPr>
                      <a:r>
                        <a:rPr lang="en-US" sz="1400" dirty="0">
                          <a:effectLst/>
                          <a:latin typeface="+mn-lt"/>
                        </a:rPr>
                        <a:t>205 (2.2)</a:t>
                      </a:r>
                      <a:endParaRPr lang="en-US" sz="1400" b="0" dirty="0">
                        <a:solidFill>
                          <a:schemeClr val="tx1">
                            <a:lumMod val="65000"/>
                            <a:lumOff val="35000"/>
                          </a:schemeClr>
                        </a:solidFill>
                        <a:effectLst/>
                        <a:latin typeface="+mn-lt"/>
                        <a:ea typeface="SimSu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0.86 (0.70</a:t>
                      </a:r>
                      <a:r>
                        <a:rPr lang="en-US" sz="1400" kern="1200" baseline="0" dirty="0">
                          <a:effectLst/>
                        </a:rPr>
                        <a:t>–</a:t>
                      </a:r>
                      <a:r>
                        <a:rPr lang="en-US" sz="1400" kern="1200" dirty="0">
                          <a:effectLst/>
                        </a:rPr>
                        <a:t>1.05)</a:t>
                      </a:r>
                      <a:endParaRPr lang="en-US" sz="1400" b="0" kern="1200" dirty="0">
                        <a:solidFill>
                          <a:schemeClr val="tx1"/>
                        </a:solidFill>
                        <a:effectLst/>
                        <a:latin typeface="Arial Narrow" panose="020B0606020202030204" pitchFamily="34" charset="0"/>
                        <a:ea typeface="Times New Roman"/>
                        <a:cs typeface="Arial"/>
                      </a:endParaRPr>
                    </a:p>
                  </a:txBody>
                  <a:tcPr anchor="ctr"/>
                </a:tc>
                <a:tc>
                  <a:txBody>
                    <a:bodyPr/>
                    <a:lstStyle/>
                    <a:p>
                      <a:pPr marL="0" algn="ctr" defTabSz="914400" rtl="0" eaLnBrk="1" latinLnBrk="0" hangingPunct="1">
                        <a:spcAft>
                          <a:spcPts val="0"/>
                        </a:spcAft>
                      </a:pPr>
                      <a:r>
                        <a:rPr lang="en-US" sz="1400" kern="1200" dirty="0">
                          <a:solidFill>
                            <a:schemeClr val="tx1"/>
                          </a:solidFill>
                          <a:effectLst/>
                          <a:latin typeface="+mn-lt"/>
                          <a:ea typeface="+mn-ea"/>
                          <a:cs typeface="+mn-cs"/>
                        </a:rPr>
                        <a:t>0.14</a:t>
                      </a:r>
                    </a:p>
                  </a:txBody>
                  <a:tcPr anchor="ctr"/>
                </a:tc>
                <a:extLst>
                  <a:ext uri="{0D108BD9-81ED-4DB2-BD59-A6C34878D82A}">
                    <a16:rowId xmlns:a16="http://schemas.microsoft.com/office/drawing/2014/main" xmlns="" val="10002"/>
                  </a:ext>
                </a:extLst>
              </a:tr>
            </a:tbl>
          </a:graphicData>
        </a:graphic>
      </p:graphicFrame>
      <p:graphicFrame>
        <p:nvGraphicFramePr>
          <p:cNvPr id="14" name="Tabelle 7"/>
          <p:cNvGraphicFramePr>
            <a:graphicFrameLocks noGrp="1"/>
          </p:cNvGraphicFramePr>
          <p:nvPr>
            <p:extLst/>
          </p:nvPr>
        </p:nvGraphicFramePr>
        <p:xfrm>
          <a:off x="611189" y="4164755"/>
          <a:ext cx="8245033" cy="2288581"/>
        </p:xfrm>
        <a:graphic>
          <a:graphicData uri="http://schemas.openxmlformats.org/drawingml/2006/table">
            <a:tbl>
              <a:tblPr firstRow="1" bandRow="1">
                <a:tableStyleId>{9D7B26C5-4107-4FEC-AEDC-1716B250A1EF}</a:tableStyleId>
              </a:tblPr>
              <a:tblGrid>
                <a:gridCol w="1772821">
                  <a:extLst>
                    <a:ext uri="{9D8B030D-6E8A-4147-A177-3AD203B41FA5}">
                      <a16:colId xmlns:a16="http://schemas.microsoft.com/office/drawing/2014/main" xmlns="" val="20000"/>
                    </a:ext>
                  </a:extLst>
                </a:gridCol>
                <a:gridCol w="2157404">
                  <a:extLst>
                    <a:ext uri="{9D8B030D-6E8A-4147-A177-3AD203B41FA5}">
                      <a16:colId xmlns:a16="http://schemas.microsoft.com/office/drawing/2014/main" xmlns="" val="20001"/>
                    </a:ext>
                  </a:extLst>
                </a:gridCol>
                <a:gridCol w="2157404">
                  <a:extLst>
                    <a:ext uri="{9D8B030D-6E8A-4147-A177-3AD203B41FA5}">
                      <a16:colId xmlns:a16="http://schemas.microsoft.com/office/drawing/2014/main" xmlns="" val="20003"/>
                    </a:ext>
                  </a:extLst>
                </a:gridCol>
                <a:gridCol w="2157404">
                  <a:extLst>
                    <a:ext uri="{9D8B030D-6E8A-4147-A177-3AD203B41FA5}">
                      <a16:colId xmlns:a16="http://schemas.microsoft.com/office/drawing/2014/main" xmlns="" val="20004"/>
                    </a:ext>
                  </a:extLst>
                </a:gridCol>
              </a:tblGrid>
              <a:tr h="51267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 algn="l"/>
                        </a:tabLst>
                        <a:defRPr/>
                      </a:pPr>
                      <a:r>
                        <a:rPr lang="en-US" sz="2100" kern="1200" dirty="0">
                          <a:solidFill>
                            <a:schemeClr val="tx1"/>
                          </a:solidFill>
                          <a:effectLst/>
                          <a:latin typeface="+mn-lt"/>
                          <a:ea typeface="+mn-ea"/>
                          <a:cs typeface="+mn-cs"/>
                        </a:rPr>
                        <a:t> </a:t>
                      </a:r>
                      <a:r>
                        <a:rPr kumimoji="0" lang="en-US" sz="1400" b="1" i="0" u="none" strike="noStrike" kern="1200" cap="none" spc="0" normalizeH="0" baseline="0" noProof="0" dirty="0">
                          <a:ln>
                            <a:noFill/>
                          </a:ln>
                          <a:solidFill>
                            <a:srgbClr val="FFFFFF"/>
                          </a:solidFill>
                          <a:effectLst/>
                          <a:uLnTx/>
                          <a:uFillTx/>
                          <a:latin typeface="+mn-lt"/>
                          <a:ea typeface="+mn-ea"/>
                          <a:cs typeface="+mn-cs"/>
                        </a:rPr>
                        <a:t>Outcomes,  n (%)</a:t>
                      </a:r>
                    </a:p>
                  </a:txBody>
                  <a:tcPr>
                    <a:lnB w="12700" cap="flat" cmpd="sng" algn="ctr">
                      <a:solidFill>
                        <a:schemeClr val="tx1"/>
                      </a:solidFill>
                      <a:prstDash val="solid"/>
                      <a:round/>
                      <a:headEnd type="none" w="med" len="med"/>
                      <a:tailEnd type="none" w="med" len="med"/>
                    </a:lnB>
                    <a:solidFill>
                      <a:schemeClr val="tx2"/>
                    </a:solidFill>
                  </a:tcPr>
                </a:tc>
                <a:tc rowSpan="2">
                  <a:txBody>
                    <a:bodyPr/>
                    <a:lstStyle/>
                    <a:p>
                      <a:pPr algn="ctr">
                        <a:lnSpc>
                          <a:spcPct val="100000"/>
                        </a:lnSpc>
                        <a:spcAft>
                          <a:spcPts val="600"/>
                        </a:spcAft>
                      </a:pPr>
                      <a:r>
                        <a:rPr lang="en-US" sz="1400" dirty="0">
                          <a:solidFill>
                            <a:schemeClr val="bg1"/>
                          </a:solidFill>
                          <a:effectLst/>
                          <a:latin typeface="+mn-lt"/>
                        </a:rPr>
                        <a:t>Rivaroxaban </a:t>
                      </a:r>
                      <a:br>
                        <a:rPr lang="en-US" sz="1400" dirty="0">
                          <a:solidFill>
                            <a:schemeClr val="bg1"/>
                          </a:solidFill>
                          <a:effectLst/>
                          <a:latin typeface="+mn-lt"/>
                        </a:rPr>
                      </a:br>
                      <a:r>
                        <a:rPr lang="en-US" sz="1400" dirty="0">
                          <a:solidFill>
                            <a:schemeClr val="bg1"/>
                          </a:solidFill>
                          <a:effectLst/>
                          <a:latin typeface="+mn-lt"/>
                        </a:rPr>
                        <a:t>5 mg bid</a:t>
                      </a:r>
                      <a:br>
                        <a:rPr lang="en-US" sz="1400" dirty="0">
                          <a:solidFill>
                            <a:schemeClr val="bg1"/>
                          </a:solidFill>
                          <a:effectLst/>
                          <a:latin typeface="+mn-lt"/>
                        </a:rPr>
                      </a:br>
                      <a:r>
                        <a:rPr lang="en-US" sz="1400" kern="1200" dirty="0">
                          <a:solidFill>
                            <a:schemeClr val="bg1"/>
                          </a:solidFill>
                          <a:effectLst/>
                          <a:latin typeface="+mn-lt"/>
                        </a:rPr>
                        <a:t>N=9117</a:t>
                      </a:r>
                      <a:endParaRPr lang="en-US" sz="1400" dirty="0">
                        <a:solidFill>
                          <a:schemeClr val="bg1"/>
                        </a:solidFill>
                        <a:effectLst/>
                        <a:latin typeface="+mn-lt"/>
                        <a:ea typeface="SimSun"/>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tc gridSpan="2">
                  <a:txBody>
                    <a:bodyPr/>
                    <a:lstStyle/>
                    <a:p>
                      <a:pPr algn="ctr">
                        <a:lnSpc>
                          <a:spcPct val="100000"/>
                        </a:lnSpc>
                        <a:spcAft>
                          <a:spcPts val="600"/>
                        </a:spcAft>
                      </a:pPr>
                      <a:r>
                        <a:rPr lang="en-US" sz="1400" dirty="0">
                          <a:solidFill>
                            <a:schemeClr val="bg1"/>
                          </a:solidFill>
                          <a:effectLst/>
                          <a:latin typeface="+mn-lt"/>
                        </a:rPr>
                        <a:t>Rivaroxaban 5 mg</a:t>
                      </a:r>
                      <a:r>
                        <a:rPr lang="en-US" sz="1400" baseline="0" dirty="0">
                          <a:solidFill>
                            <a:schemeClr val="bg1"/>
                          </a:solidFill>
                          <a:effectLst/>
                          <a:latin typeface="+mn-lt"/>
                        </a:rPr>
                        <a:t> bid </a:t>
                      </a:r>
                      <a:r>
                        <a:rPr lang="en-US" sz="1400" dirty="0">
                          <a:solidFill>
                            <a:schemeClr val="bg1"/>
                          </a:solidFill>
                          <a:effectLst/>
                          <a:latin typeface="+mn-lt"/>
                        </a:rPr>
                        <a:t>vs</a:t>
                      </a:r>
                      <a:r>
                        <a:rPr lang="en-US" sz="1400" baseline="0" dirty="0">
                          <a:solidFill>
                            <a:schemeClr val="bg1"/>
                          </a:solidFill>
                          <a:effectLst/>
                          <a:latin typeface="+mn-lt"/>
                        </a:rPr>
                        <a:t> </a:t>
                      </a:r>
                      <a:br>
                        <a:rPr lang="en-US" sz="1400" baseline="0" dirty="0">
                          <a:solidFill>
                            <a:schemeClr val="bg1"/>
                          </a:solidFill>
                          <a:effectLst/>
                          <a:latin typeface="+mn-lt"/>
                        </a:rPr>
                      </a:br>
                      <a:r>
                        <a:rPr lang="en-US" sz="1400" baseline="0" dirty="0">
                          <a:solidFill>
                            <a:schemeClr val="bg1"/>
                          </a:solidFill>
                          <a:effectLst/>
                          <a:latin typeface="+mn-lt"/>
                        </a:rPr>
                        <a:t>aspirin</a:t>
                      </a:r>
                      <a:r>
                        <a:rPr lang="en-US" sz="1400" dirty="0">
                          <a:solidFill>
                            <a:schemeClr val="bg1"/>
                          </a:solidFill>
                          <a:effectLst/>
                          <a:latin typeface="+mn-lt"/>
                        </a:rPr>
                        <a:t> 100 mg</a:t>
                      </a:r>
                      <a:endParaRPr lang="en-US" sz="1400" b="1" kern="1200" dirty="0">
                        <a:solidFill>
                          <a:schemeClr val="bg1"/>
                        </a:solidFill>
                        <a:effectLst/>
                        <a:latin typeface="+mn-lt"/>
                        <a:ea typeface="+mn-ea"/>
                        <a:cs typeface="+mn-cs"/>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xmlns="" val="10000"/>
                  </a:ext>
                </a:extLst>
              </a:tr>
              <a:tr h="337861">
                <a:tc vMerge="1">
                  <a:txBody>
                    <a:bodyPr/>
                    <a:lstStyle/>
                    <a:p>
                      <a:pPr marL="0" algn="l" defTabSz="914400" rtl="0" eaLnBrk="1" latinLnBrk="0" hangingPunct="1">
                        <a:spcAft>
                          <a:spcPts val="0"/>
                        </a:spcAft>
                        <a:tabLst>
                          <a:tab pos="91440" algn="l"/>
                        </a:tabLst>
                      </a:pPr>
                      <a:endParaRPr lang="en-US" sz="2100" b="1" kern="1200" dirty="0">
                        <a:solidFill>
                          <a:schemeClr val="tx1"/>
                        </a:solidFill>
                        <a:effectLst/>
                        <a:latin typeface="+mn-lt"/>
                        <a:ea typeface="+mn-ea"/>
                        <a:cs typeface="+mn-cs"/>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effectLst/>
                          <a:latin typeface="+mj-lt"/>
                        </a:rPr>
                        <a:t>HR (95% CI)</a:t>
                      </a:r>
                      <a:endParaRPr lang="en-US" sz="1400" b="1" dirty="0">
                        <a:solidFill>
                          <a:schemeClr val="bg1"/>
                        </a:solidFill>
                        <a:effectLst/>
                        <a:latin typeface="+mj-l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00000"/>
                        </a:lnSpc>
                        <a:spcAft>
                          <a:spcPts val="0"/>
                        </a:spcAft>
                      </a:pPr>
                      <a:r>
                        <a:rPr lang="de-DE" sz="1400" b="1" i="1" dirty="0">
                          <a:solidFill>
                            <a:schemeClr val="bg1"/>
                          </a:solidFill>
                          <a:effectLst/>
                          <a:latin typeface="+mj-lt"/>
                        </a:rPr>
                        <a:t>p</a:t>
                      </a:r>
                      <a:r>
                        <a:rPr lang="de-DE" sz="1400" b="1" dirty="0">
                          <a:solidFill>
                            <a:schemeClr val="bg1"/>
                          </a:solidFill>
                          <a:effectLst/>
                          <a:latin typeface="+mj-lt"/>
                        </a:rPr>
                        <a:t>-value</a:t>
                      </a:r>
                      <a:endParaRPr lang="en-US" sz="1400" b="1" dirty="0">
                        <a:solidFill>
                          <a:schemeClr val="bg1"/>
                        </a:solidFill>
                        <a:effectLst/>
                        <a:latin typeface="+mj-lt"/>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r h="434392">
                <a:tc>
                  <a:txBody>
                    <a:bodyPr/>
                    <a:lstStyle/>
                    <a:p>
                      <a:pPr>
                        <a:spcAft>
                          <a:spcPts val="0"/>
                        </a:spcAft>
                      </a:pPr>
                      <a:r>
                        <a:rPr lang="en-US" sz="1400" dirty="0">
                          <a:effectLst/>
                        </a:rPr>
                        <a:t>CV death, stroke,</a:t>
                      </a:r>
                      <a:r>
                        <a:rPr lang="en-US" sz="1400" baseline="0" dirty="0">
                          <a:effectLst/>
                        </a:rPr>
                        <a:t> </a:t>
                      </a:r>
                      <a:br>
                        <a:rPr lang="en-US" sz="1400" baseline="0" dirty="0">
                          <a:effectLst/>
                        </a:rPr>
                      </a:br>
                      <a:r>
                        <a:rPr lang="en-US" sz="1400" baseline="0" dirty="0">
                          <a:effectLst/>
                        </a:rPr>
                        <a:t>or MI</a:t>
                      </a:r>
                      <a:endParaRPr lang="en-US" sz="1400" dirty="0">
                        <a:effectLst/>
                        <a:latin typeface="Arial Narrow" panose="020B0606020202030204" pitchFamily="34" charset="0"/>
                        <a:ea typeface="Times New Roman"/>
                        <a:cs typeface="Times New Roman"/>
                      </a:endParaRPr>
                    </a:p>
                  </a:txBody>
                  <a:tcPr anchor="ctr">
                    <a:lnT w="12700" cap="flat" cmpd="sng" algn="ctr">
                      <a:solidFill>
                        <a:schemeClr val="tx1"/>
                      </a:solidFill>
                      <a:prstDash val="solid"/>
                      <a:round/>
                      <a:headEnd type="none" w="med" len="med"/>
                      <a:tailEnd type="none" w="med" len="med"/>
                    </a:lnT>
                    <a:solidFill>
                      <a:srgbClr val="000000">
                        <a:alpha val="20000"/>
                      </a:srgbClr>
                    </a:solidFill>
                  </a:tcPr>
                </a:tc>
                <a:tc>
                  <a:txBody>
                    <a:bodyPr/>
                    <a:lstStyle/>
                    <a:p>
                      <a:pPr algn="ctr">
                        <a:spcAft>
                          <a:spcPts val="0"/>
                        </a:spcAft>
                      </a:pPr>
                      <a:r>
                        <a:rPr lang="en-US" sz="1400" dirty="0">
                          <a:effectLst/>
                          <a:latin typeface="+mn-lt"/>
                        </a:rPr>
                        <a:t>448 (4.9)</a:t>
                      </a:r>
                      <a:endParaRPr lang="en-US" sz="1400" dirty="0">
                        <a:solidFill>
                          <a:schemeClr val="tx1">
                            <a:lumMod val="65000"/>
                            <a:lumOff val="35000"/>
                          </a:schemeClr>
                        </a:solidFill>
                        <a:effectLst/>
                        <a:latin typeface="+mn-lt"/>
                        <a:ea typeface="SimSun"/>
                      </a:endParaRPr>
                    </a:p>
                  </a:txBody>
                  <a:tcPr anchor="ctr">
                    <a:lnT w="12700" cap="flat" cmpd="sng" algn="ctr">
                      <a:solidFill>
                        <a:schemeClr val="tx1"/>
                      </a:solidFill>
                      <a:prstDash val="solid"/>
                      <a:round/>
                      <a:headEnd type="none" w="med" len="med"/>
                      <a:tailEnd type="none" w="med" len="med"/>
                    </a:lnT>
                    <a:solidFill>
                      <a:srgbClr val="00000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0.90 (0.79</a:t>
                      </a:r>
                      <a:r>
                        <a:rPr lang="en-US" sz="1400" kern="1200" baseline="0" dirty="0">
                          <a:effectLst/>
                        </a:rPr>
                        <a:t>–</a:t>
                      </a:r>
                      <a:r>
                        <a:rPr lang="en-US" sz="1400" kern="1200" dirty="0">
                          <a:effectLst/>
                        </a:rPr>
                        <a:t>1.03)</a:t>
                      </a:r>
                      <a:endParaRPr lang="en-US" sz="1400" b="0" kern="1200" dirty="0">
                        <a:solidFill>
                          <a:schemeClr val="tx1"/>
                        </a:solidFill>
                        <a:effectLst/>
                        <a:latin typeface="Arial Narrow" panose="020B0606020202030204" pitchFamily="34" charset="0"/>
                        <a:ea typeface="Times New Roman"/>
                        <a:cs typeface="Arial"/>
                      </a:endParaRPr>
                    </a:p>
                  </a:txBody>
                  <a:tcPr anchor="ctr">
                    <a:lnT w="12700" cap="flat" cmpd="sng" algn="ctr">
                      <a:solidFill>
                        <a:schemeClr val="tx1"/>
                      </a:solidFill>
                      <a:prstDash val="solid"/>
                      <a:round/>
                      <a:headEnd type="none" w="med" len="med"/>
                      <a:tailEnd type="none" w="med" len="med"/>
                    </a:lnT>
                    <a:solidFill>
                      <a:srgbClr val="000000">
                        <a:alpha val="20000"/>
                      </a:srgbClr>
                    </a:solidFill>
                  </a:tcPr>
                </a:tc>
                <a:tc>
                  <a:txBody>
                    <a:bodyPr/>
                    <a:lstStyle/>
                    <a:p>
                      <a:pPr marL="0" algn="ctr" defTabSz="914400" rtl="0" eaLnBrk="1" latinLnBrk="0" hangingPunct="1">
                        <a:lnSpc>
                          <a:spcPct val="100000"/>
                        </a:lnSpc>
                        <a:spcAft>
                          <a:spcPts val="0"/>
                        </a:spcAft>
                      </a:pPr>
                      <a:r>
                        <a:rPr lang="en-US" sz="1400" kern="1200" dirty="0">
                          <a:solidFill>
                            <a:schemeClr val="tx1"/>
                          </a:solidFill>
                          <a:effectLst/>
                          <a:latin typeface="+mn-lt"/>
                          <a:ea typeface="+mn-ea"/>
                          <a:cs typeface="+mn-cs"/>
                        </a:rPr>
                        <a:t>0.12</a:t>
                      </a:r>
                    </a:p>
                  </a:txBody>
                  <a:tcPr anchor="ctr">
                    <a:lnT w="12700" cap="flat" cmpd="sng" algn="ctr">
                      <a:solidFill>
                        <a:schemeClr val="tx1"/>
                      </a:solidFill>
                      <a:prstDash val="solid"/>
                      <a:round/>
                      <a:headEnd type="none" w="med" len="med"/>
                      <a:tailEnd type="none" w="med" len="med"/>
                    </a:lnT>
                    <a:solidFill>
                      <a:srgbClr val="000000">
                        <a:alpha val="20000"/>
                      </a:srgbClr>
                    </a:solidFill>
                  </a:tcPr>
                </a:tc>
                <a:extLst>
                  <a:ext uri="{0D108BD9-81ED-4DB2-BD59-A6C34878D82A}">
                    <a16:rowId xmlns:a16="http://schemas.microsoft.com/office/drawing/2014/main" xmlns="" val="10003"/>
                  </a:ext>
                </a:extLst>
              </a:tr>
              <a:tr h="265462">
                <a:tc>
                  <a:txBody>
                    <a:bodyPr/>
                    <a:lstStyle/>
                    <a:p>
                      <a:pPr marL="88900">
                        <a:spcAft>
                          <a:spcPts val="0"/>
                        </a:spcAft>
                      </a:pPr>
                      <a:r>
                        <a:rPr lang="en-US" sz="1400" dirty="0">
                          <a:effectLst/>
                        </a:rPr>
                        <a:t>CV death</a:t>
                      </a:r>
                      <a:endParaRPr lang="en-US" sz="1400" dirty="0">
                        <a:effectLst/>
                        <a:latin typeface="Arial Narrow" panose="020B0606020202030204" pitchFamily="34" charset="0"/>
                        <a:ea typeface="Times New Roman"/>
                        <a:cs typeface="Times New Roman"/>
                      </a:endParaRPr>
                    </a:p>
                  </a:txBody>
                  <a:tcPr anchor="ctr">
                    <a:solidFill>
                      <a:schemeClr val="bg1">
                        <a:alpha val="20000"/>
                      </a:schemeClr>
                    </a:solidFill>
                  </a:tcPr>
                </a:tc>
                <a:tc>
                  <a:txBody>
                    <a:bodyPr/>
                    <a:lstStyle/>
                    <a:p>
                      <a:pPr algn="ctr">
                        <a:spcAft>
                          <a:spcPts val="0"/>
                        </a:spcAft>
                      </a:pPr>
                      <a:r>
                        <a:rPr lang="en-US" sz="1400" dirty="0">
                          <a:effectLst/>
                          <a:latin typeface="+mn-lt"/>
                        </a:rPr>
                        <a:t>195 (2.1)</a:t>
                      </a:r>
                      <a:endParaRPr lang="en-US" sz="1400" dirty="0">
                        <a:solidFill>
                          <a:schemeClr val="tx1">
                            <a:lumMod val="65000"/>
                            <a:lumOff val="35000"/>
                          </a:schemeClr>
                        </a:solidFill>
                        <a:effectLst/>
                        <a:latin typeface="+mn-lt"/>
                        <a:ea typeface="SimSun"/>
                      </a:endParaRPr>
                    </a:p>
                  </a:txBody>
                  <a:tcPr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0.96 (0.79</a:t>
                      </a:r>
                      <a:r>
                        <a:rPr lang="en-US" sz="1400" kern="1200" baseline="0" dirty="0">
                          <a:effectLst/>
                        </a:rPr>
                        <a:t>–</a:t>
                      </a:r>
                      <a:r>
                        <a:rPr lang="en-US" sz="1400" kern="1200" dirty="0">
                          <a:effectLst/>
                        </a:rPr>
                        <a:t>1.17)</a:t>
                      </a:r>
                      <a:endParaRPr lang="en-US" sz="1400" b="0" kern="1200" dirty="0">
                        <a:solidFill>
                          <a:schemeClr val="tx1"/>
                        </a:solidFill>
                        <a:effectLst/>
                        <a:latin typeface="Arial Narrow" panose="020B0606020202030204" pitchFamily="34" charset="0"/>
                        <a:ea typeface="Times New Roman"/>
                        <a:cs typeface="Arial"/>
                      </a:endParaRPr>
                    </a:p>
                  </a:txBody>
                  <a:tcPr anchor="ctr">
                    <a:solidFill>
                      <a:schemeClr val="bg1">
                        <a:alpha val="20000"/>
                      </a:schemeClr>
                    </a:solidFill>
                  </a:tcPr>
                </a:tc>
                <a:tc>
                  <a:txBody>
                    <a:bodyPr/>
                    <a:lstStyle/>
                    <a:p>
                      <a:pPr marL="0" algn="ctr" defTabSz="914400" rtl="0" eaLnBrk="1" latinLnBrk="0" hangingPunct="1">
                        <a:lnSpc>
                          <a:spcPct val="100000"/>
                        </a:lnSpc>
                        <a:spcAft>
                          <a:spcPts val="0"/>
                        </a:spcAft>
                      </a:pPr>
                      <a:r>
                        <a:rPr lang="de-DE" sz="1400" kern="1200" dirty="0">
                          <a:solidFill>
                            <a:schemeClr val="tx1"/>
                          </a:solidFill>
                          <a:effectLst/>
                          <a:latin typeface="+mn-lt"/>
                          <a:ea typeface="+mn-ea"/>
                          <a:cs typeface="+mn-cs"/>
                        </a:rPr>
                        <a:t>0.69</a:t>
                      </a:r>
                      <a:endParaRPr lang="en-US" sz="1400" kern="1200" dirty="0">
                        <a:solidFill>
                          <a:schemeClr val="tx1"/>
                        </a:solidFill>
                        <a:effectLst/>
                        <a:latin typeface="+mn-lt"/>
                        <a:ea typeface="+mn-ea"/>
                        <a:cs typeface="+mn-cs"/>
                      </a:endParaRPr>
                    </a:p>
                  </a:txBody>
                  <a:tcPr anchor="ctr">
                    <a:solidFill>
                      <a:schemeClr val="bg1">
                        <a:alpha val="20000"/>
                      </a:schemeClr>
                    </a:solidFill>
                  </a:tcPr>
                </a:tc>
                <a:extLst>
                  <a:ext uri="{0D108BD9-81ED-4DB2-BD59-A6C34878D82A}">
                    <a16:rowId xmlns:a16="http://schemas.microsoft.com/office/drawing/2014/main" xmlns="" val="10005"/>
                  </a:ext>
                </a:extLst>
              </a:tr>
              <a:tr h="265462">
                <a:tc>
                  <a:txBody>
                    <a:bodyPr/>
                    <a:lstStyle/>
                    <a:p>
                      <a:pPr marL="88900">
                        <a:spcAft>
                          <a:spcPts val="0"/>
                        </a:spcAft>
                      </a:pPr>
                      <a:r>
                        <a:rPr lang="en-US" sz="1400" dirty="0">
                          <a:effectLst/>
                        </a:rPr>
                        <a:t>Stroke</a:t>
                      </a:r>
                      <a:endParaRPr lang="en-US" sz="1400" dirty="0">
                        <a:effectLst/>
                        <a:latin typeface="Arial Narrow" panose="020B0606020202030204" pitchFamily="34" charset="0"/>
                        <a:ea typeface="Times New Roman"/>
                        <a:cs typeface="Times New Roman"/>
                      </a:endParaRPr>
                    </a:p>
                  </a:txBody>
                  <a:tcPr anchor="ctr">
                    <a:solidFill>
                      <a:schemeClr val="bg1">
                        <a:alpha val="20000"/>
                      </a:schemeClr>
                    </a:solidFill>
                  </a:tcPr>
                </a:tc>
                <a:tc>
                  <a:txBody>
                    <a:bodyPr/>
                    <a:lstStyle/>
                    <a:p>
                      <a:pPr algn="ctr">
                        <a:spcAft>
                          <a:spcPts val="0"/>
                        </a:spcAft>
                      </a:pPr>
                      <a:r>
                        <a:rPr lang="en-US" sz="1400" dirty="0">
                          <a:effectLst/>
                          <a:latin typeface="+mn-lt"/>
                        </a:rPr>
                        <a:t>117 (1.3)</a:t>
                      </a:r>
                      <a:endParaRPr lang="en-US" sz="1400" dirty="0">
                        <a:solidFill>
                          <a:schemeClr val="tx1">
                            <a:lumMod val="65000"/>
                            <a:lumOff val="35000"/>
                          </a:schemeClr>
                        </a:solidFill>
                        <a:effectLst/>
                        <a:latin typeface="+mn-lt"/>
                        <a:ea typeface="SimSun"/>
                      </a:endParaRPr>
                    </a:p>
                  </a:txBody>
                  <a:tcPr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0.82 (0.65</a:t>
                      </a:r>
                      <a:r>
                        <a:rPr lang="en-US" sz="1400" kern="1200" baseline="0" dirty="0">
                          <a:effectLst/>
                        </a:rPr>
                        <a:t>–</a:t>
                      </a:r>
                      <a:r>
                        <a:rPr lang="en-US" sz="1400" kern="1200" dirty="0">
                          <a:effectLst/>
                        </a:rPr>
                        <a:t>1.05)</a:t>
                      </a:r>
                      <a:endParaRPr lang="en-US" sz="1400" b="0" kern="1200" dirty="0">
                        <a:solidFill>
                          <a:schemeClr val="tx1"/>
                        </a:solidFill>
                        <a:effectLst/>
                        <a:latin typeface="Arial Narrow" panose="020B0606020202030204" pitchFamily="34" charset="0"/>
                        <a:ea typeface="Times New Roman"/>
                        <a:cs typeface="Arial"/>
                      </a:endParaRPr>
                    </a:p>
                  </a:txBody>
                  <a:tcPr anchor="ctr">
                    <a:solidFill>
                      <a:schemeClr val="bg1">
                        <a:alpha val="20000"/>
                      </a:schemeClr>
                    </a:solidFill>
                  </a:tcPr>
                </a:tc>
                <a:tc>
                  <a:txBody>
                    <a:bodyPr/>
                    <a:lstStyle/>
                    <a:p>
                      <a:pPr marL="0" algn="ctr" defTabSz="914400" rtl="0" eaLnBrk="1" latinLnBrk="0" hangingPunct="1">
                        <a:lnSpc>
                          <a:spcPct val="100000"/>
                        </a:lnSpc>
                        <a:spcAft>
                          <a:spcPts val="0"/>
                        </a:spcAft>
                      </a:pPr>
                      <a:r>
                        <a:rPr lang="en-US" sz="1400" kern="1200" dirty="0">
                          <a:solidFill>
                            <a:schemeClr val="tx1"/>
                          </a:solidFill>
                          <a:effectLst/>
                          <a:latin typeface="+mn-lt"/>
                          <a:ea typeface="+mn-ea"/>
                          <a:cs typeface="+mn-cs"/>
                        </a:rPr>
                        <a:t>0.12</a:t>
                      </a:r>
                    </a:p>
                  </a:txBody>
                  <a:tcPr anchor="ctr">
                    <a:solidFill>
                      <a:schemeClr val="bg1">
                        <a:alpha val="20000"/>
                      </a:schemeClr>
                    </a:solidFill>
                  </a:tcPr>
                </a:tc>
                <a:extLst>
                  <a:ext uri="{0D108BD9-81ED-4DB2-BD59-A6C34878D82A}">
                    <a16:rowId xmlns:a16="http://schemas.microsoft.com/office/drawing/2014/main" xmlns="" val="10006"/>
                  </a:ext>
                </a:extLst>
              </a:tr>
              <a:tr h="265462">
                <a:tc>
                  <a:txBody>
                    <a:bodyPr/>
                    <a:lstStyle/>
                    <a:p>
                      <a:pPr marL="88900">
                        <a:spcAft>
                          <a:spcPts val="0"/>
                        </a:spcAft>
                      </a:pPr>
                      <a:r>
                        <a:rPr lang="en-US" sz="1400" dirty="0">
                          <a:effectLst/>
                        </a:rPr>
                        <a:t>MI</a:t>
                      </a:r>
                      <a:endParaRPr lang="en-US" sz="1400" dirty="0">
                        <a:effectLst/>
                        <a:latin typeface="Arial Narrow" panose="020B0606020202030204" pitchFamily="34" charset="0"/>
                        <a:ea typeface="Times New Roman"/>
                        <a:cs typeface="Times New Roman"/>
                      </a:endParaRPr>
                    </a:p>
                  </a:txBody>
                  <a:tcPr anchor="ctr">
                    <a:solidFill>
                      <a:schemeClr val="bg1">
                        <a:alpha val="20000"/>
                      </a:schemeClr>
                    </a:solidFill>
                  </a:tcPr>
                </a:tc>
                <a:tc>
                  <a:txBody>
                    <a:bodyPr/>
                    <a:lstStyle/>
                    <a:p>
                      <a:pPr algn="ctr">
                        <a:spcAft>
                          <a:spcPts val="0"/>
                        </a:spcAft>
                      </a:pPr>
                      <a:r>
                        <a:rPr lang="en-US" sz="1400" dirty="0">
                          <a:effectLst/>
                          <a:latin typeface="+mn-lt"/>
                        </a:rPr>
                        <a:t>182 (2.0)</a:t>
                      </a:r>
                      <a:endParaRPr lang="en-US" sz="1400" dirty="0">
                        <a:solidFill>
                          <a:schemeClr val="tx1">
                            <a:lumMod val="65000"/>
                            <a:lumOff val="35000"/>
                          </a:schemeClr>
                        </a:solidFill>
                        <a:effectLst/>
                        <a:latin typeface="+mn-lt"/>
                        <a:ea typeface="SimSun"/>
                      </a:endParaRPr>
                    </a:p>
                  </a:txBody>
                  <a:tcPr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0.89 (0.73</a:t>
                      </a:r>
                      <a:r>
                        <a:rPr lang="en-US" sz="1400" kern="1200" baseline="0" dirty="0">
                          <a:effectLst/>
                        </a:rPr>
                        <a:t>–</a:t>
                      </a:r>
                      <a:r>
                        <a:rPr lang="en-US" sz="1400" kern="1200" dirty="0">
                          <a:effectLst/>
                        </a:rPr>
                        <a:t>1.08)</a:t>
                      </a:r>
                      <a:endParaRPr lang="en-US" sz="1400" b="0" kern="1200" dirty="0">
                        <a:solidFill>
                          <a:schemeClr val="tx1"/>
                        </a:solidFill>
                        <a:effectLst/>
                        <a:latin typeface="Arial Narrow" panose="020B0606020202030204" pitchFamily="34" charset="0"/>
                        <a:ea typeface="Times New Roman"/>
                        <a:cs typeface="Arial"/>
                      </a:endParaRPr>
                    </a:p>
                  </a:txBody>
                  <a:tcPr anchor="ctr">
                    <a:solidFill>
                      <a:schemeClr val="bg1">
                        <a:alpha val="20000"/>
                      </a:schemeClr>
                    </a:solidFill>
                  </a:tcPr>
                </a:tc>
                <a:tc>
                  <a:txBody>
                    <a:bodyPr/>
                    <a:lstStyle/>
                    <a:p>
                      <a:pPr marL="0" algn="ctr" defTabSz="914400" rtl="0" eaLnBrk="1" latinLnBrk="0" hangingPunct="1">
                        <a:lnSpc>
                          <a:spcPct val="100000"/>
                        </a:lnSpc>
                        <a:spcAft>
                          <a:spcPts val="0"/>
                        </a:spcAft>
                      </a:pPr>
                      <a:r>
                        <a:rPr lang="en-US" sz="1400" kern="1200" dirty="0">
                          <a:solidFill>
                            <a:schemeClr val="tx1"/>
                          </a:solidFill>
                          <a:effectLst/>
                          <a:latin typeface="+mn-lt"/>
                          <a:ea typeface="+mn-ea"/>
                          <a:cs typeface="+mn-cs"/>
                        </a:rPr>
                        <a:t>0.24</a:t>
                      </a:r>
                    </a:p>
                  </a:txBody>
                  <a:tcPr anchor="ctr">
                    <a:solidFill>
                      <a:schemeClr val="bg1">
                        <a:alpha val="20000"/>
                      </a:schemeClr>
                    </a:solidFill>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619137" y="6588287"/>
            <a:ext cx="6977199" cy="153888"/>
          </a:xfrm>
          <a:prstGeom prst="rect">
            <a:avLst/>
          </a:prstGeom>
          <a:noFill/>
        </p:spPr>
        <p:txBody>
          <a:bodyPr wrap="square" lIns="0" tIns="0" rIns="0" bIns="0" rtlCol="0" anchor="b" anchorCtr="0">
            <a:spAutoFit/>
          </a:bodyPr>
          <a:lstStyle/>
          <a:p>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sp>
        <p:nvSpPr>
          <p:cNvPr id="6" name="Right Arrow 5"/>
          <p:cNvSpPr/>
          <p:nvPr/>
        </p:nvSpPr>
        <p:spPr bwMode="auto">
          <a:xfrm>
            <a:off x="143508" y="2537778"/>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7" name="Right Arrow 6"/>
          <p:cNvSpPr/>
          <p:nvPr/>
        </p:nvSpPr>
        <p:spPr bwMode="auto">
          <a:xfrm>
            <a:off x="148328" y="2960948"/>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9" name="Right Arrow 8"/>
          <p:cNvSpPr/>
          <p:nvPr/>
        </p:nvSpPr>
        <p:spPr bwMode="auto">
          <a:xfrm>
            <a:off x="154556" y="3273994"/>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0" name="Right Arrow 9"/>
          <p:cNvSpPr/>
          <p:nvPr/>
        </p:nvSpPr>
        <p:spPr bwMode="auto">
          <a:xfrm>
            <a:off x="143508" y="3634034"/>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Tree>
    <p:extLst>
      <p:ext uri="{BB962C8B-B14F-4D97-AF65-F5344CB8AC3E}">
        <p14:creationId xmlns:p14="http://schemas.microsoft.com/office/powerpoint/2010/main" val="19260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33660"/>
            <a:ext cx="8532000" cy="677108"/>
          </a:xfrm>
        </p:spPr>
        <p:txBody>
          <a:bodyPr/>
          <a:lstStyle/>
          <a:p>
            <a:r>
              <a:rPr lang="en-GB" sz="2200" dirty="0"/>
              <a:t>Consistent Benefit Of Rivaroxaban 2.5 mg bid + Aspirin Supported by Secondary Outcomes, Including All-Cause Mortality</a:t>
            </a:r>
          </a:p>
        </p:txBody>
      </p:sp>
      <p:graphicFrame>
        <p:nvGraphicFramePr>
          <p:cNvPr id="12" name="Tabelle 1"/>
          <p:cNvGraphicFramePr>
            <a:graphicFrameLocks noGrp="1"/>
          </p:cNvGraphicFramePr>
          <p:nvPr>
            <p:extLst/>
          </p:nvPr>
        </p:nvGraphicFramePr>
        <p:xfrm>
          <a:off x="619123" y="1844824"/>
          <a:ext cx="8129162" cy="2684586"/>
        </p:xfrm>
        <a:graphic>
          <a:graphicData uri="http://schemas.openxmlformats.org/drawingml/2006/table">
            <a:tbl>
              <a:tblPr firstRow="1" bandRow="1">
                <a:tableStyleId>{9D7B26C5-4107-4FEC-AEDC-1716B250A1EF}</a:tableStyleId>
              </a:tblPr>
              <a:tblGrid>
                <a:gridCol w="1904550">
                  <a:extLst>
                    <a:ext uri="{9D8B030D-6E8A-4147-A177-3AD203B41FA5}">
                      <a16:colId xmlns:a16="http://schemas.microsoft.com/office/drawing/2014/main" xmlns="" val="20000"/>
                    </a:ext>
                  </a:extLst>
                </a:gridCol>
                <a:gridCol w="1626758">
                  <a:extLst>
                    <a:ext uri="{9D8B030D-6E8A-4147-A177-3AD203B41FA5}">
                      <a16:colId xmlns:a16="http://schemas.microsoft.com/office/drawing/2014/main" xmlns="" val="20001"/>
                    </a:ext>
                  </a:extLst>
                </a:gridCol>
                <a:gridCol w="1532618">
                  <a:extLst>
                    <a:ext uri="{9D8B030D-6E8A-4147-A177-3AD203B41FA5}">
                      <a16:colId xmlns:a16="http://schemas.microsoft.com/office/drawing/2014/main" xmlns="" val="20003"/>
                    </a:ext>
                  </a:extLst>
                </a:gridCol>
                <a:gridCol w="1532618">
                  <a:extLst>
                    <a:ext uri="{9D8B030D-6E8A-4147-A177-3AD203B41FA5}">
                      <a16:colId xmlns:a16="http://schemas.microsoft.com/office/drawing/2014/main" xmlns="" val="20004"/>
                    </a:ext>
                  </a:extLst>
                </a:gridCol>
                <a:gridCol w="1532618">
                  <a:extLst>
                    <a:ext uri="{9D8B030D-6E8A-4147-A177-3AD203B41FA5}">
                      <a16:colId xmlns:a16="http://schemas.microsoft.com/office/drawing/2014/main" xmlns="" val="20005"/>
                    </a:ext>
                  </a:extLst>
                </a:gridCol>
              </a:tblGrid>
              <a:tr h="413826">
                <a:tc rowSpan="2">
                  <a:txBody>
                    <a:bodyPr/>
                    <a:lstStyle/>
                    <a:p>
                      <a:pPr marL="0" algn="l" defTabSz="914400" rtl="0" eaLnBrk="1" latinLnBrk="0" hangingPunct="1">
                        <a:spcAft>
                          <a:spcPts val="0"/>
                        </a:spcAft>
                        <a:tabLst>
                          <a:tab pos="91440" algn="l"/>
                        </a:tabLst>
                      </a:pPr>
                      <a:r>
                        <a:rPr lang="en-US" sz="1400" kern="1200" dirty="0">
                          <a:solidFill>
                            <a:schemeClr val="bg1"/>
                          </a:solidFill>
                          <a:effectLst/>
                          <a:latin typeface="+mn-lt"/>
                          <a:ea typeface="+mn-ea"/>
                          <a:cs typeface="+mn-cs"/>
                        </a:rPr>
                        <a:t>Outcome</a:t>
                      </a:r>
                    </a:p>
                  </a:txBody>
                  <a:tcPr marL="68580" marR="68580" marT="0" marB="0" anchor="ctr">
                    <a:solidFill>
                      <a:schemeClr val="bg2"/>
                    </a:solidFill>
                  </a:tcPr>
                </a:tc>
                <a:tc rowSpan="2">
                  <a:txBody>
                    <a:bodyPr/>
                    <a:lstStyle/>
                    <a:p>
                      <a:pPr algn="ctr">
                        <a:lnSpc>
                          <a:spcPct val="100000"/>
                        </a:lnSpc>
                        <a:spcAft>
                          <a:spcPts val="600"/>
                        </a:spcAft>
                      </a:pPr>
                      <a:r>
                        <a:rPr lang="en-US" sz="1400" dirty="0">
                          <a:solidFill>
                            <a:schemeClr val="bg1"/>
                          </a:solidFill>
                          <a:effectLst/>
                          <a:latin typeface="+mn-lt"/>
                        </a:rPr>
                        <a:t>Rivaroxaban </a:t>
                      </a:r>
                      <a:br>
                        <a:rPr lang="en-US" sz="1400" dirty="0">
                          <a:solidFill>
                            <a:schemeClr val="bg1"/>
                          </a:solidFill>
                          <a:effectLst/>
                          <a:latin typeface="+mn-lt"/>
                        </a:rPr>
                      </a:br>
                      <a:r>
                        <a:rPr lang="en-US" sz="1400" dirty="0">
                          <a:solidFill>
                            <a:schemeClr val="bg1"/>
                          </a:solidFill>
                          <a:effectLst/>
                          <a:latin typeface="+mn-lt"/>
                        </a:rPr>
                        <a:t>2.5 mg bid + </a:t>
                      </a:r>
                      <a:br>
                        <a:rPr lang="en-US" sz="1400" dirty="0">
                          <a:solidFill>
                            <a:schemeClr val="bg1"/>
                          </a:solidFill>
                          <a:effectLst/>
                          <a:latin typeface="+mn-lt"/>
                        </a:rPr>
                      </a:br>
                      <a:r>
                        <a:rPr lang="en-US" sz="1400" dirty="0">
                          <a:solidFill>
                            <a:schemeClr val="bg1"/>
                          </a:solidFill>
                          <a:effectLst/>
                          <a:latin typeface="+mn-lt"/>
                        </a:rPr>
                        <a:t>aspirin 100 mg </a:t>
                      </a:r>
                      <a:r>
                        <a:rPr lang="en-US" sz="1400" kern="1200" dirty="0">
                          <a:solidFill>
                            <a:schemeClr val="bg1"/>
                          </a:solidFill>
                          <a:effectLst/>
                          <a:latin typeface="+mn-lt"/>
                        </a:rPr>
                        <a:t>N=9152</a:t>
                      </a:r>
                      <a:endParaRPr lang="en-US" sz="1400" dirty="0">
                        <a:solidFill>
                          <a:schemeClr val="bg1"/>
                        </a:solidFill>
                        <a:effectLst/>
                        <a:latin typeface="+mn-lt"/>
                        <a:ea typeface="SimSun"/>
                      </a:endParaRPr>
                    </a:p>
                  </a:txBody>
                  <a:tcPr marR="128270" marT="0" marB="0" anchor="ctr">
                    <a:solidFill>
                      <a:schemeClr val="bg2"/>
                    </a:solidFill>
                  </a:tcPr>
                </a:tc>
                <a:tc rowSpan="2">
                  <a:txBody>
                    <a:bodyPr/>
                    <a:lstStyle/>
                    <a:p>
                      <a:pPr algn="ctr">
                        <a:lnSpc>
                          <a:spcPct val="100000"/>
                        </a:lnSpc>
                        <a:spcAft>
                          <a:spcPts val="600"/>
                        </a:spcAft>
                      </a:pPr>
                      <a:r>
                        <a:rPr lang="en-US" sz="1400" dirty="0">
                          <a:solidFill>
                            <a:schemeClr val="bg1"/>
                          </a:solidFill>
                          <a:effectLst/>
                          <a:latin typeface="+mn-lt"/>
                        </a:rPr>
                        <a:t>Aspirin 100</a:t>
                      </a:r>
                      <a:r>
                        <a:rPr lang="en-US" sz="1400" baseline="0" dirty="0">
                          <a:solidFill>
                            <a:schemeClr val="bg1"/>
                          </a:solidFill>
                          <a:effectLst/>
                          <a:latin typeface="+mn-lt"/>
                        </a:rPr>
                        <a:t> mg</a:t>
                      </a:r>
                      <a:endParaRPr lang="en-US" sz="1400" dirty="0">
                        <a:solidFill>
                          <a:schemeClr val="bg1"/>
                        </a:solidFill>
                        <a:effectLst/>
                        <a:latin typeface="+mn-lt"/>
                      </a:endParaRPr>
                    </a:p>
                    <a:p>
                      <a:pPr algn="ctr">
                        <a:lnSpc>
                          <a:spcPct val="100000"/>
                        </a:lnSpc>
                        <a:spcAft>
                          <a:spcPts val="600"/>
                        </a:spcAft>
                      </a:pPr>
                      <a:r>
                        <a:rPr lang="en-US" sz="1400" kern="1200" dirty="0">
                          <a:solidFill>
                            <a:schemeClr val="bg1"/>
                          </a:solidFill>
                          <a:effectLst/>
                          <a:latin typeface="+mn-lt"/>
                        </a:rPr>
                        <a:t>N=9126</a:t>
                      </a:r>
                      <a:endParaRPr lang="en-US" sz="1400" dirty="0">
                        <a:solidFill>
                          <a:schemeClr val="bg1"/>
                        </a:solidFill>
                        <a:effectLst/>
                        <a:latin typeface="+mn-lt"/>
                        <a:ea typeface="SimSun"/>
                      </a:endParaRPr>
                    </a:p>
                  </a:txBody>
                  <a:tcPr marL="68580" marR="68580" marT="0" marB="0" anchor="ctr">
                    <a:solidFill>
                      <a:schemeClr val="bg2"/>
                    </a:solidFill>
                  </a:tcPr>
                </a:tc>
                <a:tc gridSpan="2">
                  <a:txBody>
                    <a:bodyPr/>
                    <a:lstStyle/>
                    <a:p>
                      <a:pPr algn="ctr">
                        <a:lnSpc>
                          <a:spcPct val="100000"/>
                        </a:lnSpc>
                        <a:spcAft>
                          <a:spcPts val="600"/>
                        </a:spcAft>
                      </a:pPr>
                      <a:r>
                        <a:rPr lang="en-US" sz="1400" dirty="0">
                          <a:solidFill>
                            <a:schemeClr val="bg1"/>
                          </a:solidFill>
                          <a:effectLst/>
                          <a:latin typeface="+mn-lt"/>
                        </a:rPr>
                        <a:t>Rivaroxaban 2.5 mg</a:t>
                      </a:r>
                      <a:r>
                        <a:rPr lang="en-US" sz="1400" baseline="0" dirty="0">
                          <a:solidFill>
                            <a:schemeClr val="bg1"/>
                          </a:solidFill>
                          <a:effectLst/>
                          <a:latin typeface="+mn-lt"/>
                        </a:rPr>
                        <a:t> bid </a:t>
                      </a:r>
                      <a:r>
                        <a:rPr lang="en-US" sz="1400" dirty="0">
                          <a:solidFill>
                            <a:schemeClr val="bg1"/>
                          </a:solidFill>
                          <a:effectLst/>
                          <a:latin typeface="+mn-lt"/>
                        </a:rPr>
                        <a:t>+ </a:t>
                      </a:r>
                      <a:br>
                        <a:rPr lang="en-US" sz="1400" dirty="0">
                          <a:solidFill>
                            <a:schemeClr val="bg1"/>
                          </a:solidFill>
                          <a:effectLst/>
                          <a:latin typeface="+mn-lt"/>
                        </a:rPr>
                      </a:br>
                      <a:r>
                        <a:rPr lang="en-US" sz="1400" dirty="0">
                          <a:solidFill>
                            <a:schemeClr val="bg1"/>
                          </a:solidFill>
                          <a:effectLst/>
                          <a:latin typeface="+mn-lt"/>
                        </a:rPr>
                        <a:t>aspirin</a:t>
                      </a:r>
                      <a:r>
                        <a:rPr lang="en-US" sz="1400" baseline="0" dirty="0">
                          <a:solidFill>
                            <a:schemeClr val="bg1"/>
                          </a:solidFill>
                          <a:effectLst/>
                          <a:latin typeface="+mn-lt"/>
                        </a:rPr>
                        <a:t> </a:t>
                      </a:r>
                      <a:r>
                        <a:rPr lang="en-US" sz="1400" dirty="0">
                          <a:solidFill>
                            <a:schemeClr val="bg1"/>
                          </a:solidFill>
                          <a:effectLst/>
                          <a:latin typeface="+mn-lt"/>
                        </a:rPr>
                        <a:t>100 mg </a:t>
                      </a:r>
                    </a:p>
                    <a:p>
                      <a:pPr algn="ctr">
                        <a:lnSpc>
                          <a:spcPct val="100000"/>
                        </a:lnSpc>
                        <a:spcAft>
                          <a:spcPts val="600"/>
                        </a:spcAft>
                      </a:pPr>
                      <a:r>
                        <a:rPr lang="en-US" sz="1400" dirty="0">
                          <a:solidFill>
                            <a:schemeClr val="bg1"/>
                          </a:solidFill>
                          <a:effectLst/>
                          <a:latin typeface="+mn-lt"/>
                        </a:rPr>
                        <a:t>vs</a:t>
                      </a:r>
                      <a:r>
                        <a:rPr lang="en-US" sz="1400" baseline="0" dirty="0">
                          <a:solidFill>
                            <a:schemeClr val="bg1"/>
                          </a:solidFill>
                          <a:effectLst/>
                          <a:latin typeface="+mn-lt"/>
                        </a:rPr>
                        <a:t> aspirin</a:t>
                      </a:r>
                      <a:r>
                        <a:rPr lang="en-US" sz="1400" dirty="0">
                          <a:solidFill>
                            <a:schemeClr val="bg1"/>
                          </a:solidFill>
                          <a:effectLst/>
                          <a:latin typeface="+mn-lt"/>
                        </a:rPr>
                        <a:t> 100 mg</a:t>
                      </a:r>
                      <a:endParaRPr lang="en-US" sz="1400" b="1" kern="1200" dirty="0">
                        <a:solidFill>
                          <a:schemeClr val="bg1"/>
                        </a:solidFill>
                        <a:effectLst/>
                        <a:latin typeface="+mn-lt"/>
                        <a:ea typeface="+mn-ea"/>
                        <a:cs typeface="+mn-cs"/>
                      </a:endParaRPr>
                    </a:p>
                  </a:txBody>
                  <a:tcPr marL="68580" marR="68580" marT="0" marB="0" anchor="ctr">
                    <a:lnB w="12700" cap="flat" cmpd="sng" algn="ctr">
                      <a:noFill/>
                      <a:prstDash val="solid"/>
                      <a:round/>
                      <a:headEnd type="none" w="med" len="med"/>
                      <a:tailEnd type="none" w="med" len="med"/>
                    </a:lnB>
                    <a:solidFill>
                      <a:schemeClr val="bg2"/>
                    </a:solidFill>
                  </a:tcPr>
                </a:tc>
                <a:tc hMerge="1">
                  <a:txBody>
                    <a:bodyPr/>
                    <a:lstStyle/>
                    <a:p>
                      <a:pPr algn="ctr">
                        <a:lnSpc>
                          <a:spcPct val="100000"/>
                        </a:lnSpc>
                        <a:spcAft>
                          <a:spcPts val="600"/>
                        </a:spcAft>
                      </a:pPr>
                      <a:endParaRPr lang="en-US" sz="1200" dirty="0">
                        <a:solidFill>
                          <a:schemeClr val="bg1"/>
                        </a:solidFill>
                        <a:effectLst/>
                        <a:latin typeface="+mn-lt"/>
                        <a:ea typeface="SimSun"/>
                      </a:endParaRPr>
                    </a:p>
                  </a:txBody>
                  <a:tcPr marL="68580" marR="68580" marT="0" marB="0" anchor="ctr">
                    <a:solidFill>
                      <a:schemeClr val="bg2"/>
                    </a:solidFill>
                  </a:tcPr>
                </a:tc>
                <a:extLst>
                  <a:ext uri="{0D108BD9-81ED-4DB2-BD59-A6C34878D82A}">
                    <a16:rowId xmlns:a16="http://schemas.microsoft.com/office/drawing/2014/main" xmlns="" val="10000"/>
                  </a:ext>
                </a:extLst>
              </a:tr>
              <a:tr h="413826">
                <a:tc vMerge="1">
                  <a:txBody>
                    <a:bodyPr/>
                    <a:lstStyle/>
                    <a:p>
                      <a:pPr marL="0" algn="l" defTabSz="914400" rtl="0" eaLnBrk="1" latinLnBrk="0" hangingPunct="1">
                        <a:spcAft>
                          <a:spcPts val="0"/>
                        </a:spcAft>
                        <a:tabLst>
                          <a:tab pos="91440" algn="l"/>
                        </a:tabLst>
                      </a:pPr>
                      <a:endParaRPr lang="en-US" sz="1200" kern="1200" dirty="0">
                        <a:solidFill>
                          <a:schemeClr val="bg1"/>
                        </a:solidFill>
                        <a:effectLst/>
                        <a:latin typeface="+mn-lt"/>
                        <a:ea typeface="+mn-ea"/>
                        <a:cs typeface="+mn-cs"/>
                      </a:endParaRPr>
                    </a:p>
                  </a:txBody>
                  <a:tcPr marL="68580" marR="68580" marT="0" marB="0">
                    <a:lnT w="12700" cap="flat" cmpd="sng" algn="ctr">
                      <a:noFill/>
                      <a:prstDash val="solid"/>
                      <a:round/>
                      <a:headEnd type="none" w="med" len="med"/>
                      <a:tailEnd type="none" w="med" len="med"/>
                    </a:lnT>
                    <a:solidFill>
                      <a:schemeClr val="bg2"/>
                    </a:solidFill>
                  </a:tcPr>
                </a:tc>
                <a:tc vMerge="1">
                  <a:txBody>
                    <a:bodyPr/>
                    <a:lstStyle/>
                    <a:p>
                      <a:pPr algn="ctr">
                        <a:lnSpc>
                          <a:spcPct val="100000"/>
                        </a:lnSpc>
                        <a:spcAft>
                          <a:spcPts val="600"/>
                        </a:spcAft>
                      </a:pPr>
                      <a:endParaRPr lang="en-US" sz="1200" dirty="0">
                        <a:solidFill>
                          <a:schemeClr val="bg1"/>
                        </a:solidFill>
                        <a:effectLst/>
                        <a:latin typeface="+mn-lt"/>
                        <a:ea typeface="SimSun"/>
                      </a:endParaRPr>
                    </a:p>
                  </a:txBody>
                  <a:tcPr marR="128270" marT="0" marB="0" anchor="ctr">
                    <a:lnT w="12700" cap="flat" cmpd="sng" algn="ctr">
                      <a:noFill/>
                      <a:prstDash val="solid"/>
                      <a:round/>
                      <a:headEnd type="none" w="med" len="med"/>
                      <a:tailEnd type="none" w="med" len="med"/>
                    </a:lnT>
                    <a:solidFill>
                      <a:schemeClr val="bg2"/>
                    </a:solidFill>
                  </a:tcPr>
                </a:tc>
                <a:tc vMerge="1">
                  <a:txBody>
                    <a:bodyPr/>
                    <a:lstStyle/>
                    <a:p>
                      <a:pPr algn="ctr">
                        <a:lnSpc>
                          <a:spcPct val="100000"/>
                        </a:lnSpc>
                        <a:spcAft>
                          <a:spcPts val="600"/>
                        </a:spcAft>
                      </a:pPr>
                      <a:endParaRPr lang="en-US" sz="1200" dirty="0">
                        <a:solidFill>
                          <a:schemeClr val="bg1"/>
                        </a:solidFill>
                        <a:effectLst/>
                        <a:latin typeface="+mn-lt"/>
                        <a:ea typeface="SimSun"/>
                      </a:endParaRPr>
                    </a:p>
                  </a:txBody>
                  <a:tcPr marL="68580" marR="68580" marT="0" marB="0" anchor="ctr">
                    <a:lnT w="12700" cap="flat" cmpd="sng" algn="ctr">
                      <a:noFill/>
                      <a:prstDash val="solid"/>
                      <a:round/>
                      <a:headEnd type="none" w="med" len="med"/>
                      <a:tailEnd type="none" w="med" len="med"/>
                    </a:lnT>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mn-lt"/>
                          <a:ea typeface="Times New Roman" panose="02020603050405020304" pitchFamily="18" charset="0"/>
                        </a:rPr>
                        <a:t>HR (95% CI)</a:t>
                      </a:r>
                    </a:p>
                  </a:txBody>
                  <a:tcPr marL="51435" marR="51435"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i="1" kern="1200" dirty="0">
                          <a:solidFill>
                            <a:schemeClr val="bg1"/>
                          </a:solidFill>
                          <a:effectLst/>
                          <a:latin typeface="+mn-lt"/>
                          <a:ea typeface="+mn-ea"/>
                          <a:cs typeface="+mn-cs"/>
                        </a:rPr>
                        <a:t>p</a:t>
                      </a:r>
                      <a:r>
                        <a:rPr lang="de-DE" sz="1400" b="1" kern="1200" dirty="0">
                          <a:solidFill>
                            <a:schemeClr val="bg1"/>
                          </a:solidFill>
                          <a:effectLst/>
                          <a:latin typeface="+mn-lt"/>
                          <a:ea typeface="+mn-ea"/>
                          <a:cs typeface="+mn-cs"/>
                        </a:rPr>
                        <a:t>-</a:t>
                      </a:r>
                      <a:r>
                        <a:rPr lang="de-DE" sz="1400" b="1" kern="1200" dirty="0" err="1">
                          <a:solidFill>
                            <a:schemeClr val="bg1"/>
                          </a:solidFill>
                          <a:effectLst/>
                          <a:latin typeface="+mn-lt"/>
                          <a:ea typeface="+mn-ea"/>
                          <a:cs typeface="+mn-cs"/>
                        </a:rPr>
                        <a:t>value</a:t>
                      </a:r>
                      <a:r>
                        <a:rPr lang="de-DE" sz="1400" b="1" kern="1200" dirty="0">
                          <a:solidFill>
                            <a:schemeClr val="bg1"/>
                          </a:solidFill>
                          <a:effectLst/>
                          <a:latin typeface="+mn-lt"/>
                          <a:ea typeface="+mn-ea"/>
                          <a:cs typeface="+mn-cs"/>
                        </a:rPr>
                        <a:t>*</a:t>
                      </a:r>
                      <a:endParaRPr lang="en-US" sz="1400" b="1" kern="1200" dirty="0">
                        <a:solidFill>
                          <a:schemeClr val="bg1"/>
                        </a:solidFill>
                        <a:effectLst/>
                        <a:latin typeface="+mn-lt"/>
                        <a:ea typeface="+mn-ea"/>
                        <a:cs typeface="+mn-cs"/>
                      </a:endParaRPr>
                    </a:p>
                  </a:txBody>
                  <a:tcPr marL="51435" marR="51435" marT="0" marB="0" anchor="ct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xmlns="" val="10004"/>
                  </a:ext>
                </a:extLst>
              </a:tr>
              <a:tr h="405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CHD death,</a:t>
                      </a:r>
                      <a:r>
                        <a:rPr lang="en-US" sz="1400" kern="1200" baseline="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ischaemic</a:t>
                      </a:r>
                      <a:r>
                        <a:rPr lang="en-US" sz="1400" kern="1200" dirty="0">
                          <a:solidFill>
                            <a:schemeClr val="tx1"/>
                          </a:solidFill>
                          <a:effectLst/>
                          <a:latin typeface="+mn-lt"/>
                          <a:ea typeface="+mn-ea"/>
                          <a:cs typeface="+mn-cs"/>
                        </a:rPr>
                        <a:t> stroke, MI, ALI</a:t>
                      </a:r>
                    </a:p>
                  </a:txBody>
                  <a:tcPr anchor="ctr"/>
                </a:tc>
                <a:tc>
                  <a:txBody>
                    <a:bodyPr/>
                    <a:lstStyle/>
                    <a:p>
                      <a:pPr algn="ctr">
                        <a:spcAft>
                          <a:spcPts val="0"/>
                        </a:spcAft>
                      </a:pPr>
                      <a:r>
                        <a:rPr lang="en-US" sz="1400" dirty="0">
                          <a:effectLst/>
                          <a:latin typeface="+mn-lt"/>
                        </a:rPr>
                        <a:t>329 (3.6%)</a:t>
                      </a:r>
                      <a:endParaRPr lang="en-US" sz="1400" dirty="0">
                        <a:solidFill>
                          <a:schemeClr val="tx1">
                            <a:lumMod val="65000"/>
                            <a:lumOff val="35000"/>
                          </a:schemeClr>
                        </a:solidFill>
                        <a:effectLst/>
                        <a:latin typeface="+mn-lt"/>
                        <a:ea typeface="SimSun"/>
                      </a:endParaRPr>
                    </a:p>
                  </a:txBody>
                  <a:tcPr marR="128270" marT="0" marB="0" anchor="ctr"/>
                </a:tc>
                <a:tc>
                  <a:txBody>
                    <a:bodyPr/>
                    <a:lstStyle/>
                    <a:p>
                      <a:pPr algn="ctr">
                        <a:spcAft>
                          <a:spcPts val="0"/>
                        </a:spcAft>
                      </a:pPr>
                      <a:r>
                        <a:rPr lang="en-US" sz="1400" dirty="0">
                          <a:effectLst/>
                          <a:latin typeface="+mn-lt"/>
                        </a:rPr>
                        <a:t>450 (4.9%)</a:t>
                      </a:r>
                      <a:endParaRPr lang="en-US" sz="1400" b="0" dirty="0">
                        <a:solidFill>
                          <a:schemeClr val="tx1">
                            <a:lumMod val="65000"/>
                            <a:lumOff val="35000"/>
                          </a:schemeClr>
                        </a:solidFill>
                        <a:effectLst/>
                        <a:latin typeface="+mn-lt"/>
                        <a:ea typeface="SimSu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0.72 (0.63</a:t>
                      </a:r>
                      <a:r>
                        <a:rPr lang="en-US" sz="1400" kern="1200" baseline="0" dirty="0">
                          <a:effectLst/>
                        </a:rPr>
                        <a:t>–</a:t>
                      </a:r>
                      <a:r>
                        <a:rPr lang="en-US" sz="1400" kern="1200" dirty="0">
                          <a:solidFill>
                            <a:schemeClr val="tx1"/>
                          </a:solidFill>
                          <a:effectLst/>
                          <a:latin typeface="+mn-lt"/>
                          <a:ea typeface="+mn-ea"/>
                          <a:cs typeface="+mn-cs"/>
                        </a:rPr>
                        <a:t>0.83)</a:t>
                      </a:r>
                    </a:p>
                  </a:txBody>
                  <a:tcPr marL="0" marR="0" marT="0" marB="0" anchor="ctr"/>
                </a:tc>
                <a:tc>
                  <a:txBody>
                    <a:bodyPr/>
                    <a:lstStyle/>
                    <a:p>
                      <a:pPr marL="0" marR="0" algn="ctr">
                        <a:spcBef>
                          <a:spcPts val="0"/>
                        </a:spcBef>
                        <a:spcAft>
                          <a:spcPts val="0"/>
                        </a:spcAft>
                      </a:pPr>
                      <a:r>
                        <a:rPr lang="en-US" sz="1400" dirty="0">
                          <a:effectLst/>
                          <a:latin typeface="+mn-lt"/>
                          <a:ea typeface="Times New Roman" panose="02020603050405020304" pitchFamily="18" charset="0"/>
                        </a:rPr>
                        <a:t>&lt;0.001</a:t>
                      </a:r>
                    </a:p>
                  </a:txBody>
                  <a:tcPr marL="51435" marR="51435" marT="0" marB="0" anchor="ctr"/>
                </a:tc>
                <a:extLst>
                  <a:ext uri="{0D108BD9-81ED-4DB2-BD59-A6C34878D82A}">
                    <a16:rowId xmlns:a16="http://schemas.microsoft.com/office/drawing/2014/main" xmlns="" val="10001"/>
                  </a:ext>
                </a:extLst>
              </a:tr>
              <a:tr h="405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CV death,</a:t>
                      </a:r>
                      <a:r>
                        <a:rPr lang="en-US" sz="1400" kern="1200" baseline="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ischaemic</a:t>
                      </a:r>
                      <a:r>
                        <a:rPr lang="en-US" sz="1400" kern="1200" dirty="0">
                          <a:solidFill>
                            <a:schemeClr val="tx1"/>
                          </a:solidFill>
                          <a:effectLst/>
                          <a:latin typeface="+mn-lt"/>
                          <a:ea typeface="+mn-ea"/>
                          <a:cs typeface="+mn-cs"/>
                        </a:rPr>
                        <a:t> stroke, MI, ALI</a:t>
                      </a:r>
                    </a:p>
                  </a:txBody>
                  <a:tcPr anchor="ctr"/>
                </a:tc>
                <a:tc>
                  <a:txBody>
                    <a:bodyPr/>
                    <a:lstStyle/>
                    <a:p>
                      <a:pPr algn="ctr">
                        <a:spcAft>
                          <a:spcPts val="0"/>
                        </a:spcAft>
                      </a:pPr>
                      <a:r>
                        <a:rPr lang="en-US" sz="1400" dirty="0">
                          <a:effectLst/>
                          <a:latin typeface="+mn-lt"/>
                        </a:rPr>
                        <a:t>389 (4.3%)</a:t>
                      </a:r>
                      <a:endParaRPr lang="en-US" sz="1400" dirty="0">
                        <a:solidFill>
                          <a:schemeClr val="tx1">
                            <a:lumMod val="65000"/>
                            <a:lumOff val="35000"/>
                          </a:schemeClr>
                        </a:solidFill>
                        <a:effectLst/>
                        <a:latin typeface="+mn-lt"/>
                        <a:ea typeface="SimSun"/>
                      </a:endParaRPr>
                    </a:p>
                  </a:txBody>
                  <a:tcPr marR="128270" marT="0" marB="0" anchor="ctr"/>
                </a:tc>
                <a:tc>
                  <a:txBody>
                    <a:bodyPr/>
                    <a:lstStyle/>
                    <a:p>
                      <a:pPr algn="ctr">
                        <a:spcAft>
                          <a:spcPts val="0"/>
                        </a:spcAft>
                      </a:pPr>
                      <a:r>
                        <a:rPr lang="en-US" sz="1400" dirty="0">
                          <a:effectLst/>
                          <a:latin typeface="+mn-lt"/>
                        </a:rPr>
                        <a:t>516 (5.7%)</a:t>
                      </a:r>
                      <a:endParaRPr lang="en-US" sz="1400" b="0" dirty="0">
                        <a:solidFill>
                          <a:schemeClr val="tx1">
                            <a:lumMod val="65000"/>
                            <a:lumOff val="35000"/>
                          </a:schemeClr>
                        </a:solidFill>
                        <a:effectLst/>
                        <a:latin typeface="+mn-lt"/>
                        <a:ea typeface="SimSu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0.74 (0.65</a:t>
                      </a:r>
                      <a:r>
                        <a:rPr lang="en-US" sz="1400" kern="1200" baseline="0" dirty="0">
                          <a:effectLst/>
                        </a:rPr>
                        <a:t>–</a:t>
                      </a:r>
                      <a:r>
                        <a:rPr lang="en-US" sz="1400" kern="1200" dirty="0">
                          <a:solidFill>
                            <a:schemeClr val="tx1"/>
                          </a:solidFill>
                          <a:effectLst/>
                          <a:latin typeface="+mn-lt"/>
                          <a:ea typeface="+mn-ea"/>
                          <a:cs typeface="+mn-cs"/>
                        </a:rPr>
                        <a:t>0.85)</a:t>
                      </a:r>
                    </a:p>
                  </a:txBody>
                  <a:tcPr marL="0" marR="0" marT="0" marB="0" anchor="ctr"/>
                </a:tc>
                <a:tc>
                  <a:txBody>
                    <a:bodyPr/>
                    <a:lstStyle/>
                    <a:p>
                      <a:pPr marL="0" marR="0" algn="ctr">
                        <a:spcBef>
                          <a:spcPts val="0"/>
                        </a:spcBef>
                        <a:spcAft>
                          <a:spcPts val="0"/>
                        </a:spcAft>
                      </a:pPr>
                      <a:r>
                        <a:rPr lang="en-US" sz="1400" dirty="0">
                          <a:effectLst/>
                          <a:latin typeface="+mn-lt"/>
                          <a:ea typeface="Times New Roman" panose="02020603050405020304" pitchFamily="18" charset="0"/>
                        </a:rPr>
                        <a:t>&lt;0.001</a:t>
                      </a:r>
                    </a:p>
                  </a:txBody>
                  <a:tcPr marL="51435" marR="51435" marT="0" marB="0" anchor="ctr"/>
                </a:tc>
                <a:extLst>
                  <a:ext uri="{0D108BD9-81ED-4DB2-BD59-A6C34878D82A}">
                    <a16:rowId xmlns:a16="http://schemas.microsoft.com/office/drawing/2014/main" xmlns="" val="10002"/>
                  </a:ext>
                </a:extLst>
              </a:tr>
              <a:tr h="232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Mortality (all-cause)</a:t>
                      </a:r>
                    </a:p>
                  </a:txBody>
                  <a:tcPr anchor="ctr"/>
                </a:tc>
                <a:tc>
                  <a:txBody>
                    <a:bodyPr/>
                    <a:lstStyle/>
                    <a:p>
                      <a:pPr algn="ctr">
                        <a:spcAft>
                          <a:spcPts val="0"/>
                        </a:spcAft>
                      </a:pPr>
                      <a:r>
                        <a:rPr lang="en-US" sz="1400" dirty="0">
                          <a:effectLst/>
                          <a:latin typeface="+mn-lt"/>
                        </a:rPr>
                        <a:t>313 (3.4%)</a:t>
                      </a:r>
                      <a:endParaRPr lang="en-US" sz="1400" dirty="0">
                        <a:solidFill>
                          <a:schemeClr val="tx1">
                            <a:lumMod val="65000"/>
                            <a:lumOff val="35000"/>
                          </a:schemeClr>
                        </a:solidFill>
                        <a:effectLst/>
                        <a:latin typeface="+mn-lt"/>
                        <a:ea typeface="SimSun"/>
                      </a:endParaRPr>
                    </a:p>
                  </a:txBody>
                  <a:tcPr marR="128270" marT="0" marB="0" anchor="ctr"/>
                </a:tc>
                <a:tc>
                  <a:txBody>
                    <a:bodyPr/>
                    <a:lstStyle/>
                    <a:p>
                      <a:pPr algn="ctr">
                        <a:spcAft>
                          <a:spcPts val="0"/>
                        </a:spcAft>
                      </a:pPr>
                      <a:r>
                        <a:rPr lang="en-US" sz="1400" dirty="0">
                          <a:effectLst/>
                          <a:latin typeface="+mn-lt"/>
                        </a:rPr>
                        <a:t>378 (4.1%)</a:t>
                      </a:r>
                      <a:endParaRPr lang="en-US" sz="1400" b="0" dirty="0">
                        <a:solidFill>
                          <a:schemeClr val="tx1">
                            <a:lumMod val="65000"/>
                            <a:lumOff val="35000"/>
                          </a:schemeClr>
                        </a:solidFill>
                        <a:effectLst/>
                        <a:latin typeface="+mn-lt"/>
                        <a:ea typeface="SimSu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0.82 (0.71</a:t>
                      </a:r>
                      <a:r>
                        <a:rPr lang="en-US" sz="1400" kern="1200" baseline="0" dirty="0">
                          <a:effectLst/>
                        </a:rPr>
                        <a:t>–</a:t>
                      </a:r>
                      <a:r>
                        <a:rPr lang="en-US" sz="1400" kern="1200" dirty="0">
                          <a:solidFill>
                            <a:schemeClr val="tx1"/>
                          </a:solidFill>
                          <a:effectLst/>
                          <a:latin typeface="+mn-lt"/>
                          <a:ea typeface="+mn-ea"/>
                          <a:cs typeface="+mn-cs"/>
                        </a:rPr>
                        <a:t>0.96)</a:t>
                      </a:r>
                    </a:p>
                  </a:txBody>
                  <a:tcPr marL="0" marR="0" marT="0" marB="0" anchor="ctr"/>
                </a:tc>
                <a:tc>
                  <a:txBody>
                    <a:bodyPr/>
                    <a:lstStyle/>
                    <a:p>
                      <a:pPr marL="0" marR="0" algn="ctr">
                        <a:spcBef>
                          <a:spcPts val="0"/>
                        </a:spcBef>
                        <a:spcAft>
                          <a:spcPts val="0"/>
                        </a:spcAft>
                      </a:pPr>
                      <a:r>
                        <a:rPr lang="en-US" sz="1400" dirty="0">
                          <a:effectLst/>
                          <a:latin typeface="+mn-lt"/>
                          <a:ea typeface="Times New Roman" panose="02020603050405020304" pitchFamily="18" charset="0"/>
                        </a:rPr>
                        <a:t>0.01</a:t>
                      </a:r>
                    </a:p>
                  </a:txBody>
                  <a:tcPr marL="51435" marR="51435" marT="0" marB="0" anchor="ctr"/>
                </a:tc>
                <a:extLst>
                  <a:ext uri="{0D108BD9-81ED-4DB2-BD59-A6C34878D82A}">
                    <a16:rowId xmlns:a16="http://schemas.microsoft.com/office/drawing/2014/main" xmlns="" val="10003"/>
                  </a:ext>
                </a:extLst>
              </a:tr>
            </a:tbl>
          </a:graphicData>
        </a:graphic>
      </p:graphicFrame>
      <p:sp>
        <p:nvSpPr>
          <p:cNvPr id="11" name="TextBox 10"/>
          <p:cNvSpPr txBox="1"/>
          <p:nvPr/>
        </p:nvSpPr>
        <p:spPr>
          <a:xfrm>
            <a:off x="619137" y="6095844"/>
            <a:ext cx="6977199" cy="646331"/>
          </a:xfrm>
          <a:prstGeom prst="rect">
            <a:avLst/>
          </a:prstGeom>
          <a:noFill/>
        </p:spPr>
        <p:txBody>
          <a:bodyPr wrap="square" lIns="0" tIns="0" rIns="0" bIns="0" rtlCol="0" anchor="b" anchorCtr="0">
            <a:spAutoFit/>
          </a:bodyPr>
          <a:lstStyle/>
          <a:p>
            <a:r>
              <a:rPr lang="en-US" sz="1200" dirty="0"/>
              <a:t>*pre-specified threshold </a:t>
            </a:r>
            <a:r>
              <a:rPr lang="en-US" sz="1200" i="1" dirty="0"/>
              <a:t>p</a:t>
            </a:r>
            <a:r>
              <a:rPr lang="en-US" sz="1200" dirty="0"/>
              <a:t>=0.0025</a:t>
            </a:r>
          </a:p>
          <a:p>
            <a:endParaRPr lang="en-GB" sz="1000" dirty="0">
              <a:solidFill>
                <a:schemeClr val="tx1">
                  <a:lumMod val="65000"/>
                  <a:lumOff val="35000"/>
                </a:schemeClr>
              </a:solidFill>
            </a:endParaRPr>
          </a:p>
          <a:p>
            <a:r>
              <a:rPr lang="en-GB" sz="1000" dirty="0">
                <a:solidFill>
                  <a:schemeClr val="tx1">
                    <a:lumMod val="65000"/>
                    <a:lumOff val="35000"/>
                  </a:schemeClr>
                </a:solidFill>
              </a:rPr>
              <a:t>CHD coronary heart disease death: death due to acute MI, sudden death, or CV procedure</a:t>
            </a:r>
          </a:p>
          <a:p>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grpSp>
        <p:nvGrpSpPr>
          <p:cNvPr id="4" name="Group 3"/>
          <p:cNvGrpSpPr/>
          <p:nvPr/>
        </p:nvGrpSpPr>
        <p:grpSpPr>
          <a:xfrm>
            <a:off x="107504" y="4195229"/>
            <a:ext cx="8640781" cy="360040"/>
            <a:chOff x="107504" y="4195229"/>
            <a:chExt cx="8640781" cy="360040"/>
          </a:xfrm>
          <a:solidFill>
            <a:srgbClr val="FFFFCC">
              <a:alpha val="49000"/>
            </a:srgbClr>
          </a:solidFill>
        </p:grpSpPr>
        <p:sp>
          <p:nvSpPr>
            <p:cNvPr id="3" name="Rounded Rectangle 2"/>
            <p:cNvSpPr/>
            <p:nvPr/>
          </p:nvSpPr>
          <p:spPr bwMode="auto">
            <a:xfrm>
              <a:off x="619123" y="4221088"/>
              <a:ext cx="8129162" cy="308322"/>
            </a:xfrm>
            <a:prstGeom prst="roundRect">
              <a:avLst/>
            </a:prstGeom>
            <a:grpFill/>
            <a:ln w="28575" algn="ctr">
              <a:solidFill>
                <a:srgbClr val="002060"/>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6" name="Right Arrow 5"/>
            <p:cNvSpPr/>
            <p:nvPr/>
          </p:nvSpPr>
          <p:spPr bwMode="auto">
            <a:xfrm>
              <a:off x="107504" y="4195229"/>
              <a:ext cx="432048" cy="360040"/>
            </a:xfrm>
            <a:prstGeom prst="rightArrow">
              <a:avLst/>
            </a:prstGeom>
            <a:grp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grpSp>
    </p:spTree>
    <p:extLst>
      <p:ext uri="{BB962C8B-B14F-4D97-AF65-F5344CB8AC3E}">
        <p14:creationId xmlns:p14="http://schemas.microsoft.com/office/powerpoint/2010/main" val="35989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12000" y="456770"/>
            <a:ext cx="8281175" cy="553998"/>
          </a:xfrm>
        </p:spPr>
        <p:txBody>
          <a:bodyPr/>
          <a:lstStyle/>
          <a:p>
            <a:r>
              <a:rPr lang="en-GB" sz="1800" dirty="0"/>
              <a:t>Low Overall Incidence of Major Bleeding with Rivaroxaban 2.5 mg bid + Aspirin Versus Aspirin Alone, with No Differences Seen in Fatal and Intracranial Bleeding</a:t>
            </a:r>
          </a:p>
        </p:txBody>
      </p:sp>
      <p:graphicFrame>
        <p:nvGraphicFramePr>
          <p:cNvPr id="16" name="Tabelle 12"/>
          <p:cNvGraphicFramePr>
            <a:graphicFrameLocks noGrp="1"/>
          </p:cNvGraphicFramePr>
          <p:nvPr>
            <p:extLst/>
          </p:nvPr>
        </p:nvGraphicFramePr>
        <p:xfrm>
          <a:off x="513897" y="1182232"/>
          <a:ext cx="8365133" cy="1605393"/>
        </p:xfrm>
        <a:graphic>
          <a:graphicData uri="http://schemas.openxmlformats.org/drawingml/2006/table">
            <a:tbl>
              <a:tblPr firstRow="1" bandRow="1">
                <a:tableStyleId>{9D7B26C5-4107-4FEC-AEDC-1716B250A1EF}</a:tableStyleId>
              </a:tblPr>
              <a:tblGrid>
                <a:gridCol w="2832473">
                  <a:extLst>
                    <a:ext uri="{9D8B030D-6E8A-4147-A177-3AD203B41FA5}">
                      <a16:colId xmlns:a16="http://schemas.microsoft.com/office/drawing/2014/main" xmlns="" val="20000"/>
                    </a:ext>
                  </a:extLst>
                </a:gridCol>
                <a:gridCol w="1844220">
                  <a:extLst>
                    <a:ext uri="{9D8B030D-6E8A-4147-A177-3AD203B41FA5}">
                      <a16:colId xmlns:a16="http://schemas.microsoft.com/office/drawing/2014/main" xmlns="" val="20001"/>
                    </a:ext>
                  </a:extLst>
                </a:gridCol>
                <a:gridCol w="1844220">
                  <a:extLst>
                    <a:ext uri="{9D8B030D-6E8A-4147-A177-3AD203B41FA5}">
                      <a16:colId xmlns:a16="http://schemas.microsoft.com/office/drawing/2014/main" xmlns="" val="20002"/>
                    </a:ext>
                  </a:extLst>
                </a:gridCol>
                <a:gridCol w="1844220">
                  <a:extLst>
                    <a:ext uri="{9D8B030D-6E8A-4147-A177-3AD203B41FA5}">
                      <a16:colId xmlns:a16="http://schemas.microsoft.com/office/drawing/2014/main" xmlns="" val="20003"/>
                    </a:ext>
                  </a:extLst>
                </a:gridCol>
              </a:tblGrid>
              <a:tr h="600351">
                <a:tc>
                  <a:txBody>
                    <a:bodyPr/>
                    <a:lstStyle/>
                    <a:p>
                      <a:pPr marL="0" algn="l" defTabSz="914400" rtl="0" eaLnBrk="1" latinLnBrk="0" hangingPunct="1">
                        <a:spcAft>
                          <a:spcPts val="0"/>
                        </a:spcAft>
                        <a:tabLst>
                          <a:tab pos="91440" algn="l"/>
                        </a:tabLst>
                      </a:pPr>
                      <a:r>
                        <a:rPr lang="en-US" sz="1400" kern="1200" dirty="0">
                          <a:solidFill>
                            <a:schemeClr val="bg1"/>
                          </a:solidFill>
                          <a:effectLst/>
                          <a:latin typeface="+mn-lt"/>
                          <a:ea typeface="+mn-ea"/>
                          <a:cs typeface="+mn-cs"/>
                        </a:rPr>
                        <a:t>Rates at mean follow-up of </a:t>
                      </a:r>
                      <a:br>
                        <a:rPr lang="en-US" sz="1400" kern="1200" dirty="0">
                          <a:solidFill>
                            <a:schemeClr val="bg1"/>
                          </a:solidFill>
                          <a:effectLst/>
                          <a:latin typeface="+mn-lt"/>
                          <a:ea typeface="+mn-ea"/>
                          <a:cs typeface="+mn-cs"/>
                        </a:rPr>
                      </a:br>
                      <a:r>
                        <a:rPr lang="en-US" sz="1400" kern="1200" dirty="0">
                          <a:solidFill>
                            <a:schemeClr val="bg1"/>
                          </a:solidFill>
                          <a:effectLst/>
                          <a:latin typeface="+mn-lt"/>
                          <a:ea typeface="+mn-ea"/>
                          <a:cs typeface="+mn-cs"/>
                        </a:rPr>
                        <a:t>23 months</a:t>
                      </a:r>
                    </a:p>
                  </a:txBody>
                  <a:tcPr marL="68580" marR="68580" marT="0" marB="0" anchor="ctr">
                    <a:solidFill>
                      <a:schemeClr val="bg2"/>
                    </a:solidFill>
                  </a:tcPr>
                </a:tc>
                <a:tc>
                  <a:txBody>
                    <a:bodyPr/>
                    <a:lstStyle/>
                    <a:p>
                      <a:pPr algn="ctr">
                        <a:lnSpc>
                          <a:spcPct val="100000"/>
                        </a:lnSpc>
                        <a:spcAft>
                          <a:spcPts val="600"/>
                        </a:spcAft>
                      </a:pPr>
                      <a:r>
                        <a:rPr lang="en-US" sz="1200" dirty="0">
                          <a:solidFill>
                            <a:schemeClr val="bg1"/>
                          </a:solidFill>
                          <a:effectLst/>
                          <a:latin typeface="+mn-lt"/>
                        </a:rPr>
                        <a:t>Rivaroxaban </a:t>
                      </a:r>
                      <a:br>
                        <a:rPr lang="en-US" sz="1200" dirty="0">
                          <a:solidFill>
                            <a:schemeClr val="bg1"/>
                          </a:solidFill>
                          <a:effectLst/>
                          <a:latin typeface="+mn-lt"/>
                        </a:rPr>
                      </a:br>
                      <a:r>
                        <a:rPr lang="en-US" sz="1200" dirty="0">
                          <a:solidFill>
                            <a:schemeClr val="bg1"/>
                          </a:solidFill>
                          <a:effectLst/>
                          <a:latin typeface="+mn-lt"/>
                        </a:rPr>
                        <a:t>2.5 mg bid + </a:t>
                      </a:r>
                      <a:br>
                        <a:rPr lang="en-US" sz="1200" dirty="0">
                          <a:solidFill>
                            <a:schemeClr val="bg1"/>
                          </a:solidFill>
                          <a:effectLst/>
                          <a:latin typeface="+mn-lt"/>
                        </a:rPr>
                      </a:br>
                      <a:r>
                        <a:rPr lang="en-US" sz="1200" dirty="0">
                          <a:solidFill>
                            <a:schemeClr val="bg1"/>
                          </a:solidFill>
                          <a:effectLst/>
                          <a:latin typeface="+mn-lt"/>
                        </a:rPr>
                        <a:t>aspirin 100 mg </a:t>
                      </a:r>
                      <a:r>
                        <a:rPr lang="en-US" sz="1200" kern="1200" dirty="0">
                          <a:solidFill>
                            <a:schemeClr val="bg1"/>
                          </a:solidFill>
                          <a:effectLst/>
                          <a:latin typeface="+mn-lt"/>
                        </a:rPr>
                        <a:t>N=9152</a:t>
                      </a:r>
                      <a:endParaRPr lang="en-US" sz="1200" dirty="0">
                        <a:solidFill>
                          <a:schemeClr val="bg1"/>
                        </a:solidFill>
                        <a:effectLst/>
                        <a:latin typeface="+mn-lt"/>
                        <a:ea typeface="SimSun"/>
                      </a:endParaRPr>
                    </a:p>
                  </a:txBody>
                  <a:tcPr marR="128270" marT="0" marB="0" anchor="ctr">
                    <a:solidFill>
                      <a:schemeClr val="bg2"/>
                    </a:solidFill>
                  </a:tcPr>
                </a:tc>
                <a:tc>
                  <a:txBody>
                    <a:bodyPr/>
                    <a:lstStyle/>
                    <a:p>
                      <a:pPr algn="ctr">
                        <a:lnSpc>
                          <a:spcPct val="100000"/>
                        </a:lnSpc>
                        <a:spcAft>
                          <a:spcPts val="600"/>
                        </a:spcAft>
                      </a:pPr>
                      <a:r>
                        <a:rPr lang="en-US" sz="1200" dirty="0">
                          <a:solidFill>
                            <a:schemeClr val="bg1"/>
                          </a:solidFill>
                          <a:effectLst/>
                          <a:latin typeface="+mn-lt"/>
                        </a:rPr>
                        <a:t>Rivaroxaban </a:t>
                      </a:r>
                      <a:br>
                        <a:rPr lang="en-US" sz="1200" dirty="0">
                          <a:solidFill>
                            <a:schemeClr val="bg1"/>
                          </a:solidFill>
                          <a:effectLst/>
                          <a:latin typeface="+mn-lt"/>
                        </a:rPr>
                      </a:br>
                      <a:r>
                        <a:rPr lang="en-US" sz="1200" dirty="0">
                          <a:solidFill>
                            <a:schemeClr val="bg1"/>
                          </a:solidFill>
                          <a:effectLst/>
                          <a:latin typeface="+mn-lt"/>
                        </a:rPr>
                        <a:t>5 mg bid</a:t>
                      </a:r>
                      <a:br>
                        <a:rPr lang="en-US" sz="1200" dirty="0">
                          <a:solidFill>
                            <a:schemeClr val="bg1"/>
                          </a:solidFill>
                          <a:effectLst/>
                          <a:latin typeface="+mn-lt"/>
                        </a:rPr>
                      </a:br>
                      <a:r>
                        <a:rPr lang="en-US" sz="1200" kern="1200" dirty="0">
                          <a:solidFill>
                            <a:schemeClr val="bg1"/>
                          </a:solidFill>
                          <a:effectLst/>
                          <a:latin typeface="+mn-lt"/>
                        </a:rPr>
                        <a:t>N=9117</a:t>
                      </a:r>
                      <a:endParaRPr lang="en-US" sz="1200" dirty="0">
                        <a:solidFill>
                          <a:schemeClr val="bg1"/>
                        </a:solidFill>
                        <a:effectLst/>
                        <a:latin typeface="+mn-lt"/>
                        <a:ea typeface="SimSun"/>
                      </a:endParaRPr>
                    </a:p>
                  </a:txBody>
                  <a:tcPr marR="128270" marT="0" marB="0" anchor="ctr">
                    <a:solidFill>
                      <a:schemeClr val="bg2"/>
                    </a:solidFill>
                  </a:tcPr>
                </a:tc>
                <a:tc>
                  <a:txBody>
                    <a:bodyPr/>
                    <a:lstStyle/>
                    <a:p>
                      <a:pPr algn="ctr">
                        <a:lnSpc>
                          <a:spcPct val="100000"/>
                        </a:lnSpc>
                        <a:spcAft>
                          <a:spcPts val="600"/>
                        </a:spcAft>
                      </a:pPr>
                      <a:r>
                        <a:rPr lang="en-US" sz="1400" dirty="0">
                          <a:solidFill>
                            <a:schemeClr val="bg1"/>
                          </a:solidFill>
                          <a:effectLst/>
                          <a:latin typeface="+mn-lt"/>
                        </a:rPr>
                        <a:t>Aspirin 100</a:t>
                      </a:r>
                      <a:r>
                        <a:rPr lang="en-US" sz="1400" baseline="0" dirty="0">
                          <a:solidFill>
                            <a:schemeClr val="bg1"/>
                          </a:solidFill>
                          <a:effectLst/>
                          <a:latin typeface="+mn-lt"/>
                        </a:rPr>
                        <a:t> mg</a:t>
                      </a:r>
                      <a:endParaRPr lang="en-US" sz="1400" dirty="0">
                        <a:solidFill>
                          <a:schemeClr val="bg1"/>
                        </a:solidFill>
                        <a:effectLst/>
                        <a:latin typeface="+mn-lt"/>
                      </a:endParaRPr>
                    </a:p>
                    <a:p>
                      <a:pPr algn="ctr">
                        <a:lnSpc>
                          <a:spcPct val="100000"/>
                        </a:lnSpc>
                        <a:spcAft>
                          <a:spcPts val="600"/>
                        </a:spcAft>
                      </a:pPr>
                      <a:r>
                        <a:rPr lang="en-US" sz="1400" kern="1200" dirty="0">
                          <a:solidFill>
                            <a:schemeClr val="bg1"/>
                          </a:solidFill>
                          <a:effectLst/>
                          <a:latin typeface="+mn-lt"/>
                        </a:rPr>
                        <a:t>N=9126</a:t>
                      </a:r>
                      <a:endParaRPr lang="en-US" sz="1400" dirty="0">
                        <a:solidFill>
                          <a:schemeClr val="bg1"/>
                        </a:solidFill>
                        <a:effectLst/>
                        <a:latin typeface="+mn-lt"/>
                        <a:ea typeface="SimSun"/>
                      </a:endParaRPr>
                    </a:p>
                  </a:txBody>
                  <a:tcPr marL="68580" marR="68580" marT="0" marB="0" anchor="ctr">
                    <a:solidFill>
                      <a:schemeClr val="bg2"/>
                    </a:solidFill>
                  </a:tcPr>
                </a:tc>
                <a:extLst>
                  <a:ext uri="{0D108BD9-81ED-4DB2-BD59-A6C34878D82A}">
                    <a16:rowId xmlns:a16="http://schemas.microsoft.com/office/drawing/2014/main" xmlns="" val="10000"/>
                  </a:ext>
                </a:extLst>
              </a:tr>
              <a:tr h="250241">
                <a:tc>
                  <a:txBody>
                    <a:bodyPr/>
                    <a:lstStyle/>
                    <a:p>
                      <a:pPr marL="0" algn="l" defTabSz="914400" rtl="0" eaLnBrk="1" latinLnBrk="0" hangingPunct="1">
                        <a:lnSpc>
                          <a:spcPct val="100000"/>
                        </a:lnSpc>
                        <a:spcAft>
                          <a:spcPts val="600"/>
                        </a:spcAft>
                      </a:pPr>
                      <a:r>
                        <a:rPr lang="en-US" sz="1200" b="1" kern="1200" dirty="0">
                          <a:solidFill>
                            <a:schemeClr val="tx1"/>
                          </a:solidFill>
                          <a:effectLst/>
                          <a:latin typeface="+mn-lt"/>
                          <a:ea typeface="+mn-ea"/>
                          <a:cs typeface="+mn-cs"/>
                        </a:rPr>
                        <a:t>Modified major ISTH</a:t>
                      </a:r>
                      <a:r>
                        <a:rPr lang="en-US" sz="1200" b="1" kern="1200" baseline="0" dirty="0">
                          <a:solidFill>
                            <a:schemeClr val="tx1"/>
                          </a:solidFill>
                          <a:effectLst/>
                          <a:latin typeface="+mn-lt"/>
                          <a:ea typeface="+mn-ea"/>
                          <a:cs typeface="+mn-cs"/>
                        </a:rPr>
                        <a:t> bleeding</a:t>
                      </a:r>
                      <a:endParaRPr lang="en-US" sz="1200" b="1" kern="1200" dirty="0">
                        <a:solidFill>
                          <a:schemeClr val="tx1"/>
                        </a:solidFill>
                        <a:effectLst/>
                        <a:latin typeface="+mn-lt"/>
                        <a:ea typeface="+mn-ea"/>
                        <a:cs typeface="+mn-cs"/>
                      </a:endParaRPr>
                    </a:p>
                  </a:txBody>
                  <a:tcPr marL="36000" marR="0" marT="0" marB="0" anchor="ctr"/>
                </a:tc>
                <a:tc>
                  <a:txBody>
                    <a:bodyPr/>
                    <a:lstStyle/>
                    <a:p>
                      <a:pPr algn="ctr">
                        <a:spcAft>
                          <a:spcPts val="0"/>
                        </a:spcAft>
                      </a:pPr>
                      <a:r>
                        <a:rPr lang="en-US" sz="1200" dirty="0">
                          <a:effectLst/>
                          <a:latin typeface="+mn-lt"/>
                        </a:rPr>
                        <a:t>288</a:t>
                      </a:r>
                      <a:r>
                        <a:rPr lang="en-US" sz="1200" baseline="0" dirty="0">
                          <a:effectLst/>
                          <a:latin typeface="+mn-lt"/>
                        </a:rPr>
                        <a:t> </a:t>
                      </a:r>
                      <a:r>
                        <a:rPr lang="en-US" sz="1200" dirty="0">
                          <a:effectLst/>
                          <a:latin typeface="+mn-lt"/>
                        </a:rPr>
                        <a:t>(3.1%)</a:t>
                      </a:r>
                      <a:endParaRPr lang="en-US" sz="1200" dirty="0">
                        <a:solidFill>
                          <a:schemeClr val="tx1">
                            <a:lumMod val="65000"/>
                            <a:lumOff val="35000"/>
                          </a:schemeClr>
                        </a:solidFill>
                        <a:effectLst/>
                        <a:latin typeface="+mn-lt"/>
                        <a:ea typeface="SimSun"/>
                      </a:endParaRPr>
                    </a:p>
                  </a:txBody>
                  <a:tcPr marR="128270" marT="0" marB="0" anchor="ctr"/>
                </a:tc>
                <a:tc>
                  <a:txBody>
                    <a:bodyPr/>
                    <a:lstStyle/>
                    <a:p>
                      <a:pPr algn="ctr">
                        <a:spcAft>
                          <a:spcPts val="0"/>
                        </a:spcAft>
                      </a:pPr>
                      <a:r>
                        <a:rPr lang="en-US" sz="1200" dirty="0">
                          <a:effectLst/>
                          <a:latin typeface="+mn-lt"/>
                        </a:rPr>
                        <a:t>255 (2.8%)</a:t>
                      </a:r>
                      <a:endParaRPr lang="en-US" sz="1200" dirty="0">
                        <a:solidFill>
                          <a:schemeClr val="tx1">
                            <a:lumMod val="65000"/>
                            <a:lumOff val="35000"/>
                          </a:schemeClr>
                        </a:solidFill>
                        <a:effectLst/>
                        <a:latin typeface="+mn-lt"/>
                        <a:ea typeface="SimSun"/>
                      </a:endParaRPr>
                    </a:p>
                  </a:txBody>
                  <a:tcPr marR="128270" marT="0" marB="0" anchor="ctr"/>
                </a:tc>
                <a:tc>
                  <a:txBody>
                    <a:bodyPr/>
                    <a:lstStyle/>
                    <a:p>
                      <a:pPr algn="ctr">
                        <a:spcAft>
                          <a:spcPts val="0"/>
                        </a:spcAft>
                      </a:pPr>
                      <a:r>
                        <a:rPr lang="en-US" sz="1200" dirty="0">
                          <a:effectLst/>
                          <a:latin typeface="+mn-lt"/>
                        </a:rPr>
                        <a:t>170 (1.9%)</a:t>
                      </a:r>
                      <a:endParaRPr lang="en-US" sz="1200" b="0" dirty="0">
                        <a:solidFill>
                          <a:schemeClr val="tx1">
                            <a:lumMod val="65000"/>
                            <a:lumOff val="35000"/>
                          </a:schemeClr>
                        </a:solidFill>
                        <a:effectLst/>
                        <a:latin typeface="+mn-lt"/>
                        <a:ea typeface="SimSun"/>
                      </a:endParaRPr>
                    </a:p>
                  </a:txBody>
                  <a:tcPr marL="68580" marR="68580" marT="0" marB="0" anchor="ctr"/>
                </a:tc>
                <a:extLst>
                  <a:ext uri="{0D108BD9-81ED-4DB2-BD59-A6C34878D82A}">
                    <a16:rowId xmlns:a16="http://schemas.microsoft.com/office/drawing/2014/main" xmlns="" val="10001"/>
                  </a:ext>
                </a:extLst>
              </a:tr>
              <a:tr h="148815">
                <a:tc>
                  <a:txBody>
                    <a:bodyPr/>
                    <a:lstStyle/>
                    <a:p>
                      <a:pPr marL="180975" indent="0" algn="l" defTabSz="914400" rtl="0" eaLnBrk="1" latinLnBrk="0" hangingPunct="1">
                        <a:lnSpc>
                          <a:spcPct val="100000"/>
                        </a:lnSpc>
                        <a:spcAft>
                          <a:spcPts val="600"/>
                        </a:spcAft>
                      </a:pPr>
                      <a:r>
                        <a:rPr lang="en-US" sz="1200" b="0" kern="1200" dirty="0">
                          <a:solidFill>
                            <a:schemeClr val="tx1"/>
                          </a:solidFill>
                          <a:effectLst/>
                          <a:latin typeface="+mn-lt"/>
                          <a:ea typeface="+mn-ea"/>
                          <a:cs typeface="+mn-cs"/>
                        </a:rPr>
                        <a:t>Fatal</a:t>
                      </a:r>
                      <a:endParaRPr lang="en-US" sz="1200" b="0" i="1" kern="1200" dirty="0">
                        <a:solidFill>
                          <a:schemeClr val="tx1"/>
                        </a:solidFill>
                        <a:effectLst/>
                        <a:latin typeface="+mn-lt"/>
                        <a:ea typeface="+mn-ea"/>
                        <a:cs typeface="+mn-cs"/>
                      </a:endParaRPr>
                    </a:p>
                  </a:txBody>
                  <a:tcPr marL="72000" marR="0" marT="0" marB="0" anchor="ctr"/>
                </a:tc>
                <a:tc>
                  <a:txBody>
                    <a:bodyPr/>
                    <a:lstStyle/>
                    <a:p>
                      <a:pPr marL="0" marR="0" algn="ctr">
                        <a:spcBef>
                          <a:spcPts val="0"/>
                        </a:spcBef>
                        <a:spcAft>
                          <a:spcPts val="0"/>
                        </a:spcAft>
                      </a:pPr>
                      <a:r>
                        <a:rPr lang="en-US" sz="1200" baseline="0" dirty="0">
                          <a:effectLst/>
                          <a:latin typeface="+mn-lt"/>
                          <a:ea typeface="Calibri" panose="020F0502020204030204" pitchFamily="34" charset="0"/>
                          <a:cs typeface="Times New Roman" panose="02020603050405020304" pitchFamily="18" charset="0"/>
                        </a:rPr>
                        <a:t>15 </a:t>
                      </a:r>
                      <a:r>
                        <a:rPr lang="en-US" sz="1200" dirty="0">
                          <a:effectLst/>
                          <a:latin typeface="+mn-lt"/>
                          <a:ea typeface="Times New Roman" panose="02020603050405020304" pitchFamily="18" charset="0"/>
                          <a:cs typeface="Times New Roman" panose="02020603050405020304" pitchFamily="18" charset="0"/>
                        </a:rPr>
                        <a:t>(0.2%)</a:t>
                      </a:r>
                    </a:p>
                  </a:txBody>
                  <a:tcPr marL="51435" marR="51435"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14</a:t>
                      </a:r>
                      <a:r>
                        <a:rPr lang="en-US" sz="1200" baseline="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(0.2%)</a:t>
                      </a:r>
                    </a:p>
                  </a:txBody>
                  <a:tcPr marL="51435" marR="51435"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10</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(0.1%)</a:t>
                      </a:r>
                    </a:p>
                  </a:txBody>
                  <a:tcPr marL="51435" marR="51435" marT="0" marB="0" anchor="ctr"/>
                </a:tc>
                <a:extLst>
                  <a:ext uri="{0D108BD9-81ED-4DB2-BD59-A6C34878D82A}">
                    <a16:rowId xmlns:a16="http://schemas.microsoft.com/office/drawing/2014/main" xmlns="" val="10002"/>
                  </a:ext>
                </a:extLst>
              </a:tr>
              <a:tr h="220376">
                <a:tc>
                  <a:txBody>
                    <a:bodyPr/>
                    <a:lstStyle/>
                    <a:p>
                      <a:pPr marL="180975" indent="0" algn="l" defTabSz="914400" rtl="0" eaLnBrk="1" latinLnBrk="0" hangingPunct="1">
                        <a:lnSpc>
                          <a:spcPct val="100000"/>
                        </a:lnSpc>
                        <a:spcAft>
                          <a:spcPts val="600"/>
                        </a:spcAft>
                      </a:pPr>
                      <a:r>
                        <a:rPr lang="en-US" sz="1200" b="0" kern="1200" dirty="0">
                          <a:solidFill>
                            <a:schemeClr val="tx1"/>
                          </a:solidFill>
                          <a:effectLst/>
                          <a:latin typeface="+mn-lt"/>
                          <a:ea typeface="+mn-ea"/>
                          <a:cs typeface="+mn-cs"/>
                        </a:rPr>
                        <a:t>Non-fatal ICH*</a:t>
                      </a:r>
                      <a:endParaRPr lang="en-US" sz="1200" b="0" kern="1200" baseline="30000" dirty="0">
                        <a:solidFill>
                          <a:schemeClr val="tx1"/>
                        </a:solidFill>
                        <a:effectLst/>
                        <a:latin typeface="+mn-lt"/>
                        <a:ea typeface="+mn-ea"/>
                        <a:cs typeface="+mn-cs"/>
                      </a:endParaRPr>
                    </a:p>
                  </a:txBody>
                  <a:tcPr marL="72000" marR="0" marT="0" marB="0" anchor="ctr"/>
                </a:tc>
                <a:tc>
                  <a:txBody>
                    <a:bodyPr/>
                    <a:lstStyle/>
                    <a:p>
                      <a:pPr marL="0" marR="0" algn="ctr">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21</a:t>
                      </a:r>
                      <a:r>
                        <a:rPr lang="en-US" sz="1200" baseline="0" dirty="0">
                          <a:solidFill>
                            <a:srgbClr val="000000"/>
                          </a:solidFill>
                          <a:effectLst/>
                          <a:latin typeface="+mn-lt"/>
                          <a:ea typeface="Calibri" panose="020F0502020204030204" pitchFamily="34"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(0.2%)</a:t>
                      </a:r>
                      <a:endParaRPr lang="en-US" sz="1200" dirty="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32</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(0.4%)</a:t>
                      </a: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19</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(0.2%)</a:t>
                      </a:r>
                    </a:p>
                  </a:txBody>
                  <a:tcPr marL="51435" marR="51435" marT="0" marB="0" anchor="ctr"/>
                </a:tc>
                <a:extLst>
                  <a:ext uri="{0D108BD9-81ED-4DB2-BD59-A6C34878D82A}">
                    <a16:rowId xmlns:a16="http://schemas.microsoft.com/office/drawing/2014/main" xmlns="" val="10003"/>
                  </a:ext>
                </a:extLst>
              </a:tr>
              <a:tr h="220376">
                <a:tc>
                  <a:txBody>
                    <a:bodyPr/>
                    <a:lstStyle/>
                    <a:p>
                      <a:pPr marL="180975" indent="0" algn="l" defTabSz="914400" rtl="0" eaLnBrk="1" latinLnBrk="0" hangingPunct="1">
                        <a:lnSpc>
                          <a:spcPct val="100000"/>
                        </a:lnSpc>
                        <a:spcAft>
                          <a:spcPts val="600"/>
                        </a:spcAft>
                      </a:pPr>
                      <a:r>
                        <a:rPr lang="en-US" sz="1200" b="0" kern="1200" dirty="0">
                          <a:solidFill>
                            <a:schemeClr val="tx1"/>
                          </a:solidFill>
                          <a:effectLst/>
                          <a:latin typeface="+mn-lt"/>
                          <a:ea typeface="+mn-ea"/>
                          <a:cs typeface="+mn-cs"/>
                        </a:rPr>
                        <a:t>Non-fatal</a:t>
                      </a:r>
                      <a:r>
                        <a:rPr lang="en-US" sz="1200" b="0" kern="1200" baseline="0" dirty="0">
                          <a:solidFill>
                            <a:schemeClr val="tx1"/>
                          </a:solidFill>
                          <a:effectLst/>
                          <a:latin typeface="+mn-lt"/>
                          <a:ea typeface="+mn-ea"/>
                          <a:cs typeface="+mn-cs"/>
                        </a:rPr>
                        <a:t> other critical organ*</a:t>
                      </a:r>
                      <a:endParaRPr lang="en-US" sz="1200" b="0" kern="1200" dirty="0">
                        <a:solidFill>
                          <a:schemeClr val="tx1"/>
                        </a:solidFill>
                        <a:effectLst/>
                        <a:latin typeface="+mn-lt"/>
                        <a:ea typeface="+mn-ea"/>
                        <a:cs typeface="+mn-cs"/>
                      </a:endParaRPr>
                    </a:p>
                  </a:txBody>
                  <a:tcPr marL="72000" marR="0" marT="0" marB="0" anchor="ctr"/>
                </a:tc>
                <a:tc>
                  <a:txBody>
                    <a:bodyPr/>
                    <a:lstStyle/>
                    <a:p>
                      <a:pPr marL="0" marR="0" algn="ct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42</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(0.5%)</a:t>
                      </a:r>
                    </a:p>
                  </a:txBody>
                  <a:tcPr marL="51435" marR="51435" marT="0" marB="0" anchor="ctr"/>
                </a:tc>
                <a:tc>
                  <a:txBody>
                    <a:bodyPr/>
                    <a:lstStyle/>
                    <a:p>
                      <a:pPr marL="0" marR="0" algn="ctr">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45</a:t>
                      </a:r>
                      <a:r>
                        <a:rPr lang="en-US" sz="1200" baseline="0" dirty="0">
                          <a:solidFill>
                            <a:srgbClr val="000000"/>
                          </a:solidFill>
                          <a:effectLst/>
                          <a:latin typeface="+mn-lt"/>
                          <a:ea typeface="Calibri" panose="020F0502020204030204" pitchFamily="34"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(0.5%)</a:t>
                      </a:r>
                      <a:endParaRPr lang="en-US" sz="1200" dirty="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29</a:t>
                      </a:r>
                      <a:r>
                        <a:rPr lang="en-US" sz="1200" baseline="0" dirty="0">
                          <a:solidFill>
                            <a:srgbClr val="000000"/>
                          </a:solidFill>
                          <a:effectLst/>
                          <a:latin typeface="+mn-lt"/>
                          <a:ea typeface="Calibri" panose="020F0502020204030204" pitchFamily="34"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(0.3%)</a:t>
                      </a:r>
                      <a:endParaRPr lang="en-US" sz="1200" dirty="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4"/>
                  </a:ext>
                </a:extLst>
              </a:tr>
            </a:tbl>
          </a:graphicData>
        </a:graphic>
      </p:graphicFrame>
      <p:graphicFrame>
        <p:nvGraphicFramePr>
          <p:cNvPr id="17" name="Tabelle 1"/>
          <p:cNvGraphicFramePr>
            <a:graphicFrameLocks noGrp="1"/>
          </p:cNvGraphicFramePr>
          <p:nvPr>
            <p:extLst/>
          </p:nvPr>
        </p:nvGraphicFramePr>
        <p:xfrm>
          <a:off x="511535" y="2981967"/>
          <a:ext cx="8367494" cy="1815185"/>
        </p:xfrm>
        <a:graphic>
          <a:graphicData uri="http://schemas.openxmlformats.org/drawingml/2006/table">
            <a:tbl>
              <a:tblPr firstRow="1" bandRow="1">
                <a:tableStyleId>{9D7B26C5-4107-4FEC-AEDC-1716B250A1EF}</a:tableStyleId>
              </a:tblPr>
              <a:tblGrid>
                <a:gridCol w="2792430">
                  <a:extLst>
                    <a:ext uri="{9D8B030D-6E8A-4147-A177-3AD203B41FA5}">
                      <a16:colId xmlns:a16="http://schemas.microsoft.com/office/drawing/2014/main" xmlns="" val="20000"/>
                    </a:ext>
                  </a:extLst>
                </a:gridCol>
                <a:gridCol w="1393766">
                  <a:extLst>
                    <a:ext uri="{9D8B030D-6E8A-4147-A177-3AD203B41FA5}">
                      <a16:colId xmlns:a16="http://schemas.microsoft.com/office/drawing/2014/main" xmlns="" val="20001"/>
                    </a:ext>
                  </a:extLst>
                </a:gridCol>
                <a:gridCol w="1393766">
                  <a:extLst>
                    <a:ext uri="{9D8B030D-6E8A-4147-A177-3AD203B41FA5}">
                      <a16:colId xmlns:a16="http://schemas.microsoft.com/office/drawing/2014/main" xmlns="" val="20002"/>
                    </a:ext>
                  </a:extLst>
                </a:gridCol>
                <a:gridCol w="1393766">
                  <a:extLst>
                    <a:ext uri="{9D8B030D-6E8A-4147-A177-3AD203B41FA5}">
                      <a16:colId xmlns:a16="http://schemas.microsoft.com/office/drawing/2014/main" xmlns="" val="20003"/>
                    </a:ext>
                  </a:extLst>
                </a:gridCol>
                <a:gridCol w="1393766">
                  <a:extLst>
                    <a:ext uri="{9D8B030D-6E8A-4147-A177-3AD203B41FA5}">
                      <a16:colId xmlns:a16="http://schemas.microsoft.com/office/drawing/2014/main" xmlns="" val="20004"/>
                    </a:ext>
                  </a:extLst>
                </a:gridCol>
              </a:tblGrid>
              <a:tr h="570007">
                <a:tc>
                  <a:txBody>
                    <a:bodyPr/>
                    <a:lstStyle/>
                    <a:p>
                      <a:pPr marL="0" algn="l" defTabSz="914400" rtl="0" eaLnBrk="1" latinLnBrk="0" hangingPunct="1">
                        <a:spcAft>
                          <a:spcPts val="0"/>
                        </a:spcAft>
                        <a:tabLst>
                          <a:tab pos="91440" algn="l"/>
                        </a:tabLst>
                      </a:pPr>
                      <a:r>
                        <a:rPr lang="en-US" sz="1200" kern="1200" dirty="0">
                          <a:solidFill>
                            <a:schemeClr val="bg1"/>
                          </a:solidFill>
                          <a:effectLst/>
                          <a:latin typeface="+mn-lt"/>
                          <a:ea typeface="+mn-ea"/>
                          <a:cs typeface="+mn-cs"/>
                        </a:rPr>
                        <a:t>Rates at mean follow-up of </a:t>
                      </a:r>
                      <a:br>
                        <a:rPr lang="en-US" sz="1200" kern="1200" dirty="0">
                          <a:solidFill>
                            <a:schemeClr val="bg1"/>
                          </a:solidFill>
                          <a:effectLst/>
                          <a:latin typeface="+mn-lt"/>
                          <a:ea typeface="+mn-ea"/>
                          <a:cs typeface="+mn-cs"/>
                        </a:rPr>
                      </a:br>
                      <a:r>
                        <a:rPr lang="en-US" sz="1200" kern="1200" dirty="0">
                          <a:solidFill>
                            <a:schemeClr val="bg1"/>
                          </a:solidFill>
                          <a:effectLst/>
                          <a:latin typeface="+mn-lt"/>
                          <a:ea typeface="+mn-ea"/>
                          <a:cs typeface="+mn-cs"/>
                        </a:rPr>
                        <a:t>23 months</a:t>
                      </a:r>
                    </a:p>
                  </a:txBody>
                  <a:tcPr marL="68580" marR="68580" marT="0" marB="0" anchor="ctr">
                    <a:lnB w="12700" cap="flat" cmpd="sng" algn="ctr">
                      <a:noFill/>
                      <a:prstDash val="solid"/>
                      <a:round/>
                      <a:headEnd type="none" w="med" len="med"/>
                      <a:tailEnd type="none" w="med" len="med"/>
                    </a:lnB>
                    <a:solidFill>
                      <a:schemeClr val="bg2"/>
                    </a:solidFill>
                  </a:tcPr>
                </a:tc>
                <a:tc gridSpan="2">
                  <a:txBody>
                    <a:bodyPr/>
                    <a:lstStyle/>
                    <a:p>
                      <a:pPr algn="ctr">
                        <a:lnSpc>
                          <a:spcPct val="100000"/>
                        </a:lnSpc>
                        <a:spcAft>
                          <a:spcPts val="600"/>
                        </a:spcAft>
                      </a:pPr>
                      <a:r>
                        <a:rPr lang="en-US" sz="1200" dirty="0">
                          <a:solidFill>
                            <a:schemeClr val="bg1"/>
                          </a:solidFill>
                          <a:effectLst/>
                          <a:latin typeface="+mn-lt"/>
                        </a:rPr>
                        <a:t>Rivaroxaban 2.5 mg</a:t>
                      </a:r>
                      <a:r>
                        <a:rPr lang="en-US" sz="1200" baseline="0" dirty="0">
                          <a:solidFill>
                            <a:schemeClr val="bg1"/>
                          </a:solidFill>
                          <a:effectLst/>
                          <a:latin typeface="+mn-lt"/>
                        </a:rPr>
                        <a:t> bid </a:t>
                      </a:r>
                      <a:r>
                        <a:rPr lang="en-US" sz="1200" dirty="0">
                          <a:solidFill>
                            <a:schemeClr val="bg1"/>
                          </a:solidFill>
                          <a:effectLst/>
                          <a:latin typeface="+mn-lt"/>
                        </a:rPr>
                        <a:t>+ </a:t>
                      </a:r>
                      <a:br>
                        <a:rPr lang="en-US" sz="1200" dirty="0">
                          <a:solidFill>
                            <a:schemeClr val="bg1"/>
                          </a:solidFill>
                          <a:effectLst/>
                          <a:latin typeface="+mn-lt"/>
                        </a:rPr>
                      </a:br>
                      <a:r>
                        <a:rPr lang="en-US" sz="1200" dirty="0">
                          <a:solidFill>
                            <a:schemeClr val="bg1"/>
                          </a:solidFill>
                          <a:effectLst/>
                          <a:latin typeface="+mn-lt"/>
                        </a:rPr>
                        <a:t>aspirin</a:t>
                      </a:r>
                      <a:r>
                        <a:rPr lang="en-US" sz="1200" baseline="0" dirty="0">
                          <a:solidFill>
                            <a:schemeClr val="bg1"/>
                          </a:solidFill>
                          <a:effectLst/>
                          <a:latin typeface="+mn-lt"/>
                        </a:rPr>
                        <a:t> </a:t>
                      </a:r>
                      <a:r>
                        <a:rPr lang="en-US" sz="1200" dirty="0">
                          <a:solidFill>
                            <a:schemeClr val="bg1"/>
                          </a:solidFill>
                          <a:effectLst/>
                          <a:latin typeface="+mn-lt"/>
                        </a:rPr>
                        <a:t>100 mg </a:t>
                      </a:r>
                    </a:p>
                    <a:p>
                      <a:pPr algn="ctr">
                        <a:lnSpc>
                          <a:spcPct val="100000"/>
                        </a:lnSpc>
                        <a:spcAft>
                          <a:spcPts val="600"/>
                        </a:spcAft>
                      </a:pPr>
                      <a:r>
                        <a:rPr lang="en-US" sz="1200" dirty="0">
                          <a:solidFill>
                            <a:schemeClr val="bg1"/>
                          </a:solidFill>
                          <a:effectLst/>
                          <a:latin typeface="+mn-lt"/>
                        </a:rPr>
                        <a:t>vs</a:t>
                      </a:r>
                      <a:r>
                        <a:rPr lang="en-US" sz="1200" baseline="0" dirty="0">
                          <a:solidFill>
                            <a:schemeClr val="bg1"/>
                          </a:solidFill>
                          <a:effectLst/>
                          <a:latin typeface="+mn-lt"/>
                        </a:rPr>
                        <a:t> aspirin </a:t>
                      </a:r>
                      <a:r>
                        <a:rPr lang="en-US" sz="1200" dirty="0">
                          <a:solidFill>
                            <a:schemeClr val="bg1"/>
                          </a:solidFill>
                          <a:effectLst/>
                          <a:latin typeface="+mn-lt"/>
                        </a:rPr>
                        <a:t>100 mg</a:t>
                      </a:r>
                      <a:endParaRPr lang="en-US" sz="1200" dirty="0">
                        <a:solidFill>
                          <a:schemeClr val="bg1"/>
                        </a:solidFill>
                        <a:effectLst/>
                        <a:latin typeface="+mj-lt"/>
                      </a:endParaRPr>
                    </a:p>
                  </a:txBody>
                  <a:tcPr marL="68580" marR="68580" marT="0" marB="0">
                    <a:lnB w="12700" cap="flat" cmpd="sng" algn="ctr">
                      <a:no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lnSpc>
                          <a:spcPct val="100000"/>
                        </a:lnSpc>
                        <a:spcAft>
                          <a:spcPts val="600"/>
                        </a:spcAft>
                      </a:pPr>
                      <a:r>
                        <a:rPr lang="en-US" sz="1200" dirty="0">
                          <a:solidFill>
                            <a:schemeClr val="bg1"/>
                          </a:solidFill>
                          <a:effectLst/>
                          <a:latin typeface="+mn-lt"/>
                        </a:rPr>
                        <a:t>Rivaroxaban 5 mg</a:t>
                      </a:r>
                      <a:r>
                        <a:rPr lang="en-US" sz="1200" baseline="0" dirty="0">
                          <a:solidFill>
                            <a:schemeClr val="bg1"/>
                          </a:solidFill>
                          <a:effectLst/>
                          <a:latin typeface="+mn-lt"/>
                        </a:rPr>
                        <a:t> bid </a:t>
                      </a:r>
                      <a:r>
                        <a:rPr lang="en-US" sz="1200" dirty="0">
                          <a:solidFill>
                            <a:schemeClr val="bg1"/>
                          </a:solidFill>
                          <a:effectLst/>
                          <a:latin typeface="+mn-lt"/>
                        </a:rPr>
                        <a:t>vs</a:t>
                      </a:r>
                      <a:r>
                        <a:rPr lang="en-US" sz="1200" baseline="0" dirty="0">
                          <a:solidFill>
                            <a:schemeClr val="bg1"/>
                          </a:solidFill>
                          <a:effectLst/>
                          <a:latin typeface="+mn-lt"/>
                        </a:rPr>
                        <a:t> </a:t>
                      </a:r>
                      <a:br>
                        <a:rPr lang="en-US" sz="1200" baseline="0" dirty="0">
                          <a:solidFill>
                            <a:schemeClr val="bg1"/>
                          </a:solidFill>
                          <a:effectLst/>
                          <a:latin typeface="+mn-lt"/>
                        </a:rPr>
                      </a:br>
                      <a:r>
                        <a:rPr lang="en-US" sz="1200" baseline="0" dirty="0">
                          <a:solidFill>
                            <a:schemeClr val="bg1"/>
                          </a:solidFill>
                          <a:effectLst/>
                          <a:latin typeface="+mn-lt"/>
                        </a:rPr>
                        <a:t>aspirin</a:t>
                      </a:r>
                      <a:r>
                        <a:rPr lang="en-US" sz="1200" dirty="0">
                          <a:solidFill>
                            <a:schemeClr val="bg1"/>
                          </a:solidFill>
                          <a:effectLst/>
                          <a:latin typeface="+mn-lt"/>
                        </a:rPr>
                        <a:t> 100 mg</a:t>
                      </a:r>
                      <a:endParaRPr lang="en-US" sz="1200" b="1" kern="1200" dirty="0">
                        <a:solidFill>
                          <a:schemeClr val="bg1"/>
                        </a:solidFill>
                        <a:effectLst/>
                        <a:latin typeface="+mn-lt"/>
                        <a:ea typeface="+mn-ea"/>
                        <a:cs typeface="+mn-cs"/>
                      </a:endParaRPr>
                    </a:p>
                  </a:txBody>
                  <a:tcPr marL="68580" marR="68580" marT="0" marB="0">
                    <a:lnB w="12700" cap="flat" cmpd="sng" algn="ctr">
                      <a:no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10000"/>
                  </a:ext>
                </a:extLst>
              </a:tr>
              <a:tr h="225145">
                <a:tc>
                  <a:txBody>
                    <a:bodyPr/>
                    <a:lstStyle/>
                    <a:p>
                      <a:pPr marL="0" algn="l" defTabSz="914400" rtl="0" eaLnBrk="1" latinLnBrk="0" hangingPunct="1">
                        <a:spcAft>
                          <a:spcPts val="0"/>
                        </a:spcAft>
                        <a:tabLst>
                          <a:tab pos="91440" algn="l"/>
                        </a:tabLst>
                      </a:pPr>
                      <a:endParaRPr lang="en-US" sz="1200" kern="1200" dirty="0">
                        <a:solidFill>
                          <a:schemeClr val="tx1"/>
                        </a:solidFill>
                        <a:effectLst/>
                        <a:latin typeface="+mn-lt"/>
                        <a:ea typeface="+mn-ea"/>
                        <a:cs typeface="+mn-cs"/>
                      </a:endParaRPr>
                    </a:p>
                  </a:txBody>
                  <a:tcPr marL="68580" marR="68580" marT="0" marB="0">
                    <a:lnT w="12700" cap="flat" cmpd="sng" algn="ctr">
                      <a:noFill/>
                      <a:prstDash val="solid"/>
                      <a:round/>
                      <a:headEnd type="none" w="med" len="med"/>
                      <a:tailEnd type="none" w="med" len="med"/>
                    </a:lnT>
                    <a:solidFill>
                      <a:schemeClr val="bg2"/>
                    </a:solidFill>
                  </a:tcPr>
                </a:tc>
                <a:tc>
                  <a:txBody>
                    <a:bodyPr/>
                    <a:lstStyle/>
                    <a:p>
                      <a:pPr algn="ctr">
                        <a:lnSpc>
                          <a:spcPct val="100000"/>
                        </a:lnSpc>
                        <a:spcAft>
                          <a:spcPts val="0"/>
                        </a:spcAft>
                      </a:pPr>
                      <a:r>
                        <a:rPr lang="de-DE" sz="1200" b="1" dirty="0">
                          <a:solidFill>
                            <a:schemeClr val="bg1"/>
                          </a:solidFill>
                          <a:effectLst/>
                          <a:latin typeface="+mj-lt"/>
                        </a:rPr>
                        <a:t>HR (95% CI)</a:t>
                      </a:r>
                      <a:endParaRPr lang="en-US" sz="1200" b="1" dirty="0">
                        <a:solidFill>
                          <a:schemeClr val="bg1"/>
                        </a:solidFill>
                        <a:effectLst/>
                        <a:latin typeface="+mj-lt"/>
                      </a:endParaRPr>
                    </a:p>
                  </a:txBody>
                  <a:tcPr marL="0" marR="0" marT="0" marB="0">
                    <a:lnT w="12700" cap="flat" cmpd="sng" algn="ctr">
                      <a:noFill/>
                      <a:prstDash val="solid"/>
                      <a:round/>
                      <a:headEnd type="none" w="med" len="med"/>
                      <a:tailEnd type="none" w="med" len="med"/>
                    </a:lnT>
                    <a:solidFill>
                      <a:schemeClr val="bg2"/>
                    </a:solidFill>
                  </a:tcPr>
                </a:tc>
                <a:tc>
                  <a:txBody>
                    <a:bodyPr/>
                    <a:lstStyle/>
                    <a:p>
                      <a:pPr algn="ctr">
                        <a:lnSpc>
                          <a:spcPct val="100000"/>
                        </a:lnSpc>
                        <a:spcAft>
                          <a:spcPts val="0"/>
                        </a:spcAft>
                      </a:pPr>
                      <a:r>
                        <a:rPr lang="de-DE" sz="1200" b="1" i="1" dirty="0">
                          <a:solidFill>
                            <a:schemeClr val="bg1"/>
                          </a:solidFill>
                          <a:effectLst/>
                          <a:latin typeface="+mj-lt"/>
                        </a:rPr>
                        <a:t>p</a:t>
                      </a:r>
                      <a:r>
                        <a:rPr lang="de-DE" sz="1200" b="1" dirty="0">
                          <a:solidFill>
                            <a:schemeClr val="bg1"/>
                          </a:solidFill>
                          <a:effectLst/>
                          <a:latin typeface="+mj-lt"/>
                        </a:rPr>
                        <a:t>-value</a:t>
                      </a:r>
                      <a:endParaRPr lang="en-US" sz="1200" b="1" baseline="30000" dirty="0">
                        <a:solidFill>
                          <a:schemeClr val="bg1"/>
                        </a:solidFill>
                        <a:effectLst/>
                        <a:latin typeface="+mj-lt"/>
                      </a:endParaRPr>
                    </a:p>
                  </a:txBody>
                  <a:tcPr marL="0" marR="0" marT="0" marB="0">
                    <a:lnT w="12700" cap="flat" cmpd="sng" algn="ctr">
                      <a:noFill/>
                      <a:prstDash val="solid"/>
                      <a:round/>
                      <a:headEnd type="none" w="med" len="med"/>
                      <a:tailEnd type="none" w="med" len="med"/>
                    </a:lnT>
                    <a:solidFill>
                      <a:schemeClr val="bg2"/>
                    </a:solidFill>
                  </a:tcPr>
                </a:tc>
                <a:tc>
                  <a:txBody>
                    <a:bodyPr/>
                    <a:lstStyle/>
                    <a:p>
                      <a:pPr algn="ctr">
                        <a:lnSpc>
                          <a:spcPct val="100000"/>
                        </a:lnSpc>
                        <a:spcAft>
                          <a:spcPts val="0"/>
                        </a:spcAft>
                      </a:pPr>
                      <a:r>
                        <a:rPr lang="de-DE" sz="1200" b="1" dirty="0">
                          <a:solidFill>
                            <a:schemeClr val="bg1"/>
                          </a:solidFill>
                          <a:effectLst/>
                          <a:latin typeface="+mj-lt"/>
                        </a:rPr>
                        <a:t>HR (95% CI)</a:t>
                      </a:r>
                      <a:endParaRPr lang="en-US" sz="1200" b="1" dirty="0">
                        <a:solidFill>
                          <a:schemeClr val="bg1"/>
                        </a:solidFill>
                        <a:effectLst/>
                        <a:latin typeface="+mj-lt"/>
                      </a:endParaRPr>
                    </a:p>
                  </a:txBody>
                  <a:tcPr marL="0" marR="0" marT="0" marB="0">
                    <a:lnT w="12700" cap="flat" cmpd="sng" algn="ctr">
                      <a:noFill/>
                      <a:prstDash val="solid"/>
                      <a:round/>
                      <a:headEnd type="none" w="med" len="med"/>
                      <a:tailEnd type="none" w="med" len="med"/>
                    </a:lnT>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i="1" dirty="0">
                          <a:solidFill>
                            <a:schemeClr val="bg1"/>
                          </a:solidFill>
                          <a:effectLst/>
                          <a:latin typeface="+mj-lt"/>
                        </a:rPr>
                        <a:t>p</a:t>
                      </a:r>
                      <a:r>
                        <a:rPr lang="de-DE" sz="1200" b="1" dirty="0">
                          <a:solidFill>
                            <a:schemeClr val="bg1"/>
                          </a:solidFill>
                          <a:effectLst/>
                          <a:latin typeface="+mj-lt"/>
                        </a:rPr>
                        <a:t>-value</a:t>
                      </a:r>
                      <a:endParaRPr lang="en-US" sz="1200" b="1" kern="1200" baseline="30000" dirty="0">
                        <a:solidFill>
                          <a:schemeClr val="bg1"/>
                        </a:solidFill>
                        <a:effectLst/>
                        <a:latin typeface="+mn-lt"/>
                        <a:ea typeface="+mn-ea"/>
                        <a:cs typeface="+mn-cs"/>
                      </a:endParaRPr>
                    </a:p>
                  </a:txBody>
                  <a:tcPr marL="0" marR="0" marT="0" marB="0">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xmlns="" val="10002"/>
                  </a:ext>
                </a:extLst>
              </a:tr>
              <a:tr h="21319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mn-lt"/>
                          <a:ea typeface="+mn-ea"/>
                          <a:cs typeface="+mn-cs"/>
                        </a:rPr>
                        <a:t>Modified ISTH major </a:t>
                      </a:r>
                      <a:r>
                        <a:rPr lang="en-US" sz="1200" b="1" kern="1200" baseline="0" dirty="0">
                          <a:solidFill>
                            <a:schemeClr val="tx1"/>
                          </a:solidFill>
                          <a:effectLst/>
                          <a:latin typeface="+mn-lt"/>
                          <a:ea typeface="+mn-ea"/>
                          <a:cs typeface="+mn-cs"/>
                        </a:rPr>
                        <a:t>bleeding</a:t>
                      </a:r>
                      <a:endParaRPr lang="en-US" sz="1200" b="1" kern="1200" dirty="0">
                        <a:solidFill>
                          <a:schemeClr val="tx1"/>
                        </a:solidFill>
                        <a:effectLst/>
                        <a:latin typeface="+mn-lt"/>
                        <a:ea typeface="+mn-ea"/>
                        <a:cs typeface="+mn-cs"/>
                      </a:endParaRPr>
                    </a:p>
                  </a:txBody>
                  <a:tcPr marL="3600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1.70 (1.40</a:t>
                      </a:r>
                      <a:r>
                        <a:rPr lang="en-US" sz="1200" kern="1200" baseline="0" dirty="0">
                          <a:effectLst/>
                        </a:rPr>
                        <a:t>–</a:t>
                      </a:r>
                      <a:r>
                        <a:rPr lang="en-US" sz="1200" b="0" kern="1200" dirty="0">
                          <a:solidFill>
                            <a:schemeClr val="tx1"/>
                          </a:solidFill>
                          <a:effectLst/>
                          <a:latin typeface="+mn-lt"/>
                          <a:ea typeface="+mn-ea"/>
                          <a:cs typeface="+mn-cs"/>
                        </a:rPr>
                        <a:t>2.05)</a:t>
                      </a:r>
                    </a:p>
                  </a:txBody>
                  <a:tcPr marL="0" marR="0" marT="0" marB="0" anchor="ctr">
                    <a:solidFill>
                      <a:srgbClr val="000000">
                        <a:alpha val="20000"/>
                      </a:srgbClr>
                    </a:solidFill>
                  </a:tcPr>
                </a:tc>
                <a:tc>
                  <a:txBody>
                    <a:bodyPr/>
                    <a:lstStyle/>
                    <a:p>
                      <a:pPr marL="0" algn="ctr" defTabSz="914400" rtl="0" eaLnBrk="1" latinLnBrk="0" hangingPunct="1">
                        <a:spcAft>
                          <a:spcPts val="0"/>
                        </a:spcAft>
                      </a:pPr>
                      <a:r>
                        <a:rPr lang="en-US" sz="1200" b="0" kern="1200" dirty="0">
                          <a:solidFill>
                            <a:schemeClr val="tx1"/>
                          </a:solidFill>
                          <a:effectLst/>
                          <a:latin typeface="+mn-lt"/>
                          <a:ea typeface="+mn-ea"/>
                          <a:cs typeface="+mn-cs"/>
                        </a:rPr>
                        <a:t>&lt;0.001</a:t>
                      </a:r>
                    </a:p>
                  </a:txBody>
                  <a:tcPr marL="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1.51 (1.25</a:t>
                      </a:r>
                      <a:r>
                        <a:rPr lang="en-US" sz="1200" kern="1200" baseline="0" dirty="0">
                          <a:effectLst/>
                        </a:rPr>
                        <a:t>–</a:t>
                      </a:r>
                      <a:r>
                        <a:rPr lang="en-US" sz="1200" b="0" kern="1200" dirty="0">
                          <a:solidFill>
                            <a:schemeClr val="tx1"/>
                          </a:solidFill>
                          <a:effectLst/>
                          <a:latin typeface="+mn-lt"/>
                          <a:ea typeface="+mn-ea"/>
                          <a:cs typeface="+mn-cs"/>
                        </a:rPr>
                        <a:t>1.84)</a:t>
                      </a:r>
                    </a:p>
                  </a:txBody>
                  <a:tcPr marL="0" marR="0" marT="0" marB="0" anchor="ctr">
                    <a:solidFill>
                      <a:srgbClr val="000000">
                        <a:alpha val="20000"/>
                      </a:srgbClr>
                    </a:solidFill>
                  </a:tcPr>
                </a:tc>
                <a:tc>
                  <a:txBody>
                    <a:bodyPr/>
                    <a:lstStyle/>
                    <a:p>
                      <a:pPr marL="0" algn="ctr" defTabSz="914400" rtl="0" eaLnBrk="1" latinLnBrk="0" hangingPunct="1">
                        <a:spcAft>
                          <a:spcPts val="0"/>
                        </a:spcAft>
                      </a:pPr>
                      <a:r>
                        <a:rPr lang="en-US" sz="1200" b="0" kern="1200" dirty="0">
                          <a:solidFill>
                            <a:schemeClr val="tx1"/>
                          </a:solidFill>
                          <a:effectLst/>
                          <a:latin typeface="+mn-lt"/>
                          <a:ea typeface="+mn-ea"/>
                          <a:cs typeface="+mn-cs"/>
                        </a:rPr>
                        <a:t>&lt;0.001</a:t>
                      </a:r>
                    </a:p>
                  </a:txBody>
                  <a:tcPr marL="0" marR="0" marT="0" marB="0" anchor="ctr">
                    <a:solidFill>
                      <a:srgbClr val="000000">
                        <a:alpha val="20000"/>
                      </a:srgbClr>
                    </a:solidFill>
                  </a:tcPr>
                </a:tc>
                <a:extLst>
                  <a:ext uri="{0D108BD9-81ED-4DB2-BD59-A6C34878D82A}">
                    <a16:rowId xmlns:a16="http://schemas.microsoft.com/office/drawing/2014/main" xmlns="" val="10003"/>
                  </a:ext>
                </a:extLst>
              </a:tr>
              <a:tr h="213198">
                <a:tc>
                  <a:txBody>
                    <a:bodyPr/>
                    <a:lstStyle/>
                    <a:p>
                      <a:pPr marL="180975" indent="0" algn="l" defTabSz="914400" rtl="0" eaLnBrk="1" latinLnBrk="0" hangingPunct="1">
                        <a:lnSpc>
                          <a:spcPct val="100000"/>
                        </a:lnSpc>
                        <a:spcAft>
                          <a:spcPts val="600"/>
                        </a:spcAft>
                      </a:pPr>
                      <a:r>
                        <a:rPr lang="en-US" sz="1200" b="0" kern="1200" dirty="0">
                          <a:solidFill>
                            <a:schemeClr val="tx1"/>
                          </a:solidFill>
                          <a:effectLst/>
                          <a:latin typeface="+mn-lt"/>
                          <a:ea typeface="+mn-ea"/>
                          <a:cs typeface="+mn-cs"/>
                        </a:rPr>
                        <a:t>Fatal</a:t>
                      </a:r>
                      <a:endParaRPr lang="en-US" sz="1200" b="0" i="1" kern="1200" dirty="0">
                        <a:solidFill>
                          <a:schemeClr val="tx1"/>
                        </a:solidFill>
                        <a:effectLst/>
                        <a:latin typeface="+mn-lt"/>
                        <a:ea typeface="+mn-ea"/>
                        <a:cs typeface="+mn-cs"/>
                      </a:endParaRPr>
                    </a:p>
                  </a:txBody>
                  <a:tcPr marL="7200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1.49 (0.67</a:t>
                      </a:r>
                      <a:r>
                        <a:rPr lang="en-US" sz="1200" kern="1200" baseline="0" dirty="0">
                          <a:effectLst/>
                        </a:rPr>
                        <a:t>–</a:t>
                      </a:r>
                      <a:r>
                        <a:rPr lang="en-US" sz="1200" b="0" kern="1200" dirty="0">
                          <a:solidFill>
                            <a:schemeClr val="tx1"/>
                          </a:solidFill>
                          <a:effectLst/>
                          <a:latin typeface="+mn-lt"/>
                          <a:ea typeface="+mn-ea"/>
                          <a:cs typeface="+mn-cs"/>
                        </a:rPr>
                        <a:t>3.33)</a:t>
                      </a:r>
                    </a:p>
                  </a:txBody>
                  <a:tcPr marL="0" marR="0" marT="0" marB="0" anchor="ctr">
                    <a:solidFill>
                      <a:schemeClr val="bg1">
                        <a:alpha val="20000"/>
                      </a:schemeClr>
                    </a:solidFill>
                  </a:tcPr>
                </a:tc>
                <a:tc>
                  <a:txBody>
                    <a:bodyPr/>
                    <a:lstStyle/>
                    <a:p>
                      <a:pPr marL="0" algn="ctr" defTabSz="914400" rtl="0" eaLnBrk="1" latinLnBrk="0" hangingPunct="1">
                        <a:spcAft>
                          <a:spcPts val="0"/>
                        </a:spcAft>
                      </a:pPr>
                      <a:r>
                        <a:rPr lang="en-US" sz="1200" b="0" kern="1200" dirty="0">
                          <a:solidFill>
                            <a:schemeClr val="tx1"/>
                          </a:solidFill>
                          <a:effectLst/>
                          <a:latin typeface="+mn-lt"/>
                          <a:ea typeface="+mn-ea"/>
                          <a:cs typeface="+mn-cs"/>
                        </a:rPr>
                        <a:t>  0.32</a:t>
                      </a:r>
                    </a:p>
                  </a:txBody>
                  <a:tcPr marL="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1.40 (0.62</a:t>
                      </a:r>
                      <a:r>
                        <a:rPr lang="en-US" sz="1200" kern="1200" baseline="0" dirty="0">
                          <a:effectLst/>
                        </a:rPr>
                        <a:t>–</a:t>
                      </a:r>
                      <a:r>
                        <a:rPr lang="en-US" sz="1200" b="0" kern="1200" dirty="0">
                          <a:solidFill>
                            <a:schemeClr val="tx1"/>
                          </a:solidFill>
                          <a:effectLst/>
                          <a:latin typeface="+mn-lt"/>
                          <a:ea typeface="+mn-ea"/>
                          <a:cs typeface="+mn-cs"/>
                        </a:rPr>
                        <a:t>3.15)</a:t>
                      </a:r>
                    </a:p>
                  </a:txBody>
                  <a:tcPr marL="0" marR="0" marT="0" marB="0" anchor="ctr">
                    <a:solidFill>
                      <a:schemeClr val="bg1">
                        <a:alpha val="20000"/>
                      </a:schemeClr>
                    </a:solidFill>
                  </a:tcPr>
                </a:tc>
                <a:tc>
                  <a:txBody>
                    <a:bodyPr/>
                    <a:lstStyle/>
                    <a:p>
                      <a:pPr marL="0" algn="ctr" defTabSz="914400" rtl="0" eaLnBrk="1" latinLnBrk="0" hangingPunct="1">
                        <a:spcAft>
                          <a:spcPts val="0"/>
                        </a:spcAft>
                      </a:pPr>
                      <a:r>
                        <a:rPr lang="en-US" sz="1200" b="0" kern="1200" dirty="0">
                          <a:solidFill>
                            <a:schemeClr val="tx1"/>
                          </a:solidFill>
                          <a:effectLst/>
                          <a:latin typeface="+mn-lt"/>
                          <a:ea typeface="+mn-ea"/>
                          <a:cs typeface="+mn-cs"/>
                        </a:rPr>
                        <a:t>  0.41</a:t>
                      </a:r>
                    </a:p>
                  </a:txBody>
                  <a:tcPr marL="0" marR="0" marT="0" marB="0" anchor="ctr">
                    <a:solidFill>
                      <a:schemeClr val="bg1">
                        <a:alpha val="20000"/>
                      </a:schemeClr>
                    </a:solidFill>
                  </a:tcPr>
                </a:tc>
                <a:extLst>
                  <a:ext uri="{0D108BD9-81ED-4DB2-BD59-A6C34878D82A}">
                    <a16:rowId xmlns:a16="http://schemas.microsoft.com/office/drawing/2014/main" xmlns="" val="10004"/>
                  </a:ext>
                </a:extLst>
              </a:tr>
              <a:tr h="213198">
                <a:tc>
                  <a:txBody>
                    <a:bodyPr/>
                    <a:lstStyle/>
                    <a:p>
                      <a:pPr marL="180975" indent="0" algn="l" defTabSz="914400" rtl="0" eaLnBrk="1" latinLnBrk="0" hangingPunct="1">
                        <a:lnSpc>
                          <a:spcPct val="100000"/>
                        </a:lnSpc>
                        <a:spcAft>
                          <a:spcPts val="600"/>
                        </a:spcAft>
                      </a:pPr>
                      <a:r>
                        <a:rPr lang="en-US" sz="1200" b="0" kern="1200" dirty="0">
                          <a:solidFill>
                            <a:schemeClr val="tx1"/>
                          </a:solidFill>
                          <a:effectLst/>
                          <a:latin typeface="+mn-lt"/>
                          <a:ea typeface="+mn-ea"/>
                          <a:cs typeface="+mn-cs"/>
                        </a:rPr>
                        <a:t>Non-fatal ICH*</a:t>
                      </a:r>
                      <a:endParaRPr lang="en-US" sz="1200" b="0" kern="1200" baseline="30000" dirty="0">
                        <a:solidFill>
                          <a:schemeClr val="tx1"/>
                        </a:solidFill>
                        <a:effectLst/>
                        <a:latin typeface="+mn-lt"/>
                        <a:ea typeface="+mn-ea"/>
                        <a:cs typeface="+mn-cs"/>
                      </a:endParaRPr>
                    </a:p>
                  </a:txBody>
                  <a:tcPr marL="7200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1.10 (0.59</a:t>
                      </a:r>
                      <a:r>
                        <a:rPr lang="en-US" sz="1200" kern="1200" baseline="0" dirty="0">
                          <a:effectLst/>
                        </a:rPr>
                        <a:t>–</a:t>
                      </a:r>
                      <a:r>
                        <a:rPr lang="en-US" sz="1200" b="0" kern="1200" dirty="0">
                          <a:solidFill>
                            <a:schemeClr val="tx1"/>
                          </a:solidFill>
                          <a:effectLst/>
                          <a:latin typeface="+mn-lt"/>
                          <a:ea typeface="+mn-ea"/>
                          <a:cs typeface="+mn-cs"/>
                        </a:rPr>
                        <a:t>2.04)</a:t>
                      </a:r>
                    </a:p>
                  </a:txBody>
                  <a:tcPr marL="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0.77</a:t>
                      </a:r>
                    </a:p>
                  </a:txBody>
                  <a:tcPr marL="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1.69 (0.96</a:t>
                      </a:r>
                      <a:r>
                        <a:rPr lang="en-US" sz="1200" kern="1200" baseline="0" dirty="0">
                          <a:effectLst/>
                        </a:rPr>
                        <a:t>–</a:t>
                      </a:r>
                      <a:r>
                        <a:rPr lang="en-US" sz="1200" b="0" kern="1200" dirty="0">
                          <a:solidFill>
                            <a:schemeClr val="tx1"/>
                          </a:solidFill>
                          <a:effectLst/>
                          <a:latin typeface="+mn-lt"/>
                          <a:ea typeface="+mn-ea"/>
                          <a:cs typeface="+mn-cs"/>
                        </a:rPr>
                        <a:t>2.98)</a:t>
                      </a:r>
                    </a:p>
                  </a:txBody>
                  <a:tcPr marL="0" marR="0" marT="0" marB="0" anchor="ctr">
                    <a:solidFill>
                      <a:srgbClr val="000000">
                        <a:alpha val="20000"/>
                      </a:srgb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0.07</a:t>
                      </a:r>
                    </a:p>
                  </a:txBody>
                  <a:tcPr marL="0" marR="0" marT="0" marB="0" anchor="ctr">
                    <a:solidFill>
                      <a:srgbClr val="000000">
                        <a:alpha val="20000"/>
                      </a:srgbClr>
                    </a:solidFill>
                  </a:tcPr>
                </a:tc>
                <a:extLst>
                  <a:ext uri="{0D108BD9-81ED-4DB2-BD59-A6C34878D82A}">
                    <a16:rowId xmlns:a16="http://schemas.microsoft.com/office/drawing/2014/main" xmlns="" val="10005"/>
                  </a:ext>
                </a:extLst>
              </a:tr>
              <a:tr h="140317">
                <a:tc>
                  <a:txBody>
                    <a:bodyPr/>
                    <a:lstStyle/>
                    <a:p>
                      <a:pPr marL="180975" marR="0" indent="0" algn="l" defTabSz="914400" rtl="0" eaLnBrk="1" fontAlgn="auto" latinLnBrk="0" hangingPunct="1">
                        <a:lnSpc>
                          <a:spcPct val="100000"/>
                        </a:lnSpc>
                        <a:spcBef>
                          <a:spcPts val="0"/>
                        </a:spcBef>
                        <a:spcAft>
                          <a:spcPts val="600"/>
                        </a:spcAft>
                        <a:buClrTx/>
                        <a:buSzTx/>
                        <a:buFontTx/>
                        <a:buNone/>
                        <a:tabLst/>
                        <a:defRPr/>
                      </a:pPr>
                      <a:r>
                        <a:rPr lang="en-US" sz="1200" b="0" kern="1200" dirty="0">
                          <a:solidFill>
                            <a:schemeClr val="tx1"/>
                          </a:solidFill>
                          <a:effectLst/>
                          <a:latin typeface="+mn-lt"/>
                          <a:ea typeface="+mn-ea"/>
                          <a:cs typeface="+mn-cs"/>
                        </a:rPr>
                        <a:t>Non-fatal</a:t>
                      </a:r>
                      <a:r>
                        <a:rPr lang="en-US" sz="1200" b="0" kern="1200" baseline="0" dirty="0">
                          <a:solidFill>
                            <a:schemeClr val="tx1"/>
                          </a:solidFill>
                          <a:effectLst/>
                          <a:latin typeface="+mn-lt"/>
                          <a:ea typeface="+mn-ea"/>
                          <a:cs typeface="+mn-cs"/>
                        </a:rPr>
                        <a:t> other critical organ*</a:t>
                      </a:r>
                      <a:endParaRPr lang="en-US" sz="1200" b="0" kern="1200" baseline="30000" dirty="0">
                        <a:solidFill>
                          <a:schemeClr val="tx1"/>
                        </a:solidFill>
                        <a:effectLst/>
                        <a:latin typeface="+mn-lt"/>
                        <a:ea typeface="+mn-ea"/>
                        <a:cs typeface="+mn-cs"/>
                      </a:endParaRPr>
                    </a:p>
                  </a:txBody>
                  <a:tcPr marL="7200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1.43 (0.89</a:t>
                      </a:r>
                      <a:r>
                        <a:rPr lang="en-US" sz="1200" kern="1200" baseline="0" dirty="0">
                          <a:effectLst/>
                        </a:rPr>
                        <a:t>–</a:t>
                      </a:r>
                      <a:r>
                        <a:rPr lang="en-US" sz="1200" b="0" kern="1200" dirty="0">
                          <a:solidFill>
                            <a:schemeClr val="tx1"/>
                          </a:solidFill>
                          <a:effectLst/>
                          <a:latin typeface="+mn-lt"/>
                          <a:ea typeface="+mn-ea"/>
                          <a:cs typeface="+mn-cs"/>
                        </a:rPr>
                        <a:t>2.29)</a:t>
                      </a:r>
                    </a:p>
                  </a:txBody>
                  <a:tcPr marL="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0.14</a:t>
                      </a:r>
                    </a:p>
                  </a:txBody>
                  <a:tcPr marL="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1.57 (0.98</a:t>
                      </a:r>
                      <a:r>
                        <a:rPr lang="en-US" sz="1200" kern="1200" baseline="0" dirty="0">
                          <a:effectLst/>
                        </a:rPr>
                        <a:t>–</a:t>
                      </a:r>
                      <a:r>
                        <a:rPr lang="en-US" sz="1200" b="0" kern="1200" baseline="0" dirty="0">
                          <a:solidFill>
                            <a:schemeClr val="tx1"/>
                          </a:solidFill>
                          <a:effectLst/>
                          <a:latin typeface="+mn-lt"/>
                          <a:ea typeface="+mn-ea"/>
                          <a:cs typeface="+mn-cs"/>
                        </a:rPr>
                        <a:t>2.50</a:t>
                      </a:r>
                      <a:r>
                        <a:rPr lang="en-US" sz="1200" b="0" kern="1200" dirty="0">
                          <a:solidFill>
                            <a:schemeClr val="tx1"/>
                          </a:solidFill>
                          <a:effectLst/>
                          <a:latin typeface="+mn-lt"/>
                          <a:ea typeface="+mn-ea"/>
                          <a:cs typeface="+mn-cs"/>
                        </a:rPr>
                        <a:t>)</a:t>
                      </a:r>
                    </a:p>
                  </a:txBody>
                  <a:tcPr marL="0" marR="0" marT="0" marB="0" anchor="ctr">
                    <a:solidFill>
                      <a:schemeClr val="bg1">
                        <a:alpha val="20000"/>
                      </a:schemeClr>
                    </a:solidFill>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0.06</a:t>
                      </a:r>
                    </a:p>
                  </a:txBody>
                  <a:tcPr marL="0" marR="0" marT="0" marB="0" anchor="ctr">
                    <a:solidFill>
                      <a:schemeClr val="bg1">
                        <a:alpha val="20000"/>
                      </a:schemeClr>
                    </a:solidFill>
                  </a:tcPr>
                </a:tc>
                <a:extLst>
                  <a:ext uri="{0D108BD9-81ED-4DB2-BD59-A6C34878D82A}">
                    <a16:rowId xmlns:a16="http://schemas.microsoft.com/office/drawing/2014/main" xmlns="" val="10006"/>
                  </a:ext>
                </a:extLst>
              </a:tr>
            </a:tbl>
          </a:graphicData>
        </a:graphic>
      </p:graphicFrame>
      <p:sp>
        <p:nvSpPr>
          <p:cNvPr id="12" name="Rectangle 6"/>
          <p:cNvSpPr>
            <a:spLocks noChangeArrowheads="1"/>
          </p:cNvSpPr>
          <p:nvPr/>
        </p:nvSpPr>
        <p:spPr bwMode="auto">
          <a:xfrm flipH="1">
            <a:off x="611999" y="5013175"/>
            <a:ext cx="8281176" cy="882613"/>
          </a:xfrm>
          <a:prstGeom prst="roundRect">
            <a:avLst/>
          </a:prstGeom>
          <a:solidFill>
            <a:schemeClr val="bg1">
              <a:alpha val="0"/>
            </a:schemeClr>
          </a:solidFill>
          <a:ln w="28575">
            <a:solidFill>
              <a:schemeClr val="bg2"/>
            </a:solidFill>
            <a:round/>
            <a:headEnd/>
            <a:tailEnd/>
          </a:ln>
        </p:spPr>
        <p:txBody>
          <a:bodyPr lIns="71967" tIns="71967" rIns="71967" bIns="71967" anchor="ctr" anchorCtr="0"/>
          <a:lstStyle/>
          <a:p>
            <a:pPr algn="ctr"/>
            <a:r>
              <a:rPr lang="en-GB" b="1" dirty="0">
                <a:solidFill>
                  <a:schemeClr val="tx1">
                    <a:lumMod val="65000"/>
                    <a:lumOff val="35000"/>
                  </a:schemeClr>
                </a:solidFill>
              </a:rPr>
              <a:t>The use of the standard ISTH </a:t>
            </a:r>
            <a:r>
              <a:rPr lang="en-US" b="1" dirty="0">
                <a:solidFill>
                  <a:schemeClr val="tx1">
                    <a:lumMod val="65000"/>
                    <a:lumOff val="35000"/>
                  </a:schemeClr>
                </a:solidFill>
              </a:rPr>
              <a:t>major bleeding definition </a:t>
            </a:r>
            <a:br>
              <a:rPr lang="en-US" b="1" dirty="0">
                <a:solidFill>
                  <a:schemeClr val="tx1">
                    <a:lumMod val="65000"/>
                    <a:lumOff val="35000"/>
                  </a:schemeClr>
                </a:solidFill>
              </a:rPr>
            </a:br>
            <a:r>
              <a:rPr lang="en-US" b="1" dirty="0">
                <a:solidFill>
                  <a:schemeClr val="tx1">
                    <a:lumMod val="65000"/>
                    <a:lumOff val="35000"/>
                  </a:schemeClr>
                </a:solidFill>
              </a:rPr>
              <a:t>would have led to </a:t>
            </a:r>
            <a:r>
              <a:rPr lang="en-GB" b="1" dirty="0">
                <a:solidFill>
                  <a:schemeClr val="tx1">
                    <a:lumMod val="65000"/>
                    <a:lumOff val="35000"/>
                  </a:schemeClr>
                </a:solidFill>
              </a:rPr>
              <a:t>approximately one third fewer major bleeding events than with the use of the modified ISTH definition</a:t>
            </a:r>
          </a:p>
        </p:txBody>
      </p:sp>
      <p:sp>
        <p:nvSpPr>
          <p:cNvPr id="15" name="TextBox 14"/>
          <p:cNvSpPr txBox="1"/>
          <p:nvPr/>
        </p:nvSpPr>
        <p:spPr>
          <a:xfrm>
            <a:off x="619137" y="5741901"/>
            <a:ext cx="7949307" cy="1000274"/>
          </a:xfrm>
          <a:prstGeom prst="rect">
            <a:avLst/>
          </a:prstGeom>
          <a:noFill/>
        </p:spPr>
        <p:txBody>
          <a:bodyPr wrap="square" lIns="0" tIns="0" rIns="0" bIns="0" rtlCol="0" anchor="b" anchorCtr="0">
            <a:spAutoFit/>
          </a:bodyPr>
          <a:lstStyle/>
          <a:p>
            <a:pPr fontAlgn="base">
              <a:spcBef>
                <a:spcPct val="50000"/>
              </a:spcBef>
              <a:spcAft>
                <a:spcPct val="0"/>
              </a:spcAft>
            </a:pPr>
            <a:r>
              <a:rPr lang="en-GB" sz="1000" dirty="0">
                <a:solidFill>
                  <a:srgbClr val="000000">
                    <a:lumMod val="65000"/>
                    <a:lumOff val="35000"/>
                  </a:srgbClr>
                </a:solidFill>
              </a:rPr>
              <a:t/>
            </a:r>
            <a:br>
              <a:rPr lang="en-GB" sz="1000" dirty="0">
                <a:solidFill>
                  <a:srgbClr val="000000">
                    <a:lumMod val="65000"/>
                    <a:lumOff val="35000"/>
                  </a:srgbClr>
                </a:solidFill>
              </a:rPr>
            </a:br>
            <a:r>
              <a:rPr lang="en-GB" sz="1000" dirty="0">
                <a:solidFill>
                  <a:srgbClr val="000000">
                    <a:lumMod val="65000"/>
                    <a:lumOff val="35000"/>
                  </a:srgbClr>
                </a:solidFill>
              </a:rPr>
              <a:t>Each event is counted in the most severe hierarchical category (fatal; critical organ bleeding; bleeding into surgical site requiring </a:t>
            </a:r>
            <a:br>
              <a:rPr lang="en-GB" sz="1000" dirty="0">
                <a:solidFill>
                  <a:srgbClr val="000000">
                    <a:lumMod val="65000"/>
                    <a:lumOff val="35000"/>
                  </a:srgbClr>
                </a:solidFill>
              </a:rPr>
            </a:br>
            <a:r>
              <a:rPr lang="en-GB" sz="1000" dirty="0">
                <a:solidFill>
                  <a:srgbClr val="000000">
                    <a:lumMod val="65000"/>
                    <a:lumOff val="35000"/>
                  </a:srgbClr>
                </a:solidFill>
              </a:rPr>
              <a:t>re-operation; bleeding leading to hospitalization) only. For each outcome, the first event experienced per patient is considered. Subsequent events of the same type are not shown. Therefore subcategories do not necessarily sum up to overall category. *Symptomatic</a:t>
            </a:r>
            <a:br>
              <a:rPr lang="en-GB" sz="1000" dirty="0">
                <a:solidFill>
                  <a:srgbClr val="000000">
                    <a:lumMod val="65000"/>
                    <a:lumOff val="35000"/>
                  </a:srgbClr>
                </a:solidFill>
              </a:rPr>
            </a:br>
            <a:endParaRPr lang="en-GB" sz="1000" dirty="0">
              <a:solidFill>
                <a:srgbClr val="000000">
                  <a:lumMod val="65000"/>
                  <a:lumOff val="35000"/>
                </a:srgbClr>
              </a:solidFill>
            </a:endParaRPr>
          </a:p>
          <a:p>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grpSp>
        <p:nvGrpSpPr>
          <p:cNvPr id="3" name="Group 2"/>
          <p:cNvGrpSpPr/>
          <p:nvPr/>
        </p:nvGrpSpPr>
        <p:grpSpPr>
          <a:xfrm>
            <a:off x="65816" y="1880827"/>
            <a:ext cx="8394616" cy="360041"/>
            <a:chOff x="65816" y="1880827"/>
            <a:chExt cx="8394616" cy="360041"/>
          </a:xfrm>
        </p:grpSpPr>
        <p:sp>
          <p:nvSpPr>
            <p:cNvPr id="7" name="Right Arrow 6"/>
            <p:cNvSpPr/>
            <p:nvPr/>
          </p:nvSpPr>
          <p:spPr bwMode="auto">
            <a:xfrm>
              <a:off x="65816" y="1880828"/>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2" name="Oval 1"/>
            <p:cNvSpPr/>
            <p:nvPr/>
          </p:nvSpPr>
          <p:spPr bwMode="auto">
            <a:xfrm>
              <a:off x="3779912" y="1880828"/>
              <a:ext cx="1008112" cy="346701"/>
            </a:xfrm>
            <a:prstGeom prst="ellipse">
              <a:avLst/>
            </a:prstGeom>
            <a:solidFill>
              <a:srgbClr val="FFFFCC">
                <a:alpha val="35000"/>
              </a:srgbClr>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0" name="Oval 9"/>
            <p:cNvSpPr/>
            <p:nvPr/>
          </p:nvSpPr>
          <p:spPr bwMode="auto">
            <a:xfrm>
              <a:off x="7452320" y="1880827"/>
              <a:ext cx="1008112" cy="346701"/>
            </a:xfrm>
            <a:prstGeom prst="ellipse">
              <a:avLst/>
            </a:prstGeom>
            <a:solidFill>
              <a:srgbClr val="FFFFCC">
                <a:alpha val="35000"/>
              </a:srgbClr>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grpSp>
      <p:grpSp>
        <p:nvGrpSpPr>
          <p:cNvPr id="4" name="Group 3"/>
          <p:cNvGrpSpPr/>
          <p:nvPr/>
        </p:nvGrpSpPr>
        <p:grpSpPr>
          <a:xfrm>
            <a:off x="86660" y="3803097"/>
            <a:ext cx="4629356" cy="360040"/>
            <a:chOff x="86660" y="3803097"/>
            <a:chExt cx="4629356" cy="360040"/>
          </a:xfrm>
        </p:grpSpPr>
        <p:sp>
          <p:nvSpPr>
            <p:cNvPr id="24" name="Right Arrow 23"/>
            <p:cNvSpPr/>
            <p:nvPr/>
          </p:nvSpPr>
          <p:spPr bwMode="auto">
            <a:xfrm>
              <a:off x="86660" y="3803097"/>
              <a:ext cx="432048" cy="360040"/>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25" name="Oval 24"/>
            <p:cNvSpPr/>
            <p:nvPr/>
          </p:nvSpPr>
          <p:spPr bwMode="auto">
            <a:xfrm>
              <a:off x="3275856" y="3809766"/>
              <a:ext cx="1440160" cy="346701"/>
            </a:xfrm>
            <a:prstGeom prst="ellipse">
              <a:avLst/>
            </a:prstGeom>
            <a:solidFill>
              <a:srgbClr val="FFFFCC">
                <a:alpha val="35000"/>
              </a:srgbClr>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grpSp>
    </p:spTree>
    <p:extLst>
      <p:ext uri="{BB962C8B-B14F-4D97-AF65-F5344CB8AC3E}">
        <p14:creationId xmlns:p14="http://schemas.microsoft.com/office/powerpoint/2010/main" val="30869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7159"/>
            <a:ext cx="8281175" cy="677108"/>
          </a:xfrm>
        </p:spPr>
        <p:txBody>
          <a:bodyPr/>
          <a:lstStyle/>
          <a:p>
            <a:r>
              <a:rPr lang="en-US" sz="2200" dirty="0"/>
              <a:t>Rivaroxaban Has Shown Improved Outcomes for </a:t>
            </a:r>
            <a:r>
              <a:rPr lang="en-US" sz="2200" dirty="0" smtClean="0"/>
              <a:t>C</a:t>
            </a:r>
            <a:r>
              <a:rPr lang="en-GB" sz="2200" dirty="0" err="1" smtClean="0"/>
              <a:t>erebrovascualr</a:t>
            </a:r>
            <a:r>
              <a:rPr lang="en-US" sz="2200" dirty="0" smtClean="0"/>
              <a:t> Patients </a:t>
            </a:r>
            <a:r>
              <a:rPr lang="en-US" sz="2200" dirty="0"/>
              <a:t>with High Need for Increased </a:t>
            </a:r>
            <a:r>
              <a:rPr lang="en-US" sz="2200" dirty="0" smtClean="0"/>
              <a:t>Vascular </a:t>
            </a:r>
            <a:r>
              <a:rPr lang="en-US" sz="2200" dirty="0"/>
              <a:t>Protection</a:t>
            </a:r>
          </a:p>
        </p:txBody>
      </p:sp>
      <p:sp>
        <p:nvSpPr>
          <p:cNvPr id="6" name="TextBox 5"/>
          <p:cNvSpPr txBox="1"/>
          <p:nvPr/>
        </p:nvSpPr>
        <p:spPr>
          <a:xfrm>
            <a:off x="619138" y="6517932"/>
            <a:ext cx="8274051" cy="153888"/>
          </a:xfrm>
          <a:prstGeom prst="rect">
            <a:avLst/>
          </a:prstGeom>
          <a:noFill/>
        </p:spPr>
        <p:txBody>
          <a:bodyPr wrap="square" lIns="0" tIns="0" rIns="0" bIns="0" rtlCol="0" anchor="b" anchorCtr="0">
            <a:spAutoFit/>
          </a:bodyPr>
          <a:lstStyle/>
          <a:p>
            <a:r>
              <a:rPr lang="en-US" sz="1000" i="1" dirty="0"/>
              <a:t>Circulation. </a:t>
            </a:r>
            <a:r>
              <a:rPr lang="en-US" sz="1000" dirty="0"/>
              <a:t>2019;139:1134–1145.</a:t>
            </a:r>
            <a:endParaRPr lang="en-US" sz="1000" dirty="0">
              <a:solidFill>
                <a:srgbClr val="000000">
                  <a:lumMod val="65000"/>
                  <a:lumOff val="35000"/>
                </a:srgbClr>
              </a:solidFill>
            </a:endParaRPr>
          </a:p>
        </p:txBody>
      </p:sp>
      <p:pic>
        <p:nvPicPr>
          <p:cNvPr id="7" name="Picture 6"/>
          <p:cNvPicPr>
            <a:picLocks noChangeAspect="1"/>
          </p:cNvPicPr>
          <p:nvPr/>
        </p:nvPicPr>
        <p:blipFill>
          <a:blip r:embed="rId2"/>
          <a:stretch>
            <a:fillRect/>
          </a:stretch>
        </p:blipFill>
        <p:spPr>
          <a:xfrm>
            <a:off x="1727684" y="1304764"/>
            <a:ext cx="5449500" cy="834200"/>
          </a:xfrm>
          <a:prstGeom prst="rect">
            <a:avLst/>
          </a:prstGeom>
        </p:spPr>
      </p:pic>
      <p:sp>
        <p:nvSpPr>
          <p:cNvPr id="3" name="Rectangle 2"/>
          <p:cNvSpPr/>
          <p:nvPr/>
        </p:nvSpPr>
        <p:spPr>
          <a:xfrm>
            <a:off x="1389789" y="2677993"/>
            <a:ext cx="6732748" cy="2508379"/>
          </a:xfrm>
          <a:prstGeom prst="rect">
            <a:avLst/>
          </a:prstGeom>
        </p:spPr>
        <p:txBody>
          <a:bodyPr wrap="square">
            <a:spAutoFit/>
          </a:bodyPr>
          <a:lstStyle/>
          <a:p>
            <a:r>
              <a:rPr lang="en-US" sz="2200" dirty="0">
                <a:solidFill>
                  <a:srgbClr val="002060"/>
                </a:solidFill>
                <a:latin typeface="+mn-lt"/>
              </a:rPr>
              <a:t>Patients were excluded if </a:t>
            </a:r>
            <a:r>
              <a:rPr lang="en-US" sz="2200" dirty="0" smtClean="0">
                <a:solidFill>
                  <a:srgbClr val="002060"/>
                </a:solidFill>
                <a:latin typeface="+mn-lt"/>
              </a:rPr>
              <a:t>they had:</a:t>
            </a:r>
          </a:p>
          <a:p>
            <a:pPr marL="342900" indent="-342900">
              <a:buFont typeface="Wingdings" panose="05000000000000000000" pitchFamily="2" charset="2"/>
              <a:buChar char="§"/>
            </a:pPr>
            <a:r>
              <a:rPr lang="en-US" sz="2200" dirty="0" smtClean="0">
                <a:solidFill>
                  <a:srgbClr val="002060"/>
                </a:solidFill>
                <a:latin typeface="+mn-lt"/>
              </a:rPr>
              <a:t>An ischemic </a:t>
            </a:r>
            <a:r>
              <a:rPr lang="en-US" sz="2200" dirty="0">
                <a:solidFill>
                  <a:srgbClr val="002060"/>
                </a:solidFill>
                <a:latin typeface="+mn-lt"/>
              </a:rPr>
              <a:t>stroke within 1 </a:t>
            </a:r>
            <a:r>
              <a:rPr lang="en-US" sz="2200" dirty="0" smtClean="0">
                <a:solidFill>
                  <a:srgbClr val="002060"/>
                </a:solidFill>
                <a:latin typeface="+mn-lt"/>
              </a:rPr>
              <a:t>month</a:t>
            </a:r>
          </a:p>
          <a:p>
            <a:pPr marL="342900" indent="-342900">
              <a:buFont typeface="Wingdings" panose="05000000000000000000" pitchFamily="2" charset="2"/>
              <a:buChar char="§"/>
            </a:pPr>
            <a:r>
              <a:rPr lang="en-US" sz="2200" dirty="0" smtClean="0">
                <a:solidFill>
                  <a:srgbClr val="002060"/>
                </a:solidFill>
                <a:latin typeface="+mn-lt"/>
              </a:rPr>
              <a:t>Prior </a:t>
            </a:r>
            <a:r>
              <a:rPr lang="en-US" sz="2200" dirty="0">
                <a:solidFill>
                  <a:srgbClr val="002060"/>
                </a:solidFill>
                <a:latin typeface="+mn-lt"/>
              </a:rPr>
              <a:t>hemorrhagic </a:t>
            </a:r>
            <a:r>
              <a:rPr lang="en-US" sz="2200" dirty="0" smtClean="0">
                <a:solidFill>
                  <a:srgbClr val="002060"/>
                </a:solidFill>
                <a:latin typeface="+mn-lt"/>
              </a:rPr>
              <a:t>stroke</a:t>
            </a:r>
          </a:p>
          <a:p>
            <a:pPr marL="342900" indent="-342900">
              <a:buFont typeface="Wingdings" panose="05000000000000000000" pitchFamily="2" charset="2"/>
              <a:buChar char="§"/>
            </a:pPr>
            <a:r>
              <a:rPr lang="en-US" sz="2200" dirty="0" smtClean="0">
                <a:solidFill>
                  <a:srgbClr val="002060"/>
                </a:solidFill>
                <a:latin typeface="+mn-lt"/>
              </a:rPr>
              <a:t>Symptomatic </a:t>
            </a:r>
            <a:r>
              <a:rPr lang="en-US" sz="2200" dirty="0">
                <a:solidFill>
                  <a:srgbClr val="002060"/>
                </a:solidFill>
                <a:latin typeface="+mn-lt"/>
              </a:rPr>
              <a:t>lacunar </a:t>
            </a:r>
            <a:r>
              <a:rPr lang="en-US" sz="2200" dirty="0" smtClean="0">
                <a:solidFill>
                  <a:srgbClr val="002060"/>
                </a:solidFill>
                <a:latin typeface="+mn-lt"/>
              </a:rPr>
              <a:t>stroke </a:t>
            </a:r>
            <a:r>
              <a:rPr lang="en-US" dirty="0" smtClean="0">
                <a:solidFill>
                  <a:srgbClr val="002060"/>
                </a:solidFill>
                <a:latin typeface="+mn-lt"/>
              </a:rPr>
              <a:t>(patients </a:t>
            </a:r>
            <a:r>
              <a:rPr lang="en-US" dirty="0">
                <a:solidFill>
                  <a:srgbClr val="002060"/>
                </a:solidFill>
                <a:latin typeface="+mn-lt"/>
              </a:rPr>
              <a:t>with asymptomatic lacunar infarcts detected by </a:t>
            </a:r>
            <a:r>
              <a:rPr lang="en-US" dirty="0" smtClean="0">
                <a:solidFill>
                  <a:srgbClr val="002060"/>
                </a:solidFill>
                <a:latin typeface="+mn-lt"/>
              </a:rPr>
              <a:t>brain imaging </a:t>
            </a:r>
            <a:r>
              <a:rPr lang="en-US" dirty="0">
                <a:solidFill>
                  <a:srgbClr val="002060"/>
                </a:solidFill>
                <a:latin typeface="+mn-lt"/>
              </a:rPr>
              <a:t>were otherwise </a:t>
            </a:r>
            <a:r>
              <a:rPr lang="en-US" dirty="0" smtClean="0">
                <a:solidFill>
                  <a:srgbClr val="002060"/>
                </a:solidFill>
                <a:latin typeface="+mn-lt"/>
              </a:rPr>
              <a:t>eligible)</a:t>
            </a:r>
            <a:endParaRPr lang="en-US" dirty="0">
              <a:solidFill>
                <a:srgbClr val="002060"/>
              </a:solidFill>
              <a:latin typeface="+mn-lt"/>
            </a:endParaRPr>
          </a:p>
        </p:txBody>
      </p:sp>
    </p:spTree>
    <p:extLst>
      <p:ext uri="{BB962C8B-B14F-4D97-AF65-F5344CB8AC3E}">
        <p14:creationId xmlns:p14="http://schemas.microsoft.com/office/powerpoint/2010/main" val="336855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7159"/>
            <a:ext cx="8281175" cy="677108"/>
          </a:xfrm>
        </p:spPr>
        <p:txBody>
          <a:bodyPr/>
          <a:lstStyle/>
          <a:p>
            <a:r>
              <a:rPr lang="en-US" sz="2200" dirty="0"/>
              <a:t>Rivaroxaban Has Shown Improved Outcomes for </a:t>
            </a:r>
            <a:r>
              <a:rPr lang="en-US" sz="2200" dirty="0" smtClean="0"/>
              <a:t>C</a:t>
            </a:r>
            <a:r>
              <a:rPr lang="en-GB" sz="2200" dirty="0" err="1" smtClean="0"/>
              <a:t>erebrovascualr</a:t>
            </a:r>
            <a:r>
              <a:rPr lang="en-US" sz="2200" dirty="0" smtClean="0"/>
              <a:t> Patients </a:t>
            </a:r>
            <a:r>
              <a:rPr lang="en-US" sz="2200" dirty="0"/>
              <a:t>with High Need for Increased </a:t>
            </a:r>
            <a:r>
              <a:rPr lang="en-US" sz="2200" dirty="0" smtClean="0"/>
              <a:t>Vascular </a:t>
            </a:r>
            <a:r>
              <a:rPr lang="en-US" sz="2200" dirty="0"/>
              <a:t>Protection</a:t>
            </a:r>
          </a:p>
        </p:txBody>
      </p:sp>
      <p:sp>
        <p:nvSpPr>
          <p:cNvPr id="6" name="TextBox 5"/>
          <p:cNvSpPr txBox="1"/>
          <p:nvPr/>
        </p:nvSpPr>
        <p:spPr>
          <a:xfrm>
            <a:off x="417304" y="6525344"/>
            <a:ext cx="8274051" cy="153888"/>
          </a:xfrm>
          <a:prstGeom prst="rect">
            <a:avLst/>
          </a:prstGeom>
          <a:noFill/>
        </p:spPr>
        <p:txBody>
          <a:bodyPr wrap="square" lIns="0" tIns="0" rIns="0" bIns="0" rtlCol="0" anchor="b" anchorCtr="0">
            <a:spAutoFit/>
          </a:bodyPr>
          <a:lstStyle/>
          <a:p>
            <a:r>
              <a:rPr lang="en-US" sz="1000" i="1" dirty="0"/>
              <a:t>Circulation. </a:t>
            </a:r>
            <a:r>
              <a:rPr lang="en-US" sz="1000" dirty="0"/>
              <a:t>2019;139:1134–1145.</a:t>
            </a:r>
            <a:endParaRPr lang="en-US" sz="1000" dirty="0">
              <a:solidFill>
                <a:srgbClr val="000000">
                  <a:lumMod val="65000"/>
                  <a:lumOff val="35000"/>
                </a:srgbClr>
              </a:solidFill>
            </a:endParaRPr>
          </a:p>
        </p:txBody>
      </p:sp>
      <p:pic>
        <p:nvPicPr>
          <p:cNvPr id="3" name="Picture 2"/>
          <p:cNvPicPr>
            <a:picLocks noChangeAspect="1"/>
          </p:cNvPicPr>
          <p:nvPr/>
        </p:nvPicPr>
        <p:blipFill>
          <a:blip r:embed="rId2"/>
          <a:stretch>
            <a:fillRect/>
          </a:stretch>
        </p:blipFill>
        <p:spPr>
          <a:xfrm>
            <a:off x="719572" y="2408050"/>
            <a:ext cx="3762750" cy="288736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16016" y="2403709"/>
            <a:ext cx="3697875" cy="2893834"/>
          </a:xfrm>
          <a:prstGeom prst="rect">
            <a:avLst/>
          </a:prstGeom>
          <a:ln>
            <a:solidFill>
              <a:schemeClr val="tx1"/>
            </a:solidFill>
          </a:ln>
        </p:spPr>
      </p:pic>
      <p:sp>
        <p:nvSpPr>
          <p:cNvPr id="8" name="Rectangle 7"/>
          <p:cNvSpPr/>
          <p:nvPr/>
        </p:nvSpPr>
        <p:spPr>
          <a:xfrm>
            <a:off x="323528" y="1155038"/>
            <a:ext cx="8622704" cy="523220"/>
          </a:xfrm>
          <a:prstGeom prst="rect">
            <a:avLst/>
          </a:prstGeom>
        </p:spPr>
        <p:txBody>
          <a:bodyPr wrap="square">
            <a:spAutoFit/>
          </a:bodyPr>
          <a:lstStyle/>
          <a:p>
            <a:r>
              <a:rPr lang="en-US" sz="1400" dirty="0">
                <a:latin typeface="+mn-lt"/>
              </a:rPr>
              <a:t>There were 291 participants who had </a:t>
            </a:r>
            <a:r>
              <a:rPr lang="en-US" sz="1400" dirty="0" smtClean="0">
                <a:latin typeface="+mn-lt"/>
              </a:rPr>
              <a:t>ischemic/uncertain strokes </a:t>
            </a:r>
            <a:r>
              <a:rPr lang="en-US" sz="1400" dirty="0">
                <a:latin typeface="+mn-lt"/>
              </a:rPr>
              <a:t>(1.0% of the study population), 52 (0.2</a:t>
            </a:r>
            <a:r>
              <a:rPr lang="en-US" sz="1400" dirty="0" smtClean="0">
                <a:latin typeface="+mn-lt"/>
              </a:rPr>
              <a:t>%) hemorrhagic </a:t>
            </a:r>
            <a:r>
              <a:rPr lang="en-US" sz="1400" dirty="0">
                <a:latin typeface="+mn-lt"/>
              </a:rPr>
              <a:t>strokes (42 </a:t>
            </a:r>
            <a:r>
              <a:rPr lang="en-US" sz="1400" dirty="0" err="1" smtClean="0">
                <a:latin typeface="+mn-lt"/>
              </a:rPr>
              <a:t>intraparenchymal</a:t>
            </a:r>
            <a:r>
              <a:rPr lang="en-US" sz="1400" dirty="0" smtClean="0">
                <a:latin typeface="+mn-lt"/>
              </a:rPr>
              <a:t> / intracerebral hemorrhages </a:t>
            </a:r>
            <a:r>
              <a:rPr lang="en-US" sz="1400" dirty="0">
                <a:latin typeface="+mn-lt"/>
              </a:rPr>
              <a:t>and 10 subarachnoid hemorrhages</a:t>
            </a:r>
            <a:r>
              <a:rPr lang="en-US" sz="1400" dirty="0" smtClean="0">
                <a:latin typeface="+mn-lt"/>
              </a:rPr>
              <a:t>)</a:t>
            </a:r>
            <a:endParaRPr lang="en-US" sz="1400" dirty="0">
              <a:latin typeface="+mn-lt"/>
            </a:endParaRPr>
          </a:p>
        </p:txBody>
      </p:sp>
      <p:sp>
        <p:nvSpPr>
          <p:cNvPr id="9" name="TextBox 8"/>
          <p:cNvSpPr txBox="1"/>
          <p:nvPr/>
        </p:nvSpPr>
        <p:spPr>
          <a:xfrm>
            <a:off x="939385" y="5539957"/>
            <a:ext cx="7553262" cy="740845"/>
          </a:xfrm>
          <a:prstGeom prst="rect">
            <a:avLst/>
          </a:prstGeom>
          <a:noFill/>
        </p:spPr>
        <p:txBody>
          <a:bodyPr wrap="square" lIns="90000" tIns="46800" rIns="90000" bIns="46800" rtlCol="0" anchor="ctr">
            <a:spAutoFit/>
          </a:bodyPr>
          <a:lstStyle/>
          <a:p>
            <a:pPr>
              <a:spcBef>
                <a:spcPts val="0"/>
              </a:spcBef>
            </a:pPr>
            <a:r>
              <a:rPr lang="en-US" sz="1400" b="1" dirty="0" smtClean="0">
                <a:solidFill>
                  <a:srgbClr val="6689CC"/>
                </a:solidFill>
              </a:rPr>
              <a:t>Hemorrhagic transformation </a:t>
            </a:r>
            <a:r>
              <a:rPr lang="en-US" sz="1400" b="1" dirty="0">
                <a:solidFill>
                  <a:srgbClr val="6689CC"/>
                </a:solidFill>
              </a:rPr>
              <a:t>of ischemic </a:t>
            </a:r>
            <a:r>
              <a:rPr lang="en-US" sz="1400" b="1" dirty="0" smtClean="0">
                <a:solidFill>
                  <a:srgbClr val="6689CC"/>
                </a:solidFill>
              </a:rPr>
              <a:t>stroke: </a:t>
            </a:r>
          </a:p>
          <a:p>
            <a:pPr>
              <a:spcBef>
                <a:spcPts val="0"/>
              </a:spcBef>
            </a:pPr>
            <a:r>
              <a:rPr lang="en-US" sz="1400" dirty="0" smtClean="0"/>
              <a:t>- rivaroxaban plus </a:t>
            </a:r>
            <a:r>
              <a:rPr lang="fr-FR" sz="1400" dirty="0" err="1" smtClean="0"/>
              <a:t>aspirin</a:t>
            </a:r>
            <a:r>
              <a:rPr lang="fr-FR" sz="1400" dirty="0" smtClean="0"/>
              <a:t> vs ASA </a:t>
            </a:r>
            <a:r>
              <a:rPr lang="fr-FR" sz="1400" dirty="0" err="1" smtClean="0"/>
              <a:t>only</a:t>
            </a:r>
            <a:r>
              <a:rPr lang="fr-FR" sz="1400" dirty="0" smtClean="0"/>
              <a:t> (HR</a:t>
            </a:r>
            <a:r>
              <a:rPr lang="fr-FR" sz="1400" dirty="0"/>
              <a:t>, 0.35; 95% CI, 0.13–0.99</a:t>
            </a:r>
            <a:r>
              <a:rPr lang="fr-FR" sz="1400" dirty="0" smtClean="0"/>
              <a:t>)</a:t>
            </a:r>
          </a:p>
          <a:p>
            <a:pPr>
              <a:spcBef>
                <a:spcPts val="0"/>
              </a:spcBef>
            </a:pPr>
            <a:r>
              <a:rPr lang="en-US" sz="1400" dirty="0" smtClean="0"/>
              <a:t>- rivaroxaban </a:t>
            </a:r>
            <a:r>
              <a:rPr lang="en-US" sz="1400" dirty="0"/>
              <a:t>alone </a:t>
            </a:r>
            <a:r>
              <a:rPr lang="en-US" sz="1400" dirty="0" smtClean="0"/>
              <a:t>vs ASA only (HR</a:t>
            </a:r>
            <a:r>
              <a:rPr lang="en-US" sz="1400" dirty="0"/>
              <a:t>, 0.36; 95% CI, 0.13–0.99</a:t>
            </a:r>
            <a:r>
              <a:rPr lang="en-US" sz="1400" dirty="0" smtClean="0"/>
              <a:t>)</a:t>
            </a:r>
            <a:endParaRPr lang="en-US" sz="1400" dirty="0" smtClean="0">
              <a:solidFill>
                <a:schemeClr val="tx1">
                  <a:lumMod val="65000"/>
                  <a:lumOff val="35000"/>
                </a:schemeClr>
              </a:solidFill>
            </a:endParaRPr>
          </a:p>
        </p:txBody>
      </p:sp>
      <p:sp>
        <p:nvSpPr>
          <p:cNvPr id="12" name="TextBox 11"/>
          <p:cNvSpPr txBox="1"/>
          <p:nvPr/>
        </p:nvSpPr>
        <p:spPr>
          <a:xfrm>
            <a:off x="5184068" y="1901359"/>
            <a:ext cx="2952200" cy="556179"/>
          </a:xfrm>
          <a:prstGeom prst="rect">
            <a:avLst/>
          </a:prstGeom>
          <a:solidFill>
            <a:schemeClr val="bg1"/>
          </a:solidFill>
          <a:ln>
            <a:solidFill>
              <a:srgbClr val="002060"/>
            </a:solidFill>
          </a:ln>
        </p:spPr>
        <p:txBody>
          <a:bodyPr wrap="square" lIns="90000" tIns="46800" rIns="90000" bIns="46800" rtlCol="0" anchor="ctr">
            <a:spAutoFit/>
          </a:bodyPr>
          <a:lstStyle/>
          <a:p>
            <a:r>
              <a:rPr lang="en-GB" sz="1200" dirty="0" smtClean="0">
                <a:solidFill>
                  <a:schemeClr val="tx1">
                    <a:lumMod val="65000"/>
                    <a:lumOff val="35000"/>
                  </a:schemeClr>
                </a:solidFill>
              </a:rPr>
              <a:t>R2.5+ASA </a:t>
            </a:r>
            <a:r>
              <a:rPr lang="en-GB" sz="1200" dirty="0">
                <a:solidFill>
                  <a:schemeClr val="tx1">
                    <a:lumMod val="65000"/>
                    <a:lumOff val="35000"/>
                  </a:schemeClr>
                </a:solidFill>
              </a:rPr>
              <a:t>vs ASA - </a:t>
            </a:r>
            <a:r>
              <a:rPr lang="en-GB" sz="1200" dirty="0" smtClean="0">
                <a:solidFill>
                  <a:schemeClr val="tx1">
                    <a:lumMod val="65000"/>
                    <a:lumOff val="35000"/>
                  </a:schemeClr>
                </a:solidFill>
              </a:rPr>
              <a:t> NS</a:t>
            </a:r>
            <a:endParaRPr lang="en-US" sz="1200" dirty="0">
              <a:solidFill>
                <a:schemeClr val="tx1">
                  <a:lumMod val="65000"/>
                  <a:lumOff val="35000"/>
                </a:schemeClr>
              </a:solidFill>
            </a:endParaRPr>
          </a:p>
          <a:p>
            <a:r>
              <a:rPr lang="en-GB" sz="1200" dirty="0" smtClean="0">
                <a:solidFill>
                  <a:schemeClr val="tx1">
                    <a:lumMod val="65000"/>
                    <a:lumOff val="35000"/>
                  </a:schemeClr>
                </a:solidFill>
              </a:rPr>
              <a:t>R5 vs ASA - HR 2.7, P=0.005</a:t>
            </a:r>
          </a:p>
        </p:txBody>
      </p:sp>
      <p:sp>
        <p:nvSpPr>
          <p:cNvPr id="13" name="TextBox 12"/>
          <p:cNvSpPr txBox="1"/>
          <p:nvPr/>
        </p:nvSpPr>
        <p:spPr>
          <a:xfrm>
            <a:off x="1124847" y="1901533"/>
            <a:ext cx="2952200" cy="556179"/>
          </a:xfrm>
          <a:prstGeom prst="rect">
            <a:avLst/>
          </a:prstGeom>
          <a:solidFill>
            <a:schemeClr val="bg1"/>
          </a:solidFill>
          <a:ln>
            <a:solidFill>
              <a:srgbClr val="002060"/>
            </a:solidFill>
          </a:ln>
        </p:spPr>
        <p:txBody>
          <a:bodyPr wrap="square" lIns="90000" tIns="46800" rIns="90000" bIns="46800" rtlCol="0" anchor="ctr">
            <a:spAutoFit/>
          </a:bodyPr>
          <a:lstStyle/>
          <a:p>
            <a:r>
              <a:rPr lang="en-GB" sz="1200" dirty="0" smtClean="0">
                <a:solidFill>
                  <a:schemeClr val="tx1">
                    <a:lumMod val="65000"/>
                    <a:lumOff val="35000"/>
                  </a:schemeClr>
                </a:solidFill>
              </a:rPr>
              <a:t>R2.5+ASA </a:t>
            </a:r>
            <a:r>
              <a:rPr lang="en-GB" sz="1200" dirty="0">
                <a:solidFill>
                  <a:schemeClr val="tx1">
                    <a:lumMod val="65000"/>
                    <a:lumOff val="35000"/>
                  </a:schemeClr>
                </a:solidFill>
              </a:rPr>
              <a:t>vs ASA – HR 0.58, P&lt;0.0001</a:t>
            </a:r>
            <a:endParaRPr lang="en-US" sz="1200" dirty="0">
              <a:solidFill>
                <a:schemeClr val="tx1">
                  <a:lumMod val="65000"/>
                  <a:lumOff val="35000"/>
                </a:schemeClr>
              </a:solidFill>
            </a:endParaRPr>
          </a:p>
          <a:p>
            <a:r>
              <a:rPr lang="en-GB" sz="1200" dirty="0" smtClean="0">
                <a:solidFill>
                  <a:schemeClr val="tx1">
                    <a:lumMod val="65000"/>
                    <a:lumOff val="35000"/>
                  </a:schemeClr>
                </a:solidFill>
              </a:rPr>
              <a:t>R5 vs ASA – 	            NS</a:t>
            </a:r>
          </a:p>
        </p:txBody>
      </p:sp>
    </p:spTree>
    <p:extLst>
      <p:ext uri="{BB962C8B-B14F-4D97-AF65-F5344CB8AC3E}">
        <p14:creationId xmlns:p14="http://schemas.microsoft.com/office/powerpoint/2010/main" val="781033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5556" y="1304764"/>
            <a:ext cx="8282486" cy="2880320"/>
          </a:xfrm>
          <a:prstGeom prst="rect">
            <a:avLst/>
          </a:prstGeom>
        </p:spPr>
      </p:pic>
      <p:pic>
        <p:nvPicPr>
          <p:cNvPr id="6" name="Picture 5"/>
          <p:cNvPicPr>
            <a:picLocks noChangeAspect="1"/>
          </p:cNvPicPr>
          <p:nvPr/>
        </p:nvPicPr>
        <p:blipFill>
          <a:blip r:embed="rId3"/>
          <a:stretch>
            <a:fillRect/>
          </a:stretch>
        </p:blipFill>
        <p:spPr>
          <a:xfrm>
            <a:off x="604755" y="4509120"/>
            <a:ext cx="8224087" cy="1908212"/>
          </a:xfrm>
          <a:prstGeom prst="rect">
            <a:avLst/>
          </a:prstGeom>
          <a:ln>
            <a:solidFill>
              <a:srgbClr val="002060"/>
            </a:solidFill>
          </a:ln>
        </p:spPr>
      </p:pic>
      <p:sp>
        <p:nvSpPr>
          <p:cNvPr id="7" name="Right Arrow 6"/>
          <p:cNvSpPr/>
          <p:nvPr/>
        </p:nvSpPr>
        <p:spPr bwMode="auto">
          <a:xfrm>
            <a:off x="225658" y="3212976"/>
            <a:ext cx="216024" cy="252028"/>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8" name="Right Arrow 7"/>
          <p:cNvSpPr/>
          <p:nvPr/>
        </p:nvSpPr>
        <p:spPr bwMode="auto">
          <a:xfrm>
            <a:off x="215516" y="3681028"/>
            <a:ext cx="216024" cy="252028"/>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9" name="TextBox 8"/>
          <p:cNvSpPr txBox="1"/>
          <p:nvPr/>
        </p:nvSpPr>
        <p:spPr>
          <a:xfrm>
            <a:off x="503548" y="340663"/>
            <a:ext cx="6840760" cy="525401"/>
          </a:xfrm>
          <a:prstGeom prst="rect">
            <a:avLst/>
          </a:prstGeom>
          <a:noFill/>
        </p:spPr>
        <p:txBody>
          <a:bodyPr wrap="square" lIns="90000" tIns="46800" rIns="90000" bIns="46800" rtlCol="0" anchor="ctr">
            <a:spAutoFit/>
          </a:bodyPr>
          <a:lstStyle/>
          <a:p>
            <a:r>
              <a:rPr lang="en-GB" sz="2800" b="1" dirty="0" smtClean="0">
                <a:solidFill>
                  <a:srgbClr val="002060"/>
                </a:solidFill>
              </a:rPr>
              <a:t>CCS – ESC 2019 Guidelines</a:t>
            </a:r>
            <a:endParaRPr lang="en-US" sz="2800" b="1" dirty="0" smtClean="0">
              <a:solidFill>
                <a:srgbClr val="002060"/>
              </a:solidFill>
            </a:endParaRPr>
          </a:p>
        </p:txBody>
      </p:sp>
    </p:spTree>
    <p:extLst>
      <p:ext uri="{BB962C8B-B14F-4D97-AF65-F5344CB8AC3E}">
        <p14:creationId xmlns:p14="http://schemas.microsoft.com/office/powerpoint/2010/main" val="66202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US" sz="2400" dirty="0"/>
              <a:t>Rivaroxaban Has Shown Improved Outcomes for </a:t>
            </a:r>
            <a:r>
              <a:rPr lang="en-US" sz="2400" b="1" dirty="0" smtClean="0"/>
              <a:t>PAD</a:t>
            </a:r>
            <a:r>
              <a:rPr lang="en-US" sz="2400" dirty="0" smtClean="0"/>
              <a:t> Patients </a:t>
            </a:r>
            <a:r>
              <a:rPr lang="en-US" sz="2400" dirty="0"/>
              <a:t>with High Need for Increased </a:t>
            </a:r>
            <a:r>
              <a:rPr lang="en-US" sz="2400" dirty="0" smtClean="0"/>
              <a:t>Vascular </a:t>
            </a:r>
            <a:r>
              <a:rPr lang="en-US" sz="2400" dirty="0"/>
              <a:t>Protection</a:t>
            </a:r>
          </a:p>
        </p:txBody>
      </p:sp>
      <p:sp>
        <p:nvSpPr>
          <p:cNvPr id="6" name="TextBox 5"/>
          <p:cNvSpPr txBox="1"/>
          <p:nvPr/>
        </p:nvSpPr>
        <p:spPr>
          <a:xfrm>
            <a:off x="619138" y="6517932"/>
            <a:ext cx="8274051" cy="153888"/>
          </a:xfrm>
          <a:prstGeom prst="rect">
            <a:avLst/>
          </a:prstGeom>
          <a:noFill/>
        </p:spPr>
        <p:txBody>
          <a:bodyPr wrap="square" lIns="0" tIns="0" rIns="0" bIns="0" rtlCol="0" anchor="b" anchorCtr="0">
            <a:spAutoFit/>
          </a:bodyPr>
          <a:lstStyle/>
          <a:p>
            <a:r>
              <a:rPr lang="en-US" sz="1000" dirty="0" err="1" smtClean="0">
                <a:solidFill>
                  <a:srgbClr val="000000">
                    <a:lumMod val="65000"/>
                    <a:lumOff val="35000"/>
                  </a:srgbClr>
                </a:solidFill>
              </a:rPr>
              <a:t>Anand</a:t>
            </a:r>
            <a:r>
              <a:rPr lang="en-US" sz="1000" dirty="0" smtClean="0">
                <a:solidFill>
                  <a:srgbClr val="000000">
                    <a:lumMod val="65000"/>
                    <a:lumOff val="35000"/>
                  </a:srgbClr>
                </a:solidFill>
              </a:rPr>
              <a:t> </a:t>
            </a:r>
            <a:r>
              <a:rPr lang="en-US" sz="1000" dirty="0">
                <a:solidFill>
                  <a:srgbClr val="000000">
                    <a:lumMod val="65000"/>
                    <a:lumOff val="35000"/>
                  </a:srgbClr>
                </a:solidFill>
              </a:rPr>
              <a:t>SS</a:t>
            </a:r>
            <a:r>
              <a:rPr lang="en-US" sz="1000" i="1" dirty="0">
                <a:solidFill>
                  <a:srgbClr val="000000">
                    <a:lumMod val="65000"/>
                    <a:lumOff val="35000"/>
                  </a:srgbClr>
                </a:solidFill>
              </a:rPr>
              <a:t> et al. Lancet </a:t>
            </a:r>
            <a:r>
              <a:rPr lang="en-US" sz="1000" dirty="0" smtClean="0">
                <a:solidFill>
                  <a:srgbClr val="000000">
                    <a:lumMod val="65000"/>
                    <a:lumOff val="35000"/>
                  </a:srgbClr>
                </a:solidFill>
              </a:rPr>
              <a:t>2018</a:t>
            </a:r>
            <a:endParaRPr lang="en-US" sz="1000" dirty="0">
              <a:solidFill>
                <a:srgbClr val="000000">
                  <a:lumMod val="65000"/>
                  <a:lumOff val="35000"/>
                </a:srgbClr>
              </a:solidFill>
            </a:endParaRPr>
          </a:p>
        </p:txBody>
      </p:sp>
      <p:sp>
        <p:nvSpPr>
          <p:cNvPr id="4" name="Content Placeholder 3"/>
          <p:cNvSpPr>
            <a:spLocks noGrp="1"/>
          </p:cNvSpPr>
          <p:nvPr>
            <p:ph sz="quarter" idx="10"/>
          </p:nvPr>
        </p:nvSpPr>
        <p:spPr>
          <a:xfrm>
            <a:off x="1295636" y="1916832"/>
            <a:ext cx="8281987" cy="4860925"/>
          </a:xfrm>
        </p:spPr>
        <p:txBody>
          <a:bodyPr/>
          <a:lstStyle/>
          <a:p>
            <a:pPr marL="398463" indent="-398463">
              <a:spcBef>
                <a:spcPts val="1200"/>
              </a:spcBef>
              <a:spcAft>
                <a:spcPts val="600"/>
              </a:spcAft>
            </a:pPr>
            <a:r>
              <a:rPr lang="en-US" dirty="0" smtClean="0"/>
              <a:t>Overall PAD - 7470 </a:t>
            </a:r>
          </a:p>
          <a:p>
            <a:pPr marL="398463" indent="-398463">
              <a:spcBef>
                <a:spcPts val="1200"/>
              </a:spcBef>
              <a:spcAft>
                <a:spcPts val="600"/>
              </a:spcAft>
            </a:pPr>
            <a:r>
              <a:rPr lang="en-US" dirty="0" smtClean="0"/>
              <a:t>Symptomatic PAD – 6048 (</a:t>
            </a:r>
            <a:r>
              <a:rPr lang="en-US" dirty="0"/>
              <a:t>81%)</a:t>
            </a:r>
          </a:p>
          <a:p>
            <a:pPr marL="687388" lvl="2" indent="-398463">
              <a:spcBef>
                <a:spcPts val="1200"/>
              </a:spcBef>
              <a:spcAft>
                <a:spcPts val="600"/>
              </a:spcAft>
            </a:pPr>
            <a:r>
              <a:rPr lang="en-US" dirty="0" smtClean="0"/>
              <a:t>4129 </a:t>
            </a:r>
            <a:r>
              <a:rPr lang="en-US" dirty="0"/>
              <a:t>(55%) with </a:t>
            </a:r>
            <a:r>
              <a:rPr lang="en-US" dirty="0" smtClean="0"/>
              <a:t>symptomatic PAD of </a:t>
            </a:r>
            <a:r>
              <a:rPr lang="en-US" dirty="0"/>
              <a:t>the lower </a:t>
            </a:r>
            <a:r>
              <a:rPr lang="en-US" dirty="0" smtClean="0"/>
              <a:t>extremities</a:t>
            </a:r>
          </a:p>
          <a:p>
            <a:pPr marL="687388" lvl="2" indent="-398463">
              <a:spcBef>
                <a:spcPts val="1200"/>
              </a:spcBef>
              <a:spcAft>
                <a:spcPts val="600"/>
              </a:spcAft>
            </a:pPr>
            <a:r>
              <a:rPr lang="en-US" dirty="0" smtClean="0"/>
              <a:t>1919 </a:t>
            </a:r>
            <a:r>
              <a:rPr lang="en-US" dirty="0"/>
              <a:t>(26%) who had previous carotid </a:t>
            </a:r>
            <a:r>
              <a:rPr lang="en-US" dirty="0" smtClean="0"/>
              <a:t>revascularization</a:t>
            </a:r>
          </a:p>
          <a:p>
            <a:pPr marL="398463" lvl="0" indent="-398463">
              <a:spcBef>
                <a:spcPts val="1200"/>
              </a:spcBef>
              <a:spcAft>
                <a:spcPts val="600"/>
              </a:spcAft>
              <a:buClr>
                <a:srgbClr val="3961AC"/>
              </a:buClr>
            </a:pPr>
            <a:r>
              <a:rPr lang="en-US" dirty="0" err="1" smtClean="0">
                <a:solidFill>
                  <a:srgbClr val="000000">
                    <a:lumMod val="65000"/>
                    <a:lumOff val="35000"/>
                  </a:srgbClr>
                </a:solidFill>
              </a:rPr>
              <a:t>Asymptomtic</a:t>
            </a:r>
            <a:r>
              <a:rPr lang="en-US" dirty="0" smtClean="0">
                <a:solidFill>
                  <a:srgbClr val="000000">
                    <a:lumMod val="65000"/>
                    <a:lumOff val="35000"/>
                  </a:srgbClr>
                </a:solidFill>
              </a:rPr>
              <a:t> PAD (CAD + ABI</a:t>
            </a:r>
            <a:r>
              <a:rPr lang="he-IL" dirty="0" smtClean="0">
                <a:solidFill>
                  <a:srgbClr val="000000">
                    <a:lumMod val="65000"/>
                    <a:lumOff val="35000"/>
                  </a:srgbClr>
                </a:solidFill>
              </a:rPr>
              <a:t>&gt;</a:t>
            </a:r>
            <a:r>
              <a:rPr lang="en-US" dirty="0" smtClean="0">
                <a:solidFill>
                  <a:srgbClr val="000000">
                    <a:lumMod val="65000"/>
                    <a:lumOff val="35000"/>
                  </a:srgbClr>
                </a:solidFill>
              </a:rPr>
              <a:t>0.9)</a:t>
            </a:r>
            <a:r>
              <a:rPr lang="en-US" dirty="0"/>
              <a:t> – </a:t>
            </a:r>
            <a:r>
              <a:rPr lang="en-US" dirty="0" smtClean="0"/>
              <a:t>1422 (20%)</a:t>
            </a:r>
            <a:endParaRPr lang="en-US" dirty="0">
              <a:solidFill>
                <a:srgbClr val="000000">
                  <a:lumMod val="65000"/>
                  <a:lumOff val="35000"/>
                </a:srgbClr>
              </a:solidFill>
            </a:endParaRPr>
          </a:p>
          <a:p>
            <a:pPr marL="0" lvl="1" indent="0">
              <a:spcBef>
                <a:spcPts val="1200"/>
              </a:spcBef>
              <a:spcAft>
                <a:spcPts val="600"/>
              </a:spcAft>
              <a:buNone/>
              <a:tabLst>
                <a:tab pos="287338" algn="l"/>
                <a:tab pos="1238250" algn="l"/>
              </a:tabLst>
            </a:pPr>
            <a:endParaRPr lang="en-US" dirty="0" smtClean="0"/>
          </a:p>
        </p:txBody>
      </p:sp>
    </p:spTree>
    <p:extLst>
      <p:ext uri="{BB962C8B-B14F-4D97-AF65-F5344CB8AC3E}">
        <p14:creationId xmlns:p14="http://schemas.microsoft.com/office/powerpoint/2010/main" val="309264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2744924"/>
            <a:ext cx="4334399" cy="2916324"/>
          </a:xfrm>
          <a:prstGeom prst="rect">
            <a:avLst/>
          </a:prstGeom>
        </p:spPr>
      </p:pic>
      <p:sp>
        <p:nvSpPr>
          <p:cNvPr id="3" name="TextBox 2"/>
          <p:cNvSpPr txBox="1"/>
          <p:nvPr/>
        </p:nvSpPr>
        <p:spPr>
          <a:xfrm>
            <a:off x="3275856" y="1402614"/>
            <a:ext cx="2952328" cy="433068"/>
          </a:xfrm>
          <a:prstGeom prst="rect">
            <a:avLst/>
          </a:prstGeom>
          <a:noFill/>
        </p:spPr>
        <p:txBody>
          <a:bodyPr wrap="square" lIns="90000" tIns="46800" rIns="90000" bIns="46800" rtlCol="0" anchor="ctr">
            <a:spAutoFit/>
          </a:bodyPr>
          <a:lstStyle/>
          <a:p>
            <a:pPr algn="ctr"/>
            <a:r>
              <a:rPr lang="en-GB" sz="2200" b="1" dirty="0" smtClean="0">
                <a:solidFill>
                  <a:srgbClr val="002060"/>
                </a:solidFill>
              </a:rPr>
              <a:t>Patients with PAD</a:t>
            </a:r>
            <a:endParaRPr lang="en-US" sz="2200" b="1" dirty="0" smtClean="0">
              <a:solidFill>
                <a:srgbClr val="002060"/>
              </a:solidFill>
            </a:endParaRPr>
          </a:p>
        </p:txBody>
      </p:sp>
      <p:sp>
        <p:nvSpPr>
          <p:cNvPr id="6" name="Rectangle 5"/>
          <p:cNvSpPr/>
          <p:nvPr/>
        </p:nvSpPr>
        <p:spPr>
          <a:xfrm>
            <a:off x="423494" y="2096852"/>
            <a:ext cx="4134465" cy="461665"/>
          </a:xfrm>
          <a:prstGeom prst="rect">
            <a:avLst/>
          </a:prstGeom>
        </p:spPr>
        <p:txBody>
          <a:bodyPr wrap="none">
            <a:spAutoFit/>
          </a:bodyPr>
          <a:lstStyle/>
          <a:p>
            <a:pPr>
              <a:spcBef>
                <a:spcPts val="0"/>
              </a:spcBef>
            </a:pPr>
            <a:r>
              <a:rPr lang="en-US" sz="1200" b="1" dirty="0">
                <a:latin typeface="Shaker2Lancet-Bold"/>
              </a:rPr>
              <a:t>Cumulative incidence of the primary efficacy </a:t>
            </a:r>
            <a:r>
              <a:rPr lang="en-US" sz="1200" b="1" dirty="0" smtClean="0">
                <a:latin typeface="Shaker2Lancet-Bold"/>
              </a:rPr>
              <a:t>outcome</a:t>
            </a:r>
          </a:p>
          <a:p>
            <a:pPr>
              <a:spcBef>
                <a:spcPts val="0"/>
              </a:spcBef>
            </a:pPr>
            <a:r>
              <a:rPr lang="en-GB" sz="1200" b="1" dirty="0" smtClean="0">
                <a:latin typeface="Shaker2Lancet-Bold"/>
              </a:rPr>
              <a:t>(CV death, MI, Stroke)</a:t>
            </a:r>
            <a:endParaRPr lang="en-US" sz="1200" dirty="0"/>
          </a:p>
        </p:txBody>
      </p:sp>
      <p:sp>
        <p:nvSpPr>
          <p:cNvPr id="7" name="Title 1"/>
          <p:cNvSpPr>
            <a:spLocks noGrp="1"/>
          </p:cNvSpPr>
          <p:nvPr>
            <p:ph type="title"/>
          </p:nvPr>
        </p:nvSpPr>
        <p:spPr>
          <a:xfrm>
            <a:off x="612000" y="272104"/>
            <a:ext cx="8281175" cy="738664"/>
          </a:xfrm>
        </p:spPr>
        <p:txBody>
          <a:bodyPr/>
          <a:lstStyle/>
          <a:p>
            <a:r>
              <a:rPr lang="en-US" sz="2400" dirty="0"/>
              <a:t>Rivaroxaban Has Shown Improved Outcomes for </a:t>
            </a:r>
            <a:r>
              <a:rPr lang="en-US" sz="2400" b="1" dirty="0" smtClean="0"/>
              <a:t>PAD</a:t>
            </a:r>
            <a:r>
              <a:rPr lang="en-US" sz="2400" dirty="0" smtClean="0"/>
              <a:t> Patients </a:t>
            </a:r>
            <a:r>
              <a:rPr lang="en-US" sz="2400" dirty="0"/>
              <a:t>with High Need for Increased </a:t>
            </a:r>
            <a:r>
              <a:rPr lang="en-US" sz="2400" dirty="0" smtClean="0"/>
              <a:t>Vascular </a:t>
            </a:r>
            <a:r>
              <a:rPr lang="en-US" sz="2400" dirty="0"/>
              <a:t>Protection</a:t>
            </a:r>
          </a:p>
        </p:txBody>
      </p:sp>
      <p:sp>
        <p:nvSpPr>
          <p:cNvPr id="8" name="Rectangle 7"/>
          <p:cNvSpPr/>
          <p:nvPr/>
        </p:nvSpPr>
        <p:spPr>
          <a:xfrm>
            <a:off x="4752857" y="2092404"/>
            <a:ext cx="4031611" cy="461665"/>
          </a:xfrm>
          <a:prstGeom prst="rect">
            <a:avLst/>
          </a:prstGeom>
        </p:spPr>
        <p:txBody>
          <a:bodyPr wrap="square">
            <a:spAutoFit/>
          </a:bodyPr>
          <a:lstStyle/>
          <a:p>
            <a:r>
              <a:rPr lang="en-US" sz="1200" b="1" dirty="0">
                <a:latin typeface="Shaker2Lancet-Bold"/>
              </a:rPr>
              <a:t>Cumulative incidence </a:t>
            </a:r>
            <a:r>
              <a:rPr lang="en-US" sz="1200" b="1" dirty="0" smtClean="0">
                <a:latin typeface="Shaker2Lancet-Bold"/>
              </a:rPr>
              <a:t>major </a:t>
            </a:r>
            <a:r>
              <a:rPr lang="en-US" sz="1200" b="1" dirty="0">
                <a:latin typeface="Shaker2Lancet-Bold"/>
              </a:rPr>
              <a:t>adverse limb events including </a:t>
            </a:r>
            <a:r>
              <a:rPr lang="en-US" sz="1200" b="1" dirty="0" smtClean="0">
                <a:latin typeface="Shaker2Lancet-Bold"/>
              </a:rPr>
              <a:t>major amputation</a:t>
            </a:r>
            <a:endParaRPr lang="en-US" sz="1200" dirty="0"/>
          </a:p>
        </p:txBody>
      </p:sp>
      <p:pic>
        <p:nvPicPr>
          <p:cNvPr id="9" name="Picture 8"/>
          <p:cNvPicPr>
            <a:picLocks noChangeAspect="1"/>
          </p:cNvPicPr>
          <p:nvPr/>
        </p:nvPicPr>
        <p:blipFill>
          <a:blip r:embed="rId4"/>
          <a:stretch>
            <a:fillRect/>
          </a:stretch>
        </p:blipFill>
        <p:spPr>
          <a:xfrm>
            <a:off x="4680012" y="2744924"/>
            <a:ext cx="4303364" cy="2880320"/>
          </a:xfrm>
          <a:prstGeom prst="rect">
            <a:avLst/>
          </a:prstGeom>
        </p:spPr>
      </p:pic>
      <p:sp>
        <p:nvSpPr>
          <p:cNvPr id="10" name="TextBox 9"/>
          <p:cNvSpPr txBox="1"/>
          <p:nvPr/>
        </p:nvSpPr>
        <p:spPr>
          <a:xfrm>
            <a:off x="619138" y="6517932"/>
            <a:ext cx="8274051" cy="153888"/>
          </a:xfrm>
          <a:prstGeom prst="rect">
            <a:avLst/>
          </a:prstGeom>
          <a:noFill/>
        </p:spPr>
        <p:txBody>
          <a:bodyPr wrap="square" lIns="0" tIns="0" rIns="0" bIns="0" rtlCol="0" anchor="b" anchorCtr="0">
            <a:spAutoFit/>
          </a:bodyPr>
          <a:lstStyle/>
          <a:p>
            <a:r>
              <a:rPr lang="en-US" sz="1000" dirty="0" err="1" smtClean="0">
                <a:solidFill>
                  <a:srgbClr val="000000">
                    <a:lumMod val="65000"/>
                    <a:lumOff val="35000"/>
                  </a:srgbClr>
                </a:solidFill>
              </a:rPr>
              <a:t>Anand</a:t>
            </a:r>
            <a:r>
              <a:rPr lang="en-US" sz="1000" dirty="0" smtClean="0">
                <a:solidFill>
                  <a:srgbClr val="000000">
                    <a:lumMod val="65000"/>
                    <a:lumOff val="35000"/>
                  </a:srgbClr>
                </a:solidFill>
              </a:rPr>
              <a:t> </a:t>
            </a:r>
            <a:r>
              <a:rPr lang="en-US" sz="1000" dirty="0">
                <a:solidFill>
                  <a:srgbClr val="000000">
                    <a:lumMod val="65000"/>
                    <a:lumOff val="35000"/>
                  </a:srgbClr>
                </a:solidFill>
              </a:rPr>
              <a:t>SS</a:t>
            </a:r>
            <a:r>
              <a:rPr lang="en-US" sz="1000" i="1" dirty="0">
                <a:solidFill>
                  <a:srgbClr val="000000">
                    <a:lumMod val="65000"/>
                    <a:lumOff val="35000"/>
                  </a:srgbClr>
                </a:solidFill>
              </a:rPr>
              <a:t> et al. Lancet </a:t>
            </a:r>
            <a:r>
              <a:rPr lang="en-US" sz="1000" dirty="0" smtClean="0">
                <a:solidFill>
                  <a:srgbClr val="000000">
                    <a:lumMod val="65000"/>
                    <a:lumOff val="35000"/>
                  </a:srgbClr>
                </a:solidFill>
              </a:rPr>
              <a:t>2018</a:t>
            </a:r>
            <a:endParaRPr lang="en-US" sz="1000" dirty="0">
              <a:solidFill>
                <a:srgbClr val="000000">
                  <a:lumMod val="65000"/>
                  <a:lumOff val="35000"/>
                </a:srgbClr>
              </a:solidFill>
            </a:endParaRPr>
          </a:p>
        </p:txBody>
      </p:sp>
      <p:sp>
        <p:nvSpPr>
          <p:cNvPr id="11" name="Down Arrow 10"/>
          <p:cNvSpPr/>
          <p:nvPr/>
        </p:nvSpPr>
        <p:spPr bwMode="auto">
          <a:xfrm>
            <a:off x="1547664" y="3356992"/>
            <a:ext cx="396044" cy="324036"/>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3" name="TextBox 12"/>
          <p:cNvSpPr txBox="1"/>
          <p:nvPr/>
        </p:nvSpPr>
        <p:spPr>
          <a:xfrm>
            <a:off x="1979712" y="3303866"/>
            <a:ext cx="612068" cy="340735"/>
          </a:xfrm>
          <a:prstGeom prst="rect">
            <a:avLst/>
          </a:prstGeom>
          <a:noFill/>
        </p:spPr>
        <p:txBody>
          <a:bodyPr wrap="square" lIns="90000" tIns="46800" rIns="90000" bIns="46800" rtlCol="0" anchor="ctr">
            <a:spAutoFit/>
          </a:bodyPr>
          <a:lstStyle/>
          <a:p>
            <a:r>
              <a:rPr lang="en-GB" sz="1600" dirty="0" smtClean="0">
                <a:solidFill>
                  <a:schemeClr val="tx1">
                    <a:lumMod val="65000"/>
                    <a:lumOff val="35000"/>
                  </a:schemeClr>
                </a:solidFill>
              </a:rPr>
              <a:t>28%</a:t>
            </a:r>
            <a:endParaRPr lang="en-US" sz="1600" dirty="0" smtClean="0">
              <a:solidFill>
                <a:schemeClr val="tx1">
                  <a:lumMod val="65000"/>
                  <a:lumOff val="35000"/>
                </a:schemeClr>
              </a:solidFill>
            </a:endParaRPr>
          </a:p>
        </p:txBody>
      </p:sp>
      <p:sp>
        <p:nvSpPr>
          <p:cNvPr id="14" name="Down Arrow 13"/>
          <p:cNvSpPr/>
          <p:nvPr/>
        </p:nvSpPr>
        <p:spPr bwMode="auto">
          <a:xfrm>
            <a:off x="6049585" y="3384852"/>
            <a:ext cx="396044" cy="324036"/>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5" name="TextBox 14"/>
          <p:cNvSpPr txBox="1"/>
          <p:nvPr/>
        </p:nvSpPr>
        <p:spPr>
          <a:xfrm>
            <a:off x="6480212" y="3322291"/>
            <a:ext cx="684076" cy="340735"/>
          </a:xfrm>
          <a:prstGeom prst="rect">
            <a:avLst/>
          </a:prstGeom>
          <a:noFill/>
        </p:spPr>
        <p:txBody>
          <a:bodyPr wrap="square" lIns="90000" tIns="46800" rIns="90000" bIns="46800" rtlCol="0" anchor="ctr">
            <a:spAutoFit/>
          </a:bodyPr>
          <a:lstStyle/>
          <a:p>
            <a:r>
              <a:rPr lang="en-GB" sz="1600" dirty="0" smtClean="0">
                <a:solidFill>
                  <a:schemeClr val="tx1">
                    <a:lumMod val="65000"/>
                    <a:lumOff val="35000"/>
                  </a:schemeClr>
                </a:solidFill>
              </a:rPr>
              <a:t>46%;</a:t>
            </a:r>
            <a:endParaRPr lang="en-US" sz="1600" dirty="0" smtClean="0">
              <a:solidFill>
                <a:schemeClr val="tx1">
                  <a:lumMod val="65000"/>
                  <a:lumOff val="35000"/>
                </a:schemeClr>
              </a:solidFill>
            </a:endParaRPr>
          </a:p>
        </p:txBody>
      </p:sp>
      <p:sp>
        <p:nvSpPr>
          <p:cNvPr id="4" name="TextBox 3"/>
          <p:cNvSpPr txBox="1"/>
          <p:nvPr/>
        </p:nvSpPr>
        <p:spPr>
          <a:xfrm>
            <a:off x="7020272" y="3320988"/>
            <a:ext cx="1800895" cy="340735"/>
          </a:xfrm>
          <a:prstGeom prst="rect">
            <a:avLst/>
          </a:prstGeom>
          <a:noFill/>
        </p:spPr>
        <p:txBody>
          <a:bodyPr wrap="square" lIns="90000" tIns="46800" rIns="90000" bIns="46800" rtlCol="0" anchor="ctr">
            <a:spAutoFit/>
          </a:bodyPr>
          <a:lstStyle/>
          <a:p>
            <a:r>
              <a:rPr lang="en-US" sz="1600" dirty="0" smtClean="0">
                <a:solidFill>
                  <a:schemeClr val="tx1">
                    <a:lumMod val="65000"/>
                    <a:lumOff val="35000"/>
                  </a:schemeClr>
                </a:solidFill>
              </a:rPr>
              <a:t>  AR-1%</a:t>
            </a:r>
          </a:p>
        </p:txBody>
      </p:sp>
      <p:sp>
        <p:nvSpPr>
          <p:cNvPr id="5" name="TextBox 4"/>
          <p:cNvSpPr txBox="1"/>
          <p:nvPr/>
        </p:nvSpPr>
        <p:spPr>
          <a:xfrm>
            <a:off x="6156176" y="5815055"/>
            <a:ext cx="1620180" cy="340735"/>
          </a:xfrm>
          <a:prstGeom prst="rect">
            <a:avLst/>
          </a:prstGeom>
          <a:solidFill>
            <a:srgbClr val="FFFFCC"/>
          </a:solidFill>
          <a:ln>
            <a:solidFill>
              <a:srgbClr val="2B4981"/>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NNT - 100</a:t>
            </a:r>
          </a:p>
        </p:txBody>
      </p:sp>
    </p:spTree>
    <p:extLst>
      <p:ext uri="{BB962C8B-B14F-4D97-AF65-F5344CB8AC3E}">
        <p14:creationId xmlns:p14="http://schemas.microsoft.com/office/powerpoint/2010/main" val="254004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US" sz="2400" dirty="0"/>
              <a:t>Rivaroxaban Has Shown Improved Outcomes for </a:t>
            </a:r>
            <a:r>
              <a:rPr lang="en-US" sz="2400" b="1" dirty="0" smtClean="0"/>
              <a:t>PAD</a:t>
            </a:r>
            <a:r>
              <a:rPr lang="en-US" sz="2400" dirty="0" smtClean="0"/>
              <a:t> Patients </a:t>
            </a:r>
            <a:r>
              <a:rPr lang="en-US" sz="2400" dirty="0"/>
              <a:t>with High Need for Increased </a:t>
            </a:r>
            <a:r>
              <a:rPr lang="en-US" sz="2400" dirty="0" smtClean="0"/>
              <a:t>Vascular </a:t>
            </a:r>
            <a:r>
              <a:rPr lang="en-US" sz="2400" dirty="0"/>
              <a:t>Protection</a:t>
            </a:r>
          </a:p>
        </p:txBody>
      </p:sp>
      <p:sp>
        <p:nvSpPr>
          <p:cNvPr id="3" name="Content Placeholder 2"/>
          <p:cNvSpPr>
            <a:spLocks noGrp="1"/>
          </p:cNvSpPr>
          <p:nvPr>
            <p:ph sz="quarter" idx="10"/>
          </p:nvPr>
        </p:nvSpPr>
        <p:spPr>
          <a:xfrm>
            <a:off x="719572" y="1730171"/>
            <a:ext cx="8281987" cy="4860925"/>
          </a:xfrm>
        </p:spPr>
        <p:txBody>
          <a:bodyPr/>
          <a:lstStyle/>
          <a:p>
            <a:pPr>
              <a:spcBef>
                <a:spcPts val="600"/>
              </a:spcBef>
              <a:spcAft>
                <a:spcPts val="600"/>
              </a:spcAft>
            </a:pPr>
            <a:r>
              <a:rPr lang="en-US" b="1" dirty="0"/>
              <a:t>Rivaroxaban 2.5 mg BID plus </a:t>
            </a:r>
            <a:r>
              <a:rPr lang="en-US" b="1" dirty="0" smtClean="0"/>
              <a:t>aspirin versus aspirin alone</a:t>
            </a:r>
            <a:r>
              <a:rPr lang="en-US" dirty="0" smtClean="0"/>
              <a:t>:</a:t>
            </a:r>
            <a:endParaRPr lang="en-US" dirty="0"/>
          </a:p>
          <a:p>
            <a:pPr lvl="1">
              <a:spcBef>
                <a:spcPts val="600"/>
              </a:spcBef>
              <a:spcAft>
                <a:spcPts val="600"/>
              </a:spcAft>
            </a:pPr>
            <a:r>
              <a:rPr lang="en-US" sz="2000" dirty="0" smtClean="0"/>
              <a:t>Reduction of major amputations by 70% (0.67% vs 0.2%, NNT- 212)</a:t>
            </a:r>
          </a:p>
          <a:p>
            <a:pPr lvl="1">
              <a:spcBef>
                <a:spcPts val="600"/>
              </a:spcBef>
              <a:spcAft>
                <a:spcPts val="600"/>
              </a:spcAft>
            </a:pPr>
            <a:r>
              <a:rPr lang="en-US" sz="2000" b="1" dirty="0" smtClean="0">
                <a:solidFill>
                  <a:schemeClr val="accent6">
                    <a:lumMod val="50000"/>
                  </a:schemeClr>
                </a:solidFill>
              </a:rPr>
              <a:t>Reduced the composite outcome of </a:t>
            </a:r>
            <a:r>
              <a:rPr lang="en-US" sz="2000" b="1" dirty="0">
                <a:solidFill>
                  <a:schemeClr val="accent6">
                    <a:lumMod val="50000"/>
                  </a:schemeClr>
                </a:solidFill>
              </a:rPr>
              <a:t>MACE or </a:t>
            </a:r>
            <a:r>
              <a:rPr lang="en-US" sz="2000" b="1" dirty="0" smtClean="0">
                <a:solidFill>
                  <a:schemeClr val="accent6">
                    <a:lumMod val="50000"/>
                  </a:schemeClr>
                </a:solidFill>
              </a:rPr>
              <a:t>MALE</a:t>
            </a:r>
            <a:r>
              <a:rPr lang="en-US" sz="2000" b="1" dirty="0">
                <a:solidFill>
                  <a:schemeClr val="accent6">
                    <a:lumMod val="50000"/>
                  </a:schemeClr>
                </a:solidFill>
              </a:rPr>
              <a:t> </a:t>
            </a:r>
            <a:r>
              <a:rPr lang="en-US" sz="2000" b="1" dirty="0" smtClean="0">
                <a:solidFill>
                  <a:schemeClr val="accent6">
                    <a:lumMod val="50000"/>
                  </a:schemeClr>
                </a:solidFill>
              </a:rPr>
              <a:t>by 31% </a:t>
            </a:r>
            <a:r>
              <a:rPr lang="en-US" sz="2000" b="1" dirty="0">
                <a:solidFill>
                  <a:schemeClr val="accent6">
                    <a:lumMod val="50000"/>
                  </a:schemeClr>
                </a:solidFill>
              </a:rPr>
              <a:t>compared with aspirin alone </a:t>
            </a:r>
            <a:r>
              <a:rPr lang="en-US" sz="2000" b="1" dirty="0" smtClean="0">
                <a:solidFill>
                  <a:schemeClr val="accent6">
                    <a:lumMod val="50000"/>
                  </a:schemeClr>
                </a:solidFill>
              </a:rPr>
              <a:t>(</a:t>
            </a:r>
            <a:r>
              <a:rPr lang="en-US" sz="2000" b="1" dirty="0">
                <a:solidFill>
                  <a:schemeClr val="accent6">
                    <a:lumMod val="50000"/>
                  </a:schemeClr>
                </a:solidFill>
              </a:rPr>
              <a:t>6% vs. 9%, NNT – 33</a:t>
            </a:r>
            <a:r>
              <a:rPr lang="en-US" sz="2000" b="1" dirty="0" smtClean="0">
                <a:solidFill>
                  <a:schemeClr val="accent6">
                    <a:lumMod val="50000"/>
                  </a:schemeClr>
                </a:solidFill>
              </a:rPr>
              <a:t>)</a:t>
            </a:r>
          </a:p>
          <a:p>
            <a:pPr lvl="1">
              <a:spcBef>
                <a:spcPts val="600"/>
              </a:spcBef>
              <a:spcAft>
                <a:spcPts val="600"/>
              </a:spcAft>
            </a:pPr>
            <a:r>
              <a:rPr lang="en-US" sz="2000" dirty="0" smtClean="0"/>
              <a:t>Bleeding rates were low, and while major bleeding was increased (3.1% vs 1.9%), notably, there was no increase </a:t>
            </a:r>
            <a:r>
              <a:rPr lang="en-US" sz="2000" dirty="0"/>
              <a:t>in fatal or critical organ bleeding</a:t>
            </a:r>
          </a:p>
          <a:p>
            <a:pPr lvl="1">
              <a:spcBef>
                <a:spcPts val="600"/>
              </a:spcBef>
              <a:spcAft>
                <a:spcPts val="600"/>
              </a:spcAft>
            </a:pPr>
            <a:r>
              <a:rPr lang="en-US" sz="2000" b="1" dirty="0" smtClean="0">
                <a:solidFill>
                  <a:schemeClr val="accent6">
                    <a:lumMod val="50000"/>
                  </a:schemeClr>
                </a:solidFill>
              </a:rPr>
              <a:t>Increased net clinical benefit by 28%, </a:t>
            </a:r>
            <a:endParaRPr lang="en-US" sz="2400" b="1" dirty="0">
              <a:solidFill>
                <a:schemeClr val="accent6">
                  <a:lumMod val="50000"/>
                </a:schemeClr>
              </a:solidFill>
            </a:endParaRPr>
          </a:p>
        </p:txBody>
      </p:sp>
      <p:sp>
        <p:nvSpPr>
          <p:cNvPr id="5" name="TextBox 4"/>
          <p:cNvSpPr txBox="1"/>
          <p:nvPr/>
        </p:nvSpPr>
        <p:spPr>
          <a:xfrm>
            <a:off x="619138" y="6517932"/>
            <a:ext cx="8274051" cy="153888"/>
          </a:xfrm>
          <a:prstGeom prst="rect">
            <a:avLst/>
          </a:prstGeom>
          <a:noFill/>
        </p:spPr>
        <p:txBody>
          <a:bodyPr wrap="square" lIns="0" tIns="0" rIns="0" bIns="0" rtlCol="0" anchor="b" anchorCtr="0">
            <a:spAutoFit/>
          </a:bodyPr>
          <a:lstStyle/>
          <a:p>
            <a:r>
              <a:rPr lang="en-US" sz="1000" dirty="0" err="1" smtClean="0">
                <a:solidFill>
                  <a:srgbClr val="000000">
                    <a:lumMod val="65000"/>
                    <a:lumOff val="35000"/>
                  </a:srgbClr>
                </a:solidFill>
              </a:rPr>
              <a:t>Anand</a:t>
            </a:r>
            <a:r>
              <a:rPr lang="en-US" sz="1000" dirty="0" smtClean="0">
                <a:solidFill>
                  <a:srgbClr val="000000">
                    <a:lumMod val="65000"/>
                    <a:lumOff val="35000"/>
                  </a:srgbClr>
                </a:solidFill>
              </a:rPr>
              <a:t> </a:t>
            </a:r>
            <a:r>
              <a:rPr lang="en-US" sz="1000" dirty="0">
                <a:solidFill>
                  <a:srgbClr val="000000">
                    <a:lumMod val="65000"/>
                    <a:lumOff val="35000"/>
                  </a:srgbClr>
                </a:solidFill>
              </a:rPr>
              <a:t>SS</a:t>
            </a:r>
            <a:r>
              <a:rPr lang="en-US" sz="1000" i="1" dirty="0">
                <a:solidFill>
                  <a:srgbClr val="000000">
                    <a:lumMod val="65000"/>
                    <a:lumOff val="35000"/>
                  </a:srgbClr>
                </a:solidFill>
              </a:rPr>
              <a:t> et al. Lancet </a:t>
            </a:r>
            <a:r>
              <a:rPr lang="en-US" sz="1000" dirty="0" smtClean="0">
                <a:solidFill>
                  <a:srgbClr val="000000">
                    <a:lumMod val="65000"/>
                    <a:lumOff val="35000"/>
                  </a:srgbClr>
                </a:solidFill>
              </a:rPr>
              <a:t>2018</a:t>
            </a:r>
            <a:endParaRPr lang="en-US" sz="1000" dirty="0">
              <a:solidFill>
                <a:srgbClr val="000000">
                  <a:lumMod val="65000"/>
                  <a:lumOff val="35000"/>
                </a:srgbClr>
              </a:solidFill>
            </a:endParaRPr>
          </a:p>
        </p:txBody>
      </p:sp>
    </p:spTree>
    <p:extLst>
      <p:ext uri="{BB962C8B-B14F-4D97-AF65-F5344CB8AC3E}">
        <p14:creationId xmlns:p14="http://schemas.microsoft.com/office/powerpoint/2010/main" val="420794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48994"/>
            <a:ext cx="8281175" cy="861774"/>
          </a:xfrm>
        </p:spPr>
        <p:txBody>
          <a:bodyPr/>
          <a:lstStyle/>
          <a:p>
            <a:r>
              <a:rPr lang="en-GB" dirty="0">
                <a:solidFill>
                  <a:srgbClr val="3961AD"/>
                </a:solidFill>
                <a:latin typeface="ArialMT"/>
              </a:rPr>
              <a:t>Net Clinical Benefit: 20% RRR with Rivaroxaban 2.5 mg bid + Aspirin Versus Aspirin</a:t>
            </a:r>
            <a:endParaRPr lang="en-GB" dirty="0"/>
          </a:p>
        </p:txBody>
      </p:sp>
      <p:sp>
        <p:nvSpPr>
          <p:cNvPr id="3" name="Content Placeholder 2"/>
          <p:cNvSpPr>
            <a:spLocks noGrp="1"/>
          </p:cNvSpPr>
          <p:nvPr>
            <p:ph sz="quarter" idx="10"/>
          </p:nvPr>
        </p:nvSpPr>
        <p:spPr/>
        <p:txBody>
          <a:bodyPr/>
          <a:lstStyle/>
          <a:p>
            <a:r>
              <a:rPr lang="en-GB" b="1" dirty="0"/>
              <a:t>Definition: </a:t>
            </a:r>
            <a:r>
              <a:rPr lang="en-GB" dirty="0"/>
              <a:t>composite of CV death, stroke, MI, fatal bleeding or symptomatic bleeding into a critical organ</a:t>
            </a:r>
          </a:p>
          <a:p>
            <a:pPr lvl="1"/>
            <a:r>
              <a:rPr lang="en-GB" b="1" dirty="0">
                <a:solidFill>
                  <a:schemeClr val="bg2"/>
                </a:solidFill>
              </a:rPr>
              <a:t>In other words, net clinical benefit represented the composite of fatal and non-fatal events of irreversible harm</a:t>
            </a:r>
          </a:p>
          <a:p>
            <a:pPr lvl="1"/>
            <a:endParaRPr lang="en-GB" b="1" dirty="0">
              <a:solidFill>
                <a:schemeClr val="bg2"/>
              </a:solidFill>
            </a:endParaRPr>
          </a:p>
          <a:p>
            <a:pPr lvl="1"/>
            <a:endParaRPr lang="en-GB" b="1" dirty="0">
              <a:solidFill>
                <a:schemeClr val="bg2"/>
              </a:solidFill>
            </a:endParaRPr>
          </a:p>
          <a:p>
            <a:pPr lvl="1"/>
            <a:endParaRPr lang="en-GB" b="1" dirty="0">
              <a:solidFill>
                <a:schemeClr val="bg2"/>
              </a:solidFill>
            </a:endParaRPr>
          </a:p>
          <a:p>
            <a:pPr lvl="1"/>
            <a:endParaRPr lang="en-GB" b="1" dirty="0">
              <a:solidFill>
                <a:schemeClr val="bg2"/>
              </a:solidFill>
            </a:endParaRPr>
          </a:p>
          <a:p>
            <a:pPr lvl="1"/>
            <a:endParaRPr lang="en-GB" b="1" dirty="0">
              <a:solidFill>
                <a:schemeClr val="bg2"/>
              </a:solidFill>
            </a:endParaRPr>
          </a:p>
          <a:p>
            <a:pPr lvl="1"/>
            <a:endParaRPr lang="en-GB" b="1" dirty="0">
              <a:solidFill>
                <a:schemeClr val="bg2"/>
              </a:solidFill>
            </a:endParaRPr>
          </a:p>
          <a:p>
            <a:pPr marL="269875" lvl="1" indent="0">
              <a:buNone/>
            </a:pPr>
            <a:endParaRPr lang="en-GB" b="1" dirty="0">
              <a:solidFill>
                <a:schemeClr val="bg2"/>
              </a:solidFill>
            </a:endParaRPr>
          </a:p>
        </p:txBody>
      </p:sp>
      <p:sp>
        <p:nvSpPr>
          <p:cNvPr id="4" name="TextBox 3"/>
          <p:cNvSpPr txBox="1"/>
          <p:nvPr/>
        </p:nvSpPr>
        <p:spPr>
          <a:xfrm>
            <a:off x="-3996952" y="1772816"/>
            <a:ext cx="181822" cy="340735"/>
          </a:xfrm>
          <a:prstGeom prst="rect">
            <a:avLst/>
          </a:prstGeom>
          <a:noFill/>
        </p:spPr>
        <p:txBody>
          <a:bodyPr wrap="none" lIns="90000" tIns="46800" rIns="90000" bIns="46800" rtlCol="0" anchor="ctr">
            <a:spAutoFit/>
          </a:bodyPr>
          <a:lstStyle/>
          <a:p>
            <a:endParaRPr lang="en-GB" sz="1600" dirty="0">
              <a:solidFill>
                <a:schemeClr val="tx1">
                  <a:lumMod val="65000"/>
                  <a:lumOff val="35000"/>
                </a:schemeClr>
              </a:solidFill>
            </a:endParaRPr>
          </a:p>
        </p:txBody>
      </p:sp>
      <p:graphicFrame>
        <p:nvGraphicFramePr>
          <p:cNvPr id="11" name="Tabelle 1"/>
          <p:cNvGraphicFramePr>
            <a:graphicFrameLocks noGrp="1"/>
          </p:cNvGraphicFramePr>
          <p:nvPr>
            <p:extLst/>
          </p:nvPr>
        </p:nvGraphicFramePr>
        <p:xfrm>
          <a:off x="683568" y="2996952"/>
          <a:ext cx="8289749" cy="1889760"/>
        </p:xfrm>
        <a:graphic>
          <a:graphicData uri="http://schemas.openxmlformats.org/drawingml/2006/table">
            <a:tbl>
              <a:tblPr firstRow="1" bandRow="1">
                <a:tableStyleId>{9D7B26C5-4107-4FEC-AEDC-1716B250A1EF}</a:tableStyleId>
              </a:tblPr>
              <a:tblGrid>
                <a:gridCol w="1512168">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3"/>
                    </a:ext>
                  </a:extLst>
                </a:gridCol>
                <a:gridCol w="1872208">
                  <a:extLst>
                    <a:ext uri="{9D8B030D-6E8A-4147-A177-3AD203B41FA5}">
                      <a16:colId xmlns:a16="http://schemas.microsoft.com/office/drawing/2014/main" xmlns="" val="20004"/>
                    </a:ext>
                  </a:extLst>
                </a:gridCol>
                <a:gridCol w="1809029">
                  <a:extLst>
                    <a:ext uri="{9D8B030D-6E8A-4147-A177-3AD203B41FA5}">
                      <a16:colId xmlns:a16="http://schemas.microsoft.com/office/drawing/2014/main" xmlns="" val="20005"/>
                    </a:ext>
                  </a:extLst>
                </a:gridCol>
              </a:tblGrid>
              <a:tr h="413826">
                <a:tc rowSpan="2">
                  <a:txBody>
                    <a:bodyPr/>
                    <a:lstStyle/>
                    <a:p>
                      <a:pPr marL="0" algn="l" defTabSz="914400" rtl="0" eaLnBrk="1" latinLnBrk="0" hangingPunct="1">
                        <a:spcAft>
                          <a:spcPts val="0"/>
                        </a:spcAft>
                        <a:tabLst>
                          <a:tab pos="91440" algn="l"/>
                        </a:tabLst>
                      </a:pPr>
                      <a:r>
                        <a:rPr lang="en-US" sz="1600" kern="1200" dirty="0">
                          <a:solidFill>
                            <a:schemeClr val="bg1"/>
                          </a:solidFill>
                          <a:effectLst/>
                          <a:latin typeface="+mn-lt"/>
                          <a:ea typeface="+mn-ea"/>
                          <a:cs typeface="+mn-cs"/>
                        </a:rPr>
                        <a:t> Outcome</a:t>
                      </a:r>
                    </a:p>
                  </a:txBody>
                  <a:tcPr>
                    <a:lnB w="12700" cap="flat" cmpd="sng" algn="ctr">
                      <a:noFill/>
                      <a:prstDash val="solid"/>
                      <a:round/>
                      <a:headEnd type="none" w="med" len="med"/>
                      <a:tailEnd type="none" w="med" len="med"/>
                    </a:lnB>
                    <a:solidFill>
                      <a:schemeClr val="bg2"/>
                    </a:solidFill>
                  </a:tcPr>
                </a:tc>
                <a:tc rowSpan="2">
                  <a:txBody>
                    <a:bodyPr/>
                    <a:lstStyle/>
                    <a:p>
                      <a:pPr algn="ctr">
                        <a:lnSpc>
                          <a:spcPct val="100000"/>
                        </a:lnSpc>
                        <a:spcAft>
                          <a:spcPts val="600"/>
                        </a:spcAft>
                      </a:pPr>
                      <a:r>
                        <a:rPr lang="en-US" sz="1600" dirty="0">
                          <a:solidFill>
                            <a:schemeClr val="bg1"/>
                          </a:solidFill>
                          <a:effectLst/>
                          <a:latin typeface="+mn-lt"/>
                        </a:rPr>
                        <a:t>Rivaroxaban </a:t>
                      </a:r>
                      <a:br>
                        <a:rPr lang="en-US" sz="1600" dirty="0">
                          <a:solidFill>
                            <a:schemeClr val="bg1"/>
                          </a:solidFill>
                          <a:effectLst/>
                          <a:latin typeface="+mn-lt"/>
                        </a:rPr>
                      </a:br>
                      <a:r>
                        <a:rPr lang="en-US" sz="1600" dirty="0">
                          <a:solidFill>
                            <a:schemeClr val="bg1"/>
                          </a:solidFill>
                          <a:effectLst/>
                          <a:latin typeface="+mn-lt"/>
                        </a:rPr>
                        <a:t>2.5 mg bid + </a:t>
                      </a:r>
                      <a:br>
                        <a:rPr lang="en-US" sz="1600" dirty="0">
                          <a:solidFill>
                            <a:schemeClr val="bg1"/>
                          </a:solidFill>
                          <a:effectLst/>
                          <a:latin typeface="+mn-lt"/>
                        </a:rPr>
                      </a:br>
                      <a:r>
                        <a:rPr lang="en-US" sz="1600" dirty="0">
                          <a:solidFill>
                            <a:schemeClr val="bg1"/>
                          </a:solidFill>
                          <a:effectLst/>
                          <a:latin typeface="+mn-lt"/>
                        </a:rPr>
                        <a:t>aspirin </a:t>
                      </a:r>
                      <a:br>
                        <a:rPr lang="en-US" sz="1600" dirty="0">
                          <a:solidFill>
                            <a:schemeClr val="bg1"/>
                          </a:solidFill>
                          <a:effectLst/>
                          <a:latin typeface="+mn-lt"/>
                        </a:rPr>
                      </a:br>
                      <a:r>
                        <a:rPr lang="en-US" sz="1600" dirty="0">
                          <a:solidFill>
                            <a:schemeClr val="bg1"/>
                          </a:solidFill>
                          <a:effectLst/>
                          <a:latin typeface="+mn-lt"/>
                        </a:rPr>
                        <a:t>100 mg </a:t>
                      </a:r>
                      <a:br>
                        <a:rPr lang="en-US" sz="1600" dirty="0">
                          <a:solidFill>
                            <a:schemeClr val="bg1"/>
                          </a:solidFill>
                          <a:effectLst/>
                          <a:latin typeface="+mn-lt"/>
                        </a:rPr>
                      </a:br>
                      <a:r>
                        <a:rPr lang="en-US" sz="1600" kern="1200" dirty="0">
                          <a:solidFill>
                            <a:schemeClr val="bg1"/>
                          </a:solidFill>
                          <a:effectLst/>
                          <a:latin typeface="+mn-lt"/>
                        </a:rPr>
                        <a:t>N=9152</a:t>
                      </a:r>
                      <a:endParaRPr lang="en-US" sz="1600" dirty="0">
                        <a:solidFill>
                          <a:schemeClr val="bg1"/>
                        </a:solidFill>
                        <a:effectLst/>
                        <a:latin typeface="+mn-lt"/>
                        <a:ea typeface="SimSun"/>
                      </a:endParaRPr>
                    </a:p>
                  </a:txBody>
                  <a:tcPr anchor="ctr">
                    <a:lnB w="12700" cap="flat" cmpd="sng" algn="ctr">
                      <a:noFill/>
                      <a:prstDash val="solid"/>
                      <a:round/>
                      <a:headEnd type="none" w="med" len="med"/>
                      <a:tailEnd type="none" w="med" len="med"/>
                    </a:lnB>
                    <a:solidFill>
                      <a:schemeClr val="bg2"/>
                    </a:solidFill>
                  </a:tcPr>
                </a:tc>
                <a:tc rowSpan="2">
                  <a:txBody>
                    <a:bodyPr/>
                    <a:lstStyle/>
                    <a:p>
                      <a:pPr algn="ctr">
                        <a:lnSpc>
                          <a:spcPct val="100000"/>
                        </a:lnSpc>
                        <a:spcAft>
                          <a:spcPts val="600"/>
                        </a:spcAft>
                      </a:pPr>
                      <a:r>
                        <a:rPr lang="en-US" sz="1600" dirty="0">
                          <a:solidFill>
                            <a:schemeClr val="bg1"/>
                          </a:solidFill>
                          <a:effectLst/>
                          <a:latin typeface="+mn-lt"/>
                        </a:rPr>
                        <a:t>Aspirin </a:t>
                      </a:r>
                      <a:br>
                        <a:rPr lang="en-US" sz="1600" dirty="0">
                          <a:solidFill>
                            <a:schemeClr val="bg1"/>
                          </a:solidFill>
                          <a:effectLst/>
                          <a:latin typeface="+mn-lt"/>
                        </a:rPr>
                      </a:br>
                      <a:r>
                        <a:rPr lang="en-US" sz="1600" dirty="0">
                          <a:solidFill>
                            <a:schemeClr val="bg1"/>
                          </a:solidFill>
                          <a:effectLst/>
                          <a:latin typeface="+mn-lt"/>
                        </a:rPr>
                        <a:t>100</a:t>
                      </a:r>
                      <a:r>
                        <a:rPr lang="en-US" sz="1600" baseline="0" dirty="0">
                          <a:solidFill>
                            <a:schemeClr val="bg1"/>
                          </a:solidFill>
                          <a:effectLst/>
                          <a:latin typeface="+mn-lt"/>
                        </a:rPr>
                        <a:t> mg</a:t>
                      </a:r>
                      <a:br>
                        <a:rPr lang="en-US" sz="1600" baseline="0" dirty="0">
                          <a:solidFill>
                            <a:schemeClr val="bg1"/>
                          </a:solidFill>
                          <a:effectLst/>
                          <a:latin typeface="+mn-lt"/>
                        </a:rPr>
                      </a:br>
                      <a:r>
                        <a:rPr lang="en-US" sz="1600" kern="1200" dirty="0">
                          <a:solidFill>
                            <a:schemeClr val="bg1"/>
                          </a:solidFill>
                          <a:effectLst/>
                          <a:latin typeface="+mn-lt"/>
                        </a:rPr>
                        <a:t>N=9126</a:t>
                      </a:r>
                      <a:endParaRPr lang="en-US" sz="1600" dirty="0">
                        <a:solidFill>
                          <a:schemeClr val="bg1"/>
                        </a:solidFill>
                        <a:effectLst/>
                        <a:latin typeface="+mn-lt"/>
                        <a:ea typeface="SimSun"/>
                      </a:endParaRPr>
                    </a:p>
                  </a:txBody>
                  <a:tcPr anchor="ctr">
                    <a:lnB w="12700" cap="flat" cmpd="sng" algn="ctr">
                      <a:noFill/>
                      <a:prstDash val="solid"/>
                      <a:round/>
                      <a:headEnd type="none" w="med" len="med"/>
                      <a:tailEnd type="none" w="med" len="med"/>
                    </a:lnB>
                    <a:solidFill>
                      <a:schemeClr val="bg2"/>
                    </a:solidFill>
                  </a:tcPr>
                </a:tc>
                <a:tc gridSpan="2">
                  <a:txBody>
                    <a:bodyPr/>
                    <a:lstStyle/>
                    <a:p>
                      <a:pPr algn="ctr">
                        <a:lnSpc>
                          <a:spcPct val="100000"/>
                        </a:lnSpc>
                        <a:spcAft>
                          <a:spcPts val="600"/>
                        </a:spcAft>
                      </a:pPr>
                      <a:r>
                        <a:rPr lang="en-US" sz="1600" dirty="0">
                          <a:solidFill>
                            <a:schemeClr val="bg1"/>
                          </a:solidFill>
                          <a:effectLst/>
                          <a:latin typeface="+mn-lt"/>
                        </a:rPr>
                        <a:t>Rivaroxaban 2.5 mg</a:t>
                      </a:r>
                      <a:r>
                        <a:rPr lang="en-US" sz="1600" baseline="0" dirty="0">
                          <a:solidFill>
                            <a:schemeClr val="bg1"/>
                          </a:solidFill>
                          <a:effectLst/>
                          <a:latin typeface="+mn-lt"/>
                        </a:rPr>
                        <a:t> bid </a:t>
                      </a:r>
                      <a:r>
                        <a:rPr lang="en-US" sz="1600" dirty="0">
                          <a:solidFill>
                            <a:schemeClr val="bg1"/>
                          </a:solidFill>
                          <a:effectLst/>
                          <a:latin typeface="+mn-lt"/>
                        </a:rPr>
                        <a:t>+ </a:t>
                      </a:r>
                      <a:br>
                        <a:rPr lang="en-US" sz="1600" dirty="0">
                          <a:solidFill>
                            <a:schemeClr val="bg1"/>
                          </a:solidFill>
                          <a:effectLst/>
                          <a:latin typeface="+mn-lt"/>
                        </a:rPr>
                      </a:br>
                      <a:r>
                        <a:rPr lang="en-US" sz="1600" dirty="0">
                          <a:solidFill>
                            <a:schemeClr val="bg1"/>
                          </a:solidFill>
                          <a:effectLst/>
                          <a:latin typeface="+mn-lt"/>
                        </a:rPr>
                        <a:t>aspirin 100 mg </a:t>
                      </a:r>
                      <a:br>
                        <a:rPr lang="en-US" sz="1600" dirty="0">
                          <a:solidFill>
                            <a:schemeClr val="bg1"/>
                          </a:solidFill>
                          <a:effectLst/>
                          <a:latin typeface="+mn-lt"/>
                        </a:rPr>
                      </a:br>
                      <a:r>
                        <a:rPr lang="en-US" sz="1600" dirty="0">
                          <a:solidFill>
                            <a:schemeClr val="bg1"/>
                          </a:solidFill>
                          <a:effectLst/>
                          <a:latin typeface="+mn-lt"/>
                        </a:rPr>
                        <a:t>vs</a:t>
                      </a:r>
                      <a:r>
                        <a:rPr lang="en-US" sz="1600" baseline="0" dirty="0">
                          <a:solidFill>
                            <a:schemeClr val="bg1"/>
                          </a:solidFill>
                          <a:effectLst/>
                          <a:latin typeface="+mn-lt"/>
                        </a:rPr>
                        <a:t> </a:t>
                      </a:r>
                      <a:r>
                        <a:rPr lang="en-US" sz="1600" dirty="0">
                          <a:solidFill>
                            <a:schemeClr val="bg1"/>
                          </a:solidFill>
                          <a:effectLst/>
                          <a:latin typeface="+mn-lt"/>
                        </a:rPr>
                        <a:t>aspirin 100 mg</a:t>
                      </a:r>
                      <a:endParaRPr lang="en-US" sz="1600" b="1" kern="1200" dirty="0">
                        <a:solidFill>
                          <a:schemeClr val="bg1"/>
                        </a:solidFill>
                        <a:effectLst/>
                        <a:latin typeface="+mn-lt"/>
                        <a:ea typeface="+mn-ea"/>
                        <a:cs typeface="+mn-cs"/>
                      </a:endParaRPr>
                    </a:p>
                  </a:txBody>
                  <a:tcPr anchor="ctr">
                    <a:lnB w="12700" cap="flat" cmpd="sng" algn="ctr">
                      <a:no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xmlns="" val="10000"/>
                  </a:ext>
                </a:extLst>
              </a:tr>
              <a:tr h="413826">
                <a:tc vMerge="1">
                  <a:txBody>
                    <a:bodyPr/>
                    <a:lstStyle/>
                    <a:p>
                      <a:pPr marL="0" algn="l" defTabSz="914400" rtl="0" eaLnBrk="1" latinLnBrk="0" hangingPunct="1">
                        <a:spcAft>
                          <a:spcPts val="0"/>
                        </a:spcAft>
                        <a:tabLst>
                          <a:tab pos="91440" algn="l"/>
                        </a:tabLst>
                      </a:pPr>
                      <a:endParaRPr lang="en-US" sz="1600" kern="1200" dirty="0">
                        <a:solidFill>
                          <a:schemeClr val="tx1"/>
                        </a:solidFill>
                        <a:effectLst/>
                        <a:latin typeface="+mn-lt"/>
                        <a:ea typeface="+mn-ea"/>
                        <a:cs typeface="+mn-cs"/>
                      </a:endParaRPr>
                    </a:p>
                  </a:txBody>
                  <a:tcPr>
                    <a:solidFill>
                      <a:schemeClr val="bg2"/>
                    </a:solidFill>
                  </a:tcPr>
                </a:tc>
                <a:tc vMerge="1">
                  <a:txBody>
                    <a:bodyPr/>
                    <a:lstStyle/>
                    <a:p>
                      <a:pPr algn="ctr">
                        <a:lnSpc>
                          <a:spcPct val="100000"/>
                        </a:lnSpc>
                        <a:spcAft>
                          <a:spcPts val="600"/>
                        </a:spcAft>
                      </a:pPr>
                      <a:endParaRPr lang="en-US" sz="1600" dirty="0">
                        <a:solidFill>
                          <a:schemeClr val="bg1"/>
                        </a:solidFill>
                        <a:effectLst/>
                        <a:latin typeface="+mn-lt"/>
                        <a:ea typeface="SimSun"/>
                      </a:endParaRPr>
                    </a:p>
                  </a:txBody>
                  <a:tcPr anchor="ctr">
                    <a:solidFill>
                      <a:schemeClr val="bg2"/>
                    </a:solidFill>
                  </a:tcPr>
                </a:tc>
                <a:tc vMerge="1">
                  <a:txBody>
                    <a:bodyPr/>
                    <a:lstStyle/>
                    <a:p>
                      <a:pPr algn="ctr">
                        <a:lnSpc>
                          <a:spcPct val="100000"/>
                        </a:lnSpc>
                        <a:spcAft>
                          <a:spcPts val="600"/>
                        </a:spcAft>
                      </a:pPr>
                      <a:endParaRPr lang="en-US" sz="1600" dirty="0">
                        <a:solidFill>
                          <a:schemeClr val="bg1"/>
                        </a:solidFill>
                        <a:effectLst/>
                        <a:latin typeface="+mn-lt"/>
                        <a:ea typeface="SimSun"/>
                      </a:endParaRPr>
                    </a:p>
                  </a:txBody>
                  <a:tcPr anchor="ctr">
                    <a:solidFill>
                      <a:schemeClr val="bg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de-DE" sz="1600" b="1" kern="1200" dirty="0">
                          <a:solidFill>
                            <a:schemeClr val="bg1"/>
                          </a:solidFill>
                          <a:effectLst/>
                          <a:latin typeface="+mn-lt"/>
                          <a:ea typeface="+mn-ea"/>
                          <a:cs typeface="+mn-cs"/>
                        </a:rPr>
                        <a:t>HR (95% CI)</a:t>
                      </a:r>
                      <a:endParaRPr lang="en-US" sz="1600" b="1" kern="1200" dirty="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de-DE" sz="1600" b="1" i="1" kern="1200" dirty="0">
                          <a:solidFill>
                            <a:schemeClr val="bg1"/>
                          </a:solidFill>
                          <a:effectLst/>
                          <a:latin typeface="+mn-lt"/>
                          <a:ea typeface="+mn-ea"/>
                          <a:cs typeface="+mn-cs"/>
                        </a:rPr>
                        <a:t>p</a:t>
                      </a:r>
                      <a:r>
                        <a:rPr lang="de-DE" sz="1600" b="1" kern="1200" dirty="0">
                          <a:solidFill>
                            <a:schemeClr val="bg1"/>
                          </a:solidFill>
                          <a:effectLst/>
                          <a:latin typeface="+mn-lt"/>
                          <a:ea typeface="+mn-ea"/>
                          <a:cs typeface="+mn-cs"/>
                        </a:rPr>
                        <a:t>-value</a:t>
                      </a:r>
                      <a:endParaRPr lang="en-US" sz="1600" b="1" kern="1200" dirty="0">
                        <a:solidFill>
                          <a:schemeClr val="bg1"/>
                        </a:solidFill>
                        <a:effectLst/>
                        <a:latin typeface="+mn-lt"/>
                        <a:ea typeface="+mn-ea"/>
                        <a:cs typeface="+mn-cs"/>
                      </a:endParaRPr>
                    </a:p>
                  </a:txBody>
                  <a:tcPr anchor="ct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xmlns="" val="10002"/>
                  </a:ext>
                </a:extLst>
              </a:tr>
              <a:tr h="238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Net clinical benefit</a:t>
                      </a:r>
                      <a:endParaRPr lang="en-US" sz="1600" kern="1200" dirty="0">
                        <a:solidFill>
                          <a:schemeClr val="tx1"/>
                        </a:solidFill>
                        <a:effectLst/>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algn="ctr" defTabSz="914400" rtl="0" eaLnBrk="1" latinLnBrk="0" hangingPunct="1">
                        <a:spcAft>
                          <a:spcPts val="0"/>
                        </a:spcAft>
                      </a:pPr>
                      <a:r>
                        <a:rPr lang="de-DE" sz="1600" kern="1200" dirty="0">
                          <a:solidFill>
                            <a:schemeClr val="tx1"/>
                          </a:solidFill>
                          <a:effectLst/>
                          <a:latin typeface="+mn-lt"/>
                          <a:ea typeface="+mn-ea"/>
                          <a:cs typeface="+mn-cs"/>
                        </a:rPr>
                        <a:t>431 (4.7%)</a:t>
                      </a:r>
                      <a:endParaRPr lang="en-US" sz="1600" kern="1200" dirty="0">
                        <a:solidFill>
                          <a:schemeClr val="tx1"/>
                        </a:solidFill>
                        <a:effectLst/>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534 (5.9%)</a:t>
                      </a:r>
                      <a:endParaRPr lang="en-US" sz="1600" kern="1200" dirty="0">
                        <a:solidFill>
                          <a:schemeClr val="tx1"/>
                        </a:solidFill>
                        <a:effectLst/>
                        <a:latin typeface="+mn-lt"/>
                        <a:ea typeface="+mn-ea"/>
                        <a:cs typeface="+mn-cs"/>
                      </a:endParaRPr>
                    </a:p>
                  </a:txBody>
                  <a:tcPr anchor="ctr">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0.80 (0.70</a:t>
                      </a:r>
                      <a:r>
                        <a:rPr lang="en-US" sz="1600" kern="1200" baseline="0" dirty="0">
                          <a:effectLst/>
                        </a:rPr>
                        <a:t>–</a:t>
                      </a:r>
                      <a:r>
                        <a:rPr lang="de-DE" sz="1600" kern="1200" dirty="0">
                          <a:solidFill>
                            <a:schemeClr val="tx1"/>
                          </a:solidFill>
                          <a:effectLst/>
                          <a:latin typeface="+mn-lt"/>
                          <a:ea typeface="+mn-ea"/>
                          <a:cs typeface="+mn-cs"/>
                        </a:rPr>
                        <a:t>0.91)</a:t>
                      </a:r>
                      <a:endParaRPr lang="en-US" sz="16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&lt;0.001</a:t>
                      </a:r>
                      <a:endParaRPr lang="en-US" sz="16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10001"/>
                  </a:ext>
                </a:extLst>
              </a:tr>
            </a:tbl>
          </a:graphicData>
        </a:graphic>
      </p:graphicFrame>
      <p:sp>
        <p:nvSpPr>
          <p:cNvPr id="10" name="TextBox 9"/>
          <p:cNvSpPr txBox="1"/>
          <p:nvPr/>
        </p:nvSpPr>
        <p:spPr>
          <a:xfrm>
            <a:off x="619137" y="6434398"/>
            <a:ext cx="6977199" cy="307777"/>
          </a:xfrm>
          <a:prstGeom prst="rect">
            <a:avLst/>
          </a:prstGeom>
          <a:noFill/>
        </p:spPr>
        <p:txBody>
          <a:bodyPr wrap="square" lIns="0" tIns="0" rIns="0" bIns="0" rtlCol="0" anchor="b" anchorCtr="0">
            <a:spAutoFit/>
          </a:bodyPr>
          <a:lstStyle/>
          <a:p>
            <a:r>
              <a:rPr lang="en-GB" sz="1000" dirty="0">
                <a:solidFill>
                  <a:srgbClr val="000000">
                    <a:lumMod val="65000"/>
                    <a:lumOff val="35000"/>
                  </a:srgbClr>
                </a:solidFill>
              </a:rPr>
              <a:t/>
            </a:r>
            <a:br>
              <a:rPr lang="en-GB" sz="1000" dirty="0">
                <a:solidFill>
                  <a:srgbClr val="000000">
                    <a:lumMod val="65000"/>
                    <a:lumOff val="35000"/>
                  </a:srgbClr>
                </a:solidFill>
              </a:rPr>
            </a:br>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spTree>
    <p:extLst>
      <p:ext uri="{BB962C8B-B14F-4D97-AF65-F5344CB8AC3E}">
        <p14:creationId xmlns:p14="http://schemas.microsoft.com/office/powerpoint/2010/main" val="1621126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2168860"/>
            <a:ext cx="7777252" cy="3477875"/>
          </a:xfrm>
          <a:prstGeom prst="rect">
            <a:avLst/>
          </a:prstGeom>
        </p:spPr>
        <p:txBody>
          <a:bodyPr wrap="square">
            <a:spAutoFit/>
          </a:bodyPr>
          <a:lstStyle/>
          <a:p>
            <a:pPr marL="285750" indent="-285750">
              <a:buFont typeface="Wingdings" panose="05000000000000000000" pitchFamily="2" charset="2"/>
              <a:buChar char="§"/>
            </a:pPr>
            <a:r>
              <a:rPr lang="en-US" sz="2000" dirty="0">
                <a:solidFill>
                  <a:srgbClr val="002060"/>
                </a:solidFill>
                <a:latin typeface="+mn-lt"/>
              </a:rPr>
              <a:t>The risk of </a:t>
            </a:r>
            <a:r>
              <a:rPr lang="en-US" sz="2000" b="1" dirty="0" smtClean="0">
                <a:solidFill>
                  <a:srgbClr val="002060"/>
                </a:solidFill>
                <a:latin typeface="+mn-lt"/>
              </a:rPr>
              <a:t>MACE</a:t>
            </a:r>
            <a:r>
              <a:rPr lang="en-US" sz="2000" dirty="0" smtClean="0">
                <a:solidFill>
                  <a:srgbClr val="002060"/>
                </a:solidFill>
                <a:latin typeface="+mn-lt"/>
              </a:rPr>
              <a:t> was </a:t>
            </a:r>
            <a:r>
              <a:rPr lang="en-US" sz="2000" dirty="0">
                <a:solidFill>
                  <a:srgbClr val="002060"/>
                </a:solidFill>
                <a:latin typeface="+mn-lt"/>
              </a:rPr>
              <a:t>significantly lower with the </a:t>
            </a:r>
            <a:r>
              <a:rPr lang="en-US" sz="2000" dirty="0" smtClean="0">
                <a:solidFill>
                  <a:srgbClr val="002060"/>
                </a:solidFill>
                <a:latin typeface="+mn-lt"/>
              </a:rPr>
              <a:t>combination of </a:t>
            </a:r>
            <a:r>
              <a:rPr lang="en-US" sz="2000" dirty="0">
                <a:solidFill>
                  <a:srgbClr val="002060"/>
                </a:solidFill>
                <a:latin typeface="+mn-lt"/>
              </a:rPr>
              <a:t>rivaroxaban plus aspirin than with </a:t>
            </a:r>
            <a:r>
              <a:rPr lang="en-US" sz="2000" dirty="0" smtClean="0">
                <a:solidFill>
                  <a:srgbClr val="002060"/>
                </a:solidFill>
                <a:latin typeface="+mn-lt"/>
              </a:rPr>
              <a:t>aspirin </a:t>
            </a:r>
            <a:r>
              <a:rPr lang="en-US" sz="2000" dirty="0" smtClean="0">
                <a:solidFill>
                  <a:srgbClr val="002060"/>
                </a:solidFill>
                <a:latin typeface="+mn-lt"/>
              </a:rPr>
              <a:t>alone</a:t>
            </a:r>
            <a:endParaRPr lang="en-US" sz="2000" dirty="0">
              <a:solidFill>
                <a:srgbClr val="002060"/>
              </a:solidFill>
              <a:latin typeface="+mn-lt"/>
            </a:endParaRPr>
          </a:p>
          <a:p>
            <a:pPr marL="285750" indent="-285750">
              <a:buFont typeface="Wingdings" panose="05000000000000000000" pitchFamily="2" charset="2"/>
              <a:buChar char="§"/>
            </a:pPr>
            <a:endParaRPr lang="en-US" sz="2000" dirty="0">
              <a:solidFill>
                <a:srgbClr val="002060"/>
              </a:solidFill>
              <a:latin typeface="+mn-lt"/>
            </a:endParaRPr>
          </a:p>
          <a:p>
            <a:pPr marL="285750" indent="-285750">
              <a:buFont typeface="Wingdings" panose="05000000000000000000" pitchFamily="2" charset="2"/>
              <a:buChar char="§"/>
            </a:pPr>
            <a:r>
              <a:rPr lang="en-US" sz="2000" dirty="0" smtClean="0">
                <a:solidFill>
                  <a:srgbClr val="002060"/>
                </a:solidFill>
                <a:latin typeface="+mn-lt"/>
              </a:rPr>
              <a:t>The </a:t>
            </a:r>
            <a:r>
              <a:rPr lang="en-US" sz="2000" dirty="0">
                <a:solidFill>
                  <a:srgbClr val="002060"/>
                </a:solidFill>
                <a:latin typeface="+mn-lt"/>
              </a:rPr>
              <a:t>risk of </a:t>
            </a:r>
            <a:r>
              <a:rPr lang="en-US" sz="2000" b="1" dirty="0">
                <a:solidFill>
                  <a:srgbClr val="002060"/>
                </a:solidFill>
                <a:latin typeface="+mn-lt"/>
              </a:rPr>
              <a:t>major bleeding </a:t>
            </a:r>
            <a:r>
              <a:rPr lang="en-US" sz="2000" dirty="0">
                <a:solidFill>
                  <a:srgbClr val="002060"/>
                </a:solidFill>
                <a:latin typeface="+mn-lt"/>
              </a:rPr>
              <a:t>was </a:t>
            </a:r>
            <a:r>
              <a:rPr lang="en-US" sz="2000" dirty="0" smtClean="0">
                <a:solidFill>
                  <a:srgbClr val="002060"/>
                </a:solidFill>
                <a:latin typeface="+mn-lt"/>
              </a:rPr>
              <a:t>significantly </a:t>
            </a:r>
            <a:r>
              <a:rPr lang="en-US" sz="2000" dirty="0" smtClean="0">
                <a:solidFill>
                  <a:srgbClr val="002060"/>
                </a:solidFill>
                <a:latin typeface="+mn-lt"/>
              </a:rPr>
              <a:t>higher but the rates of fatal </a:t>
            </a:r>
            <a:r>
              <a:rPr lang="en-US" sz="2000" dirty="0" smtClean="0">
                <a:solidFill>
                  <a:srgbClr val="002060"/>
                </a:solidFill>
                <a:latin typeface="+mn-lt"/>
              </a:rPr>
              <a:t>or </a:t>
            </a:r>
            <a:r>
              <a:rPr lang="en-US" sz="2000" dirty="0">
                <a:solidFill>
                  <a:srgbClr val="002060"/>
                </a:solidFill>
                <a:latin typeface="+mn-lt"/>
              </a:rPr>
              <a:t>intracranial bleeding </a:t>
            </a:r>
            <a:r>
              <a:rPr lang="en-US" sz="2000" dirty="0" smtClean="0">
                <a:solidFill>
                  <a:srgbClr val="002060"/>
                </a:solidFill>
                <a:latin typeface="+mn-lt"/>
              </a:rPr>
              <a:t>were similar</a:t>
            </a:r>
            <a:endParaRPr lang="en-US" sz="2000" dirty="0" smtClean="0">
              <a:solidFill>
                <a:srgbClr val="002060"/>
              </a:solidFill>
              <a:latin typeface="+mn-lt"/>
            </a:endParaRPr>
          </a:p>
          <a:p>
            <a:pPr marL="285750" indent="-285750">
              <a:buFont typeface="Wingdings" panose="05000000000000000000" pitchFamily="2" charset="2"/>
              <a:buChar char="§"/>
            </a:pPr>
            <a:endParaRPr lang="en-US" sz="2000" dirty="0">
              <a:solidFill>
                <a:srgbClr val="002060"/>
              </a:solidFill>
              <a:latin typeface="+mn-lt"/>
            </a:endParaRPr>
          </a:p>
          <a:p>
            <a:pPr marL="285750" indent="-285750">
              <a:buFont typeface="Wingdings" panose="05000000000000000000" pitchFamily="2" charset="2"/>
              <a:buChar char="§"/>
            </a:pPr>
            <a:r>
              <a:rPr lang="en-US" sz="2000" dirty="0" smtClean="0">
                <a:solidFill>
                  <a:srgbClr val="002060"/>
                </a:solidFill>
                <a:latin typeface="+mn-lt"/>
              </a:rPr>
              <a:t>The </a:t>
            </a:r>
            <a:r>
              <a:rPr lang="en-US" sz="2000" dirty="0">
                <a:solidFill>
                  <a:srgbClr val="002060"/>
                </a:solidFill>
                <a:latin typeface="+mn-lt"/>
              </a:rPr>
              <a:t>rate of </a:t>
            </a:r>
            <a:r>
              <a:rPr lang="en-US" sz="2000" dirty="0" smtClean="0">
                <a:solidFill>
                  <a:srgbClr val="002060"/>
                </a:solidFill>
                <a:latin typeface="+mn-lt"/>
              </a:rPr>
              <a:t>the </a:t>
            </a:r>
            <a:r>
              <a:rPr lang="en-US" sz="2000" b="1" dirty="0" smtClean="0">
                <a:solidFill>
                  <a:srgbClr val="002060"/>
                </a:solidFill>
                <a:latin typeface="+mn-lt"/>
              </a:rPr>
              <a:t>net-clinical-benefit</a:t>
            </a:r>
            <a:r>
              <a:rPr lang="en-US" sz="2000" dirty="0" smtClean="0">
                <a:solidFill>
                  <a:srgbClr val="002060"/>
                </a:solidFill>
                <a:latin typeface="+mn-lt"/>
              </a:rPr>
              <a:t> </a:t>
            </a:r>
            <a:r>
              <a:rPr lang="en-US" sz="2000" dirty="0">
                <a:solidFill>
                  <a:srgbClr val="002060"/>
                </a:solidFill>
                <a:latin typeface="+mn-lt"/>
              </a:rPr>
              <a:t>outcome was lower by 20</a:t>
            </a:r>
            <a:r>
              <a:rPr lang="en-US" sz="2000" dirty="0" smtClean="0">
                <a:solidFill>
                  <a:srgbClr val="002060"/>
                </a:solidFill>
                <a:latin typeface="+mn-lt"/>
              </a:rPr>
              <a:t>% with </a:t>
            </a:r>
            <a:r>
              <a:rPr lang="en-US" sz="2000" dirty="0">
                <a:solidFill>
                  <a:srgbClr val="002060"/>
                </a:solidFill>
                <a:latin typeface="+mn-lt"/>
              </a:rPr>
              <a:t>rivaroxaban plus aspirin than with </a:t>
            </a:r>
            <a:r>
              <a:rPr lang="en-US" sz="2000" dirty="0" smtClean="0">
                <a:solidFill>
                  <a:srgbClr val="002060"/>
                </a:solidFill>
                <a:latin typeface="+mn-lt"/>
              </a:rPr>
              <a:t>aspirin alone </a:t>
            </a:r>
            <a:r>
              <a:rPr lang="en-US" sz="2000" dirty="0">
                <a:solidFill>
                  <a:srgbClr val="002060"/>
                </a:solidFill>
                <a:latin typeface="+mn-lt"/>
              </a:rPr>
              <a:t>(4.7% vs. 5.9%).</a:t>
            </a:r>
          </a:p>
        </p:txBody>
      </p:sp>
      <p:sp>
        <p:nvSpPr>
          <p:cNvPr id="6" name="TextBox 5"/>
          <p:cNvSpPr txBox="1"/>
          <p:nvPr/>
        </p:nvSpPr>
        <p:spPr>
          <a:xfrm>
            <a:off x="431540" y="1342730"/>
            <a:ext cx="2088232" cy="433068"/>
          </a:xfrm>
          <a:prstGeom prst="rect">
            <a:avLst/>
          </a:prstGeom>
          <a:noFill/>
        </p:spPr>
        <p:txBody>
          <a:bodyPr wrap="square" lIns="90000" tIns="46800" rIns="90000" bIns="46800" rtlCol="0" anchor="ctr">
            <a:spAutoFit/>
          </a:bodyPr>
          <a:lstStyle/>
          <a:p>
            <a:r>
              <a:rPr lang="en-GB" sz="2200" b="1" dirty="0" smtClean="0">
                <a:solidFill>
                  <a:schemeClr val="tx1">
                    <a:lumMod val="65000"/>
                    <a:lumOff val="35000"/>
                  </a:schemeClr>
                </a:solidFill>
              </a:rPr>
              <a:t>Summary</a:t>
            </a:r>
            <a:endParaRPr lang="en-US" sz="2200" b="1" dirty="0" smtClean="0">
              <a:solidFill>
                <a:schemeClr val="tx1">
                  <a:lumMod val="65000"/>
                  <a:lumOff val="35000"/>
                </a:schemeClr>
              </a:solidFill>
            </a:endParaRPr>
          </a:p>
        </p:txBody>
      </p:sp>
    </p:spTree>
    <p:extLst>
      <p:ext uri="{BB962C8B-B14F-4D97-AF65-F5344CB8AC3E}">
        <p14:creationId xmlns:p14="http://schemas.microsoft.com/office/powerpoint/2010/main" val="3913572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good the bad and the ug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368660"/>
            <a:ext cx="4260515" cy="601882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2376534"/>
            <a:ext cx="540060" cy="340735"/>
          </a:xfrm>
          <a:prstGeom prst="rect">
            <a:avLst/>
          </a:prstGeom>
          <a:solidFill>
            <a:schemeClr val="bg1"/>
          </a:solidFill>
          <a:ln>
            <a:solidFill>
              <a:srgbClr val="7030A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2.5!</a:t>
            </a:r>
            <a:endParaRPr lang="en-US" sz="1600" dirty="0" smtClean="0">
              <a:solidFill>
                <a:schemeClr val="tx1">
                  <a:lumMod val="65000"/>
                  <a:lumOff val="35000"/>
                </a:schemeClr>
              </a:solidFill>
            </a:endParaRPr>
          </a:p>
        </p:txBody>
      </p:sp>
      <p:sp>
        <p:nvSpPr>
          <p:cNvPr id="5" name="TextBox 4"/>
          <p:cNvSpPr txBox="1"/>
          <p:nvPr/>
        </p:nvSpPr>
        <p:spPr>
          <a:xfrm>
            <a:off x="4452007" y="3501008"/>
            <a:ext cx="540060" cy="340735"/>
          </a:xfrm>
          <a:prstGeom prst="rect">
            <a:avLst/>
          </a:prstGeom>
          <a:solidFill>
            <a:schemeClr val="bg1"/>
          </a:solidFill>
          <a:ln>
            <a:solidFill>
              <a:srgbClr val="7030A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90?</a:t>
            </a:r>
            <a:endParaRPr lang="en-US" sz="1600" dirty="0" smtClean="0">
              <a:solidFill>
                <a:schemeClr val="tx1">
                  <a:lumMod val="65000"/>
                  <a:lumOff val="35000"/>
                </a:schemeClr>
              </a:solidFill>
            </a:endParaRPr>
          </a:p>
        </p:txBody>
      </p:sp>
      <p:sp>
        <p:nvSpPr>
          <p:cNvPr id="6" name="TextBox 5"/>
          <p:cNvSpPr txBox="1"/>
          <p:nvPr/>
        </p:nvSpPr>
        <p:spPr>
          <a:xfrm>
            <a:off x="5760132" y="3717032"/>
            <a:ext cx="540060" cy="340735"/>
          </a:xfrm>
          <a:prstGeom prst="rect">
            <a:avLst/>
          </a:prstGeom>
          <a:solidFill>
            <a:schemeClr val="bg1"/>
          </a:solidFill>
          <a:ln>
            <a:solidFill>
              <a:srgbClr val="7030A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75?</a:t>
            </a:r>
            <a:endParaRPr lang="en-US" sz="1600" dirty="0" smtClean="0">
              <a:solidFill>
                <a:schemeClr val="tx1">
                  <a:lumMod val="65000"/>
                  <a:lumOff val="35000"/>
                </a:schemeClr>
              </a:solidFill>
            </a:endParaRPr>
          </a:p>
        </p:txBody>
      </p:sp>
    </p:spTree>
    <p:extLst>
      <p:ext uri="{BB962C8B-B14F-4D97-AF65-F5344CB8AC3E}">
        <p14:creationId xmlns:p14="http://schemas.microsoft.com/office/powerpoint/2010/main" val="151006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95301946"/>
              </p:ext>
            </p:extLst>
          </p:nvPr>
        </p:nvGraphicFramePr>
        <p:xfrm>
          <a:off x="609682" y="2825280"/>
          <a:ext cx="8282062" cy="3298436"/>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3"/>
          <p:cNvSpPr>
            <a:spLocks noGrp="1"/>
          </p:cNvSpPr>
          <p:nvPr>
            <p:ph type="subTitle" sz="quarter" idx="1"/>
          </p:nvPr>
        </p:nvSpPr>
        <p:spPr>
          <a:xfrm>
            <a:off x="612775" y="1376772"/>
            <a:ext cx="8407399" cy="396391"/>
          </a:xfrm>
        </p:spPr>
        <p:txBody>
          <a:bodyPr/>
          <a:lstStyle/>
          <a:p>
            <a:r>
              <a:rPr lang="en-GB" sz="1800" dirty="0" smtClean="0"/>
              <a:t>PEGASUS: ticagrelor (90 mg bid or 60 mg bid) + ASA* versus placebo + ASA*</a:t>
            </a:r>
            <a:endParaRPr lang="en-GB" sz="1800" dirty="0"/>
          </a:p>
        </p:txBody>
      </p:sp>
      <p:sp>
        <p:nvSpPr>
          <p:cNvPr id="3" name="Content Placeholder 2"/>
          <p:cNvSpPr>
            <a:spLocks noGrp="1"/>
          </p:cNvSpPr>
          <p:nvPr>
            <p:ph sz="quarter" idx="19"/>
          </p:nvPr>
        </p:nvSpPr>
        <p:spPr/>
        <p:txBody>
          <a:bodyPr/>
          <a:lstStyle/>
          <a:p>
            <a:r>
              <a:rPr lang="en-GB" sz="1800" dirty="0"/>
              <a:t>21,162 patients who had an MI 1–3 years previously</a:t>
            </a:r>
          </a:p>
          <a:p>
            <a:pPr lvl="1"/>
            <a:r>
              <a:rPr lang="en-GB" sz="1600" dirty="0"/>
              <a:t>Compared with placebo, both doses of ticagrelor </a:t>
            </a:r>
            <a:r>
              <a:rPr lang="en-GB" sz="1600" dirty="0" smtClean="0">
                <a:sym typeface="Symbol"/>
              </a:rPr>
              <a:t>decreased the </a:t>
            </a:r>
            <a:r>
              <a:rPr lang="en-GB" sz="1600" dirty="0" smtClean="0"/>
              <a:t>risk </a:t>
            </a:r>
            <a:r>
              <a:rPr lang="en-GB" sz="1600" dirty="0"/>
              <a:t>of CV death, MI or stroke but </a:t>
            </a:r>
            <a:r>
              <a:rPr lang="en-GB" sz="1600" dirty="0" smtClean="0">
                <a:sym typeface="Symbol"/>
              </a:rPr>
              <a:t>increased the </a:t>
            </a:r>
            <a:r>
              <a:rPr lang="en-GB" sz="1600" dirty="0" smtClean="0"/>
              <a:t>risk </a:t>
            </a:r>
            <a:r>
              <a:rPr lang="en-GB" sz="1600" dirty="0"/>
              <a:t>of major bleeding (but not fatal bleeding)</a:t>
            </a:r>
          </a:p>
        </p:txBody>
      </p:sp>
      <p:sp>
        <p:nvSpPr>
          <p:cNvPr id="2" name="Title 1"/>
          <p:cNvSpPr>
            <a:spLocks noGrp="1"/>
          </p:cNvSpPr>
          <p:nvPr>
            <p:ph type="title"/>
          </p:nvPr>
        </p:nvSpPr>
        <p:spPr>
          <a:xfrm>
            <a:off x="612000" y="148994"/>
            <a:ext cx="8281175" cy="861774"/>
          </a:xfrm>
        </p:spPr>
        <p:txBody>
          <a:bodyPr/>
          <a:lstStyle/>
          <a:p>
            <a:r>
              <a:rPr lang="en-GB" dirty="0" smtClean="0"/>
              <a:t>Ticagrelor Reduces Non-Fatal CV Events but Increases Major Bleeding in Patients with Prior MI</a:t>
            </a:r>
            <a:endParaRPr lang="en-GB" dirty="0"/>
          </a:p>
        </p:txBody>
      </p:sp>
      <p:grpSp>
        <p:nvGrpSpPr>
          <p:cNvPr id="13" name="Group 12"/>
          <p:cNvGrpSpPr/>
          <p:nvPr/>
        </p:nvGrpSpPr>
        <p:grpSpPr>
          <a:xfrm>
            <a:off x="1592260" y="2886620"/>
            <a:ext cx="1204658" cy="414072"/>
            <a:chOff x="1331212" y="2853962"/>
            <a:chExt cx="1204658" cy="414072"/>
          </a:xfrm>
        </p:grpSpPr>
        <p:sp>
          <p:nvSpPr>
            <p:cNvPr id="6" name="Right Bracket 5"/>
            <p:cNvSpPr/>
            <p:nvPr/>
          </p:nvSpPr>
          <p:spPr>
            <a:xfrm rot="16200000">
              <a:off x="1748862" y="3082798"/>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27" name="Right Bracket 26"/>
            <p:cNvSpPr/>
            <p:nvPr/>
          </p:nvSpPr>
          <p:spPr>
            <a:xfrm rot="16200000">
              <a:off x="1910682" y="2823546"/>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1" name="TextBox 30"/>
            <p:cNvSpPr txBox="1"/>
            <p:nvPr/>
          </p:nvSpPr>
          <p:spPr>
            <a:xfrm>
              <a:off x="1331212" y="2853962"/>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&lt;0.05</a:t>
              </a:r>
              <a:endParaRPr lang="en-GB" sz="1100" i="1" dirty="0">
                <a:solidFill>
                  <a:srgbClr val="000000">
                    <a:lumMod val="65000"/>
                    <a:lumOff val="35000"/>
                  </a:srgbClr>
                </a:solidFill>
              </a:endParaRPr>
            </a:p>
          </p:txBody>
        </p:sp>
      </p:grpSp>
      <p:grpSp>
        <p:nvGrpSpPr>
          <p:cNvPr id="7" name="Group 6"/>
          <p:cNvGrpSpPr/>
          <p:nvPr/>
        </p:nvGrpSpPr>
        <p:grpSpPr>
          <a:xfrm>
            <a:off x="3018188" y="3788384"/>
            <a:ext cx="1204658" cy="414072"/>
            <a:chOff x="2712654" y="3985488"/>
            <a:chExt cx="1204658" cy="414072"/>
          </a:xfrm>
        </p:grpSpPr>
        <p:sp>
          <p:nvSpPr>
            <p:cNvPr id="32" name="Right Bracket 31"/>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3" name="Right Bracket 32"/>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4" name="TextBox 33"/>
            <p:cNvSpPr txBox="1"/>
            <p:nvPr/>
          </p:nvSpPr>
          <p:spPr>
            <a:xfrm>
              <a:off x="2712654" y="3985488"/>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&lt;0.05</a:t>
              </a:r>
              <a:endParaRPr lang="en-GB" sz="1100" i="1" dirty="0">
                <a:solidFill>
                  <a:srgbClr val="000000">
                    <a:lumMod val="65000"/>
                    <a:lumOff val="35000"/>
                  </a:srgbClr>
                </a:solidFill>
              </a:endParaRPr>
            </a:p>
          </p:txBody>
        </p:sp>
      </p:grpSp>
      <p:grpSp>
        <p:nvGrpSpPr>
          <p:cNvPr id="35" name="Group 34"/>
          <p:cNvGrpSpPr/>
          <p:nvPr/>
        </p:nvGrpSpPr>
        <p:grpSpPr>
          <a:xfrm>
            <a:off x="7327782" y="4426624"/>
            <a:ext cx="1204658" cy="414072"/>
            <a:chOff x="2712654" y="3985488"/>
            <a:chExt cx="1204658" cy="414072"/>
          </a:xfrm>
        </p:grpSpPr>
        <p:sp>
          <p:nvSpPr>
            <p:cNvPr id="36" name="Right Bracket 35"/>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7" name="Right Bracket 36"/>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8" name="TextBox 37"/>
            <p:cNvSpPr txBox="1"/>
            <p:nvPr/>
          </p:nvSpPr>
          <p:spPr>
            <a:xfrm>
              <a:off x="2712654" y="3985488"/>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&lt;0.001</a:t>
              </a:r>
              <a:endParaRPr lang="en-GB" sz="1100" i="1" dirty="0">
                <a:solidFill>
                  <a:srgbClr val="000000">
                    <a:lumMod val="65000"/>
                    <a:lumOff val="35000"/>
                  </a:srgbClr>
                </a:solidFill>
              </a:endParaRPr>
            </a:p>
          </p:txBody>
        </p:sp>
      </p:grpSp>
      <p:grpSp>
        <p:nvGrpSpPr>
          <p:cNvPr id="12" name="Group 11"/>
          <p:cNvGrpSpPr/>
          <p:nvPr/>
        </p:nvGrpSpPr>
        <p:grpSpPr>
          <a:xfrm>
            <a:off x="5737372" y="4441222"/>
            <a:ext cx="1354908" cy="568608"/>
            <a:chOff x="5336084" y="4366727"/>
            <a:chExt cx="1354908" cy="568608"/>
          </a:xfrm>
        </p:grpSpPr>
        <p:sp>
          <p:nvSpPr>
            <p:cNvPr id="40" name="Right Bracket 39"/>
            <p:cNvSpPr/>
            <p:nvPr/>
          </p:nvSpPr>
          <p:spPr>
            <a:xfrm rot="16200000">
              <a:off x="5903984" y="4750099"/>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1" name="Right Bracket 40"/>
            <p:cNvSpPr/>
            <p:nvPr/>
          </p:nvSpPr>
          <p:spPr>
            <a:xfrm rot="16200000">
              <a:off x="6065804" y="4336311"/>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2" name="TextBox 41"/>
            <p:cNvSpPr txBox="1"/>
            <p:nvPr/>
          </p:nvSpPr>
          <p:spPr>
            <a:xfrm>
              <a:off x="5486334" y="4366727"/>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=0.03</a:t>
              </a:r>
              <a:endParaRPr lang="en-GB" sz="1100" i="1" dirty="0">
                <a:solidFill>
                  <a:srgbClr val="000000">
                    <a:lumMod val="65000"/>
                    <a:lumOff val="35000"/>
                  </a:srgbClr>
                </a:solidFill>
              </a:endParaRPr>
            </a:p>
          </p:txBody>
        </p:sp>
        <p:sp>
          <p:nvSpPr>
            <p:cNvPr id="43" name="TextBox 42"/>
            <p:cNvSpPr txBox="1"/>
            <p:nvPr/>
          </p:nvSpPr>
          <p:spPr>
            <a:xfrm>
              <a:off x="5336084" y="4629759"/>
              <a:ext cx="1204658" cy="261610"/>
            </a:xfrm>
            <a:prstGeom prst="rect">
              <a:avLst/>
            </a:prstGeom>
            <a:noFill/>
          </p:spPr>
          <p:txBody>
            <a:bodyPr wrap="square" rtlCol="0" anchor="b">
              <a:spAutoFit/>
            </a:bodyPr>
            <a:lstStyle/>
            <a:p>
              <a:pPr algn="ctr"/>
              <a:r>
                <a:rPr lang="en-GB" sz="1100" dirty="0" smtClean="0">
                  <a:solidFill>
                    <a:srgbClr val="000000">
                      <a:lumMod val="65000"/>
                      <a:lumOff val="35000"/>
                    </a:srgbClr>
                  </a:solidFill>
                </a:rPr>
                <a:t>NS</a:t>
              </a:r>
              <a:endParaRPr lang="en-GB" sz="1100" dirty="0">
                <a:solidFill>
                  <a:srgbClr val="000000">
                    <a:lumMod val="65000"/>
                    <a:lumOff val="35000"/>
                  </a:srgbClr>
                </a:solidFill>
              </a:endParaRPr>
            </a:p>
          </p:txBody>
        </p:sp>
      </p:grpSp>
      <p:grpSp>
        <p:nvGrpSpPr>
          <p:cNvPr id="44" name="Group 43"/>
          <p:cNvGrpSpPr/>
          <p:nvPr/>
        </p:nvGrpSpPr>
        <p:grpSpPr>
          <a:xfrm>
            <a:off x="4472580" y="4235718"/>
            <a:ext cx="1204658" cy="414072"/>
            <a:chOff x="2712654" y="3985488"/>
            <a:chExt cx="1204658" cy="414072"/>
          </a:xfrm>
        </p:grpSpPr>
        <p:sp>
          <p:nvSpPr>
            <p:cNvPr id="45" name="Right Bracket 44"/>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6" name="Right Bracket 45"/>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7" name="TextBox 46"/>
            <p:cNvSpPr txBox="1"/>
            <p:nvPr/>
          </p:nvSpPr>
          <p:spPr>
            <a:xfrm>
              <a:off x="2712654" y="3985488"/>
              <a:ext cx="1204658" cy="261610"/>
            </a:xfrm>
            <a:prstGeom prst="rect">
              <a:avLst/>
            </a:prstGeom>
            <a:noFill/>
          </p:spPr>
          <p:txBody>
            <a:bodyPr wrap="square" rtlCol="0" anchor="b">
              <a:spAutoFit/>
            </a:bodyPr>
            <a:lstStyle/>
            <a:p>
              <a:pPr algn="ctr"/>
              <a:r>
                <a:rPr lang="en-GB" sz="1100" dirty="0" smtClean="0">
                  <a:solidFill>
                    <a:srgbClr val="000000">
                      <a:lumMod val="65000"/>
                      <a:lumOff val="35000"/>
                    </a:srgbClr>
                  </a:solidFill>
                </a:rPr>
                <a:t>NS</a:t>
              </a:r>
              <a:endParaRPr lang="en-GB" sz="1100" dirty="0">
                <a:solidFill>
                  <a:srgbClr val="000000">
                    <a:lumMod val="65000"/>
                    <a:lumOff val="35000"/>
                  </a:srgbClr>
                </a:solidFill>
              </a:endParaRPr>
            </a:p>
          </p:txBody>
        </p:sp>
      </p:grpSp>
      <p:sp>
        <p:nvSpPr>
          <p:cNvPr id="48" name="TextBox 47"/>
          <p:cNvSpPr txBox="1"/>
          <p:nvPr/>
        </p:nvSpPr>
        <p:spPr>
          <a:xfrm>
            <a:off x="827584" y="6059909"/>
            <a:ext cx="8274051" cy="538609"/>
          </a:xfrm>
          <a:prstGeom prst="rect">
            <a:avLst/>
          </a:prstGeom>
          <a:noFill/>
        </p:spPr>
        <p:txBody>
          <a:bodyPr wrap="square" lIns="0" tIns="0" rIns="0" bIns="0" rtlCol="0" anchor="b" anchorCtr="0">
            <a:spAutoFit/>
          </a:bodyPr>
          <a:lstStyle/>
          <a:p>
            <a:pPr marL="0" lvl="1">
              <a:spcBef>
                <a:spcPts val="600"/>
              </a:spcBef>
            </a:pPr>
            <a:r>
              <a:rPr lang="en-GB" sz="1000" dirty="0">
                <a:solidFill>
                  <a:srgbClr val="000000">
                    <a:lumMod val="65000"/>
                    <a:lumOff val="35000"/>
                  </a:srgbClr>
                </a:solidFill>
              </a:rPr>
              <a:t>TIMI, Thrombolysis In Myocardial </a:t>
            </a:r>
            <a:r>
              <a:rPr lang="en-GB" sz="1000" dirty="0" smtClean="0">
                <a:solidFill>
                  <a:srgbClr val="000000">
                    <a:lumMod val="65000"/>
                    <a:lumOff val="35000"/>
                  </a:srgbClr>
                </a:solidFill>
              </a:rPr>
              <a:t>Infarction</a:t>
            </a:r>
            <a:br>
              <a:rPr lang="en-GB" sz="1000" dirty="0" smtClean="0">
                <a:solidFill>
                  <a:srgbClr val="000000">
                    <a:lumMod val="65000"/>
                    <a:lumOff val="35000"/>
                  </a:srgbClr>
                </a:solidFill>
              </a:rPr>
            </a:br>
            <a:r>
              <a:rPr lang="en-GB" sz="1000" dirty="0" smtClean="0">
                <a:solidFill>
                  <a:srgbClr val="000000">
                    <a:lumMod val="65000"/>
                    <a:lumOff val="35000"/>
                  </a:srgbClr>
                </a:solidFill>
              </a:rPr>
              <a:t>*75–150 </a:t>
            </a:r>
            <a:r>
              <a:rPr lang="en-GB" sz="1000" dirty="0">
                <a:solidFill>
                  <a:srgbClr val="000000">
                    <a:lumMod val="65000"/>
                    <a:lumOff val="35000"/>
                  </a:srgbClr>
                </a:solidFill>
              </a:rPr>
              <a:t>mg od</a:t>
            </a:r>
          </a:p>
          <a:p>
            <a:pPr marL="0" lvl="1">
              <a:spcBef>
                <a:spcPts val="600"/>
              </a:spcBef>
            </a:pPr>
            <a:r>
              <a:rPr lang="en-GB" sz="1000" dirty="0">
                <a:solidFill>
                  <a:srgbClr val="000000">
                    <a:lumMod val="65000"/>
                    <a:lumOff val="35000"/>
                  </a:srgbClr>
                </a:solidFill>
              </a:rPr>
              <a:t>Bonaca MP </a:t>
            </a:r>
            <a:r>
              <a:rPr lang="en-GB" sz="1000" i="1" dirty="0">
                <a:solidFill>
                  <a:srgbClr val="000000">
                    <a:lumMod val="65000"/>
                    <a:lumOff val="35000"/>
                  </a:srgbClr>
                </a:solidFill>
              </a:rPr>
              <a:t>et al</a:t>
            </a:r>
            <a:r>
              <a:rPr lang="en-GB" sz="1000" dirty="0">
                <a:solidFill>
                  <a:srgbClr val="000000">
                    <a:lumMod val="65000"/>
                    <a:lumOff val="35000"/>
                  </a:srgbClr>
                </a:solidFill>
              </a:rPr>
              <a:t>, </a:t>
            </a:r>
            <a:r>
              <a:rPr lang="en-GB" sz="1000" i="1" dirty="0">
                <a:solidFill>
                  <a:srgbClr val="000000">
                    <a:lumMod val="65000"/>
                    <a:lumOff val="35000"/>
                  </a:srgbClr>
                </a:solidFill>
              </a:rPr>
              <a:t>N Engl J Med</a:t>
            </a:r>
            <a:r>
              <a:rPr lang="en-GB" sz="1000" dirty="0">
                <a:solidFill>
                  <a:srgbClr val="000000">
                    <a:lumMod val="65000"/>
                    <a:lumOff val="35000"/>
                  </a:srgbClr>
                </a:solidFill>
              </a:rPr>
              <a:t> 2015;372:1791–1800</a:t>
            </a:r>
          </a:p>
        </p:txBody>
      </p:sp>
      <p:sp>
        <p:nvSpPr>
          <p:cNvPr id="9" name="Rectangle 8"/>
          <p:cNvSpPr/>
          <p:nvPr/>
        </p:nvSpPr>
        <p:spPr bwMode="auto">
          <a:xfrm>
            <a:off x="1403648" y="2823242"/>
            <a:ext cx="1465705" cy="3270054"/>
          </a:xfrm>
          <a:prstGeom prst="rect">
            <a:avLst/>
          </a:prstGeom>
          <a:no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39" name="Rectangle 38"/>
          <p:cNvSpPr/>
          <p:nvPr/>
        </p:nvSpPr>
        <p:spPr bwMode="auto">
          <a:xfrm>
            <a:off x="7242611" y="4329100"/>
            <a:ext cx="1476164" cy="1908187"/>
          </a:xfrm>
          <a:prstGeom prst="rect">
            <a:avLst/>
          </a:prstGeom>
          <a:no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0" name="Down Arrow 9"/>
          <p:cNvSpPr/>
          <p:nvPr/>
        </p:nvSpPr>
        <p:spPr bwMode="auto">
          <a:xfrm>
            <a:off x="2779343" y="2816932"/>
            <a:ext cx="324036" cy="288032"/>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50" name="Down Arrow 49"/>
          <p:cNvSpPr/>
          <p:nvPr/>
        </p:nvSpPr>
        <p:spPr bwMode="auto">
          <a:xfrm rot="10800000">
            <a:off x="6305669" y="2860198"/>
            <a:ext cx="324036" cy="288032"/>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1" name="TextBox 10"/>
          <p:cNvSpPr txBox="1"/>
          <p:nvPr/>
        </p:nvSpPr>
        <p:spPr>
          <a:xfrm>
            <a:off x="3191656" y="2811755"/>
            <a:ext cx="1596369" cy="340735"/>
          </a:xfrm>
          <a:prstGeom prst="rect">
            <a:avLst/>
          </a:prstGeom>
          <a:solidFill>
            <a:srgbClr val="FFFFCC"/>
          </a:solidFill>
          <a:ln>
            <a:solidFill>
              <a:srgbClr val="00206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1.1%; </a:t>
            </a:r>
            <a:r>
              <a:rPr lang="en-US" sz="1600" dirty="0" smtClean="0">
                <a:solidFill>
                  <a:schemeClr val="tx1">
                    <a:lumMod val="65000"/>
                    <a:lumOff val="35000"/>
                  </a:schemeClr>
                </a:solidFill>
              </a:rPr>
              <a:t>NNT 83</a:t>
            </a:r>
            <a:endParaRPr lang="en-US" sz="1600" dirty="0" smtClean="0">
              <a:solidFill>
                <a:schemeClr val="tx1">
                  <a:lumMod val="65000"/>
                  <a:lumOff val="35000"/>
                </a:schemeClr>
              </a:solidFill>
            </a:endParaRPr>
          </a:p>
        </p:txBody>
      </p:sp>
      <p:sp>
        <p:nvSpPr>
          <p:cNvPr id="51" name="TextBox 50"/>
          <p:cNvSpPr txBox="1"/>
          <p:nvPr/>
        </p:nvSpPr>
        <p:spPr>
          <a:xfrm>
            <a:off x="6840923" y="2842530"/>
            <a:ext cx="1556741" cy="340735"/>
          </a:xfrm>
          <a:prstGeom prst="rect">
            <a:avLst/>
          </a:prstGeom>
          <a:solidFill>
            <a:srgbClr val="FFFFCC"/>
          </a:solidFill>
          <a:ln>
            <a:solidFill>
              <a:srgbClr val="00206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1.5%; </a:t>
            </a:r>
            <a:r>
              <a:rPr lang="en-US" sz="1600" dirty="0" smtClean="0">
                <a:solidFill>
                  <a:schemeClr val="tx1">
                    <a:lumMod val="65000"/>
                    <a:lumOff val="35000"/>
                  </a:schemeClr>
                </a:solidFill>
              </a:rPr>
              <a:t>NNH 73</a:t>
            </a:r>
            <a:endParaRPr lang="en-US" sz="1600" dirty="0" smtClean="0">
              <a:solidFill>
                <a:schemeClr val="tx1">
                  <a:lumMod val="65000"/>
                  <a:lumOff val="35000"/>
                </a:schemeClr>
              </a:solidFill>
            </a:endParaRPr>
          </a:p>
        </p:txBody>
      </p:sp>
    </p:spTree>
    <p:extLst>
      <p:ext uri="{BB962C8B-B14F-4D97-AF65-F5344CB8AC3E}">
        <p14:creationId xmlns:p14="http://schemas.microsoft.com/office/powerpoint/2010/main" val="147353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10" grpId="0" animBg="1"/>
      <p:bldP spid="50" grpId="0" animBg="1"/>
      <p:bldP spid="11"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560" y="45785"/>
            <a:ext cx="8281175" cy="861774"/>
          </a:xfrm>
        </p:spPr>
        <p:txBody>
          <a:bodyPr/>
          <a:lstStyle/>
          <a:p>
            <a:r>
              <a:rPr lang="en-US" dirty="0" err="1"/>
              <a:t>Ticagrelor</a:t>
            </a:r>
            <a:r>
              <a:rPr lang="en-US" dirty="0"/>
              <a:t> in Patients with Stable Coronary</a:t>
            </a:r>
            <a:br>
              <a:rPr lang="en-US" dirty="0"/>
            </a:br>
            <a:r>
              <a:rPr lang="en-US" dirty="0"/>
              <a:t>Disease and </a:t>
            </a:r>
            <a:r>
              <a:rPr lang="en-US" dirty="0" smtClean="0"/>
              <a:t>Diabetes – THEMIS </a:t>
            </a:r>
            <a:endParaRPr lang="en-GB" dirty="0"/>
          </a:p>
        </p:txBody>
      </p:sp>
      <p:sp>
        <p:nvSpPr>
          <p:cNvPr id="5" name="Rectangle 4"/>
          <p:cNvSpPr/>
          <p:nvPr/>
        </p:nvSpPr>
        <p:spPr>
          <a:xfrm>
            <a:off x="301914" y="1532428"/>
            <a:ext cx="8676964" cy="646331"/>
          </a:xfrm>
          <a:prstGeom prst="rect">
            <a:avLst/>
          </a:prstGeom>
        </p:spPr>
        <p:txBody>
          <a:bodyPr wrap="square">
            <a:spAutoFit/>
          </a:bodyPr>
          <a:lstStyle/>
          <a:p>
            <a:pPr algn="ctr"/>
            <a:r>
              <a:rPr lang="en-US" dirty="0">
                <a:latin typeface="OTNEJMQuadraat"/>
              </a:rPr>
              <a:t>The trial population consisted of patients </a:t>
            </a:r>
            <a:r>
              <a:rPr lang="en-US" dirty="0" smtClean="0">
                <a:latin typeface="OTNEJMQuadraat"/>
              </a:rPr>
              <a:t>who were </a:t>
            </a:r>
            <a:r>
              <a:rPr lang="en-US" dirty="0">
                <a:latin typeface="OTNEJMQuadraat"/>
              </a:rPr>
              <a:t>50 years of age or older and who had </a:t>
            </a:r>
            <a:r>
              <a:rPr lang="en-US" dirty="0" smtClean="0">
                <a:latin typeface="OTNEJMQuadraat"/>
              </a:rPr>
              <a:t>stable coronary </a:t>
            </a:r>
            <a:r>
              <a:rPr lang="en-US" dirty="0">
                <a:latin typeface="OTNEJMQuadraat"/>
              </a:rPr>
              <a:t>artery disease and type 2 diabetes </a:t>
            </a:r>
            <a:r>
              <a:rPr lang="en-US" dirty="0" smtClean="0">
                <a:latin typeface="OTNEJMQuadraat"/>
              </a:rPr>
              <a:t>mellitus (n=19,220)</a:t>
            </a:r>
            <a:endParaRPr lang="en-US" dirty="0"/>
          </a:p>
        </p:txBody>
      </p:sp>
      <p:pic>
        <p:nvPicPr>
          <p:cNvPr id="7" name="Picture 6"/>
          <p:cNvPicPr>
            <a:picLocks noChangeAspect="1"/>
          </p:cNvPicPr>
          <p:nvPr/>
        </p:nvPicPr>
        <p:blipFill>
          <a:blip r:embed="rId2"/>
          <a:stretch>
            <a:fillRect/>
          </a:stretch>
        </p:blipFill>
        <p:spPr>
          <a:xfrm>
            <a:off x="143508" y="3020598"/>
            <a:ext cx="4339032" cy="2622146"/>
          </a:xfrm>
          <a:prstGeom prst="rect">
            <a:avLst/>
          </a:prstGeom>
        </p:spPr>
      </p:pic>
      <p:sp>
        <p:nvSpPr>
          <p:cNvPr id="8" name="TextBox 7"/>
          <p:cNvSpPr txBox="1"/>
          <p:nvPr/>
        </p:nvSpPr>
        <p:spPr>
          <a:xfrm>
            <a:off x="-17960" y="2560329"/>
            <a:ext cx="4500500" cy="371513"/>
          </a:xfrm>
          <a:prstGeom prst="rect">
            <a:avLst/>
          </a:prstGeom>
          <a:noFill/>
        </p:spPr>
        <p:txBody>
          <a:bodyPr wrap="square" lIns="90000" tIns="46800" rIns="90000" bIns="46800" rtlCol="0" anchor="ctr">
            <a:spAutoFit/>
          </a:bodyPr>
          <a:lstStyle/>
          <a:p>
            <a:pPr algn="ctr"/>
            <a:r>
              <a:rPr lang="en-GB" b="1" dirty="0" smtClean="0">
                <a:solidFill>
                  <a:schemeClr val="tx1">
                    <a:lumMod val="65000"/>
                    <a:lumOff val="35000"/>
                  </a:schemeClr>
                </a:solidFill>
              </a:rPr>
              <a:t>CV Death, MI, Stroke</a:t>
            </a:r>
            <a:endParaRPr lang="en-US" b="1" dirty="0" smtClean="0">
              <a:solidFill>
                <a:schemeClr val="tx1">
                  <a:lumMod val="65000"/>
                  <a:lumOff val="35000"/>
                </a:schemeClr>
              </a:solidFill>
            </a:endParaRPr>
          </a:p>
        </p:txBody>
      </p:sp>
      <p:pic>
        <p:nvPicPr>
          <p:cNvPr id="9" name="Picture 8"/>
          <p:cNvPicPr>
            <a:picLocks noChangeAspect="1"/>
          </p:cNvPicPr>
          <p:nvPr/>
        </p:nvPicPr>
        <p:blipFill>
          <a:blip r:embed="rId3"/>
          <a:stretch>
            <a:fillRect/>
          </a:stretch>
        </p:blipFill>
        <p:spPr>
          <a:xfrm>
            <a:off x="4643780" y="3020597"/>
            <a:ext cx="4335098" cy="2622146"/>
          </a:xfrm>
          <a:prstGeom prst="rect">
            <a:avLst/>
          </a:prstGeom>
        </p:spPr>
      </p:pic>
      <p:sp>
        <p:nvSpPr>
          <p:cNvPr id="10" name="TextBox 9"/>
          <p:cNvSpPr txBox="1"/>
          <p:nvPr/>
        </p:nvSpPr>
        <p:spPr>
          <a:xfrm>
            <a:off x="4463988" y="2589435"/>
            <a:ext cx="4500500" cy="371513"/>
          </a:xfrm>
          <a:prstGeom prst="rect">
            <a:avLst/>
          </a:prstGeom>
          <a:noFill/>
        </p:spPr>
        <p:txBody>
          <a:bodyPr wrap="square" lIns="90000" tIns="46800" rIns="90000" bIns="46800" rtlCol="0" anchor="ctr">
            <a:spAutoFit/>
          </a:bodyPr>
          <a:lstStyle/>
          <a:p>
            <a:pPr algn="ctr"/>
            <a:r>
              <a:rPr lang="en-GB" b="1" dirty="0" smtClean="0">
                <a:solidFill>
                  <a:schemeClr val="tx1">
                    <a:lumMod val="65000"/>
                    <a:lumOff val="35000"/>
                  </a:schemeClr>
                </a:solidFill>
              </a:rPr>
              <a:t>TIMI Major Bleeding</a:t>
            </a:r>
            <a:endParaRPr lang="en-US" b="1" dirty="0" smtClean="0">
              <a:solidFill>
                <a:schemeClr val="tx1">
                  <a:lumMod val="65000"/>
                  <a:lumOff val="35000"/>
                </a:schemeClr>
              </a:solidFill>
            </a:endParaRPr>
          </a:p>
        </p:txBody>
      </p:sp>
    </p:spTree>
    <p:extLst>
      <p:ext uri="{BB962C8B-B14F-4D97-AF65-F5344CB8AC3E}">
        <p14:creationId xmlns:p14="http://schemas.microsoft.com/office/powerpoint/2010/main" val="288411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266"/>
            <a:ext cx="8424936" cy="800219"/>
          </a:xfrm>
        </p:spPr>
        <p:txBody>
          <a:bodyPr/>
          <a:lstStyle/>
          <a:p>
            <a:r>
              <a:rPr lang="en-US" sz="2600" dirty="0" smtClean="0"/>
              <a:t>COMPASS &amp; THEMIS NNT/NNH – CV Death, MI, Stroke</a:t>
            </a:r>
            <a:endParaRPr lang="en-GB" sz="2600" dirty="0"/>
          </a:p>
        </p:txBody>
      </p:sp>
      <p:graphicFrame>
        <p:nvGraphicFramePr>
          <p:cNvPr id="7" name="Table 6"/>
          <p:cNvGraphicFramePr>
            <a:graphicFrameLocks noGrp="1"/>
          </p:cNvGraphicFramePr>
          <p:nvPr>
            <p:extLst>
              <p:ext uri="{D42A27DB-BD31-4B8C-83A1-F6EECF244321}">
                <p14:modId xmlns:p14="http://schemas.microsoft.com/office/powerpoint/2010/main" val="66193925"/>
              </p:ext>
            </p:extLst>
          </p:nvPr>
        </p:nvGraphicFramePr>
        <p:xfrm>
          <a:off x="1079612" y="1988840"/>
          <a:ext cx="6732747" cy="3384376"/>
        </p:xfrm>
        <a:graphic>
          <a:graphicData uri="http://schemas.openxmlformats.org/drawingml/2006/table">
            <a:tbl>
              <a:tblPr firstRow="1" bandRow="1">
                <a:tableStyleId>{5940675A-B579-460E-94D1-54222C63F5DA}</a:tableStyleId>
              </a:tblPr>
              <a:tblGrid>
                <a:gridCol w="2244249"/>
                <a:gridCol w="2244249"/>
                <a:gridCol w="2244249"/>
              </a:tblGrid>
              <a:tr h="631513">
                <a:tc>
                  <a:txBody>
                    <a:bodyPr/>
                    <a:lstStyle/>
                    <a:p>
                      <a:pPr algn="l"/>
                      <a:endParaRPr lang="en-US" dirty="0">
                        <a:solidFill>
                          <a:srgbClr val="002060"/>
                        </a:solidFill>
                      </a:endParaRPr>
                    </a:p>
                  </a:txBody>
                  <a:tcPr anchor="ctr">
                    <a:lnL w="12700" cap="flat" cmpd="sng" algn="ctr">
                      <a:solidFill>
                        <a:srgbClr val="002060"/>
                      </a:solidFill>
                      <a:prstDash val="solid"/>
                      <a:round/>
                      <a:headEnd type="none" w="med" len="med"/>
                      <a:tailEnd type="none" w="med" len="med"/>
                    </a:lnL>
                    <a:solidFill>
                      <a:schemeClr val="accent1">
                        <a:lumMod val="20000"/>
                        <a:lumOff val="80000"/>
                      </a:schemeClr>
                    </a:solidFill>
                  </a:tcPr>
                </a:tc>
                <a:tc>
                  <a:txBody>
                    <a:bodyPr/>
                    <a:lstStyle/>
                    <a:p>
                      <a:pPr algn="ctr"/>
                      <a:r>
                        <a:rPr lang="en-GB" b="1" dirty="0" smtClean="0">
                          <a:solidFill>
                            <a:srgbClr val="002060"/>
                          </a:solidFill>
                        </a:rPr>
                        <a:t>NNT</a:t>
                      </a:r>
                      <a:endParaRPr lang="en-US" b="1" dirty="0">
                        <a:solidFill>
                          <a:srgbClr val="002060"/>
                        </a:solidFill>
                      </a:endParaRPr>
                    </a:p>
                  </a:txBody>
                  <a:tcPr anchor="ctr">
                    <a:solidFill>
                      <a:schemeClr val="accent1">
                        <a:lumMod val="20000"/>
                        <a:lumOff val="80000"/>
                      </a:schemeClr>
                    </a:solidFill>
                  </a:tcPr>
                </a:tc>
                <a:tc>
                  <a:txBody>
                    <a:bodyPr/>
                    <a:lstStyle/>
                    <a:p>
                      <a:pPr algn="ctr"/>
                      <a:r>
                        <a:rPr lang="en-GB" b="1" dirty="0" smtClean="0">
                          <a:solidFill>
                            <a:srgbClr val="002060"/>
                          </a:solidFill>
                        </a:rPr>
                        <a:t>NNH</a:t>
                      </a:r>
                      <a:endParaRPr lang="en-US" b="1" dirty="0">
                        <a:solidFill>
                          <a:srgbClr val="002060"/>
                        </a:solidFill>
                      </a:endParaRPr>
                    </a:p>
                  </a:txBody>
                  <a:tcPr anchor="ctr">
                    <a:solidFill>
                      <a:schemeClr val="accent1">
                        <a:lumMod val="20000"/>
                        <a:lumOff val="80000"/>
                      </a:schemeClr>
                    </a:solidFill>
                  </a:tcPr>
                </a:tc>
              </a:tr>
              <a:tr h="1350564">
                <a:tc>
                  <a:txBody>
                    <a:bodyPr/>
                    <a:lstStyle/>
                    <a:p>
                      <a:pPr algn="l"/>
                      <a:r>
                        <a:rPr lang="en-GB" b="1" dirty="0" smtClean="0">
                          <a:solidFill>
                            <a:srgbClr val="002060"/>
                          </a:solidFill>
                        </a:rPr>
                        <a:t>COMPASS</a:t>
                      </a:r>
                      <a:endParaRPr lang="en-US" b="1" dirty="0">
                        <a:solidFill>
                          <a:srgbClr val="002060"/>
                        </a:solidFill>
                      </a:endParaRPr>
                    </a:p>
                  </a:txBody>
                  <a:tcPr anchor="ctr">
                    <a:lnL w="12700" cap="flat" cmpd="sng" algn="ctr">
                      <a:solidFill>
                        <a:srgbClr val="002060"/>
                      </a:solidFill>
                      <a:prstDash val="solid"/>
                      <a:round/>
                      <a:headEnd type="none" w="med" len="med"/>
                      <a:tailEnd type="none" w="med" len="med"/>
                    </a:lnL>
                    <a:solidFill>
                      <a:schemeClr val="bg1">
                        <a:lumMod val="95000"/>
                      </a:schemeClr>
                    </a:solidFill>
                  </a:tcPr>
                </a:tc>
                <a:tc>
                  <a:txBody>
                    <a:bodyPr/>
                    <a:lstStyle/>
                    <a:p>
                      <a:pPr algn="ctr"/>
                      <a:r>
                        <a:rPr lang="en-GB" dirty="0" smtClean="0">
                          <a:solidFill>
                            <a:srgbClr val="002060"/>
                          </a:solidFill>
                        </a:rPr>
                        <a:t>77</a:t>
                      </a:r>
                    </a:p>
                    <a:p>
                      <a:pPr algn="ctr"/>
                      <a:r>
                        <a:rPr lang="en-GB" sz="1400" dirty="0" smtClean="0">
                          <a:solidFill>
                            <a:srgbClr val="002060"/>
                          </a:solidFill>
                        </a:rPr>
                        <a:t>CV death/MI/stroke</a:t>
                      </a:r>
                      <a:endParaRPr lang="en-US" sz="1400" dirty="0">
                        <a:solidFill>
                          <a:srgbClr val="002060"/>
                        </a:solidFill>
                      </a:endParaRPr>
                    </a:p>
                  </a:txBody>
                  <a:tcPr anchor="ctr">
                    <a:solidFill>
                      <a:schemeClr val="bg1">
                        <a:lumMod val="95000"/>
                      </a:schemeClr>
                    </a:solidFill>
                  </a:tcPr>
                </a:tc>
                <a:tc>
                  <a:txBody>
                    <a:bodyPr/>
                    <a:lstStyle/>
                    <a:p>
                      <a:pPr algn="ctr"/>
                      <a:endParaRPr lang="en-GB" dirty="0" smtClean="0">
                        <a:solidFill>
                          <a:srgbClr val="002060"/>
                        </a:solidFill>
                      </a:endParaRPr>
                    </a:p>
                    <a:p>
                      <a:pPr algn="ctr"/>
                      <a:r>
                        <a:rPr lang="en-GB" dirty="0" smtClean="0">
                          <a:solidFill>
                            <a:srgbClr val="002060"/>
                          </a:solidFill>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rPr>
                        <a:t>ISTH modified</a:t>
                      </a:r>
                      <a:endParaRPr lang="en-US" sz="1400" dirty="0" smtClean="0">
                        <a:solidFill>
                          <a:srgbClr val="002060"/>
                        </a:solidFill>
                      </a:endParaRPr>
                    </a:p>
                    <a:p>
                      <a:pPr algn="ctr"/>
                      <a:endParaRPr lang="en-US" dirty="0">
                        <a:solidFill>
                          <a:srgbClr val="002060"/>
                        </a:solidFill>
                      </a:endParaRPr>
                    </a:p>
                  </a:txBody>
                  <a:tcPr anchor="ctr">
                    <a:solidFill>
                      <a:schemeClr val="bg1">
                        <a:lumMod val="95000"/>
                      </a:schemeClr>
                    </a:solidFill>
                  </a:tcPr>
                </a:tc>
              </a:tr>
              <a:tr h="1402299">
                <a:tc>
                  <a:txBody>
                    <a:bodyPr/>
                    <a:lstStyle/>
                    <a:p>
                      <a:pPr algn="l"/>
                      <a:r>
                        <a:rPr lang="en-GB" b="1" dirty="0" smtClean="0">
                          <a:solidFill>
                            <a:srgbClr val="002060"/>
                          </a:solidFill>
                        </a:rPr>
                        <a:t>THEMIS</a:t>
                      </a:r>
                      <a:endParaRPr lang="en-US" b="1" dirty="0">
                        <a:solidFill>
                          <a:srgbClr val="002060"/>
                        </a:solidFill>
                      </a:endParaRPr>
                    </a:p>
                  </a:txBody>
                  <a:tcPr anchor="ctr">
                    <a:lnL w="12700" cap="flat" cmpd="sng" algn="ctr">
                      <a:solidFill>
                        <a:srgbClr val="002060"/>
                      </a:solidFill>
                      <a:prstDash val="solid"/>
                      <a:round/>
                      <a:headEnd type="none" w="med" len="med"/>
                      <a:tailEnd type="none" w="med" len="med"/>
                    </a:lnL>
                    <a:solidFill>
                      <a:schemeClr val="bg1">
                        <a:lumMod val="95000"/>
                      </a:schemeClr>
                    </a:solidFill>
                  </a:tcPr>
                </a:tc>
                <a:tc>
                  <a:txBody>
                    <a:bodyPr/>
                    <a:lstStyle/>
                    <a:p>
                      <a:pPr algn="ctr"/>
                      <a:r>
                        <a:rPr lang="en-GB" dirty="0" smtClean="0">
                          <a:solidFill>
                            <a:srgbClr val="002060"/>
                          </a:solidFill>
                        </a:rPr>
                        <a:t>125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rPr>
                        <a:t>CV death/MI/stroke</a:t>
                      </a:r>
                      <a:endParaRPr lang="en-US" sz="1400" dirty="0" smtClean="0">
                        <a:solidFill>
                          <a:srgbClr val="002060"/>
                        </a:solidFill>
                      </a:endParaRPr>
                    </a:p>
                    <a:p>
                      <a:pPr algn="ctr"/>
                      <a:endParaRPr lang="en-US" dirty="0">
                        <a:solidFill>
                          <a:srgbClr val="002060"/>
                        </a:solidFill>
                      </a:endParaRPr>
                    </a:p>
                  </a:txBody>
                  <a:tcPr anchor="ctr">
                    <a:solidFill>
                      <a:schemeClr val="bg1">
                        <a:lumMod val="95000"/>
                      </a:schemeClr>
                    </a:solidFill>
                  </a:tcPr>
                </a:tc>
                <a:tc>
                  <a:txBody>
                    <a:bodyPr/>
                    <a:lstStyle/>
                    <a:p>
                      <a:pPr algn="ctr"/>
                      <a:r>
                        <a:rPr lang="en-GB" dirty="0" smtClean="0">
                          <a:solidFill>
                            <a:srgbClr val="002060"/>
                          </a:solidFill>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rPr>
                        <a:t>TIMI Major</a:t>
                      </a:r>
                      <a:endParaRPr lang="en-US" sz="1400" dirty="0" smtClean="0">
                        <a:solidFill>
                          <a:srgbClr val="002060"/>
                        </a:solidFill>
                      </a:endParaRPr>
                    </a:p>
                    <a:p>
                      <a:pPr algn="ctr"/>
                      <a:endParaRPr lang="en-US" dirty="0">
                        <a:solidFill>
                          <a:srgbClr val="002060"/>
                        </a:solidFill>
                      </a:endParaRP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2020921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81175" cy="430887"/>
          </a:xfrm>
        </p:spPr>
        <p:txBody>
          <a:bodyPr/>
          <a:lstStyle/>
          <a:p>
            <a:r>
              <a:rPr lang="en-US" dirty="0" smtClean="0"/>
              <a:t>COMPASS &amp; THEMIS – Net Clinical Benefit </a:t>
            </a:r>
            <a:endParaRPr lang="en-GB" dirty="0"/>
          </a:p>
        </p:txBody>
      </p:sp>
      <p:sp>
        <p:nvSpPr>
          <p:cNvPr id="3" name="Rectangle 2"/>
          <p:cNvSpPr/>
          <p:nvPr/>
        </p:nvSpPr>
        <p:spPr>
          <a:xfrm>
            <a:off x="1979711" y="2168860"/>
            <a:ext cx="6588852" cy="1061829"/>
          </a:xfrm>
          <a:prstGeom prst="rect">
            <a:avLst/>
          </a:prstGeom>
        </p:spPr>
        <p:txBody>
          <a:bodyPr wrap="square">
            <a:spAutoFit/>
          </a:bodyPr>
          <a:lstStyle/>
          <a:p>
            <a:r>
              <a:rPr lang="en-US" dirty="0" smtClean="0">
                <a:latin typeface="OTNEJMQuadraat"/>
              </a:rPr>
              <a:t>The rate of death from any </a:t>
            </a:r>
            <a:r>
              <a:rPr lang="en-US" dirty="0">
                <a:latin typeface="OTNEJMQuadraat"/>
              </a:rPr>
              <a:t>cause, </a:t>
            </a:r>
            <a:r>
              <a:rPr lang="en-US" dirty="0" smtClean="0">
                <a:latin typeface="OTNEJMQuadraat"/>
              </a:rPr>
              <a:t>MI, </a:t>
            </a:r>
            <a:r>
              <a:rPr lang="en-US" dirty="0">
                <a:latin typeface="OTNEJMQuadraat"/>
              </a:rPr>
              <a:t>stroke, fatal bleeding, or </a:t>
            </a:r>
            <a:r>
              <a:rPr lang="en-US" dirty="0" smtClean="0">
                <a:latin typeface="OTNEJMQuadraat"/>
              </a:rPr>
              <a:t>ICH was </a:t>
            </a:r>
            <a:r>
              <a:rPr lang="en-US" b="1" u="sng" dirty="0">
                <a:latin typeface="OTNEJMQuadraat"/>
              </a:rPr>
              <a:t>similar</a:t>
            </a:r>
            <a:r>
              <a:rPr lang="en-US" dirty="0">
                <a:latin typeface="OTNEJMQuadraat"/>
              </a:rPr>
              <a:t> in the </a:t>
            </a:r>
            <a:r>
              <a:rPr lang="en-US" dirty="0" err="1">
                <a:latin typeface="OTNEJMQuadraat"/>
              </a:rPr>
              <a:t>ticagrelor</a:t>
            </a:r>
            <a:r>
              <a:rPr lang="en-US" dirty="0">
                <a:latin typeface="OTNEJMQuadraat"/>
              </a:rPr>
              <a:t> group and the placebo </a:t>
            </a:r>
            <a:r>
              <a:rPr lang="en-US" dirty="0" smtClean="0">
                <a:latin typeface="OTNEJMQuadraat"/>
              </a:rPr>
              <a:t>group</a:t>
            </a:r>
          </a:p>
          <a:p>
            <a:pPr algn="ctr"/>
            <a:r>
              <a:rPr lang="en-US" dirty="0" smtClean="0">
                <a:latin typeface="OTNEJMQuadraat"/>
              </a:rPr>
              <a:t> </a:t>
            </a:r>
            <a:r>
              <a:rPr lang="en-US" dirty="0">
                <a:latin typeface="OTNEJMQuadraat"/>
              </a:rPr>
              <a:t>(10.1% vs. 10.8</a:t>
            </a:r>
            <a:r>
              <a:rPr lang="en-US" dirty="0" smtClean="0">
                <a:latin typeface="OTNEJMQuadraat"/>
              </a:rPr>
              <a:t>%; </a:t>
            </a:r>
            <a:r>
              <a:rPr lang="pl-PL" dirty="0" smtClean="0">
                <a:latin typeface="OTNEJMQuadraat"/>
              </a:rPr>
              <a:t>hazard </a:t>
            </a:r>
            <a:r>
              <a:rPr lang="pl-PL" dirty="0">
                <a:latin typeface="OTNEJMQuadraat"/>
              </a:rPr>
              <a:t>ratio, 0.93; 95% CI, 0.86 to 1.02).</a:t>
            </a:r>
            <a:endParaRPr lang="en-US" dirty="0"/>
          </a:p>
        </p:txBody>
      </p:sp>
      <p:sp>
        <p:nvSpPr>
          <p:cNvPr id="4" name="Rectangle 3"/>
          <p:cNvSpPr/>
          <p:nvPr/>
        </p:nvSpPr>
        <p:spPr>
          <a:xfrm>
            <a:off x="1979712" y="3933056"/>
            <a:ext cx="6084796" cy="1615827"/>
          </a:xfrm>
          <a:prstGeom prst="rect">
            <a:avLst/>
          </a:prstGeom>
        </p:spPr>
        <p:txBody>
          <a:bodyPr wrap="square">
            <a:spAutoFit/>
          </a:bodyPr>
          <a:lstStyle/>
          <a:p>
            <a:r>
              <a:rPr lang="en-US" dirty="0">
                <a:latin typeface="OTNEJMQuadraat"/>
              </a:rPr>
              <a:t>The rate of </a:t>
            </a:r>
            <a:r>
              <a:rPr lang="en-US" dirty="0" smtClean="0">
                <a:latin typeface="OTNEJMQuadraat"/>
              </a:rPr>
              <a:t>the net-clinical-benefit </a:t>
            </a:r>
            <a:r>
              <a:rPr lang="en-US" dirty="0" smtClean="0">
                <a:latin typeface="OTNEJMQuadraat"/>
              </a:rPr>
              <a:t>outcome - a </a:t>
            </a:r>
            <a:r>
              <a:rPr lang="en-GB" dirty="0" smtClean="0"/>
              <a:t>composite </a:t>
            </a:r>
            <a:r>
              <a:rPr lang="en-GB" dirty="0"/>
              <a:t>of CV death, stroke, MI, fatal bleeding or symptomatic bleeding into a critical </a:t>
            </a:r>
            <a:r>
              <a:rPr lang="en-GB" dirty="0" smtClean="0"/>
              <a:t>organ) </a:t>
            </a:r>
            <a:r>
              <a:rPr lang="en-US" b="1" u="sng" dirty="0" smtClean="0">
                <a:latin typeface="OTNEJMQuadraat"/>
              </a:rPr>
              <a:t>was </a:t>
            </a:r>
            <a:r>
              <a:rPr lang="en-US" b="1" u="sng" dirty="0">
                <a:latin typeface="OTNEJMQuadraat"/>
              </a:rPr>
              <a:t>lower by 20</a:t>
            </a:r>
            <a:r>
              <a:rPr lang="en-US" b="1" u="sng" dirty="0" smtClean="0">
                <a:latin typeface="OTNEJMQuadraat"/>
              </a:rPr>
              <a:t>% </a:t>
            </a:r>
            <a:r>
              <a:rPr lang="en-US" dirty="0" smtClean="0">
                <a:latin typeface="OTNEJMQuadraat"/>
              </a:rPr>
              <a:t>with </a:t>
            </a:r>
            <a:r>
              <a:rPr lang="en-US" dirty="0">
                <a:latin typeface="OTNEJMQuadraat"/>
              </a:rPr>
              <a:t>rivaroxaban plus aspirin than with </a:t>
            </a:r>
            <a:r>
              <a:rPr lang="en-US" dirty="0" smtClean="0">
                <a:latin typeface="OTNEJMQuadraat"/>
              </a:rPr>
              <a:t>aspirin alone </a:t>
            </a:r>
          </a:p>
          <a:p>
            <a:pPr algn="ctr"/>
            <a:r>
              <a:rPr lang="en-US" dirty="0" smtClean="0">
                <a:latin typeface="OTNEJMQuadraat"/>
              </a:rPr>
              <a:t>(</a:t>
            </a:r>
            <a:r>
              <a:rPr lang="en-US" dirty="0">
                <a:latin typeface="OTNEJMQuadraat"/>
              </a:rPr>
              <a:t>4.7% vs. 5.9%).</a:t>
            </a:r>
            <a:endParaRPr lang="en-US" dirty="0"/>
          </a:p>
        </p:txBody>
      </p:sp>
      <p:sp>
        <p:nvSpPr>
          <p:cNvPr id="5" name="Rectangle 4"/>
          <p:cNvSpPr/>
          <p:nvPr/>
        </p:nvSpPr>
        <p:spPr>
          <a:xfrm>
            <a:off x="382952" y="2528900"/>
            <a:ext cx="1056700" cy="369332"/>
          </a:xfrm>
          <a:prstGeom prst="rect">
            <a:avLst/>
          </a:prstGeom>
          <a:solidFill>
            <a:srgbClr val="FFFFCC"/>
          </a:solidFill>
          <a:ln>
            <a:solidFill>
              <a:srgbClr val="002060"/>
            </a:solidFill>
          </a:ln>
        </p:spPr>
        <p:txBody>
          <a:bodyPr wrap="none">
            <a:spAutoFit/>
          </a:bodyPr>
          <a:lstStyle/>
          <a:p>
            <a:r>
              <a:rPr lang="en-US" b="1" dirty="0">
                <a:solidFill>
                  <a:srgbClr val="002060"/>
                </a:solidFill>
              </a:rPr>
              <a:t>THEMIS</a:t>
            </a:r>
          </a:p>
        </p:txBody>
      </p:sp>
      <p:sp>
        <p:nvSpPr>
          <p:cNvPr id="6" name="Rectangle 5"/>
          <p:cNvSpPr/>
          <p:nvPr/>
        </p:nvSpPr>
        <p:spPr>
          <a:xfrm>
            <a:off x="395536" y="4302388"/>
            <a:ext cx="1321708" cy="369332"/>
          </a:xfrm>
          <a:prstGeom prst="rect">
            <a:avLst/>
          </a:prstGeom>
          <a:solidFill>
            <a:srgbClr val="FFFFCC"/>
          </a:solidFill>
          <a:ln>
            <a:solidFill>
              <a:srgbClr val="002060"/>
            </a:solidFill>
          </a:ln>
        </p:spPr>
        <p:txBody>
          <a:bodyPr wrap="none">
            <a:spAutoFit/>
          </a:bodyPr>
          <a:lstStyle/>
          <a:p>
            <a:r>
              <a:rPr lang="en-US" b="1" dirty="0" smtClean="0">
                <a:solidFill>
                  <a:srgbClr val="002060"/>
                </a:solidFill>
              </a:rPr>
              <a:t>COMPASS</a:t>
            </a:r>
            <a:endParaRPr lang="en-US" b="1" dirty="0">
              <a:solidFill>
                <a:srgbClr val="002060"/>
              </a:solidFill>
            </a:endParaRPr>
          </a:p>
        </p:txBody>
      </p:sp>
    </p:spTree>
    <p:extLst>
      <p:ext uri="{BB962C8B-B14F-4D97-AF65-F5344CB8AC3E}">
        <p14:creationId xmlns:p14="http://schemas.microsoft.com/office/powerpoint/2010/main" val="205186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מהפכה בעולם הפדיקור הרפוא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2356849"/>
            <a:ext cx="4248472" cy="2396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ot;בטניס כמו בחדר הניתוח צריכים הרבה ריכוז&quot;. מימין: הפרופסורים אלי לב, אליק שגיא וגדי קרן // צילום: משה שי"/>
          <p:cNvPicPr>
            <a:picLocks noChangeAspect="1" noChangeArrowheads="1"/>
          </p:cNvPicPr>
          <p:nvPr/>
        </p:nvPicPr>
        <p:blipFill rotWithShape="1">
          <a:blip r:embed="rId3">
            <a:extLst>
              <a:ext uri="{28A0092B-C50C-407E-A947-70E740481C1C}">
                <a14:useLocalDpi xmlns:a14="http://schemas.microsoft.com/office/drawing/2010/main" val="0"/>
              </a:ext>
            </a:extLst>
          </a:blip>
          <a:srcRect l="62109"/>
          <a:stretch/>
        </p:blipFill>
        <p:spPr bwMode="auto">
          <a:xfrm>
            <a:off x="4860032" y="548680"/>
            <a:ext cx="3586031" cy="5835571"/>
          </a:xfrm>
          <a:prstGeom prst="rect">
            <a:avLst/>
          </a:prstGeom>
          <a:noFill/>
          <a:ln>
            <a:solidFill>
              <a:srgbClr val="2B498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132"/>
          <p:cNvGraphicFramePr>
            <a:graphicFrameLocks noGrp="1"/>
          </p:cNvGraphicFramePr>
          <p:nvPr>
            <p:ph sz="quarter" idx="4294967295"/>
            <p:extLst/>
          </p:nvPr>
        </p:nvGraphicFramePr>
        <p:xfrm>
          <a:off x="614149" y="1171728"/>
          <a:ext cx="8522531" cy="4159595"/>
        </p:xfrm>
        <a:graphic>
          <a:graphicData uri="http://schemas.openxmlformats.org/drawingml/2006/table">
            <a:tbl>
              <a:tblPr firstRow="1" bandRow="1">
                <a:tableStyleId>{9D7B26C5-4107-4FEC-AEDC-1716B250A1EF}</a:tableStyleId>
              </a:tblPr>
              <a:tblGrid>
                <a:gridCol w="2232909">
                  <a:extLst>
                    <a:ext uri="{9D8B030D-6E8A-4147-A177-3AD203B41FA5}">
                      <a16:colId xmlns="" xmlns:a16="http://schemas.microsoft.com/office/drawing/2014/main" val="20000"/>
                    </a:ext>
                  </a:extLst>
                </a:gridCol>
                <a:gridCol w="983042">
                  <a:extLst>
                    <a:ext uri="{9D8B030D-6E8A-4147-A177-3AD203B41FA5}">
                      <a16:colId xmlns="" xmlns:a16="http://schemas.microsoft.com/office/drawing/2014/main" val="20001"/>
                    </a:ext>
                  </a:extLst>
                </a:gridCol>
                <a:gridCol w="1193693">
                  <a:extLst>
                    <a:ext uri="{9D8B030D-6E8A-4147-A177-3AD203B41FA5}">
                      <a16:colId xmlns="" xmlns:a16="http://schemas.microsoft.com/office/drawing/2014/main" val="20002"/>
                    </a:ext>
                  </a:extLst>
                </a:gridCol>
                <a:gridCol w="617912">
                  <a:extLst>
                    <a:ext uri="{9D8B030D-6E8A-4147-A177-3AD203B41FA5}">
                      <a16:colId xmlns="" xmlns:a16="http://schemas.microsoft.com/office/drawing/2014/main" val="20003"/>
                    </a:ext>
                  </a:extLst>
                </a:gridCol>
                <a:gridCol w="1344647">
                  <a:extLst>
                    <a:ext uri="{9D8B030D-6E8A-4147-A177-3AD203B41FA5}">
                      <a16:colId xmlns="" xmlns:a16="http://schemas.microsoft.com/office/drawing/2014/main" val="20004"/>
                    </a:ext>
                  </a:extLst>
                </a:gridCol>
                <a:gridCol w="1253392">
                  <a:extLst>
                    <a:ext uri="{9D8B030D-6E8A-4147-A177-3AD203B41FA5}">
                      <a16:colId xmlns="" xmlns:a16="http://schemas.microsoft.com/office/drawing/2014/main" val="20005"/>
                    </a:ext>
                  </a:extLst>
                </a:gridCol>
                <a:gridCol w="896936">
                  <a:extLst>
                    <a:ext uri="{9D8B030D-6E8A-4147-A177-3AD203B41FA5}">
                      <a16:colId xmlns="" xmlns:a16="http://schemas.microsoft.com/office/drawing/2014/main" val="20006"/>
                    </a:ext>
                  </a:extLst>
                </a:gridCol>
              </a:tblGrid>
              <a:tr h="378145">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noProof="0" dirty="0">
                          <a:ln>
                            <a:noFill/>
                          </a:ln>
                          <a:solidFill>
                            <a:schemeClr val="bg1"/>
                          </a:solidFill>
                          <a:effectLst/>
                          <a:latin typeface="+mj-lt"/>
                          <a:cs typeface="Arial" charset="0"/>
                        </a:rPr>
                        <a:t>Study / Treatment arm</a:t>
                      </a:r>
                    </a:p>
                  </a:txBody>
                  <a:tcPr marL="80705" marR="80705" marT="36000" marB="36000" anchor="ctr" horzOverflow="overflow">
                    <a:solidFill>
                      <a:schemeClr val="bg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noProof="0" dirty="0">
                          <a:ln>
                            <a:noFill/>
                          </a:ln>
                          <a:solidFill>
                            <a:schemeClr val="bg1"/>
                          </a:solidFill>
                          <a:effectLst/>
                          <a:latin typeface="+mj-lt"/>
                        </a:rPr>
                        <a:t>Control</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solidFill>
                      <a:schemeClr val="bg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noProof="0" dirty="0">
                          <a:ln>
                            <a:noFill/>
                          </a:ln>
                          <a:solidFill>
                            <a:schemeClr val="bg1"/>
                          </a:solidFill>
                          <a:effectLst/>
                          <a:latin typeface="+mj-lt"/>
                        </a:rPr>
                        <a:t>Intervention</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solidFill>
                      <a:schemeClr val="bg2"/>
                    </a:solid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noProof="0" dirty="0">
                          <a:ln>
                            <a:noFill/>
                          </a:ln>
                          <a:solidFill>
                            <a:schemeClr val="bg1"/>
                          </a:solidFill>
                          <a:effectLst/>
                          <a:latin typeface="+mj-lt"/>
                        </a:rPr>
                        <a:t>HR</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solidFill>
                      <a:schemeClr val="bg2"/>
                    </a:solidFill>
                  </a:tcPr>
                </a:tc>
                <a:tc rowSpan="2"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noProof="0" dirty="0">
                          <a:ln>
                            <a:noFill/>
                          </a:ln>
                          <a:solidFill>
                            <a:schemeClr val="bg1"/>
                          </a:solidFill>
                          <a:effectLst/>
                          <a:latin typeface="+mj-lt"/>
                        </a:rPr>
                        <a:t>HR (95% CI)</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solidFill>
                      <a:schemeClr val="bg2"/>
                    </a:solidFill>
                  </a:tcPr>
                </a:tc>
                <a:tc rowSpan="2"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1" i="0" u="none" strike="noStrike" cap="none" normalizeH="0" baseline="0" dirty="0">
                        <a:ln>
                          <a:noFill/>
                        </a:ln>
                        <a:solidFill>
                          <a:schemeClr val="bg1"/>
                        </a:solidFill>
                        <a:effectLst/>
                        <a:latin typeface="Arial" charset="0"/>
                        <a:cs typeface="Arial" charset="0"/>
                      </a:endParaRPr>
                    </a:p>
                  </a:txBody>
                  <a:tcPr marL="72000" marR="72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EC008C"/>
                      </a:solidFill>
                      <a:prstDash val="solid"/>
                      <a:round/>
                      <a:headEnd type="none" w="med" len="med"/>
                      <a:tailEnd type="none" w="med" len="med"/>
                    </a:lnT>
                    <a:lnB w="12700" cap="flat" cmpd="sng" algn="ctr">
                      <a:solidFill>
                        <a:srgbClr val="EC008C"/>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1" u="none" strike="noStrike" cap="none" normalizeH="0" baseline="0" noProof="0" dirty="0">
                          <a:ln>
                            <a:noFill/>
                          </a:ln>
                          <a:solidFill>
                            <a:schemeClr val="bg1"/>
                          </a:solidFill>
                          <a:effectLst/>
                          <a:latin typeface="+mj-lt"/>
                        </a:rPr>
                        <a:t>p</a:t>
                      </a:r>
                      <a:r>
                        <a:rPr kumimoji="0" lang="en-GB" altLang="en-US" sz="1400" b="1" u="none" strike="noStrike" cap="none" normalizeH="0" baseline="0" noProof="0" dirty="0">
                          <a:ln>
                            <a:noFill/>
                          </a:ln>
                          <a:solidFill>
                            <a:schemeClr val="bg1"/>
                          </a:solidFill>
                          <a:effectLst/>
                          <a:latin typeface="+mj-lt"/>
                        </a:rPr>
                        <a:t>-value</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solidFill>
                      <a:schemeClr val="bg2"/>
                    </a:solidFill>
                  </a:tcPr>
                </a:tc>
                <a:extLst>
                  <a:ext uri="{0D108BD9-81ED-4DB2-BD59-A6C34878D82A}">
                    <a16:rowId xmlns="" xmlns:a16="http://schemas.microsoft.com/office/drawing/2014/main" val="10000"/>
                  </a:ext>
                </a:extLst>
              </a:tr>
              <a:tr h="378145">
                <a:tc vMerge="1">
                  <a:txBody>
                    <a:bodyPr/>
                    <a:lstStyle/>
                    <a:p>
                      <a:endParaRPr lang="en-GB"/>
                    </a:p>
                  </a:txBody>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noProof="0" dirty="0">
                          <a:ln>
                            <a:noFill/>
                          </a:ln>
                          <a:solidFill>
                            <a:schemeClr val="bg1"/>
                          </a:solidFill>
                          <a:effectLst/>
                          <a:latin typeface="+mj-lt"/>
                        </a:rPr>
                        <a:t>%/year</a:t>
                      </a:r>
                      <a:endParaRPr kumimoji="0" lang="en-GB" altLang="en-US" sz="1400" b="1" i="0" u="none" strike="noStrike" cap="none" normalizeH="0" baseline="0" noProof="0" dirty="0">
                        <a:ln>
                          <a:noFill/>
                        </a:ln>
                        <a:solidFill>
                          <a:schemeClr val="bg1"/>
                        </a:solidFill>
                        <a:effectLst/>
                        <a:latin typeface="+mj-lt"/>
                        <a:cs typeface="Arial" charset="0"/>
                      </a:endParaRPr>
                    </a:p>
                  </a:txBody>
                  <a:tcPr marL="80705" marR="80705" marT="36000" marB="36000" anchor="ctr" horzOverflow="overflow">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b="1" noProof="0" dirty="0">
                          <a:solidFill>
                            <a:schemeClr val="bg1"/>
                          </a:solidFill>
                          <a:latin typeface="+mj-lt"/>
                        </a:rPr>
                        <a:t>%/year</a:t>
                      </a:r>
                    </a:p>
                  </a:txBody>
                  <a:tcPr marL="80705" marR="80705" marT="36000" marB="36000" anchor="ctr" horzOverflow="overflow">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 xmlns:a16="http://schemas.microsoft.com/office/drawing/2014/main" val="10001"/>
                  </a:ext>
                </a:extLst>
              </a:tr>
              <a:tr h="378145">
                <a:tc>
                  <a:txBody>
                    <a:body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noProof="0" dirty="0">
                          <a:ln>
                            <a:noFill/>
                          </a:ln>
                          <a:solidFill>
                            <a:schemeClr val="tx1"/>
                          </a:solidFill>
                          <a:effectLst/>
                          <a:latin typeface="+mj-lt"/>
                          <a:cs typeface="Arial" charset="0"/>
                        </a:rPr>
                        <a:t>COMPASS</a:t>
                      </a:r>
                      <a:r>
                        <a:rPr kumimoji="0" lang="en-GB" altLang="en-US" sz="1400" b="1" i="0" u="none" strike="noStrike" cap="none" normalizeH="0" baseline="30000" noProof="0" dirty="0">
                          <a:ln>
                            <a:noFill/>
                          </a:ln>
                          <a:solidFill>
                            <a:schemeClr val="tx1"/>
                          </a:solidFill>
                          <a:effectLst/>
                          <a:latin typeface="+mj-lt"/>
                          <a:cs typeface="Arial" charset="0"/>
                        </a:rPr>
                        <a:t>1</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1"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400" b="1" i="0" u="none" strike="noStrike" kern="1200" cap="none" normalizeH="0" baseline="0" noProof="0" dirty="0">
                        <a:ln>
                          <a:noFill/>
                        </a:ln>
                        <a:solidFill>
                          <a:schemeClr val="tx1"/>
                        </a:solidFill>
                        <a:effectLst/>
                        <a:latin typeface="+mj-lt"/>
                        <a:ea typeface="+mn-ea"/>
                        <a:cs typeface="Arial" charset="0"/>
                      </a:endParaRPr>
                    </a:p>
                  </a:txBody>
                  <a:tcPr marL="80705" marR="80705" marT="36000" marB="36000" anchor="ctr" horzOverflow="overflow">
                    <a:lnT w="12700" cap="flat" cmpd="sng" algn="ctr">
                      <a:solidFill>
                        <a:schemeClr val="tx1"/>
                      </a:solidFill>
                      <a:prstDash val="solid"/>
                      <a:round/>
                      <a:headEnd type="none" w="med" len="med"/>
                      <a:tailEnd type="none" w="med" len="med"/>
                    </a:lnT>
                    <a:noFill/>
                  </a:tcPr>
                </a:tc>
                <a:tc>
                  <a:txBody>
                    <a:bodyPr/>
                    <a:lstStyle/>
                    <a:p>
                      <a:endParaRPr lang="en-US" sz="1400" dirty="0"/>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extLst>
                  <a:ext uri="{0D108BD9-81ED-4DB2-BD59-A6C34878D82A}">
                    <a16:rowId xmlns="" xmlns:a16="http://schemas.microsoft.com/office/drawing/2014/main" val="10002"/>
                  </a:ext>
                </a:extLst>
              </a:tr>
              <a:tr h="378145">
                <a:tc>
                  <a:txBody>
                    <a:bodyPr/>
                    <a:lstStyle/>
                    <a:p>
                      <a:pPr marL="53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u="none" strike="noStrike" kern="1200" cap="none" normalizeH="0" baseline="0" noProof="0" dirty="0">
                          <a:ln>
                            <a:noFill/>
                          </a:ln>
                          <a:solidFill>
                            <a:schemeClr val="tx1"/>
                          </a:solidFill>
                          <a:effectLst/>
                          <a:latin typeface="+mj-lt"/>
                          <a:ea typeface="+mn-ea"/>
                          <a:cs typeface="+mn-cs"/>
                        </a:rPr>
                        <a:t>Rivaroxaban 2.5 mg bid</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2.1</a:t>
                      </a:r>
                      <a:r>
                        <a:rPr kumimoji="0" lang="en-GB" altLang="en-US" sz="1400" b="0" i="0" u="none" strike="noStrike" cap="none" normalizeH="0" baseline="30000" noProof="0" dirty="0">
                          <a:ln>
                            <a:noFill/>
                          </a:ln>
                          <a:solidFill>
                            <a:schemeClr val="tx1"/>
                          </a:solidFill>
                          <a:effectLst/>
                          <a:latin typeface="+mj-lt"/>
                          <a:cs typeface="Arial" charset="0"/>
                        </a:rPr>
                        <a:t>†</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1.8</a:t>
                      </a:r>
                      <a:r>
                        <a:rPr kumimoji="0" lang="en-GB" altLang="en-US" sz="1400" b="0" i="0" u="none" strike="noStrike" kern="1200" cap="none" normalizeH="0" baseline="30000" noProof="0" dirty="0">
                          <a:ln>
                            <a:noFill/>
                          </a:ln>
                          <a:solidFill>
                            <a:schemeClr val="tx1"/>
                          </a:solidFill>
                          <a:effectLst/>
                          <a:latin typeface="+mn-lt"/>
                          <a:ea typeface="+mn-ea"/>
                          <a:cs typeface="Arial" charset="0"/>
                        </a:rPr>
                        <a:t>†</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0.82</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0.01</a:t>
                      </a:r>
                    </a:p>
                  </a:txBody>
                  <a:tcPr marL="80705" marR="80705" marT="36000" marB="36000" anchor="ctr" horzOverflow="overflow">
                    <a:noFill/>
                  </a:tcPr>
                </a:tc>
                <a:extLst>
                  <a:ext uri="{0D108BD9-81ED-4DB2-BD59-A6C34878D82A}">
                    <a16:rowId xmlns="" xmlns:a16="http://schemas.microsoft.com/office/drawing/2014/main" val="10003"/>
                  </a:ext>
                </a:extLst>
              </a:tr>
              <a:tr h="378145">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kern="1200" cap="none" normalizeH="0" baseline="0" noProof="0" dirty="0">
                          <a:ln>
                            <a:noFill/>
                          </a:ln>
                          <a:solidFill>
                            <a:schemeClr val="tx1"/>
                          </a:solidFill>
                          <a:effectLst/>
                          <a:latin typeface="+mj-lt"/>
                          <a:ea typeface="+mn-ea"/>
                          <a:cs typeface="+mn-cs"/>
                        </a:rPr>
                        <a:t>CHARISMA</a:t>
                      </a:r>
                      <a:r>
                        <a:rPr kumimoji="0" lang="en-GB" altLang="en-US" sz="1400" b="1" u="none" strike="noStrike" kern="1200" cap="none" normalizeH="0" baseline="30000" noProof="0" dirty="0">
                          <a:ln>
                            <a:noFill/>
                          </a:ln>
                          <a:solidFill>
                            <a:schemeClr val="tx1"/>
                          </a:solidFill>
                          <a:effectLst/>
                          <a:latin typeface="+mj-lt"/>
                          <a:ea typeface="+mn-ea"/>
                          <a:cs typeface="+mn-cs"/>
                        </a:rPr>
                        <a:t>2</a:t>
                      </a:r>
                      <a:endParaRPr kumimoji="0" lang="en-GB" altLang="en-US" sz="1400" b="0" i="0" u="none" strike="noStrike" cap="none" normalizeH="0" baseline="3000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400" b="1" i="0" u="none" strike="noStrike" kern="1200" cap="none" normalizeH="0" baseline="30000" noProof="0" dirty="0">
                        <a:ln>
                          <a:noFill/>
                        </a:ln>
                        <a:solidFill>
                          <a:schemeClr val="tx1"/>
                        </a:solidFill>
                        <a:effectLst/>
                        <a:latin typeface="+mj-lt"/>
                        <a:ea typeface="+mn-ea"/>
                        <a:cs typeface="Arial" charset="0"/>
                      </a:endParaRPr>
                    </a:p>
                  </a:txBody>
                  <a:tcPr marL="80705" marR="80705" marT="36000" marB="36000" anchor="ctr" horzOverflow="overflow">
                    <a:noFill/>
                  </a:tcPr>
                </a:tc>
                <a:tc>
                  <a:txBody>
                    <a:bodyPr/>
                    <a:lstStyle/>
                    <a:p>
                      <a:endParaRPr lang="en-US" sz="1400"/>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extLst>
                  <a:ext uri="{0D108BD9-81ED-4DB2-BD59-A6C34878D82A}">
                    <a16:rowId xmlns="" xmlns:a16="http://schemas.microsoft.com/office/drawing/2014/main" val="10005"/>
                  </a:ext>
                </a:extLst>
              </a:tr>
              <a:tr h="378145">
                <a:tc>
                  <a:txBody>
                    <a:bodyPr/>
                    <a:lstStyle/>
                    <a:p>
                      <a:pPr marL="53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u="none" strike="noStrike" cap="none" normalizeH="0" baseline="0" noProof="0" dirty="0" err="1">
                          <a:ln>
                            <a:noFill/>
                          </a:ln>
                          <a:effectLst/>
                          <a:latin typeface="+mj-lt"/>
                        </a:rPr>
                        <a:t>Clopidogrel</a:t>
                      </a:r>
                      <a:r>
                        <a:rPr kumimoji="0" lang="en-GB" altLang="en-US" sz="1400" u="none" strike="noStrike" cap="none" normalizeH="0" baseline="0" noProof="0" dirty="0">
                          <a:ln>
                            <a:noFill/>
                          </a:ln>
                          <a:effectLst/>
                          <a:latin typeface="+mj-lt"/>
                        </a:rPr>
                        <a:t> 75 mg od</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2.3</a:t>
                      </a:r>
                      <a:r>
                        <a:rPr lang="en-US" sz="1400" kern="1200" baseline="30000" dirty="0">
                          <a:solidFill>
                            <a:schemeClr val="tx1"/>
                          </a:solidFill>
                          <a:effectLst/>
                          <a:latin typeface="+mn-lt"/>
                          <a:ea typeface="+mn-ea"/>
                          <a:cs typeface="+mn-cs"/>
                        </a:rPr>
                        <a:t>‡</a:t>
                      </a:r>
                      <a:endParaRPr kumimoji="0" lang="en-GB" altLang="en-US" sz="1400" b="0" i="0" u="none" strike="noStrike" cap="none" normalizeH="0" baseline="3000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noProof="0" dirty="0">
                          <a:ln>
                            <a:noFill/>
                          </a:ln>
                          <a:solidFill>
                            <a:schemeClr val="tx1"/>
                          </a:solidFill>
                          <a:effectLst/>
                          <a:latin typeface="+mj-lt"/>
                          <a:cs typeface="Arial" charset="0"/>
                        </a:rPr>
                        <a:t>2.1</a:t>
                      </a:r>
                      <a:r>
                        <a:rPr lang="en-US" sz="1400" kern="1200" baseline="30000" dirty="0">
                          <a:solidFill>
                            <a:schemeClr val="tx1"/>
                          </a:solidFill>
                          <a:effectLst/>
                          <a:latin typeface="+mn-lt"/>
                          <a:ea typeface="+mn-ea"/>
                          <a:cs typeface="+mn-cs"/>
                        </a:rPr>
                        <a:t>‡</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noProof="0" dirty="0">
                          <a:ln>
                            <a:noFill/>
                          </a:ln>
                          <a:solidFill>
                            <a:schemeClr val="tx1"/>
                          </a:solidFill>
                          <a:effectLst/>
                          <a:latin typeface="+mj-lt"/>
                          <a:cs typeface="Arial" charset="0"/>
                        </a:rPr>
                        <a:t>0.91</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0.32</a:t>
                      </a:r>
                    </a:p>
                  </a:txBody>
                  <a:tcPr marL="80705" marR="80705" marT="36000" marB="36000" anchor="ctr" horzOverflow="overflow">
                    <a:noFill/>
                  </a:tcPr>
                </a:tc>
                <a:extLst>
                  <a:ext uri="{0D108BD9-81ED-4DB2-BD59-A6C34878D82A}">
                    <a16:rowId xmlns="" xmlns:a16="http://schemas.microsoft.com/office/drawing/2014/main" val="10006"/>
                  </a:ext>
                </a:extLst>
              </a:tr>
              <a:tr h="378145">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kern="1200" cap="none" normalizeH="0" baseline="0" noProof="0" dirty="0">
                          <a:ln>
                            <a:noFill/>
                          </a:ln>
                          <a:solidFill>
                            <a:schemeClr val="tx1"/>
                          </a:solidFill>
                          <a:effectLst/>
                          <a:latin typeface="+mj-lt"/>
                          <a:ea typeface="+mn-ea"/>
                          <a:cs typeface="+mn-cs"/>
                        </a:rPr>
                        <a:t>PEGASUS</a:t>
                      </a:r>
                      <a:r>
                        <a:rPr kumimoji="0" lang="en-GB" altLang="en-US" sz="1400" b="1" u="none" strike="noStrike" kern="1200" cap="none" normalizeH="0" baseline="30000" noProof="0" dirty="0">
                          <a:ln>
                            <a:noFill/>
                          </a:ln>
                          <a:solidFill>
                            <a:schemeClr val="tx1"/>
                          </a:solidFill>
                          <a:effectLst/>
                          <a:latin typeface="+mj-lt"/>
                          <a:ea typeface="+mn-ea"/>
                          <a:cs typeface="+mn-cs"/>
                        </a:rPr>
                        <a:t>3</a:t>
                      </a:r>
                      <a:endParaRPr kumimoji="0" lang="en-GB" altLang="en-US" sz="1400" b="0" i="0" u="none" strike="noStrike" cap="none" normalizeH="0" baseline="3000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400" b="1" i="0" u="none" strike="noStrike" kern="1200" cap="none" normalizeH="0" baseline="0" noProof="0" dirty="0">
                        <a:ln>
                          <a:noFill/>
                        </a:ln>
                        <a:solidFill>
                          <a:schemeClr val="tx1"/>
                        </a:solidFill>
                        <a:effectLst/>
                        <a:latin typeface="+mj-lt"/>
                        <a:ea typeface="+mn-ea"/>
                        <a:cs typeface="Arial" charset="0"/>
                      </a:endParaRPr>
                    </a:p>
                  </a:txBody>
                  <a:tcPr marL="80705" marR="80705" marT="36000" marB="36000" anchor="ctr" horzOverflow="overflow">
                    <a:noFill/>
                  </a:tcPr>
                </a:tc>
                <a:tc>
                  <a:txBody>
                    <a:bodyPr/>
                    <a:lstStyle/>
                    <a:p>
                      <a:endParaRPr lang="en-US" sz="1400"/>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extLst>
                  <a:ext uri="{0D108BD9-81ED-4DB2-BD59-A6C34878D82A}">
                    <a16:rowId xmlns="" xmlns:a16="http://schemas.microsoft.com/office/drawing/2014/main" val="10008"/>
                  </a:ext>
                </a:extLst>
              </a:tr>
              <a:tr h="378145">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9525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u="none" strike="noStrike" cap="none" normalizeH="0" baseline="0" noProof="0" dirty="0" err="1">
                          <a:ln>
                            <a:noFill/>
                          </a:ln>
                          <a:effectLst/>
                          <a:latin typeface="+mj-lt"/>
                        </a:rPr>
                        <a:t>Ticagrelor</a:t>
                      </a:r>
                      <a:r>
                        <a:rPr kumimoji="0" lang="en-GB" altLang="en-US" sz="1400" u="none" strike="noStrike" cap="none" normalizeH="0" baseline="0" noProof="0" dirty="0">
                          <a:ln>
                            <a:noFill/>
                          </a:ln>
                          <a:effectLst/>
                          <a:latin typeface="+mj-lt"/>
                        </a:rPr>
                        <a:t> 90 mg bid</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1.7</a:t>
                      </a:r>
                      <a:r>
                        <a:rPr lang="en-US" sz="1400" baseline="30000" dirty="0"/>
                        <a:t>¶</a:t>
                      </a:r>
                      <a:endParaRPr kumimoji="0" lang="en-GB" altLang="en-US" sz="1400" b="0" i="0" u="none" strike="noStrike" cap="none" normalizeH="0" baseline="3000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1.7</a:t>
                      </a:r>
                      <a:r>
                        <a:rPr lang="en-US" sz="1400" baseline="30000" dirty="0"/>
                        <a:t>¶</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1.00</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0.99</a:t>
                      </a:r>
                    </a:p>
                  </a:txBody>
                  <a:tcPr marL="80705" marR="80705" marT="36000" marB="36000" anchor="ctr" horzOverflow="overflow">
                    <a:noFill/>
                  </a:tcPr>
                </a:tc>
                <a:extLst>
                  <a:ext uri="{0D108BD9-81ED-4DB2-BD59-A6C34878D82A}">
                    <a16:rowId xmlns="" xmlns:a16="http://schemas.microsoft.com/office/drawing/2014/main" val="10009"/>
                  </a:ext>
                </a:extLst>
              </a:tr>
              <a:tr h="378145">
                <a:tc>
                  <a:txBody>
                    <a:bodyPr/>
                    <a:lstStyle/>
                    <a:p>
                      <a:pPr marL="0" marR="0" lvl="0" indent="9525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u="none" strike="noStrike" cap="none" normalizeH="0" baseline="0" noProof="0" dirty="0" err="1">
                          <a:ln>
                            <a:noFill/>
                          </a:ln>
                          <a:effectLst/>
                          <a:latin typeface="+mj-lt"/>
                        </a:rPr>
                        <a:t>Ticagrelor</a:t>
                      </a:r>
                      <a:r>
                        <a:rPr kumimoji="0" lang="en-GB" altLang="en-US" sz="1400" u="none" strike="noStrike" cap="none" normalizeH="0" baseline="0" noProof="0" dirty="0">
                          <a:ln>
                            <a:noFill/>
                          </a:ln>
                          <a:effectLst/>
                          <a:latin typeface="+mj-lt"/>
                        </a:rPr>
                        <a:t> 60 mg bid</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1.7</a:t>
                      </a:r>
                      <a:r>
                        <a:rPr lang="en-US" sz="1400" baseline="30000" dirty="0"/>
                        <a:t>¶</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1.6</a:t>
                      </a:r>
                      <a:r>
                        <a:rPr lang="en-US" sz="1400" baseline="30000" dirty="0"/>
                        <a:t>¶</a:t>
                      </a: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0.89</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0.14</a:t>
                      </a:r>
                    </a:p>
                  </a:txBody>
                  <a:tcPr marL="80705" marR="80705" marT="36000" marB="36000" anchor="ctr" horzOverflow="overflow">
                    <a:noFill/>
                  </a:tcPr>
                </a:tc>
                <a:extLst>
                  <a:ext uri="{0D108BD9-81ED-4DB2-BD59-A6C34878D82A}">
                    <a16:rowId xmlns="" xmlns:a16="http://schemas.microsoft.com/office/drawing/2014/main" val="10010"/>
                  </a:ext>
                </a:extLst>
              </a:tr>
              <a:tr h="378145">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noProof="0" dirty="0">
                          <a:ln>
                            <a:noFill/>
                          </a:ln>
                          <a:solidFill>
                            <a:schemeClr val="tx1"/>
                          </a:solidFill>
                          <a:effectLst/>
                          <a:latin typeface="+mj-lt"/>
                          <a:cs typeface="Arial" charset="0"/>
                        </a:rPr>
                        <a:t>TRA2P-TIMI 50</a:t>
                      </a:r>
                      <a:r>
                        <a:rPr kumimoji="0" lang="en-GB" altLang="en-US" sz="1400" b="1" i="0" u="none" strike="noStrike" cap="none" normalizeH="0" baseline="30000" noProof="0" dirty="0">
                          <a:ln>
                            <a:noFill/>
                          </a:ln>
                          <a:solidFill>
                            <a:schemeClr val="tx1"/>
                          </a:solidFill>
                          <a:effectLst/>
                          <a:latin typeface="+mj-lt"/>
                          <a:cs typeface="Arial" charset="0"/>
                        </a:rPr>
                        <a:t>4</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extLst>
                  <a:ext uri="{0D108BD9-81ED-4DB2-BD59-A6C34878D82A}">
                    <a16:rowId xmlns="" xmlns:a16="http://schemas.microsoft.com/office/drawing/2014/main" val="10011"/>
                  </a:ext>
                </a:extLst>
              </a:tr>
              <a:tr h="378145">
                <a:tc>
                  <a:txBody>
                    <a:bodyPr/>
                    <a:lstStyle/>
                    <a:p>
                      <a:pPr marL="0" marR="0" lvl="0" indent="9525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err="1">
                          <a:ln>
                            <a:noFill/>
                          </a:ln>
                          <a:solidFill>
                            <a:schemeClr val="tx1"/>
                          </a:solidFill>
                          <a:effectLst/>
                          <a:latin typeface="+mj-lt"/>
                          <a:cs typeface="Arial" charset="0"/>
                        </a:rPr>
                        <a:t>Vorapaxar</a:t>
                      </a:r>
                      <a:r>
                        <a:rPr kumimoji="0" lang="en-GB" altLang="en-US" sz="1400" b="0" i="0" u="none" strike="noStrike" cap="none" normalizeH="0" baseline="0" noProof="0" dirty="0">
                          <a:ln>
                            <a:noFill/>
                          </a:ln>
                          <a:solidFill>
                            <a:schemeClr val="tx1"/>
                          </a:solidFill>
                          <a:effectLst/>
                          <a:latin typeface="+mj-lt"/>
                          <a:cs typeface="Arial" charset="0"/>
                        </a:rPr>
                        <a:t> 2.5 mg od</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noProof="0" dirty="0">
                          <a:ln>
                            <a:noFill/>
                          </a:ln>
                          <a:solidFill>
                            <a:schemeClr val="tx1"/>
                          </a:solidFill>
                          <a:effectLst/>
                          <a:latin typeface="+mj-lt"/>
                          <a:cs typeface="Arial" charset="0"/>
                        </a:rPr>
                        <a:t>1.8</a:t>
                      </a:r>
                      <a:r>
                        <a:rPr lang="en-US" sz="1400" baseline="30000" dirty="0"/>
                        <a:t>¶</a:t>
                      </a:r>
                      <a:endParaRPr kumimoji="0" lang="en-GB" altLang="en-US" sz="1400" b="0" i="0" u="none" strike="noStrike" kern="1200" cap="none" normalizeH="0" baseline="0" noProof="0" dirty="0">
                        <a:ln>
                          <a:noFill/>
                        </a:ln>
                        <a:solidFill>
                          <a:schemeClr val="tx1"/>
                        </a:solidFill>
                        <a:effectLst/>
                        <a:latin typeface="+mn-lt"/>
                        <a:ea typeface="+mn-ea"/>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noProof="0" dirty="0">
                          <a:ln>
                            <a:noFill/>
                          </a:ln>
                          <a:solidFill>
                            <a:schemeClr val="tx1"/>
                          </a:solidFill>
                          <a:effectLst/>
                          <a:latin typeface="+mj-lt"/>
                          <a:cs typeface="Arial" charset="0"/>
                        </a:rPr>
                        <a:t>1.7</a:t>
                      </a:r>
                      <a:r>
                        <a:rPr lang="en-US" sz="1400" baseline="30000" dirty="0"/>
                        <a:t>¶</a:t>
                      </a:r>
                      <a:endParaRPr kumimoji="0" lang="en-GB" altLang="en-US" sz="1400" b="0" i="0" u="none" strike="noStrike" kern="1200" cap="none" normalizeH="0" baseline="0" noProof="0" dirty="0">
                        <a:ln>
                          <a:noFill/>
                        </a:ln>
                        <a:solidFill>
                          <a:schemeClr val="tx1"/>
                        </a:solidFill>
                        <a:effectLst/>
                        <a:latin typeface="+mn-lt"/>
                        <a:ea typeface="+mn-ea"/>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0.95</a:t>
                      </a: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noProof="0" dirty="0">
                        <a:ln>
                          <a:noFill/>
                        </a:ln>
                        <a:solidFill>
                          <a:schemeClr val="tx1"/>
                        </a:solidFill>
                        <a:effectLst/>
                        <a:latin typeface="+mj-lt"/>
                        <a:cs typeface="Arial" charset="0"/>
                      </a:endParaRPr>
                    </a:p>
                  </a:txBody>
                  <a:tcPr marL="80705" marR="80705" marT="36000" marB="36000" anchor="ctr" horzOverflow="overflow">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noProof="0" dirty="0">
                          <a:ln>
                            <a:noFill/>
                          </a:ln>
                          <a:solidFill>
                            <a:schemeClr val="tx1"/>
                          </a:solidFill>
                          <a:effectLst/>
                          <a:latin typeface="+mj-lt"/>
                          <a:cs typeface="Arial" charset="0"/>
                        </a:rPr>
                        <a:t>0.41</a:t>
                      </a:r>
                    </a:p>
                  </a:txBody>
                  <a:tcPr marL="80705" marR="80705" marT="36000" marB="36000" anchor="ctr" horzOverflow="overflow">
                    <a:noFill/>
                  </a:tcPr>
                </a:tc>
                <a:extLst>
                  <a:ext uri="{0D108BD9-81ED-4DB2-BD59-A6C34878D82A}">
                    <a16:rowId xmlns="" xmlns:a16="http://schemas.microsoft.com/office/drawing/2014/main" val="10012"/>
                  </a:ext>
                </a:extLst>
              </a:tr>
            </a:tbl>
          </a:graphicData>
        </a:graphic>
      </p:graphicFrame>
      <p:graphicFrame>
        <p:nvGraphicFramePr>
          <p:cNvPr id="16" name="Chart 15"/>
          <p:cNvGraphicFramePr/>
          <p:nvPr>
            <p:extLst/>
          </p:nvPr>
        </p:nvGraphicFramePr>
        <p:xfrm>
          <a:off x="5450632" y="1772816"/>
          <a:ext cx="2956389"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2000" y="272104"/>
            <a:ext cx="8281175" cy="738664"/>
          </a:xfrm>
        </p:spPr>
        <p:txBody>
          <a:bodyPr/>
          <a:lstStyle/>
          <a:p>
            <a:r>
              <a:rPr lang="en-GB" sz="2400" dirty="0"/>
              <a:t>Rivaroxaban 2.5 mg bid + Aspirin Improved Overall Survival in Patients with CAD or PAD</a:t>
            </a:r>
            <a:endParaRPr lang="en-US" sz="2400" dirty="0"/>
          </a:p>
        </p:txBody>
      </p:sp>
      <p:sp>
        <p:nvSpPr>
          <p:cNvPr id="17" name="TextBox 37"/>
          <p:cNvSpPr txBox="1">
            <a:spLocks noChangeArrowheads="1"/>
          </p:cNvSpPr>
          <p:nvPr/>
        </p:nvSpPr>
        <p:spPr bwMode="auto">
          <a:xfrm>
            <a:off x="5810491" y="5566710"/>
            <a:ext cx="114354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US" altLang="en-US" sz="1200" b="1" dirty="0" err="1">
                <a:solidFill>
                  <a:srgbClr val="000000">
                    <a:lumMod val="65000"/>
                    <a:lumOff val="35000"/>
                  </a:srgbClr>
                </a:solidFill>
                <a:latin typeface="Arial"/>
              </a:rPr>
              <a:t>Favours</a:t>
            </a:r>
            <a:r>
              <a:rPr lang="en-US" altLang="en-US" sz="1200" b="1" dirty="0">
                <a:solidFill>
                  <a:srgbClr val="000000">
                    <a:lumMod val="65000"/>
                    <a:lumOff val="35000"/>
                  </a:srgbClr>
                </a:solidFill>
                <a:latin typeface="Arial"/>
              </a:rPr>
              <a:t> intervention</a:t>
            </a:r>
          </a:p>
        </p:txBody>
      </p:sp>
      <p:sp>
        <p:nvSpPr>
          <p:cNvPr id="19" name="TextBox 38"/>
          <p:cNvSpPr txBox="1">
            <a:spLocks noChangeArrowheads="1"/>
          </p:cNvSpPr>
          <p:nvPr/>
        </p:nvSpPr>
        <p:spPr bwMode="auto">
          <a:xfrm>
            <a:off x="7289831" y="5566710"/>
            <a:ext cx="9860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US" altLang="en-US" sz="1200" b="1" dirty="0" err="1">
                <a:solidFill>
                  <a:srgbClr val="000000">
                    <a:lumMod val="65000"/>
                    <a:lumOff val="35000"/>
                  </a:srgbClr>
                </a:solidFill>
                <a:latin typeface="Arial"/>
              </a:rPr>
              <a:t>Favours</a:t>
            </a:r>
            <a:r>
              <a:rPr lang="en-US" altLang="en-US" sz="1200" b="1" dirty="0">
                <a:solidFill>
                  <a:srgbClr val="000000">
                    <a:lumMod val="65000"/>
                    <a:lumOff val="35000"/>
                  </a:srgbClr>
                </a:solidFill>
                <a:latin typeface="Arial"/>
              </a:rPr>
              <a:t> </a:t>
            </a:r>
            <a:br>
              <a:rPr lang="en-US" altLang="en-US" sz="1200" b="1" dirty="0">
                <a:solidFill>
                  <a:srgbClr val="000000">
                    <a:lumMod val="65000"/>
                    <a:lumOff val="35000"/>
                  </a:srgbClr>
                </a:solidFill>
                <a:latin typeface="Arial"/>
              </a:rPr>
            </a:br>
            <a:r>
              <a:rPr lang="en-US" altLang="en-US" sz="1200" b="1" dirty="0">
                <a:solidFill>
                  <a:srgbClr val="000000">
                    <a:lumMod val="65000"/>
                    <a:lumOff val="35000"/>
                  </a:srgbClr>
                </a:solidFill>
                <a:latin typeface="Arial"/>
              </a:rPr>
              <a:t>control</a:t>
            </a:r>
          </a:p>
        </p:txBody>
      </p:sp>
      <p:sp>
        <p:nvSpPr>
          <p:cNvPr id="9" name="Rectangle 8"/>
          <p:cNvSpPr/>
          <p:nvPr/>
        </p:nvSpPr>
        <p:spPr>
          <a:xfrm>
            <a:off x="655093" y="6440482"/>
            <a:ext cx="8093122" cy="400110"/>
          </a:xfrm>
          <a:prstGeom prst="rect">
            <a:avLst/>
          </a:prstGeom>
        </p:spPr>
        <p:txBody>
          <a:bodyPr wrap="square" lIns="0">
            <a:spAutoFit/>
          </a:bodyPr>
          <a:lstStyle/>
          <a:p>
            <a:r>
              <a:rPr lang="en-GB" sz="1000" dirty="0">
                <a:solidFill>
                  <a:schemeClr val="tx1">
                    <a:lumMod val="65000"/>
                    <a:lumOff val="35000"/>
                  </a:schemeClr>
                </a:solidFill>
              </a:rPr>
              <a:t>1. </a:t>
            </a:r>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r>
              <a:rPr lang="en-GB" sz="1000" dirty="0">
                <a:solidFill>
                  <a:schemeClr val="tx1">
                    <a:lumMod val="65000"/>
                    <a:lumOff val="35000"/>
                  </a:schemeClr>
                </a:solidFill>
              </a:rPr>
              <a:t>; 2. Bhatt DL </a:t>
            </a:r>
            <a:r>
              <a:rPr lang="en-GB" sz="1000" i="1" dirty="0">
                <a:solidFill>
                  <a:schemeClr val="tx1">
                    <a:lumMod val="65000"/>
                    <a:lumOff val="35000"/>
                  </a:schemeClr>
                </a:solidFill>
              </a:rPr>
              <a:t>et al</a:t>
            </a:r>
            <a:r>
              <a:rPr lang="en-GB" sz="1000" dirty="0">
                <a:solidFill>
                  <a:schemeClr val="tx1">
                    <a:lumMod val="65000"/>
                    <a:lumOff val="35000"/>
                  </a:schemeClr>
                </a:solidFill>
              </a:rPr>
              <a:t>. </a:t>
            </a:r>
            <a:r>
              <a:rPr lang="en-GB" sz="1000" i="1" dirty="0">
                <a:solidFill>
                  <a:schemeClr val="tx1">
                    <a:lumMod val="65000"/>
                    <a:lumOff val="35000"/>
                  </a:schemeClr>
                </a:solidFill>
              </a:rPr>
              <a:t>J Am </a:t>
            </a:r>
            <a:r>
              <a:rPr lang="en-GB" sz="1000" i="1" dirty="0" err="1">
                <a:solidFill>
                  <a:schemeClr val="tx1">
                    <a:lumMod val="65000"/>
                    <a:lumOff val="35000"/>
                  </a:schemeClr>
                </a:solidFill>
              </a:rPr>
              <a:t>Coll</a:t>
            </a:r>
            <a:r>
              <a:rPr lang="en-GB" sz="1000" i="1" dirty="0">
                <a:solidFill>
                  <a:schemeClr val="tx1">
                    <a:lumMod val="65000"/>
                    <a:lumOff val="35000"/>
                  </a:schemeClr>
                </a:solidFill>
              </a:rPr>
              <a:t> </a:t>
            </a:r>
            <a:r>
              <a:rPr lang="en-GB" sz="1000" i="1" dirty="0" err="1">
                <a:solidFill>
                  <a:schemeClr val="tx1">
                    <a:lumMod val="65000"/>
                    <a:lumOff val="35000"/>
                  </a:schemeClr>
                </a:solidFill>
              </a:rPr>
              <a:t>Cardiol</a:t>
            </a:r>
            <a:r>
              <a:rPr lang="en-GB" sz="1000" i="1" dirty="0">
                <a:solidFill>
                  <a:schemeClr val="tx1">
                    <a:lumMod val="65000"/>
                    <a:lumOff val="35000"/>
                  </a:schemeClr>
                </a:solidFill>
              </a:rPr>
              <a:t> </a:t>
            </a:r>
            <a:r>
              <a:rPr lang="en-GB" sz="1000" dirty="0">
                <a:solidFill>
                  <a:schemeClr val="tx1">
                    <a:lumMod val="65000"/>
                    <a:lumOff val="35000"/>
                  </a:schemeClr>
                </a:solidFill>
              </a:rPr>
              <a:t>2007;49:1982–1988;</a:t>
            </a:r>
            <a:br>
              <a:rPr lang="en-GB" sz="1000" dirty="0">
                <a:solidFill>
                  <a:schemeClr val="tx1">
                    <a:lumMod val="65000"/>
                    <a:lumOff val="35000"/>
                  </a:schemeClr>
                </a:solidFill>
              </a:rPr>
            </a:br>
            <a:r>
              <a:rPr lang="en-GB" sz="1000" dirty="0">
                <a:solidFill>
                  <a:schemeClr val="tx1">
                    <a:lumMod val="65000"/>
                    <a:lumOff val="35000"/>
                  </a:schemeClr>
                </a:solidFill>
              </a:rPr>
              <a:t>3. </a:t>
            </a:r>
            <a:r>
              <a:rPr lang="en-GB" sz="1000" dirty="0" err="1">
                <a:solidFill>
                  <a:schemeClr val="tx1">
                    <a:lumMod val="65000"/>
                    <a:lumOff val="35000"/>
                  </a:schemeClr>
                </a:solidFill>
              </a:rPr>
              <a:t>Bonaca</a:t>
            </a:r>
            <a:r>
              <a:rPr lang="en-GB" sz="1000" dirty="0">
                <a:solidFill>
                  <a:schemeClr val="tx1">
                    <a:lumMod val="65000"/>
                    <a:lumOff val="35000"/>
                  </a:schemeClr>
                </a:solidFill>
              </a:rPr>
              <a:t> MP </a:t>
            </a:r>
            <a:r>
              <a:rPr lang="en-GB" sz="1000" i="1" dirty="0">
                <a:solidFill>
                  <a:schemeClr val="tx1">
                    <a:lumMod val="65000"/>
                    <a:lumOff val="35000"/>
                  </a:schemeClr>
                </a:solidFill>
              </a:rPr>
              <a:t>et al.</a:t>
            </a:r>
            <a:r>
              <a:rPr lang="en-GB" sz="1000" dirty="0">
                <a:solidFill>
                  <a:schemeClr val="tx1">
                    <a:lumMod val="65000"/>
                    <a:lumOff val="35000"/>
                  </a:schemeClr>
                </a:solidFill>
              </a:rPr>
              <a:t> </a:t>
            </a:r>
            <a:r>
              <a:rPr lang="en-GB" sz="1000" i="1" dirty="0">
                <a:solidFill>
                  <a:schemeClr val="tx1">
                    <a:lumMod val="65000"/>
                    <a:lumOff val="35000"/>
                  </a:schemeClr>
                </a:solidFill>
              </a:rPr>
              <a:t>N </a:t>
            </a:r>
            <a:r>
              <a:rPr lang="en-GB" sz="1000" i="1" dirty="0" err="1">
                <a:solidFill>
                  <a:schemeClr val="tx1">
                    <a:lumMod val="65000"/>
                    <a:lumOff val="35000"/>
                  </a:schemeClr>
                </a:solidFill>
              </a:rPr>
              <a:t>Engl</a:t>
            </a:r>
            <a:r>
              <a:rPr lang="en-GB" sz="1000" i="1" dirty="0">
                <a:solidFill>
                  <a:schemeClr val="tx1">
                    <a:lumMod val="65000"/>
                    <a:lumOff val="35000"/>
                  </a:schemeClr>
                </a:solidFill>
              </a:rPr>
              <a:t> J Med</a:t>
            </a:r>
            <a:r>
              <a:rPr lang="en-GB" sz="1000" dirty="0">
                <a:solidFill>
                  <a:schemeClr val="tx1">
                    <a:lumMod val="65000"/>
                    <a:lumOff val="35000"/>
                  </a:schemeClr>
                </a:solidFill>
              </a:rPr>
              <a:t> 2015;372:1791–1800; 4. Morrow DA </a:t>
            </a:r>
            <a:r>
              <a:rPr lang="en-GB" sz="1000" i="1" dirty="0">
                <a:solidFill>
                  <a:schemeClr val="tx1">
                    <a:lumMod val="65000"/>
                    <a:lumOff val="35000"/>
                  </a:schemeClr>
                </a:solidFill>
              </a:rPr>
              <a:t>et al. N </a:t>
            </a:r>
            <a:r>
              <a:rPr lang="en-GB" sz="1000" i="1" dirty="0" err="1">
                <a:solidFill>
                  <a:schemeClr val="tx1">
                    <a:lumMod val="65000"/>
                    <a:lumOff val="35000"/>
                  </a:schemeClr>
                </a:solidFill>
              </a:rPr>
              <a:t>Engl</a:t>
            </a:r>
            <a:r>
              <a:rPr lang="en-GB" sz="1000" i="1" dirty="0">
                <a:solidFill>
                  <a:schemeClr val="tx1">
                    <a:lumMod val="65000"/>
                    <a:lumOff val="35000"/>
                  </a:schemeClr>
                </a:solidFill>
              </a:rPr>
              <a:t> J Med </a:t>
            </a:r>
            <a:r>
              <a:rPr lang="en-GB" sz="1000" dirty="0">
                <a:solidFill>
                  <a:schemeClr val="tx1">
                    <a:lumMod val="65000"/>
                    <a:lumOff val="35000"/>
                  </a:schemeClr>
                </a:solidFill>
              </a:rPr>
              <a:t>2012;366:1404–1413</a:t>
            </a:r>
            <a:endParaRPr lang="en-US" sz="1000" dirty="0">
              <a:solidFill>
                <a:schemeClr val="tx1">
                  <a:lumMod val="65000"/>
                  <a:lumOff val="35000"/>
                </a:schemeClr>
              </a:solidFill>
            </a:endParaRPr>
          </a:p>
        </p:txBody>
      </p:sp>
      <p:sp>
        <p:nvSpPr>
          <p:cNvPr id="11" name="Rectangle 10"/>
          <p:cNvSpPr/>
          <p:nvPr/>
        </p:nvSpPr>
        <p:spPr>
          <a:xfrm>
            <a:off x="621224" y="5949280"/>
            <a:ext cx="8522775" cy="517065"/>
          </a:xfrm>
          <a:prstGeom prst="rect">
            <a:avLst/>
          </a:prstGeom>
          <a:noFill/>
        </p:spPr>
        <p:txBody>
          <a:bodyPr wrap="square" lIns="27432" tIns="27432" rIns="27432" bIns="27432">
            <a:spAutoFit/>
          </a:bodyPr>
          <a:lstStyle/>
          <a:p>
            <a:pPr fontAlgn="auto">
              <a:spcBef>
                <a:spcPts val="0"/>
              </a:spcBef>
              <a:spcAft>
                <a:spcPts val="0"/>
              </a:spcAft>
              <a:defRPr/>
            </a:pPr>
            <a:r>
              <a:rPr lang="en-US" sz="1000" baseline="30000" dirty="0">
                <a:solidFill>
                  <a:schemeClr val="tx1">
                    <a:lumMod val="65000"/>
                    <a:lumOff val="35000"/>
                  </a:schemeClr>
                </a:solidFill>
              </a:rPr>
              <a:t>†</a:t>
            </a:r>
            <a:r>
              <a:rPr lang="en-US" sz="1000" dirty="0">
                <a:solidFill>
                  <a:schemeClr val="tx1">
                    <a:lumMod val="65000"/>
                    <a:lumOff val="35000"/>
                  </a:schemeClr>
                </a:solidFill>
              </a:rPr>
              <a:t>Estimate calculated from reported overall % across 23 months of mean follow up; </a:t>
            </a:r>
            <a:r>
              <a:rPr lang="en-US" sz="1000" i="1" dirty="0">
                <a:solidFill>
                  <a:schemeClr val="tx1">
                    <a:lumMod val="65000"/>
                    <a:lumOff val="35000"/>
                  </a:schemeClr>
                </a:solidFill>
              </a:rPr>
              <a:t>p-value</a:t>
            </a:r>
            <a:r>
              <a:rPr lang="en-US" sz="1000" dirty="0">
                <a:solidFill>
                  <a:schemeClr val="tx1">
                    <a:lumMod val="65000"/>
                    <a:lumOff val="35000"/>
                  </a:schemeClr>
                </a:solidFill>
              </a:rPr>
              <a:t> </a:t>
            </a:r>
            <a:r>
              <a:rPr lang="en-US" sz="1000" i="1" dirty="0">
                <a:solidFill>
                  <a:schemeClr val="tx1">
                    <a:lumMod val="65000"/>
                    <a:lumOff val="35000"/>
                  </a:schemeClr>
                </a:solidFill>
              </a:rPr>
              <a:t>nominally significant because the study was stopped approximately 1 year ahead of schedule due to overwhelming efficacy; threshold for formal significance p=0.0025 </a:t>
            </a:r>
            <a:r>
              <a:rPr lang="en-US" sz="1000" baseline="30000" dirty="0">
                <a:solidFill>
                  <a:schemeClr val="tx1">
                    <a:lumMod val="65000"/>
                    <a:lumOff val="35000"/>
                  </a:schemeClr>
                </a:solidFill>
              </a:rPr>
              <a:t>‡</a:t>
            </a:r>
            <a:r>
              <a:rPr lang="en-US" sz="1000" dirty="0">
                <a:solidFill>
                  <a:schemeClr val="tx1">
                    <a:lumMod val="65000"/>
                    <a:lumOff val="35000"/>
                  </a:schemeClr>
                </a:solidFill>
              </a:rPr>
              <a:t>Estimate calculated from reported overall % across 28 months of median follow up; </a:t>
            </a:r>
            <a:r>
              <a:rPr lang="en-US" sz="1000" baseline="30000" dirty="0">
                <a:solidFill>
                  <a:schemeClr val="tx1">
                    <a:lumMod val="65000"/>
                    <a:lumOff val="35000"/>
                  </a:schemeClr>
                </a:solidFill>
              </a:rPr>
              <a:t>¶</a:t>
            </a:r>
            <a:r>
              <a:rPr lang="en-US" sz="1000" dirty="0">
                <a:solidFill>
                  <a:schemeClr val="tx1">
                    <a:lumMod val="65000"/>
                    <a:lumOff val="35000"/>
                  </a:schemeClr>
                </a:solidFill>
              </a:rPr>
              <a:t>Estimate calculated from reported 3-year Kaplan-Meier event rates</a:t>
            </a:r>
          </a:p>
        </p:txBody>
      </p:sp>
    </p:spTree>
    <p:extLst>
      <p:ext uri="{BB962C8B-B14F-4D97-AF65-F5344CB8AC3E}">
        <p14:creationId xmlns:p14="http://schemas.microsoft.com/office/powerpoint/2010/main" val="1102504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08"/>
            <a:ext cx="8281175" cy="1107996"/>
          </a:xfrm>
        </p:spPr>
        <p:txBody>
          <a:bodyPr/>
          <a:lstStyle/>
          <a:p>
            <a:r>
              <a:rPr lang="en-US" sz="2400" dirty="0"/>
              <a:t>Anti-thrombotic options for </a:t>
            </a:r>
            <a:r>
              <a:rPr lang="en-US" sz="2400" dirty="0" smtClean="0"/>
              <a:t>secondary prevention </a:t>
            </a:r>
            <a:r>
              <a:rPr lang="en-US" sz="2400" dirty="0"/>
              <a:t>in patients with </a:t>
            </a:r>
            <a:r>
              <a:rPr lang="en-US" sz="2400" dirty="0" smtClean="0"/>
              <a:t>chronic atherosclerotic </a:t>
            </a:r>
            <a:r>
              <a:rPr lang="en-US" sz="2400" dirty="0"/>
              <a:t>vascular disease: what does</a:t>
            </a:r>
            <a:br>
              <a:rPr lang="en-US" sz="2400" dirty="0"/>
            </a:br>
            <a:r>
              <a:rPr lang="en-US" sz="2400" dirty="0"/>
              <a:t>COMPASS add?</a:t>
            </a:r>
          </a:p>
        </p:txBody>
      </p:sp>
      <p:sp>
        <p:nvSpPr>
          <p:cNvPr id="3" name="Rectangle 2"/>
          <p:cNvSpPr/>
          <p:nvPr/>
        </p:nvSpPr>
        <p:spPr>
          <a:xfrm>
            <a:off x="179512" y="6473197"/>
            <a:ext cx="2329484" cy="246221"/>
          </a:xfrm>
          <a:prstGeom prst="rect">
            <a:avLst/>
          </a:prstGeom>
        </p:spPr>
        <p:txBody>
          <a:bodyPr wrap="none">
            <a:spAutoFit/>
          </a:bodyPr>
          <a:lstStyle/>
          <a:p>
            <a:r>
              <a:rPr lang="en-US" sz="1000" dirty="0" smtClean="0">
                <a:latin typeface="+mn-lt"/>
              </a:rPr>
              <a:t>European Heart Journal (2018) 0, 1–8</a:t>
            </a:r>
            <a:endParaRPr lang="en-US" sz="1000" dirty="0">
              <a:latin typeface="+mn-lt"/>
            </a:endParaRPr>
          </a:p>
        </p:txBody>
      </p:sp>
      <p:pic>
        <p:nvPicPr>
          <p:cNvPr id="5" name="Picture 4"/>
          <p:cNvPicPr>
            <a:picLocks noChangeAspect="1"/>
          </p:cNvPicPr>
          <p:nvPr/>
        </p:nvPicPr>
        <p:blipFill>
          <a:blip r:embed="rId2"/>
          <a:stretch>
            <a:fillRect/>
          </a:stretch>
        </p:blipFill>
        <p:spPr>
          <a:xfrm>
            <a:off x="683568" y="2240868"/>
            <a:ext cx="7894407" cy="2730497"/>
          </a:xfrm>
          <a:prstGeom prst="rect">
            <a:avLst/>
          </a:prstGeom>
          <a:ln>
            <a:solidFill>
              <a:srgbClr val="002060"/>
            </a:solidFill>
          </a:ln>
        </p:spPr>
      </p:pic>
      <p:sp>
        <p:nvSpPr>
          <p:cNvPr id="10" name="Right Arrow 9"/>
          <p:cNvSpPr/>
          <p:nvPr/>
        </p:nvSpPr>
        <p:spPr bwMode="auto">
          <a:xfrm>
            <a:off x="321195" y="3404233"/>
            <a:ext cx="288032" cy="109592"/>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1" name="Right Arrow 10"/>
          <p:cNvSpPr/>
          <p:nvPr/>
        </p:nvSpPr>
        <p:spPr bwMode="auto">
          <a:xfrm>
            <a:off x="321195" y="3621452"/>
            <a:ext cx="288032" cy="109592"/>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2" name="Right Arrow 11"/>
          <p:cNvSpPr/>
          <p:nvPr/>
        </p:nvSpPr>
        <p:spPr bwMode="auto">
          <a:xfrm>
            <a:off x="321324" y="3797660"/>
            <a:ext cx="288032" cy="109592"/>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3" name="Right Arrow 12"/>
          <p:cNvSpPr/>
          <p:nvPr/>
        </p:nvSpPr>
        <p:spPr bwMode="auto">
          <a:xfrm>
            <a:off x="316229" y="4002279"/>
            <a:ext cx="288032" cy="109592"/>
          </a:xfrm>
          <a:prstGeom prst="right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Tree>
    <p:extLst>
      <p:ext uri="{BB962C8B-B14F-4D97-AF65-F5344CB8AC3E}">
        <p14:creationId xmlns:p14="http://schemas.microsoft.com/office/powerpoint/2010/main" val="2944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oon: Steroids cartoon (medium) by toons tagged performance,enhancing,drugs,david,and,goliath,slingshots,the,bible,anti,doping,agency,steroids,history,performance,enhancing,drugs,david,and,goliath,slingshots,the,bible,anti,doping,agency,steroids,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8" y="1592796"/>
            <a:ext cx="4743450" cy="47625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Oval Callout 1"/>
          <p:cNvSpPr/>
          <p:nvPr/>
        </p:nvSpPr>
        <p:spPr bwMode="auto">
          <a:xfrm>
            <a:off x="6552220" y="1196752"/>
            <a:ext cx="2052228" cy="972108"/>
          </a:xfrm>
          <a:prstGeom prst="wedgeEllipseCallout">
            <a:avLst>
              <a:gd name="adj1" fmla="val -41929"/>
              <a:gd name="adj2" fmla="val 71585"/>
            </a:avLst>
          </a:prstGeom>
          <a:solidFill>
            <a:schemeClr val="bg1"/>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3" name="TextBox 2"/>
          <p:cNvSpPr txBox="1"/>
          <p:nvPr/>
        </p:nvSpPr>
        <p:spPr>
          <a:xfrm>
            <a:off x="6831250" y="1223935"/>
            <a:ext cx="1521169" cy="833178"/>
          </a:xfrm>
          <a:prstGeom prst="rect">
            <a:avLst/>
          </a:prstGeom>
          <a:noFill/>
        </p:spPr>
        <p:txBody>
          <a:bodyPr wrap="square" lIns="90000" tIns="46800" rIns="90000" bIns="46800" rtlCol="0" anchor="ctr">
            <a:spAutoFit/>
          </a:bodyPr>
          <a:lstStyle/>
          <a:p>
            <a:pPr algn="ctr"/>
            <a:r>
              <a:rPr lang="en-GB" sz="1600" b="1" dirty="0" smtClean="0"/>
              <a:t>…um…yeah, it was the dual pathway</a:t>
            </a:r>
            <a:endParaRPr lang="en-US" sz="1600" b="1" dirty="0" smtClean="0"/>
          </a:p>
        </p:txBody>
      </p:sp>
      <p:sp>
        <p:nvSpPr>
          <p:cNvPr id="4" name="TextBox 3"/>
          <p:cNvSpPr txBox="1"/>
          <p:nvPr/>
        </p:nvSpPr>
        <p:spPr>
          <a:xfrm rot="20620785">
            <a:off x="5062889" y="5260620"/>
            <a:ext cx="1242732" cy="325346"/>
          </a:xfrm>
          <a:prstGeom prst="rect">
            <a:avLst/>
          </a:prstGeom>
          <a:noFill/>
        </p:spPr>
        <p:txBody>
          <a:bodyPr wrap="square" lIns="90000" tIns="46800" rIns="90000" bIns="46800" rtlCol="0" anchor="ctr">
            <a:spAutoFit/>
          </a:bodyPr>
          <a:lstStyle/>
          <a:p>
            <a:pPr algn="ctr"/>
            <a:r>
              <a:rPr lang="en-US" sz="1500" b="1" dirty="0" smtClean="0"/>
              <a:t>DAPT</a:t>
            </a:r>
          </a:p>
        </p:txBody>
      </p:sp>
      <p:sp>
        <p:nvSpPr>
          <p:cNvPr id="5" name="TextBox 4"/>
          <p:cNvSpPr txBox="1"/>
          <p:nvPr/>
        </p:nvSpPr>
        <p:spPr>
          <a:xfrm>
            <a:off x="5472100" y="3140968"/>
            <a:ext cx="576064" cy="279180"/>
          </a:xfrm>
          <a:prstGeom prst="rect">
            <a:avLst/>
          </a:prstGeom>
          <a:noFill/>
        </p:spPr>
        <p:txBody>
          <a:bodyPr wrap="square" lIns="90000" tIns="46800" rIns="90000" bIns="46800" rtlCol="0" anchor="ctr">
            <a:spAutoFit/>
          </a:bodyPr>
          <a:lstStyle/>
          <a:p>
            <a:pPr algn="ctr"/>
            <a:r>
              <a:rPr lang="en-GB" sz="1200" b="1" dirty="0" smtClean="0"/>
              <a:t>2.5</a:t>
            </a:r>
            <a:endParaRPr lang="en-US" sz="1200" b="1" dirty="0" smtClean="0"/>
          </a:p>
        </p:txBody>
      </p:sp>
      <p:sp>
        <p:nvSpPr>
          <p:cNvPr id="18" name="TextBox 17"/>
          <p:cNvSpPr txBox="1"/>
          <p:nvPr/>
        </p:nvSpPr>
        <p:spPr>
          <a:xfrm>
            <a:off x="5671349" y="2914133"/>
            <a:ext cx="576064" cy="279180"/>
          </a:xfrm>
          <a:prstGeom prst="rect">
            <a:avLst/>
          </a:prstGeom>
          <a:noFill/>
        </p:spPr>
        <p:txBody>
          <a:bodyPr wrap="square" lIns="90000" tIns="46800" rIns="90000" bIns="46800" rtlCol="0" anchor="ctr">
            <a:spAutoFit/>
          </a:bodyPr>
          <a:lstStyle/>
          <a:p>
            <a:pPr algn="ctr"/>
            <a:r>
              <a:rPr lang="en-GB" sz="1200" b="1" dirty="0" smtClean="0"/>
              <a:t>2.5</a:t>
            </a:r>
            <a:endParaRPr lang="en-US" sz="1200" b="1" dirty="0" smtClean="0"/>
          </a:p>
        </p:txBody>
      </p:sp>
      <p:sp>
        <p:nvSpPr>
          <p:cNvPr id="11" name="TextBox 10"/>
          <p:cNvSpPr txBox="1"/>
          <p:nvPr/>
        </p:nvSpPr>
        <p:spPr>
          <a:xfrm>
            <a:off x="2313627" y="5049180"/>
            <a:ext cx="526569" cy="433068"/>
          </a:xfrm>
          <a:prstGeom prst="rect">
            <a:avLst/>
          </a:prstGeom>
          <a:noFill/>
        </p:spPr>
        <p:txBody>
          <a:bodyPr wrap="square" lIns="90000" tIns="46800" rIns="90000" bIns="46800" rtlCol="0" anchor="ctr">
            <a:spAutoFit/>
          </a:bodyPr>
          <a:lstStyle/>
          <a:p>
            <a:pPr algn="ctr"/>
            <a:r>
              <a:rPr lang="en-GB" sz="2200" b="1" dirty="0" smtClean="0">
                <a:solidFill>
                  <a:srgbClr val="FFFF00"/>
                </a:solidFill>
              </a:rPr>
              <a:t>90</a:t>
            </a:r>
            <a:endParaRPr lang="en-US" sz="2200" b="1" dirty="0" smtClean="0">
              <a:solidFill>
                <a:srgbClr val="FFFF00"/>
              </a:solidFill>
            </a:endParaRPr>
          </a:p>
        </p:txBody>
      </p:sp>
      <p:sp>
        <p:nvSpPr>
          <p:cNvPr id="25" name="TextBox 24"/>
          <p:cNvSpPr txBox="1"/>
          <p:nvPr/>
        </p:nvSpPr>
        <p:spPr>
          <a:xfrm>
            <a:off x="3537893" y="5373216"/>
            <a:ext cx="518185" cy="433068"/>
          </a:xfrm>
          <a:prstGeom prst="rect">
            <a:avLst/>
          </a:prstGeom>
          <a:noFill/>
        </p:spPr>
        <p:txBody>
          <a:bodyPr wrap="square" lIns="90000" tIns="46800" rIns="90000" bIns="46800" rtlCol="0" anchor="ctr">
            <a:spAutoFit/>
          </a:bodyPr>
          <a:lstStyle/>
          <a:p>
            <a:pPr algn="ctr"/>
            <a:r>
              <a:rPr lang="en-GB" sz="2200" b="1" dirty="0" smtClean="0">
                <a:solidFill>
                  <a:srgbClr val="FFFF00"/>
                </a:solidFill>
              </a:rPr>
              <a:t>75</a:t>
            </a:r>
            <a:endParaRPr lang="en-US" sz="2200" b="1" dirty="0" smtClean="0">
              <a:solidFill>
                <a:srgbClr val="FFFF00"/>
              </a:solidFill>
            </a:endParaRPr>
          </a:p>
        </p:txBody>
      </p:sp>
      <p:sp>
        <p:nvSpPr>
          <p:cNvPr id="6" name="TextBox 5"/>
          <p:cNvSpPr txBox="1"/>
          <p:nvPr/>
        </p:nvSpPr>
        <p:spPr>
          <a:xfrm>
            <a:off x="3023828" y="682891"/>
            <a:ext cx="3024336" cy="556179"/>
          </a:xfrm>
          <a:prstGeom prst="rect">
            <a:avLst/>
          </a:prstGeom>
          <a:solidFill>
            <a:schemeClr val="bg1"/>
          </a:solidFill>
          <a:ln w="28575">
            <a:solidFill>
              <a:srgbClr val="3961AC"/>
            </a:solidFill>
          </a:ln>
        </p:spPr>
        <p:txBody>
          <a:bodyPr wrap="square" lIns="90000" tIns="46800" rIns="90000" bIns="46800" rtlCol="0" anchor="ctr">
            <a:spAutoFit/>
          </a:bodyPr>
          <a:lstStyle/>
          <a:p>
            <a:pPr algn="ctr"/>
            <a:r>
              <a:rPr lang="en-US" sz="3000" dirty="0" smtClean="0">
                <a:solidFill>
                  <a:schemeClr val="tx1">
                    <a:lumMod val="65000"/>
                    <a:lumOff val="35000"/>
                  </a:schemeClr>
                </a:solidFill>
              </a:rPr>
              <a:t>Thank </a:t>
            </a:r>
            <a:r>
              <a:rPr lang="en-US" sz="3000" dirty="0" smtClean="0">
                <a:solidFill>
                  <a:schemeClr val="tx1">
                    <a:lumMod val="65000"/>
                    <a:lumOff val="35000"/>
                  </a:schemeClr>
                </a:solidFill>
              </a:rPr>
              <a:t>You!</a:t>
            </a:r>
            <a:endParaRPr lang="en-US" sz="3000" dirty="0" smtClean="0">
              <a:solidFill>
                <a:schemeClr val="tx1">
                  <a:lumMod val="65000"/>
                  <a:lumOff val="35000"/>
                </a:schemeClr>
              </a:solidFill>
            </a:endParaRPr>
          </a:p>
        </p:txBody>
      </p:sp>
    </p:spTree>
    <p:extLst>
      <p:ext uri="{BB962C8B-B14F-4D97-AF65-F5344CB8AC3E}">
        <p14:creationId xmlns:p14="http://schemas.microsoft.com/office/powerpoint/2010/main" val="86815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vid and Goliath: Underdogs, Misfits, and the Art of Battling Giants by [Gladwell, Malco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476672"/>
            <a:ext cx="3888432" cy="583848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38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r>
              <a:rPr lang="en-GB" sz="1800" dirty="0" smtClean="0"/>
              <a:t>CHARISMA: ASA* + placebo versus ASA* + clopidogrel (75 mg od)</a:t>
            </a:r>
            <a:endParaRPr lang="en-GB" sz="1800" dirty="0"/>
          </a:p>
        </p:txBody>
      </p:sp>
      <p:sp>
        <p:nvSpPr>
          <p:cNvPr id="3" name="Content Placeholder 2"/>
          <p:cNvSpPr>
            <a:spLocks noGrp="1"/>
          </p:cNvSpPr>
          <p:nvPr>
            <p:ph sz="quarter" idx="19"/>
          </p:nvPr>
        </p:nvSpPr>
        <p:spPr/>
        <p:txBody>
          <a:bodyPr/>
          <a:lstStyle/>
          <a:p>
            <a:r>
              <a:rPr lang="en-GB" sz="1800" dirty="0" smtClean="0"/>
              <a:t>15,603 patients with clinically evident CV disease or at high risk of atherothrombotic events</a:t>
            </a:r>
          </a:p>
          <a:p>
            <a:r>
              <a:rPr lang="en-GB" sz="1800" dirty="0" smtClean="0"/>
              <a:t>Adding clopidogrel to ASA did not reduce the risk of stroke, MI or CV death</a:t>
            </a:r>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lvl="1"/>
            <a:endParaRPr lang="en-GB" sz="1600" dirty="0" smtClean="0"/>
          </a:p>
          <a:p>
            <a:pPr marL="269875" lvl="1" indent="0">
              <a:buNone/>
            </a:pPr>
            <a:endParaRPr lang="en-GB" sz="1600" dirty="0" smtClean="0"/>
          </a:p>
          <a:p>
            <a:pPr lvl="1"/>
            <a:endParaRPr lang="en-GB" sz="1600" dirty="0"/>
          </a:p>
        </p:txBody>
      </p:sp>
      <p:sp>
        <p:nvSpPr>
          <p:cNvPr id="2" name="Title 1"/>
          <p:cNvSpPr>
            <a:spLocks noGrp="1"/>
          </p:cNvSpPr>
          <p:nvPr>
            <p:ph type="title"/>
          </p:nvPr>
        </p:nvSpPr>
        <p:spPr>
          <a:xfrm>
            <a:off x="612000" y="-189561"/>
            <a:ext cx="8532000" cy="1200329"/>
          </a:xfrm>
        </p:spPr>
        <p:txBody>
          <a:bodyPr/>
          <a:lstStyle/>
          <a:p>
            <a:r>
              <a:rPr lang="en-GB" sz="2600" dirty="0"/>
              <a:t>Similar Risk of </a:t>
            </a:r>
            <a:r>
              <a:rPr lang="en-GB" sz="2600" dirty="0" smtClean="0"/>
              <a:t>Non-Fatal CV </a:t>
            </a:r>
            <a:r>
              <a:rPr lang="en-GB" sz="2600" dirty="0"/>
              <a:t>Events with Clopidogrel Versus Placebo in Patients at High Atherothrombotic Risk</a:t>
            </a:r>
          </a:p>
        </p:txBody>
      </p:sp>
      <p:grpSp>
        <p:nvGrpSpPr>
          <p:cNvPr id="28" name="Group 27"/>
          <p:cNvGrpSpPr/>
          <p:nvPr/>
        </p:nvGrpSpPr>
        <p:grpSpPr>
          <a:xfrm>
            <a:off x="1309868" y="3575556"/>
            <a:ext cx="1492190" cy="461101"/>
            <a:chOff x="1080478" y="3253616"/>
            <a:chExt cx="1492190" cy="461101"/>
          </a:xfrm>
        </p:grpSpPr>
        <p:sp>
          <p:nvSpPr>
            <p:cNvPr id="29" name="TextBox 28"/>
            <p:cNvSpPr txBox="1"/>
            <p:nvPr/>
          </p:nvSpPr>
          <p:spPr>
            <a:xfrm>
              <a:off x="1080478" y="3253616"/>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0.93 (0.83–1.05)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=0.22</a:t>
              </a:r>
              <a:endParaRPr lang="en-GB" sz="1100" dirty="0">
                <a:solidFill>
                  <a:srgbClr val="000000">
                    <a:lumMod val="65000"/>
                    <a:lumOff val="35000"/>
                  </a:srgbClr>
                </a:solidFill>
              </a:endParaRPr>
            </a:p>
          </p:txBody>
        </p:sp>
        <p:cxnSp>
          <p:nvCxnSpPr>
            <p:cNvPr id="46" name="Straight Connector 45"/>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932040" y="4216088"/>
            <a:ext cx="1492190" cy="461101"/>
            <a:chOff x="1080478" y="3253616"/>
            <a:chExt cx="1492190" cy="461101"/>
          </a:xfrm>
        </p:grpSpPr>
        <p:sp>
          <p:nvSpPr>
            <p:cNvPr id="48" name="TextBox 47"/>
            <p:cNvSpPr txBox="1"/>
            <p:nvPr/>
          </p:nvSpPr>
          <p:spPr>
            <a:xfrm>
              <a:off x="1080478" y="3253616"/>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1.04 (0.87–1.25)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=0.68</a:t>
              </a:r>
              <a:endParaRPr lang="en-GB" sz="1100" dirty="0">
                <a:solidFill>
                  <a:srgbClr val="000000">
                    <a:lumMod val="65000"/>
                    <a:lumOff val="35000"/>
                  </a:srgbClr>
                </a:solidFill>
              </a:endParaRPr>
            </a:p>
          </p:txBody>
        </p:sp>
        <p:cxnSp>
          <p:nvCxnSpPr>
            <p:cNvPr id="49" name="Straight Connector 48"/>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131792" y="2851393"/>
            <a:ext cx="1492190" cy="432526"/>
            <a:chOff x="1080478" y="3282191"/>
            <a:chExt cx="1492190" cy="432526"/>
          </a:xfrm>
        </p:grpSpPr>
        <p:sp>
          <p:nvSpPr>
            <p:cNvPr id="51" name="TextBox 50"/>
            <p:cNvSpPr txBox="1"/>
            <p:nvPr/>
          </p:nvSpPr>
          <p:spPr>
            <a:xfrm>
              <a:off x="1080478" y="3282191"/>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0.90 (0.82–0.98)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=0.02</a:t>
              </a:r>
              <a:endParaRPr lang="en-GB" sz="1100" dirty="0">
                <a:solidFill>
                  <a:srgbClr val="000000">
                    <a:lumMod val="65000"/>
                    <a:lumOff val="35000"/>
                  </a:srgbClr>
                </a:solidFill>
              </a:endParaRPr>
            </a:p>
          </p:txBody>
        </p:sp>
        <p:cxnSp>
          <p:nvCxnSpPr>
            <p:cNvPr id="52" name="Straight Connector 51"/>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09698" y="4364039"/>
            <a:ext cx="1492190" cy="461101"/>
            <a:chOff x="1080478" y="3253616"/>
            <a:chExt cx="1492190" cy="461101"/>
          </a:xfrm>
        </p:grpSpPr>
        <p:sp>
          <p:nvSpPr>
            <p:cNvPr id="54" name="TextBox 53"/>
            <p:cNvSpPr txBox="1"/>
            <p:nvPr/>
          </p:nvSpPr>
          <p:spPr>
            <a:xfrm>
              <a:off x="1080478" y="3253616"/>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0.94 (0.75–1.18)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=0.59</a:t>
              </a:r>
              <a:endParaRPr lang="en-GB" sz="1100" dirty="0">
                <a:solidFill>
                  <a:srgbClr val="000000">
                    <a:lumMod val="65000"/>
                    <a:lumOff val="35000"/>
                  </a:srgbClr>
                </a:solidFill>
              </a:endParaRPr>
            </a:p>
          </p:txBody>
        </p:sp>
        <p:cxnSp>
          <p:nvCxnSpPr>
            <p:cNvPr id="55" name="Straight Connector 54"/>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521808" y="4313214"/>
            <a:ext cx="1492190" cy="461101"/>
            <a:chOff x="1080478" y="3253616"/>
            <a:chExt cx="1492190" cy="461101"/>
          </a:xfrm>
        </p:grpSpPr>
        <p:sp>
          <p:nvSpPr>
            <p:cNvPr id="57" name="TextBox 56"/>
            <p:cNvSpPr txBox="1"/>
            <p:nvPr/>
          </p:nvSpPr>
          <p:spPr>
            <a:xfrm>
              <a:off x="1080478" y="3253616"/>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0.79 (0.64–0.98)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=0.03</a:t>
              </a:r>
              <a:endParaRPr lang="en-GB" sz="1100" dirty="0">
                <a:solidFill>
                  <a:srgbClr val="000000">
                    <a:lumMod val="65000"/>
                    <a:lumOff val="35000"/>
                  </a:srgbClr>
                </a:solidFill>
              </a:endParaRPr>
            </a:p>
          </p:txBody>
        </p:sp>
        <p:cxnSp>
          <p:nvCxnSpPr>
            <p:cNvPr id="58" name="Straight Connector 57"/>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328282" y="4407583"/>
            <a:ext cx="1492190" cy="461101"/>
            <a:chOff x="1080478" y="3253616"/>
            <a:chExt cx="1492190" cy="461101"/>
          </a:xfrm>
        </p:grpSpPr>
        <p:sp>
          <p:nvSpPr>
            <p:cNvPr id="60" name="TextBox 59"/>
            <p:cNvSpPr txBox="1"/>
            <p:nvPr/>
          </p:nvSpPr>
          <p:spPr>
            <a:xfrm>
              <a:off x="1080478" y="3253616"/>
              <a:ext cx="1492190" cy="430887"/>
            </a:xfrm>
            <a:prstGeom prst="rect">
              <a:avLst/>
            </a:prstGeom>
            <a:noFill/>
          </p:spPr>
          <p:txBody>
            <a:bodyPr wrap="square" rtlCol="0">
              <a:spAutoFit/>
            </a:bodyPr>
            <a:lstStyle/>
            <a:p>
              <a:pPr algn="ctr"/>
              <a:r>
                <a:rPr lang="en-GB" sz="1100" dirty="0" smtClean="0">
                  <a:solidFill>
                    <a:srgbClr val="000000">
                      <a:lumMod val="65000"/>
                      <a:lumOff val="35000"/>
                    </a:srgbClr>
                  </a:solidFill>
                </a:rPr>
                <a:t>1.25 (0.97–1.61) </a:t>
              </a:r>
              <a:r>
                <a:rPr lang="en-GB" sz="1100" i="1" dirty="0" smtClean="0">
                  <a:solidFill>
                    <a:srgbClr val="000000">
                      <a:lumMod val="65000"/>
                      <a:lumOff val="35000"/>
                    </a:srgbClr>
                  </a:solidFill>
                </a:rPr>
                <a:t>p</a:t>
              </a:r>
              <a:r>
                <a:rPr lang="en-GB" sz="1100" dirty="0" smtClean="0">
                  <a:solidFill>
                    <a:srgbClr val="000000">
                      <a:lumMod val="65000"/>
                      <a:lumOff val="35000"/>
                    </a:srgbClr>
                  </a:solidFill>
                </a:rPr>
                <a:t>=0.09</a:t>
              </a:r>
              <a:endParaRPr lang="en-GB" sz="1100" dirty="0">
                <a:solidFill>
                  <a:srgbClr val="000000">
                    <a:lumMod val="65000"/>
                    <a:lumOff val="35000"/>
                  </a:srgbClr>
                </a:solidFill>
              </a:endParaRPr>
            </a:p>
          </p:txBody>
        </p:sp>
        <p:cxnSp>
          <p:nvCxnSpPr>
            <p:cNvPr id="61" name="Straight Connector 60"/>
            <p:cNvCxnSpPr/>
            <p:nvPr/>
          </p:nvCxnSpPr>
          <p:spPr>
            <a:xfrm>
              <a:off x="1502573" y="3714717"/>
              <a:ext cx="6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619200" y="6284367"/>
            <a:ext cx="8274051" cy="384721"/>
          </a:xfrm>
          <a:prstGeom prst="rect">
            <a:avLst/>
          </a:prstGeom>
          <a:noFill/>
        </p:spPr>
        <p:txBody>
          <a:bodyPr wrap="square" lIns="0" tIns="0" rIns="0" bIns="0" rtlCol="0" anchor="b" anchorCtr="0">
            <a:spAutoFit/>
          </a:bodyPr>
          <a:lstStyle/>
          <a:p>
            <a:pPr marL="0" lvl="1">
              <a:spcBef>
                <a:spcPts val="600"/>
              </a:spcBef>
            </a:pPr>
            <a:r>
              <a:rPr lang="en-GB" sz="1000" dirty="0">
                <a:solidFill>
                  <a:srgbClr val="000000">
                    <a:lumMod val="65000"/>
                    <a:lumOff val="35000"/>
                  </a:srgbClr>
                </a:solidFill>
              </a:rPr>
              <a:t>Data shown above the line are hazard ratio (95% confidence interval) and </a:t>
            </a:r>
            <a:r>
              <a:rPr lang="en-GB" sz="1000" i="1" dirty="0">
                <a:solidFill>
                  <a:srgbClr val="000000">
                    <a:lumMod val="65000"/>
                    <a:lumOff val="35000"/>
                  </a:srgbClr>
                </a:solidFill>
              </a:rPr>
              <a:t>p</a:t>
            </a:r>
            <a:r>
              <a:rPr lang="en-GB" sz="1000" dirty="0">
                <a:solidFill>
                  <a:srgbClr val="000000">
                    <a:lumMod val="65000"/>
                    <a:lumOff val="35000"/>
                  </a:srgbClr>
                </a:solidFill>
              </a:rPr>
              <a:t>-value. *75–162 mg </a:t>
            </a:r>
            <a:r>
              <a:rPr lang="en-GB" sz="1000" dirty="0" smtClean="0">
                <a:solidFill>
                  <a:srgbClr val="000000">
                    <a:lumMod val="65000"/>
                    <a:lumOff val="35000"/>
                  </a:srgbClr>
                </a:solidFill>
              </a:rPr>
              <a:t>od;</a:t>
            </a:r>
            <a:r>
              <a:rPr lang="en-GB" sz="1000" baseline="30000" dirty="0" smtClean="0">
                <a:solidFill>
                  <a:srgbClr val="000000">
                    <a:lumMod val="65000"/>
                    <a:lumOff val="35000"/>
                  </a:srgbClr>
                </a:solidFill>
              </a:rPr>
              <a:t> #</a:t>
            </a:r>
            <a:r>
              <a:rPr lang="en-GB" sz="1000" dirty="0" smtClean="0">
                <a:solidFill>
                  <a:srgbClr val="000000">
                    <a:lumMod val="65000"/>
                    <a:lumOff val="35000"/>
                  </a:srgbClr>
                </a:solidFill>
              </a:rPr>
              <a:t>over a median of 28 months of follow-up</a:t>
            </a:r>
            <a:endParaRPr lang="en-GB" sz="1000" dirty="0">
              <a:solidFill>
                <a:srgbClr val="000000">
                  <a:lumMod val="65000"/>
                  <a:lumOff val="35000"/>
                </a:srgbClr>
              </a:solidFill>
            </a:endParaRPr>
          </a:p>
          <a:p>
            <a:pPr marL="0" lvl="1">
              <a:spcBef>
                <a:spcPts val="600"/>
              </a:spcBef>
            </a:pPr>
            <a:r>
              <a:rPr lang="en-GB" sz="1000" dirty="0">
                <a:solidFill>
                  <a:srgbClr val="000000">
                    <a:lumMod val="65000"/>
                    <a:lumOff val="35000"/>
                  </a:srgbClr>
                </a:solidFill>
              </a:rPr>
              <a:t>Bhatt DP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N Engl J Med </a:t>
            </a:r>
            <a:r>
              <a:rPr lang="en-GB" sz="1000" dirty="0">
                <a:solidFill>
                  <a:srgbClr val="000000">
                    <a:lumMod val="65000"/>
                    <a:lumOff val="35000"/>
                  </a:srgbClr>
                </a:solidFill>
              </a:rPr>
              <a:t>2006:354:1706–1717</a:t>
            </a:r>
          </a:p>
        </p:txBody>
      </p:sp>
      <p:graphicFrame>
        <p:nvGraphicFramePr>
          <p:cNvPr id="4" name="Chart 3"/>
          <p:cNvGraphicFramePr/>
          <p:nvPr>
            <p:extLst>
              <p:ext uri="{D42A27DB-BD31-4B8C-83A1-F6EECF244321}">
                <p14:modId xmlns:p14="http://schemas.microsoft.com/office/powerpoint/2010/main" val="745530856"/>
              </p:ext>
            </p:extLst>
          </p:nvPr>
        </p:nvGraphicFramePr>
        <p:xfrm>
          <a:off x="611189" y="2826871"/>
          <a:ext cx="8281986" cy="3180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43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12000" y="272104"/>
            <a:ext cx="8281175" cy="738664"/>
          </a:xfrm>
        </p:spPr>
        <p:txBody>
          <a:bodyPr/>
          <a:lstStyle/>
          <a:p>
            <a:r>
              <a:rPr lang="en-GB" sz="2400" dirty="0"/>
              <a:t>Dual Pathway Inhibition with Rivaroxaban 2.5 mg bid + Aspirin Demonstrated a Clear Benefit Across All Subgroups</a:t>
            </a:r>
          </a:p>
        </p:txBody>
      </p:sp>
      <p:graphicFrame>
        <p:nvGraphicFramePr>
          <p:cNvPr id="6" name="Table Placeholder 5"/>
          <p:cNvGraphicFramePr>
            <a:graphicFrameLocks noGrp="1"/>
          </p:cNvGraphicFramePr>
          <p:nvPr>
            <p:ph type="tbl" sz="quarter" idx="11"/>
            <p:extLst/>
          </p:nvPr>
        </p:nvGraphicFramePr>
        <p:xfrm>
          <a:off x="611187" y="1341438"/>
          <a:ext cx="8301037" cy="4261200"/>
        </p:xfrm>
        <a:graphic>
          <a:graphicData uri="http://schemas.openxmlformats.org/drawingml/2006/table">
            <a:tbl>
              <a:tblPr firstRow="1" bandRow="1">
                <a:tableStyleId>{9D7B26C5-4107-4FEC-AEDC-1716B250A1EF}</a:tableStyleId>
              </a:tblPr>
              <a:tblGrid>
                <a:gridCol w="1476583">
                  <a:extLst>
                    <a:ext uri="{9D8B030D-6E8A-4147-A177-3AD203B41FA5}">
                      <a16:colId xmlns:a16="http://schemas.microsoft.com/office/drawing/2014/main" xmlns="" val="4092319379"/>
                    </a:ext>
                  </a:extLst>
                </a:gridCol>
                <a:gridCol w="1314123">
                  <a:extLst>
                    <a:ext uri="{9D8B030D-6E8A-4147-A177-3AD203B41FA5}">
                      <a16:colId xmlns:a16="http://schemas.microsoft.com/office/drawing/2014/main" xmlns="" val="1136849966"/>
                    </a:ext>
                  </a:extLst>
                </a:gridCol>
                <a:gridCol w="1314123">
                  <a:extLst>
                    <a:ext uri="{9D8B030D-6E8A-4147-A177-3AD203B41FA5}">
                      <a16:colId xmlns:a16="http://schemas.microsoft.com/office/drawing/2014/main" xmlns="" val="2496804779"/>
                    </a:ext>
                  </a:extLst>
                </a:gridCol>
                <a:gridCol w="2304256">
                  <a:extLst>
                    <a:ext uri="{9D8B030D-6E8A-4147-A177-3AD203B41FA5}">
                      <a16:colId xmlns:a16="http://schemas.microsoft.com/office/drawing/2014/main" xmlns="" val="1338094466"/>
                    </a:ext>
                  </a:extLst>
                </a:gridCol>
                <a:gridCol w="1224136">
                  <a:extLst>
                    <a:ext uri="{9D8B030D-6E8A-4147-A177-3AD203B41FA5}">
                      <a16:colId xmlns:a16="http://schemas.microsoft.com/office/drawing/2014/main" xmlns="" val="173165692"/>
                    </a:ext>
                  </a:extLst>
                </a:gridCol>
                <a:gridCol w="667816">
                  <a:extLst>
                    <a:ext uri="{9D8B030D-6E8A-4147-A177-3AD203B41FA5}">
                      <a16:colId xmlns:a16="http://schemas.microsoft.com/office/drawing/2014/main" xmlns="" val="1273365877"/>
                    </a:ext>
                  </a:extLst>
                </a:gridCol>
              </a:tblGrid>
              <a:tr h="431378">
                <a:tc>
                  <a:txBody>
                    <a:bodyPr/>
                    <a:lstStyle/>
                    <a:p>
                      <a:r>
                        <a:rPr lang="en-GB" sz="1000" dirty="0">
                          <a:solidFill>
                            <a:schemeClr val="bg1"/>
                          </a:solidFill>
                        </a:rPr>
                        <a:t>Subgroup</a:t>
                      </a:r>
                    </a:p>
                  </a:txBody>
                  <a:tcPr marL="18000" marR="18000" marT="18000" marB="18000" anchor="ctr">
                    <a:solidFill>
                      <a:schemeClr val="bg2"/>
                    </a:solidFill>
                  </a:tcPr>
                </a:tc>
                <a:tc>
                  <a:txBody>
                    <a:bodyPr/>
                    <a:lstStyle/>
                    <a:p>
                      <a:pPr algn="ctr"/>
                      <a:r>
                        <a:rPr lang="en-GB" sz="1000" dirty="0">
                          <a:solidFill>
                            <a:schemeClr val="bg1"/>
                          </a:solidFill>
                        </a:rPr>
                        <a:t>Rivaroxaban </a:t>
                      </a:r>
                      <a:br>
                        <a:rPr lang="en-GB" sz="1000" dirty="0">
                          <a:solidFill>
                            <a:schemeClr val="bg1"/>
                          </a:solidFill>
                        </a:rPr>
                      </a:br>
                      <a:r>
                        <a:rPr lang="en-GB" sz="1000" dirty="0">
                          <a:solidFill>
                            <a:schemeClr val="bg1"/>
                          </a:solidFill>
                        </a:rPr>
                        <a:t>2.5 mg bid + aspirin</a:t>
                      </a:r>
                    </a:p>
                    <a:p>
                      <a:pPr algn="ctr"/>
                      <a:r>
                        <a:rPr lang="en-GB" sz="1000" dirty="0">
                          <a:solidFill>
                            <a:schemeClr val="bg1"/>
                          </a:solidFill>
                        </a:rPr>
                        <a:t>n/N (%)</a:t>
                      </a:r>
                    </a:p>
                  </a:txBody>
                  <a:tcPr marL="18000" marR="18000" marT="18000" marB="18000" anchor="ctr">
                    <a:solidFill>
                      <a:schemeClr val="bg2"/>
                    </a:solidFill>
                  </a:tcPr>
                </a:tc>
                <a:tc>
                  <a:txBody>
                    <a:bodyPr/>
                    <a:lstStyle/>
                    <a:p>
                      <a:pPr algn="ctr"/>
                      <a:r>
                        <a:rPr lang="en-GB" sz="1000" dirty="0">
                          <a:solidFill>
                            <a:schemeClr val="bg1"/>
                          </a:solidFill>
                        </a:rPr>
                        <a:t>Aspirin</a:t>
                      </a:r>
                      <a:r>
                        <a:rPr lang="en-GB" sz="1000" baseline="0" dirty="0">
                          <a:solidFill>
                            <a:schemeClr val="bg1"/>
                          </a:solidFill>
                        </a:rPr>
                        <a:t> alone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n/N (%)</a:t>
                      </a:r>
                    </a:p>
                  </a:txBody>
                  <a:tcPr marL="18000" marR="18000" marT="18000" marB="18000" anchor="ctr">
                    <a:solidFill>
                      <a:schemeClr val="bg2"/>
                    </a:solidFill>
                  </a:tcPr>
                </a:tc>
                <a:tc>
                  <a:txBody>
                    <a:bodyPr/>
                    <a:lstStyle/>
                    <a:p>
                      <a:pPr algn="ctr"/>
                      <a:r>
                        <a:rPr lang="en-GB" sz="1000" dirty="0">
                          <a:solidFill>
                            <a:schemeClr val="bg1"/>
                          </a:solidFill>
                        </a:rPr>
                        <a:t>HR</a:t>
                      </a:r>
                      <a:r>
                        <a:rPr lang="en-GB" sz="1000" baseline="0" dirty="0">
                          <a:solidFill>
                            <a:schemeClr val="bg1"/>
                          </a:solidFill>
                        </a:rPr>
                        <a:t> (95% CI)</a:t>
                      </a:r>
                      <a:endParaRPr lang="en-GB" sz="1000" dirty="0">
                        <a:solidFill>
                          <a:schemeClr val="bg1"/>
                        </a:solidFill>
                      </a:endParaRPr>
                    </a:p>
                  </a:txBody>
                  <a:tcPr marL="18000" marR="18000"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HR</a:t>
                      </a:r>
                      <a:r>
                        <a:rPr lang="en-GB" sz="1000" baseline="0" dirty="0">
                          <a:solidFill>
                            <a:schemeClr val="bg1"/>
                          </a:solidFill>
                        </a:rPr>
                        <a:t> (95% CI)</a:t>
                      </a:r>
                      <a:endParaRPr lang="en-GB" sz="1000" dirty="0">
                        <a:solidFill>
                          <a:schemeClr val="bg1"/>
                        </a:solidFill>
                      </a:endParaRPr>
                    </a:p>
                  </a:txBody>
                  <a:tcPr marL="18000" marR="18000" marT="18000" marB="1800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dirty="0">
                          <a:solidFill>
                            <a:schemeClr val="bg1"/>
                          </a:solidFill>
                        </a:rPr>
                        <a:t>p-</a:t>
                      </a:r>
                      <a:r>
                        <a:rPr lang="en-GB" sz="1000" i="0" dirty="0">
                          <a:solidFill>
                            <a:schemeClr val="bg1"/>
                          </a:solidFill>
                        </a:rPr>
                        <a:t>value</a:t>
                      </a:r>
                      <a:endParaRPr lang="en-GB" sz="1000" i="1" dirty="0">
                        <a:solidFill>
                          <a:schemeClr val="bg1"/>
                        </a:solidFill>
                      </a:endParaRPr>
                    </a:p>
                  </a:txBody>
                  <a:tcPr marL="18000" marR="18000" marT="18000" marB="18000" anchor="ctr">
                    <a:solidFill>
                      <a:schemeClr val="bg2"/>
                    </a:solidFill>
                  </a:tcPr>
                </a:tc>
                <a:extLst>
                  <a:ext uri="{0D108BD9-81ED-4DB2-BD59-A6C34878D82A}">
                    <a16:rowId xmlns:a16="http://schemas.microsoft.com/office/drawing/2014/main" xmlns="" val="1886585355"/>
                  </a:ext>
                </a:extLst>
              </a:tr>
              <a:tr h="82194">
                <a:tc>
                  <a:txBody>
                    <a:bodyPr/>
                    <a:lstStyle/>
                    <a:p>
                      <a:r>
                        <a:rPr lang="en-GB" sz="1000" dirty="0"/>
                        <a:t>All participants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379/9152 (4.1)</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496/9126 (5.4)</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0.76 (0.66–0.86)</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3113469420"/>
                  </a:ext>
                </a:extLst>
              </a:tr>
              <a:tr h="0">
                <a:tc>
                  <a:txBody>
                    <a:bodyPr/>
                    <a:lstStyle/>
                    <a:p>
                      <a:r>
                        <a:rPr lang="en-GB" sz="1000" dirty="0"/>
                        <a:t>Age</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0.20</a:t>
                      </a:r>
                    </a:p>
                  </a:txBody>
                  <a:tcPr marL="18000" marR="18000" marT="18000" marB="18000" anchor="ctr"/>
                </a:tc>
                <a:extLst>
                  <a:ext uri="{0D108BD9-81ED-4DB2-BD59-A6C34878D82A}">
                    <a16:rowId xmlns:a16="http://schemas.microsoft.com/office/drawing/2014/main" xmlns="" val="1442300631"/>
                  </a:ext>
                </a:extLst>
              </a:tr>
              <a:tr h="0">
                <a:tc>
                  <a:txBody>
                    <a:bodyPr/>
                    <a:lstStyle/>
                    <a:p>
                      <a:pPr marL="173038" indent="0"/>
                      <a:r>
                        <a:rPr lang="en-GB" sz="1000" dirty="0"/>
                        <a:t>&lt;65 years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79/2150 (3.7)</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126/2184 (5.8)</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0.63 (0.48–0.84)</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187265770"/>
                  </a:ext>
                </a:extLst>
              </a:tr>
              <a:tr h="0">
                <a:tc>
                  <a:txBody>
                    <a:bodyPr/>
                    <a:lstStyle/>
                    <a:p>
                      <a:pPr marL="173038" indent="0"/>
                      <a:r>
                        <a:rPr lang="en-GB" sz="1000" dirty="0"/>
                        <a:t>65–75 years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179/5078 (3.5)</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238/5045 (4.7)</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0.74 (0.61–0.90)</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2641507473"/>
                  </a:ext>
                </a:extLst>
              </a:tr>
              <a:tr h="0">
                <a:tc>
                  <a:txBody>
                    <a:bodyPr/>
                    <a:lstStyle/>
                    <a:p>
                      <a:pPr marL="173038" indent="0"/>
                      <a:r>
                        <a:rPr lang="en-GB" sz="1000" dirty="0"/>
                        <a:t>≥75 years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121/1924 (6.3)</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132/1897 (7)</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0.89 (0.69–1.14)</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3233835648"/>
                  </a:ext>
                </a:extLst>
              </a:tr>
              <a:tr h="0">
                <a:tc>
                  <a:txBody>
                    <a:bodyPr/>
                    <a:lstStyle/>
                    <a:p>
                      <a:r>
                        <a:rPr lang="en-GB" sz="1000" dirty="0"/>
                        <a:t>Sex</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dirty="0"/>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0.75</a:t>
                      </a:r>
                    </a:p>
                  </a:txBody>
                  <a:tcPr marL="18000" marR="18000" marT="18000" marB="18000" anchor="ctr"/>
                </a:tc>
                <a:extLst>
                  <a:ext uri="{0D108BD9-81ED-4DB2-BD59-A6C34878D82A}">
                    <a16:rowId xmlns:a16="http://schemas.microsoft.com/office/drawing/2014/main" xmlns="" val="2208657324"/>
                  </a:ext>
                </a:extLst>
              </a:tr>
              <a:tr h="0">
                <a:tc>
                  <a:txBody>
                    <a:bodyPr/>
                    <a:lstStyle/>
                    <a:p>
                      <a:pPr marL="173038" indent="0"/>
                      <a:r>
                        <a:rPr lang="en-GB" sz="1000" dirty="0"/>
                        <a:t>Male</a:t>
                      </a:r>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300/7093 (4.2)</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393/7137 (5.5)</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0.76 (0.66–0.89)</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942834252"/>
                  </a:ext>
                </a:extLst>
              </a:tr>
              <a:tr h="0">
                <a:tc>
                  <a:txBody>
                    <a:bodyPr/>
                    <a:lstStyle/>
                    <a:p>
                      <a:pPr marL="173038" indent="0"/>
                      <a:r>
                        <a:rPr lang="en-GB" sz="1000" dirty="0"/>
                        <a:t>Female</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79/2059 (3.8)</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103/1989 (5.2)</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0.72 (0.54–0.97)</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794655275"/>
                  </a:ext>
                </a:extLst>
              </a:tr>
              <a:tr h="0">
                <a:tc>
                  <a:txBody>
                    <a:bodyPr/>
                    <a:lstStyle/>
                    <a:p>
                      <a:r>
                        <a:rPr lang="en-GB" sz="1000" dirty="0"/>
                        <a:t>Body weight</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dirty="0"/>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0.64</a:t>
                      </a:r>
                    </a:p>
                  </a:txBody>
                  <a:tcPr marL="18000" marR="18000" marT="18000" marB="18000" anchor="ctr"/>
                </a:tc>
                <a:extLst>
                  <a:ext uri="{0D108BD9-81ED-4DB2-BD59-A6C34878D82A}">
                    <a16:rowId xmlns:a16="http://schemas.microsoft.com/office/drawing/2014/main" xmlns="" val="2171988337"/>
                  </a:ext>
                </a:extLst>
              </a:tr>
              <a:tr h="0">
                <a:tc>
                  <a:txBody>
                    <a:bodyPr/>
                    <a:lstStyle/>
                    <a:p>
                      <a:pPr marL="173038" indent="0"/>
                      <a:r>
                        <a:rPr lang="en-GB" sz="1000" dirty="0"/>
                        <a:t>≤60 kg</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41/901 (4.6)</a:t>
                      </a:r>
                    </a:p>
                  </a:txBody>
                  <a:tcPr marL="7620" marR="7620" marT="7620"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45/836 (5.4)</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0.83 (0.55–1.27)</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3848610505"/>
                  </a:ext>
                </a:extLst>
              </a:tr>
              <a:tr h="0">
                <a:tc>
                  <a:txBody>
                    <a:bodyPr/>
                    <a:lstStyle/>
                    <a:p>
                      <a:pPr marL="173038" indent="0"/>
                      <a:r>
                        <a:rPr lang="en-GB" sz="1000" dirty="0"/>
                        <a:t>&gt;60 kg</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335/8241 (4.1)</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448/8285 (5.4)</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0.75 (0.65–0.86)</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2770642619"/>
                  </a:ext>
                </a:extLst>
              </a:tr>
              <a:tr h="0">
                <a:tc>
                  <a:txBody>
                    <a:bodyPr/>
                    <a:lstStyle/>
                    <a:p>
                      <a:r>
                        <a:rPr lang="en-GB" sz="1000" dirty="0"/>
                        <a:t>Estimated GFR</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dirty="0"/>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0.95</a:t>
                      </a:r>
                    </a:p>
                  </a:txBody>
                  <a:tcPr marL="18000" marR="18000" marT="18000" marB="18000" anchor="ctr"/>
                </a:tc>
                <a:extLst>
                  <a:ext uri="{0D108BD9-81ED-4DB2-BD59-A6C34878D82A}">
                    <a16:rowId xmlns:a16="http://schemas.microsoft.com/office/drawing/2014/main" xmlns="" val="998647418"/>
                  </a:ext>
                </a:extLst>
              </a:tr>
              <a:tr h="0">
                <a:tc>
                  <a:txBody>
                    <a:bodyPr/>
                    <a:lstStyle/>
                    <a:p>
                      <a:pPr marL="173038" indent="0">
                        <a:tabLst/>
                      </a:pPr>
                      <a:r>
                        <a:rPr lang="en-GB" sz="1000" dirty="0"/>
                        <a:t>&lt;60 mL/min</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132/2054 (6.4)</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177/2114 (8.4)</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0.75 (0.60–0.94)</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1653500353"/>
                  </a:ext>
                </a:extLst>
              </a:tr>
              <a:tr h="0">
                <a:tc>
                  <a:txBody>
                    <a:bodyPr/>
                    <a:lstStyle/>
                    <a:p>
                      <a:pPr marL="173038" indent="0"/>
                      <a:r>
                        <a:rPr lang="en-GB" sz="1000" dirty="0"/>
                        <a:t>≥60 mL/min</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247/7094 (3.5)</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319/7012 (4.5)</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0.76 (0.64–0.90)</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3776982789"/>
                  </a:ext>
                </a:extLst>
              </a:tr>
              <a:tr h="0">
                <a:tc>
                  <a:txBody>
                    <a:bodyPr/>
                    <a:lstStyle/>
                    <a:p>
                      <a:r>
                        <a:rPr lang="en-GB" sz="1000" dirty="0"/>
                        <a:t>CAD</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dirty="0"/>
                    </a:p>
                  </a:txBody>
                  <a:tcPr marL="18000" marR="18000" marT="18000" marB="18000" anchor="ct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0.47</a:t>
                      </a:r>
                    </a:p>
                  </a:txBody>
                  <a:tcPr marL="18000" marR="18000" marT="18000" marB="18000" anchor="ctr"/>
                </a:tc>
                <a:extLst>
                  <a:ext uri="{0D108BD9-81ED-4DB2-BD59-A6C34878D82A}">
                    <a16:rowId xmlns:a16="http://schemas.microsoft.com/office/drawing/2014/main" xmlns="" val="4252904481"/>
                  </a:ext>
                </a:extLst>
              </a:tr>
              <a:tr h="0">
                <a:tc>
                  <a:txBody>
                    <a:bodyPr/>
                    <a:lstStyle/>
                    <a:p>
                      <a:pPr marL="173038" indent="0"/>
                      <a:r>
                        <a:rPr lang="en-GB" sz="1000" dirty="0"/>
                        <a:t>Yes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347/8313 (4.2)</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460/8261 (5.6)</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0.74 (0.65–0.86)</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1234091120"/>
                  </a:ext>
                </a:extLst>
              </a:tr>
              <a:tr h="0">
                <a:tc>
                  <a:txBody>
                    <a:bodyPr/>
                    <a:lstStyle/>
                    <a:p>
                      <a:pPr marL="173038" indent="0"/>
                      <a:r>
                        <a:rPr lang="en-GB" sz="1000" dirty="0"/>
                        <a:t>No</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32/839 (3.8)</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36/865 (4.2)</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0.89 (0.55–1.43)</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539932761"/>
                  </a:ext>
                </a:extLst>
              </a:tr>
              <a:tr h="0">
                <a:tc>
                  <a:txBody>
                    <a:bodyPr/>
                    <a:lstStyle/>
                    <a:p>
                      <a:r>
                        <a:rPr lang="en-GB" sz="1000" dirty="0"/>
                        <a:t>PAD</a:t>
                      </a:r>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endParaRPr lang="en-GB" sz="1000" dirty="0"/>
                    </a:p>
                  </a:txBody>
                  <a:tcPr marL="18000" marR="18000" marT="18000" marB="18000" anchor="ct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a:r>
                        <a:rPr lang="en-GB" sz="1000" dirty="0"/>
                        <a:t>0.61</a:t>
                      </a:r>
                    </a:p>
                  </a:txBody>
                  <a:tcPr marL="18000" marR="18000" marT="18000" marB="18000" anchor="ctr"/>
                </a:tc>
                <a:extLst>
                  <a:ext uri="{0D108BD9-81ED-4DB2-BD59-A6C34878D82A}">
                    <a16:rowId xmlns:a16="http://schemas.microsoft.com/office/drawing/2014/main" xmlns="" val="608708686"/>
                  </a:ext>
                </a:extLst>
              </a:tr>
              <a:tr h="0">
                <a:tc>
                  <a:txBody>
                    <a:bodyPr/>
                    <a:lstStyle/>
                    <a:p>
                      <a:pPr marL="173038" indent="0"/>
                      <a:r>
                        <a:rPr lang="en-GB" sz="1000" dirty="0"/>
                        <a:t>Yes</a:t>
                      </a:r>
                    </a:p>
                  </a:txBody>
                  <a:tcPr marL="18000" marR="18000" marT="18000" marB="18000" anchor="ct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126/2492 (5.1)</a:t>
                      </a:r>
                    </a:p>
                  </a:txBody>
                  <a:tcPr marL="7620" marR="7620" marT="7620"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174/2504 (6.9)</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0.72 (0.57–0.90)</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2598729444"/>
                  </a:ext>
                </a:extLst>
              </a:tr>
              <a:tr h="0">
                <a:tc>
                  <a:txBody>
                    <a:bodyPr/>
                    <a:lstStyle/>
                    <a:p>
                      <a:pPr marL="173038" indent="0"/>
                      <a:r>
                        <a:rPr lang="en-GB" sz="1000" dirty="0"/>
                        <a:t>No</a:t>
                      </a:r>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253/6660 (3.8)</a:t>
                      </a:r>
                    </a:p>
                  </a:txBody>
                  <a:tcPr marL="7620" marR="7620" marT="7620"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322/6622 (4.9)</a:t>
                      </a:r>
                    </a:p>
                  </a:txBody>
                  <a:tcPr marL="7620" marR="7620" marT="7620" marB="0" anchor="b"/>
                </a:tc>
                <a:tc>
                  <a:txBody>
                    <a:bodyPr/>
                    <a:lstStyle/>
                    <a:p>
                      <a:pPr algn="ctr"/>
                      <a:endParaRPr lang="en-GB" sz="1000" dirty="0"/>
                    </a:p>
                  </a:txBody>
                  <a:tcPr marL="18000" marR="18000" marT="18000" marB="18000" anchor="ct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0.77 (0.66–0.91)</a:t>
                      </a:r>
                    </a:p>
                  </a:txBody>
                  <a:tcPr marL="7620" marR="7620" marT="7620" marB="0" anchor="b"/>
                </a:tc>
                <a:tc>
                  <a:txBody>
                    <a:bodyPr/>
                    <a:lstStyle/>
                    <a:p>
                      <a:pPr algn="ctr"/>
                      <a:endParaRPr lang="en-GB" sz="1000" dirty="0"/>
                    </a:p>
                  </a:txBody>
                  <a:tcPr marL="18000" marR="18000" marT="18000" marB="18000" anchor="ctr"/>
                </a:tc>
                <a:extLst>
                  <a:ext uri="{0D108BD9-81ED-4DB2-BD59-A6C34878D82A}">
                    <a16:rowId xmlns:a16="http://schemas.microsoft.com/office/drawing/2014/main" xmlns="" val="290848142"/>
                  </a:ext>
                </a:extLst>
              </a:tr>
            </a:tbl>
          </a:graphicData>
        </a:graphic>
      </p:graphicFrame>
      <p:graphicFrame>
        <p:nvGraphicFramePr>
          <p:cNvPr id="7" name="Chart 6"/>
          <p:cNvGraphicFramePr/>
          <p:nvPr>
            <p:extLst/>
          </p:nvPr>
        </p:nvGraphicFramePr>
        <p:xfrm>
          <a:off x="4283968" y="1431878"/>
          <a:ext cx="3491880" cy="48054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572000" y="6000929"/>
            <a:ext cx="1440160" cy="417679"/>
          </a:xfrm>
          <a:prstGeom prst="rect">
            <a:avLst/>
          </a:prstGeom>
          <a:noFill/>
        </p:spPr>
        <p:txBody>
          <a:bodyPr wrap="square" lIns="90000" tIns="46800" rIns="90000" bIns="46800" rtlCol="0" anchor="ctr">
            <a:spAutoFit/>
          </a:bodyPr>
          <a:lstStyle/>
          <a:p>
            <a:pPr algn="ctr"/>
            <a:r>
              <a:rPr lang="en-GB" sz="1000" dirty="0">
                <a:solidFill>
                  <a:schemeClr val="tx1">
                    <a:lumMod val="65000"/>
                    <a:lumOff val="35000"/>
                  </a:schemeClr>
                </a:solidFill>
              </a:rPr>
              <a:t>Favours rivaroxaban </a:t>
            </a:r>
            <a:br>
              <a:rPr lang="en-GB" sz="1000" dirty="0">
                <a:solidFill>
                  <a:schemeClr val="tx1">
                    <a:lumMod val="65000"/>
                    <a:lumOff val="35000"/>
                  </a:schemeClr>
                </a:solidFill>
              </a:rPr>
            </a:br>
            <a:r>
              <a:rPr lang="en-GB" sz="1000" dirty="0">
                <a:solidFill>
                  <a:schemeClr val="tx1">
                    <a:lumMod val="65000"/>
                    <a:lumOff val="35000"/>
                  </a:schemeClr>
                </a:solidFill>
              </a:rPr>
              <a:t>2.5 mg bid + aspirin</a:t>
            </a:r>
          </a:p>
        </p:txBody>
      </p:sp>
      <p:sp>
        <p:nvSpPr>
          <p:cNvPr id="9" name="TextBox 8"/>
          <p:cNvSpPr txBox="1"/>
          <p:nvPr/>
        </p:nvSpPr>
        <p:spPr>
          <a:xfrm>
            <a:off x="5794568" y="6004686"/>
            <a:ext cx="1296144" cy="402291"/>
          </a:xfrm>
          <a:prstGeom prst="rect">
            <a:avLst/>
          </a:prstGeom>
          <a:noFill/>
        </p:spPr>
        <p:txBody>
          <a:bodyPr wrap="square" lIns="90000" tIns="46800" rIns="90000" bIns="46800" rtlCol="0" anchor="ctr">
            <a:spAutoFit/>
          </a:bodyPr>
          <a:lstStyle/>
          <a:p>
            <a:pPr algn="ctr"/>
            <a:r>
              <a:rPr lang="en-GB" sz="1000" dirty="0">
                <a:solidFill>
                  <a:schemeClr val="tx1">
                    <a:lumMod val="65000"/>
                    <a:lumOff val="35000"/>
                  </a:schemeClr>
                </a:solidFill>
              </a:rPr>
              <a:t>Favours </a:t>
            </a:r>
            <a:br>
              <a:rPr lang="en-GB" sz="1000" dirty="0">
                <a:solidFill>
                  <a:schemeClr val="tx1">
                    <a:lumMod val="65000"/>
                    <a:lumOff val="35000"/>
                  </a:schemeClr>
                </a:solidFill>
              </a:rPr>
            </a:br>
            <a:r>
              <a:rPr lang="en-GB" sz="1000" dirty="0">
                <a:solidFill>
                  <a:schemeClr val="tx1">
                    <a:lumMod val="65000"/>
                    <a:lumOff val="35000"/>
                  </a:schemeClr>
                </a:solidFill>
              </a:rPr>
              <a:t>aspirin alone</a:t>
            </a:r>
          </a:p>
        </p:txBody>
      </p:sp>
      <p:cxnSp>
        <p:nvCxnSpPr>
          <p:cNvPr id="11" name="Straight Arrow Connector 10"/>
          <p:cNvCxnSpPr/>
          <p:nvPr/>
        </p:nvCxnSpPr>
        <p:spPr bwMode="auto">
          <a:xfrm flipH="1">
            <a:off x="4794332" y="6007654"/>
            <a:ext cx="1008112"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Arrow Connector 11"/>
          <p:cNvCxnSpPr/>
          <p:nvPr/>
        </p:nvCxnSpPr>
        <p:spPr bwMode="auto">
          <a:xfrm>
            <a:off x="5938584" y="6004652"/>
            <a:ext cx="1008112"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p:cNvSpPr txBox="1"/>
          <p:nvPr/>
        </p:nvSpPr>
        <p:spPr>
          <a:xfrm>
            <a:off x="619137" y="6434398"/>
            <a:ext cx="6977199" cy="307777"/>
          </a:xfrm>
          <a:prstGeom prst="rect">
            <a:avLst/>
          </a:prstGeom>
          <a:noFill/>
        </p:spPr>
        <p:txBody>
          <a:bodyPr wrap="square" lIns="0" tIns="0" rIns="0" bIns="0" rtlCol="0" anchor="b" anchorCtr="0">
            <a:spAutoFit/>
          </a:bodyPr>
          <a:lstStyle/>
          <a:p>
            <a:pPr fontAlgn="base">
              <a:spcBef>
                <a:spcPct val="50000"/>
              </a:spcBef>
              <a:spcAft>
                <a:spcPct val="0"/>
              </a:spcAft>
            </a:pPr>
            <a:r>
              <a:rPr lang="en-GB" sz="1000" dirty="0">
                <a:solidFill>
                  <a:srgbClr val="000000">
                    <a:lumMod val="65000"/>
                    <a:lumOff val="35000"/>
                  </a:srgbClr>
                </a:solidFill>
              </a:rPr>
              <a:t/>
            </a:r>
            <a:br>
              <a:rPr lang="en-GB" sz="1000" dirty="0">
                <a:solidFill>
                  <a:srgbClr val="000000">
                    <a:lumMod val="65000"/>
                    <a:lumOff val="35000"/>
                  </a:srgbClr>
                </a:solidFill>
              </a:rPr>
            </a:br>
            <a:r>
              <a:rPr lang="en-US" sz="1000" dirty="0" err="1">
                <a:solidFill>
                  <a:schemeClr val="tx1">
                    <a:lumMod val="65000"/>
                    <a:lumOff val="35000"/>
                  </a:schemeClr>
                </a:solidFill>
              </a:rPr>
              <a:t>Eikelboom</a:t>
            </a:r>
            <a:r>
              <a:rPr lang="en-US" sz="1000" dirty="0">
                <a:solidFill>
                  <a:schemeClr val="tx1">
                    <a:lumMod val="65000"/>
                    <a:lumOff val="35000"/>
                  </a:schemeClr>
                </a:solidFill>
              </a:rPr>
              <a:t> JW</a:t>
            </a:r>
            <a:r>
              <a:rPr lang="en-US" sz="1000" i="1" dirty="0">
                <a:solidFill>
                  <a:schemeClr val="tx1">
                    <a:lumMod val="65000"/>
                    <a:lumOff val="35000"/>
                  </a:schemeClr>
                </a:solidFill>
              </a:rPr>
              <a:t> et al. N </a:t>
            </a:r>
            <a:r>
              <a:rPr lang="en-US" sz="1000" i="1" dirty="0" err="1">
                <a:solidFill>
                  <a:schemeClr val="tx1">
                    <a:lumMod val="65000"/>
                    <a:lumOff val="35000"/>
                  </a:schemeClr>
                </a:solidFill>
              </a:rPr>
              <a:t>Engl</a:t>
            </a:r>
            <a:r>
              <a:rPr lang="en-US" sz="1000" i="1" dirty="0">
                <a:solidFill>
                  <a:schemeClr val="tx1">
                    <a:lumMod val="65000"/>
                    <a:lumOff val="35000"/>
                  </a:schemeClr>
                </a:solidFill>
              </a:rPr>
              <a:t> J Med </a:t>
            </a:r>
            <a:r>
              <a:rPr lang="en-US" sz="1000" dirty="0">
                <a:solidFill>
                  <a:schemeClr val="tx1">
                    <a:lumMod val="65000"/>
                    <a:lumOff val="35000"/>
                  </a:schemeClr>
                </a:solidFill>
              </a:rPr>
              <a:t>2017; DOI: 10.1056/NEJMoa1709118</a:t>
            </a:r>
          </a:p>
        </p:txBody>
      </p:sp>
    </p:spTree>
    <p:extLst>
      <p:ext uri="{BB962C8B-B14F-4D97-AF65-F5344CB8AC3E}">
        <p14:creationId xmlns:p14="http://schemas.microsoft.com/office/powerpoint/2010/main" val="322675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41327"/>
            <a:ext cx="8281175" cy="769441"/>
          </a:xfrm>
        </p:spPr>
        <p:txBody>
          <a:bodyPr/>
          <a:lstStyle/>
          <a:p>
            <a:r>
              <a:rPr lang="en-US" dirty="0"/>
              <a:t>Ischemia and Bleeding on </a:t>
            </a:r>
            <a:r>
              <a:rPr lang="en-US" dirty="0" smtClean="0"/>
              <a:t>the Horns </a:t>
            </a:r>
            <a:r>
              <a:rPr lang="en-US" dirty="0"/>
              <a:t>of a </a:t>
            </a:r>
            <a:r>
              <a:rPr lang="en-US" dirty="0" smtClean="0"/>
              <a:t>Dilemma </a:t>
            </a:r>
            <a:r>
              <a:rPr lang="en-US" sz="2200" dirty="0" smtClean="0"/>
              <a:t>Do </a:t>
            </a:r>
            <a:r>
              <a:rPr lang="en-US" sz="2200" dirty="0"/>
              <a:t>Only Hard Endpoints Count?</a:t>
            </a:r>
          </a:p>
        </p:txBody>
      </p:sp>
      <p:pic>
        <p:nvPicPr>
          <p:cNvPr id="6" name="Picture 5"/>
          <p:cNvPicPr>
            <a:picLocks noChangeAspect="1"/>
          </p:cNvPicPr>
          <p:nvPr/>
        </p:nvPicPr>
        <p:blipFill>
          <a:blip r:embed="rId2"/>
          <a:stretch>
            <a:fillRect/>
          </a:stretch>
        </p:blipFill>
        <p:spPr>
          <a:xfrm>
            <a:off x="313140" y="2168860"/>
            <a:ext cx="8542693" cy="2772308"/>
          </a:xfrm>
          <a:prstGeom prst="rect">
            <a:avLst/>
          </a:prstGeom>
        </p:spPr>
      </p:pic>
      <p:sp>
        <p:nvSpPr>
          <p:cNvPr id="5" name="Rectangle 4"/>
          <p:cNvSpPr/>
          <p:nvPr/>
        </p:nvSpPr>
        <p:spPr>
          <a:xfrm>
            <a:off x="395536" y="6561348"/>
            <a:ext cx="4572000" cy="215444"/>
          </a:xfrm>
          <a:prstGeom prst="rect">
            <a:avLst/>
          </a:prstGeom>
        </p:spPr>
        <p:txBody>
          <a:bodyPr>
            <a:spAutoFit/>
          </a:bodyPr>
          <a:lstStyle/>
          <a:p>
            <a:r>
              <a:rPr lang="pt-BR" sz="800" dirty="0" smtClean="0">
                <a:latin typeface="AdvOT61751f86"/>
              </a:rPr>
              <a:t>JACC. </a:t>
            </a:r>
            <a:r>
              <a:rPr lang="pt-BR" sz="800" dirty="0">
                <a:latin typeface="AdvOT61751f86"/>
              </a:rPr>
              <a:t>7 2 , N O . 2 , 2 0 1 </a:t>
            </a:r>
            <a:r>
              <a:rPr lang="pt-BR" sz="800" dirty="0" smtClean="0">
                <a:latin typeface="AdvOT61751f86"/>
              </a:rPr>
              <a:t>8, </a:t>
            </a:r>
            <a:r>
              <a:rPr lang="en-US" sz="800" dirty="0" smtClean="0">
                <a:latin typeface="AdvOT2986fa51"/>
              </a:rPr>
              <a:t> </a:t>
            </a:r>
            <a:r>
              <a:rPr lang="en-US" sz="800" dirty="0">
                <a:latin typeface="AdvOT61751f86"/>
              </a:rPr>
              <a:t>J U L Y 1 0 , 2 0 1 8 : 1 3 7 </a:t>
            </a:r>
            <a:r>
              <a:rPr lang="en-US" sz="800" dirty="0">
                <a:latin typeface="AdvOT61751f86+20"/>
              </a:rPr>
              <a:t>– </a:t>
            </a:r>
            <a:r>
              <a:rPr lang="en-US" sz="800" dirty="0">
                <a:latin typeface="AdvOT61751f86"/>
              </a:rPr>
              <a:t>4 0</a:t>
            </a:r>
            <a:endParaRPr lang="en-US" dirty="0"/>
          </a:p>
        </p:txBody>
      </p:sp>
      <p:sp>
        <p:nvSpPr>
          <p:cNvPr id="3" name="Rectangle 2"/>
          <p:cNvSpPr/>
          <p:nvPr/>
        </p:nvSpPr>
        <p:spPr bwMode="auto">
          <a:xfrm>
            <a:off x="395536" y="2924944"/>
            <a:ext cx="8352928" cy="576064"/>
          </a:xfrm>
          <a:prstGeom prst="rect">
            <a:avLst/>
          </a:prstGeom>
          <a:solidFill>
            <a:srgbClr val="FFFF00">
              <a:alpha val="16000"/>
            </a:srgbClr>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7" name="Rectangle 6"/>
          <p:cNvSpPr/>
          <p:nvPr/>
        </p:nvSpPr>
        <p:spPr bwMode="auto">
          <a:xfrm>
            <a:off x="395536" y="3501008"/>
            <a:ext cx="8352928" cy="432048"/>
          </a:xfrm>
          <a:prstGeom prst="rect">
            <a:avLst/>
          </a:prstGeom>
          <a:solidFill>
            <a:srgbClr val="FFFF00">
              <a:alpha val="16000"/>
            </a:srgbClr>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6044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806497463"/>
              </p:ext>
            </p:extLst>
          </p:nvPr>
        </p:nvGraphicFramePr>
        <p:xfrm>
          <a:off x="611189" y="2938852"/>
          <a:ext cx="8282062" cy="3298436"/>
        </p:xfrm>
        <a:graphic>
          <a:graphicData uri="http://schemas.openxmlformats.org/drawingml/2006/chart">
            <c:chart xmlns:c="http://schemas.openxmlformats.org/drawingml/2006/chart" xmlns:r="http://schemas.openxmlformats.org/officeDocument/2006/relationships" r:id="rId3"/>
          </a:graphicData>
        </a:graphic>
      </p:graphicFrame>
      <p:sp>
        <p:nvSpPr>
          <p:cNvPr id="4" name="Subtitle 3"/>
          <p:cNvSpPr>
            <a:spLocks noGrp="1"/>
          </p:cNvSpPr>
          <p:nvPr>
            <p:ph type="subTitle" sz="quarter" idx="1"/>
          </p:nvPr>
        </p:nvSpPr>
        <p:spPr>
          <a:xfrm>
            <a:off x="612775" y="1376772"/>
            <a:ext cx="8407399" cy="396391"/>
          </a:xfrm>
        </p:spPr>
        <p:txBody>
          <a:bodyPr/>
          <a:lstStyle/>
          <a:p>
            <a:r>
              <a:rPr lang="en-GB" sz="1800" dirty="0" smtClean="0"/>
              <a:t>PEGASUS: ticagrelor (90 mg bid or 60 mg bid) + ASA* versus placebo + ASA*</a:t>
            </a:r>
            <a:endParaRPr lang="en-GB" sz="1800" dirty="0"/>
          </a:p>
        </p:txBody>
      </p:sp>
      <p:sp>
        <p:nvSpPr>
          <p:cNvPr id="3" name="Content Placeholder 2"/>
          <p:cNvSpPr>
            <a:spLocks noGrp="1"/>
          </p:cNvSpPr>
          <p:nvPr>
            <p:ph sz="quarter" idx="19"/>
          </p:nvPr>
        </p:nvSpPr>
        <p:spPr/>
        <p:txBody>
          <a:bodyPr/>
          <a:lstStyle/>
          <a:p>
            <a:r>
              <a:rPr lang="en-GB" sz="1800" dirty="0"/>
              <a:t>21,162 patients who had an MI 1–3 years previously</a:t>
            </a:r>
          </a:p>
          <a:p>
            <a:pPr lvl="1"/>
            <a:r>
              <a:rPr lang="en-GB" sz="1600" dirty="0"/>
              <a:t>Compared with placebo, both doses of ticagrelor </a:t>
            </a:r>
            <a:r>
              <a:rPr lang="en-GB" sz="1600" dirty="0" smtClean="0">
                <a:sym typeface="Symbol"/>
              </a:rPr>
              <a:t>decreased the </a:t>
            </a:r>
            <a:r>
              <a:rPr lang="en-GB" sz="1600" dirty="0" smtClean="0"/>
              <a:t>risk </a:t>
            </a:r>
            <a:r>
              <a:rPr lang="en-GB" sz="1600" dirty="0"/>
              <a:t>of CV death, MI or stroke but </a:t>
            </a:r>
            <a:r>
              <a:rPr lang="en-GB" sz="1600" dirty="0" smtClean="0">
                <a:sym typeface="Symbol"/>
              </a:rPr>
              <a:t>increased the </a:t>
            </a:r>
            <a:r>
              <a:rPr lang="en-GB" sz="1600" dirty="0" smtClean="0"/>
              <a:t>risk </a:t>
            </a:r>
            <a:r>
              <a:rPr lang="en-GB" sz="1600" dirty="0"/>
              <a:t>of major bleeding (but not fatal bleeding)</a:t>
            </a:r>
          </a:p>
        </p:txBody>
      </p:sp>
      <p:sp>
        <p:nvSpPr>
          <p:cNvPr id="2" name="Title 1"/>
          <p:cNvSpPr>
            <a:spLocks noGrp="1"/>
          </p:cNvSpPr>
          <p:nvPr>
            <p:ph type="title"/>
          </p:nvPr>
        </p:nvSpPr>
        <p:spPr>
          <a:xfrm>
            <a:off x="612000" y="148994"/>
            <a:ext cx="8281175" cy="861774"/>
          </a:xfrm>
        </p:spPr>
        <p:txBody>
          <a:bodyPr/>
          <a:lstStyle/>
          <a:p>
            <a:r>
              <a:rPr lang="en-GB" dirty="0" smtClean="0"/>
              <a:t>Ticagrelor Reduces Non-Fatal CV Events but Increases Major Bleeding in Patients with Prior MI</a:t>
            </a:r>
            <a:endParaRPr lang="en-GB" dirty="0"/>
          </a:p>
        </p:txBody>
      </p:sp>
      <p:grpSp>
        <p:nvGrpSpPr>
          <p:cNvPr id="13" name="Group 12"/>
          <p:cNvGrpSpPr/>
          <p:nvPr/>
        </p:nvGrpSpPr>
        <p:grpSpPr>
          <a:xfrm>
            <a:off x="1592260" y="2886620"/>
            <a:ext cx="1204658" cy="414072"/>
            <a:chOff x="1331212" y="2853962"/>
            <a:chExt cx="1204658" cy="414072"/>
          </a:xfrm>
        </p:grpSpPr>
        <p:sp>
          <p:nvSpPr>
            <p:cNvPr id="6" name="Right Bracket 5"/>
            <p:cNvSpPr/>
            <p:nvPr/>
          </p:nvSpPr>
          <p:spPr>
            <a:xfrm rot="16200000">
              <a:off x="1748862" y="3082798"/>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27" name="Right Bracket 26"/>
            <p:cNvSpPr/>
            <p:nvPr/>
          </p:nvSpPr>
          <p:spPr>
            <a:xfrm rot="16200000">
              <a:off x="1910682" y="2823546"/>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1" name="TextBox 30"/>
            <p:cNvSpPr txBox="1"/>
            <p:nvPr/>
          </p:nvSpPr>
          <p:spPr>
            <a:xfrm>
              <a:off x="1331212" y="2853962"/>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&lt;0.05</a:t>
              </a:r>
              <a:endParaRPr lang="en-GB" sz="1100" i="1" dirty="0">
                <a:solidFill>
                  <a:srgbClr val="000000">
                    <a:lumMod val="65000"/>
                    <a:lumOff val="35000"/>
                  </a:srgbClr>
                </a:solidFill>
              </a:endParaRPr>
            </a:p>
          </p:txBody>
        </p:sp>
      </p:grpSp>
      <p:grpSp>
        <p:nvGrpSpPr>
          <p:cNvPr id="7" name="Group 6"/>
          <p:cNvGrpSpPr/>
          <p:nvPr/>
        </p:nvGrpSpPr>
        <p:grpSpPr>
          <a:xfrm>
            <a:off x="3018188" y="3788384"/>
            <a:ext cx="1204658" cy="414072"/>
            <a:chOff x="2712654" y="3985488"/>
            <a:chExt cx="1204658" cy="414072"/>
          </a:xfrm>
        </p:grpSpPr>
        <p:sp>
          <p:nvSpPr>
            <p:cNvPr id="32" name="Right Bracket 31"/>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3" name="Right Bracket 32"/>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4" name="TextBox 33"/>
            <p:cNvSpPr txBox="1"/>
            <p:nvPr/>
          </p:nvSpPr>
          <p:spPr>
            <a:xfrm>
              <a:off x="2712654" y="3985488"/>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&lt;0.05</a:t>
              </a:r>
              <a:endParaRPr lang="en-GB" sz="1100" i="1" dirty="0">
                <a:solidFill>
                  <a:srgbClr val="000000">
                    <a:lumMod val="65000"/>
                    <a:lumOff val="35000"/>
                  </a:srgbClr>
                </a:solidFill>
              </a:endParaRPr>
            </a:p>
          </p:txBody>
        </p:sp>
      </p:grpSp>
      <p:grpSp>
        <p:nvGrpSpPr>
          <p:cNvPr id="35" name="Group 34"/>
          <p:cNvGrpSpPr/>
          <p:nvPr/>
        </p:nvGrpSpPr>
        <p:grpSpPr>
          <a:xfrm>
            <a:off x="7327782" y="4426624"/>
            <a:ext cx="1204658" cy="414072"/>
            <a:chOff x="2712654" y="3985488"/>
            <a:chExt cx="1204658" cy="414072"/>
          </a:xfrm>
        </p:grpSpPr>
        <p:sp>
          <p:nvSpPr>
            <p:cNvPr id="36" name="Right Bracket 35"/>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7" name="Right Bracket 36"/>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38" name="TextBox 37"/>
            <p:cNvSpPr txBox="1"/>
            <p:nvPr/>
          </p:nvSpPr>
          <p:spPr>
            <a:xfrm>
              <a:off x="2712654" y="3985488"/>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&lt;0.001</a:t>
              </a:r>
              <a:endParaRPr lang="en-GB" sz="1100" i="1" dirty="0">
                <a:solidFill>
                  <a:srgbClr val="000000">
                    <a:lumMod val="65000"/>
                    <a:lumOff val="35000"/>
                  </a:srgbClr>
                </a:solidFill>
              </a:endParaRPr>
            </a:p>
          </p:txBody>
        </p:sp>
      </p:grpSp>
      <p:grpSp>
        <p:nvGrpSpPr>
          <p:cNvPr id="12" name="Group 11"/>
          <p:cNvGrpSpPr/>
          <p:nvPr/>
        </p:nvGrpSpPr>
        <p:grpSpPr>
          <a:xfrm>
            <a:off x="5737372" y="4441222"/>
            <a:ext cx="1354908" cy="568608"/>
            <a:chOff x="5336084" y="4366727"/>
            <a:chExt cx="1354908" cy="568608"/>
          </a:xfrm>
        </p:grpSpPr>
        <p:sp>
          <p:nvSpPr>
            <p:cNvPr id="40" name="Right Bracket 39"/>
            <p:cNvSpPr/>
            <p:nvPr/>
          </p:nvSpPr>
          <p:spPr>
            <a:xfrm rot="16200000">
              <a:off x="5903984" y="4750099"/>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1" name="Right Bracket 40"/>
            <p:cNvSpPr/>
            <p:nvPr/>
          </p:nvSpPr>
          <p:spPr>
            <a:xfrm rot="16200000">
              <a:off x="6065804" y="4336311"/>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2" name="TextBox 41"/>
            <p:cNvSpPr txBox="1"/>
            <p:nvPr/>
          </p:nvSpPr>
          <p:spPr>
            <a:xfrm>
              <a:off x="5486334" y="4366727"/>
              <a:ext cx="1204658" cy="261610"/>
            </a:xfrm>
            <a:prstGeom prst="rect">
              <a:avLst/>
            </a:prstGeom>
            <a:noFill/>
          </p:spPr>
          <p:txBody>
            <a:bodyPr wrap="square" rtlCol="0" anchor="b">
              <a:spAutoFit/>
            </a:bodyPr>
            <a:lstStyle/>
            <a:p>
              <a:pPr algn="ctr"/>
              <a:r>
                <a:rPr lang="en-GB" sz="1100" i="1" dirty="0" smtClean="0">
                  <a:solidFill>
                    <a:srgbClr val="000000">
                      <a:lumMod val="65000"/>
                      <a:lumOff val="35000"/>
                    </a:srgbClr>
                  </a:solidFill>
                </a:rPr>
                <a:t>p</a:t>
              </a:r>
              <a:r>
                <a:rPr lang="en-GB" sz="1100" dirty="0" smtClean="0">
                  <a:solidFill>
                    <a:srgbClr val="000000">
                      <a:lumMod val="65000"/>
                      <a:lumOff val="35000"/>
                    </a:srgbClr>
                  </a:solidFill>
                </a:rPr>
                <a:t>=0.03</a:t>
              </a:r>
              <a:endParaRPr lang="en-GB" sz="1100" i="1" dirty="0">
                <a:solidFill>
                  <a:srgbClr val="000000">
                    <a:lumMod val="65000"/>
                    <a:lumOff val="35000"/>
                  </a:srgbClr>
                </a:solidFill>
              </a:endParaRPr>
            </a:p>
          </p:txBody>
        </p:sp>
        <p:sp>
          <p:nvSpPr>
            <p:cNvPr id="43" name="TextBox 42"/>
            <p:cNvSpPr txBox="1"/>
            <p:nvPr/>
          </p:nvSpPr>
          <p:spPr>
            <a:xfrm>
              <a:off x="5336084" y="4629759"/>
              <a:ext cx="1204658" cy="261610"/>
            </a:xfrm>
            <a:prstGeom prst="rect">
              <a:avLst/>
            </a:prstGeom>
            <a:noFill/>
          </p:spPr>
          <p:txBody>
            <a:bodyPr wrap="square" rtlCol="0" anchor="b">
              <a:spAutoFit/>
            </a:bodyPr>
            <a:lstStyle/>
            <a:p>
              <a:pPr algn="ctr"/>
              <a:r>
                <a:rPr lang="en-GB" sz="1100" dirty="0" smtClean="0">
                  <a:solidFill>
                    <a:srgbClr val="000000">
                      <a:lumMod val="65000"/>
                      <a:lumOff val="35000"/>
                    </a:srgbClr>
                  </a:solidFill>
                </a:rPr>
                <a:t>NS</a:t>
              </a:r>
              <a:endParaRPr lang="en-GB" sz="1100" dirty="0">
                <a:solidFill>
                  <a:srgbClr val="000000">
                    <a:lumMod val="65000"/>
                    <a:lumOff val="35000"/>
                  </a:srgbClr>
                </a:solidFill>
              </a:endParaRPr>
            </a:p>
          </p:txBody>
        </p:sp>
      </p:grpSp>
      <p:grpSp>
        <p:nvGrpSpPr>
          <p:cNvPr id="44" name="Group 43"/>
          <p:cNvGrpSpPr/>
          <p:nvPr/>
        </p:nvGrpSpPr>
        <p:grpSpPr>
          <a:xfrm>
            <a:off x="4472580" y="4235718"/>
            <a:ext cx="1204658" cy="414072"/>
            <a:chOff x="2712654" y="3985488"/>
            <a:chExt cx="1204658" cy="414072"/>
          </a:xfrm>
        </p:grpSpPr>
        <p:sp>
          <p:nvSpPr>
            <p:cNvPr id="45" name="Right Bracket 44"/>
            <p:cNvSpPr/>
            <p:nvPr/>
          </p:nvSpPr>
          <p:spPr>
            <a:xfrm rot="16200000">
              <a:off x="3130304" y="4214324"/>
              <a:ext cx="45719" cy="32475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6" name="Right Bracket 45"/>
            <p:cNvSpPr/>
            <p:nvPr/>
          </p:nvSpPr>
          <p:spPr>
            <a:xfrm rot="16200000">
              <a:off x="3292124" y="3955072"/>
              <a:ext cx="45719" cy="64839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0000">
                    <a:lumMod val="65000"/>
                    <a:lumOff val="35000"/>
                  </a:srgbClr>
                </a:solidFill>
              </a:endParaRPr>
            </a:p>
          </p:txBody>
        </p:sp>
        <p:sp>
          <p:nvSpPr>
            <p:cNvPr id="47" name="TextBox 46"/>
            <p:cNvSpPr txBox="1"/>
            <p:nvPr/>
          </p:nvSpPr>
          <p:spPr>
            <a:xfrm>
              <a:off x="2712654" y="3985488"/>
              <a:ext cx="1204658" cy="261610"/>
            </a:xfrm>
            <a:prstGeom prst="rect">
              <a:avLst/>
            </a:prstGeom>
            <a:noFill/>
          </p:spPr>
          <p:txBody>
            <a:bodyPr wrap="square" rtlCol="0" anchor="b">
              <a:spAutoFit/>
            </a:bodyPr>
            <a:lstStyle/>
            <a:p>
              <a:pPr algn="ctr"/>
              <a:r>
                <a:rPr lang="en-GB" sz="1100" dirty="0" smtClean="0">
                  <a:solidFill>
                    <a:srgbClr val="000000">
                      <a:lumMod val="65000"/>
                      <a:lumOff val="35000"/>
                    </a:srgbClr>
                  </a:solidFill>
                </a:rPr>
                <a:t>NS</a:t>
              </a:r>
              <a:endParaRPr lang="en-GB" sz="1100" dirty="0">
                <a:solidFill>
                  <a:srgbClr val="000000">
                    <a:lumMod val="65000"/>
                    <a:lumOff val="35000"/>
                  </a:srgbClr>
                </a:solidFill>
              </a:endParaRPr>
            </a:p>
          </p:txBody>
        </p:sp>
      </p:grpSp>
      <p:sp>
        <p:nvSpPr>
          <p:cNvPr id="48" name="TextBox 47"/>
          <p:cNvSpPr txBox="1"/>
          <p:nvPr/>
        </p:nvSpPr>
        <p:spPr>
          <a:xfrm>
            <a:off x="827584" y="6059909"/>
            <a:ext cx="8274051" cy="538609"/>
          </a:xfrm>
          <a:prstGeom prst="rect">
            <a:avLst/>
          </a:prstGeom>
          <a:noFill/>
        </p:spPr>
        <p:txBody>
          <a:bodyPr wrap="square" lIns="0" tIns="0" rIns="0" bIns="0" rtlCol="0" anchor="b" anchorCtr="0">
            <a:spAutoFit/>
          </a:bodyPr>
          <a:lstStyle/>
          <a:p>
            <a:pPr marL="0" lvl="1">
              <a:spcBef>
                <a:spcPts val="600"/>
              </a:spcBef>
            </a:pPr>
            <a:r>
              <a:rPr lang="en-GB" sz="1000" dirty="0">
                <a:solidFill>
                  <a:srgbClr val="000000">
                    <a:lumMod val="65000"/>
                    <a:lumOff val="35000"/>
                  </a:srgbClr>
                </a:solidFill>
              </a:rPr>
              <a:t>TIMI, Thrombolysis In Myocardial </a:t>
            </a:r>
            <a:r>
              <a:rPr lang="en-GB" sz="1000" dirty="0" smtClean="0">
                <a:solidFill>
                  <a:srgbClr val="000000">
                    <a:lumMod val="65000"/>
                    <a:lumOff val="35000"/>
                  </a:srgbClr>
                </a:solidFill>
              </a:rPr>
              <a:t>Infarction</a:t>
            </a:r>
            <a:br>
              <a:rPr lang="en-GB" sz="1000" dirty="0" smtClean="0">
                <a:solidFill>
                  <a:srgbClr val="000000">
                    <a:lumMod val="65000"/>
                    <a:lumOff val="35000"/>
                  </a:srgbClr>
                </a:solidFill>
              </a:rPr>
            </a:br>
            <a:r>
              <a:rPr lang="en-GB" sz="1000" dirty="0" smtClean="0">
                <a:solidFill>
                  <a:srgbClr val="000000">
                    <a:lumMod val="65000"/>
                    <a:lumOff val="35000"/>
                  </a:srgbClr>
                </a:solidFill>
              </a:rPr>
              <a:t>*75–150 </a:t>
            </a:r>
            <a:r>
              <a:rPr lang="en-GB" sz="1000" dirty="0">
                <a:solidFill>
                  <a:srgbClr val="000000">
                    <a:lumMod val="65000"/>
                    <a:lumOff val="35000"/>
                  </a:srgbClr>
                </a:solidFill>
              </a:rPr>
              <a:t>mg od</a:t>
            </a:r>
          </a:p>
          <a:p>
            <a:pPr marL="0" lvl="1">
              <a:spcBef>
                <a:spcPts val="600"/>
              </a:spcBef>
            </a:pPr>
            <a:r>
              <a:rPr lang="en-GB" sz="1000" dirty="0">
                <a:solidFill>
                  <a:srgbClr val="000000">
                    <a:lumMod val="65000"/>
                    <a:lumOff val="35000"/>
                  </a:srgbClr>
                </a:solidFill>
              </a:rPr>
              <a:t>Bonaca MP </a:t>
            </a:r>
            <a:r>
              <a:rPr lang="en-GB" sz="1000" i="1" dirty="0">
                <a:solidFill>
                  <a:srgbClr val="000000">
                    <a:lumMod val="65000"/>
                    <a:lumOff val="35000"/>
                  </a:srgbClr>
                </a:solidFill>
              </a:rPr>
              <a:t>et al</a:t>
            </a:r>
            <a:r>
              <a:rPr lang="en-GB" sz="1000" dirty="0">
                <a:solidFill>
                  <a:srgbClr val="000000">
                    <a:lumMod val="65000"/>
                    <a:lumOff val="35000"/>
                  </a:srgbClr>
                </a:solidFill>
              </a:rPr>
              <a:t>, </a:t>
            </a:r>
            <a:r>
              <a:rPr lang="en-GB" sz="1000" i="1" dirty="0">
                <a:solidFill>
                  <a:srgbClr val="000000">
                    <a:lumMod val="65000"/>
                    <a:lumOff val="35000"/>
                  </a:srgbClr>
                </a:solidFill>
              </a:rPr>
              <a:t>N Engl J Med</a:t>
            </a:r>
            <a:r>
              <a:rPr lang="en-GB" sz="1000" dirty="0">
                <a:solidFill>
                  <a:srgbClr val="000000">
                    <a:lumMod val="65000"/>
                    <a:lumOff val="35000"/>
                  </a:srgbClr>
                </a:solidFill>
              </a:rPr>
              <a:t> 2015;372:1791–1800</a:t>
            </a:r>
          </a:p>
        </p:txBody>
      </p:sp>
      <p:sp>
        <p:nvSpPr>
          <p:cNvPr id="9" name="Rectangle 8"/>
          <p:cNvSpPr/>
          <p:nvPr/>
        </p:nvSpPr>
        <p:spPr bwMode="auto">
          <a:xfrm>
            <a:off x="1475656" y="2744924"/>
            <a:ext cx="1476164" cy="3348372"/>
          </a:xfrm>
          <a:prstGeom prst="rect">
            <a:avLst/>
          </a:prstGeom>
          <a:no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39" name="Rectangle 38"/>
          <p:cNvSpPr/>
          <p:nvPr/>
        </p:nvSpPr>
        <p:spPr bwMode="auto">
          <a:xfrm>
            <a:off x="7242611" y="4329100"/>
            <a:ext cx="1476164" cy="1908187"/>
          </a:xfrm>
          <a:prstGeom prst="rect">
            <a:avLst/>
          </a:prstGeom>
          <a:no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0" name="Down Arrow 9"/>
          <p:cNvSpPr/>
          <p:nvPr/>
        </p:nvSpPr>
        <p:spPr bwMode="auto">
          <a:xfrm>
            <a:off x="3167844" y="3104964"/>
            <a:ext cx="324036" cy="288032"/>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50" name="Down Arrow 49"/>
          <p:cNvSpPr/>
          <p:nvPr/>
        </p:nvSpPr>
        <p:spPr bwMode="auto">
          <a:xfrm rot="10800000">
            <a:off x="6264188" y="3104964"/>
            <a:ext cx="324036" cy="288032"/>
          </a:xfrm>
          <a:prstGeom prst="downArrow">
            <a:avLst/>
          </a:prstGeom>
          <a:solidFill>
            <a:srgbClr val="FFFFCC"/>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1" name="TextBox 10"/>
          <p:cNvSpPr txBox="1"/>
          <p:nvPr/>
        </p:nvSpPr>
        <p:spPr>
          <a:xfrm>
            <a:off x="3556775" y="3065049"/>
            <a:ext cx="666071" cy="340735"/>
          </a:xfrm>
          <a:prstGeom prst="rect">
            <a:avLst/>
          </a:prstGeom>
          <a:solidFill>
            <a:srgbClr val="FFFFCC"/>
          </a:solidFill>
          <a:ln>
            <a:solidFill>
              <a:srgbClr val="002060"/>
            </a:solidFill>
          </a:ln>
        </p:spPr>
        <p:txBody>
          <a:bodyPr wrap="square" lIns="90000" tIns="46800" rIns="90000" bIns="46800" rtlCol="0" anchor="ctr">
            <a:spAutoFit/>
          </a:bodyPr>
          <a:lstStyle/>
          <a:p>
            <a:r>
              <a:rPr lang="en-US" sz="1600" dirty="0" smtClean="0">
                <a:solidFill>
                  <a:schemeClr val="tx1">
                    <a:lumMod val="65000"/>
                    <a:lumOff val="35000"/>
                  </a:schemeClr>
                </a:solidFill>
              </a:rPr>
              <a:t>1.1%</a:t>
            </a:r>
          </a:p>
        </p:txBody>
      </p:sp>
      <p:sp>
        <p:nvSpPr>
          <p:cNvPr id="51" name="TextBox 50"/>
          <p:cNvSpPr txBox="1"/>
          <p:nvPr/>
        </p:nvSpPr>
        <p:spPr>
          <a:xfrm>
            <a:off x="6660900" y="3113544"/>
            <a:ext cx="666071" cy="340735"/>
          </a:xfrm>
          <a:prstGeom prst="rect">
            <a:avLst/>
          </a:prstGeom>
          <a:solidFill>
            <a:srgbClr val="FFFFCC"/>
          </a:solidFill>
          <a:ln>
            <a:solidFill>
              <a:srgbClr val="002060"/>
            </a:solidFill>
          </a:ln>
        </p:spPr>
        <p:txBody>
          <a:bodyPr wrap="square" lIns="90000" tIns="46800" rIns="90000" bIns="46800" rtlCol="0" anchor="ctr">
            <a:spAutoFit/>
          </a:bodyPr>
          <a:lstStyle/>
          <a:p>
            <a:r>
              <a:rPr lang="en-US" sz="1600" dirty="0" smtClean="0">
                <a:solidFill>
                  <a:schemeClr val="tx1">
                    <a:lumMod val="65000"/>
                    <a:lumOff val="35000"/>
                  </a:schemeClr>
                </a:solidFill>
              </a:rPr>
              <a:t>1.5%</a:t>
            </a:r>
          </a:p>
        </p:txBody>
      </p:sp>
    </p:spTree>
    <p:extLst>
      <p:ext uri="{BB962C8B-B14F-4D97-AF65-F5344CB8AC3E}">
        <p14:creationId xmlns:p14="http://schemas.microsoft.com/office/powerpoint/2010/main" val="4842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10" grpId="0" animBg="1"/>
      <p:bldP spid="50" grpId="0" animBg="1"/>
      <p:bldP spid="11"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7159"/>
            <a:ext cx="8281175" cy="677108"/>
          </a:xfrm>
        </p:spPr>
        <p:txBody>
          <a:bodyPr/>
          <a:lstStyle/>
          <a:p>
            <a:r>
              <a:rPr lang="en-US" sz="2200" dirty="0"/>
              <a:t>Rivaroxaban Has Shown Improved Outcomes for </a:t>
            </a:r>
            <a:r>
              <a:rPr lang="en-US" sz="2200" dirty="0" smtClean="0"/>
              <a:t>C</a:t>
            </a:r>
            <a:r>
              <a:rPr lang="en-GB" sz="2200" dirty="0" err="1" smtClean="0"/>
              <a:t>erebrovascualr</a:t>
            </a:r>
            <a:r>
              <a:rPr lang="en-US" sz="2200" dirty="0" smtClean="0"/>
              <a:t> Patients </a:t>
            </a:r>
            <a:r>
              <a:rPr lang="en-US" sz="2200" dirty="0"/>
              <a:t>with High Need for Increased </a:t>
            </a:r>
            <a:r>
              <a:rPr lang="en-US" sz="2200" dirty="0" smtClean="0"/>
              <a:t>Vascular </a:t>
            </a:r>
            <a:r>
              <a:rPr lang="en-US" sz="2200" dirty="0"/>
              <a:t>Protection</a:t>
            </a:r>
          </a:p>
        </p:txBody>
      </p:sp>
      <p:sp>
        <p:nvSpPr>
          <p:cNvPr id="6" name="TextBox 5"/>
          <p:cNvSpPr txBox="1"/>
          <p:nvPr/>
        </p:nvSpPr>
        <p:spPr>
          <a:xfrm>
            <a:off x="619138" y="6517932"/>
            <a:ext cx="8274051" cy="153888"/>
          </a:xfrm>
          <a:prstGeom prst="rect">
            <a:avLst/>
          </a:prstGeom>
          <a:noFill/>
        </p:spPr>
        <p:txBody>
          <a:bodyPr wrap="square" lIns="0" tIns="0" rIns="0" bIns="0" rtlCol="0" anchor="b" anchorCtr="0">
            <a:spAutoFit/>
          </a:bodyPr>
          <a:lstStyle/>
          <a:p>
            <a:r>
              <a:rPr lang="en-US" sz="1000" i="1" dirty="0"/>
              <a:t>Circulation. </a:t>
            </a:r>
            <a:r>
              <a:rPr lang="en-US" sz="1000" dirty="0"/>
              <a:t>2019;139:1134–1145.</a:t>
            </a:r>
            <a:endParaRPr lang="en-US" sz="1000" dirty="0">
              <a:solidFill>
                <a:srgbClr val="000000">
                  <a:lumMod val="65000"/>
                  <a:lumOff val="35000"/>
                </a:srgbClr>
              </a:solidFill>
            </a:endParaRPr>
          </a:p>
        </p:txBody>
      </p:sp>
      <p:pic>
        <p:nvPicPr>
          <p:cNvPr id="4" name="Picture 3"/>
          <p:cNvPicPr>
            <a:picLocks noChangeAspect="1"/>
          </p:cNvPicPr>
          <p:nvPr/>
        </p:nvPicPr>
        <p:blipFill>
          <a:blip r:embed="rId2"/>
          <a:stretch>
            <a:fillRect/>
          </a:stretch>
        </p:blipFill>
        <p:spPr>
          <a:xfrm>
            <a:off x="1223628" y="1232756"/>
            <a:ext cx="6747000" cy="5147468"/>
          </a:xfrm>
          <a:prstGeom prst="rect">
            <a:avLst/>
          </a:prstGeom>
        </p:spPr>
      </p:pic>
    </p:spTree>
    <p:extLst>
      <p:ext uri="{BB962C8B-B14F-4D97-AF65-F5344CB8AC3E}">
        <p14:creationId xmlns:p14="http://schemas.microsoft.com/office/powerpoint/2010/main" val="57399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US" sz="2400" dirty="0"/>
              <a:t>Rivaroxaban Has Shown Improved Outcomes for </a:t>
            </a:r>
            <a:r>
              <a:rPr lang="en-US" sz="2400" b="1" dirty="0" smtClean="0"/>
              <a:t>PAD</a:t>
            </a:r>
            <a:r>
              <a:rPr lang="en-US" sz="2400" dirty="0" smtClean="0"/>
              <a:t> Patients </a:t>
            </a:r>
            <a:r>
              <a:rPr lang="en-US" sz="2400" dirty="0"/>
              <a:t>with High Need for Increased </a:t>
            </a:r>
            <a:r>
              <a:rPr lang="en-US" sz="2400" dirty="0" smtClean="0"/>
              <a:t>Vascular </a:t>
            </a:r>
            <a:r>
              <a:rPr lang="en-US" sz="2400" dirty="0"/>
              <a:t>Protection</a:t>
            </a:r>
          </a:p>
        </p:txBody>
      </p:sp>
      <p:sp>
        <p:nvSpPr>
          <p:cNvPr id="3" name="Content Placeholder 2"/>
          <p:cNvSpPr>
            <a:spLocks noGrp="1"/>
          </p:cNvSpPr>
          <p:nvPr>
            <p:ph sz="quarter" idx="10"/>
          </p:nvPr>
        </p:nvSpPr>
        <p:spPr>
          <a:xfrm>
            <a:off x="719572" y="1916832"/>
            <a:ext cx="8281987" cy="4860925"/>
          </a:xfrm>
        </p:spPr>
        <p:txBody>
          <a:bodyPr/>
          <a:lstStyle/>
          <a:p>
            <a:r>
              <a:rPr lang="en-US" dirty="0"/>
              <a:t>Rivaroxaban 2.5 mg BID plus </a:t>
            </a:r>
            <a:r>
              <a:rPr lang="en-US" dirty="0" smtClean="0"/>
              <a:t>aspirin versus aspirin alone:</a:t>
            </a:r>
            <a:endParaRPr lang="en-US" dirty="0"/>
          </a:p>
          <a:p>
            <a:pPr lvl="1"/>
            <a:r>
              <a:rPr lang="en-US" dirty="0" smtClean="0"/>
              <a:t>Reduced MACE by 28% </a:t>
            </a:r>
          </a:p>
          <a:p>
            <a:pPr lvl="1"/>
            <a:r>
              <a:rPr lang="en-US" dirty="0" smtClean="0"/>
              <a:t>Reduced MALE by 46%, including, in particular, reduction of major amputations by 70%</a:t>
            </a:r>
          </a:p>
          <a:p>
            <a:pPr lvl="1"/>
            <a:r>
              <a:rPr lang="en-US" dirty="0" smtClean="0"/>
              <a:t>Reduced the composite outcome of </a:t>
            </a:r>
            <a:r>
              <a:rPr lang="en-US" dirty="0"/>
              <a:t>MACE or </a:t>
            </a:r>
            <a:r>
              <a:rPr lang="en-US" dirty="0" smtClean="0"/>
              <a:t>MALE</a:t>
            </a:r>
            <a:r>
              <a:rPr lang="en-US" dirty="0"/>
              <a:t> </a:t>
            </a:r>
            <a:r>
              <a:rPr lang="en-US" dirty="0" smtClean="0"/>
              <a:t>by 31% </a:t>
            </a:r>
            <a:r>
              <a:rPr lang="en-US" dirty="0"/>
              <a:t>compared with aspirin </a:t>
            </a:r>
            <a:r>
              <a:rPr lang="en-US" dirty="0" smtClean="0"/>
              <a:t>alone</a:t>
            </a:r>
          </a:p>
          <a:p>
            <a:pPr lvl="1"/>
            <a:r>
              <a:rPr lang="en-US" dirty="0" smtClean="0"/>
              <a:t>Bleeding rates were low, and while major bleeding was increased (3.1% vs 1.9%), notably, there was no increase </a:t>
            </a:r>
            <a:r>
              <a:rPr lang="en-US" dirty="0"/>
              <a:t>in fatal or critical organ bleeding</a:t>
            </a:r>
          </a:p>
          <a:p>
            <a:pPr lvl="1"/>
            <a:r>
              <a:rPr lang="en-US" dirty="0" smtClean="0"/>
              <a:t>Increased net clinical benefit by 28%</a:t>
            </a:r>
            <a:endParaRPr lang="en-US" dirty="0"/>
          </a:p>
          <a:p>
            <a:endParaRPr lang="en-US" sz="2400" dirty="0"/>
          </a:p>
        </p:txBody>
      </p:sp>
      <p:sp>
        <p:nvSpPr>
          <p:cNvPr id="6" name="TextBox 5"/>
          <p:cNvSpPr txBox="1"/>
          <p:nvPr/>
        </p:nvSpPr>
        <p:spPr>
          <a:xfrm>
            <a:off x="619138" y="6210155"/>
            <a:ext cx="8274051" cy="461665"/>
          </a:xfrm>
          <a:prstGeom prst="rect">
            <a:avLst/>
          </a:prstGeom>
          <a:noFill/>
        </p:spPr>
        <p:txBody>
          <a:bodyPr wrap="square" lIns="0" tIns="0" rIns="0" bIns="0" rtlCol="0" anchor="b" anchorCtr="0">
            <a:spAutoFit/>
          </a:bodyPr>
          <a:lstStyle/>
          <a:p>
            <a:r>
              <a:rPr lang="en-US" sz="1000" dirty="0" err="1">
                <a:solidFill>
                  <a:srgbClr val="000000">
                    <a:lumMod val="65000"/>
                    <a:lumOff val="35000"/>
                  </a:srgbClr>
                </a:solidFill>
              </a:rPr>
              <a:t>Anand</a:t>
            </a:r>
            <a:r>
              <a:rPr lang="en-US" sz="1000" dirty="0">
                <a:solidFill>
                  <a:srgbClr val="000000">
                    <a:lumMod val="65000"/>
                    <a:lumOff val="35000"/>
                  </a:srgbClr>
                </a:solidFill>
              </a:rPr>
              <a:t> SS </a:t>
            </a:r>
            <a:r>
              <a:rPr lang="it-IT" sz="1000" i="1" dirty="0">
                <a:solidFill>
                  <a:srgbClr val="000000">
                    <a:lumMod val="65000"/>
                    <a:lumOff val="35000"/>
                  </a:srgbClr>
                </a:solidFill>
              </a:rPr>
              <a:t>et al.</a:t>
            </a:r>
            <a:r>
              <a:rPr lang="it-IT" sz="1000" dirty="0">
                <a:solidFill>
                  <a:srgbClr val="000000">
                    <a:lumMod val="65000"/>
                    <a:lumOff val="35000"/>
                  </a:srgbClr>
                </a:solidFill>
              </a:rPr>
              <a:t> ESC 2017</a:t>
            </a:r>
            <a:r>
              <a:rPr lang="en-GB" sz="1000" dirty="0">
                <a:solidFill>
                  <a:srgbClr val="000000">
                    <a:lumMod val="65000"/>
                    <a:lumOff val="35000"/>
                  </a:srgbClr>
                </a:solidFill>
              </a:rPr>
              <a:t>, </a:t>
            </a:r>
            <a:r>
              <a:rPr lang="en-US" sz="1000" dirty="0">
                <a:solidFill>
                  <a:srgbClr val="000000">
                    <a:lumMod val="65000"/>
                    <a:lumOff val="35000"/>
                  </a:srgbClr>
                </a:solidFill>
              </a:rPr>
              <a:t>Abs 1157; Available at: </a:t>
            </a:r>
            <a:r>
              <a:rPr lang="en-US" sz="1000" dirty="0" smtClean="0">
                <a:solidFill>
                  <a:srgbClr val="000000">
                    <a:lumMod val="65000"/>
                    <a:lumOff val="35000"/>
                  </a:srgbClr>
                </a:solidFill>
              </a:rPr>
              <a:t/>
            </a:r>
            <a:br>
              <a:rPr lang="en-US" sz="1000" dirty="0" smtClean="0">
                <a:solidFill>
                  <a:srgbClr val="000000">
                    <a:lumMod val="65000"/>
                    <a:lumOff val="35000"/>
                  </a:srgbClr>
                </a:solidFill>
              </a:rPr>
            </a:br>
            <a:r>
              <a:rPr lang="en-GB" sz="1000" u="sng" dirty="0" smtClean="0">
                <a:solidFill>
                  <a:srgbClr val="000000"/>
                </a:solidFill>
                <a:hlinkClick r:id="rId2"/>
              </a:rPr>
              <a:t>http</a:t>
            </a:r>
            <a:r>
              <a:rPr lang="en-GB" sz="1000" u="sng" dirty="0">
                <a:solidFill>
                  <a:srgbClr val="000000"/>
                </a:solidFill>
                <a:hlinkClick r:id="rId2"/>
              </a:rPr>
              <a:t>://spo.escardio.org/SessionDetails.aspx?eevtid=1220&amp;sessId=22247&amp;subSessId=0</a:t>
            </a:r>
            <a:r>
              <a:rPr lang="en-GB" sz="1000" dirty="0">
                <a:solidFill>
                  <a:srgbClr val="000000"/>
                </a:solidFill>
              </a:rPr>
              <a:t>; </a:t>
            </a:r>
            <a:r>
              <a:rPr lang="en-GB" sz="1000" dirty="0" smtClean="0">
                <a:solidFill>
                  <a:srgbClr val="000000"/>
                </a:solidFill>
              </a:rPr>
              <a:t/>
            </a:r>
            <a:br>
              <a:rPr lang="en-GB" sz="1000" dirty="0" smtClean="0">
                <a:solidFill>
                  <a:srgbClr val="000000"/>
                </a:solidFill>
              </a:rPr>
            </a:br>
            <a:r>
              <a:rPr lang="en-US" sz="1000" dirty="0" err="1" smtClean="0">
                <a:solidFill>
                  <a:srgbClr val="000000">
                    <a:lumMod val="65000"/>
                    <a:lumOff val="35000"/>
                  </a:srgbClr>
                </a:solidFill>
              </a:rPr>
              <a:t>Anand</a:t>
            </a:r>
            <a:r>
              <a:rPr lang="en-US" sz="1000" dirty="0" smtClean="0">
                <a:solidFill>
                  <a:srgbClr val="000000">
                    <a:lumMod val="65000"/>
                    <a:lumOff val="35000"/>
                  </a:srgbClr>
                </a:solidFill>
              </a:rPr>
              <a:t> </a:t>
            </a:r>
            <a:r>
              <a:rPr lang="en-US" sz="1000" dirty="0">
                <a:solidFill>
                  <a:srgbClr val="000000">
                    <a:lumMod val="65000"/>
                    <a:lumOff val="35000"/>
                  </a:srgbClr>
                </a:solidFill>
              </a:rPr>
              <a:t>SS</a:t>
            </a:r>
            <a:r>
              <a:rPr lang="en-US" sz="1000" i="1" dirty="0">
                <a:solidFill>
                  <a:srgbClr val="000000">
                    <a:lumMod val="65000"/>
                    <a:lumOff val="35000"/>
                  </a:srgbClr>
                </a:solidFill>
              </a:rPr>
              <a:t> et al. Lancet </a:t>
            </a:r>
            <a:r>
              <a:rPr lang="en-US" sz="1000" dirty="0">
                <a:solidFill>
                  <a:srgbClr val="000000">
                    <a:lumMod val="65000"/>
                    <a:lumOff val="35000"/>
                  </a:srgbClr>
                </a:solidFill>
              </a:rPr>
              <a:t>2017;In Press</a:t>
            </a:r>
          </a:p>
        </p:txBody>
      </p:sp>
    </p:spTree>
    <p:extLst>
      <p:ext uri="{BB962C8B-B14F-4D97-AF65-F5344CB8AC3E}">
        <p14:creationId xmlns:p14="http://schemas.microsoft.com/office/powerpoint/2010/main" val="152854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avid and goli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48780"/>
            <a:ext cx="7620000" cy="4676776"/>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
        <p:nvSpPr>
          <p:cNvPr id="15" name="Heart 14"/>
          <p:cNvSpPr/>
          <p:nvPr/>
        </p:nvSpPr>
        <p:spPr bwMode="auto">
          <a:xfrm>
            <a:off x="5616116" y="2960948"/>
            <a:ext cx="756084" cy="540060"/>
          </a:xfrm>
          <a:prstGeom prst="heart">
            <a:avLst/>
          </a:prstGeom>
          <a:solidFill>
            <a:schemeClr val="bg1"/>
          </a:solidFill>
          <a:ln w="19050" algn="ctr">
            <a:solidFill>
              <a:schemeClr val="tx1"/>
            </a:solidFill>
            <a:miter lim="800000"/>
            <a:headEnd/>
            <a:tailEnd/>
          </a:ln>
          <a:effectLst/>
          <a:extLst/>
        </p:spPr>
        <p:txBody>
          <a:bodyPr wrap="square" lIns="0" tIns="0" rIns="0" bIns="0" rtlCol="0" anchor="ctr">
            <a:noAutofit/>
          </a:bodyPr>
          <a:lstStyle/>
          <a:p>
            <a:pPr algn="ctr"/>
            <a:endParaRPr lang="en-US" sz="1600" dirty="0">
              <a:solidFill>
                <a:schemeClr val="tx1">
                  <a:lumMod val="65000"/>
                  <a:lumOff val="35000"/>
                </a:schemeClr>
              </a:solidFill>
            </a:endParaRPr>
          </a:p>
        </p:txBody>
      </p:sp>
      <p:sp>
        <p:nvSpPr>
          <p:cNvPr id="16" name="TextBox 15"/>
          <p:cNvSpPr txBox="1"/>
          <p:nvPr/>
        </p:nvSpPr>
        <p:spPr>
          <a:xfrm>
            <a:off x="5616116" y="2960948"/>
            <a:ext cx="468052" cy="340735"/>
          </a:xfrm>
          <a:prstGeom prst="rect">
            <a:avLst/>
          </a:prstGeom>
          <a:noFill/>
        </p:spPr>
        <p:txBody>
          <a:bodyPr wrap="square" lIns="90000" tIns="46800" rIns="90000" bIns="46800" rtlCol="0" anchor="ctr">
            <a:spAutoFit/>
          </a:bodyPr>
          <a:lstStyle/>
          <a:p>
            <a:pPr algn="ctr"/>
            <a:r>
              <a:rPr lang="en-GB" sz="1600" dirty="0" smtClean="0">
                <a:solidFill>
                  <a:schemeClr val="tx1">
                    <a:lumMod val="65000"/>
                    <a:lumOff val="35000"/>
                  </a:schemeClr>
                </a:solidFill>
              </a:rPr>
              <a:t>90</a:t>
            </a:r>
            <a:endParaRPr lang="en-US" sz="1600" dirty="0" smtClean="0">
              <a:solidFill>
                <a:schemeClr val="tx1">
                  <a:lumMod val="65000"/>
                  <a:lumOff val="35000"/>
                </a:schemeClr>
              </a:solidFill>
            </a:endParaRPr>
          </a:p>
        </p:txBody>
      </p:sp>
      <p:sp>
        <p:nvSpPr>
          <p:cNvPr id="17" name="TextBox 16"/>
          <p:cNvSpPr txBox="1"/>
          <p:nvPr/>
        </p:nvSpPr>
        <p:spPr>
          <a:xfrm>
            <a:off x="1960476" y="4744937"/>
            <a:ext cx="324036" cy="217625"/>
          </a:xfrm>
          <a:prstGeom prst="rect">
            <a:avLst/>
          </a:prstGeom>
          <a:noFill/>
        </p:spPr>
        <p:txBody>
          <a:bodyPr wrap="square" lIns="90000" tIns="46800" rIns="90000" bIns="46800" rtlCol="0" anchor="ctr">
            <a:spAutoFit/>
          </a:bodyPr>
          <a:lstStyle/>
          <a:p>
            <a:r>
              <a:rPr lang="en-GB" sz="800" dirty="0" smtClean="0">
                <a:solidFill>
                  <a:schemeClr val="bg1"/>
                </a:solidFill>
              </a:rPr>
              <a:t>2.5</a:t>
            </a:r>
            <a:endParaRPr lang="en-US" sz="800" dirty="0" smtClean="0">
              <a:solidFill>
                <a:schemeClr val="bg1"/>
              </a:solidFill>
            </a:endParaRPr>
          </a:p>
        </p:txBody>
      </p:sp>
      <p:sp>
        <p:nvSpPr>
          <p:cNvPr id="29" name="TextBox 28"/>
          <p:cNvSpPr txBox="1"/>
          <p:nvPr/>
        </p:nvSpPr>
        <p:spPr>
          <a:xfrm>
            <a:off x="1907704" y="4853749"/>
            <a:ext cx="324036" cy="217625"/>
          </a:xfrm>
          <a:prstGeom prst="rect">
            <a:avLst/>
          </a:prstGeom>
          <a:noFill/>
        </p:spPr>
        <p:txBody>
          <a:bodyPr wrap="square" lIns="90000" tIns="46800" rIns="90000" bIns="46800" rtlCol="0" anchor="ctr">
            <a:spAutoFit/>
          </a:bodyPr>
          <a:lstStyle/>
          <a:p>
            <a:r>
              <a:rPr lang="en-GB" sz="800" dirty="0" smtClean="0">
                <a:solidFill>
                  <a:schemeClr val="bg1"/>
                </a:solidFill>
              </a:rPr>
              <a:t>2.5</a:t>
            </a:r>
            <a:endParaRPr lang="en-US" sz="800" dirty="0" smtClean="0">
              <a:solidFill>
                <a:schemeClr val="bg1"/>
              </a:solidFill>
            </a:endParaRPr>
          </a:p>
        </p:txBody>
      </p:sp>
      <p:sp>
        <p:nvSpPr>
          <p:cNvPr id="30" name="TextBox 29"/>
          <p:cNvSpPr txBox="1"/>
          <p:nvPr/>
        </p:nvSpPr>
        <p:spPr>
          <a:xfrm>
            <a:off x="1964859" y="4971240"/>
            <a:ext cx="324036" cy="217625"/>
          </a:xfrm>
          <a:prstGeom prst="rect">
            <a:avLst/>
          </a:prstGeom>
          <a:noFill/>
        </p:spPr>
        <p:txBody>
          <a:bodyPr wrap="square" lIns="90000" tIns="46800" rIns="90000" bIns="46800" rtlCol="0" anchor="ctr">
            <a:spAutoFit/>
          </a:bodyPr>
          <a:lstStyle/>
          <a:p>
            <a:r>
              <a:rPr lang="en-GB" sz="800" dirty="0" smtClean="0">
                <a:solidFill>
                  <a:schemeClr val="bg1"/>
                </a:solidFill>
              </a:rPr>
              <a:t>2.5</a:t>
            </a:r>
            <a:endParaRPr lang="en-US" sz="800" dirty="0" smtClean="0">
              <a:solidFill>
                <a:schemeClr val="bg1"/>
              </a:solidFill>
            </a:endParaRPr>
          </a:p>
        </p:txBody>
      </p:sp>
      <p:sp>
        <p:nvSpPr>
          <p:cNvPr id="31" name="TextBox 30"/>
          <p:cNvSpPr txBox="1"/>
          <p:nvPr/>
        </p:nvSpPr>
        <p:spPr>
          <a:xfrm>
            <a:off x="2069722" y="4637191"/>
            <a:ext cx="324036" cy="217625"/>
          </a:xfrm>
          <a:prstGeom prst="rect">
            <a:avLst/>
          </a:prstGeom>
          <a:noFill/>
        </p:spPr>
        <p:txBody>
          <a:bodyPr wrap="square" lIns="90000" tIns="46800" rIns="90000" bIns="46800" rtlCol="0" anchor="ctr">
            <a:spAutoFit/>
          </a:bodyPr>
          <a:lstStyle/>
          <a:p>
            <a:r>
              <a:rPr lang="en-GB" sz="800" dirty="0" smtClean="0">
                <a:solidFill>
                  <a:schemeClr val="bg1"/>
                </a:solidFill>
              </a:rPr>
              <a:t>2.5</a:t>
            </a:r>
            <a:endParaRPr lang="en-US" sz="800" dirty="0" smtClean="0">
              <a:solidFill>
                <a:schemeClr val="bg1"/>
              </a:solidFill>
            </a:endParaRPr>
          </a:p>
        </p:txBody>
      </p:sp>
      <p:sp>
        <p:nvSpPr>
          <p:cNvPr id="18" name="TextBox 17"/>
          <p:cNvSpPr txBox="1"/>
          <p:nvPr/>
        </p:nvSpPr>
        <p:spPr>
          <a:xfrm>
            <a:off x="395536" y="594336"/>
            <a:ext cx="8604956" cy="340735"/>
          </a:xfrm>
          <a:prstGeom prst="rect">
            <a:avLst/>
          </a:prstGeom>
          <a:noFill/>
        </p:spPr>
        <p:txBody>
          <a:bodyPr wrap="square" lIns="90000" tIns="46800" rIns="90000" bIns="46800" rtlCol="0" anchor="ctr">
            <a:spAutoFit/>
          </a:bodyPr>
          <a:lstStyle/>
          <a:p>
            <a:pPr algn="r"/>
            <a:r>
              <a:rPr lang="he-IL" sz="1600" dirty="0" smtClean="0">
                <a:solidFill>
                  <a:schemeClr val="tx1">
                    <a:lumMod val="65000"/>
                    <a:lumOff val="35000"/>
                  </a:schemeClr>
                </a:solidFill>
              </a:rPr>
              <a:t>כשזה מגיע לטסיות....אלי לא רואה בעיניים</a:t>
            </a:r>
            <a:endParaRPr lang="en-US" sz="1600" dirty="0" smtClean="0">
              <a:solidFill>
                <a:schemeClr val="tx1">
                  <a:lumMod val="65000"/>
                  <a:lumOff val="35000"/>
                </a:schemeClr>
              </a:solidFill>
            </a:endParaRPr>
          </a:p>
        </p:txBody>
      </p:sp>
      <p:sp>
        <p:nvSpPr>
          <p:cNvPr id="34" name="TextBox 33"/>
          <p:cNvSpPr txBox="1"/>
          <p:nvPr/>
        </p:nvSpPr>
        <p:spPr>
          <a:xfrm>
            <a:off x="5940152" y="2960948"/>
            <a:ext cx="468052" cy="340735"/>
          </a:xfrm>
          <a:prstGeom prst="rect">
            <a:avLst/>
          </a:prstGeom>
          <a:noFill/>
        </p:spPr>
        <p:txBody>
          <a:bodyPr wrap="square" lIns="90000" tIns="46800" rIns="90000" bIns="46800" rtlCol="0" anchor="ctr">
            <a:spAutoFit/>
          </a:bodyPr>
          <a:lstStyle/>
          <a:p>
            <a:pPr algn="ctr"/>
            <a:r>
              <a:rPr lang="en-GB" sz="1600" dirty="0" smtClean="0">
                <a:solidFill>
                  <a:schemeClr val="tx1">
                    <a:lumMod val="65000"/>
                    <a:lumOff val="35000"/>
                  </a:schemeClr>
                </a:solidFill>
              </a:rPr>
              <a:t>60</a:t>
            </a:r>
            <a:endParaRPr lang="en-US" sz="1600" dirty="0" smtClean="0">
              <a:solidFill>
                <a:schemeClr val="tx1">
                  <a:lumMod val="65000"/>
                  <a:lumOff val="35000"/>
                </a:schemeClr>
              </a:solidFill>
            </a:endParaRPr>
          </a:p>
        </p:txBody>
      </p:sp>
      <p:sp>
        <p:nvSpPr>
          <p:cNvPr id="35" name="TextBox 34"/>
          <p:cNvSpPr txBox="1"/>
          <p:nvPr/>
        </p:nvSpPr>
        <p:spPr>
          <a:xfrm>
            <a:off x="5768516" y="3160273"/>
            <a:ext cx="468052" cy="340735"/>
          </a:xfrm>
          <a:prstGeom prst="rect">
            <a:avLst/>
          </a:prstGeom>
          <a:noFill/>
        </p:spPr>
        <p:txBody>
          <a:bodyPr wrap="square" lIns="90000" tIns="46800" rIns="90000" bIns="46800" rtlCol="0" anchor="ctr">
            <a:spAutoFit/>
          </a:bodyPr>
          <a:lstStyle/>
          <a:p>
            <a:pPr algn="ctr"/>
            <a:r>
              <a:rPr lang="en-GB" sz="1600" dirty="0" smtClean="0">
                <a:solidFill>
                  <a:schemeClr val="tx1">
                    <a:lumMod val="65000"/>
                    <a:lumOff val="35000"/>
                  </a:schemeClr>
                </a:solidFill>
              </a:rPr>
              <a:t>75</a:t>
            </a:r>
            <a:endParaRPr lang="en-US" sz="1600" dirty="0" smtClean="0">
              <a:solidFill>
                <a:schemeClr val="tx1">
                  <a:lumMod val="65000"/>
                  <a:lumOff val="35000"/>
                </a:schemeClr>
              </a:solidFill>
            </a:endParaRPr>
          </a:p>
        </p:txBody>
      </p:sp>
    </p:spTree>
    <p:extLst>
      <p:ext uri="{BB962C8B-B14F-4D97-AF65-F5344CB8AC3E}">
        <p14:creationId xmlns:p14="http://schemas.microsoft.com/office/powerpoint/2010/main" val="183166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08"/>
            <a:ext cx="8281175" cy="1107996"/>
          </a:xfrm>
        </p:spPr>
        <p:txBody>
          <a:bodyPr/>
          <a:lstStyle/>
          <a:p>
            <a:r>
              <a:rPr lang="en-US" sz="2400" dirty="0"/>
              <a:t>Anti-thrombotic options for </a:t>
            </a:r>
            <a:r>
              <a:rPr lang="en-US" sz="2400" dirty="0" smtClean="0"/>
              <a:t>secondary prevention </a:t>
            </a:r>
            <a:r>
              <a:rPr lang="en-US" sz="2400" dirty="0"/>
              <a:t>in patients with </a:t>
            </a:r>
            <a:r>
              <a:rPr lang="en-US" sz="2400" dirty="0" smtClean="0"/>
              <a:t>chronic atherosclerotic </a:t>
            </a:r>
            <a:r>
              <a:rPr lang="en-US" sz="2400" dirty="0"/>
              <a:t>vascular disease: what does</a:t>
            </a:r>
            <a:br>
              <a:rPr lang="en-US" sz="2400" dirty="0"/>
            </a:br>
            <a:r>
              <a:rPr lang="en-US" sz="2400" dirty="0"/>
              <a:t>COMPASS add?</a:t>
            </a:r>
          </a:p>
        </p:txBody>
      </p:sp>
      <p:sp>
        <p:nvSpPr>
          <p:cNvPr id="3" name="Rectangle 2"/>
          <p:cNvSpPr/>
          <p:nvPr/>
        </p:nvSpPr>
        <p:spPr>
          <a:xfrm>
            <a:off x="359532" y="6489340"/>
            <a:ext cx="2329484" cy="246221"/>
          </a:xfrm>
          <a:prstGeom prst="rect">
            <a:avLst/>
          </a:prstGeom>
        </p:spPr>
        <p:txBody>
          <a:bodyPr wrap="none">
            <a:spAutoFit/>
          </a:bodyPr>
          <a:lstStyle/>
          <a:p>
            <a:r>
              <a:rPr lang="en-US" sz="1000" dirty="0">
                <a:latin typeface="AdvOTb7819099"/>
              </a:rPr>
              <a:t>European Heart Journal (2018) </a:t>
            </a:r>
            <a:r>
              <a:rPr lang="en-US" sz="1000" dirty="0">
                <a:latin typeface="AdvP3E7259"/>
              </a:rPr>
              <a:t>0</a:t>
            </a:r>
            <a:r>
              <a:rPr lang="en-US" sz="1000" dirty="0">
                <a:latin typeface="AdvOTb7819099"/>
              </a:rPr>
              <a:t>, 1–8</a:t>
            </a:r>
            <a:endParaRPr lang="en-US" sz="1000" dirty="0"/>
          </a:p>
        </p:txBody>
      </p:sp>
      <p:pic>
        <p:nvPicPr>
          <p:cNvPr id="4" name="Picture 3"/>
          <p:cNvPicPr>
            <a:picLocks noChangeAspect="1"/>
          </p:cNvPicPr>
          <p:nvPr/>
        </p:nvPicPr>
        <p:blipFill>
          <a:blip r:embed="rId2">
            <a:lum bright="-40000" contrast="40000"/>
          </a:blip>
          <a:stretch>
            <a:fillRect/>
          </a:stretch>
        </p:blipFill>
        <p:spPr bwMode="ltGray">
          <a:xfrm>
            <a:off x="431540" y="2024844"/>
            <a:ext cx="8379443" cy="3240360"/>
          </a:xfrm>
          <a:prstGeom prst="rect">
            <a:avLst/>
          </a:prstGeom>
          <a:ln>
            <a:solidFill>
              <a:srgbClr val="002060"/>
            </a:solidFill>
          </a:ln>
        </p:spPr>
      </p:pic>
    </p:spTree>
    <p:extLst>
      <p:ext uri="{BB962C8B-B14F-4D97-AF65-F5344CB8AC3E}">
        <p14:creationId xmlns:p14="http://schemas.microsoft.com/office/powerpoint/2010/main" val="396523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US" sz="2400" dirty="0"/>
              <a:t>Rivaroxaban Has Shown Improved Outcomes for </a:t>
            </a:r>
            <a:r>
              <a:rPr lang="en-US" sz="2400" b="1" dirty="0" smtClean="0"/>
              <a:t>PAD</a:t>
            </a:r>
            <a:r>
              <a:rPr lang="en-US" sz="2400" dirty="0" smtClean="0"/>
              <a:t> Patients </a:t>
            </a:r>
            <a:r>
              <a:rPr lang="en-US" sz="2400" dirty="0"/>
              <a:t>with High Need for Increased </a:t>
            </a:r>
            <a:r>
              <a:rPr lang="en-US" sz="2400" dirty="0" smtClean="0"/>
              <a:t>Vascular </a:t>
            </a:r>
            <a:r>
              <a:rPr lang="en-US" sz="2400" dirty="0"/>
              <a:t>Protection</a:t>
            </a:r>
          </a:p>
        </p:txBody>
      </p:sp>
      <p:sp>
        <p:nvSpPr>
          <p:cNvPr id="6" name="TextBox 5"/>
          <p:cNvSpPr txBox="1"/>
          <p:nvPr/>
        </p:nvSpPr>
        <p:spPr>
          <a:xfrm>
            <a:off x="619138" y="6210155"/>
            <a:ext cx="8274051" cy="461665"/>
          </a:xfrm>
          <a:prstGeom prst="rect">
            <a:avLst/>
          </a:prstGeom>
          <a:noFill/>
        </p:spPr>
        <p:txBody>
          <a:bodyPr wrap="square" lIns="0" tIns="0" rIns="0" bIns="0" rtlCol="0" anchor="b" anchorCtr="0">
            <a:spAutoFit/>
          </a:bodyPr>
          <a:lstStyle/>
          <a:p>
            <a:r>
              <a:rPr lang="en-US" sz="1000" dirty="0" err="1">
                <a:solidFill>
                  <a:srgbClr val="000000">
                    <a:lumMod val="65000"/>
                    <a:lumOff val="35000"/>
                  </a:srgbClr>
                </a:solidFill>
              </a:rPr>
              <a:t>Anand</a:t>
            </a:r>
            <a:r>
              <a:rPr lang="en-US" sz="1000" dirty="0">
                <a:solidFill>
                  <a:srgbClr val="000000">
                    <a:lumMod val="65000"/>
                    <a:lumOff val="35000"/>
                  </a:srgbClr>
                </a:solidFill>
              </a:rPr>
              <a:t> SS </a:t>
            </a:r>
            <a:r>
              <a:rPr lang="it-IT" sz="1000" i="1" dirty="0">
                <a:solidFill>
                  <a:srgbClr val="000000">
                    <a:lumMod val="65000"/>
                    <a:lumOff val="35000"/>
                  </a:srgbClr>
                </a:solidFill>
              </a:rPr>
              <a:t>et al.</a:t>
            </a:r>
            <a:r>
              <a:rPr lang="it-IT" sz="1000" dirty="0">
                <a:solidFill>
                  <a:srgbClr val="000000">
                    <a:lumMod val="65000"/>
                    <a:lumOff val="35000"/>
                  </a:srgbClr>
                </a:solidFill>
              </a:rPr>
              <a:t> ESC 2017</a:t>
            </a:r>
            <a:r>
              <a:rPr lang="en-GB" sz="1000" dirty="0">
                <a:solidFill>
                  <a:srgbClr val="000000">
                    <a:lumMod val="65000"/>
                    <a:lumOff val="35000"/>
                  </a:srgbClr>
                </a:solidFill>
              </a:rPr>
              <a:t>, </a:t>
            </a:r>
            <a:r>
              <a:rPr lang="en-US" sz="1000" dirty="0">
                <a:solidFill>
                  <a:srgbClr val="000000">
                    <a:lumMod val="65000"/>
                    <a:lumOff val="35000"/>
                  </a:srgbClr>
                </a:solidFill>
              </a:rPr>
              <a:t>Abs 1157; Available at: </a:t>
            </a:r>
            <a:r>
              <a:rPr lang="en-US" sz="1000" dirty="0" smtClean="0">
                <a:solidFill>
                  <a:srgbClr val="000000">
                    <a:lumMod val="65000"/>
                    <a:lumOff val="35000"/>
                  </a:srgbClr>
                </a:solidFill>
              </a:rPr>
              <a:t/>
            </a:r>
            <a:br>
              <a:rPr lang="en-US" sz="1000" dirty="0" smtClean="0">
                <a:solidFill>
                  <a:srgbClr val="000000">
                    <a:lumMod val="65000"/>
                    <a:lumOff val="35000"/>
                  </a:srgbClr>
                </a:solidFill>
              </a:rPr>
            </a:br>
            <a:r>
              <a:rPr lang="en-GB" sz="1000" u="sng" dirty="0" smtClean="0">
                <a:solidFill>
                  <a:srgbClr val="000000"/>
                </a:solidFill>
                <a:hlinkClick r:id="rId2"/>
              </a:rPr>
              <a:t>http</a:t>
            </a:r>
            <a:r>
              <a:rPr lang="en-GB" sz="1000" u="sng" dirty="0">
                <a:solidFill>
                  <a:srgbClr val="000000"/>
                </a:solidFill>
                <a:hlinkClick r:id="rId2"/>
              </a:rPr>
              <a:t>://spo.escardio.org/SessionDetails.aspx?eevtid=1220&amp;sessId=22247&amp;subSessId=0</a:t>
            </a:r>
            <a:r>
              <a:rPr lang="en-GB" sz="1000" dirty="0">
                <a:solidFill>
                  <a:srgbClr val="000000"/>
                </a:solidFill>
              </a:rPr>
              <a:t>; </a:t>
            </a:r>
            <a:r>
              <a:rPr lang="en-GB" sz="1000" dirty="0" smtClean="0">
                <a:solidFill>
                  <a:srgbClr val="000000"/>
                </a:solidFill>
              </a:rPr>
              <a:t/>
            </a:r>
            <a:br>
              <a:rPr lang="en-GB" sz="1000" dirty="0" smtClean="0">
                <a:solidFill>
                  <a:srgbClr val="000000"/>
                </a:solidFill>
              </a:rPr>
            </a:br>
            <a:r>
              <a:rPr lang="en-US" sz="1000" dirty="0" err="1" smtClean="0">
                <a:solidFill>
                  <a:srgbClr val="000000">
                    <a:lumMod val="65000"/>
                    <a:lumOff val="35000"/>
                  </a:srgbClr>
                </a:solidFill>
              </a:rPr>
              <a:t>Anand</a:t>
            </a:r>
            <a:r>
              <a:rPr lang="en-US" sz="1000" dirty="0" smtClean="0">
                <a:solidFill>
                  <a:srgbClr val="000000">
                    <a:lumMod val="65000"/>
                    <a:lumOff val="35000"/>
                  </a:srgbClr>
                </a:solidFill>
              </a:rPr>
              <a:t> </a:t>
            </a:r>
            <a:r>
              <a:rPr lang="en-US" sz="1000" dirty="0">
                <a:solidFill>
                  <a:srgbClr val="000000">
                    <a:lumMod val="65000"/>
                    <a:lumOff val="35000"/>
                  </a:srgbClr>
                </a:solidFill>
              </a:rPr>
              <a:t>SS</a:t>
            </a:r>
            <a:r>
              <a:rPr lang="en-US" sz="1000" i="1" dirty="0">
                <a:solidFill>
                  <a:srgbClr val="000000">
                    <a:lumMod val="65000"/>
                    <a:lumOff val="35000"/>
                  </a:srgbClr>
                </a:solidFill>
              </a:rPr>
              <a:t> et al. Lancet </a:t>
            </a:r>
            <a:r>
              <a:rPr lang="en-US" sz="1000" dirty="0">
                <a:solidFill>
                  <a:srgbClr val="000000">
                    <a:lumMod val="65000"/>
                    <a:lumOff val="35000"/>
                  </a:srgbClr>
                </a:solidFill>
              </a:rPr>
              <a:t>2017;In Press</a:t>
            </a:r>
          </a:p>
        </p:txBody>
      </p:sp>
      <p:sp>
        <p:nvSpPr>
          <p:cNvPr id="4" name="Content Placeholder 3"/>
          <p:cNvSpPr>
            <a:spLocks noGrp="1"/>
          </p:cNvSpPr>
          <p:nvPr>
            <p:ph sz="quarter" idx="10"/>
          </p:nvPr>
        </p:nvSpPr>
        <p:spPr>
          <a:xfrm>
            <a:off x="1295636" y="1916832"/>
            <a:ext cx="8281987" cy="4860925"/>
          </a:xfrm>
        </p:spPr>
        <p:txBody>
          <a:bodyPr/>
          <a:lstStyle/>
          <a:p>
            <a:pPr marL="398463" indent="-398463">
              <a:spcBef>
                <a:spcPts val="1200"/>
              </a:spcBef>
              <a:spcAft>
                <a:spcPts val="600"/>
              </a:spcAft>
            </a:pPr>
            <a:r>
              <a:rPr lang="en-US" dirty="0" smtClean="0"/>
              <a:t>Overall PAD - 7470 </a:t>
            </a:r>
          </a:p>
          <a:p>
            <a:pPr marL="398463" indent="-398463">
              <a:spcBef>
                <a:spcPts val="1200"/>
              </a:spcBef>
              <a:spcAft>
                <a:spcPts val="600"/>
              </a:spcAft>
            </a:pPr>
            <a:r>
              <a:rPr lang="en-US" dirty="0" smtClean="0"/>
              <a:t>Symptomatic PAD – 6048 (</a:t>
            </a:r>
            <a:r>
              <a:rPr lang="en-US" dirty="0"/>
              <a:t>81%)</a:t>
            </a:r>
          </a:p>
          <a:p>
            <a:pPr marL="687388" lvl="2" indent="-398463">
              <a:spcBef>
                <a:spcPts val="1200"/>
              </a:spcBef>
              <a:spcAft>
                <a:spcPts val="600"/>
              </a:spcAft>
            </a:pPr>
            <a:r>
              <a:rPr lang="en-US" dirty="0" smtClean="0"/>
              <a:t>4129 </a:t>
            </a:r>
            <a:r>
              <a:rPr lang="en-US" dirty="0"/>
              <a:t>(55%) with </a:t>
            </a:r>
            <a:r>
              <a:rPr lang="en-US" dirty="0" smtClean="0"/>
              <a:t>symptomatic PAD of </a:t>
            </a:r>
            <a:r>
              <a:rPr lang="en-US" dirty="0"/>
              <a:t>the lower </a:t>
            </a:r>
            <a:r>
              <a:rPr lang="en-US" dirty="0" smtClean="0"/>
              <a:t>extremities</a:t>
            </a:r>
          </a:p>
          <a:p>
            <a:pPr marL="687388" lvl="2" indent="-398463">
              <a:spcBef>
                <a:spcPts val="1200"/>
              </a:spcBef>
              <a:spcAft>
                <a:spcPts val="600"/>
              </a:spcAft>
            </a:pPr>
            <a:r>
              <a:rPr lang="en-US" dirty="0" smtClean="0"/>
              <a:t>1919 </a:t>
            </a:r>
            <a:r>
              <a:rPr lang="en-US" dirty="0"/>
              <a:t>(26%) who had previous carotid </a:t>
            </a:r>
            <a:r>
              <a:rPr lang="en-US" dirty="0" smtClean="0"/>
              <a:t>revascularization</a:t>
            </a:r>
          </a:p>
          <a:p>
            <a:pPr marL="398463" lvl="0" indent="-398463">
              <a:spcBef>
                <a:spcPts val="1200"/>
              </a:spcBef>
              <a:spcAft>
                <a:spcPts val="600"/>
              </a:spcAft>
              <a:buClr>
                <a:srgbClr val="3961AC"/>
              </a:buClr>
            </a:pPr>
            <a:r>
              <a:rPr lang="en-US" dirty="0" err="1" smtClean="0">
                <a:solidFill>
                  <a:srgbClr val="000000">
                    <a:lumMod val="65000"/>
                    <a:lumOff val="35000"/>
                  </a:srgbClr>
                </a:solidFill>
              </a:rPr>
              <a:t>Asymptomtic</a:t>
            </a:r>
            <a:r>
              <a:rPr lang="en-US" dirty="0" smtClean="0">
                <a:solidFill>
                  <a:srgbClr val="000000">
                    <a:lumMod val="65000"/>
                    <a:lumOff val="35000"/>
                  </a:srgbClr>
                </a:solidFill>
              </a:rPr>
              <a:t> PAD (CAD + ABI</a:t>
            </a:r>
            <a:r>
              <a:rPr lang="he-IL" dirty="0" smtClean="0">
                <a:solidFill>
                  <a:srgbClr val="000000">
                    <a:lumMod val="65000"/>
                    <a:lumOff val="35000"/>
                  </a:srgbClr>
                </a:solidFill>
              </a:rPr>
              <a:t>&gt;</a:t>
            </a:r>
            <a:r>
              <a:rPr lang="en-US" dirty="0" smtClean="0">
                <a:solidFill>
                  <a:srgbClr val="000000">
                    <a:lumMod val="65000"/>
                    <a:lumOff val="35000"/>
                  </a:srgbClr>
                </a:solidFill>
              </a:rPr>
              <a:t>0.9)</a:t>
            </a:r>
            <a:r>
              <a:rPr lang="en-US" dirty="0"/>
              <a:t> – </a:t>
            </a:r>
            <a:r>
              <a:rPr lang="en-US" dirty="0" smtClean="0"/>
              <a:t>1422 (20%)</a:t>
            </a:r>
            <a:endParaRPr lang="en-US" dirty="0">
              <a:solidFill>
                <a:srgbClr val="000000">
                  <a:lumMod val="65000"/>
                  <a:lumOff val="35000"/>
                </a:srgbClr>
              </a:solidFill>
            </a:endParaRPr>
          </a:p>
          <a:p>
            <a:pPr marL="0" lvl="1" indent="0">
              <a:spcBef>
                <a:spcPts val="1200"/>
              </a:spcBef>
              <a:spcAft>
                <a:spcPts val="600"/>
              </a:spcAft>
              <a:buNone/>
              <a:tabLst>
                <a:tab pos="287338" algn="l"/>
                <a:tab pos="1238250" algn="l"/>
              </a:tabLst>
            </a:pPr>
            <a:endParaRPr lang="en-US" dirty="0" smtClean="0"/>
          </a:p>
        </p:txBody>
      </p:sp>
    </p:spTree>
    <p:extLst>
      <p:ext uri="{BB962C8B-B14F-4D97-AF65-F5344CB8AC3E}">
        <p14:creationId xmlns:p14="http://schemas.microsoft.com/office/powerpoint/2010/main" val="817812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sz="quarter" idx="1"/>
          </p:nvPr>
        </p:nvSpPr>
        <p:spPr/>
        <p:txBody>
          <a:bodyPr/>
          <a:lstStyle/>
          <a:p>
            <a:r>
              <a:rPr lang="en-GB" sz="1800" dirty="0" smtClean="0"/>
              <a:t>PEGASUS-TIMI 54: </a:t>
            </a:r>
            <a:r>
              <a:rPr lang="en-GB" sz="1800" dirty="0"/>
              <a:t>t</a:t>
            </a:r>
            <a:r>
              <a:rPr lang="en-GB" sz="1800" dirty="0" smtClean="0"/>
              <a:t>icagrelor* + ASA</a:t>
            </a:r>
            <a:r>
              <a:rPr lang="en-GB" sz="1800" baseline="30000" dirty="0" smtClean="0"/>
              <a:t> </a:t>
            </a:r>
            <a:r>
              <a:rPr lang="en-GB" sz="1800" dirty="0" smtClean="0"/>
              <a:t>versus placebo + ASA</a:t>
            </a:r>
            <a:endParaRPr lang="en-GB" sz="1800" baseline="30000" dirty="0"/>
          </a:p>
        </p:txBody>
      </p:sp>
      <p:sp>
        <p:nvSpPr>
          <p:cNvPr id="3" name="Content Placeholder 2"/>
          <p:cNvSpPr>
            <a:spLocks noGrp="1"/>
          </p:cNvSpPr>
          <p:nvPr>
            <p:ph sz="quarter" idx="19"/>
          </p:nvPr>
        </p:nvSpPr>
        <p:spPr/>
        <p:txBody>
          <a:bodyPr/>
          <a:lstStyle/>
          <a:p>
            <a:r>
              <a:rPr lang="en-GB" sz="1800" b="1" dirty="0" smtClean="0"/>
              <a:t>Subgroup analysis </a:t>
            </a:r>
            <a:r>
              <a:rPr lang="en-GB" sz="1800" dirty="0"/>
              <a:t>in 1143 patients with </a:t>
            </a:r>
            <a:r>
              <a:rPr lang="en-GB" sz="1800" dirty="0" smtClean="0"/>
              <a:t>PAD </a:t>
            </a:r>
            <a:r>
              <a:rPr lang="en-GB" sz="1800" dirty="0"/>
              <a:t>and </a:t>
            </a:r>
            <a:r>
              <a:rPr lang="en-GB" sz="1800" dirty="0" smtClean="0"/>
              <a:t>MI ≥1 year previously</a:t>
            </a:r>
            <a:endParaRPr lang="en-GB" sz="1800" dirty="0"/>
          </a:p>
          <a:p>
            <a:pPr lvl="1"/>
            <a:r>
              <a:rPr lang="en-GB" sz="1600" dirty="0" smtClean="0"/>
              <a:t>MACE higher in patients with PAD and prior MI versus prior MI alone (19.3% vs 8.4%; </a:t>
            </a:r>
            <a:r>
              <a:rPr lang="en-GB" sz="1600" i="1" dirty="0" smtClean="0"/>
              <a:t>p</a:t>
            </a:r>
            <a:r>
              <a:rPr lang="en-GB" sz="1600" dirty="0" smtClean="0"/>
              <a:t>&lt;0.001)</a:t>
            </a:r>
          </a:p>
          <a:p>
            <a:pPr lvl="1"/>
            <a:r>
              <a:rPr lang="en-GB" sz="1600" dirty="0"/>
              <a:t>In patients with PAD, </a:t>
            </a:r>
            <a:r>
              <a:rPr lang="en-GB" sz="1600" dirty="0" smtClean="0"/>
              <a:t>both doses of ticagrelor were </a:t>
            </a:r>
            <a:r>
              <a:rPr lang="en-GB" sz="1600" dirty="0"/>
              <a:t>associated </a:t>
            </a:r>
            <a:r>
              <a:rPr lang="en-GB" sz="1600" dirty="0" smtClean="0"/>
              <a:t>with efficacy </a:t>
            </a:r>
            <a:r>
              <a:rPr lang="en-GB" sz="1600" dirty="0"/>
              <a:t>benefits without increasing </a:t>
            </a:r>
            <a:r>
              <a:rPr lang="en-GB" sz="1600" dirty="0" smtClean="0"/>
              <a:t>the risk </a:t>
            </a:r>
            <a:r>
              <a:rPr lang="en-GB" sz="1600" dirty="0"/>
              <a:t>of major bleeding</a:t>
            </a:r>
          </a:p>
          <a:p>
            <a:pPr lvl="1"/>
            <a:endParaRPr lang="en-GB" sz="1600" dirty="0" smtClean="0"/>
          </a:p>
        </p:txBody>
      </p:sp>
      <p:sp>
        <p:nvSpPr>
          <p:cNvPr id="11" name="Title 10"/>
          <p:cNvSpPr>
            <a:spLocks noGrp="1"/>
          </p:cNvSpPr>
          <p:nvPr>
            <p:ph type="title"/>
          </p:nvPr>
        </p:nvSpPr>
        <p:spPr>
          <a:xfrm>
            <a:off x="612000" y="272104"/>
            <a:ext cx="8281251" cy="738664"/>
          </a:xfrm>
        </p:spPr>
        <p:txBody>
          <a:bodyPr/>
          <a:lstStyle/>
          <a:p>
            <a:r>
              <a:rPr lang="en-GB" sz="2400" spc="-50" dirty="0" smtClean="0"/>
              <a:t>Ticagrelor Reduces MACE/MALE Without Increasing Bleeding in Patient Subgroup with PAD and Prior MI </a:t>
            </a:r>
            <a:endParaRPr lang="en-GB" sz="2400" spc="-50" dirty="0"/>
          </a:p>
        </p:txBody>
      </p:sp>
      <p:graphicFrame>
        <p:nvGraphicFramePr>
          <p:cNvPr id="15" name="Group 132"/>
          <p:cNvGraphicFramePr>
            <a:graphicFrameLocks/>
          </p:cNvGraphicFramePr>
          <p:nvPr>
            <p:extLst>
              <p:ext uri="{D42A27DB-BD31-4B8C-83A1-F6EECF244321}">
                <p14:modId xmlns:p14="http://schemas.microsoft.com/office/powerpoint/2010/main" val="435509072"/>
              </p:ext>
            </p:extLst>
          </p:nvPr>
        </p:nvGraphicFramePr>
        <p:xfrm>
          <a:off x="611187" y="3320046"/>
          <a:ext cx="8281988" cy="2485221"/>
        </p:xfrm>
        <a:graphic>
          <a:graphicData uri="http://schemas.openxmlformats.org/drawingml/2006/table">
            <a:tbl>
              <a:tblPr firstRow="1" bandRow="1"/>
              <a:tblGrid>
                <a:gridCol w="1583373"/>
                <a:gridCol w="655320"/>
                <a:gridCol w="655320"/>
                <a:gridCol w="1356360"/>
                <a:gridCol w="3124200"/>
                <a:gridCol w="907415"/>
              </a:tblGrid>
              <a:tr h="306397">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1" i="0" u="none" strike="noStrike" cap="none" normalizeH="0" baseline="0" dirty="0" smtClean="0">
                        <a:ln>
                          <a:noFill/>
                        </a:ln>
                        <a:solidFill>
                          <a:schemeClr val="bg1"/>
                        </a:solidFill>
                        <a:effectLst/>
                        <a:latin typeface="+mn-lt"/>
                        <a:cs typeface="Arial" charset="0"/>
                      </a:endParaRPr>
                    </a:p>
                  </a:txBody>
                  <a:tcPr marL="72120" marR="72120" marT="18000" marB="18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bg1"/>
                          </a:solidFill>
                          <a:effectLst/>
                          <a:latin typeface="+mn-lt"/>
                          <a:cs typeface="Arial" charset="0"/>
                        </a:rPr>
                        <a:t>Dose</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bg1"/>
                          </a:solidFill>
                          <a:effectLst/>
                          <a:latin typeface="+mn-lt"/>
                          <a:cs typeface="Arial" charset="0"/>
                        </a:rPr>
                        <a:t>HR</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bg1"/>
                          </a:solidFill>
                          <a:effectLst/>
                          <a:latin typeface="+mn-lt"/>
                          <a:cs typeface="Arial" charset="0"/>
                        </a:rPr>
                        <a:t>95% CI</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bg1"/>
                          </a:solidFill>
                          <a:effectLst/>
                          <a:latin typeface="+mn-lt"/>
                          <a:cs typeface="Arial" charset="0"/>
                        </a:rPr>
                        <a:t>HR (95% CI)</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1" u="none" strike="noStrike" cap="none" normalizeH="0" baseline="0" dirty="0" smtClean="0">
                          <a:ln>
                            <a:noFill/>
                          </a:ln>
                          <a:solidFill>
                            <a:schemeClr val="bg1"/>
                          </a:solidFill>
                          <a:effectLst/>
                          <a:latin typeface="+mn-lt"/>
                          <a:cs typeface="Arial" charset="0"/>
                        </a:rPr>
                        <a:t>p</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2353">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CV death, MI </a:t>
                      </a:r>
                      <a:br>
                        <a:rPr kumimoji="0" lang="en-GB" altLang="en-US" sz="1400" b="0" i="0" u="none" strike="noStrike" cap="none" normalizeH="0" baseline="0" dirty="0" smtClean="0">
                          <a:ln>
                            <a:noFill/>
                          </a:ln>
                          <a:solidFill>
                            <a:schemeClr val="tx1"/>
                          </a:solidFill>
                          <a:effectLst/>
                          <a:latin typeface="+mn-lt"/>
                          <a:cs typeface="Arial" charset="0"/>
                        </a:rPr>
                      </a:br>
                      <a:r>
                        <a:rPr kumimoji="0" lang="en-GB" altLang="en-US" sz="1400" b="0" i="0" u="none" strike="noStrike" cap="none" normalizeH="0" baseline="0" dirty="0" smtClean="0">
                          <a:ln>
                            <a:noFill/>
                          </a:ln>
                          <a:solidFill>
                            <a:schemeClr val="tx1"/>
                          </a:solidFill>
                          <a:effectLst/>
                          <a:latin typeface="+mn-lt"/>
                          <a:cs typeface="Arial" charset="0"/>
                        </a:rPr>
                        <a:t>or stroke</a:t>
                      </a:r>
                    </a:p>
                  </a:txBody>
                  <a:tcPr marL="72120" marR="72120" marT="18000" marB="18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60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0.69</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0.47–0.99</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0.045</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r>
              <a:tr h="272353">
                <a:tc vMerge="1">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36000" marB="36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90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0.81</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0.57–1.15</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0.24</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r>
              <a:tr h="272353">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CV death</a:t>
                      </a:r>
                    </a:p>
                  </a:txBody>
                  <a:tcPr marL="72120" marR="72120" marT="18000" marB="18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60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0.47</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1" i="0" u="none" strike="noStrike" cap="none" normalizeH="0" baseline="0" dirty="0" smtClean="0">
                          <a:ln>
                            <a:noFill/>
                          </a:ln>
                          <a:solidFill>
                            <a:schemeClr val="tx1"/>
                          </a:solidFill>
                          <a:effectLst/>
                          <a:latin typeface="+mn-lt"/>
                          <a:cs typeface="Arial" charset="0"/>
                        </a:rPr>
                        <a:t>0.25–0.86</a:t>
                      </a:r>
                      <a:endParaRPr kumimoji="0" lang="en-GB" altLang="en-US" sz="1400" b="1" i="0" u="none" strike="noStrike" kern="1200" cap="none" normalizeH="0" baseline="0" dirty="0" smtClean="0">
                        <a:ln>
                          <a:noFill/>
                        </a:ln>
                        <a:solidFill>
                          <a:schemeClr val="tx1"/>
                        </a:solidFill>
                        <a:effectLst/>
                        <a:latin typeface="Arial" charset="0"/>
                        <a:ea typeface="+mn-ea"/>
                        <a:cs typeface="Arial" charset="0"/>
                      </a:endParaRP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0.014</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2353">
                <a:tc vMerge="1">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36000" marB="36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90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0.83</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0.50–1.38</a:t>
                      </a:r>
                      <a:endParaRPr kumimoji="0" lang="en-GB" altLang="en-US" sz="1400" b="0" i="0" u="none" strike="noStrike" kern="1200" cap="none" normalizeH="0" baseline="0" dirty="0" smtClean="0">
                        <a:ln>
                          <a:noFill/>
                        </a:ln>
                        <a:solidFill>
                          <a:schemeClr val="tx1"/>
                        </a:solidFill>
                        <a:effectLst/>
                        <a:latin typeface="Arial" charset="0"/>
                        <a:ea typeface="+mn-ea"/>
                        <a:cs typeface="Arial" charset="0"/>
                      </a:endParaRP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0.46</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2353">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MALE</a:t>
                      </a:r>
                      <a:endParaRPr kumimoji="0" lang="en-GB" altLang="en-US" sz="1400" b="0" i="0" u="none" strike="noStrike" cap="none" normalizeH="0" baseline="30000" dirty="0" smtClean="0">
                        <a:ln>
                          <a:noFill/>
                        </a:ln>
                        <a:solidFill>
                          <a:schemeClr val="tx1"/>
                        </a:solidFill>
                        <a:effectLst/>
                        <a:latin typeface="+mn-lt"/>
                        <a:cs typeface="Arial" charset="0"/>
                      </a:endParaRPr>
                    </a:p>
                  </a:txBody>
                  <a:tcPr marL="72120" marR="72120" marT="18000" marB="18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60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0.81</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0.53–1.24</a:t>
                      </a:r>
                      <a:endParaRPr kumimoji="0" lang="en-GB" altLang="en-US" sz="1400" b="0" i="0" u="none" strike="noStrike" kern="1200" cap="none" normalizeH="0" baseline="0" dirty="0" smtClean="0">
                        <a:ln>
                          <a:noFill/>
                        </a:ln>
                        <a:solidFill>
                          <a:schemeClr val="tx1"/>
                        </a:solidFill>
                        <a:effectLst/>
                        <a:latin typeface="Arial" charset="0"/>
                        <a:ea typeface="+mn-ea"/>
                        <a:cs typeface="Arial" charset="0"/>
                      </a:endParaRP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0.33</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r>
              <a:tr h="272353">
                <a:tc vMerge="1">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36000" marB="36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90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0.49</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1" i="0" u="none" strike="noStrike" cap="none" normalizeH="0" baseline="0" dirty="0" smtClean="0">
                          <a:ln>
                            <a:noFill/>
                          </a:ln>
                          <a:solidFill>
                            <a:schemeClr val="tx1"/>
                          </a:solidFill>
                          <a:effectLst/>
                          <a:latin typeface="+mn-lt"/>
                          <a:cs typeface="Arial" charset="0"/>
                        </a:rPr>
                        <a:t>0.30–0.81</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smtClean="0">
                          <a:ln>
                            <a:noFill/>
                          </a:ln>
                          <a:solidFill>
                            <a:schemeClr val="tx1"/>
                          </a:solidFill>
                          <a:effectLst/>
                          <a:latin typeface="+mn-lt"/>
                          <a:cs typeface="Arial" charset="0"/>
                        </a:rPr>
                        <a:t>0.005</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00">
                        <a:alpha val="20000"/>
                      </a:srgbClr>
                    </a:solidFill>
                  </a:tcPr>
                </a:tc>
              </a:tr>
              <a:tr h="272353">
                <a:tc rowSpan="2">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Major bleeding</a:t>
                      </a:r>
                    </a:p>
                  </a:txBody>
                  <a:tcPr marL="72120" marR="72120" marT="18000" marB="18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60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1.18</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0.29–4.70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0.82</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272353">
                <a:tc vMerge="1">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36000" marB="3600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90</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1.46</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smtClean="0">
                          <a:ln>
                            <a:noFill/>
                          </a:ln>
                          <a:solidFill>
                            <a:schemeClr val="tx1"/>
                          </a:solidFill>
                          <a:effectLst/>
                          <a:latin typeface="+mn-lt"/>
                          <a:cs typeface="Arial" charset="0"/>
                        </a:rPr>
                        <a:t>0.39–5.43</a:t>
                      </a:r>
                    </a:p>
                  </a:txBody>
                  <a:tcPr marL="72120" marR="7212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smtClean="0">
                        <a:ln>
                          <a:noFill/>
                        </a:ln>
                        <a:solidFill>
                          <a:schemeClr val="tx1"/>
                        </a:solidFill>
                        <a:effectLst/>
                        <a:latin typeface="+mn-lt"/>
                        <a:cs typeface="Arial" charset="0"/>
                      </a:endParaRP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smtClean="0">
                          <a:ln>
                            <a:noFill/>
                          </a:ln>
                          <a:solidFill>
                            <a:schemeClr val="tx1"/>
                          </a:solidFill>
                          <a:effectLst/>
                          <a:latin typeface="+mn-lt"/>
                          <a:cs typeface="Arial" charset="0"/>
                        </a:rPr>
                        <a:t>0.57</a:t>
                      </a:r>
                    </a:p>
                  </a:txBody>
                  <a:tcPr marL="72120" marR="72120" marT="18000" marB="180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 name="Chart 15"/>
          <p:cNvGraphicFramePr/>
          <p:nvPr>
            <p:extLst>
              <p:ext uri="{D42A27DB-BD31-4B8C-83A1-F6EECF244321}">
                <p14:modId xmlns:p14="http://schemas.microsoft.com/office/powerpoint/2010/main" val="4001427835"/>
              </p:ext>
            </p:extLst>
          </p:nvPr>
        </p:nvGraphicFramePr>
        <p:xfrm>
          <a:off x="4312921" y="3295396"/>
          <a:ext cx="3855719" cy="393498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37"/>
          <p:cNvSpPr txBox="1">
            <a:spLocks noChangeArrowheads="1"/>
          </p:cNvSpPr>
          <p:nvPr/>
        </p:nvSpPr>
        <p:spPr bwMode="auto">
          <a:xfrm>
            <a:off x="4932040" y="6021288"/>
            <a:ext cx="147616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US" altLang="en-US" sz="1400" b="1" dirty="0" smtClean="0">
                <a:solidFill>
                  <a:srgbClr val="000000">
                    <a:lumMod val="65000"/>
                    <a:lumOff val="35000"/>
                  </a:srgbClr>
                </a:solidFill>
              </a:rPr>
              <a:t>Favours </a:t>
            </a:r>
            <a:br>
              <a:rPr lang="en-US" altLang="en-US" sz="1400" b="1" dirty="0" smtClean="0">
                <a:solidFill>
                  <a:srgbClr val="000000">
                    <a:lumMod val="65000"/>
                    <a:lumOff val="35000"/>
                  </a:srgbClr>
                </a:solidFill>
              </a:rPr>
            </a:br>
            <a:r>
              <a:rPr lang="en-US" altLang="en-US" sz="1400" b="1" dirty="0" smtClean="0">
                <a:solidFill>
                  <a:srgbClr val="000000">
                    <a:lumMod val="65000"/>
                    <a:lumOff val="35000"/>
                  </a:srgbClr>
                </a:solidFill>
              </a:rPr>
              <a:t>ticagrelor</a:t>
            </a:r>
            <a:endParaRPr lang="en-US" altLang="en-US" sz="1400" b="1" dirty="0">
              <a:solidFill>
                <a:srgbClr val="000000">
                  <a:lumMod val="65000"/>
                  <a:lumOff val="35000"/>
                </a:srgbClr>
              </a:solidFill>
            </a:endParaRPr>
          </a:p>
        </p:txBody>
      </p:sp>
      <p:sp>
        <p:nvSpPr>
          <p:cNvPr id="18" name="TextBox 38"/>
          <p:cNvSpPr txBox="1">
            <a:spLocks noChangeArrowheads="1"/>
          </p:cNvSpPr>
          <p:nvPr/>
        </p:nvSpPr>
        <p:spPr bwMode="auto">
          <a:xfrm>
            <a:off x="6408204" y="6021288"/>
            <a:ext cx="151216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US" altLang="en-US" sz="1400" b="1" dirty="0" smtClean="0">
                <a:solidFill>
                  <a:srgbClr val="000000">
                    <a:lumMod val="65000"/>
                    <a:lumOff val="35000"/>
                  </a:srgbClr>
                </a:solidFill>
              </a:rPr>
              <a:t>Favours </a:t>
            </a:r>
            <a:r>
              <a:rPr lang="en-US" altLang="en-US" sz="1400" b="1" dirty="0">
                <a:solidFill>
                  <a:srgbClr val="000000">
                    <a:lumMod val="65000"/>
                    <a:lumOff val="35000"/>
                  </a:srgbClr>
                </a:solidFill>
              </a:rPr>
              <a:t/>
            </a:r>
            <a:br>
              <a:rPr lang="en-US" altLang="en-US" sz="1400" b="1" dirty="0">
                <a:solidFill>
                  <a:srgbClr val="000000">
                    <a:lumMod val="65000"/>
                    <a:lumOff val="35000"/>
                  </a:srgbClr>
                </a:solidFill>
              </a:rPr>
            </a:br>
            <a:r>
              <a:rPr lang="en-US" altLang="en-US" sz="1400" b="1" dirty="0" smtClean="0">
                <a:solidFill>
                  <a:srgbClr val="000000">
                    <a:lumMod val="65000"/>
                    <a:lumOff val="35000"/>
                  </a:srgbClr>
                </a:solidFill>
              </a:rPr>
              <a:t>placebo</a:t>
            </a:r>
            <a:endParaRPr lang="en-US" altLang="en-US" sz="1400" b="1" dirty="0">
              <a:solidFill>
                <a:srgbClr val="000000">
                  <a:lumMod val="65000"/>
                  <a:lumOff val="35000"/>
                </a:srgbClr>
              </a:solidFill>
            </a:endParaRPr>
          </a:p>
        </p:txBody>
      </p:sp>
      <p:sp>
        <p:nvSpPr>
          <p:cNvPr id="14" name="TextBox 13"/>
          <p:cNvSpPr txBox="1"/>
          <p:nvPr/>
        </p:nvSpPr>
        <p:spPr>
          <a:xfrm>
            <a:off x="619200" y="5822702"/>
            <a:ext cx="8274051" cy="846386"/>
          </a:xfrm>
          <a:prstGeom prst="rect">
            <a:avLst/>
          </a:prstGeom>
          <a:noFill/>
        </p:spPr>
        <p:txBody>
          <a:bodyPr wrap="square" lIns="0" tIns="0" rIns="0" bIns="0" rtlCol="0" anchor="b" anchorCtr="0">
            <a:spAutoFit/>
          </a:bodyPr>
          <a:lstStyle/>
          <a:p>
            <a:pPr marL="0" lvl="1">
              <a:spcBef>
                <a:spcPts val="600"/>
              </a:spcBef>
            </a:pPr>
            <a:r>
              <a:rPr lang="en-GB" sz="1000" dirty="0">
                <a:solidFill>
                  <a:srgbClr val="000000">
                    <a:lumMod val="65000"/>
                    <a:lumOff val="35000"/>
                  </a:srgbClr>
                </a:solidFill>
              </a:rPr>
              <a:t>CI, confidence interval; HR, hazard ratio; MALE; major adverse </a:t>
            </a:r>
            <a:br>
              <a:rPr lang="en-GB" sz="1000" dirty="0">
                <a:solidFill>
                  <a:srgbClr val="000000">
                    <a:lumMod val="65000"/>
                    <a:lumOff val="35000"/>
                  </a:srgbClr>
                </a:solidFill>
              </a:rPr>
            </a:br>
            <a:r>
              <a:rPr lang="en-GB" sz="1000" dirty="0">
                <a:solidFill>
                  <a:srgbClr val="000000">
                    <a:lumMod val="65000"/>
                    <a:lumOff val="35000"/>
                  </a:srgbClr>
                </a:solidFill>
              </a:rPr>
              <a:t>limb events (acute limb ischaemia or peripheral revascularization </a:t>
            </a:r>
            <a:br>
              <a:rPr lang="en-GB" sz="1000" dirty="0">
                <a:solidFill>
                  <a:srgbClr val="000000">
                    <a:lumMod val="65000"/>
                    <a:lumOff val="35000"/>
                  </a:srgbClr>
                </a:solidFill>
              </a:rPr>
            </a:br>
            <a:r>
              <a:rPr lang="en-GB" sz="1000" dirty="0">
                <a:solidFill>
                  <a:srgbClr val="000000">
                    <a:lumMod val="65000"/>
                    <a:lumOff val="35000"/>
                  </a:srgbClr>
                </a:solidFill>
              </a:rPr>
              <a:t>for ischaemia)</a:t>
            </a:r>
            <a:br>
              <a:rPr lang="en-GB" sz="1000" dirty="0">
                <a:solidFill>
                  <a:srgbClr val="000000">
                    <a:lumMod val="65000"/>
                    <a:lumOff val="35000"/>
                  </a:srgbClr>
                </a:solidFill>
              </a:rPr>
            </a:br>
            <a:r>
              <a:rPr lang="en-GB" sz="1000" dirty="0">
                <a:solidFill>
                  <a:srgbClr val="000000">
                    <a:lumMod val="65000"/>
                    <a:lumOff val="35000"/>
                  </a:srgbClr>
                </a:solidFill>
              </a:rPr>
              <a:t>*60 mg bid or 90 mg bid</a:t>
            </a:r>
          </a:p>
          <a:p>
            <a:pPr marL="0" lvl="1">
              <a:spcBef>
                <a:spcPts val="600"/>
              </a:spcBef>
            </a:pPr>
            <a:r>
              <a:rPr lang="en-GB" sz="1000" dirty="0">
                <a:solidFill>
                  <a:srgbClr val="000000">
                    <a:lumMod val="65000"/>
                    <a:lumOff val="35000"/>
                  </a:srgbClr>
                </a:solidFill>
              </a:rPr>
              <a:t>Bonaca MP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J Am Coll Cardiol </a:t>
            </a:r>
            <a:r>
              <a:rPr lang="en-GB" sz="1000" dirty="0">
                <a:solidFill>
                  <a:srgbClr val="000000">
                    <a:lumMod val="65000"/>
                    <a:lumOff val="35000"/>
                  </a:srgbClr>
                </a:solidFill>
              </a:rPr>
              <a:t>2016;67:2719–2728</a:t>
            </a:r>
          </a:p>
        </p:txBody>
      </p:sp>
    </p:spTree>
    <p:extLst>
      <p:ext uri="{BB962C8B-B14F-4D97-AF65-F5344CB8AC3E}">
        <p14:creationId xmlns:p14="http://schemas.microsoft.com/office/powerpoint/2010/main" val="189776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GB" sz="2400" dirty="0"/>
              <a:t>Previous Trials Investigating Intensified Antithrombotic Therapy in Patients At High CV Risk Showed Mixed Results</a:t>
            </a:r>
          </a:p>
        </p:txBody>
      </p:sp>
      <p:sp>
        <p:nvSpPr>
          <p:cNvPr id="72" name="TextBox 71"/>
          <p:cNvSpPr txBox="1"/>
          <p:nvPr/>
        </p:nvSpPr>
        <p:spPr>
          <a:xfrm>
            <a:off x="619123" y="6248400"/>
            <a:ext cx="8274051" cy="592470"/>
          </a:xfrm>
          <a:prstGeom prst="rect">
            <a:avLst/>
          </a:prstGeom>
          <a:noFill/>
        </p:spPr>
        <p:txBody>
          <a:bodyPr wrap="square" lIns="0" tIns="45720" rIns="0" bIns="45720" rtlCol="0" anchor="b" anchorCtr="0">
            <a:spAutoFit/>
          </a:bodyPr>
          <a:lstStyle/>
          <a:p>
            <a:pPr marL="0" lvl="1">
              <a:spcBef>
                <a:spcPts val="300"/>
              </a:spcBef>
              <a:spcAft>
                <a:spcPts val="0"/>
              </a:spcAft>
            </a:pPr>
            <a:r>
              <a:rPr lang="en-GB" sz="1000" dirty="0">
                <a:solidFill>
                  <a:schemeClr val="tx1">
                    <a:lumMod val="65000"/>
                    <a:lumOff val="35000"/>
                  </a:schemeClr>
                </a:solidFill>
              </a:rPr>
              <a:t>*For </a:t>
            </a:r>
            <a:r>
              <a:rPr lang="en-GB" sz="1000" dirty="0" err="1">
                <a:solidFill>
                  <a:schemeClr val="tx1">
                    <a:lumMod val="65000"/>
                    <a:lumOff val="35000"/>
                  </a:schemeClr>
                </a:solidFill>
              </a:rPr>
              <a:t>ticagrelor</a:t>
            </a:r>
            <a:r>
              <a:rPr lang="en-GB" sz="1000" dirty="0">
                <a:solidFill>
                  <a:schemeClr val="tx1">
                    <a:lumMod val="65000"/>
                    <a:lumOff val="35000"/>
                  </a:schemeClr>
                </a:solidFill>
              </a:rPr>
              <a:t> 60mg BID – indicated dose for patients with high atherothrombotic risk</a:t>
            </a:r>
          </a:p>
          <a:p>
            <a:pPr marL="0" lvl="1">
              <a:spcBef>
                <a:spcPts val="300"/>
              </a:spcBef>
              <a:spcAft>
                <a:spcPts val="0"/>
              </a:spcAft>
            </a:pPr>
            <a:r>
              <a:rPr lang="en-GB" sz="1000" dirty="0" smtClean="0">
                <a:solidFill>
                  <a:schemeClr val="tx1">
                    <a:lumMod val="65000"/>
                    <a:lumOff val="35000"/>
                  </a:schemeClr>
                </a:solidFill>
              </a:rPr>
              <a:t>1</a:t>
            </a:r>
            <a:r>
              <a:rPr lang="en-GB" sz="1000" dirty="0">
                <a:solidFill>
                  <a:schemeClr val="tx1">
                    <a:lumMod val="65000"/>
                    <a:lumOff val="35000"/>
                  </a:schemeClr>
                </a:solidFill>
              </a:rPr>
              <a:t>. CAPRIE Steering Committee, </a:t>
            </a:r>
            <a:r>
              <a:rPr lang="en-GB" sz="1000" i="1" dirty="0">
                <a:solidFill>
                  <a:schemeClr val="tx1">
                    <a:lumMod val="65000"/>
                    <a:lumOff val="35000"/>
                  </a:schemeClr>
                </a:solidFill>
              </a:rPr>
              <a:t>Lancet</a:t>
            </a:r>
            <a:r>
              <a:rPr lang="en-GB" sz="1000" dirty="0">
                <a:solidFill>
                  <a:schemeClr val="tx1">
                    <a:lumMod val="65000"/>
                    <a:lumOff val="35000"/>
                  </a:schemeClr>
                </a:solidFill>
              </a:rPr>
              <a:t> 1996;348:1329–1339; 2. Bhatt DL </a:t>
            </a:r>
            <a:r>
              <a:rPr lang="en-GB" sz="1000" i="1" dirty="0">
                <a:solidFill>
                  <a:schemeClr val="tx1">
                    <a:lumMod val="65000"/>
                    <a:lumOff val="35000"/>
                  </a:schemeClr>
                </a:solidFill>
              </a:rPr>
              <a:t>et al</a:t>
            </a:r>
            <a:r>
              <a:rPr lang="en-GB" sz="1000" dirty="0">
                <a:solidFill>
                  <a:schemeClr val="tx1">
                    <a:lumMod val="65000"/>
                    <a:lumOff val="35000"/>
                  </a:schemeClr>
                </a:solidFill>
              </a:rPr>
              <a:t>, </a:t>
            </a:r>
            <a:r>
              <a:rPr lang="en-GB" sz="1000" i="1" dirty="0">
                <a:solidFill>
                  <a:schemeClr val="tx1">
                    <a:lumMod val="65000"/>
                    <a:lumOff val="35000"/>
                  </a:schemeClr>
                </a:solidFill>
              </a:rPr>
              <a:t>J Am </a:t>
            </a:r>
            <a:r>
              <a:rPr lang="en-GB" sz="1000" i="1" dirty="0" err="1">
                <a:solidFill>
                  <a:schemeClr val="tx1">
                    <a:lumMod val="65000"/>
                    <a:lumOff val="35000"/>
                  </a:schemeClr>
                </a:solidFill>
              </a:rPr>
              <a:t>Coll</a:t>
            </a:r>
            <a:r>
              <a:rPr lang="en-GB" sz="1000" i="1" dirty="0">
                <a:solidFill>
                  <a:schemeClr val="tx1">
                    <a:lumMod val="65000"/>
                    <a:lumOff val="35000"/>
                  </a:schemeClr>
                </a:solidFill>
              </a:rPr>
              <a:t> </a:t>
            </a:r>
            <a:r>
              <a:rPr lang="en-GB" sz="1000" i="1" dirty="0" err="1">
                <a:solidFill>
                  <a:schemeClr val="tx1">
                    <a:lumMod val="65000"/>
                    <a:lumOff val="35000"/>
                  </a:schemeClr>
                </a:solidFill>
              </a:rPr>
              <a:t>Cardiol</a:t>
            </a:r>
            <a:r>
              <a:rPr lang="en-GB" sz="1000" i="1" dirty="0">
                <a:solidFill>
                  <a:schemeClr val="tx1">
                    <a:lumMod val="65000"/>
                    <a:lumOff val="35000"/>
                  </a:schemeClr>
                </a:solidFill>
              </a:rPr>
              <a:t> </a:t>
            </a:r>
            <a:r>
              <a:rPr lang="en-GB" sz="1000" dirty="0">
                <a:solidFill>
                  <a:schemeClr val="tx1">
                    <a:lumMod val="65000"/>
                    <a:lumOff val="35000"/>
                  </a:schemeClr>
                </a:solidFill>
              </a:rPr>
              <a:t>2007;49:1982–1988;</a:t>
            </a:r>
            <a:br>
              <a:rPr lang="en-GB" sz="1000" dirty="0">
                <a:solidFill>
                  <a:schemeClr val="tx1">
                    <a:lumMod val="65000"/>
                    <a:lumOff val="35000"/>
                  </a:schemeClr>
                </a:solidFill>
              </a:rPr>
            </a:br>
            <a:r>
              <a:rPr lang="en-GB" sz="1000" dirty="0">
                <a:solidFill>
                  <a:schemeClr val="tx1">
                    <a:lumMod val="65000"/>
                    <a:lumOff val="35000"/>
                  </a:schemeClr>
                </a:solidFill>
              </a:rPr>
              <a:t>3. </a:t>
            </a:r>
            <a:r>
              <a:rPr lang="en-GB" sz="1000" dirty="0" err="1">
                <a:solidFill>
                  <a:schemeClr val="tx1">
                    <a:lumMod val="65000"/>
                    <a:lumOff val="35000"/>
                  </a:schemeClr>
                </a:solidFill>
              </a:rPr>
              <a:t>Bonaca</a:t>
            </a:r>
            <a:r>
              <a:rPr lang="en-GB" sz="1000" dirty="0">
                <a:solidFill>
                  <a:schemeClr val="tx1">
                    <a:lumMod val="65000"/>
                    <a:lumOff val="35000"/>
                  </a:schemeClr>
                </a:solidFill>
              </a:rPr>
              <a:t> MP </a:t>
            </a:r>
            <a:r>
              <a:rPr lang="en-GB" sz="1000" i="1" dirty="0">
                <a:solidFill>
                  <a:schemeClr val="tx1">
                    <a:lumMod val="65000"/>
                    <a:lumOff val="35000"/>
                  </a:schemeClr>
                </a:solidFill>
              </a:rPr>
              <a:t>et al</a:t>
            </a:r>
            <a:r>
              <a:rPr lang="en-GB" sz="1000" dirty="0">
                <a:solidFill>
                  <a:schemeClr val="tx1">
                    <a:lumMod val="65000"/>
                    <a:lumOff val="35000"/>
                  </a:schemeClr>
                </a:solidFill>
              </a:rPr>
              <a:t>, </a:t>
            </a:r>
            <a:r>
              <a:rPr lang="en-GB" sz="1000" i="1" dirty="0">
                <a:solidFill>
                  <a:schemeClr val="tx1">
                    <a:lumMod val="65000"/>
                    <a:lumOff val="35000"/>
                  </a:schemeClr>
                </a:solidFill>
              </a:rPr>
              <a:t>N </a:t>
            </a:r>
            <a:r>
              <a:rPr lang="en-GB" sz="1000" i="1" dirty="0" err="1">
                <a:solidFill>
                  <a:schemeClr val="tx1">
                    <a:lumMod val="65000"/>
                    <a:lumOff val="35000"/>
                  </a:schemeClr>
                </a:solidFill>
              </a:rPr>
              <a:t>Engl</a:t>
            </a:r>
            <a:r>
              <a:rPr lang="en-GB" sz="1000" i="1" dirty="0">
                <a:solidFill>
                  <a:schemeClr val="tx1">
                    <a:lumMod val="65000"/>
                    <a:lumOff val="35000"/>
                  </a:schemeClr>
                </a:solidFill>
              </a:rPr>
              <a:t> J Med</a:t>
            </a:r>
            <a:r>
              <a:rPr lang="en-GB" sz="1000" dirty="0">
                <a:solidFill>
                  <a:schemeClr val="tx1">
                    <a:lumMod val="65000"/>
                    <a:lumOff val="35000"/>
                  </a:schemeClr>
                </a:solidFill>
              </a:rPr>
              <a:t> 2015;372:1791–1800; 3. Morrow D </a:t>
            </a:r>
            <a:r>
              <a:rPr lang="en-GB" sz="1000" i="1" dirty="0">
                <a:solidFill>
                  <a:schemeClr val="tx1">
                    <a:lumMod val="65000"/>
                    <a:lumOff val="35000"/>
                  </a:schemeClr>
                </a:solidFill>
              </a:rPr>
              <a:t>et al</a:t>
            </a:r>
            <a:r>
              <a:rPr lang="en-GB" sz="1000" dirty="0">
                <a:solidFill>
                  <a:schemeClr val="tx1">
                    <a:lumMod val="65000"/>
                    <a:lumOff val="35000"/>
                  </a:schemeClr>
                </a:solidFill>
              </a:rPr>
              <a:t>,</a:t>
            </a:r>
            <a:r>
              <a:rPr lang="en-GB" sz="1000" i="1" dirty="0">
                <a:solidFill>
                  <a:schemeClr val="tx1">
                    <a:lumMod val="65000"/>
                    <a:lumOff val="35000"/>
                  </a:schemeClr>
                </a:solidFill>
              </a:rPr>
              <a:t> N </a:t>
            </a:r>
            <a:r>
              <a:rPr lang="en-GB" sz="1000" i="1" dirty="0" err="1">
                <a:solidFill>
                  <a:schemeClr val="tx1">
                    <a:lumMod val="65000"/>
                    <a:lumOff val="35000"/>
                  </a:schemeClr>
                </a:solidFill>
              </a:rPr>
              <a:t>Engl</a:t>
            </a:r>
            <a:r>
              <a:rPr lang="en-GB" sz="1000" i="1" dirty="0">
                <a:solidFill>
                  <a:schemeClr val="tx1">
                    <a:lumMod val="65000"/>
                    <a:lumOff val="35000"/>
                  </a:schemeClr>
                </a:solidFill>
              </a:rPr>
              <a:t> J Med</a:t>
            </a:r>
            <a:r>
              <a:rPr lang="en-GB" sz="1000" dirty="0">
                <a:solidFill>
                  <a:schemeClr val="tx1">
                    <a:lumMod val="65000"/>
                    <a:lumOff val="35000"/>
                  </a:schemeClr>
                </a:solidFill>
              </a:rPr>
              <a:t> 2012;366:1404–1413</a:t>
            </a:r>
          </a:p>
        </p:txBody>
      </p:sp>
      <p:sp>
        <p:nvSpPr>
          <p:cNvPr id="74" name="Rectangle: Rounded Corners 77"/>
          <p:cNvSpPr/>
          <p:nvPr/>
        </p:nvSpPr>
        <p:spPr bwMode="auto">
          <a:xfrm>
            <a:off x="619123" y="5748858"/>
            <a:ext cx="8274052" cy="418361"/>
          </a:xfrm>
          <a:prstGeom prst="roundRect">
            <a:avLst>
              <a:gd name="adj" fmla="val 21029"/>
            </a:avLst>
          </a:prstGeom>
          <a:solidFill>
            <a:schemeClr val="bg2"/>
          </a:solidFill>
          <a:ln w="28575" algn="ctr">
            <a:noFill/>
            <a:miter lim="800000"/>
            <a:headEnd/>
            <a:tailEnd/>
          </a:ln>
          <a:effectLst/>
          <a:extLst/>
        </p:spPr>
        <p:txBody>
          <a:bodyPr wrap="square" lIns="0" tIns="0" rIns="0" bIns="0" rtlCol="0" anchor="ctr">
            <a:noAutofit/>
          </a:bodyPr>
          <a:lstStyle/>
          <a:p>
            <a:pPr algn="ctr"/>
            <a:r>
              <a:rPr lang="en-GB" b="1" dirty="0">
                <a:solidFill>
                  <a:schemeClr val="bg1"/>
                </a:solidFill>
              </a:rPr>
              <a:t>No mortality benefit in any trial</a:t>
            </a:r>
          </a:p>
        </p:txBody>
      </p:sp>
      <p:sp>
        <p:nvSpPr>
          <p:cNvPr id="78" name="Rectangle 77"/>
          <p:cNvSpPr/>
          <p:nvPr/>
        </p:nvSpPr>
        <p:spPr bwMode="auto">
          <a:xfrm>
            <a:off x="609334" y="1724381"/>
            <a:ext cx="1994956" cy="1417296"/>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lnSpc>
                <a:spcPct val="110000"/>
              </a:lnSpc>
            </a:pPr>
            <a:r>
              <a:rPr lang="en-GB" sz="1400" b="1" dirty="0">
                <a:solidFill>
                  <a:schemeClr val="tx1">
                    <a:lumMod val="65000"/>
                    <a:lumOff val="35000"/>
                  </a:schemeClr>
                </a:solidFill>
              </a:rPr>
              <a:t>Clopidogrel</a:t>
            </a:r>
            <a:r>
              <a:rPr lang="en-GB" sz="1400" dirty="0">
                <a:solidFill>
                  <a:schemeClr val="tx1">
                    <a:lumMod val="65000"/>
                    <a:lumOff val="35000"/>
                  </a:schemeClr>
                </a:solidFill>
              </a:rPr>
              <a:t> vs </a:t>
            </a:r>
            <a:br>
              <a:rPr lang="en-GB" sz="1400" dirty="0">
                <a:solidFill>
                  <a:schemeClr val="tx1">
                    <a:lumMod val="65000"/>
                    <a:lumOff val="35000"/>
                  </a:schemeClr>
                </a:solidFill>
              </a:rPr>
            </a:br>
            <a:r>
              <a:rPr lang="en-GB" sz="1400" b="1" dirty="0" smtClean="0">
                <a:solidFill>
                  <a:schemeClr val="tx1">
                    <a:lumMod val="65000"/>
                    <a:lumOff val="35000"/>
                  </a:schemeClr>
                </a:solidFill>
              </a:rPr>
              <a:t>aspirin </a:t>
            </a:r>
            <a:r>
              <a:rPr lang="en-GB" sz="1400" b="1" dirty="0">
                <a:solidFill>
                  <a:schemeClr val="tx1">
                    <a:lumMod val="65000"/>
                    <a:lumOff val="35000"/>
                  </a:schemeClr>
                </a:solidFill>
              </a:rPr>
              <a:t/>
            </a:r>
            <a:br>
              <a:rPr lang="en-GB" sz="1400" b="1" dirty="0">
                <a:solidFill>
                  <a:schemeClr val="tx1">
                    <a:lumMod val="65000"/>
                    <a:lumOff val="35000"/>
                  </a:schemeClr>
                </a:solidFill>
              </a:rPr>
            </a:br>
            <a:r>
              <a:rPr lang="en-GB" sz="1400" dirty="0">
                <a:solidFill>
                  <a:schemeClr val="tx1">
                    <a:lumMod val="65000"/>
                    <a:lumOff val="35000"/>
                  </a:schemeClr>
                </a:solidFill>
              </a:rPr>
              <a:t>in patients with </a:t>
            </a:r>
            <a:r>
              <a:rPr lang="en-GB" sz="1400" b="1" dirty="0">
                <a:solidFill>
                  <a:schemeClr val="tx1">
                    <a:lumMod val="65000"/>
                    <a:lumOff val="35000"/>
                  </a:schemeClr>
                </a:solidFill>
              </a:rPr>
              <a:t>i</a:t>
            </a:r>
            <a:r>
              <a:rPr lang="en-GB" sz="1400" b="1" dirty="0" smtClean="0">
                <a:solidFill>
                  <a:schemeClr val="tx1">
                    <a:lumMod val="65000"/>
                    <a:lumOff val="35000"/>
                  </a:schemeClr>
                </a:solidFill>
              </a:rPr>
              <a:t>schaemic stroke, MI, symptomatic PAD</a:t>
            </a:r>
            <a:endParaRPr lang="en-GB" sz="1400" b="1" dirty="0">
              <a:solidFill>
                <a:schemeClr val="tx1">
                  <a:lumMod val="65000"/>
                  <a:lumOff val="35000"/>
                </a:schemeClr>
              </a:solidFill>
            </a:endParaRPr>
          </a:p>
        </p:txBody>
      </p:sp>
      <p:sp>
        <p:nvSpPr>
          <p:cNvPr id="88" name="Rectangle 87"/>
          <p:cNvSpPr/>
          <p:nvPr/>
        </p:nvSpPr>
        <p:spPr bwMode="auto">
          <a:xfrm>
            <a:off x="2703644" y="1724380"/>
            <a:ext cx="1994956" cy="1417298"/>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lnSpc>
                <a:spcPct val="110000"/>
              </a:lnSpc>
            </a:pPr>
            <a:r>
              <a:rPr lang="en-GB" sz="1400" b="1" dirty="0">
                <a:solidFill>
                  <a:schemeClr val="tx1">
                    <a:lumMod val="65000"/>
                    <a:lumOff val="35000"/>
                  </a:schemeClr>
                </a:solidFill>
              </a:rPr>
              <a:t>Clopidogrel</a:t>
            </a:r>
            <a:r>
              <a:rPr lang="en-GB" sz="1400" dirty="0">
                <a:solidFill>
                  <a:schemeClr val="tx1">
                    <a:lumMod val="65000"/>
                    <a:lumOff val="35000"/>
                  </a:schemeClr>
                </a:solidFill>
              </a:rPr>
              <a:t> </a:t>
            </a:r>
            <a:r>
              <a:rPr lang="en-GB" sz="1400" b="1" dirty="0">
                <a:solidFill>
                  <a:schemeClr val="tx1">
                    <a:lumMod val="65000"/>
                    <a:lumOff val="35000"/>
                  </a:schemeClr>
                </a:solidFill>
              </a:rPr>
              <a:t>+ aspirin</a:t>
            </a:r>
            <a:r>
              <a:rPr lang="en-GB" sz="1400" dirty="0">
                <a:solidFill>
                  <a:schemeClr val="tx1">
                    <a:lumMod val="65000"/>
                    <a:lumOff val="35000"/>
                  </a:schemeClr>
                </a:solidFill>
              </a:rPr>
              <a:t> </a:t>
            </a:r>
            <a:br>
              <a:rPr lang="en-GB" sz="1400" dirty="0">
                <a:solidFill>
                  <a:schemeClr val="tx1">
                    <a:lumMod val="65000"/>
                    <a:lumOff val="35000"/>
                  </a:schemeClr>
                </a:solidFill>
              </a:rPr>
            </a:br>
            <a:r>
              <a:rPr lang="en-GB" sz="1400" dirty="0">
                <a:solidFill>
                  <a:schemeClr val="tx1">
                    <a:lumMod val="65000"/>
                    <a:lumOff val="35000"/>
                  </a:schemeClr>
                </a:solidFill>
              </a:rPr>
              <a:t>vs </a:t>
            </a:r>
            <a:r>
              <a:rPr lang="en-GB" sz="1400" dirty="0" smtClean="0">
                <a:solidFill>
                  <a:schemeClr val="tx1">
                    <a:lumMod val="65000"/>
                    <a:lumOff val="35000"/>
                  </a:schemeClr>
                </a:solidFill>
              </a:rPr>
              <a:t>Placebo + </a:t>
            </a:r>
            <a:r>
              <a:rPr lang="en-GB" sz="1400" b="1" dirty="0" smtClean="0">
                <a:solidFill>
                  <a:schemeClr val="tx1">
                    <a:lumMod val="65000"/>
                    <a:lumOff val="35000"/>
                  </a:schemeClr>
                </a:solidFill>
              </a:rPr>
              <a:t>aspirin</a:t>
            </a:r>
            <a:r>
              <a:rPr lang="en-GB" sz="1400" b="1" dirty="0">
                <a:solidFill>
                  <a:schemeClr val="tx1">
                    <a:lumMod val="65000"/>
                    <a:lumOff val="35000"/>
                  </a:schemeClr>
                </a:solidFill>
              </a:rPr>
              <a:t/>
            </a:r>
            <a:br>
              <a:rPr lang="en-GB" sz="1400" b="1" dirty="0">
                <a:solidFill>
                  <a:schemeClr val="tx1">
                    <a:lumMod val="65000"/>
                    <a:lumOff val="35000"/>
                  </a:schemeClr>
                </a:solidFill>
              </a:rPr>
            </a:br>
            <a:r>
              <a:rPr lang="en-GB" sz="1400" dirty="0">
                <a:solidFill>
                  <a:schemeClr val="tx1">
                    <a:lumMod val="65000"/>
                    <a:lumOff val="35000"/>
                  </a:schemeClr>
                </a:solidFill>
              </a:rPr>
              <a:t>in patients with </a:t>
            </a:r>
            <a:r>
              <a:rPr lang="en-GB" sz="1400" dirty="0" smtClean="0">
                <a:solidFill>
                  <a:schemeClr val="tx1">
                    <a:lumMod val="65000"/>
                    <a:lumOff val="35000"/>
                  </a:schemeClr>
                </a:solidFill>
              </a:rPr>
              <a:t/>
            </a:r>
            <a:br>
              <a:rPr lang="en-GB" sz="1400" dirty="0" smtClean="0">
                <a:solidFill>
                  <a:schemeClr val="tx1">
                    <a:lumMod val="65000"/>
                    <a:lumOff val="35000"/>
                  </a:schemeClr>
                </a:solidFill>
              </a:rPr>
            </a:br>
            <a:r>
              <a:rPr lang="en-GB" sz="1400" b="1" dirty="0" smtClean="0">
                <a:solidFill>
                  <a:schemeClr val="tx1">
                    <a:lumMod val="65000"/>
                    <a:lumOff val="35000"/>
                  </a:schemeClr>
                </a:solidFill>
              </a:rPr>
              <a:t>stroke, MI </a:t>
            </a:r>
            <a:r>
              <a:rPr lang="en-GB" sz="1400" b="1" dirty="0">
                <a:solidFill>
                  <a:schemeClr val="tx1">
                    <a:lumMod val="65000"/>
                    <a:lumOff val="35000"/>
                  </a:schemeClr>
                </a:solidFill>
              </a:rPr>
              <a:t>or </a:t>
            </a:r>
            <a:r>
              <a:rPr lang="en-GB" sz="1400" b="1" dirty="0" smtClean="0">
                <a:solidFill>
                  <a:schemeClr val="tx1">
                    <a:lumMod val="65000"/>
                    <a:lumOff val="35000"/>
                  </a:schemeClr>
                </a:solidFill>
              </a:rPr>
              <a:t/>
            </a:r>
            <a:br>
              <a:rPr lang="en-GB" sz="1400" b="1" dirty="0" smtClean="0">
                <a:solidFill>
                  <a:schemeClr val="tx1">
                    <a:lumMod val="65000"/>
                    <a:lumOff val="35000"/>
                  </a:schemeClr>
                </a:solidFill>
              </a:rPr>
            </a:br>
            <a:r>
              <a:rPr lang="en-GB" sz="1400" b="1" dirty="0" smtClean="0">
                <a:solidFill>
                  <a:schemeClr val="tx1">
                    <a:lumMod val="65000"/>
                    <a:lumOff val="35000"/>
                  </a:schemeClr>
                </a:solidFill>
              </a:rPr>
              <a:t>symptomatic PAD</a:t>
            </a:r>
            <a:endParaRPr lang="en-GB" sz="1400" b="1" dirty="0">
              <a:solidFill>
                <a:schemeClr val="tx1">
                  <a:lumMod val="65000"/>
                  <a:lumOff val="35000"/>
                </a:schemeClr>
              </a:solidFill>
            </a:endParaRPr>
          </a:p>
        </p:txBody>
      </p:sp>
      <p:grpSp>
        <p:nvGrpSpPr>
          <p:cNvPr id="90" name="Group 89"/>
          <p:cNvGrpSpPr/>
          <p:nvPr/>
        </p:nvGrpSpPr>
        <p:grpSpPr>
          <a:xfrm>
            <a:off x="706812" y="3155324"/>
            <a:ext cx="1800000" cy="940737"/>
            <a:chOff x="685799" y="3619642"/>
            <a:chExt cx="1800000" cy="1080000"/>
          </a:xfrm>
          <a:solidFill>
            <a:schemeClr val="tx2"/>
          </a:solidFill>
        </p:grpSpPr>
        <p:sp>
          <p:nvSpPr>
            <p:cNvPr id="91" name="Down Arrow 2"/>
            <p:cNvSpPr/>
            <p:nvPr/>
          </p:nvSpPr>
          <p:spPr bwMode="auto">
            <a:xfrm rot="10800000" flipV="1">
              <a:off x="685799" y="3805736"/>
              <a:ext cx="1800000" cy="893906"/>
            </a:xfrm>
            <a:prstGeom prst="downArrow">
              <a:avLst>
                <a:gd name="adj1" fmla="val 75107"/>
                <a:gd name="adj2" fmla="val 43267"/>
              </a:avLst>
            </a:prstGeom>
            <a:grpFill/>
            <a:ln w="19050" algn="ctr">
              <a:noFill/>
              <a:miter lim="800000"/>
              <a:headEnd/>
              <a:tailEnd/>
            </a:ln>
            <a:effectLst/>
            <a:extLst/>
          </p:spPr>
          <p:txBody>
            <a:bodyPr wrap="square" lIns="72000" tIns="36000" rIns="72000" bIns="36000" rtlCol="0" anchor="ctr">
              <a:noAutofit/>
            </a:bodyPr>
            <a:lstStyle/>
            <a:p>
              <a:pPr algn="ctr"/>
              <a:r>
                <a:rPr lang="en-GB" sz="1400" b="1" dirty="0">
                  <a:solidFill>
                    <a:schemeClr val="bg1"/>
                  </a:solidFill>
                </a:rPr>
                <a:t>MACE</a:t>
              </a:r>
              <a:br>
                <a:rPr lang="en-GB" sz="1400" b="1" dirty="0">
                  <a:solidFill>
                    <a:schemeClr val="bg1"/>
                  </a:solidFill>
                </a:rPr>
              </a:br>
              <a:r>
                <a:rPr lang="en-GB" sz="1400" b="1" dirty="0">
                  <a:solidFill>
                    <a:schemeClr val="bg1"/>
                  </a:solidFill>
                </a:rPr>
                <a:t> 9% RRR</a:t>
              </a:r>
            </a:p>
          </p:txBody>
        </p:sp>
        <p:cxnSp>
          <p:nvCxnSpPr>
            <p:cNvPr id="92" name="Straight Connector 91"/>
            <p:cNvCxnSpPr/>
            <p:nvPr/>
          </p:nvCxnSpPr>
          <p:spPr bwMode="auto">
            <a:xfrm flipV="1">
              <a:off x="910112" y="3754012"/>
              <a:ext cx="1351374" cy="1"/>
            </a:xfrm>
            <a:prstGeom prst="line">
              <a:avLst/>
            </a:prstGeom>
            <a:grp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Straight Connector 92"/>
            <p:cNvCxnSpPr/>
            <p:nvPr/>
          </p:nvCxnSpPr>
          <p:spPr bwMode="auto">
            <a:xfrm>
              <a:off x="910112" y="3681673"/>
              <a:ext cx="1351374" cy="0"/>
            </a:xfrm>
            <a:prstGeom prst="line">
              <a:avLst/>
            </a:prstGeom>
            <a:grp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Straight Connector 93"/>
            <p:cNvCxnSpPr/>
            <p:nvPr/>
          </p:nvCxnSpPr>
          <p:spPr bwMode="auto">
            <a:xfrm flipV="1">
              <a:off x="910112" y="3619642"/>
              <a:ext cx="1351374" cy="1336"/>
            </a:xfrm>
            <a:prstGeom prst="line">
              <a:avLst/>
            </a:prstGeom>
            <a:grp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5" name="Rectangle 94"/>
          <p:cNvSpPr/>
          <p:nvPr/>
        </p:nvSpPr>
        <p:spPr bwMode="auto">
          <a:xfrm>
            <a:off x="904502" y="4565987"/>
            <a:ext cx="1404621" cy="901163"/>
          </a:xfrm>
          <a:prstGeom prst="rect">
            <a:avLst/>
          </a:prstGeom>
          <a:noFill/>
          <a:ln w="19050" algn="ctr">
            <a:noFill/>
            <a:miter lim="800000"/>
            <a:headEnd/>
            <a:tailEnd/>
          </a:ln>
          <a:effectLst/>
          <a:extLst/>
        </p:spPr>
        <p:txBody>
          <a:bodyPr wrap="square" lIns="0" tIns="0" rIns="0" bIns="0" rtlCol="0" anchor="ctr">
            <a:noAutofit/>
          </a:bodyPr>
          <a:lstStyle/>
          <a:p>
            <a:pPr algn="ctr">
              <a:lnSpc>
                <a:spcPct val="110000"/>
              </a:lnSpc>
            </a:pPr>
            <a:r>
              <a:rPr lang="en-GB" sz="1400" b="1" dirty="0">
                <a:solidFill>
                  <a:schemeClr val="tx1">
                    <a:lumMod val="65000"/>
                    <a:lumOff val="35000"/>
                  </a:schemeClr>
                </a:solidFill>
              </a:rPr>
              <a:t>Major/severe bleeding not reported</a:t>
            </a:r>
          </a:p>
        </p:txBody>
      </p:sp>
      <p:grpSp>
        <p:nvGrpSpPr>
          <p:cNvPr id="100" name="Group 99"/>
          <p:cNvGrpSpPr/>
          <p:nvPr/>
        </p:nvGrpSpPr>
        <p:grpSpPr>
          <a:xfrm>
            <a:off x="609334" y="1228300"/>
            <a:ext cx="1994956" cy="4415118"/>
            <a:chOff x="609334" y="1376364"/>
            <a:chExt cx="1994956" cy="4267054"/>
          </a:xfrm>
        </p:grpSpPr>
        <p:sp>
          <p:nvSpPr>
            <p:cNvPr id="101" name="Rectangle: Top Corners Rounded 3"/>
            <p:cNvSpPr/>
            <p:nvPr/>
          </p:nvSpPr>
          <p:spPr bwMode="auto">
            <a:xfrm>
              <a:off x="609334" y="1376364"/>
              <a:ext cx="1994956" cy="457199"/>
            </a:xfrm>
            <a:prstGeom prst="round2SameRect">
              <a:avLst>
                <a:gd name="adj1" fmla="val 20221"/>
                <a:gd name="adj2" fmla="val 0"/>
              </a:avLst>
            </a:prstGeom>
            <a:solidFill>
              <a:schemeClr val="bg2"/>
            </a:solidFill>
            <a:ln w="19050" algn="ctr">
              <a:noFill/>
              <a:miter lim="800000"/>
              <a:headEnd/>
              <a:tailEnd/>
            </a:ln>
            <a:effectLst/>
            <a:extLst/>
          </p:spPr>
          <p:txBody>
            <a:bodyPr wrap="square" lIns="0" tIns="0" rIns="0" bIns="0" rtlCol="0" anchor="ctr">
              <a:noAutofit/>
            </a:bodyPr>
            <a:lstStyle/>
            <a:p>
              <a:pPr algn="ctr"/>
              <a:r>
                <a:rPr lang="en-GB" sz="1600" b="1" dirty="0">
                  <a:solidFill>
                    <a:schemeClr val="bg1"/>
                  </a:solidFill>
                </a:rPr>
                <a:t>CAPRIE</a:t>
              </a:r>
              <a:r>
                <a:rPr lang="en-GB" sz="1600" b="1" baseline="30000" dirty="0">
                  <a:solidFill>
                    <a:schemeClr val="bg1"/>
                  </a:solidFill>
                </a:rPr>
                <a:t>1</a:t>
              </a:r>
              <a:endParaRPr lang="en-GB" sz="1600" b="1" dirty="0">
                <a:solidFill>
                  <a:schemeClr val="bg1"/>
                </a:solidFill>
              </a:endParaRPr>
            </a:p>
          </p:txBody>
        </p:sp>
        <p:sp>
          <p:nvSpPr>
            <p:cNvPr id="118" name="Rectangle: Rounded Corners 2"/>
            <p:cNvSpPr/>
            <p:nvPr/>
          </p:nvSpPr>
          <p:spPr bwMode="auto">
            <a:xfrm>
              <a:off x="613446" y="1376364"/>
              <a:ext cx="1986733" cy="4267054"/>
            </a:xfrm>
            <a:prstGeom prst="roundRect">
              <a:avLst>
                <a:gd name="adj" fmla="val 5044"/>
              </a:avLst>
            </a:prstGeom>
            <a:noFill/>
            <a:ln w="28575" algn="ctr">
              <a:solidFill>
                <a:schemeClr val="bg2"/>
              </a:solidFill>
              <a:miter lim="800000"/>
              <a:headEnd/>
              <a:tailEnd/>
            </a:ln>
            <a:effectLst/>
            <a:extLst/>
          </p:spPr>
          <p:txBody>
            <a:bodyPr wrap="square" lIns="0" tIns="0" rIns="0" bIns="0" rtlCol="0" anchor="ctr">
              <a:noAutofit/>
            </a:bodyPr>
            <a:lstStyle/>
            <a:p>
              <a:pPr algn="ctr"/>
              <a:endParaRPr lang="en-GB" sz="1600" dirty="0">
                <a:solidFill>
                  <a:schemeClr val="tx1">
                    <a:lumMod val="65000"/>
                    <a:lumOff val="35000"/>
                  </a:schemeClr>
                </a:solidFill>
              </a:endParaRPr>
            </a:p>
          </p:txBody>
        </p:sp>
      </p:grpSp>
      <p:grpSp>
        <p:nvGrpSpPr>
          <p:cNvPr id="119" name="Group 118"/>
          <p:cNvGrpSpPr/>
          <p:nvPr/>
        </p:nvGrpSpPr>
        <p:grpSpPr>
          <a:xfrm>
            <a:off x="2700249" y="1228299"/>
            <a:ext cx="1986733" cy="4415119"/>
            <a:chOff x="2700249" y="1376363"/>
            <a:chExt cx="1986733" cy="4267055"/>
          </a:xfrm>
        </p:grpSpPr>
        <p:sp>
          <p:nvSpPr>
            <p:cNvPr id="120" name="Rectangle: Top Corners Rounded 4"/>
            <p:cNvSpPr/>
            <p:nvPr/>
          </p:nvSpPr>
          <p:spPr bwMode="auto">
            <a:xfrm>
              <a:off x="2707039" y="1376772"/>
              <a:ext cx="1979943" cy="456791"/>
            </a:xfrm>
            <a:prstGeom prst="round2SameRect">
              <a:avLst>
                <a:gd name="adj1" fmla="val 14893"/>
                <a:gd name="adj2" fmla="val 0"/>
              </a:avLst>
            </a:prstGeom>
            <a:solidFill>
              <a:schemeClr val="bg2"/>
            </a:solidFill>
            <a:ln w="19050" algn="ctr">
              <a:noFill/>
              <a:miter lim="800000"/>
              <a:headEnd/>
              <a:tailEnd/>
            </a:ln>
            <a:effectLst/>
            <a:extLst/>
          </p:spPr>
          <p:txBody>
            <a:bodyPr wrap="square" lIns="0" tIns="0" rIns="0" bIns="0" rtlCol="0" anchor="ctr">
              <a:noAutofit/>
            </a:bodyPr>
            <a:lstStyle/>
            <a:p>
              <a:pPr algn="ctr"/>
              <a:r>
                <a:rPr lang="en-GB" sz="1600" b="1" dirty="0">
                  <a:solidFill>
                    <a:schemeClr val="bg1"/>
                  </a:solidFill>
                </a:rPr>
                <a:t>CHARISMA</a:t>
              </a:r>
              <a:r>
                <a:rPr lang="en-GB" sz="1600" b="1" baseline="30000" dirty="0">
                  <a:solidFill>
                    <a:schemeClr val="bg1"/>
                  </a:solidFill>
                </a:rPr>
                <a:t>2</a:t>
              </a:r>
              <a:endParaRPr lang="en-GB" sz="1600" b="1" dirty="0">
                <a:solidFill>
                  <a:schemeClr val="bg1"/>
                </a:solidFill>
              </a:endParaRPr>
            </a:p>
          </p:txBody>
        </p:sp>
        <p:sp>
          <p:nvSpPr>
            <p:cNvPr id="121" name="Rectangle: Rounded Corners 78"/>
            <p:cNvSpPr/>
            <p:nvPr/>
          </p:nvSpPr>
          <p:spPr bwMode="auto">
            <a:xfrm>
              <a:off x="2700249" y="1376363"/>
              <a:ext cx="1986733" cy="4267055"/>
            </a:xfrm>
            <a:prstGeom prst="roundRect">
              <a:avLst>
                <a:gd name="adj" fmla="val 5044"/>
              </a:avLst>
            </a:prstGeom>
            <a:noFill/>
            <a:ln w="28575" algn="ctr">
              <a:solidFill>
                <a:schemeClr val="bg2"/>
              </a:solidFill>
              <a:miter lim="800000"/>
              <a:headEnd/>
              <a:tailEnd/>
            </a:ln>
            <a:effectLst/>
            <a:extLst/>
          </p:spPr>
          <p:txBody>
            <a:bodyPr wrap="square" lIns="0" tIns="0" rIns="0" bIns="0" rtlCol="0" anchor="ctr">
              <a:noAutofit/>
            </a:bodyPr>
            <a:lstStyle/>
            <a:p>
              <a:pPr algn="ctr"/>
              <a:endParaRPr lang="en-GB" sz="1600" dirty="0">
                <a:solidFill>
                  <a:schemeClr val="tx1">
                    <a:lumMod val="65000"/>
                    <a:lumOff val="35000"/>
                  </a:schemeClr>
                </a:solidFill>
              </a:endParaRPr>
            </a:p>
          </p:txBody>
        </p:sp>
      </p:grpSp>
      <p:sp>
        <p:nvSpPr>
          <p:cNvPr id="122" name="Rectangle 121"/>
          <p:cNvSpPr/>
          <p:nvPr/>
        </p:nvSpPr>
        <p:spPr bwMode="auto">
          <a:xfrm>
            <a:off x="6886097" y="1724379"/>
            <a:ext cx="1994956" cy="1417298"/>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lnSpc>
                <a:spcPct val="110000"/>
              </a:lnSpc>
            </a:pPr>
            <a:r>
              <a:rPr lang="en-GB" sz="1400" b="1" dirty="0" err="1">
                <a:solidFill>
                  <a:schemeClr val="tx1">
                    <a:lumMod val="65000"/>
                    <a:lumOff val="35000"/>
                  </a:schemeClr>
                </a:solidFill>
              </a:rPr>
              <a:t>Vorapaxar</a:t>
            </a:r>
            <a:r>
              <a:rPr lang="en-GB" sz="1400" dirty="0">
                <a:solidFill>
                  <a:schemeClr val="tx1">
                    <a:lumMod val="65000"/>
                    <a:lumOff val="35000"/>
                  </a:schemeClr>
                </a:solidFill>
              </a:rPr>
              <a:t> </a:t>
            </a:r>
            <a:r>
              <a:rPr lang="en-GB" sz="1400" dirty="0" smtClean="0">
                <a:solidFill>
                  <a:schemeClr val="tx1">
                    <a:lumMod val="65000"/>
                    <a:lumOff val="35000"/>
                  </a:schemeClr>
                </a:solidFill>
              </a:rPr>
              <a:t>vs Placebo, </a:t>
            </a:r>
            <a:br>
              <a:rPr lang="en-GB" sz="1400" dirty="0" smtClean="0">
                <a:solidFill>
                  <a:schemeClr val="tx1">
                    <a:lumMod val="65000"/>
                    <a:lumOff val="35000"/>
                  </a:schemeClr>
                </a:solidFill>
              </a:rPr>
            </a:br>
            <a:r>
              <a:rPr lang="en-GB" sz="1400" b="1" dirty="0" smtClean="0">
                <a:solidFill>
                  <a:schemeClr val="tx1">
                    <a:lumMod val="65000"/>
                    <a:lumOff val="35000"/>
                  </a:schemeClr>
                </a:solidFill>
              </a:rPr>
              <a:t>+</a:t>
            </a:r>
            <a:r>
              <a:rPr lang="en-GB" sz="1400" dirty="0" smtClean="0">
                <a:solidFill>
                  <a:schemeClr val="tx1">
                    <a:lumMod val="65000"/>
                    <a:lumOff val="35000"/>
                  </a:schemeClr>
                </a:solidFill>
              </a:rPr>
              <a:t> </a:t>
            </a:r>
            <a:r>
              <a:rPr lang="en-GB" sz="1400" b="1" dirty="0" smtClean="0">
                <a:solidFill>
                  <a:schemeClr val="tx1">
                    <a:lumMod val="65000"/>
                    <a:lumOff val="35000"/>
                  </a:schemeClr>
                </a:solidFill>
              </a:rPr>
              <a:t>aspirin ± </a:t>
            </a:r>
            <a:r>
              <a:rPr lang="en-GB" sz="1400" b="1" dirty="0" err="1" smtClean="0">
                <a:solidFill>
                  <a:schemeClr val="tx1">
                    <a:lumMod val="65000"/>
                    <a:lumOff val="35000"/>
                  </a:schemeClr>
                </a:solidFill>
              </a:rPr>
              <a:t>thienopyridine</a:t>
            </a:r>
            <a:r>
              <a:rPr lang="en-GB" sz="1400" b="1" dirty="0">
                <a:solidFill>
                  <a:schemeClr val="tx1">
                    <a:lumMod val="65000"/>
                    <a:lumOff val="35000"/>
                  </a:schemeClr>
                </a:solidFill>
              </a:rPr>
              <a:t/>
            </a:r>
            <a:br>
              <a:rPr lang="en-GB" sz="1400" b="1" dirty="0">
                <a:solidFill>
                  <a:schemeClr val="tx1">
                    <a:lumMod val="65000"/>
                    <a:lumOff val="35000"/>
                  </a:schemeClr>
                </a:solidFill>
              </a:rPr>
            </a:br>
            <a:r>
              <a:rPr lang="en-GB" sz="1400" dirty="0">
                <a:solidFill>
                  <a:schemeClr val="tx1">
                    <a:lumMod val="65000"/>
                    <a:lumOff val="35000"/>
                  </a:schemeClr>
                </a:solidFill>
              </a:rPr>
              <a:t>in patients with </a:t>
            </a:r>
            <a:r>
              <a:rPr lang="en-GB" sz="1400" dirty="0" smtClean="0">
                <a:solidFill>
                  <a:schemeClr val="tx1">
                    <a:lumMod val="65000"/>
                    <a:lumOff val="35000"/>
                  </a:schemeClr>
                </a:solidFill>
              </a:rPr>
              <a:t/>
            </a:r>
            <a:br>
              <a:rPr lang="en-GB" sz="1400" dirty="0" smtClean="0">
                <a:solidFill>
                  <a:schemeClr val="tx1">
                    <a:lumMod val="65000"/>
                    <a:lumOff val="35000"/>
                  </a:schemeClr>
                </a:solidFill>
              </a:rPr>
            </a:br>
            <a:r>
              <a:rPr lang="en-GB" sz="1400" b="1" dirty="0" smtClean="0">
                <a:solidFill>
                  <a:schemeClr val="tx1">
                    <a:lumMod val="65000"/>
                    <a:lumOff val="35000"/>
                  </a:schemeClr>
                </a:solidFill>
              </a:rPr>
              <a:t>ischaemic stroke, MI symptomatic PAD</a:t>
            </a:r>
            <a:endParaRPr lang="en-GB" sz="1400" b="1" dirty="0">
              <a:solidFill>
                <a:schemeClr val="tx1">
                  <a:lumMod val="65000"/>
                  <a:lumOff val="35000"/>
                </a:schemeClr>
              </a:solidFill>
            </a:endParaRPr>
          </a:p>
        </p:txBody>
      </p:sp>
      <p:grpSp>
        <p:nvGrpSpPr>
          <p:cNvPr id="123" name="Group 122"/>
          <p:cNvGrpSpPr/>
          <p:nvPr/>
        </p:nvGrpSpPr>
        <p:grpSpPr>
          <a:xfrm>
            <a:off x="6881973" y="1228299"/>
            <a:ext cx="2003205" cy="4415119"/>
            <a:chOff x="4793829" y="1376363"/>
            <a:chExt cx="2003205" cy="4267055"/>
          </a:xfrm>
        </p:grpSpPr>
        <p:sp>
          <p:nvSpPr>
            <p:cNvPr id="124" name="Rectangle: Top Corners Rounded 5"/>
            <p:cNvSpPr/>
            <p:nvPr/>
          </p:nvSpPr>
          <p:spPr bwMode="auto">
            <a:xfrm>
              <a:off x="4802078" y="1376363"/>
              <a:ext cx="1994956" cy="457200"/>
            </a:xfrm>
            <a:prstGeom prst="round2SameRect">
              <a:avLst>
                <a:gd name="adj1" fmla="val 13123"/>
                <a:gd name="adj2" fmla="val 0"/>
              </a:avLst>
            </a:prstGeom>
            <a:solidFill>
              <a:schemeClr val="bg2"/>
            </a:solidFill>
            <a:ln w="19050" algn="ctr">
              <a:noFill/>
              <a:miter lim="800000"/>
              <a:headEnd/>
              <a:tailEnd/>
            </a:ln>
            <a:effectLst/>
            <a:extLst/>
          </p:spPr>
          <p:txBody>
            <a:bodyPr wrap="square" lIns="0" tIns="0" rIns="0" bIns="0" rtlCol="0" anchor="ctr">
              <a:noAutofit/>
            </a:bodyPr>
            <a:lstStyle/>
            <a:p>
              <a:pPr algn="ctr"/>
              <a:r>
                <a:rPr lang="en-GB" sz="1600" b="1" dirty="0">
                  <a:solidFill>
                    <a:schemeClr val="bg1"/>
                  </a:solidFill>
                </a:rPr>
                <a:t>TRA2°P-TIMI </a:t>
              </a:r>
              <a:r>
                <a:rPr lang="en-GB" sz="1600" b="1" dirty="0" smtClean="0">
                  <a:solidFill>
                    <a:schemeClr val="bg1"/>
                  </a:solidFill>
                </a:rPr>
                <a:t>50</a:t>
              </a:r>
              <a:r>
                <a:rPr lang="en-GB" sz="1600" b="1" baseline="30000" dirty="0">
                  <a:solidFill>
                    <a:schemeClr val="bg1"/>
                  </a:solidFill>
                </a:rPr>
                <a:t>4</a:t>
              </a:r>
              <a:endParaRPr lang="en-GB" sz="1600" b="1" dirty="0">
                <a:solidFill>
                  <a:schemeClr val="bg1"/>
                </a:solidFill>
              </a:endParaRPr>
            </a:p>
          </p:txBody>
        </p:sp>
        <p:sp>
          <p:nvSpPr>
            <p:cNvPr id="125" name="Rectangle: Rounded Corners 79"/>
            <p:cNvSpPr/>
            <p:nvPr/>
          </p:nvSpPr>
          <p:spPr bwMode="auto">
            <a:xfrm>
              <a:off x="4793829" y="1376363"/>
              <a:ext cx="1986733" cy="4267055"/>
            </a:xfrm>
            <a:prstGeom prst="roundRect">
              <a:avLst>
                <a:gd name="adj" fmla="val 5044"/>
              </a:avLst>
            </a:prstGeom>
            <a:noFill/>
            <a:ln w="28575" algn="ctr">
              <a:solidFill>
                <a:schemeClr val="bg2"/>
              </a:solidFill>
              <a:miter lim="800000"/>
              <a:headEnd/>
              <a:tailEnd/>
            </a:ln>
            <a:effectLst/>
            <a:extLst/>
          </p:spPr>
          <p:txBody>
            <a:bodyPr wrap="square" lIns="0" tIns="0" rIns="0" bIns="0" rtlCol="0" anchor="ctr">
              <a:noAutofit/>
            </a:bodyPr>
            <a:lstStyle/>
            <a:p>
              <a:pPr algn="ctr"/>
              <a:endParaRPr lang="en-GB" sz="1600" dirty="0">
                <a:solidFill>
                  <a:schemeClr val="tx1">
                    <a:lumMod val="65000"/>
                    <a:lumOff val="35000"/>
                  </a:schemeClr>
                </a:solidFill>
              </a:endParaRPr>
            </a:p>
          </p:txBody>
        </p:sp>
      </p:grpSp>
      <p:grpSp>
        <p:nvGrpSpPr>
          <p:cNvPr id="130" name="Group 129"/>
          <p:cNvGrpSpPr/>
          <p:nvPr/>
        </p:nvGrpSpPr>
        <p:grpSpPr>
          <a:xfrm>
            <a:off x="6966722" y="3155325"/>
            <a:ext cx="1833706" cy="944908"/>
            <a:chOff x="4886484" y="5547820"/>
            <a:chExt cx="1833706" cy="1084788"/>
          </a:xfrm>
          <a:solidFill>
            <a:schemeClr val="tx2"/>
          </a:solidFill>
        </p:grpSpPr>
        <p:sp>
          <p:nvSpPr>
            <p:cNvPr id="131" name="Down Arrow 2"/>
            <p:cNvSpPr/>
            <p:nvPr/>
          </p:nvSpPr>
          <p:spPr bwMode="auto">
            <a:xfrm rot="10800000" flipV="1">
              <a:off x="4886484" y="5733340"/>
              <a:ext cx="1833706" cy="899268"/>
            </a:xfrm>
            <a:prstGeom prst="downArrow">
              <a:avLst>
                <a:gd name="adj1" fmla="val 75107"/>
                <a:gd name="adj2" fmla="val 43267"/>
              </a:avLst>
            </a:prstGeom>
            <a:grpFill/>
            <a:ln w="19050" algn="ctr">
              <a:noFill/>
              <a:miter lim="800000"/>
              <a:headEnd/>
              <a:tailEnd/>
            </a:ln>
            <a:effectLst/>
            <a:extLst/>
          </p:spPr>
          <p:txBody>
            <a:bodyPr wrap="square" lIns="72000" tIns="36000" rIns="72000" bIns="36000" rtlCol="0" anchor="ctr">
              <a:noAutofit/>
            </a:bodyPr>
            <a:lstStyle/>
            <a:p>
              <a:pPr algn="ctr"/>
              <a:r>
                <a:rPr lang="en-GB" sz="1400" b="1" dirty="0">
                  <a:solidFill>
                    <a:schemeClr val="bg1"/>
                  </a:solidFill>
                </a:rPr>
                <a:t>MACE</a:t>
              </a:r>
              <a:br>
                <a:rPr lang="en-GB" sz="1400" b="1" dirty="0">
                  <a:solidFill>
                    <a:schemeClr val="bg1"/>
                  </a:solidFill>
                </a:rPr>
              </a:br>
              <a:r>
                <a:rPr lang="en-GB" sz="1400" b="1" dirty="0">
                  <a:solidFill>
                    <a:schemeClr val="bg1"/>
                  </a:solidFill>
                </a:rPr>
                <a:t> 13% RRR</a:t>
              </a:r>
            </a:p>
          </p:txBody>
        </p:sp>
        <p:grpSp>
          <p:nvGrpSpPr>
            <p:cNvPr id="132" name="Group 131"/>
            <p:cNvGrpSpPr/>
            <p:nvPr/>
          </p:nvGrpSpPr>
          <p:grpSpPr>
            <a:xfrm>
              <a:off x="5111285" y="5547820"/>
              <a:ext cx="1376680" cy="135177"/>
              <a:chOff x="5221335" y="3986525"/>
              <a:chExt cx="1376680" cy="135177"/>
            </a:xfrm>
            <a:grpFill/>
          </p:grpSpPr>
          <p:cxnSp>
            <p:nvCxnSpPr>
              <p:cNvPr id="133" name="Straight Connector 132"/>
              <p:cNvCxnSpPr/>
              <p:nvPr/>
            </p:nvCxnSpPr>
            <p:spPr bwMode="auto">
              <a:xfrm flipV="1">
                <a:off x="5221335" y="4121701"/>
                <a:ext cx="1376680" cy="1"/>
              </a:xfrm>
              <a:prstGeom prst="line">
                <a:avLst/>
              </a:prstGeom>
              <a:grp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4" name="Straight Connector 133"/>
              <p:cNvCxnSpPr/>
              <p:nvPr/>
            </p:nvCxnSpPr>
            <p:spPr bwMode="auto">
              <a:xfrm>
                <a:off x="5221335" y="4048928"/>
                <a:ext cx="1376680" cy="0"/>
              </a:xfrm>
              <a:prstGeom prst="line">
                <a:avLst/>
              </a:prstGeom>
              <a:grp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5" name="Straight Connector 134"/>
              <p:cNvCxnSpPr/>
              <p:nvPr/>
            </p:nvCxnSpPr>
            <p:spPr bwMode="auto">
              <a:xfrm flipV="1">
                <a:off x="5221335" y="3986525"/>
                <a:ext cx="1376680" cy="1344"/>
              </a:xfrm>
              <a:prstGeom prst="line">
                <a:avLst/>
              </a:prstGeom>
              <a:grp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36" name="Group 135"/>
          <p:cNvGrpSpPr/>
          <p:nvPr/>
        </p:nvGrpSpPr>
        <p:grpSpPr>
          <a:xfrm>
            <a:off x="6966722" y="4252021"/>
            <a:ext cx="1833706" cy="1307113"/>
            <a:chOff x="4882703" y="4701632"/>
            <a:chExt cx="1833706" cy="1307113"/>
          </a:xfrm>
        </p:grpSpPr>
        <p:sp>
          <p:nvSpPr>
            <p:cNvPr id="137" name="Down Arrow 2"/>
            <p:cNvSpPr/>
            <p:nvPr/>
          </p:nvSpPr>
          <p:spPr bwMode="auto">
            <a:xfrm rot="10800000" flipV="1">
              <a:off x="4882703" y="4701632"/>
              <a:ext cx="1833706" cy="1121248"/>
            </a:xfrm>
            <a:prstGeom prst="upArrow">
              <a:avLst>
                <a:gd name="adj1" fmla="val 75185"/>
                <a:gd name="adj2" fmla="val 50000"/>
              </a:avLst>
            </a:prstGeom>
            <a:solidFill>
              <a:schemeClr val="accent1"/>
            </a:solidFill>
            <a:ln w="19050" algn="ctr">
              <a:noFill/>
              <a:miter lim="800000"/>
              <a:headEnd/>
              <a:tailEnd/>
            </a:ln>
            <a:effectLst/>
            <a:extLst/>
          </p:spPr>
          <p:txBody>
            <a:bodyPr wrap="square" lIns="72000" tIns="0" rIns="72000" bIns="180000" rtlCol="0" anchor="ctr">
              <a:noAutofit/>
            </a:bodyPr>
            <a:lstStyle/>
            <a:p>
              <a:pPr algn="ctr"/>
              <a:r>
                <a:rPr lang="en-GB" sz="1400" b="1" dirty="0" smtClean="0">
                  <a:solidFill>
                    <a:schemeClr val="bg1"/>
                  </a:solidFill>
                </a:rPr>
                <a:t>GUSTO </a:t>
              </a:r>
              <a:br>
                <a:rPr lang="en-GB" sz="1400" b="1" dirty="0" smtClean="0">
                  <a:solidFill>
                    <a:schemeClr val="bg1"/>
                  </a:solidFill>
                </a:rPr>
              </a:br>
              <a:r>
                <a:rPr lang="en-GB" sz="1400" b="1" dirty="0" smtClean="0">
                  <a:solidFill>
                    <a:schemeClr val="bg1"/>
                  </a:solidFill>
                </a:rPr>
                <a:t>mod-severe bleeding</a:t>
              </a:r>
              <a:r>
                <a:rPr lang="en-GB" sz="1400" b="1" dirty="0">
                  <a:solidFill>
                    <a:schemeClr val="bg1"/>
                  </a:solidFill>
                </a:rPr>
                <a:t/>
              </a:r>
              <a:br>
                <a:rPr lang="en-GB" sz="1400" b="1" dirty="0">
                  <a:solidFill>
                    <a:schemeClr val="bg1"/>
                  </a:solidFill>
                </a:rPr>
              </a:br>
              <a:r>
                <a:rPr lang="en-GB" sz="1400" b="1" dirty="0">
                  <a:solidFill>
                    <a:schemeClr val="bg1"/>
                  </a:solidFill>
                </a:rPr>
                <a:t> </a:t>
              </a:r>
              <a:r>
                <a:rPr lang="en-GB" sz="1400" b="1" dirty="0" smtClean="0">
                  <a:solidFill>
                    <a:schemeClr val="bg1"/>
                  </a:solidFill>
                </a:rPr>
                <a:t>1.7 </a:t>
              </a:r>
              <a:r>
                <a:rPr lang="en-GB" sz="1400" b="1" dirty="0">
                  <a:solidFill>
                    <a:schemeClr val="bg1"/>
                  </a:solidFill>
                </a:rPr>
                <a:t>× </a:t>
              </a:r>
            </a:p>
          </p:txBody>
        </p:sp>
        <p:grpSp>
          <p:nvGrpSpPr>
            <p:cNvPr id="138" name="Group 137"/>
            <p:cNvGrpSpPr/>
            <p:nvPr/>
          </p:nvGrpSpPr>
          <p:grpSpPr>
            <a:xfrm rot="10800000">
              <a:off x="5111285" y="5873568"/>
              <a:ext cx="1376680" cy="135177"/>
              <a:chOff x="5153368" y="5839601"/>
              <a:chExt cx="1376680" cy="135177"/>
            </a:xfrm>
          </p:grpSpPr>
          <p:cxnSp>
            <p:nvCxnSpPr>
              <p:cNvPr id="139" name="Straight Connector 138"/>
              <p:cNvCxnSpPr/>
              <p:nvPr/>
            </p:nvCxnSpPr>
            <p:spPr bwMode="auto">
              <a:xfrm flipV="1">
                <a:off x="5153368" y="5974777"/>
                <a:ext cx="1376680" cy="1"/>
              </a:xfrm>
              <a:prstGeom prst="line">
                <a:avLst/>
              </a:prstGeom>
              <a:noFill/>
              <a:ln w="57150" cap="flat" cmpd="sng" algn="ctr">
                <a:solidFill>
                  <a:schemeClr val="tx1">
                    <a:lumMod val="65000"/>
                    <a:lumOff val="35000"/>
                    <a:alpha val="74902"/>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0" name="Straight Connector 139"/>
              <p:cNvCxnSpPr/>
              <p:nvPr/>
            </p:nvCxnSpPr>
            <p:spPr bwMode="auto">
              <a:xfrm>
                <a:off x="5153368" y="5902005"/>
                <a:ext cx="1376680" cy="0"/>
              </a:xfrm>
              <a:prstGeom prst="line">
                <a:avLst/>
              </a:prstGeom>
              <a:noFill/>
              <a:ln w="38100" cap="flat" cmpd="sng" algn="ctr">
                <a:solidFill>
                  <a:schemeClr val="accent1">
                    <a:alpha val="50196"/>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1" name="Straight Connector 140"/>
              <p:cNvCxnSpPr/>
              <p:nvPr/>
            </p:nvCxnSpPr>
            <p:spPr bwMode="auto">
              <a:xfrm flipV="1">
                <a:off x="5153368" y="5839601"/>
                <a:ext cx="1376680" cy="1344"/>
              </a:xfrm>
              <a:prstGeom prst="line">
                <a:avLst/>
              </a:prstGeom>
              <a:noFill/>
              <a:ln w="19050" cap="flat" cmpd="sng" algn="ctr">
                <a:solidFill>
                  <a:schemeClr val="bg1">
                    <a:lumMod val="50000"/>
                    <a:alpha val="25098"/>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142" name="Rectangle 141"/>
          <p:cNvSpPr/>
          <p:nvPr/>
        </p:nvSpPr>
        <p:spPr bwMode="auto">
          <a:xfrm>
            <a:off x="4804120" y="1724380"/>
            <a:ext cx="1994956" cy="1417298"/>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lnSpc>
                <a:spcPct val="110000"/>
              </a:lnSpc>
            </a:pPr>
            <a:r>
              <a:rPr lang="en-GB" sz="1400" b="1" dirty="0">
                <a:solidFill>
                  <a:schemeClr val="tx1">
                    <a:lumMod val="65000"/>
                    <a:lumOff val="35000"/>
                  </a:schemeClr>
                </a:solidFill>
              </a:rPr>
              <a:t>Ticagrelor</a:t>
            </a:r>
            <a:r>
              <a:rPr lang="en-GB" sz="1400" dirty="0">
                <a:solidFill>
                  <a:schemeClr val="tx1">
                    <a:lumMod val="65000"/>
                    <a:lumOff val="35000"/>
                  </a:schemeClr>
                </a:solidFill>
              </a:rPr>
              <a:t> </a:t>
            </a:r>
            <a:r>
              <a:rPr lang="en-GB" sz="1400" b="1" dirty="0">
                <a:solidFill>
                  <a:schemeClr val="tx1">
                    <a:lumMod val="65000"/>
                    <a:lumOff val="35000"/>
                  </a:schemeClr>
                </a:solidFill>
              </a:rPr>
              <a:t>+ aspirin</a:t>
            </a:r>
            <a:r>
              <a:rPr lang="en-GB" sz="1400" dirty="0">
                <a:solidFill>
                  <a:schemeClr val="tx1">
                    <a:lumMod val="65000"/>
                    <a:lumOff val="35000"/>
                  </a:schemeClr>
                </a:solidFill>
              </a:rPr>
              <a:t> </a:t>
            </a:r>
            <a:br>
              <a:rPr lang="en-GB" sz="1400" dirty="0">
                <a:solidFill>
                  <a:schemeClr val="tx1">
                    <a:lumMod val="65000"/>
                    <a:lumOff val="35000"/>
                  </a:schemeClr>
                </a:solidFill>
              </a:rPr>
            </a:br>
            <a:r>
              <a:rPr lang="en-GB" sz="1400" dirty="0">
                <a:solidFill>
                  <a:schemeClr val="tx1">
                    <a:lumMod val="65000"/>
                    <a:lumOff val="35000"/>
                  </a:schemeClr>
                </a:solidFill>
              </a:rPr>
              <a:t>vs </a:t>
            </a:r>
            <a:r>
              <a:rPr lang="en-GB" sz="1400" dirty="0" smtClean="0">
                <a:solidFill>
                  <a:schemeClr val="tx1">
                    <a:lumMod val="65000"/>
                    <a:lumOff val="35000"/>
                  </a:schemeClr>
                </a:solidFill>
              </a:rPr>
              <a:t>Placebo + </a:t>
            </a:r>
            <a:r>
              <a:rPr lang="en-GB" sz="1400" b="1" dirty="0" smtClean="0">
                <a:solidFill>
                  <a:schemeClr val="tx1">
                    <a:lumMod val="65000"/>
                    <a:lumOff val="35000"/>
                  </a:schemeClr>
                </a:solidFill>
              </a:rPr>
              <a:t>aspirin</a:t>
            </a:r>
            <a:r>
              <a:rPr lang="en-GB" sz="1400" b="1" dirty="0">
                <a:solidFill>
                  <a:schemeClr val="tx1">
                    <a:lumMod val="65000"/>
                    <a:lumOff val="35000"/>
                  </a:schemeClr>
                </a:solidFill>
              </a:rPr>
              <a:t/>
            </a:r>
            <a:br>
              <a:rPr lang="en-GB" sz="1400" b="1" dirty="0">
                <a:solidFill>
                  <a:schemeClr val="tx1">
                    <a:lumMod val="65000"/>
                    <a:lumOff val="35000"/>
                  </a:schemeClr>
                </a:solidFill>
              </a:rPr>
            </a:br>
            <a:r>
              <a:rPr lang="en-GB" sz="1400" dirty="0">
                <a:solidFill>
                  <a:schemeClr val="tx1">
                    <a:lumMod val="65000"/>
                    <a:lumOff val="35000"/>
                  </a:schemeClr>
                </a:solidFill>
              </a:rPr>
              <a:t>in patients with </a:t>
            </a:r>
            <a:r>
              <a:rPr lang="en-GB" sz="1400" b="1" dirty="0">
                <a:solidFill>
                  <a:schemeClr val="tx1">
                    <a:lumMod val="65000"/>
                    <a:lumOff val="35000"/>
                  </a:schemeClr>
                </a:solidFill>
              </a:rPr>
              <a:t/>
            </a:r>
            <a:br>
              <a:rPr lang="en-GB" sz="1400" b="1" dirty="0">
                <a:solidFill>
                  <a:schemeClr val="tx1">
                    <a:lumMod val="65000"/>
                    <a:lumOff val="35000"/>
                  </a:schemeClr>
                </a:solidFill>
              </a:rPr>
            </a:br>
            <a:r>
              <a:rPr lang="en-GB" sz="1400" b="1" dirty="0" smtClean="0">
                <a:solidFill>
                  <a:schemeClr val="tx1">
                    <a:lumMod val="65000"/>
                    <a:lumOff val="35000"/>
                  </a:schemeClr>
                </a:solidFill>
              </a:rPr>
              <a:t>prior MI</a:t>
            </a:r>
            <a:r>
              <a:rPr lang="en-GB" sz="1400" b="1" dirty="0">
                <a:solidFill>
                  <a:schemeClr val="tx1">
                    <a:lumMod val="65000"/>
                    <a:lumOff val="35000"/>
                  </a:schemeClr>
                </a:solidFill>
              </a:rPr>
              <a:t>, </a:t>
            </a:r>
            <a:r>
              <a:rPr lang="en-GB" sz="1400" b="1" dirty="0" smtClean="0">
                <a:solidFill>
                  <a:schemeClr val="tx1">
                    <a:lumMod val="65000"/>
                    <a:lumOff val="35000"/>
                  </a:schemeClr>
                </a:solidFill>
              </a:rPr>
              <a:t>or</a:t>
            </a:r>
            <a:br>
              <a:rPr lang="en-GB" sz="1400" b="1" dirty="0" smtClean="0">
                <a:solidFill>
                  <a:schemeClr val="tx1">
                    <a:lumMod val="65000"/>
                    <a:lumOff val="35000"/>
                  </a:schemeClr>
                </a:solidFill>
              </a:rPr>
            </a:br>
            <a:r>
              <a:rPr lang="en-GB" sz="1400" b="1" dirty="0" smtClean="0">
                <a:solidFill>
                  <a:schemeClr val="tx1">
                    <a:lumMod val="65000"/>
                    <a:lumOff val="35000"/>
                  </a:schemeClr>
                </a:solidFill>
              </a:rPr>
              <a:t>high CV risk</a:t>
            </a:r>
            <a:endParaRPr lang="en-GB" sz="1400" b="1" dirty="0">
              <a:solidFill>
                <a:schemeClr val="tx1">
                  <a:lumMod val="65000"/>
                  <a:lumOff val="35000"/>
                </a:schemeClr>
              </a:solidFill>
            </a:endParaRPr>
          </a:p>
        </p:txBody>
      </p:sp>
      <p:sp>
        <p:nvSpPr>
          <p:cNvPr id="143" name="TextBox 142"/>
          <p:cNvSpPr txBox="1"/>
          <p:nvPr/>
        </p:nvSpPr>
        <p:spPr>
          <a:xfrm>
            <a:off x="5004008" y="4081653"/>
            <a:ext cx="592127" cy="340735"/>
          </a:xfrm>
          <a:prstGeom prst="rect">
            <a:avLst/>
          </a:prstGeom>
          <a:noFill/>
        </p:spPr>
        <p:txBody>
          <a:bodyPr wrap="none" lIns="90000" tIns="46800" rIns="90000" bIns="46800" rtlCol="0" anchor="ctr">
            <a:spAutoFit/>
          </a:bodyPr>
          <a:lstStyle/>
          <a:p>
            <a:pPr algn="ctr"/>
            <a:r>
              <a:rPr lang="en-GB" sz="1600" b="1" dirty="0">
                <a:solidFill>
                  <a:schemeClr val="bg1"/>
                </a:solidFill>
              </a:rPr>
              <a:t>16%</a:t>
            </a:r>
          </a:p>
        </p:txBody>
      </p:sp>
      <p:grpSp>
        <p:nvGrpSpPr>
          <p:cNvPr id="144" name="Group 143"/>
          <p:cNvGrpSpPr/>
          <p:nvPr/>
        </p:nvGrpSpPr>
        <p:grpSpPr>
          <a:xfrm>
            <a:off x="4799266" y="1228299"/>
            <a:ext cx="1986733" cy="4415119"/>
            <a:chOff x="6887410" y="1376363"/>
            <a:chExt cx="1986733" cy="4267055"/>
          </a:xfrm>
        </p:grpSpPr>
        <p:sp>
          <p:nvSpPr>
            <p:cNvPr id="145" name="Rectangle: Top Corners Rounded 6"/>
            <p:cNvSpPr/>
            <p:nvPr/>
          </p:nvSpPr>
          <p:spPr bwMode="auto">
            <a:xfrm>
              <a:off x="6897118" y="1376364"/>
              <a:ext cx="1977025" cy="457199"/>
            </a:xfrm>
            <a:prstGeom prst="round2SameRect">
              <a:avLst>
                <a:gd name="adj1" fmla="val 15781"/>
                <a:gd name="adj2" fmla="val 0"/>
              </a:avLst>
            </a:prstGeom>
            <a:solidFill>
              <a:schemeClr val="bg2"/>
            </a:solidFill>
            <a:ln w="19050" algn="ctr">
              <a:noFill/>
              <a:miter lim="800000"/>
              <a:headEnd/>
              <a:tailEnd/>
            </a:ln>
            <a:effectLst/>
            <a:extLst/>
          </p:spPr>
          <p:txBody>
            <a:bodyPr wrap="square" lIns="0" tIns="0" rIns="0" bIns="0" rtlCol="0" anchor="ctr">
              <a:noAutofit/>
            </a:bodyPr>
            <a:lstStyle/>
            <a:p>
              <a:pPr algn="ctr"/>
              <a:r>
                <a:rPr lang="en-GB" sz="1600" b="1" dirty="0" smtClean="0">
                  <a:solidFill>
                    <a:schemeClr val="bg1"/>
                  </a:solidFill>
                </a:rPr>
                <a:t>PEGASUS</a:t>
              </a:r>
              <a:r>
                <a:rPr lang="en-GB" sz="1600" b="1" baseline="30000" dirty="0" smtClean="0">
                  <a:solidFill>
                    <a:schemeClr val="bg1"/>
                  </a:solidFill>
                </a:rPr>
                <a:t>3</a:t>
              </a:r>
              <a:endParaRPr lang="en-GB" sz="1600" b="1" dirty="0">
                <a:solidFill>
                  <a:schemeClr val="bg1"/>
                </a:solidFill>
              </a:endParaRPr>
            </a:p>
          </p:txBody>
        </p:sp>
        <p:sp>
          <p:nvSpPr>
            <p:cNvPr id="146" name="Rectangle: Rounded Corners 80"/>
            <p:cNvSpPr/>
            <p:nvPr/>
          </p:nvSpPr>
          <p:spPr bwMode="auto">
            <a:xfrm>
              <a:off x="6887410" y="1376363"/>
              <a:ext cx="1986733" cy="4267055"/>
            </a:xfrm>
            <a:prstGeom prst="roundRect">
              <a:avLst>
                <a:gd name="adj" fmla="val 5044"/>
              </a:avLst>
            </a:prstGeom>
            <a:noFill/>
            <a:ln w="28575" algn="ctr">
              <a:solidFill>
                <a:schemeClr val="bg2"/>
              </a:solidFill>
              <a:miter lim="800000"/>
              <a:headEnd/>
              <a:tailEnd/>
            </a:ln>
            <a:effectLst/>
            <a:extLst/>
          </p:spPr>
          <p:txBody>
            <a:bodyPr wrap="square" lIns="0" tIns="0" rIns="0" bIns="0" rtlCol="0" anchor="ctr">
              <a:noAutofit/>
            </a:bodyPr>
            <a:lstStyle/>
            <a:p>
              <a:pPr algn="ctr"/>
              <a:endParaRPr lang="en-GB" sz="1600" dirty="0">
                <a:solidFill>
                  <a:schemeClr val="tx1">
                    <a:lumMod val="65000"/>
                    <a:lumOff val="35000"/>
                  </a:schemeClr>
                </a:solidFill>
              </a:endParaRPr>
            </a:p>
          </p:txBody>
        </p:sp>
      </p:grpSp>
      <p:grpSp>
        <p:nvGrpSpPr>
          <p:cNvPr id="147" name="Group 146"/>
          <p:cNvGrpSpPr/>
          <p:nvPr/>
        </p:nvGrpSpPr>
        <p:grpSpPr>
          <a:xfrm>
            <a:off x="4884745" y="3155325"/>
            <a:ext cx="1833706" cy="946567"/>
            <a:chOff x="4886484" y="5545915"/>
            <a:chExt cx="1833706" cy="1086693"/>
          </a:xfrm>
          <a:solidFill>
            <a:schemeClr val="tx2"/>
          </a:solidFill>
        </p:grpSpPr>
        <p:sp>
          <p:nvSpPr>
            <p:cNvPr id="148" name="Down Arrow 2"/>
            <p:cNvSpPr/>
            <p:nvPr/>
          </p:nvSpPr>
          <p:spPr bwMode="auto">
            <a:xfrm rot="10800000" flipV="1">
              <a:off x="4886484" y="5733340"/>
              <a:ext cx="1833706" cy="899268"/>
            </a:xfrm>
            <a:prstGeom prst="downArrow">
              <a:avLst>
                <a:gd name="adj1" fmla="val 75107"/>
                <a:gd name="adj2" fmla="val 43267"/>
              </a:avLst>
            </a:prstGeom>
            <a:grpFill/>
            <a:ln w="19050" algn="ctr">
              <a:noFill/>
              <a:miter lim="800000"/>
              <a:headEnd/>
              <a:tailEnd/>
            </a:ln>
            <a:effectLst/>
            <a:extLst/>
          </p:spPr>
          <p:txBody>
            <a:bodyPr wrap="square" lIns="72000" tIns="36000" rIns="72000" bIns="36000" rtlCol="0" anchor="ctr">
              <a:noAutofit/>
            </a:bodyPr>
            <a:lstStyle/>
            <a:p>
              <a:pPr algn="ctr"/>
              <a:r>
                <a:rPr lang="en-GB" sz="1400" b="1" dirty="0">
                  <a:solidFill>
                    <a:schemeClr val="bg1"/>
                  </a:solidFill>
                </a:rPr>
                <a:t>MACE</a:t>
              </a:r>
              <a:br>
                <a:rPr lang="en-GB" sz="1400" b="1" dirty="0">
                  <a:solidFill>
                    <a:schemeClr val="bg1"/>
                  </a:solidFill>
                </a:rPr>
              </a:br>
              <a:r>
                <a:rPr lang="en-GB" sz="1400" b="1" dirty="0">
                  <a:solidFill>
                    <a:schemeClr val="bg1"/>
                  </a:solidFill>
                </a:rPr>
                <a:t> 16% RRR</a:t>
              </a:r>
            </a:p>
          </p:txBody>
        </p:sp>
        <p:grpSp>
          <p:nvGrpSpPr>
            <p:cNvPr id="149" name="Group 148"/>
            <p:cNvGrpSpPr/>
            <p:nvPr/>
          </p:nvGrpSpPr>
          <p:grpSpPr>
            <a:xfrm>
              <a:off x="5111285" y="5545915"/>
              <a:ext cx="1376680" cy="137082"/>
              <a:chOff x="5221335" y="3984620"/>
              <a:chExt cx="1376680" cy="137082"/>
            </a:xfrm>
            <a:grpFill/>
          </p:grpSpPr>
          <p:cxnSp>
            <p:nvCxnSpPr>
              <p:cNvPr id="150" name="Straight Connector 149"/>
              <p:cNvCxnSpPr/>
              <p:nvPr/>
            </p:nvCxnSpPr>
            <p:spPr bwMode="auto">
              <a:xfrm flipV="1">
                <a:off x="5221335" y="4121701"/>
                <a:ext cx="1376680" cy="1"/>
              </a:xfrm>
              <a:prstGeom prst="line">
                <a:avLst/>
              </a:prstGeom>
              <a:grp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1" name="Straight Connector 150"/>
              <p:cNvCxnSpPr/>
              <p:nvPr/>
            </p:nvCxnSpPr>
            <p:spPr bwMode="auto">
              <a:xfrm>
                <a:off x="5221335" y="4048928"/>
                <a:ext cx="1376680" cy="0"/>
              </a:xfrm>
              <a:prstGeom prst="line">
                <a:avLst/>
              </a:prstGeom>
              <a:grp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2" name="Straight Connector 151"/>
              <p:cNvCxnSpPr/>
              <p:nvPr/>
            </p:nvCxnSpPr>
            <p:spPr bwMode="auto">
              <a:xfrm flipV="1">
                <a:off x="5221335" y="3984620"/>
                <a:ext cx="1376680" cy="1344"/>
              </a:xfrm>
              <a:prstGeom prst="line">
                <a:avLst/>
              </a:prstGeom>
              <a:grp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53" name="Group 152"/>
          <p:cNvGrpSpPr/>
          <p:nvPr/>
        </p:nvGrpSpPr>
        <p:grpSpPr>
          <a:xfrm>
            <a:off x="4884745" y="4252021"/>
            <a:ext cx="1833706" cy="1309019"/>
            <a:chOff x="2064379" y="2894230"/>
            <a:chExt cx="1833706" cy="1084114"/>
          </a:xfrm>
        </p:grpSpPr>
        <p:sp>
          <p:nvSpPr>
            <p:cNvPr id="154" name="Down Arrow 2"/>
            <p:cNvSpPr/>
            <p:nvPr/>
          </p:nvSpPr>
          <p:spPr bwMode="auto">
            <a:xfrm rot="10800000" flipV="1">
              <a:off x="2064379" y="2894230"/>
              <a:ext cx="1833706" cy="894438"/>
            </a:xfrm>
            <a:prstGeom prst="upArrow">
              <a:avLst>
                <a:gd name="adj1" fmla="val 75185"/>
                <a:gd name="adj2" fmla="val 50000"/>
              </a:avLst>
            </a:prstGeom>
            <a:solidFill>
              <a:schemeClr val="accent1"/>
            </a:solidFill>
            <a:ln w="19050" algn="ctr">
              <a:noFill/>
              <a:miter lim="800000"/>
              <a:headEnd/>
              <a:tailEnd/>
            </a:ln>
            <a:effectLst/>
            <a:extLst/>
          </p:spPr>
          <p:txBody>
            <a:bodyPr wrap="square" lIns="72000" tIns="0" rIns="72000" bIns="180000" rtlCol="0" anchor="ctr">
              <a:noAutofit/>
            </a:bodyPr>
            <a:lstStyle/>
            <a:p>
              <a:pPr algn="ctr"/>
              <a:r>
                <a:rPr lang="en-GB" sz="1400" b="1" dirty="0" smtClean="0">
                  <a:solidFill>
                    <a:schemeClr val="bg1"/>
                  </a:solidFill>
                </a:rPr>
                <a:t/>
              </a:r>
              <a:br>
                <a:rPr lang="en-GB" sz="1400" b="1" dirty="0" smtClean="0">
                  <a:solidFill>
                    <a:schemeClr val="bg1"/>
                  </a:solidFill>
                </a:rPr>
              </a:br>
              <a:r>
                <a:rPr lang="en-GB" sz="1400" b="1" dirty="0" smtClean="0">
                  <a:solidFill>
                    <a:schemeClr val="bg1"/>
                  </a:solidFill>
                </a:rPr>
                <a:t>TIMI </a:t>
              </a:r>
              <a:r>
                <a:rPr lang="en-GB" sz="1400" b="1" dirty="0">
                  <a:solidFill>
                    <a:schemeClr val="bg1"/>
                  </a:solidFill>
                </a:rPr>
                <a:t>major </a:t>
              </a:r>
              <a:r>
                <a:rPr lang="en-GB" sz="1400" b="1" dirty="0" smtClean="0">
                  <a:solidFill>
                    <a:schemeClr val="bg1"/>
                  </a:solidFill>
                </a:rPr>
                <a:t>bleeding*</a:t>
              </a:r>
              <a:r>
                <a:rPr lang="en-GB" sz="1400" b="1" dirty="0">
                  <a:solidFill>
                    <a:schemeClr val="bg1"/>
                  </a:solidFill>
                </a:rPr>
                <a:t/>
              </a:r>
              <a:br>
                <a:rPr lang="en-GB" sz="1400" b="1" dirty="0">
                  <a:solidFill>
                    <a:schemeClr val="bg1"/>
                  </a:solidFill>
                </a:rPr>
              </a:br>
              <a:r>
                <a:rPr lang="en-GB" sz="1400" b="1" dirty="0">
                  <a:solidFill>
                    <a:schemeClr val="bg1"/>
                  </a:solidFill>
                </a:rPr>
                <a:t> 2.3 × </a:t>
              </a:r>
            </a:p>
          </p:txBody>
        </p:sp>
        <p:grpSp>
          <p:nvGrpSpPr>
            <p:cNvPr id="155" name="Group 154"/>
            <p:cNvGrpSpPr/>
            <p:nvPr/>
          </p:nvGrpSpPr>
          <p:grpSpPr>
            <a:xfrm rot="10800000">
              <a:off x="2292961" y="3843167"/>
              <a:ext cx="1376680" cy="135177"/>
              <a:chOff x="5153368" y="5835791"/>
              <a:chExt cx="1376680" cy="135177"/>
            </a:xfrm>
          </p:grpSpPr>
          <p:cxnSp>
            <p:nvCxnSpPr>
              <p:cNvPr id="156" name="Straight Connector 155"/>
              <p:cNvCxnSpPr/>
              <p:nvPr/>
            </p:nvCxnSpPr>
            <p:spPr bwMode="auto">
              <a:xfrm flipV="1">
                <a:off x="5153368" y="5970967"/>
                <a:ext cx="1376680" cy="1"/>
              </a:xfrm>
              <a:prstGeom prst="line">
                <a:avLst/>
              </a:prstGeom>
              <a:noFill/>
              <a:ln w="57150" cap="flat" cmpd="sng" algn="ctr">
                <a:solidFill>
                  <a:schemeClr val="tx1">
                    <a:lumMod val="65000"/>
                    <a:lumOff val="35000"/>
                    <a:alpha val="74902"/>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Straight Connector 156"/>
              <p:cNvCxnSpPr/>
              <p:nvPr/>
            </p:nvCxnSpPr>
            <p:spPr bwMode="auto">
              <a:xfrm>
                <a:off x="5153368" y="5898195"/>
                <a:ext cx="1376680" cy="0"/>
              </a:xfrm>
              <a:prstGeom prst="line">
                <a:avLst/>
              </a:prstGeom>
              <a:noFill/>
              <a:ln w="38100" cap="flat" cmpd="sng" algn="ctr">
                <a:solidFill>
                  <a:schemeClr val="accent1">
                    <a:alpha val="50196"/>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8" name="Straight Connector 157"/>
              <p:cNvCxnSpPr/>
              <p:nvPr/>
            </p:nvCxnSpPr>
            <p:spPr bwMode="auto">
              <a:xfrm flipV="1">
                <a:off x="5153368" y="5835791"/>
                <a:ext cx="1376680" cy="1344"/>
              </a:xfrm>
              <a:prstGeom prst="line">
                <a:avLst/>
              </a:prstGeom>
              <a:noFill/>
              <a:ln w="19050" cap="flat" cmpd="sng" algn="ctr">
                <a:solidFill>
                  <a:schemeClr val="bg1">
                    <a:lumMod val="50000"/>
                    <a:alpha val="25098"/>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59" name="Group 158"/>
          <p:cNvGrpSpPr/>
          <p:nvPr/>
        </p:nvGrpSpPr>
        <p:grpSpPr>
          <a:xfrm>
            <a:off x="2998824" y="4364849"/>
            <a:ext cx="1382317" cy="1188720"/>
            <a:chOff x="2946873" y="4898028"/>
            <a:chExt cx="1404623" cy="951630"/>
          </a:xfrm>
          <a:solidFill>
            <a:schemeClr val="tx2"/>
          </a:solidFill>
        </p:grpSpPr>
        <p:sp>
          <p:nvSpPr>
            <p:cNvPr id="160" name="Rectangle 159"/>
            <p:cNvSpPr/>
            <p:nvPr/>
          </p:nvSpPr>
          <p:spPr bwMode="auto">
            <a:xfrm>
              <a:off x="2946873" y="5085791"/>
              <a:ext cx="1404623" cy="574908"/>
            </a:xfrm>
            <a:prstGeom prst="rect">
              <a:avLst/>
            </a:prstGeom>
            <a:grpFill/>
            <a:ln w="19050" algn="ctr">
              <a:noFill/>
              <a:miter lim="800000"/>
              <a:headEnd/>
              <a:tailEnd/>
            </a:ln>
            <a:effectLst/>
            <a:extLst/>
          </p:spPr>
          <p:txBody>
            <a:bodyPr wrap="square" lIns="0" tIns="0" rIns="0" bIns="0" rtlCol="0" anchor="ctr">
              <a:noAutofit/>
            </a:bodyPr>
            <a:lstStyle/>
            <a:p>
              <a:pPr algn="ctr">
                <a:lnSpc>
                  <a:spcPct val="110000"/>
                </a:lnSpc>
              </a:pPr>
              <a:r>
                <a:rPr lang="en-GB" sz="1400" b="1" spc="-20" dirty="0">
                  <a:solidFill>
                    <a:schemeClr val="bg1"/>
                  </a:solidFill>
                </a:rPr>
                <a:t>No increase in </a:t>
              </a:r>
              <a:r>
                <a:rPr lang="en-GB" sz="1400" b="1" spc="-20" dirty="0" smtClean="0">
                  <a:solidFill>
                    <a:schemeClr val="bg1"/>
                  </a:solidFill>
                </a:rPr>
                <a:t>GUSTO severe </a:t>
              </a:r>
              <a:r>
                <a:rPr lang="en-GB" sz="1400" b="1" spc="-20" dirty="0">
                  <a:solidFill>
                    <a:schemeClr val="bg1"/>
                  </a:solidFill>
                </a:rPr>
                <a:t>bleeding</a:t>
              </a:r>
            </a:p>
          </p:txBody>
        </p:sp>
        <p:grpSp>
          <p:nvGrpSpPr>
            <p:cNvPr id="161" name="Group 160"/>
            <p:cNvGrpSpPr/>
            <p:nvPr/>
          </p:nvGrpSpPr>
          <p:grpSpPr>
            <a:xfrm rot="10800000">
              <a:off x="2946873" y="5710745"/>
              <a:ext cx="1404623" cy="138913"/>
              <a:chOff x="5132413" y="5852375"/>
              <a:chExt cx="1404623" cy="138913"/>
            </a:xfrm>
            <a:grpFill/>
          </p:grpSpPr>
          <p:cxnSp>
            <p:nvCxnSpPr>
              <p:cNvPr id="166" name="Straight Connector 165"/>
              <p:cNvCxnSpPr/>
              <p:nvPr/>
            </p:nvCxnSpPr>
            <p:spPr bwMode="auto">
              <a:xfrm rot="10800000" flipH="1">
                <a:off x="5132413" y="5991288"/>
                <a:ext cx="1404622" cy="0"/>
              </a:xfrm>
              <a:prstGeom prst="line">
                <a:avLst/>
              </a:prstGeom>
              <a:grp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 name="Straight Connector 166"/>
              <p:cNvCxnSpPr/>
              <p:nvPr/>
            </p:nvCxnSpPr>
            <p:spPr bwMode="auto">
              <a:xfrm rot="10800000" flipH="1">
                <a:off x="5132413" y="5915975"/>
                <a:ext cx="1404623" cy="0"/>
              </a:xfrm>
              <a:prstGeom prst="line">
                <a:avLst/>
              </a:prstGeom>
              <a:grp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8" name="Straight Connector 167"/>
              <p:cNvCxnSpPr/>
              <p:nvPr/>
            </p:nvCxnSpPr>
            <p:spPr bwMode="auto">
              <a:xfrm rot="10800000" flipH="1">
                <a:off x="5132413" y="5852375"/>
                <a:ext cx="1404623" cy="0"/>
              </a:xfrm>
              <a:prstGeom prst="line">
                <a:avLst/>
              </a:prstGeom>
              <a:grp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62" name="Group 161"/>
            <p:cNvGrpSpPr/>
            <p:nvPr/>
          </p:nvGrpSpPr>
          <p:grpSpPr>
            <a:xfrm>
              <a:off x="2946873" y="4898028"/>
              <a:ext cx="1404623" cy="137725"/>
              <a:chOff x="5146380" y="5853571"/>
              <a:chExt cx="1404623" cy="137725"/>
            </a:xfrm>
            <a:grpFill/>
          </p:grpSpPr>
          <p:cxnSp>
            <p:nvCxnSpPr>
              <p:cNvPr id="163" name="Straight Connector 162"/>
              <p:cNvCxnSpPr/>
              <p:nvPr/>
            </p:nvCxnSpPr>
            <p:spPr bwMode="auto">
              <a:xfrm flipV="1">
                <a:off x="5146380" y="5991295"/>
                <a:ext cx="1404623" cy="1"/>
              </a:xfrm>
              <a:prstGeom prst="line">
                <a:avLst/>
              </a:prstGeom>
              <a:grp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4" name="Straight Connector 163"/>
              <p:cNvCxnSpPr/>
              <p:nvPr/>
            </p:nvCxnSpPr>
            <p:spPr bwMode="auto">
              <a:xfrm>
                <a:off x="5146380" y="5918515"/>
                <a:ext cx="1404622" cy="0"/>
              </a:xfrm>
              <a:prstGeom prst="line">
                <a:avLst/>
              </a:prstGeom>
              <a:grp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5" name="Straight Connector 164"/>
              <p:cNvCxnSpPr/>
              <p:nvPr/>
            </p:nvCxnSpPr>
            <p:spPr bwMode="auto">
              <a:xfrm flipV="1">
                <a:off x="5146381" y="5853571"/>
                <a:ext cx="1404621" cy="1344"/>
              </a:xfrm>
              <a:prstGeom prst="line">
                <a:avLst/>
              </a:prstGeom>
              <a:grp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69" name="Group 168"/>
          <p:cNvGrpSpPr/>
          <p:nvPr/>
        </p:nvGrpSpPr>
        <p:grpSpPr>
          <a:xfrm>
            <a:off x="2776762" y="3155325"/>
            <a:ext cx="1833706" cy="946567"/>
            <a:chOff x="5037145" y="3475692"/>
            <a:chExt cx="1833706" cy="1086693"/>
          </a:xfrm>
        </p:grpSpPr>
        <p:sp>
          <p:nvSpPr>
            <p:cNvPr id="170" name="Down Arrow 2"/>
            <p:cNvSpPr/>
            <p:nvPr/>
          </p:nvSpPr>
          <p:spPr bwMode="auto">
            <a:xfrm rot="10800000" flipV="1">
              <a:off x="5037145" y="3663117"/>
              <a:ext cx="1833706" cy="899268"/>
            </a:xfrm>
            <a:prstGeom prst="downArrow">
              <a:avLst>
                <a:gd name="adj1" fmla="val 75107"/>
                <a:gd name="adj2" fmla="val 43267"/>
              </a:avLst>
            </a:prstGeom>
            <a:solidFill>
              <a:schemeClr val="tx2"/>
            </a:solidFill>
            <a:ln w="19050" algn="ctr">
              <a:noFill/>
              <a:miter lim="800000"/>
              <a:headEnd/>
              <a:tailEnd/>
            </a:ln>
            <a:effectLst/>
            <a:extLst/>
          </p:spPr>
          <p:txBody>
            <a:bodyPr wrap="square" lIns="72000" tIns="36000" rIns="72000" bIns="36000" rtlCol="0" anchor="ctr">
              <a:noAutofit/>
            </a:bodyPr>
            <a:lstStyle/>
            <a:p>
              <a:pPr algn="ctr"/>
              <a:r>
                <a:rPr lang="en-GB" sz="1400" b="1" dirty="0">
                  <a:solidFill>
                    <a:schemeClr val="bg1"/>
                  </a:solidFill>
                </a:rPr>
                <a:t>MACE</a:t>
              </a:r>
              <a:br>
                <a:rPr lang="en-GB" sz="1400" b="1" dirty="0">
                  <a:solidFill>
                    <a:schemeClr val="bg1"/>
                  </a:solidFill>
                </a:rPr>
              </a:br>
              <a:r>
                <a:rPr lang="en-GB" sz="1400" b="1" dirty="0">
                  <a:solidFill>
                    <a:schemeClr val="bg1"/>
                  </a:solidFill>
                </a:rPr>
                <a:t> </a:t>
              </a:r>
              <a:r>
                <a:rPr lang="en-GB" sz="1400" b="1" dirty="0" smtClean="0">
                  <a:solidFill>
                    <a:schemeClr val="bg1"/>
                  </a:solidFill>
                </a:rPr>
                <a:t>17% </a:t>
              </a:r>
              <a:r>
                <a:rPr lang="en-GB" sz="1400" b="1" dirty="0">
                  <a:solidFill>
                    <a:schemeClr val="bg1"/>
                  </a:solidFill>
                </a:rPr>
                <a:t>RRR</a:t>
              </a:r>
            </a:p>
          </p:txBody>
        </p:sp>
        <p:cxnSp>
          <p:nvCxnSpPr>
            <p:cNvPr id="171" name="Straight Connector 170"/>
            <p:cNvCxnSpPr/>
            <p:nvPr/>
          </p:nvCxnSpPr>
          <p:spPr bwMode="auto">
            <a:xfrm flipV="1">
              <a:off x="5261946" y="3612773"/>
              <a:ext cx="1376680" cy="1"/>
            </a:xfrm>
            <a:prstGeom prst="line">
              <a:avLst/>
            </a:prstGeom>
            <a:solidFill>
              <a:schemeClr val="tx2"/>
            </a:solidFill>
            <a:ln w="57150" cap="flat" cmpd="sng" algn="ctr">
              <a:solidFill>
                <a:schemeClr val="tx2">
                  <a:alpha val="74902"/>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2" name="Straight Connector 171"/>
            <p:cNvCxnSpPr/>
            <p:nvPr/>
          </p:nvCxnSpPr>
          <p:spPr bwMode="auto">
            <a:xfrm>
              <a:off x="5261946" y="3540000"/>
              <a:ext cx="1376680" cy="0"/>
            </a:xfrm>
            <a:prstGeom prst="line">
              <a:avLst/>
            </a:prstGeom>
            <a:solidFill>
              <a:schemeClr val="tx2"/>
            </a:solidFill>
            <a:ln w="38100" cap="flat" cmpd="sng" algn="ctr">
              <a:solidFill>
                <a:schemeClr val="tx2">
                  <a:alpha val="50196"/>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3" name="Straight Connector 172"/>
            <p:cNvCxnSpPr/>
            <p:nvPr/>
          </p:nvCxnSpPr>
          <p:spPr bwMode="auto">
            <a:xfrm flipV="1">
              <a:off x="5261946" y="3475692"/>
              <a:ext cx="1376680" cy="1344"/>
            </a:xfrm>
            <a:prstGeom prst="line">
              <a:avLst/>
            </a:prstGeom>
            <a:solidFill>
              <a:schemeClr val="tx2"/>
            </a:solidFill>
            <a:ln w="19050" cap="flat" cmpd="sng" algn="ctr">
              <a:solidFill>
                <a:schemeClr val="tx2">
                  <a:alpha val="25098"/>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1830346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72104"/>
            <a:ext cx="8281175" cy="738664"/>
          </a:xfrm>
        </p:spPr>
        <p:txBody>
          <a:bodyPr/>
          <a:lstStyle/>
          <a:p>
            <a:r>
              <a:rPr lang="en-US" sz="2400" dirty="0"/>
              <a:t>2016 ACC/AHA </a:t>
            </a:r>
            <a:r>
              <a:rPr lang="en-US" sz="2400" dirty="0" smtClean="0"/>
              <a:t>and 2017 ESC Guideline </a:t>
            </a:r>
            <a:r>
              <a:rPr lang="en-US" sz="2400" dirty="0"/>
              <a:t>Focused Update on Duration of </a:t>
            </a:r>
            <a:r>
              <a:rPr lang="en-US" sz="2400" dirty="0" smtClean="0"/>
              <a:t>DAPT in Patients </a:t>
            </a:r>
            <a:r>
              <a:rPr lang="en-US" sz="2400" dirty="0"/>
              <a:t>With </a:t>
            </a:r>
            <a:r>
              <a:rPr lang="en-US" sz="2400" dirty="0" smtClean="0"/>
              <a:t>CAD</a:t>
            </a:r>
            <a:endParaRPr lang="en-US" sz="2400" dirty="0"/>
          </a:p>
        </p:txBody>
      </p:sp>
      <p:grpSp>
        <p:nvGrpSpPr>
          <p:cNvPr id="8" name="Group 7"/>
          <p:cNvGrpSpPr/>
          <p:nvPr/>
        </p:nvGrpSpPr>
        <p:grpSpPr>
          <a:xfrm>
            <a:off x="2381601" y="1289706"/>
            <a:ext cx="4284476" cy="2391594"/>
            <a:chOff x="445278" y="1921326"/>
            <a:chExt cx="4955292" cy="2935289"/>
          </a:xfrm>
        </p:grpSpPr>
        <p:pic>
          <p:nvPicPr>
            <p:cNvPr id="4" name="Picture 3"/>
            <p:cNvPicPr>
              <a:picLocks noChangeAspect="1"/>
            </p:cNvPicPr>
            <p:nvPr/>
          </p:nvPicPr>
          <p:blipFill rotWithShape="1">
            <a:blip r:embed="rId2"/>
            <a:srcRect b="89758"/>
            <a:stretch/>
          </p:blipFill>
          <p:spPr>
            <a:xfrm>
              <a:off x="445278" y="1921326"/>
              <a:ext cx="4955292" cy="915921"/>
            </a:xfrm>
            <a:prstGeom prst="rect">
              <a:avLst/>
            </a:prstGeom>
          </p:spPr>
        </p:pic>
        <p:pic>
          <p:nvPicPr>
            <p:cNvPr id="5" name="Picture 4"/>
            <p:cNvPicPr>
              <a:picLocks noChangeAspect="1"/>
            </p:cNvPicPr>
            <p:nvPr/>
          </p:nvPicPr>
          <p:blipFill rotWithShape="1">
            <a:blip r:embed="rId2"/>
            <a:srcRect t="58462" b="19288"/>
            <a:stretch/>
          </p:blipFill>
          <p:spPr>
            <a:xfrm>
              <a:off x="445278" y="2837247"/>
              <a:ext cx="4955292" cy="2019368"/>
            </a:xfrm>
            <a:prstGeom prst="rect">
              <a:avLst/>
            </a:prstGeom>
          </p:spPr>
        </p:pic>
      </p:grpSp>
      <p:sp>
        <p:nvSpPr>
          <p:cNvPr id="7" name="Rectangle 6"/>
          <p:cNvSpPr/>
          <p:nvPr/>
        </p:nvSpPr>
        <p:spPr>
          <a:xfrm>
            <a:off x="323528" y="6489340"/>
            <a:ext cx="2093843" cy="246221"/>
          </a:xfrm>
          <a:prstGeom prst="rect">
            <a:avLst/>
          </a:prstGeom>
        </p:spPr>
        <p:txBody>
          <a:bodyPr wrap="none">
            <a:spAutoFit/>
          </a:bodyPr>
          <a:lstStyle/>
          <a:p>
            <a:r>
              <a:rPr lang="en-US" sz="1000" i="1" dirty="0">
                <a:latin typeface="+mn-lt"/>
              </a:rPr>
              <a:t>Circulation. </a:t>
            </a:r>
            <a:r>
              <a:rPr lang="en-US" sz="1000" dirty="0">
                <a:latin typeface="+mn-lt"/>
              </a:rPr>
              <a:t>2016;134:e123–e155.</a:t>
            </a:r>
          </a:p>
        </p:txBody>
      </p:sp>
      <p:grpSp>
        <p:nvGrpSpPr>
          <p:cNvPr id="10" name="Group 9"/>
          <p:cNvGrpSpPr/>
          <p:nvPr/>
        </p:nvGrpSpPr>
        <p:grpSpPr>
          <a:xfrm>
            <a:off x="2400643" y="3849812"/>
            <a:ext cx="4249167" cy="2391594"/>
            <a:chOff x="503548" y="3753036"/>
            <a:chExt cx="4683578" cy="2629263"/>
          </a:xfrm>
        </p:grpSpPr>
        <p:pic>
          <p:nvPicPr>
            <p:cNvPr id="3" name="Picture 2"/>
            <p:cNvPicPr>
              <a:picLocks noChangeAspect="1"/>
            </p:cNvPicPr>
            <p:nvPr/>
          </p:nvPicPr>
          <p:blipFill>
            <a:blip r:embed="rId3"/>
            <a:stretch>
              <a:fillRect/>
            </a:stretch>
          </p:blipFill>
          <p:spPr>
            <a:xfrm>
              <a:off x="503548" y="4596809"/>
              <a:ext cx="4680520" cy="1785490"/>
            </a:xfrm>
            <a:prstGeom prst="rect">
              <a:avLst/>
            </a:prstGeom>
          </p:spPr>
        </p:pic>
        <p:pic>
          <p:nvPicPr>
            <p:cNvPr id="9" name="Picture 8"/>
            <p:cNvPicPr>
              <a:picLocks noChangeAspect="1"/>
            </p:cNvPicPr>
            <p:nvPr/>
          </p:nvPicPr>
          <p:blipFill>
            <a:blip r:embed="rId4"/>
            <a:stretch>
              <a:fillRect/>
            </a:stretch>
          </p:blipFill>
          <p:spPr>
            <a:xfrm>
              <a:off x="503548" y="3753036"/>
              <a:ext cx="4683578" cy="843773"/>
            </a:xfrm>
            <a:prstGeom prst="rect">
              <a:avLst/>
            </a:prstGeom>
          </p:spPr>
        </p:pic>
      </p:grpSp>
      <p:sp>
        <p:nvSpPr>
          <p:cNvPr id="11" name="TextBox 10"/>
          <p:cNvSpPr txBox="1"/>
          <p:nvPr/>
        </p:nvSpPr>
        <p:spPr>
          <a:xfrm>
            <a:off x="467544" y="2312876"/>
            <a:ext cx="1512168" cy="340735"/>
          </a:xfrm>
          <a:prstGeom prst="rect">
            <a:avLst/>
          </a:prstGeom>
          <a:noFill/>
        </p:spPr>
        <p:txBody>
          <a:bodyPr wrap="square" lIns="90000" tIns="46800" rIns="90000" bIns="46800" rtlCol="0" anchor="ctr">
            <a:spAutoFit/>
          </a:bodyPr>
          <a:lstStyle/>
          <a:p>
            <a:pPr algn="ctr"/>
            <a:r>
              <a:rPr lang="en-GB" sz="1600" b="1" dirty="0" smtClean="0">
                <a:solidFill>
                  <a:srgbClr val="002060"/>
                </a:solidFill>
              </a:rPr>
              <a:t>ACC/AHA</a:t>
            </a:r>
            <a:endParaRPr lang="en-US" sz="1600" b="1" dirty="0" smtClean="0">
              <a:solidFill>
                <a:srgbClr val="002060"/>
              </a:solidFill>
            </a:endParaRPr>
          </a:p>
        </p:txBody>
      </p:sp>
      <p:sp>
        <p:nvSpPr>
          <p:cNvPr id="12" name="TextBox 11"/>
          <p:cNvSpPr txBox="1"/>
          <p:nvPr/>
        </p:nvSpPr>
        <p:spPr>
          <a:xfrm>
            <a:off x="331743" y="4676129"/>
            <a:ext cx="1512168" cy="340735"/>
          </a:xfrm>
          <a:prstGeom prst="rect">
            <a:avLst/>
          </a:prstGeom>
          <a:noFill/>
        </p:spPr>
        <p:txBody>
          <a:bodyPr wrap="square" lIns="90000" tIns="46800" rIns="90000" bIns="46800" rtlCol="0" anchor="ctr">
            <a:spAutoFit/>
          </a:bodyPr>
          <a:lstStyle/>
          <a:p>
            <a:pPr algn="ctr"/>
            <a:r>
              <a:rPr lang="en-GB" sz="1600" b="1" dirty="0" smtClean="0">
                <a:solidFill>
                  <a:srgbClr val="002060"/>
                </a:solidFill>
              </a:rPr>
              <a:t>ESC</a:t>
            </a:r>
            <a:endParaRPr lang="en-US" sz="1600" b="1" dirty="0" smtClean="0">
              <a:solidFill>
                <a:srgbClr val="002060"/>
              </a:solidFill>
            </a:endParaRPr>
          </a:p>
        </p:txBody>
      </p:sp>
    </p:spTree>
    <p:extLst>
      <p:ext uri="{BB962C8B-B14F-4D97-AF65-F5344CB8AC3E}">
        <p14:creationId xmlns:p14="http://schemas.microsoft.com/office/powerpoint/2010/main" val="403568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6417" y="2429706"/>
            <a:ext cx="8531037" cy="3993160"/>
            <a:chOff x="-440576" y="1469947"/>
            <a:chExt cx="9835875" cy="4603923"/>
          </a:xfrm>
        </p:grpSpPr>
        <p:grpSp>
          <p:nvGrpSpPr>
            <p:cNvPr id="8" name="Group 7"/>
            <p:cNvGrpSpPr/>
            <p:nvPr/>
          </p:nvGrpSpPr>
          <p:grpSpPr>
            <a:xfrm rot="20246012">
              <a:off x="1823223" y="1623507"/>
              <a:ext cx="5137491" cy="4044887"/>
              <a:chOff x="1832567" y="1710291"/>
              <a:chExt cx="5137491" cy="4044887"/>
            </a:xfrm>
          </p:grpSpPr>
          <p:sp>
            <p:nvSpPr>
              <p:cNvPr id="5" name="Oval 3"/>
              <p:cNvSpPr>
                <a:spLocks noChangeArrowheads="1"/>
              </p:cNvSpPr>
              <p:nvPr/>
            </p:nvSpPr>
            <p:spPr bwMode="auto">
              <a:xfrm>
                <a:off x="1832567" y="1710291"/>
                <a:ext cx="3744000" cy="3744000"/>
              </a:xfrm>
              <a:prstGeom prst="ellipse">
                <a:avLst/>
              </a:prstGeom>
              <a:solidFill>
                <a:schemeClr val="tx2">
                  <a:lumMod val="40000"/>
                  <a:lumOff val="60000"/>
                  <a:alpha val="70195"/>
                </a:schemeClr>
              </a:solidFill>
              <a:ln w="19050">
                <a:solidFill>
                  <a:schemeClr val="tx1"/>
                </a:solidFill>
                <a:round/>
                <a:headEnd/>
                <a:tailEnd/>
              </a:ln>
            </p:spPr>
            <p:txBody>
              <a:bodyPr wrap="none" anchor="ctr"/>
              <a:lstStyle>
                <a:lvl1pPr eaLnBrk="0" hangingPunct="0">
                  <a:spcBef>
                    <a:spcPct val="20000"/>
                  </a:spcBef>
                  <a:buSzPct val="55000"/>
                  <a:buFont typeface="Wingdings" pitchFamily="2" charset="2"/>
                  <a:defRPr sz="2000" b="1">
                    <a:solidFill>
                      <a:schemeClr val="tx1"/>
                    </a:solidFill>
                    <a:latin typeface="Arial" charset="0"/>
                  </a:defRPr>
                </a:lvl1pPr>
                <a:lvl2pPr marL="742950" indent="-285750" eaLnBrk="0" hangingPunct="0">
                  <a:spcBef>
                    <a:spcPct val="20000"/>
                  </a:spcBef>
                  <a:buSzPct val="55000"/>
                  <a:buFont typeface="Wingdings" pitchFamily="2" charset="2"/>
                  <a:buChar char="l"/>
                  <a:defRPr sz="2000" b="1">
                    <a:solidFill>
                      <a:schemeClr val="tx1"/>
                    </a:solidFill>
                    <a:latin typeface="Arial" charset="0"/>
                  </a:defRPr>
                </a:lvl2pPr>
                <a:lvl3pPr marL="1143000" indent="-228600" eaLnBrk="0" hangingPunct="0">
                  <a:spcBef>
                    <a:spcPct val="20000"/>
                  </a:spcBef>
                  <a:buSzPct val="55000"/>
                  <a:buFont typeface="Symbol" pitchFamily="18" charset="2"/>
                  <a:buChar char="-"/>
                  <a:defRPr sz="2000" b="1">
                    <a:solidFill>
                      <a:schemeClr val="tx1"/>
                    </a:solidFill>
                    <a:latin typeface="Arial" charset="0"/>
                  </a:defRPr>
                </a:lvl3pPr>
                <a:lvl4pPr marL="1600200" indent="-228600" eaLnBrk="0" hangingPunct="0">
                  <a:spcBef>
                    <a:spcPct val="20000"/>
                  </a:spcBef>
                  <a:buSzPct val="55000"/>
                  <a:buFont typeface="Wingdings" pitchFamily="2" charset="2"/>
                  <a:buChar char="¡"/>
                  <a:defRPr sz="2000">
                    <a:solidFill>
                      <a:schemeClr val="tx1"/>
                    </a:solidFill>
                    <a:latin typeface="Arial" charset="0"/>
                  </a:defRPr>
                </a:lvl4pPr>
                <a:lvl5pPr marL="2057400" indent="-228600" eaLnBrk="0" hangingPunct="0">
                  <a:spcBef>
                    <a:spcPct val="20000"/>
                  </a:spcBef>
                  <a:buSzPct val="5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Oval 4"/>
              <p:cNvSpPr>
                <a:spLocks noChangeArrowheads="1"/>
              </p:cNvSpPr>
              <p:nvPr/>
            </p:nvSpPr>
            <p:spPr bwMode="auto">
              <a:xfrm>
                <a:off x="4036058" y="4099178"/>
                <a:ext cx="1656000" cy="1656000"/>
              </a:xfrm>
              <a:prstGeom prst="ellipse">
                <a:avLst/>
              </a:prstGeom>
              <a:solidFill>
                <a:srgbClr val="92D050">
                  <a:alpha val="45097"/>
                </a:srgbClr>
              </a:solidFill>
              <a:ln w="19050" algn="ctr">
                <a:solidFill>
                  <a:schemeClr val="tx1"/>
                </a:solidFill>
                <a:round/>
                <a:headEnd/>
                <a:tailEnd/>
              </a:ln>
            </p:spPr>
            <p:txBody>
              <a:bodyPr wrap="none" anchor="ctr"/>
              <a:lstStyle>
                <a:lvl1pPr eaLnBrk="0" hangingPunct="0">
                  <a:spcBef>
                    <a:spcPct val="20000"/>
                  </a:spcBef>
                  <a:buSzPct val="55000"/>
                  <a:buFont typeface="Wingdings" pitchFamily="2" charset="2"/>
                  <a:defRPr sz="2000" b="1">
                    <a:solidFill>
                      <a:schemeClr val="tx1"/>
                    </a:solidFill>
                    <a:latin typeface="Arial" charset="0"/>
                  </a:defRPr>
                </a:lvl1pPr>
                <a:lvl2pPr marL="742950" indent="-285750" eaLnBrk="0" hangingPunct="0">
                  <a:spcBef>
                    <a:spcPct val="20000"/>
                  </a:spcBef>
                  <a:buSzPct val="55000"/>
                  <a:buFont typeface="Wingdings" pitchFamily="2" charset="2"/>
                  <a:buChar char="l"/>
                  <a:defRPr sz="2000" b="1">
                    <a:solidFill>
                      <a:schemeClr val="tx1"/>
                    </a:solidFill>
                    <a:latin typeface="Arial" charset="0"/>
                  </a:defRPr>
                </a:lvl2pPr>
                <a:lvl3pPr marL="1143000" indent="-228600" eaLnBrk="0" hangingPunct="0">
                  <a:spcBef>
                    <a:spcPct val="20000"/>
                  </a:spcBef>
                  <a:buSzPct val="55000"/>
                  <a:buFont typeface="Symbol" pitchFamily="18" charset="2"/>
                  <a:buChar char="-"/>
                  <a:defRPr sz="2000" b="1">
                    <a:solidFill>
                      <a:schemeClr val="tx1"/>
                    </a:solidFill>
                    <a:latin typeface="Arial" charset="0"/>
                  </a:defRPr>
                </a:lvl3pPr>
                <a:lvl4pPr marL="1600200" indent="-228600" eaLnBrk="0" hangingPunct="0">
                  <a:spcBef>
                    <a:spcPct val="20000"/>
                  </a:spcBef>
                  <a:buSzPct val="55000"/>
                  <a:buFont typeface="Wingdings" pitchFamily="2" charset="2"/>
                  <a:buChar char="¡"/>
                  <a:defRPr sz="2000">
                    <a:solidFill>
                      <a:schemeClr val="tx1"/>
                    </a:solidFill>
                    <a:latin typeface="Arial" charset="0"/>
                  </a:defRPr>
                </a:lvl4pPr>
                <a:lvl5pPr marL="2057400" indent="-228600" eaLnBrk="0" hangingPunct="0">
                  <a:spcBef>
                    <a:spcPct val="20000"/>
                  </a:spcBef>
                  <a:buSzPct val="5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Oval 5"/>
              <p:cNvSpPr>
                <a:spLocks noChangeArrowheads="1"/>
              </p:cNvSpPr>
              <p:nvPr/>
            </p:nvSpPr>
            <p:spPr bwMode="auto">
              <a:xfrm>
                <a:off x="4414058" y="2296518"/>
                <a:ext cx="2556000" cy="2556000"/>
              </a:xfrm>
              <a:prstGeom prst="ellipse">
                <a:avLst/>
              </a:prstGeom>
              <a:solidFill>
                <a:schemeClr val="accent5">
                  <a:lumMod val="20000"/>
                  <a:lumOff val="80000"/>
                  <a:alpha val="65097"/>
                </a:schemeClr>
              </a:solidFill>
              <a:ln w="19050" algn="ctr">
                <a:solidFill>
                  <a:schemeClr val="tx1"/>
                </a:solidFill>
                <a:round/>
                <a:headEnd/>
                <a:tailEnd/>
              </a:ln>
            </p:spPr>
            <p:txBody>
              <a:bodyPr wrap="none" anchor="ctr"/>
              <a:lstStyle>
                <a:lvl1pPr eaLnBrk="0" hangingPunct="0">
                  <a:spcBef>
                    <a:spcPct val="20000"/>
                  </a:spcBef>
                  <a:buSzPct val="55000"/>
                  <a:buFont typeface="Wingdings" pitchFamily="2" charset="2"/>
                  <a:defRPr sz="2000" b="1">
                    <a:solidFill>
                      <a:schemeClr val="tx1"/>
                    </a:solidFill>
                    <a:latin typeface="Arial" charset="0"/>
                  </a:defRPr>
                </a:lvl1pPr>
                <a:lvl2pPr marL="742950" indent="-285750" eaLnBrk="0" hangingPunct="0">
                  <a:spcBef>
                    <a:spcPct val="20000"/>
                  </a:spcBef>
                  <a:buSzPct val="55000"/>
                  <a:buFont typeface="Wingdings" pitchFamily="2" charset="2"/>
                  <a:buChar char="l"/>
                  <a:defRPr sz="2000" b="1">
                    <a:solidFill>
                      <a:schemeClr val="tx1"/>
                    </a:solidFill>
                    <a:latin typeface="Arial" charset="0"/>
                  </a:defRPr>
                </a:lvl2pPr>
                <a:lvl3pPr marL="1143000" indent="-228600" eaLnBrk="0" hangingPunct="0">
                  <a:spcBef>
                    <a:spcPct val="20000"/>
                  </a:spcBef>
                  <a:buSzPct val="55000"/>
                  <a:buFont typeface="Symbol" pitchFamily="18" charset="2"/>
                  <a:buChar char="-"/>
                  <a:defRPr sz="2000" b="1">
                    <a:solidFill>
                      <a:schemeClr val="tx1"/>
                    </a:solidFill>
                    <a:latin typeface="Arial" charset="0"/>
                  </a:defRPr>
                </a:lvl3pPr>
                <a:lvl4pPr marL="1600200" indent="-228600" eaLnBrk="0" hangingPunct="0">
                  <a:spcBef>
                    <a:spcPct val="20000"/>
                  </a:spcBef>
                  <a:buSzPct val="55000"/>
                  <a:buFont typeface="Wingdings" pitchFamily="2" charset="2"/>
                  <a:buChar char="¡"/>
                  <a:defRPr sz="2000">
                    <a:solidFill>
                      <a:schemeClr val="tx1"/>
                    </a:solidFill>
                    <a:latin typeface="Arial" charset="0"/>
                  </a:defRPr>
                </a:lvl4pPr>
                <a:lvl5pPr marL="2057400" indent="-228600" eaLnBrk="0" hangingPunct="0">
                  <a:spcBef>
                    <a:spcPct val="20000"/>
                  </a:spcBef>
                  <a:buSzPct val="5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SzPct val="55000"/>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9" name="TextBox 8"/>
            <p:cNvSpPr txBox="1"/>
            <p:nvPr/>
          </p:nvSpPr>
          <p:spPr>
            <a:xfrm>
              <a:off x="3193727" y="3542482"/>
              <a:ext cx="982142" cy="463846"/>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CAD</a:t>
              </a:r>
            </a:p>
          </p:txBody>
        </p:sp>
        <p:sp>
          <p:nvSpPr>
            <p:cNvPr id="10" name="TextBox 9"/>
            <p:cNvSpPr txBox="1"/>
            <p:nvPr/>
          </p:nvSpPr>
          <p:spPr>
            <a:xfrm>
              <a:off x="5141930" y="4490076"/>
              <a:ext cx="982142" cy="463847"/>
            </a:xfrm>
            <a:prstGeom prst="rect">
              <a:avLst/>
            </a:prstGeom>
            <a:noFill/>
          </p:spPr>
          <p:txBody>
            <a:bodyPr wrap="squar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PAD</a:t>
              </a:r>
            </a:p>
          </p:txBody>
        </p:sp>
        <p:sp>
          <p:nvSpPr>
            <p:cNvPr id="11" name="TextBox 10"/>
            <p:cNvSpPr txBox="1"/>
            <p:nvPr/>
          </p:nvSpPr>
          <p:spPr>
            <a:xfrm>
              <a:off x="5475017" y="2794257"/>
              <a:ext cx="1195028" cy="463846"/>
            </a:xfrm>
            <a:prstGeom prst="rect">
              <a:avLst/>
            </a:prstGeom>
            <a:noFill/>
          </p:spPr>
          <p:txBody>
            <a:bodyPr wrap="squar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CeVD</a:t>
              </a:r>
            </a:p>
          </p:txBody>
        </p:sp>
        <p:sp>
          <p:nvSpPr>
            <p:cNvPr id="12" name="TextBox 11"/>
            <p:cNvSpPr txBox="1"/>
            <p:nvPr/>
          </p:nvSpPr>
          <p:spPr>
            <a:xfrm>
              <a:off x="6765870" y="4368067"/>
              <a:ext cx="2629429" cy="1705803"/>
            </a:xfrm>
            <a:prstGeom prst="rect">
              <a:avLst/>
            </a:prstGeom>
            <a:noFill/>
          </p:spPr>
          <p:txBody>
            <a:bodyPr wrap="squar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61.5% of patients with PAD had concomitant disease in other vascular beds</a:t>
              </a:r>
              <a:endParaRPr kumimoji="0" lang="en-GB" sz="1800" b="1" i="0" u="none" strike="noStrike" kern="1200" cap="none" spc="0" normalizeH="0" baseline="30000" noProof="0" dirty="0">
                <a:ln>
                  <a:noFill/>
                </a:ln>
                <a:solidFill>
                  <a:srgbClr val="000000">
                    <a:lumMod val="65000"/>
                    <a:lumOff val="35000"/>
                  </a:srgbClr>
                </a:solidFill>
                <a:effectLst/>
                <a:uLnTx/>
                <a:uFillTx/>
                <a:latin typeface="Arial" charset="0"/>
                <a:ea typeface="+mn-ea"/>
                <a:cs typeface="+mn-cs"/>
              </a:endParaRPr>
            </a:p>
          </p:txBody>
        </p:sp>
        <p:sp>
          <p:nvSpPr>
            <p:cNvPr id="13" name="TextBox 12"/>
            <p:cNvSpPr txBox="1"/>
            <p:nvPr/>
          </p:nvSpPr>
          <p:spPr>
            <a:xfrm>
              <a:off x="-109331" y="1469947"/>
              <a:ext cx="2906049" cy="1705803"/>
            </a:xfrm>
            <a:prstGeom prst="rect">
              <a:avLst/>
            </a:prstGeom>
            <a:noFill/>
          </p:spPr>
          <p:txBody>
            <a:bodyPr wrap="squar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24.7% of patients with CAD had concomitant </a:t>
              </a:r>
              <a:br>
                <a:rPr kumimoji="0" lang="en-GB" sz="1800" b="1"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kumimoji="0" lang="en-GB" sz="1800" b="1"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disease in other vascular beds</a:t>
              </a:r>
              <a:endParaRPr kumimoji="0" lang="en-GB" sz="1800" b="1" i="0" u="none" strike="noStrike" kern="1200" cap="none" spc="0" normalizeH="0" baseline="30000" noProof="0" dirty="0">
                <a:ln>
                  <a:noFill/>
                </a:ln>
                <a:solidFill>
                  <a:srgbClr val="000000">
                    <a:lumMod val="65000"/>
                    <a:lumOff val="35000"/>
                  </a:srgbClr>
                </a:solidFill>
                <a:effectLst/>
                <a:uLnTx/>
                <a:uFillTx/>
                <a:latin typeface="Arial" charset="0"/>
                <a:ea typeface="+mn-ea"/>
                <a:cs typeface="+mn-cs"/>
              </a:endParaRPr>
            </a:p>
          </p:txBody>
        </p:sp>
        <p:sp>
          <p:nvSpPr>
            <p:cNvPr id="14" name="Arc 13"/>
            <p:cNvSpPr/>
            <p:nvPr/>
          </p:nvSpPr>
          <p:spPr bwMode="auto">
            <a:xfrm>
              <a:off x="-440576" y="2020570"/>
              <a:ext cx="5424770" cy="2310361"/>
            </a:xfrm>
            <a:prstGeom prst="arc">
              <a:avLst>
                <a:gd name="adj1" fmla="val 15637967"/>
                <a:gd name="adj2" fmla="val 0"/>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Arc 14"/>
            <p:cNvSpPr/>
            <p:nvPr/>
          </p:nvSpPr>
          <p:spPr bwMode="auto">
            <a:xfrm flipH="1" flipV="1">
              <a:off x="5018043" y="3567732"/>
              <a:ext cx="3347615" cy="2112181"/>
            </a:xfrm>
            <a:prstGeom prst="arc">
              <a:avLst>
                <a:gd name="adj1" fmla="val 16336555"/>
                <a:gd name="adj2" fmla="val 0"/>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16" name="Title 1"/>
          <p:cNvSpPr>
            <a:spLocks noGrp="1"/>
          </p:cNvSpPr>
          <p:nvPr>
            <p:ph type="title"/>
          </p:nvPr>
        </p:nvSpPr>
        <p:spPr>
          <a:xfrm>
            <a:off x="612000" y="148994"/>
            <a:ext cx="8281175" cy="861774"/>
          </a:xfrm>
        </p:spPr>
        <p:txBody>
          <a:bodyPr/>
          <a:lstStyle/>
          <a:p>
            <a:r>
              <a:rPr lang="en-GB" dirty="0"/>
              <a:t>Atherothrombosis Is a Polyvascular Disease with Substantial Patient Overlap Between CAD and PAD</a:t>
            </a:r>
          </a:p>
        </p:txBody>
      </p:sp>
      <p:sp>
        <p:nvSpPr>
          <p:cNvPr id="17" name="Content Placeholder 2"/>
          <p:cNvSpPr>
            <a:spLocks noGrp="1"/>
          </p:cNvSpPr>
          <p:nvPr>
            <p:ph sz="quarter" idx="10"/>
          </p:nvPr>
        </p:nvSpPr>
        <p:spPr>
          <a:xfrm>
            <a:off x="611188" y="1376363"/>
            <a:ext cx="8281987" cy="4860925"/>
          </a:xfrm>
          <a:prstGeom prst="rect">
            <a:avLst/>
          </a:prstGeom>
        </p:spPr>
        <p:txBody>
          <a:bodyPr/>
          <a:lstStyle/>
          <a:p>
            <a:r>
              <a:rPr lang="en-GB" sz="1800" dirty="0"/>
              <a:t>REACH registry: enrolled 40,258 patients with established CAD, 8273 patients with established PAD, and 18,843 patients with established cerebrovascular disease from 44 countries*</a:t>
            </a:r>
          </a:p>
        </p:txBody>
      </p:sp>
      <p:sp>
        <p:nvSpPr>
          <p:cNvPr id="18" name="TextBox 17"/>
          <p:cNvSpPr txBox="1"/>
          <p:nvPr/>
        </p:nvSpPr>
        <p:spPr>
          <a:xfrm>
            <a:off x="619200" y="6176645"/>
            <a:ext cx="8274051" cy="492443"/>
          </a:xfrm>
          <a:prstGeom prst="rect">
            <a:avLst/>
          </a:prstGeom>
          <a:noFill/>
        </p:spPr>
        <p:txBody>
          <a:bodyPr wrap="square" lIns="0" tIns="0" rIns="0" bIns="0"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CeVD, cerebrovascular disease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*Note: definitions of CAD and PAD in REACH are not identical with COMPASS</a:t>
            </a:r>
            <a:br>
              <a:rPr kumimoji="0" lang="en-GB" sz="12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br>
            <a:r>
              <a:rPr kumimoji="0" lang="da-DK" sz="10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Bhatt DL </a:t>
            </a:r>
            <a:r>
              <a:rPr kumimoji="0" lang="da-DK" sz="1000" b="0" i="1"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et al</a:t>
            </a:r>
            <a:r>
              <a:rPr kumimoji="0" lang="da-DK" sz="10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a:t>
            </a:r>
            <a:r>
              <a:rPr kumimoji="0" lang="da-DK" sz="1000" b="0" i="1"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J Am Med Assoc</a:t>
            </a:r>
            <a:r>
              <a:rPr kumimoji="0" lang="da-DK" sz="10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 2006;295:180–189</a:t>
            </a:r>
            <a:endParaRPr kumimoji="0" lang="en-GB" sz="1000" b="0" i="0" u="none" strike="noStrike" kern="120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53357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Patients </a:t>
            </a:r>
            <a:r>
              <a:rPr lang="en-GB" dirty="0"/>
              <a:t>with Polyvascular Disease Have Even Higher Risk of </a:t>
            </a:r>
            <a:r>
              <a:rPr lang="en-GB" dirty="0" smtClean="0"/>
              <a:t>Morbidity and Mortality</a:t>
            </a:r>
            <a:endParaRPr lang="en-GB" dirty="0"/>
          </a:p>
        </p:txBody>
      </p:sp>
      <p:sp>
        <p:nvSpPr>
          <p:cNvPr id="3" name="Content Placeholder 2"/>
          <p:cNvSpPr>
            <a:spLocks noGrp="1"/>
          </p:cNvSpPr>
          <p:nvPr>
            <p:ph sz="quarter" idx="10"/>
          </p:nvPr>
        </p:nvSpPr>
        <p:spPr/>
        <p:txBody>
          <a:bodyPr/>
          <a:lstStyle/>
          <a:p>
            <a:r>
              <a:rPr lang="en-GB" sz="1800" dirty="0"/>
              <a:t>Patients with PAD </a:t>
            </a:r>
            <a:r>
              <a:rPr lang="en-GB" sz="1800" dirty="0" smtClean="0"/>
              <a:t>or CAD often </a:t>
            </a:r>
            <a:r>
              <a:rPr lang="en-GB" sz="1800" dirty="0"/>
              <a:t>have polyvascular </a:t>
            </a:r>
            <a:r>
              <a:rPr lang="en-GB" sz="1800" dirty="0" smtClean="0"/>
              <a:t>disease</a:t>
            </a:r>
            <a:r>
              <a:rPr lang="en-GB" sz="1800" baseline="30000" dirty="0" smtClean="0"/>
              <a:t>1,2,4</a:t>
            </a:r>
            <a:endParaRPr lang="en-GB" sz="1800" baseline="30000" dirty="0"/>
          </a:p>
          <a:p>
            <a:r>
              <a:rPr lang="en-GB" sz="1800" dirty="0"/>
              <a:t>Polyvascular disease is associated with an increased risk of morbidity and mortality</a:t>
            </a:r>
            <a:r>
              <a:rPr lang="en-GB" sz="1800" baseline="30000" dirty="0"/>
              <a:t>2–4</a:t>
            </a:r>
            <a:endParaRPr lang="en-GB" sz="1800" dirty="0"/>
          </a:p>
        </p:txBody>
      </p:sp>
      <p:sp>
        <p:nvSpPr>
          <p:cNvPr id="12" name="TextBox 11"/>
          <p:cNvSpPr txBox="1"/>
          <p:nvPr/>
        </p:nvSpPr>
        <p:spPr>
          <a:xfrm>
            <a:off x="655256" y="2541507"/>
            <a:ext cx="3407577" cy="646331"/>
          </a:xfrm>
          <a:prstGeom prst="rect">
            <a:avLst/>
          </a:prstGeom>
          <a:noFill/>
        </p:spPr>
        <p:txBody>
          <a:bodyPr wrap="square" lIns="0" tIns="0" rIns="0" bIns="0" rtlCol="0">
            <a:spAutoFit/>
          </a:bodyPr>
          <a:lstStyle/>
          <a:p>
            <a:r>
              <a:rPr lang="en-GB" sz="1400" b="1" dirty="0" smtClean="0">
                <a:solidFill>
                  <a:schemeClr val="tx1">
                    <a:lumMod val="65000"/>
                    <a:lumOff val="35000"/>
                  </a:schemeClr>
                </a:solidFill>
              </a:rPr>
              <a:t>Long-term all cause mortality in patients with PAD stratified according to number of affected vascular beds (AVB)</a:t>
            </a:r>
            <a:r>
              <a:rPr lang="en-GB" sz="1400" b="1" baseline="30000" dirty="0" smtClean="0">
                <a:solidFill>
                  <a:schemeClr val="tx1">
                    <a:lumMod val="65000"/>
                    <a:lumOff val="35000"/>
                  </a:schemeClr>
                </a:solidFill>
              </a:rPr>
              <a:t>2</a:t>
            </a:r>
            <a:endParaRPr lang="en-GB" sz="1400" b="1" baseline="30000" dirty="0">
              <a:solidFill>
                <a:schemeClr val="tx1">
                  <a:lumMod val="65000"/>
                  <a:lumOff val="35000"/>
                </a:schemeClr>
              </a:solidFill>
            </a:endParaRPr>
          </a:p>
        </p:txBody>
      </p:sp>
      <p:sp>
        <p:nvSpPr>
          <p:cNvPr id="21" name="TextBox 20"/>
          <p:cNvSpPr txBox="1"/>
          <p:nvPr/>
        </p:nvSpPr>
        <p:spPr>
          <a:xfrm>
            <a:off x="619200" y="6361311"/>
            <a:ext cx="8274051" cy="307777"/>
          </a:xfrm>
          <a:prstGeom prst="rect">
            <a:avLst/>
          </a:prstGeom>
          <a:noFill/>
        </p:spPr>
        <p:txBody>
          <a:bodyPr wrap="square" lIns="0" tIns="0" rIns="0" bIns="0" rtlCol="0" anchor="b" anchorCtr="0">
            <a:spAutoFit/>
          </a:bodyPr>
          <a:lstStyle/>
          <a:p>
            <a:pPr marL="0" lvl="1">
              <a:spcBef>
                <a:spcPts val="600"/>
              </a:spcBef>
              <a:spcAft>
                <a:spcPts val="0"/>
              </a:spcAft>
            </a:pPr>
            <a:r>
              <a:rPr lang="en-GB" sz="1000" dirty="0" smtClean="0">
                <a:solidFill>
                  <a:srgbClr val="000000">
                    <a:lumMod val="65000"/>
                    <a:lumOff val="35000"/>
                  </a:srgbClr>
                </a:solidFill>
              </a:rPr>
              <a:t>1</a:t>
            </a:r>
            <a:r>
              <a:rPr lang="en-GB" sz="1000" dirty="0">
                <a:solidFill>
                  <a:srgbClr val="000000">
                    <a:lumMod val="65000"/>
                    <a:lumOff val="35000"/>
                  </a:srgbClr>
                </a:solidFill>
              </a:rPr>
              <a:t>. Bhatt DL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JAMA </a:t>
            </a:r>
            <a:r>
              <a:rPr lang="en-GB" sz="1000" dirty="0">
                <a:solidFill>
                  <a:srgbClr val="000000">
                    <a:lumMod val="65000"/>
                    <a:lumOff val="35000"/>
                  </a:srgbClr>
                </a:solidFill>
              </a:rPr>
              <a:t>2006;295:180–189; 2. van Kuijk 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Eur Heart J </a:t>
            </a:r>
            <a:r>
              <a:rPr lang="en-GB" sz="1000" dirty="0">
                <a:solidFill>
                  <a:srgbClr val="000000">
                    <a:lumMod val="65000"/>
                    <a:lumOff val="35000"/>
                  </a:srgbClr>
                </a:solidFill>
              </a:rPr>
              <a:t>2010;32:992–999</a:t>
            </a:r>
            <a:r>
              <a:rPr lang="en-GB" sz="1000" dirty="0" smtClean="0">
                <a:solidFill>
                  <a:srgbClr val="000000">
                    <a:lumMod val="65000"/>
                    <a:lumOff val="35000"/>
                  </a:srgbClr>
                </a:solidFill>
              </a:rPr>
              <a:t>; 3</a:t>
            </a:r>
            <a:r>
              <a:rPr lang="en-GB" sz="1000" dirty="0">
                <a:solidFill>
                  <a:srgbClr val="000000">
                    <a:lumMod val="65000"/>
                    <a:lumOff val="35000"/>
                  </a:srgbClr>
                </a:solidFill>
              </a:rPr>
              <a:t>. </a:t>
            </a:r>
            <a:r>
              <a:rPr lang="fr-FR" sz="1000" dirty="0">
                <a:solidFill>
                  <a:srgbClr val="000000">
                    <a:lumMod val="65000"/>
                    <a:lumOff val="35000"/>
                  </a:srgbClr>
                </a:solidFill>
              </a:rPr>
              <a:t>Alberts MJ </a:t>
            </a:r>
            <a:r>
              <a:rPr lang="fr-FR" sz="1000" i="1" dirty="0">
                <a:solidFill>
                  <a:srgbClr val="000000">
                    <a:lumMod val="65000"/>
                    <a:lumOff val="35000"/>
                  </a:srgbClr>
                </a:solidFill>
              </a:rPr>
              <a:t>et al</a:t>
            </a:r>
            <a:r>
              <a:rPr lang="fr-FR" sz="1000" dirty="0">
                <a:solidFill>
                  <a:srgbClr val="000000">
                    <a:lumMod val="65000"/>
                    <a:lumOff val="35000"/>
                  </a:srgbClr>
                </a:solidFill>
              </a:rPr>
              <a:t>,</a:t>
            </a:r>
            <a:r>
              <a:rPr lang="fr-FR" sz="1000" i="1" dirty="0">
                <a:solidFill>
                  <a:srgbClr val="000000">
                    <a:lumMod val="65000"/>
                    <a:lumOff val="35000"/>
                  </a:srgbClr>
                </a:solidFill>
              </a:rPr>
              <a:t> Eur Heart J </a:t>
            </a:r>
            <a:r>
              <a:rPr lang="fr-FR" sz="1000" dirty="0">
                <a:solidFill>
                  <a:srgbClr val="000000">
                    <a:lumMod val="65000"/>
                    <a:lumOff val="35000"/>
                  </a:srgbClr>
                </a:solidFill>
              </a:rPr>
              <a:t>2009;30:2318–2326; 4. </a:t>
            </a:r>
            <a:r>
              <a:rPr lang="en-GB" sz="1000" dirty="0">
                <a:solidFill>
                  <a:srgbClr val="000000">
                    <a:lumMod val="65000"/>
                    <a:lumOff val="35000"/>
                  </a:srgbClr>
                </a:solidFill>
              </a:rPr>
              <a:t>Steg 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JAMA </a:t>
            </a:r>
            <a:r>
              <a:rPr lang="en-GB" sz="1000" dirty="0">
                <a:solidFill>
                  <a:srgbClr val="000000">
                    <a:lumMod val="65000"/>
                    <a:lumOff val="35000"/>
                  </a:srgbClr>
                </a:solidFill>
              </a:rPr>
              <a:t>2007;297:1197–1206</a:t>
            </a:r>
            <a:endParaRPr lang="fr-FR" sz="1000" dirty="0">
              <a:solidFill>
                <a:srgbClr val="000000">
                  <a:lumMod val="65000"/>
                  <a:lumOff val="35000"/>
                </a:srgbClr>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9882" y="3369599"/>
            <a:ext cx="3422951"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p:cNvGraphicFramePr/>
          <p:nvPr>
            <p:extLst/>
          </p:nvPr>
        </p:nvGraphicFramePr>
        <p:xfrm>
          <a:off x="4833381" y="3185089"/>
          <a:ext cx="3851276" cy="305219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055230" y="2538758"/>
            <a:ext cx="3629427" cy="646331"/>
          </a:xfrm>
          <a:prstGeom prst="rect">
            <a:avLst/>
          </a:prstGeom>
          <a:noFill/>
        </p:spPr>
        <p:txBody>
          <a:bodyPr wrap="square" lIns="0" tIns="0" rIns="0" bIns="0" rtlCol="0">
            <a:spAutoFit/>
          </a:bodyPr>
          <a:lstStyle/>
          <a:p>
            <a:pPr algn="ctr"/>
            <a:r>
              <a:rPr lang="en-GB" sz="1400" b="1" dirty="0" smtClean="0">
                <a:solidFill>
                  <a:schemeClr val="tx1">
                    <a:lumMod val="65000"/>
                    <a:lumOff val="35000"/>
                  </a:schemeClr>
                </a:solidFill>
              </a:rPr>
              <a:t>CV death, MI, stroke or hospitalization for atherothrombotic events according to number of affected vascular beds (AVB)</a:t>
            </a:r>
            <a:r>
              <a:rPr lang="en-GB" sz="1400" b="1" baseline="30000" dirty="0" smtClean="0">
                <a:solidFill>
                  <a:schemeClr val="tx1">
                    <a:lumMod val="65000"/>
                    <a:lumOff val="35000"/>
                  </a:schemeClr>
                </a:solidFill>
              </a:rPr>
              <a:t>4</a:t>
            </a:r>
            <a:endParaRPr lang="en-GB" sz="1400" b="1" baseline="30000" dirty="0">
              <a:solidFill>
                <a:schemeClr val="tx1">
                  <a:lumMod val="65000"/>
                  <a:lumOff val="35000"/>
                </a:schemeClr>
              </a:solidFill>
            </a:endParaRPr>
          </a:p>
        </p:txBody>
      </p:sp>
    </p:spTree>
    <p:extLst>
      <p:ext uri="{BB962C8B-B14F-4D97-AF65-F5344CB8AC3E}">
        <p14:creationId xmlns:p14="http://schemas.microsoft.com/office/powerpoint/2010/main" val="10978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48994"/>
            <a:ext cx="8281175" cy="861774"/>
          </a:xfrm>
        </p:spPr>
        <p:txBody>
          <a:bodyPr/>
          <a:lstStyle/>
          <a:p>
            <a:r>
              <a:rPr lang="en-GB" dirty="0"/>
              <a:t>Inclusion and Exclusion Criteria Ensure That Patients Are Chronic CAD and PAD Patients </a:t>
            </a:r>
            <a:endParaRPr lang="en-US" dirty="0"/>
          </a:p>
        </p:txBody>
      </p:sp>
      <p:sp>
        <p:nvSpPr>
          <p:cNvPr id="3" name="Rectangle 2"/>
          <p:cNvSpPr/>
          <p:nvPr/>
        </p:nvSpPr>
        <p:spPr>
          <a:xfrm>
            <a:off x="1043608" y="1376772"/>
            <a:ext cx="6903073" cy="4585871"/>
          </a:xfrm>
          <a:prstGeom prst="rect">
            <a:avLst/>
          </a:prstGeom>
        </p:spPr>
        <p:txBody>
          <a:bodyPr wrap="square">
            <a:spAutoFit/>
          </a:bodyPr>
          <a:lstStyle/>
          <a:p>
            <a:r>
              <a:rPr lang="en-US" sz="2200" b="1" dirty="0">
                <a:solidFill>
                  <a:srgbClr val="C00000"/>
                </a:solidFill>
                <a:latin typeface="Calibri" panose="020F0502020204030204" pitchFamily="34" charset="0"/>
                <a:cs typeface="Calibri" panose="020F0502020204030204" pitchFamily="34" charset="0"/>
              </a:rPr>
              <a:t>Peripheral arterial disease </a:t>
            </a:r>
            <a:r>
              <a:rPr lang="en-US" sz="2200" b="1" dirty="0" smtClean="0">
                <a:solidFill>
                  <a:srgbClr val="C00000"/>
                </a:solidFill>
                <a:latin typeface="Calibri" panose="020F0502020204030204" pitchFamily="34" charset="0"/>
                <a:cs typeface="Calibri" panose="020F0502020204030204" pitchFamily="34" charset="0"/>
              </a:rPr>
              <a:t>was defined </a:t>
            </a:r>
            <a:r>
              <a:rPr lang="en-US" sz="2200" b="1" dirty="0">
                <a:solidFill>
                  <a:srgbClr val="C00000"/>
                </a:solidFill>
                <a:latin typeface="Calibri" panose="020F0502020204030204" pitchFamily="34" charset="0"/>
                <a:cs typeface="Calibri" panose="020F0502020204030204" pitchFamily="34" charset="0"/>
              </a:rPr>
              <a:t>as: </a:t>
            </a:r>
            <a:endParaRPr lang="en-US" sz="2200" b="1" dirty="0" smtClean="0">
              <a:solidFill>
                <a:srgbClr val="C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dirty="0" smtClean="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Previous </a:t>
            </a:r>
            <a:r>
              <a:rPr lang="en-US" b="1" dirty="0" err="1">
                <a:latin typeface="Calibri" panose="020F0502020204030204" pitchFamily="34" charset="0"/>
                <a:cs typeface="Calibri" panose="020F0502020204030204" pitchFamily="34" charset="0"/>
              </a:rPr>
              <a:t>aorto</a:t>
            </a:r>
            <a:r>
              <a:rPr lang="en-US" b="1" dirty="0">
                <a:latin typeface="Calibri" panose="020F0502020204030204" pitchFamily="34" charset="0"/>
                <a:cs typeface="Calibri" panose="020F0502020204030204" pitchFamily="34" charset="0"/>
              </a:rPr>
              <a:t>-femoral bypass </a:t>
            </a:r>
            <a:r>
              <a:rPr lang="en-US" b="1" dirty="0" smtClean="0">
                <a:latin typeface="Calibri" panose="020F0502020204030204" pitchFamily="34" charset="0"/>
                <a:cs typeface="Calibri" panose="020F0502020204030204" pitchFamily="34" charset="0"/>
              </a:rPr>
              <a:t>surgery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limb bypass surgery, or percutaneous transluminal angioplasty revascularization of the iliac, or infra-inguinal arteries, </a:t>
            </a:r>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b="1" dirty="0" smtClean="0">
                <a:latin typeface="Calibri" panose="020F0502020204030204" pitchFamily="34" charset="0"/>
                <a:cs typeface="Calibri" panose="020F0502020204030204" pitchFamily="34" charset="0"/>
              </a:rPr>
              <a:t>Previous </a:t>
            </a:r>
            <a:r>
              <a:rPr lang="en-US" b="1" dirty="0">
                <a:latin typeface="Calibri" panose="020F0502020204030204" pitchFamily="34" charset="0"/>
                <a:cs typeface="Calibri" panose="020F0502020204030204" pitchFamily="34" charset="0"/>
              </a:rPr>
              <a:t>limb or foot amputation </a:t>
            </a:r>
            <a:r>
              <a:rPr lang="en-US" dirty="0">
                <a:latin typeface="Calibri" panose="020F0502020204030204" pitchFamily="34" charset="0"/>
                <a:cs typeface="Calibri" panose="020F0502020204030204" pitchFamily="34" charset="0"/>
              </a:rPr>
              <a:t>for arterial vascular </a:t>
            </a:r>
            <a:r>
              <a:rPr lang="en-US" dirty="0" smtClean="0">
                <a:latin typeface="Calibri" panose="020F0502020204030204" pitchFamily="34" charset="0"/>
                <a:cs typeface="Calibri" panose="020F0502020204030204" pitchFamily="34" charset="0"/>
              </a:rPr>
              <a:t>disease</a:t>
            </a:r>
          </a:p>
          <a:p>
            <a:pPr marL="285750" indent="-285750">
              <a:buFont typeface="Wingdings" panose="05000000000000000000" pitchFamily="2" charset="2"/>
              <a:buChar char="q"/>
            </a:pPr>
            <a:r>
              <a:rPr lang="en-US" b="1" dirty="0" smtClean="0">
                <a:latin typeface="Calibri" panose="020F0502020204030204" pitchFamily="34" charset="0"/>
                <a:cs typeface="Calibri" panose="020F0502020204030204" pitchFamily="34" charset="0"/>
              </a:rPr>
              <a:t>History </a:t>
            </a:r>
            <a:r>
              <a:rPr lang="en-US" b="1" dirty="0">
                <a:latin typeface="Calibri" panose="020F0502020204030204" pitchFamily="34" charset="0"/>
                <a:cs typeface="Calibri" panose="020F0502020204030204" pitchFamily="34" charset="0"/>
              </a:rPr>
              <a:t>of intermittent claudication </a:t>
            </a:r>
            <a:r>
              <a:rPr lang="en-US" dirty="0">
                <a:latin typeface="Calibri" panose="020F0502020204030204" pitchFamily="34" charset="0"/>
                <a:cs typeface="Calibri" panose="020F0502020204030204" pitchFamily="34" charset="0"/>
              </a:rPr>
              <a:t>and one or more of the following: </a:t>
            </a:r>
            <a:endParaRPr lang="en-US" dirty="0" smtClean="0">
              <a:latin typeface="Calibri" panose="020F0502020204030204" pitchFamily="34" charset="0"/>
              <a:cs typeface="Calibri" panose="020F0502020204030204" pitchFamily="34" charset="0"/>
            </a:endParaRPr>
          </a:p>
          <a:p>
            <a:pPr marL="800100" lvl="1" indent="-342900">
              <a:buAutoNum type="arabicParenR"/>
            </a:pPr>
            <a:r>
              <a:rPr lang="en-US" dirty="0" smtClean="0">
                <a:latin typeface="Calibri" panose="020F0502020204030204" pitchFamily="34" charset="0"/>
                <a:cs typeface="Calibri" panose="020F0502020204030204" pitchFamily="34" charset="0"/>
              </a:rPr>
              <a:t>An </a:t>
            </a:r>
            <a:r>
              <a:rPr lang="en-US" dirty="0">
                <a:latin typeface="Calibri" panose="020F0502020204030204" pitchFamily="34" charset="0"/>
                <a:cs typeface="Calibri" panose="020F0502020204030204" pitchFamily="34" charset="0"/>
              </a:rPr>
              <a:t>ankle/arm blood pressure (BP) ratio &lt; 0.90, </a:t>
            </a:r>
            <a:endParaRPr lang="en-US" dirty="0" smtClean="0">
              <a:latin typeface="Calibri" panose="020F0502020204030204" pitchFamily="34" charset="0"/>
              <a:cs typeface="Calibri" panose="020F0502020204030204" pitchFamily="34" charset="0"/>
            </a:endParaRPr>
          </a:p>
          <a:p>
            <a:pPr marL="800100" lvl="1" indent="-342900">
              <a:buAutoNum type="arabicParenR"/>
            </a:pPr>
            <a:r>
              <a:rPr lang="en-US" dirty="0" smtClean="0">
                <a:latin typeface="Calibri" panose="020F0502020204030204" pitchFamily="34" charset="0"/>
                <a:cs typeface="Calibri" panose="020F0502020204030204" pitchFamily="34" charset="0"/>
              </a:rPr>
              <a:t>Significant </a:t>
            </a:r>
            <a:r>
              <a:rPr lang="en-US" dirty="0">
                <a:latin typeface="Calibri" panose="020F0502020204030204" pitchFamily="34" charset="0"/>
                <a:cs typeface="Calibri" panose="020F0502020204030204" pitchFamily="34" charset="0"/>
              </a:rPr>
              <a:t>peripheral artery stenosis (≥50%) documented by angiography, or by duplex ultrasound, </a:t>
            </a:r>
            <a:endParaRPr lang="en-US" dirty="0" smtClean="0">
              <a:latin typeface="Calibri" panose="020F0502020204030204" pitchFamily="34" charset="0"/>
              <a:cs typeface="Calibri" panose="020F0502020204030204" pitchFamily="34" charset="0"/>
            </a:endParaRPr>
          </a:p>
          <a:p>
            <a:pPr marL="800100" lvl="1" indent="-342900">
              <a:buAutoNum type="arabicParenR"/>
            </a:pPr>
            <a:r>
              <a:rPr lang="en-US" dirty="0" smtClean="0">
                <a:latin typeface="Calibri" panose="020F0502020204030204" pitchFamily="34" charset="0"/>
                <a:cs typeface="Calibri" panose="020F0502020204030204" pitchFamily="34" charset="0"/>
              </a:rPr>
              <a:t>Previous </a:t>
            </a:r>
            <a:r>
              <a:rPr lang="en-US" dirty="0">
                <a:latin typeface="Calibri" panose="020F0502020204030204" pitchFamily="34" charset="0"/>
                <a:cs typeface="Calibri" panose="020F0502020204030204" pitchFamily="34" charset="0"/>
              </a:rPr>
              <a:t>carotid revascularization or asymptomatic carotid artery stenosis ≥50% as diagnosed by duplex ultrasound or angiography</a:t>
            </a:r>
          </a:p>
        </p:txBody>
      </p:sp>
    </p:spTree>
    <p:extLst>
      <p:ext uri="{BB962C8B-B14F-4D97-AF65-F5344CB8AC3E}">
        <p14:creationId xmlns:p14="http://schemas.microsoft.com/office/powerpoint/2010/main" val="198178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Patients Remain at Risk of Recurrent Events After an ACS Event</a:t>
            </a:r>
          </a:p>
        </p:txBody>
      </p:sp>
      <p:sp>
        <p:nvSpPr>
          <p:cNvPr id="18" name="Content Placeholder 9"/>
          <p:cNvSpPr>
            <a:spLocks noGrp="1"/>
          </p:cNvSpPr>
          <p:nvPr>
            <p:ph idx="1"/>
          </p:nvPr>
        </p:nvSpPr>
        <p:spPr/>
        <p:txBody>
          <a:bodyPr/>
          <a:lstStyle/>
          <a:p>
            <a:r>
              <a:rPr lang="en-GB" sz="1800" dirty="0"/>
              <a:t>In a prospective natural history study, 697 patients who underwent percutaneous coronary intervention after an ACS event were followed for 3 years</a:t>
            </a:r>
          </a:p>
          <a:p>
            <a:r>
              <a:rPr lang="en-GB" sz="1800" dirty="0"/>
              <a:t>Subsequent major adverse CV events were adjudicated to be related to culprit or non-culprit lesions</a:t>
            </a:r>
          </a:p>
        </p:txBody>
      </p:sp>
      <p:grpSp>
        <p:nvGrpSpPr>
          <p:cNvPr id="16" name="Group 15"/>
          <p:cNvGrpSpPr/>
          <p:nvPr/>
        </p:nvGrpSpPr>
        <p:grpSpPr>
          <a:xfrm>
            <a:off x="1294055" y="2790220"/>
            <a:ext cx="7346396" cy="3474135"/>
            <a:chOff x="1475656" y="2105690"/>
            <a:chExt cx="7346396" cy="4064000"/>
          </a:xfrm>
        </p:grpSpPr>
        <p:graphicFrame>
          <p:nvGraphicFramePr>
            <p:cNvPr id="7" name="Chart 6"/>
            <p:cNvGraphicFramePr/>
            <p:nvPr>
              <p:extLst/>
            </p:nvPr>
          </p:nvGraphicFramePr>
          <p:xfrm>
            <a:off x="1475656" y="2105690"/>
            <a:ext cx="34080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313505" y="2709593"/>
              <a:ext cx="766555" cy="396036"/>
            </a:xfrm>
            <a:prstGeom prst="rect">
              <a:avLst/>
            </a:prstGeom>
            <a:noFill/>
          </p:spPr>
          <p:txBody>
            <a:bodyPr wrap="none" rtlCol="0">
              <a:spAutoFit/>
            </a:bodyPr>
            <a:lstStyle/>
            <a:p>
              <a:pPr algn="ctr"/>
              <a:r>
                <a:rPr lang="en-GB" sz="1600" b="1" dirty="0">
                  <a:solidFill>
                    <a:schemeClr val="tx1">
                      <a:lumMod val="65000"/>
                      <a:lumOff val="35000"/>
                    </a:schemeClr>
                  </a:solidFill>
                </a:rPr>
                <a:t>20.4%</a:t>
              </a:r>
            </a:p>
          </p:txBody>
        </p:sp>
        <p:cxnSp>
          <p:nvCxnSpPr>
            <p:cNvPr id="12" name="Straight Arrow Connector 11"/>
            <p:cNvCxnSpPr/>
            <p:nvPr/>
          </p:nvCxnSpPr>
          <p:spPr>
            <a:xfrm flipH="1">
              <a:off x="4139952" y="3736434"/>
              <a:ext cx="72008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0031" y="3390258"/>
              <a:ext cx="3962021" cy="684063"/>
            </a:xfrm>
            <a:prstGeom prst="rect">
              <a:avLst/>
            </a:prstGeom>
            <a:noFill/>
          </p:spPr>
          <p:txBody>
            <a:bodyPr wrap="square" rtlCol="0" anchor="ctr">
              <a:spAutoFit/>
            </a:bodyPr>
            <a:lstStyle/>
            <a:p>
              <a:r>
                <a:rPr lang="en-GB" sz="1600" dirty="0">
                  <a:solidFill>
                    <a:schemeClr val="tx1">
                      <a:lumMod val="65000"/>
                      <a:lumOff val="35000"/>
                    </a:schemeClr>
                  </a:solidFill>
                </a:rPr>
                <a:t>12.9% of patients experienced a second event related to the same culprit lesion</a:t>
              </a:r>
            </a:p>
          </p:txBody>
        </p:sp>
        <p:cxnSp>
          <p:nvCxnSpPr>
            <p:cNvPr id="14" name="Straight Arrow Connector 13"/>
            <p:cNvCxnSpPr/>
            <p:nvPr/>
          </p:nvCxnSpPr>
          <p:spPr>
            <a:xfrm flipH="1">
              <a:off x="4139952" y="5312804"/>
              <a:ext cx="72008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60032" y="4958779"/>
              <a:ext cx="3962020" cy="684063"/>
            </a:xfrm>
            <a:prstGeom prst="rect">
              <a:avLst/>
            </a:prstGeom>
            <a:noFill/>
          </p:spPr>
          <p:txBody>
            <a:bodyPr wrap="square" rtlCol="0" anchor="ctr">
              <a:spAutoFit/>
            </a:bodyPr>
            <a:lstStyle/>
            <a:p>
              <a:r>
                <a:rPr lang="en-GB" sz="1600" dirty="0">
                  <a:solidFill>
                    <a:schemeClr val="tx1">
                      <a:lumMod val="65000"/>
                      <a:lumOff val="35000"/>
                    </a:schemeClr>
                  </a:solidFill>
                </a:rPr>
                <a:t>11.6% of patients experienced a second event related to a different lesion</a:t>
              </a:r>
            </a:p>
          </p:txBody>
        </p:sp>
      </p:grpSp>
      <p:sp>
        <p:nvSpPr>
          <p:cNvPr id="17" name="TextBox 16"/>
          <p:cNvSpPr txBox="1"/>
          <p:nvPr/>
        </p:nvSpPr>
        <p:spPr>
          <a:xfrm>
            <a:off x="1294055" y="2879648"/>
            <a:ext cx="2916183" cy="369332"/>
          </a:xfrm>
          <a:prstGeom prst="rect">
            <a:avLst/>
          </a:prstGeom>
          <a:noFill/>
        </p:spPr>
        <p:txBody>
          <a:bodyPr wrap="none" rtlCol="0">
            <a:spAutoFit/>
          </a:bodyPr>
          <a:lstStyle/>
          <a:p>
            <a:r>
              <a:rPr lang="en-GB" b="1" dirty="0">
                <a:solidFill>
                  <a:schemeClr val="tx1">
                    <a:lumMod val="65000"/>
                    <a:lumOff val="35000"/>
                  </a:schemeClr>
                </a:solidFill>
              </a:rPr>
              <a:t>Major adverse CV events</a:t>
            </a:r>
          </a:p>
        </p:txBody>
      </p:sp>
      <p:sp>
        <p:nvSpPr>
          <p:cNvPr id="24" name="TextBox 23"/>
          <p:cNvSpPr txBox="1"/>
          <p:nvPr/>
        </p:nvSpPr>
        <p:spPr>
          <a:xfrm>
            <a:off x="619200" y="6284367"/>
            <a:ext cx="8274051" cy="384721"/>
          </a:xfrm>
          <a:prstGeom prst="rect">
            <a:avLst/>
          </a:prstGeom>
          <a:noFill/>
        </p:spPr>
        <p:txBody>
          <a:bodyPr wrap="square" lIns="0" tIns="0" rIns="0" bIns="0" rtlCol="0" anchor="b" anchorCtr="0">
            <a:spAutoFit/>
          </a:bodyPr>
          <a:lstStyle/>
          <a:p>
            <a:r>
              <a:rPr lang="en-GB" sz="1000" dirty="0">
                <a:solidFill>
                  <a:schemeClr val="tx1">
                    <a:lumMod val="65000"/>
                    <a:lumOff val="35000"/>
                  </a:schemeClr>
                </a:solidFill>
              </a:rPr>
              <a:t>*Major adverse CV events included CV death, MI or rehospitalization due to unstable or progressive angina</a:t>
            </a:r>
          </a:p>
          <a:p>
            <a:r>
              <a:rPr lang="en-GB" sz="1000" dirty="0">
                <a:solidFill>
                  <a:schemeClr val="tx1">
                    <a:lumMod val="65000"/>
                    <a:lumOff val="35000"/>
                  </a:schemeClr>
                </a:solidFill>
              </a:rPr>
              <a:t>Stone GW </a:t>
            </a:r>
            <a:r>
              <a:rPr lang="en-GB" sz="1000" i="1" dirty="0">
                <a:solidFill>
                  <a:schemeClr val="tx1">
                    <a:lumMod val="65000"/>
                    <a:lumOff val="35000"/>
                  </a:schemeClr>
                </a:solidFill>
              </a:rPr>
              <a:t>et al, N Engl J Med </a:t>
            </a:r>
            <a:r>
              <a:rPr lang="en-GB" sz="1000" dirty="0">
                <a:solidFill>
                  <a:schemeClr val="tx1">
                    <a:lumMod val="65000"/>
                    <a:lumOff val="35000"/>
                  </a:schemeClr>
                </a:solidFill>
              </a:rPr>
              <a:t>2011;364:226–235</a:t>
            </a:r>
          </a:p>
        </p:txBody>
      </p:sp>
    </p:spTree>
    <p:extLst>
      <p:ext uri="{BB962C8B-B14F-4D97-AF65-F5344CB8AC3E}">
        <p14:creationId xmlns:p14="http://schemas.microsoft.com/office/powerpoint/2010/main" val="332413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75046" y="-99392"/>
            <a:ext cx="8568954" cy="1107996"/>
          </a:xfrm>
        </p:spPr>
        <p:txBody>
          <a:bodyPr/>
          <a:lstStyle/>
          <a:p>
            <a:r>
              <a:rPr lang="en-GB" sz="2400" spc="-50" dirty="0" smtClean="0"/>
              <a:t>High Residual Risk of Atherothrombotic Events Exists in Patients with CAD and PAD Despite Optimized Antiplatelet Therapy</a:t>
            </a:r>
            <a:endParaRPr lang="en-GB" sz="2400" spc="-5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398608451"/>
              </p:ext>
            </p:extLst>
          </p:nvPr>
        </p:nvGraphicFramePr>
        <p:xfrm>
          <a:off x="611188" y="1232756"/>
          <a:ext cx="8281988" cy="4942674"/>
        </p:xfrm>
        <a:graphic>
          <a:graphicData uri="http://schemas.openxmlformats.org/drawingml/2006/table">
            <a:tbl>
              <a:tblPr firstRow="1" bandRow="1">
                <a:tableStyleId>{9D7B26C5-4107-4FEC-AEDC-1716B250A1EF}</a:tableStyleId>
              </a:tblPr>
              <a:tblGrid>
                <a:gridCol w="3672780"/>
                <a:gridCol w="4609208"/>
              </a:tblGrid>
              <a:tr h="800276">
                <a:tc>
                  <a:txBody>
                    <a:bodyPr/>
                    <a:lstStyle/>
                    <a:p>
                      <a:r>
                        <a:rPr lang="en-GB" sz="1600" dirty="0" smtClean="0">
                          <a:solidFill>
                            <a:schemeClr val="bg1"/>
                          </a:solidFill>
                        </a:rPr>
                        <a:t>Trial/regimen</a:t>
                      </a:r>
                      <a:endParaRPr lang="en-GB" sz="1600" dirty="0">
                        <a:solidFill>
                          <a:schemeClr val="bg1"/>
                        </a:solidFill>
                      </a:endParaRPr>
                    </a:p>
                  </a:txBody>
                  <a:tcPr>
                    <a:solidFill>
                      <a:schemeClr val="bg2"/>
                    </a:solidFill>
                  </a:tcPr>
                </a:tc>
                <a:tc>
                  <a:txBody>
                    <a:bodyPr/>
                    <a:lstStyle/>
                    <a:p>
                      <a:r>
                        <a:rPr lang="en-GB" sz="1600" dirty="0" smtClean="0">
                          <a:solidFill>
                            <a:schemeClr val="bg1"/>
                          </a:solidFill>
                        </a:rPr>
                        <a:t>Residual</a:t>
                      </a:r>
                      <a:r>
                        <a:rPr lang="en-GB" sz="1600" baseline="0" dirty="0" smtClean="0">
                          <a:solidFill>
                            <a:schemeClr val="bg1"/>
                          </a:solidFill>
                        </a:rPr>
                        <a:t> risk of </a:t>
                      </a:r>
                      <a:br>
                        <a:rPr lang="en-GB" sz="1600" baseline="0" dirty="0" smtClean="0">
                          <a:solidFill>
                            <a:schemeClr val="bg1"/>
                          </a:solidFill>
                        </a:rPr>
                      </a:br>
                      <a:r>
                        <a:rPr lang="en-GB" sz="1600" baseline="0" dirty="0" smtClean="0">
                          <a:solidFill>
                            <a:schemeClr val="bg1"/>
                          </a:solidFill>
                        </a:rPr>
                        <a:t>atherothrombotic events (composite endpoint of CV death/MI/stroke)</a:t>
                      </a:r>
                      <a:endParaRPr lang="en-GB" sz="1600" dirty="0">
                        <a:solidFill>
                          <a:schemeClr val="bg1"/>
                        </a:solidFill>
                      </a:endParaRPr>
                    </a:p>
                  </a:txBody>
                  <a:tcPr>
                    <a:solidFill>
                      <a:schemeClr val="bg2"/>
                    </a:solidFill>
                  </a:tcPr>
                </a:tc>
              </a:tr>
              <a:tr h="423334">
                <a:tc>
                  <a:txBody>
                    <a:bodyPr/>
                    <a:lstStyle/>
                    <a:p>
                      <a:r>
                        <a:rPr lang="en-GB" sz="1600" dirty="0" smtClean="0"/>
                        <a:t>CAPRIE:</a:t>
                      </a:r>
                      <a:r>
                        <a:rPr lang="en-GB" sz="1600" baseline="0" dirty="0" smtClean="0"/>
                        <a:t> </a:t>
                      </a:r>
                      <a:r>
                        <a:rPr lang="en-GB" sz="1600" dirty="0" smtClean="0"/>
                        <a:t>clopidogrel 75 mg od</a:t>
                      </a:r>
                      <a:r>
                        <a:rPr lang="en-GB" sz="1600" baseline="30000" dirty="0" smtClean="0"/>
                        <a:t>1</a:t>
                      </a:r>
                      <a:endParaRPr lang="en-GB" sz="1600" baseline="30000" dirty="0"/>
                    </a:p>
                  </a:txBody>
                  <a:tcPr/>
                </a:tc>
                <a:tc>
                  <a:txBody>
                    <a:bodyPr/>
                    <a:lstStyle/>
                    <a:p>
                      <a:r>
                        <a:rPr lang="en-GB" sz="1600" dirty="0" smtClean="0"/>
                        <a:t>5.32%/year</a:t>
                      </a:r>
                      <a:endParaRPr lang="en-GB" sz="1600" dirty="0"/>
                    </a:p>
                  </a:txBody>
                  <a:tcPr/>
                </a:tc>
              </a:tr>
              <a:tr h="530981">
                <a:tc>
                  <a:txBody>
                    <a:bodyPr/>
                    <a:lstStyle/>
                    <a:p>
                      <a:r>
                        <a:rPr lang="en-GB" sz="1600" dirty="0" smtClean="0"/>
                        <a:t>CHARISMA:</a:t>
                      </a:r>
                      <a:r>
                        <a:rPr lang="en-GB" sz="1600" baseline="0" dirty="0" smtClean="0"/>
                        <a:t> ASA + </a:t>
                      </a:r>
                      <a:r>
                        <a:rPr lang="en-GB" sz="1600" baseline="0" dirty="0" err="1" smtClean="0"/>
                        <a:t>clopidogrel</a:t>
                      </a:r>
                      <a:r>
                        <a:rPr lang="en-GB" sz="1600" baseline="0" dirty="0" smtClean="0"/>
                        <a:t> </a:t>
                      </a:r>
                      <a:br>
                        <a:rPr lang="en-GB" sz="1600" baseline="0" dirty="0" smtClean="0"/>
                      </a:br>
                      <a:r>
                        <a:rPr lang="en-GB" sz="1600" baseline="0" dirty="0" smtClean="0"/>
                        <a:t>75 mg od</a:t>
                      </a:r>
                      <a:r>
                        <a:rPr lang="en-GB" sz="1600" baseline="30000" dirty="0" smtClean="0"/>
                        <a:t>2</a:t>
                      </a:r>
                      <a:endParaRPr lang="en-GB" sz="1600" baseline="30000" dirty="0"/>
                    </a:p>
                  </a:txBody>
                  <a:tcPr/>
                </a:tc>
                <a:tc>
                  <a:txBody>
                    <a:bodyPr/>
                    <a:lstStyle/>
                    <a:p>
                      <a:r>
                        <a:rPr lang="en-GB" sz="1600" dirty="0" smtClean="0"/>
                        <a:t>6.8%</a:t>
                      </a:r>
                      <a:r>
                        <a:rPr lang="en-GB" sz="1600" baseline="0" dirty="0" smtClean="0"/>
                        <a:t> (incidence proportion over a median follow-up of 28 months)</a:t>
                      </a:r>
                      <a:endParaRPr lang="en-GB" sz="1600" dirty="0"/>
                    </a:p>
                  </a:txBody>
                  <a:tcPr/>
                </a:tc>
              </a:tr>
              <a:tr h="530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PEGASUS: ASA</a:t>
                      </a:r>
                      <a:r>
                        <a:rPr lang="en-GB" sz="1600" baseline="0" dirty="0" smtClean="0"/>
                        <a:t> + </a:t>
                      </a:r>
                      <a:r>
                        <a:rPr lang="en-GB" sz="1600" dirty="0" err="1" smtClean="0"/>
                        <a:t>ticagrelor</a:t>
                      </a:r>
                      <a:r>
                        <a:rPr lang="en-GB" sz="1600" dirty="0" smtClean="0"/>
                        <a:t> </a:t>
                      </a:r>
                      <a:br>
                        <a:rPr lang="en-GB" sz="1600" dirty="0" smtClean="0"/>
                      </a:br>
                      <a:r>
                        <a:rPr lang="en-GB" sz="1600" dirty="0" smtClean="0"/>
                        <a:t>(90 mg bid or 60 mg bid)</a:t>
                      </a:r>
                      <a:r>
                        <a:rPr lang="en-GB" sz="1600" baseline="30000" dirty="0" smtClean="0"/>
                        <a:t>3</a:t>
                      </a:r>
                    </a:p>
                  </a:txBody>
                  <a:tcPr/>
                </a:tc>
                <a:tc>
                  <a:txBody>
                    <a:bodyPr/>
                    <a:lstStyle/>
                    <a:p>
                      <a:r>
                        <a:rPr lang="en-GB" sz="1600" dirty="0" smtClean="0"/>
                        <a:t>7.9% with ticagrelor</a:t>
                      </a:r>
                      <a:r>
                        <a:rPr lang="en-GB" sz="1600" baseline="0" dirty="0" smtClean="0"/>
                        <a:t> 90 mg bid (3-year rate)</a:t>
                      </a:r>
                    </a:p>
                    <a:p>
                      <a:r>
                        <a:rPr lang="en-GB" sz="1600" baseline="0" dirty="0" smtClean="0"/>
                        <a:t>7.8% with ticagrelor 60 mg bid (3-year rate)</a:t>
                      </a:r>
                      <a:endParaRPr lang="en-GB" sz="1600" dirty="0"/>
                    </a:p>
                  </a:txBody>
                  <a:tcPr/>
                </a:tc>
              </a:tr>
              <a:tr h="749822">
                <a:tc>
                  <a:txBody>
                    <a:bodyPr/>
                    <a:lstStyle/>
                    <a:p>
                      <a:r>
                        <a:rPr lang="en-GB" sz="1600" dirty="0" smtClean="0"/>
                        <a:t>EUCLID</a:t>
                      </a:r>
                      <a:r>
                        <a:rPr lang="en-GB" sz="1600" baseline="30000" dirty="0" smtClean="0"/>
                        <a:t>4</a:t>
                      </a:r>
                      <a:endParaRPr lang="en-GB" sz="1600" baseline="30000" dirty="0"/>
                    </a:p>
                  </a:txBody>
                  <a:tcPr/>
                </a:tc>
                <a:tc>
                  <a:txBody>
                    <a:bodyPr/>
                    <a:lstStyle/>
                    <a:p>
                      <a:r>
                        <a:rPr lang="en-GB" sz="1600" dirty="0" err="1" smtClean="0"/>
                        <a:t>Clopidogrel</a:t>
                      </a:r>
                      <a:r>
                        <a:rPr lang="en-GB" sz="1600" dirty="0" smtClean="0"/>
                        <a:t> 75 mg od</a:t>
                      </a:r>
                      <a:r>
                        <a:rPr lang="en-GB" sz="1600" baseline="0" dirty="0" smtClean="0"/>
                        <a:t> –</a:t>
                      </a:r>
                      <a:r>
                        <a:rPr lang="en-GB" sz="1600" dirty="0" smtClean="0"/>
                        <a:t> incidence proportion: 10.6% (event rate: 4.36%/year)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err="1" smtClean="0"/>
                        <a:t>Ticagrelor</a:t>
                      </a:r>
                      <a:r>
                        <a:rPr lang="en-GB" sz="1600" dirty="0" smtClean="0"/>
                        <a:t> 90 mg bid</a:t>
                      </a:r>
                      <a:r>
                        <a:rPr lang="en-GB" sz="1600" baseline="0" dirty="0" smtClean="0"/>
                        <a:t> – incidence proportion: </a:t>
                      </a:r>
                      <a:r>
                        <a:rPr lang="en-GB" sz="1600" dirty="0" smtClean="0"/>
                        <a:t>10.8% (event</a:t>
                      </a:r>
                      <a:r>
                        <a:rPr lang="en-GB" sz="1600" baseline="0" dirty="0" smtClean="0"/>
                        <a:t> rate: 4.47%/year)</a:t>
                      </a:r>
                      <a:endParaRPr lang="en-GB" sz="1600" dirty="0"/>
                    </a:p>
                  </a:txBody>
                  <a:tcPr/>
                </a:tc>
              </a:tr>
              <a:tr h="749822">
                <a:tc>
                  <a:txBody>
                    <a:bodyPr/>
                    <a:lstStyle/>
                    <a:p>
                      <a:r>
                        <a:rPr lang="en-GB" sz="1600" dirty="0" smtClean="0"/>
                        <a:t>TRA2°P-TIMI 50: vorapaxar + standard antiplatelet therapy (prior MI)</a:t>
                      </a:r>
                      <a:r>
                        <a:rPr lang="en-GB" sz="1600" baseline="30000" dirty="0" smtClean="0"/>
                        <a:t>5</a:t>
                      </a:r>
                      <a:endParaRPr lang="en-GB" sz="1600" baseline="30000" dirty="0"/>
                    </a:p>
                  </a:txBody>
                  <a:tcPr/>
                </a:tc>
                <a:tc>
                  <a:txBody>
                    <a:bodyPr/>
                    <a:lstStyle/>
                    <a:p>
                      <a:r>
                        <a:rPr lang="en-GB" sz="1600" dirty="0" smtClean="0"/>
                        <a:t>8.1% (3-year</a:t>
                      </a:r>
                      <a:r>
                        <a:rPr lang="en-GB" sz="1600" baseline="0" dirty="0" smtClean="0"/>
                        <a:t> rate)</a:t>
                      </a:r>
                      <a:endParaRPr lang="en-GB" sz="1600" dirty="0"/>
                    </a:p>
                  </a:txBody>
                  <a:tcPr/>
                </a:tc>
              </a:tr>
              <a:tr h="648380">
                <a:tc>
                  <a:txBody>
                    <a:bodyPr/>
                    <a:lstStyle/>
                    <a:p>
                      <a:r>
                        <a:rPr lang="en-GB" sz="1600" dirty="0" smtClean="0"/>
                        <a:t>TRA2°P-TIMI 50: vorapaxar + standard antiplatelet therapy (PAD)</a:t>
                      </a:r>
                      <a:r>
                        <a:rPr lang="en-GB" sz="1600" baseline="30000" dirty="0" smtClean="0"/>
                        <a:t>6</a:t>
                      </a:r>
                      <a:endParaRPr lang="en-GB" sz="1600" baseline="30000" dirty="0"/>
                    </a:p>
                  </a:txBody>
                  <a:tcPr/>
                </a:tc>
                <a:tc>
                  <a:txBody>
                    <a:bodyPr/>
                    <a:lstStyle/>
                    <a:p>
                      <a:r>
                        <a:rPr lang="en-GB" sz="1600" dirty="0" smtClean="0"/>
                        <a:t>11.3% (3-year</a:t>
                      </a:r>
                      <a:r>
                        <a:rPr lang="en-GB" sz="1600" baseline="0" dirty="0" smtClean="0"/>
                        <a:t> rate)</a:t>
                      </a:r>
                      <a:endParaRPr lang="en-GB" sz="1600" dirty="0"/>
                    </a:p>
                  </a:txBody>
                  <a:tcPr/>
                </a:tc>
              </a:tr>
            </a:tbl>
          </a:graphicData>
        </a:graphic>
      </p:graphicFrame>
      <p:sp>
        <p:nvSpPr>
          <p:cNvPr id="10" name="TextBox 9"/>
          <p:cNvSpPr txBox="1"/>
          <p:nvPr/>
        </p:nvSpPr>
        <p:spPr>
          <a:xfrm>
            <a:off x="619200" y="6207423"/>
            <a:ext cx="8274051" cy="461665"/>
          </a:xfrm>
          <a:prstGeom prst="rect">
            <a:avLst/>
          </a:prstGeom>
          <a:noFill/>
        </p:spPr>
        <p:txBody>
          <a:bodyPr wrap="square" lIns="0" tIns="0" rIns="0" bIns="0" rtlCol="0" anchor="b" anchorCtr="0">
            <a:spAutoFit/>
          </a:bodyPr>
          <a:lstStyle/>
          <a:p>
            <a:pPr marL="0" lvl="1">
              <a:spcBef>
                <a:spcPts val="600"/>
              </a:spcBef>
              <a:spcAft>
                <a:spcPts val="600"/>
              </a:spcAft>
            </a:pPr>
            <a:r>
              <a:rPr lang="en-GB" sz="1000" dirty="0" smtClean="0">
                <a:solidFill>
                  <a:srgbClr val="000000">
                    <a:lumMod val="65000"/>
                    <a:lumOff val="35000"/>
                  </a:srgbClr>
                </a:solidFill>
              </a:rPr>
              <a:t>1. CAPRIE </a:t>
            </a:r>
            <a:r>
              <a:rPr lang="en-GB" sz="1000" dirty="0">
                <a:solidFill>
                  <a:srgbClr val="000000">
                    <a:lumMod val="65000"/>
                    <a:lumOff val="35000"/>
                  </a:srgbClr>
                </a:solidFill>
              </a:rPr>
              <a:t>Steering Committee, </a:t>
            </a:r>
            <a:r>
              <a:rPr lang="en-GB" sz="1000" i="1" dirty="0">
                <a:solidFill>
                  <a:srgbClr val="000000">
                    <a:lumMod val="65000"/>
                    <a:lumOff val="35000"/>
                  </a:srgbClr>
                </a:solidFill>
              </a:rPr>
              <a:t>Lancet</a:t>
            </a:r>
            <a:r>
              <a:rPr lang="en-GB" sz="1000" dirty="0">
                <a:solidFill>
                  <a:srgbClr val="000000">
                    <a:lumMod val="65000"/>
                    <a:lumOff val="35000"/>
                  </a:srgbClr>
                </a:solidFill>
              </a:rPr>
              <a:t> 1996;348:1329–1339; 2. Bhatt DP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N Engl J Med </a:t>
            </a:r>
            <a:r>
              <a:rPr lang="en-GB" sz="1000" dirty="0" smtClean="0">
                <a:solidFill>
                  <a:srgbClr val="000000">
                    <a:lumMod val="65000"/>
                    <a:lumOff val="35000"/>
                  </a:srgbClr>
                </a:solidFill>
              </a:rPr>
              <a:t>2006:354:1706–1717; 3 . </a:t>
            </a:r>
            <a:r>
              <a:rPr lang="en-GB" sz="1000" dirty="0">
                <a:solidFill>
                  <a:srgbClr val="000000">
                    <a:lumMod val="65000"/>
                    <a:lumOff val="35000"/>
                  </a:srgbClr>
                </a:solidFill>
              </a:rPr>
              <a:t>Bonaca MP </a:t>
            </a:r>
            <a:r>
              <a:rPr lang="en-GB" sz="1000" i="1" dirty="0">
                <a:solidFill>
                  <a:srgbClr val="000000">
                    <a:lumMod val="65000"/>
                    <a:lumOff val="35000"/>
                  </a:srgbClr>
                </a:solidFill>
              </a:rPr>
              <a:t>et al</a:t>
            </a:r>
            <a:r>
              <a:rPr lang="en-GB" sz="1000" dirty="0">
                <a:solidFill>
                  <a:srgbClr val="000000">
                    <a:lumMod val="65000"/>
                    <a:lumOff val="35000"/>
                  </a:srgbClr>
                </a:solidFill>
              </a:rPr>
              <a:t>, </a:t>
            </a:r>
            <a:r>
              <a:rPr lang="en-GB" sz="1000" i="1" dirty="0">
                <a:solidFill>
                  <a:srgbClr val="000000">
                    <a:lumMod val="65000"/>
                    <a:lumOff val="35000"/>
                  </a:srgbClr>
                </a:solidFill>
              </a:rPr>
              <a:t>N Engl J Med</a:t>
            </a:r>
            <a:r>
              <a:rPr lang="en-GB" sz="1000" dirty="0">
                <a:solidFill>
                  <a:srgbClr val="000000">
                    <a:lumMod val="65000"/>
                    <a:lumOff val="35000"/>
                  </a:srgbClr>
                </a:solidFill>
              </a:rPr>
              <a:t> </a:t>
            </a:r>
            <a:r>
              <a:rPr lang="en-GB" sz="1000" dirty="0" smtClean="0">
                <a:solidFill>
                  <a:srgbClr val="000000">
                    <a:lumMod val="65000"/>
                    <a:lumOff val="35000"/>
                  </a:srgbClr>
                </a:solidFill>
              </a:rPr>
              <a:t>2015;372:1791–1800; 4. </a:t>
            </a:r>
            <a:r>
              <a:rPr lang="en-GB" sz="1000" dirty="0">
                <a:solidFill>
                  <a:srgbClr val="000000">
                    <a:lumMod val="65000"/>
                    <a:lumOff val="35000"/>
                  </a:srgbClr>
                </a:solidFill>
              </a:rPr>
              <a:t>Hiatt WR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N Engl J Med </a:t>
            </a:r>
            <a:r>
              <a:rPr lang="en-GB" sz="1000" dirty="0" smtClean="0">
                <a:solidFill>
                  <a:srgbClr val="000000">
                    <a:lumMod val="65000"/>
                    <a:lumOff val="35000"/>
                  </a:srgbClr>
                </a:solidFill>
              </a:rPr>
              <a:t>2017;376:32–40; 5. </a:t>
            </a:r>
            <a:r>
              <a:rPr lang="en-GB" sz="1000" dirty="0">
                <a:solidFill>
                  <a:srgbClr val="000000">
                    <a:lumMod val="65000"/>
                    <a:lumOff val="35000"/>
                  </a:srgbClr>
                </a:solidFill>
              </a:rPr>
              <a:t>Scirica BM </a:t>
            </a:r>
            <a:r>
              <a:rPr lang="en-GB" sz="1000" i="1" dirty="0">
                <a:solidFill>
                  <a:srgbClr val="000000">
                    <a:lumMod val="65000"/>
                    <a:lumOff val="35000"/>
                  </a:srgbClr>
                </a:solidFill>
              </a:rPr>
              <a:t>et al, Lancet </a:t>
            </a:r>
            <a:r>
              <a:rPr lang="en-GB" sz="1000" dirty="0" smtClean="0">
                <a:solidFill>
                  <a:srgbClr val="000000">
                    <a:lumMod val="65000"/>
                    <a:lumOff val="35000"/>
                  </a:srgbClr>
                </a:solidFill>
              </a:rPr>
              <a:t>2012;380:1317–13246. </a:t>
            </a:r>
            <a:r>
              <a:rPr lang="en-GB" sz="1000" dirty="0">
                <a:solidFill>
                  <a:srgbClr val="000000">
                    <a:lumMod val="65000"/>
                    <a:lumOff val="35000"/>
                  </a:srgbClr>
                </a:solidFill>
              </a:rPr>
              <a:t>Bonaca MP </a:t>
            </a:r>
            <a:r>
              <a:rPr lang="en-GB" sz="1000" i="1" dirty="0">
                <a:solidFill>
                  <a:srgbClr val="000000">
                    <a:lumMod val="65000"/>
                    <a:lumOff val="35000"/>
                  </a:srgbClr>
                </a:solidFill>
              </a:rPr>
              <a:t>et al</a:t>
            </a:r>
            <a:r>
              <a:rPr lang="en-GB" sz="1000" dirty="0">
                <a:solidFill>
                  <a:srgbClr val="000000">
                    <a:lumMod val="65000"/>
                    <a:lumOff val="35000"/>
                  </a:srgbClr>
                </a:solidFill>
              </a:rPr>
              <a:t>,</a:t>
            </a:r>
            <a:r>
              <a:rPr lang="en-GB" sz="1000" i="1" dirty="0">
                <a:solidFill>
                  <a:srgbClr val="000000">
                    <a:lumMod val="65000"/>
                    <a:lumOff val="35000"/>
                  </a:srgbClr>
                </a:solidFill>
              </a:rPr>
              <a:t> Circulation</a:t>
            </a:r>
            <a:r>
              <a:rPr lang="en-GB" sz="1000" dirty="0">
                <a:solidFill>
                  <a:srgbClr val="000000">
                    <a:lumMod val="65000"/>
                    <a:lumOff val="35000"/>
                  </a:srgbClr>
                </a:solidFill>
              </a:rPr>
              <a:t> 2013;127:1522–1529 </a:t>
            </a:r>
          </a:p>
        </p:txBody>
      </p:sp>
    </p:spTree>
    <p:extLst>
      <p:ext uri="{BB962C8B-B14F-4D97-AF65-F5344CB8AC3E}">
        <p14:creationId xmlns:p14="http://schemas.microsoft.com/office/powerpoint/2010/main" val="347673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Thrombin Induces Fibrin Generation and </a:t>
            </a:r>
            <a:br>
              <a:rPr lang="en-GB" dirty="0" smtClean="0"/>
            </a:br>
            <a:r>
              <a:rPr lang="en-GB" dirty="0" smtClean="0"/>
              <a:t>Platelet Activation, Leading to Thrombus Formation</a:t>
            </a:r>
            <a:endParaRPr lang="en-GB" dirty="0"/>
          </a:p>
        </p:txBody>
      </p:sp>
      <p:sp>
        <p:nvSpPr>
          <p:cNvPr id="43" name="TextBox 106"/>
          <p:cNvSpPr txBox="1"/>
          <p:nvPr/>
        </p:nvSpPr>
        <p:spPr>
          <a:xfrm>
            <a:off x="2227481" y="3431811"/>
            <a:ext cx="1236236" cy="341632"/>
          </a:xfrm>
          <a:prstGeom prst="rect">
            <a:avLst/>
          </a:prstGeom>
          <a:noFill/>
        </p:spPr>
        <p:txBody>
          <a:bodyPr wrap="none" rtlCol="0">
            <a:spAutoFit/>
          </a:bodyPr>
          <a:ls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90000"/>
              </a:lnSpc>
            </a:pPr>
            <a:r>
              <a:rPr lang="en-GB" b="1" dirty="0" smtClean="0">
                <a:solidFill>
                  <a:srgbClr val="EEECE1"/>
                </a:solidFill>
              </a:rPr>
              <a:t>Factor Xa</a:t>
            </a:r>
            <a:endParaRPr lang="en-GB" b="1" dirty="0">
              <a:solidFill>
                <a:srgbClr val="EEECE1"/>
              </a:solidFill>
            </a:endParaRPr>
          </a:p>
        </p:txBody>
      </p:sp>
      <p:cxnSp>
        <p:nvCxnSpPr>
          <p:cNvPr id="5" name="Gerade Verbindung mit Pfeil 4"/>
          <p:cNvCxnSpPr/>
          <p:nvPr/>
        </p:nvCxnSpPr>
        <p:spPr bwMode="auto">
          <a:xfrm flipV="1">
            <a:off x="3149526" y="3210402"/>
            <a:ext cx="378771" cy="221409"/>
          </a:xfrm>
          <a:prstGeom prst="straightConnector1">
            <a:avLst/>
          </a:prstGeom>
          <a:noFill/>
          <a:ln w="28575"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080" name="Picture 8" descr="Image result for thrombin role in blood clo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1448780"/>
            <a:ext cx="7976033" cy="493254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6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33660"/>
            <a:ext cx="8281175" cy="677108"/>
          </a:xfrm>
        </p:spPr>
        <p:txBody>
          <a:bodyPr/>
          <a:lstStyle/>
          <a:p>
            <a:r>
              <a:rPr lang="en-US" sz="2200" dirty="0"/>
              <a:t>Effects of Rivaroxaban on </a:t>
            </a:r>
            <a:r>
              <a:rPr lang="en-US" sz="2200" dirty="0" smtClean="0"/>
              <a:t>Platelet Activation and </a:t>
            </a:r>
            <a:r>
              <a:rPr lang="en-US" sz="2200" dirty="0"/>
              <a:t>Platelet–Coagulation </a:t>
            </a:r>
            <a:r>
              <a:rPr lang="en-US" sz="2200" dirty="0" smtClean="0"/>
              <a:t>Pathway Interaction</a:t>
            </a:r>
            <a:r>
              <a:rPr lang="en-US" sz="2200" dirty="0"/>
              <a:t>: In Vitro and In Vivo Studies</a:t>
            </a:r>
          </a:p>
        </p:txBody>
      </p:sp>
      <p:pic>
        <p:nvPicPr>
          <p:cNvPr id="5" name="Picture 4"/>
          <p:cNvPicPr>
            <a:picLocks noChangeAspect="1"/>
          </p:cNvPicPr>
          <p:nvPr/>
        </p:nvPicPr>
        <p:blipFill>
          <a:blip r:embed="rId3"/>
          <a:stretch>
            <a:fillRect/>
          </a:stretch>
        </p:blipFill>
        <p:spPr>
          <a:xfrm>
            <a:off x="503548" y="1340768"/>
            <a:ext cx="3866550" cy="2421767"/>
          </a:xfrm>
          <a:prstGeom prst="rect">
            <a:avLst/>
          </a:prstGeom>
        </p:spPr>
      </p:pic>
      <p:pic>
        <p:nvPicPr>
          <p:cNvPr id="6" name="Picture 5"/>
          <p:cNvPicPr>
            <a:picLocks noChangeAspect="1"/>
          </p:cNvPicPr>
          <p:nvPr/>
        </p:nvPicPr>
        <p:blipFill>
          <a:blip r:embed="rId4"/>
          <a:stretch>
            <a:fillRect/>
          </a:stretch>
        </p:blipFill>
        <p:spPr>
          <a:xfrm>
            <a:off x="4644152" y="1556792"/>
            <a:ext cx="3996300" cy="2906767"/>
          </a:xfrm>
          <a:prstGeom prst="rect">
            <a:avLst/>
          </a:prstGeom>
        </p:spPr>
      </p:pic>
      <p:pic>
        <p:nvPicPr>
          <p:cNvPr id="7" name="Picture 6"/>
          <p:cNvPicPr>
            <a:picLocks noChangeAspect="1"/>
          </p:cNvPicPr>
          <p:nvPr/>
        </p:nvPicPr>
        <p:blipFill>
          <a:blip r:embed="rId5"/>
          <a:stretch>
            <a:fillRect/>
          </a:stretch>
        </p:blipFill>
        <p:spPr>
          <a:xfrm>
            <a:off x="467544" y="4401108"/>
            <a:ext cx="4048200" cy="1940000"/>
          </a:xfrm>
          <a:prstGeom prst="rect">
            <a:avLst/>
          </a:prstGeom>
        </p:spPr>
      </p:pic>
      <p:sp>
        <p:nvSpPr>
          <p:cNvPr id="9" name="Rectangle 8"/>
          <p:cNvSpPr/>
          <p:nvPr/>
        </p:nvSpPr>
        <p:spPr>
          <a:xfrm>
            <a:off x="4889845" y="4585155"/>
            <a:ext cx="3960440" cy="1815882"/>
          </a:xfrm>
          <a:prstGeom prst="rect">
            <a:avLst/>
          </a:prstGeom>
        </p:spPr>
        <p:txBody>
          <a:bodyPr wrap="square">
            <a:spAutoFit/>
          </a:bodyPr>
          <a:lstStyle/>
          <a:p>
            <a:r>
              <a:rPr lang="en-US" sz="1600" dirty="0">
                <a:latin typeface="+mn-lt"/>
              </a:rPr>
              <a:t>These data indicate that the combination of rivaroxaban with single or dual antiplatelet agents works synergistically to </a:t>
            </a:r>
            <a:r>
              <a:rPr lang="en-US" sz="1600" dirty="0" smtClean="0">
                <a:latin typeface="+mn-lt"/>
              </a:rPr>
              <a:t>reduce platelet </a:t>
            </a:r>
            <a:r>
              <a:rPr lang="en-US" sz="1600" dirty="0">
                <a:latin typeface="+mn-lt"/>
              </a:rPr>
              <a:t>activation, which may in turn lead to the delayed/reduced formation of coagulation complexes and vice versa,</a:t>
            </a:r>
          </a:p>
        </p:txBody>
      </p:sp>
    </p:spTree>
    <p:extLst>
      <p:ext uri="{BB962C8B-B14F-4D97-AF65-F5344CB8AC3E}">
        <p14:creationId xmlns:p14="http://schemas.microsoft.com/office/powerpoint/2010/main" val="161752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286" y="274284"/>
            <a:ext cx="8259669" cy="736484"/>
          </a:xfrm>
        </p:spPr>
        <p:txBody>
          <a:bodyPr/>
          <a:lstStyle/>
          <a:p>
            <a:pPr lvl="1"/>
            <a:r>
              <a:rPr lang="en-GB" sz="2400" b="0" dirty="0"/>
              <a:t>The Right Dose is Needed in ACS Patients as Both </a:t>
            </a:r>
            <a:br>
              <a:rPr lang="en-GB" sz="2400" b="0" dirty="0"/>
            </a:br>
            <a:r>
              <a:rPr lang="en-GB" sz="2400" b="0" dirty="0"/>
              <a:t>Low and High Levels of Thrombin Increase Risk of Events</a:t>
            </a:r>
          </a:p>
        </p:txBody>
      </p:sp>
      <p:sp>
        <p:nvSpPr>
          <p:cNvPr id="221" name="TextBox 220"/>
          <p:cNvSpPr txBox="1"/>
          <p:nvPr/>
        </p:nvSpPr>
        <p:spPr>
          <a:xfrm>
            <a:off x="632050" y="6614700"/>
            <a:ext cx="8252564" cy="246221"/>
          </a:xfrm>
          <a:prstGeom prst="rect">
            <a:avLst/>
          </a:prstGeom>
          <a:noFill/>
        </p:spPr>
        <p:txBody>
          <a:bodyPr wrap="square" lIns="0" tIns="45648" rIns="0" bIns="45648" rtlCol="0" anchor="b" anchorCtr="0">
            <a:spAutoFit/>
          </a:bodyPr>
          <a:lstStyle/>
          <a:p>
            <a:r>
              <a:rPr lang="en-GB" sz="997" dirty="0">
                <a:solidFill>
                  <a:schemeClr val="tx1">
                    <a:lumMod val="65000"/>
                    <a:lumOff val="35000"/>
                  </a:schemeClr>
                </a:solidFill>
              </a:rPr>
              <a:t>1. </a:t>
            </a:r>
            <a:r>
              <a:rPr lang="en-GB" sz="997" dirty="0" err="1">
                <a:solidFill>
                  <a:schemeClr val="tx1">
                    <a:lumMod val="65000"/>
                    <a:lumOff val="35000"/>
                  </a:schemeClr>
                </a:solidFill>
              </a:rPr>
              <a:t>Ardissino</a:t>
            </a:r>
            <a:r>
              <a:rPr lang="en-GB" sz="997" dirty="0">
                <a:solidFill>
                  <a:schemeClr val="tx1">
                    <a:lumMod val="65000"/>
                    <a:lumOff val="35000"/>
                  </a:schemeClr>
                </a:solidFill>
              </a:rPr>
              <a:t> D </a:t>
            </a:r>
            <a:r>
              <a:rPr lang="en-GB" sz="997" i="1" dirty="0">
                <a:solidFill>
                  <a:schemeClr val="tx1">
                    <a:lumMod val="65000"/>
                    <a:lumOff val="35000"/>
                  </a:schemeClr>
                </a:solidFill>
              </a:rPr>
              <a:t>et al. Blood </a:t>
            </a:r>
            <a:r>
              <a:rPr lang="en-GB" sz="997" dirty="0">
                <a:solidFill>
                  <a:schemeClr val="tx1">
                    <a:lumMod val="65000"/>
                    <a:lumOff val="35000"/>
                  </a:schemeClr>
                </a:solidFill>
              </a:rPr>
              <a:t>2003;102:2731–2735; 2. Gibbs CS </a:t>
            </a:r>
            <a:r>
              <a:rPr lang="en-GB" sz="997" i="1" dirty="0">
                <a:solidFill>
                  <a:schemeClr val="tx1">
                    <a:lumMod val="65000"/>
                    <a:lumOff val="35000"/>
                  </a:schemeClr>
                </a:solidFill>
              </a:rPr>
              <a:t>et al. Nature </a:t>
            </a:r>
            <a:r>
              <a:rPr lang="en-GB" sz="997" dirty="0">
                <a:solidFill>
                  <a:schemeClr val="tx1">
                    <a:lumMod val="65000"/>
                    <a:lumOff val="35000"/>
                  </a:schemeClr>
                </a:solidFill>
              </a:rPr>
              <a:t>1995;378:413–416; 3. Griffin JH </a:t>
            </a:r>
            <a:r>
              <a:rPr lang="en-GB" sz="997" i="1" dirty="0">
                <a:solidFill>
                  <a:schemeClr val="tx1">
                    <a:lumMod val="65000"/>
                    <a:lumOff val="35000"/>
                  </a:schemeClr>
                </a:solidFill>
              </a:rPr>
              <a:t>et al. Nature </a:t>
            </a:r>
            <a:r>
              <a:rPr lang="en-GB" sz="997" dirty="0">
                <a:solidFill>
                  <a:schemeClr val="tx1">
                    <a:lumMod val="65000"/>
                    <a:lumOff val="35000"/>
                  </a:schemeClr>
                </a:solidFill>
              </a:rPr>
              <a:t>1995;378:337–338</a:t>
            </a:r>
            <a:endParaRPr lang="en-GB" sz="997" i="1" dirty="0">
              <a:solidFill>
                <a:schemeClr val="tx1">
                  <a:lumMod val="65000"/>
                  <a:lumOff val="35000"/>
                </a:schemeClr>
              </a:solidFill>
            </a:endParaRPr>
          </a:p>
        </p:txBody>
      </p:sp>
      <p:grpSp>
        <p:nvGrpSpPr>
          <p:cNvPr id="21" name="Group 20"/>
          <p:cNvGrpSpPr/>
          <p:nvPr/>
        </p:nvGrpSpPr>
        <p:grpSpPr>
          <a:xfrm>
            <a:off x="1040248" y="1260429"/>
            <a:ext cx="7430388" cy="3827237"/>
            <a:chOff x="1031053" y="1260427"/>
            <a:chExt cx="7449734" cy="3827237"/>
          </a:xfrm>
        </p:grpSpPr>
        <p:grpSp>
          <p:nvGrpSpPr>
            <p:cNvPr id="17" name="Group 16"/>
            <p:cNvGrpSpPr/>
            <p:nvPr/>
          </p:nvGrpSpPr>
          <p:grpSpPr>
            <a:xfrm>
              <a:off x="1031053" y="1260427"/>
              <a:ext cx="7449734" cy="3827237"/>
              <a:chOff x="908453" y="1783438"/>
              <a:chExt cx="7449735" cy="3827237"/>
            </a:xfrm>
          </p:grpSpPr>
          <p:grpSp>
            <p:nvGrpSpPr>
              <p:cNvPr id="16" name="Group 15"/>
              <p:cNvGrpSpPr/>
              <p:nvPr/>
            </p:nvGrpSpPr>
            <p:grpSpPr>
              <a:xfrm>
                <a:off x="908453" y="1783438"/>
                <a:ext cx="7449735" cy="3827237"/>
                <a:chOff x="908453" y="1783438"/>
                <a:chExt cx="7449735" cy="3827237"/>
              </a:xfrm>
            </p:grpSpPr>
            <p:sp>
              <p:nvSpPr>
                <p:cNvPr id="14" name="TextBox 13"/>
                <p:cNvSpPr txBox="1"/>
                <p:nvPr/>
              </p:nvSpPr>
              <p:spPr>
                <a:xfrm>
                  <a:off x="2633171" y="5301576"/>
                  <a:ext cx="4021855" cy="309099"/>
                </a:xfrm>
                <a:prstGeom prst="rect">
                  <a:avLst/>
                </a:prstGeom>
                <a:noFill/>
              </p:spPr>
              <p:txBody>
                <a:bodyPr wrap="none" lIns="89751" tIns="46670" rIns="89751" bIns="46670" rtlCol="0" anchor="ctr">
                  <a:spAutoFit/>
                </a:bodyPr>
                <a:lstStyle/>
                <a:p>
                  <a:r>
                    <a:rPr lang="en-GB" sz="1396" dirty="0"/>
                    <a:t>Thrombin levels: prothrombin fragment 1+2 (</a:t>
                  </a:r>
                  <a:r>
                    <a:rPr lang="en-GB" sz="1396" dirty="0" err="1"/>
                    <a:t>nM</a:t>
                  </a:r>
                  <a:r>
                    <a:rPr lang="en-GB" sz="1396" dirty="0"/>
                    <a:t>)</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489"/>
                <a:stretch/>
              </p:blipFill>
              <p:spPr bwMode="auto">
                <a:xfrm>
                  <a:off x="1138238" y="1783438"/>
                  <a:ext cx="7219950" cy="358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p:cNvSpPr txBox="1"/>
                <p:nvPr/>
              </p:nvSpPr>
              <p:spPr>
                <a:xfrm rot="16200000">
                  <a:off x="-401187" y="3215882"/>
                  <a:ext cx="2929184" cy="309904"/>
                </a:xfrm>
                <a:prstGeom prst="rect">
                  <a:avLst/>
                </a:prstGeom>
                <a:noFill/>
              </p:spPr>
              <p:txBody>
                <a:bodyPr wrap="none" lIns="89751" tIns="46670" rIns="89751" bIns="46670" rtlCol="0" anchor="ctr">
                  <a:spAutoFit/>
                </a:bodyPr>
                <a:lstStyle/>
                <a:p>
                  <a:r>
                    <a:rPr lang="en-GB" sz="1396" dirty="0"/>
                    <a:t>Relative risk of cardiac death or MI</a:t>
                  </a:r>
                </a:p>
              </p:txBody>
            </p:sp>
            <p:sp>
              <p:nvSpPr>
                <p:cNvPr id="15" name="TextBox 14"/>
                <p:cNvSpPr txBox="1"/>
                <p:nvPr/>
              </p:nvSpPr>
              <p:spPr>
                <a:xfrm>
                  <a:off x="4231036" y="2606033"/>
                  <a:ext cx="1611627" cy="309958"/>
                </a:xfrm>
                <a:prstGeom prst="rect">
                  <a:avLst/>
                </a:prstGeom>
                <a:solidFill>
                  <a:schemeClr val="bg1"/>
                </a:solidFill>
              </p:spPr>
              <p:txBody>
                <a:bodyPr wrap="square" lIns="89751" tIns="46670" rIns="89751" bIns="46670" rtlCol="0" anchor="ctr">
                  <a:spAutoFit/>
                </a:bodyPr>
                <a:lstStyle/>
                <a:p>
                  <a:pPr algn="ctr"/>
                  <a:r>
                    <a:rPr lang="en-GB" sz="1396" dirty="0"/>
                    <a:t>&lt;6 m after ACS</a:t>
                  </a:r>
                </a:p>
              </p:txBody>
            </p:sp>
            <p:sp>
              <p:nvSpPr>
                <p:cNvPr id="72" name="TextBox 71"/>
                <p:cNvSpPr txBox="1"/>
                <p:nvPr/>
              </p:nvSpPr>
              <p:spPr>
                <a:xfrm>
                  <a:off x="6782874" y="3502451"/>
                  <a:ext cx="1575313" cy="309958"/>
                </a:xfrm>
                <a:prstGeom prst="rect">
                  <a:avLst/>
                </a:prstGeom>
                <a:solidFill>
                  <a:schemeClr val="bg1"/>
                </a:solidFill>
              </p:spPr>
              <p:txBody>
                <a:bodyPr wrap="square" lIns="89751" tIns="46670" rIns="89751" bIns="46670" rtlCol="0" anchor="ctr">
                  <a:spAutoFit/>
                </a:bodyPr>
                <a:lstStyle/>
                <a:p>
                  <a:pPr algn="ctr"/>
                  <a:r>
                    <a:rPr lang="en-GB" sz="1396" dirty="0"/>
                    <a:t>&gt;6 m after ACS</a:t>
                  </a:r>
                </a:p>
              </p:txBody>
            </p:sp>
          </p:grpSp>
          <p:sp>
            <p:nvSpPr>
              <p:cNvPr id="74" name="TextBox 73"/>
              <p:cNvSpPr txBox="1"/>
              <p:nvPr/>
            </p:nvSpPr>
            <p:spPr>
              <a:xfrm>
                <a:off x="3345917" y="4361784"/>
                <a:ext cx="2128259" cy="309958"/>
              </a:xfrm>
              <a:prstGeom prst="rect">
                <a:avLst/>
              </a:prstGeom>
              <a:solidFill>
                <a:schemeClr val="bg1"/>
              </a:solidFill>
            </p:spPr>
            <p:txBody>
              <a:bodyPr wrap="square" lIns="89751" tIns="46670" rIns="89751" bIns="46670" rtlCol="0" anchor="ctr">
                <a:spAutoFit/>
              </a:bodyPr>
              <a:lstStyle/>
              <a:p>
                <a:pPr algn="ctr"/>
                <a:r>
                  <a:rPr lang="en-GB" sz="1396" dirty="0"/>
                  <a:t>‘Sweet spot’</a:t>
                </a:r>
              </a:p>
            </p:txBody>
          </p:sp>
        </p:grpSp>
        <p:cxnSp>
          <p:nvCxnSpPr>
            <p:cNvPr id="19" name="Straight Connector 18"/>
            <p:cNvCxnSpPr/>
            <p:nvPr/>
          </p:nvCxnSpPr>
          <p:spPr bwMode="auto">
            <a:xfrm>
              <a:off x="3875964" y="3548409"/>
              <a:ext cx="1280160" cy="0"/>
            </a:xfrm>
            <a:prstGeom prst="lin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2" name="Rectangle 41"/>
          <p:cNvSpPr/>
          <p:nvPr/>
        </p:nvSpPr>
        <p:spPr bwMode="auto">
          <a:xfrm rot="5400000">
            <a:off x="4879216" y="1556574"/>
            <a:ext cx="321501" cy="6056261"/>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endParaRPr lang="en-GB" sz="1596" dirty="0">
              <a:solidFill>
                <a:schemeClr val="tx1">
                  <a:lumMod val="65000"/>
                  <a:lumOff val="35000"/>
                </a:schemeClr>
              </a:solidFill>
            </a:endParaRPr>
          </a:p>
        </p:txBody>
      </p:sp>
      <p:sp>
        <p:nvSpPr>
          <p:cNvPr id="10" name="Rectangle 9"/>
          <p:cNvSpPr/>
          <p:nvPr/>
        </p:nvSpPr>
        <p:spPr bwMode="auto">
          <a:xfrm>
            <a:off x="1534260" y="1344847"/>
            <a:ext cx="320666" cy="3150953"/>
          </a:xfrm>
          <a:prstGeom prst="rect">
            <a:avLst/>
          </a:prstGeom>
          <a:solidFill>
            <a:schemeClr val="bg1"/>
          </a:solidFill>
          <a:ln w="19050" algn="ctr">
            <a:noFill/>
            <a:miter lim="800000"/>
            <a:headEnd/>
            <a:tailEnd/>
          </a:ln>
          <a:effectLst/>
          <a:extLst/>
        </p:spPr>
        <p:txBody>
          <a:bodyPr wrap="square" lIns="0" tIns="0" rIns="0" bIns="0" rtlCol="0" anchor="ctr">
            <a:noAutofit/>
          </a:bodyPr>
          <a:lstStyle/>
          <a:p>
            <a:pPr algn="ctr"/>
            <a:endParaRPr lang="en-GB" sz="1596" dirty="0">
              <a:solidFill>
                <a:schemeClr val="tx1">
                  <a:lumMod val="65000"/>
                  <a:lumOff val="35000"/>
                </a:schemeClr>
              </a:solidFill>
            </a:endParaRPr>
          </a:p>
        </p:txBody>
      </p:sp>
      <p:sp>
        <p:nvSpPr>
          <p:cNvPr id="79" name="Rectangle 6"/>
          <p:cNvSpPr>
            <a:spLocks noChangeArrowheads="1"/>
          </p:cNvSpPr>
          <p:nvPr/>
        </p:nvSpPr>
        <p:spPr bwMode="auto">
          <a:xfrm flipH="1">
            <a:off x="621374" y="5253613"/>
            <a:ext cx="8258596" cy="1174485"/>
          </a:xfrm>
          <a:prstGeom prst="roundRect">
            <a:avLst/>
          </a:prstGeom>
          <a:solidFill>
            <a:schemeClr val="bg1">
              <a:alpha val="0"/>
            </a:schemeClr>
          </a:solidFill>
          <a:ln w="28575">
            <a:solidFill>
              <a:schemeClr val="bg2"/>
            </a:solidFill>
            <a:round/>
            <a:headEnd/>
            <a:tailEnd/>
          </a:ln>
        </p:spPr>
        <p:txBody>
          <a:bodyPr lIns="71853" tIns="71853" rIns="71853" bIns="71853" anchor="ctr" anchorCtr="0"/>
          <a:lstStyle/>
          <a:p>
            <a:pPr algn="ctr">
              <a:defRPr/>
            </a:pPr>
            <a:r>
              <a:rPr lang="en-US" sz="1795" b="1" dirty="0">
                <a:solidFill>
                  <a:schemeClr val="tx1">
                    <a:lumMod val="65000"/>
                    <a:lumOff val="35000"/>
                  </a:schemeClr>
                </a:solidFill>
              </a:rPr>
              <a:t>A U-shaped curve exists in which higher rates of cardiac death or MI were seen at both very low and very high thrombin levels – </a:t>
            </a:r>
            <a:br>
              <a:rPr lang="en-US" sz="1795" b="1" dirty="0">
                <a:solidFill>
                  <a:schemeClr val="tx1">
                    <a:lumMod val="65000"/>
                    <a:lumOff val="35000"/>
                  </a:schemeClr>
                </a:solidFill>
              </a:rPr>
            </a:br>
            <a:r>
              <a:rPr lang="en-US" sz="1795" b="1" dirty="0">
                <a:solidFill>
                  <a:schemeClr val="tx1">
                    <a:lumMod val="65000"/>
                    <a:lumOff val="35000"/>
                  </a:schemeClr>
                </a:solidFill>
              </a:rPr>
              <a:t>possibly due to thrombin being both a promotor and inhibitor of coagulation, depending on its concentration</a:t>
            </a:r>
            <a:endParaRPr lang="en-GB" sz="1795" b="1" dirty="0">
              <a:solidFill>
                <a:schemeClr val="tx1">
                  <a:lumMod val="65000"/>
                  <a:lumOff val="35000"/>
                </a:schemeClr>
              </a:solidFill>
            </a:endParaRPr>
          </a:p>
        </p:txBody>
      </p:sp>
      <p:cxnSp>
        <p:nvCxnSpPr>
          <p:cNvPr id="3" name="Straight Connector 2"/>
          <p:cNvCxnSpPr/>
          <p:nvPr/>
        </p:nvCxnSpPr>
        <p:spPr bwMode="auto">
          <a:xfrm>
            <a:off x="1877865" y="1344849"/>
            <a:ext cx="0" cy="3040996"/>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p:cNvCxnSpPr/>
          <p:nvPr/>
        </p:nvCxnSpPr>
        <p:spPr bwMode="auto">
          <a:xfrm flipH="1">
            <a:off x="1877865" y="4389655"/>
            <a:ext cx="5983288"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Box 6"/>
          <p:cNvSpPr txBox="1"/>
          <p:nvPr/>
        </p:nvSpPr>
        <p:spPr>
          <a:xfrm>
            <a:off x="1949927" y="4529027"/>
            <a:ext cx="266197" cy="278519"/>
          </a:xfrm>
          <a:prstGeom prst="rect">
            <a:avLst/>
          </a:prstGeom>
          <a:solidFill>
            <a:schemeClr val="bg1"/>
          </a:solidFill>
        </p:spPr>
        <p:txBody>
          <a:bodyPr wrap="none" lIns="89858" tIns="46726" rIns="89858" bIns="46726" rtlCol="0" anchor="ctr">
            <a:spAutoFit/>
          </a:bodyPr>
          <a:lstStyle/>
          <a:p>
            <a:r>
              <a:rPr lang="en-GB" sz="1197" dirty="0"/>
              <a:t>0</a:t>
            </a:r>
            <a:endParaRPr lang="en-GB" sz="1596" dirty="0"/>
          </a:p>
        </p:txBody>
      </p:sp>
      <p:sp>
        <p:nvSpPr>
          <p:cNvPr id="23" name="TextBox 22"/>
          <p:cNvSpPr txBox="1"/>
          <p:nvPr/>
        </p:nvSpPr>
        <p:spPr>
          <a:xfrm>
            <a:off x="3376372" y="4529027"/>
            <a:ext cx="266197" cy="278519"/>
          </a:xfrm>
          <a:prstGeom prst="rect">
            <a:avLst/>
          </a:prstGeom>
          <a:solidFill>
            <a:schemeClr val="bg1"/>
          </a:solidFill>
        </p:spPr>
        <p:txBody>
          <a:bodyPr wrap="none" lIns="89858" tIns="46726" rIns="89858" bIns="46726" rtlCol="0" anchor="ctr">
            <a:spAutoFit/>
          </a:bodyPr>
          <a:lstStyle/>
          <a:p>
            <a:r>
              <a:rPr lang="en-GB" sz="1197" dirty="0"/>
              <a:t>1</a:t>
            </a:r>
            <a:endParaRPr lang="en-GB" sz="1596" dirty="0"/>
          </a:p>
        </p:txBody>
      </p:sp>
      <p:sp>
        <p:nvSpPr>
          <p:cNvPr id="24" name="TextBox 23"/>
          <p:cNvSpPr txBox="1"/>
          <p:nvPr/>
        </p:nvSpPr>
        <p:spPr>
          <a:xfrm>
            <a:off x="4792521" y="4529027"/>
            <a:ext cx="266197" cy="278519"/>
          </a:xfrm>
          <a:prstGeom prst="rect">
            <a:avLst/>
          </a:prstGeom>
          <a:solidFill>
            <a:schemeClr val="bg1"/>
          </a:solidFill>
        </p:spPr>
        <p:txBody>
          <a:bodyPr wrap="none" lIns="89858" tIns="46726" rIns="89858" bIns="46726" rtlCol="0" anchor="ctr">
            <a:spAutoFit/>
          </a:bodyPr>
          <a:lstStyle/>
          <a:p>
            <a:r>
              <a:rPr lang="en-GB" sz="1197" dirty="0"/>
              <a:t>2</a:t>
            </a:r>
            <a:endParaRPr lang="en-GB" sz="1596" dirty="0"/>
          </a:p>
        </p:txBody>
      </p:sp>
      <p:sp>
        <p:nvSpPr>
          <p:cNvPr id="25" name="TextBox 24"/>
          <p:cNvSpPr txBox="1"/>
          <p:nvPr/>
        </p:nvSpPr>
        <p:spPr>
          <a:xfrm>
            <a:off x="6224439" y="4529027"/>
            <a:ext cx="266197" cy="278519"/>
          </a:xfrm>
          <a:prstGeom prst="rect">
            <a:avLst/>
          </a:prstGeom>
          <a:solidFill>
            <a:schemeClr val="bg1"/>
          </a:solidFill>
        </p:spPr>
        <p:txBody>
          <a:bodyPr wrap="none" lIns="89858" tIns="46726" rIns="89858" bIns="46726" rtlCol="0" anchor="ctr">
            <a:spAutoFit/>
          </a:bodyPr>
          <a:lstStyle/>
          <a:p>
            <a:r>
              <a:rPr lang="en-GB" sz="1197" dirty="0"/>
              <a:t>3</a:t>
            </a:r>
            <a:endParaRPr lang="en-GB" sz="1596" dirty="0"/>
          </a:p>
        </p:txBody>
      </p:sp>
      <p:sp>
        <p:nvSpPr>
          <p:cNvPr id="26" name="TextBox 25"/>
          <p:cNvSpPr txBox="1"/>
          <p:nvPr/>
        </p:nvSpPr>
        <p:spPr>
          <a:xfrm>
            <a:off x="7635116" y="4529027"/>
            <a:ext cx="266197" cy="278519"/>
          </a:xfrm>
          <a:prstGeom prst="rect">
            <a:avLst/>
          </a:prstGeom>
          <a:solidFill>
            <a:schemeClr val="bg1"/>
          </a:solidFill>
        </p:spPr>
        <p:txBody>
          <a:bodyPr wrap="none" lIns="89858" tIns="46726" rIns="89858" bIns="46726" rtlCol="0" anchor="ctr">
            <a:spAutoFit/>
          </a:bodyPr>
          <a:lstStyle/>
          <a:p>
            <a:r>
              <a:rPr lang="en-GB" sz="1197" dirty="0"/>
              <a:t>4</a:t>
            </a:r>
            <a:endParaRPr lang="en-GB" sz="1596" dirty="0"/>
          </a:p>
        </p:txBody>
      </p:sp>
      <p:sp>
        <p:nvSpPr>
          <p:cNvPr id="27" name="TextBox 26"/>
          <p:cNvSpPr txBox="1"/>
          <p:nvPr/>
        </p:nvSpPr>
        <p:spPr>
          <a:xfrm>
            <a:off x="1401248" y="4150383"/>
            <a:ext cx="266197" cy="278519"/>
          </a:xfrm>
          <a:prstGeom prst="rect">
            <a:avLst/>
          </a:prstGeom>
          <a:solidFill>
            <a:schemeClr val="bg1"/>
          </a:solidFill>
        </p:spPr>
        <p:txBody>
          <a:bodyPr wrap="none" lIns="89858" tIns="46726" rIns="89858" bIns="46726" rtlCol="0" anchor="ctr">
            <a:spAutoFit/>
          </a:bodyPr>
          <a:lstStyle/>
          <a:p>
            <a:r>
              <a:rPr lang="en-GB" sz="1197" dirty="0"/>
              <a:t>0</a:t>
            </a:r>
            <a:endParaRPr lang="en-GB" sz="1596" dirty="0"/>
          </a:p>
        </p:txBody>
      </p:sp>
      <p:sp>
        <p:nvSpPr>
          <p:cNvPr id="28" name="TextBox 27"/>
          <p:cNvSpPr txBox="1"/>
          <p:nvPr/>
        </p:nvSpPr>
        <p:spPr>
          <a:xfrm>
            <a:off x="1401248" y="3239041"/>
            <a:ext cx="266197" cy="278519"/>
          </a:xfrm>
          <a:prstGeom prst="rect">
            <a:avLst/>
          </a:prstGeom>
          <a:solidFill>
            <a:schemeClr val="bg1"/>
          </a:solidFill>
        </p:spPr>
        <p:txBody>
          <a:bodyPr wrap="none" lIns="89858" tIns="46726" rIns="89858" bIns="46726" rtlCol="0" anchor="ctr">
            <a:spAutoFit/>
          </a:bodyPr>
          <a:lstStyle/>
          <a:p>
            <a:r>
              <a:rPr lang="en-GB" sz="1197" dirty="0"/>
              <a:t>1</a:t>
            </a:r>
            <a:endParaRPr lang="en-GB" sz="1596" dirty="0"/>
          </a:p>
        </p:txBody>
      </p:sp>
      <p:sp>
        <p:nvSpPr>
          <p:cNvPr id="29" name="TextBox 28"/>
          <p:cNvSpPr txBox="1"/>
          <p:nvPr/>
        </p:nvSpPr>
        <p:spPr>
          <a:xfrm>
            <a:off x="1401248" y="2302863"/>
            <a:ext cx="266197" cy="278519"/>
          </a:xfrm>
          <a:prstGeom prst="rect">
            <a:avLst/>
          </a:prstGeom>
          <a:solidFill>
            <a:schemeClr val="bg1"/>
          </a:solidFill>
        </p:spPr>
        <p:txBody>
          <a:bodyPr wrap="none" lIns="89858" tIns="46726" rIns="89858" bIns="46726" rtlCol="0" anchor="ctr">
            <a:spAutoFit/>
          </a:bodyPr>
          <a:lstStyle/>
          <a:p>
            <a:r>
              <a:rPr lang="en-GB" sz="1197" dirty="0"/>
              <a:t>2</a:t>
            </a:r>
            <a:endParaRPr lang="en-GB" sz="1596" dirty="0"/>
          </a:p>
        </p:txBody>
      </p:sp>
      <p:sp>
        <p:nvSpPr>
          <p:cNvPr id="30" name="TextBox 29"/>
          <p:cNvSpPr txBox="1"/>
          <p:nvPr/>
        </p:nvSpPr>
        <p:spPr>
          <a:xfrm>
            <a:off x="1401248" y="1383279"/>
            <a:ext cx="266197" cy="278519"/>
          </a:xfrm>
          <a:prstGeom prst="rect">
            <a:avLst/>
          </a:prstGeom>
          <a:solidFill>
            <a:schemeClr val="bg1"/>
          </a:solidFill>
        </p:spPr>
        <p:txBody>
          <a:bodyPr wrap="none" lIns="89858" tIns="46726" rIns="89858" bIns="46726" rtlCol="0" anchor="ctr">
            <a:spAutoFit/>
          </a:bodyPr>
          <a:lstStyle/>
          <a:p>
            <a:r>
              <a:rPr lang="en-GB" sz="1197" dirty="0"/>
              <a:t>3</a:t>
            </a:r>
            <a:endParaRPr lang="en-GB" sz="1596" dirty="0"/>
          </a:p>
        </p:txBody>
      </p:sp>
      <p:cxnSp>
        <p:nvCxnSpPr>
          <p:cNvPr id="9" name="Straight Connector 8"/>
          <p:cNvCxnSpPr/>
          <p:nvPr/>
        </p:nvCxnSpPr>
        <p:spPr bwMode="auto">
          <a:xfrm flipV="1">
            <a:off x="2087688" y="4385845"/>
            <a:ext cx="0" cy="14285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32"/>
          <p:cNvCxnSpPr/>
          <p:nvPr/>
        </p:nvCxnSpPr>
        <p:spPr bwMode="auto">
          <a:xfrm flipV="1">
            <a:off x="3514133" y="4382822"/>
            <a:ext cx="0" cy="14285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33"/>
          <p:cNvCxnSpPr/>
          <p:nvPr/>
        </p:nvCxnSpPr>
        <p:spPr bwMode="auto">
          <a:xfrm flipV="1">
            <a:off x="4931695" y="4386366"/>
            <a:ext cx="0" cy="14285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34"/>
          <p:cNvCxnSpPr/>
          <p:nvPr/>
        </p:nvCxnSpPr>
        <p:spPr bwMode="auto">
          <a:xfrm flipV="1">
            <a:off x="6357449" y="4389655"/>
            <a:ext cx="0" cy="14285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35"/>
          <p:cNvCxnSpPr/>
          <p:nvPr/>
        </p:nvCxnSpPr>
        <p:spPr bwMode="auto">
          <a:xfrm flipV="1">
            <a:off x="7770501" y="4387586"/>
            <a:ext cx="0" cy="14285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Straight Connector 36"/>
          <p:cNvCxnSpPr/>
          <p:nvPr/>
        </p:nvCxnSpPr>
        <p:spPr bwMode="auto">
          <a:xfrm rot="5400000" flipV="1">
            <a:off x="1804858" y="4219978"/>
            <a:ext cx="0" cy="14248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p:cNvCxnSpPr/>
          <p:nvPr/>
        </p:nvCxnSpPr>
        <p:spPr bwMode="auto">
          <a:xfrm rot="5400000" flipV="1">
            <a:off x="1811191" y="3297535"/>
            <a:ext cx="0" cy="14248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Straight Connector 38"/>
          <p:cNvCxnSpPr/>
          <p:nvPr/>
        </p:nvCxnSpPr>
        <p:spPr bwMode="auto">
          <a:xfrm rot="5400000" flipV="1">
            <a:off x="1804858" y="2374057"/>
            <a:ext cx="0" cy="14248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Straight Connector 39"/>
          <p:cNvCxnSpPr/>
          <p:nvPr/>
        </p:nvCxnSpPr>
        <p:spPr bwMode="auto">
          <a:xfrm rot="5400000" flipV="1">
            <a:off x="1802824" y="1449685"/>
            <a:ext cx="0" cy="142481"/>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TextBox 1"/>
          <p:cNvSpPr txBox="1"/>
          <p:nvPr/>
        </p:nvSpPr>
        <p:spPr>
          <a:xfrm>
            <a:off x="1907214" y="1176715"/>
            <a:ext cx="1224172" cy="340735"/>
          </a:xfrm>
          <a:prstGeom prst="rect">
            <a:avLst/>
          </a:prstGeom>
          <a:solidFill>
            <a:srgbClr val="FFFFCC"/>
          </a:solidFill>
          <a:ln>
            <a:solidFill>
              <a:srgbClr val="00206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Full dose </a:t>
            </a:r>
          </a:p>
        </p:txBody>
      </p:sp>
      <p:sp>
        <p:nvSpPr>
          <p:cNvPr id="41" name="TextBox 40"/>
          <p:cNvSpPr txBox="1"/>
          <p:nvPr/>
        </p:nvSpPr>
        <p:spPr>
          <a:xfrm>
            <a:off x="3724984" y="1166381"/>
            <a:ext cx="1603100" cy="340735"/>
          </a:xfrm>
          <a:prstGeom prst="rect">
            <a:avLst/>
          </a:prstGeom>
          <a:solidFill>
            <a:srgbClr val="FFFFCC"/>
          </a:solidFill>
          <a:ln>
            <a:solidFill>
              <a:srgbClr val="00206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Vascular dose</a:t>
            </a:r>
          </a:p>
        </p:txBody>
      </p:sp>
      <p:sp>
        <p:nvSpPr>
          <p:cNvPr id="43" name="TextBox 42"/>
          <p:cNvSpPr txBox="1"/>
          <p:nvPr/>
        </p:nvSpPr>
        <p:spPr>
          <a:xfrm>
            <a:off x="6452387" y="1176715"/>
            <a:ext cx="1603100" cy="340735"/>
          </a:xfrm>
          <a:prstGeom prst="rect">
            <a:avLst/>
          </a:prstGeom>
          <a:solidFill>
            <a:srgbClr val="FFFFCC"/>
          </a:solidFill>
          <a:ln>
            <a:solidFill>
              <a:srgbClr val="002060"/>
            </a:solidFill>
          </a:ln>
        </p:spPr>
        <p:txBody>
          <a:bodyPr wrap="square" lIns="90000" tIns="46800" rIns="90000" bIns="46800" rtlCol="0" anchor="ctr">
            <a:spAutoFit/>
          </a:bodyPr>
          <a:lstStyle/>
          <a:p>
            <a:pPr algn="ctr"/>
            <a:r>
              <a:rPr lang="en-US" sz="1600" dirty="0" smtClean="0">
                <a:solidFill>
                  <a:schemeClr val="tx1">
                    <a:lumMod val="65000"/>
                    <a:lumOff val="35000"/>
                  </a:schemeClr>
                </a:solidFill>
              </a:rPr>
              <a:t>No </a:t>
            </a:r>
            <a:r>
              <a:rPr lang="en-US" sz="1600" dirty="0" err="1" smtClean="0">
                <a:solidFill>
                  <a:schemeClr val="tx1">
                    <a:lumMod val="65000"/>
                    <a:lumOff val="35000"/>
                  </a:schemeClr>
                </a:solidFill>
              </a:rPr>
              <a:t>anticoag</a:t>
            </a:r>
            <a:r>
              <a:rPr lang="en-US" sz="1600" dirty="0" smtClean="0">
                <a:solidFill>
                  <a:schemeClr val="tx1">
                    <a:lumMod val="65000"/>
                    <a:lumOff val="35000"/>
                  </a:schemeClr>
                </a:solidFill>
              </a:rPr>
              <a:t>.</a:t>
            </a:r>
          </a:p>
        </p:txBody>
      </p:sp>
    </p:spTree>
    <p:extLst>
      <p:ext uri="{BB962C8B-B14F-4D97-AF65-F5344CB8AC3E}">
        <p14:creationId xmlns:p14="http://schemas.microsoft.com/office/powerpoint/2010/main" val="32630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 name="UNDO_REDO_REVISIO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0525 Rivaroxaban Scientific Slide Template - Standard 4-3 format - Final">
  <a:themeElements>
    <a:clrScheme name="3. egyéni séma">
      <a:dk1>
        <a:srgbClr val="000000"/>
      </a:dk1>
      <a:lt1>
        <a:srgbClr val="FFFFFF"/>
      </a:lt1>
      <a:dk2>
        <a:srgbClr val="809ED5"/>
      </a:dk2>
      <a:lt2>
        <a:srgbClr val="3961AC"/>
      </a:lt2>
      <a:accent1>
        <a:srgbClr val="605F62"/>
      </a:accent1>
      <a:accent2>
        <a:srgbClr val="B3B2B5"/>
      </a:accent2>
      <a:accent3>
        <a:srgbClr val="2B4980"/>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mutató1" id="{9F206D21-45FC-44BA-8156-98BD3AEA2DA4}" vid="{89E49581-D870-44FE-997F-75908F261C37}"/>
    </a:ext>
  </a:extLst>
</a:theme>
</file>

<file path=ppt/theme/theme2.xml><?xml version="1.0" encoding="utf-8"?>
<a:theme xmlns:a="http://schemas.openxmlformats.org/drawingml/2006/main" name="1_160525 Rivaroxaban Scientific Slide Template - Standard 4-3 format - Final">
  <a:themeElements>
    <a:clrScheme name="3. egyéni séma">
      <a:dk1>
        <a:srgbClr val="000000"/>
      </a:dk1>
      <a:lt1>
        <a:srgbClr val="FFFFFF"/>
      </a:lt1>
      <a:dk2>
        <a:srgbClr val="809ED5"/>
      </a:dk2>
      <a:lt2>
        <a:srgbClr val="3961AC"/>
      </a:lt2>
      <a:accent1>
        <a:srgbClr val="605F62"/>
      </a:accent1>
      <a:accent2>
        <a:srgbClr val="B3B2B5"/>
      </a:accent2>
      <a:accent3>
        <a:srgbClr val="2B4980"/>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mutató1" id="{9F206D21-45FC-44BA-8156-98BD3AEA2DA4}" vid="{89E49581-D870-44FE-997F-75908F261C37}"/>
    </a:ext>
  </a:extLst>
</a:theme>
</file>

<file path=ppt/theme/theme3.xml><?xml version="1.0" encoding="utf-8"?>
<a:theme xmlns:a="http://schemas.openxmlformats.org/drawingml/2006/main" name="160525 Rivaroxaban GMA Medical Slide Template - Standard 4-3 Format - Final">
  <a:themeElements>
    <a:clrScheme name="Rivaroxaban GMA Medical Slide Template">
      <a:dk1>
        <a:srgbClr val="000000"/>
      </a:dk1>
      <a:lt1>
        <a:srgbClr val="FFFFFF"/>
      </a:lt1>
      <a:dk2>
        <a:srgbClr val="808983"/>
      </a:dk2>
      <a:lt2>
        <a:srgbClr val="3961AC"/>
      </a:lt2>
      <a:accent1>
        <a:srgbClr val="EC008C"/>
      </a:accent1>
      <a:accent2>
        <a:srgbClr val="F2B646"/>
      </a:accent2>
      <a:accent3>
        <a:srgbClr val="3F978F"/>
      </a:accent3>
      <a:accent4>
        <a:srgbClr val="86715C"/>
      </a:accent4>
      <a:accent5>
        <a:srgbClr val="30BDE4"/>
      </a:accent5>
      <a:accent6>
        <a:srgbClr val="6F313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03 Rivaroxaban GMA Medical Slide Template - Final_L" id="{4255DC42-B788-4093-8850-92B2BD9E0EF8}" vid="{944229C0-6046-4BC7-B28B-3F9FD7DDBA9C}"/>
    </a:ext>
  </a:extLst>
</a:theme>
</file>

<file path=ppt/theme/theme4.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Document</p:Name>
  <p:Description/>
  <p:Statement/>
  <p:PolicyItems>
    <p:PolicyItem featureId="Microsoft.Office.RecordsManagement.PolicyFeatures.Expiration" staticId="0x0101|-2126682137" UniqueId="ab3b55e9-aae5-4563-b264-599d7d4a4f77">
      <p:Name>Retention</p:Name>
      <p:Description>Automatic scheduling of content for processing, and performing a retention action on content that has reached its due date.</p:Description>
      <p:CustomData>
        <Schedules nextStageId="2">
          <Schedule type="Default">
            <stages>
              <data stageId="1">
                <formula id="Bayer SharePoint Retention Policy 2.1"/>
                <action type="action" id="Microsoft.Office.RecordsManagement.PolicyFeatures.Expiration.Action.MoveToRecycleBin"/>
              </data>
            </stages>
          </Schedule>
        </Schedules>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gbbd9102adcd43839cd73b51972a464c xmlns="e941b624-166c-4987-9ed6-d539972f16a8">Short-Term|6d967203-8346-4b9c-90f8-b3828a3fa508</gbbd9102adcd43839cd73b51972a464c>
    <InformationType xmlns="2d9d3cfb-569d-4f56-9a8e-68af1449b820">HCP Material</InformationType>
    <KeyPriorityTopic xmlns="2d9d3cfb-569d-4f56-9a8e-68af1449b820">
      <Value>Efficacy + Safety</Value>
    </KeyPriorityTopic>
    <Indications xmlns="2d9d3cfb-569d-4f56-9a8e-68af1449b820">LCM</Indications>
    <_dlc_DocId xmlns="2d9d3cfb-569d-4f56-9a8e-68af1449b820">V5SQ4M4ANWNV-1148-4</_dlc_DocId>
    <TaxCatchAll xmlns="e941b624-166c-4987-9ed6-d539972f16a8">
      <Value>1</Value>
    </TaxCatchAll>
    <_dlc_ExpireDateSaved xmlns="http://schemas.microsoft.com/sharepoint/v3" xsi:nil="true"/>
    <_dlc_DocIdUrl xmlns="2d9d3cfb-569d-4f56-9a8e-68af1449b820">
      <Url>http://sp-coll-bhc.bayer-ag.com/sites/221580/Medical/ACSsp/_layouts/15/DocIdRedir.aspx?ID=V5SQ4M4ANWNV-1148-4</Url>
      <Description>V5SQ4M4ANWNV-1148-4</Description>
    </_dlc_DocIdUrl>
    <_dlc_ExpireDate xmlns="http://schemas.microsoft.com/sharepoint/v3">2019-07-04T17:23:26+00:00</_dlc_ExpireDate>
    <Area xmlns="2d9d3cfb-569d-4f56-9a8e-68af1449b820">Medical</Are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c593367-9bb5-4764-945e-f6a26d2260c4" ContentTypeId="0x0101" PreviousValue="false"/>
</file>

<file path=customXml/item6.xml><?xml version="1.0" encoding="utf-8"?>
<ct:contentTypeSchema xmlns:ct="http://schemas.microsoft.com/office/2006/metadata/contentType" xmlns:ma="http://schemas.microsoft.com/office/2006/metadata/properties/metaAttributes" ct:_="" ma:_="" ma:contentTypeName="Xarelto Document" ma:contentTypeID="0x010100B02F75C7E8E0F94A99E82BC9E0572370006C91FFA275375A488D3F72ACE02550A3" ma:contentTypeVersion="21" ma:contentTypeDescription="" ma:contentTypeScope="" ma:versionID="3c41e68ee277ea79c2690f3d9ccafc57">
  <xsd:schema xmlns:xsd="http://www.w3.org/2001/XMLSchema" xmlns:xs="http://www.w3.org/2001/XMLSchema" xmlns:p="http://schemas.microsoft.com/office/2006/metadata/properties" xmlns:ns1="http://schemas.microsoft.com/sharepoint/v3" xmlns:ns2="2d9d3cfb-569d-4f56-9a8e-68af1449b820" xmlns:ns3="e941b624-166c-4987-9ed6-d539972f16a8" targetNamespace="http://schemas.microsoft.com/office/2006/metadata/properties" ma:root="true" ma:fieldsID="0272dd733b95563594f84c8703be23d3" ns1:_="" ns2:_="" ns3:_="">
    <xsd:import namespace="http://schemas.microsoft.com/sharepoint/v3"/>
    <xsd:import namespace="2d9d3cfb-569d-4f56-9a8e-68af1449b820"/>
    <xsd:import namespace="e941b624-166c-4987-9ed6-d539972f16a8"/>
    <xsd:element name="properties">
      <xsd:complexType>
        <xsd:sequence>
          <xsd:element name="documentManagement">
            <xsd:complexType>
              <xsd:all>
                <xsd:element ref="ns2:Area"/>
                <xsd:element ref="ns2:Indications"/>
                <xsd:element ref="ns2:InformationType"/>
                <xsd:element ref="ns2:KeyPriorityTopic" minOccurs="0"/>
                <xsd:element ref="ns3:TaxCatchAll" minOccurs="0"/>
                <xsd:element ref="ns3:TaxCatchAllLabel" minOccurs="0"/>
                <xsd:element ref="ns3:gbbd9102adcd43839cd73b51972a464c" minOccurs="0"/>
                <xsd:element ref="ns1:_dlc_Exempt" minOccurs="0"/>
                <xsd:element ref="ns1:_dlc_ExpireDateSaved" minOccurs="0"/>
                <xsd:element ref="ns1:_dlc_Expire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d9d3cfb-569d-4f56-9a8e-68af1449b820" elementFormDefault="qualified">
    <xsd:import namespace="http://schemas.microsoft.com/office/2006/documentManagement/types"/>
    <xsd:import namespace="http://schemas.microsoft.com/office/infopath/2007/PartnerControls"/>
    <xsd:element name="Area" ma:index="2" ma:displayName="Area" ma:format="Dropdown" ma:internalName="Area">
      <xsd:simpleType>
        <xsd:restriction base="dms:Choice">
          <xsd:enumeration value="Marketing"/>
          <xsd:enumeration value="Websites &amp; Apps"/>
          <xsd:enumeration value="Medical"/>
          <xsd:enumeration value="Communications"/>
          <xsd:enumeration value="Congresses"/>
          <xsd:enumeration value="Training"/>
          <xsd:enumeration value="Market Access"/>
          <xsd:enumeration value="Market Research &amp; CI"/>
          <xsd:enumeration value="Regions"/>
          <xsd:enumeration value="Collaboration"/>
        </xsd:restriction>
      </xsd:simpleType>
    </xsd:element>
    <xsd:element name="Indications" ma:index="3" ma:displayName="Indication" ma:format="Dropdown" ma:internalName="Indications">
      <xsd:simpleType>
        <xsd:restriction base="dms:Choice">
          <xsd:enumeration value="SPAF"/>
          <xsd:enumeration value="PE/DVT"/>
          <xsd:enumeration value="VTEpOS"/>
          <xsd:enumeration value="ACSsp"/>
          <xsd:enumeration value="Cross-indication"/>
          <xsd:enumeration value="No Indication"/>
          <xsd:enumeration value="LCM"/>
        </xsd:restriction>
      </xsd:simpleType>
    </xsd:element>
    <xsd:element name="InformationType" ma:index="4" ma:displayName="Information Type" ma:format="Dropdown" ma:internalName="InformationType">
      <xsd:simpleType>
        <xsd:restriction base="dms:Choice">
          <xsd:enumeration value="Meeting Minutes"/>
          <xsd:enumeration value="Training Material"/>
          <xsd:enumeration value="Guides / Manuals"/>
          <xsd:enumeration value="Strategy Document"/>
          <xsd:enumeration value="Promotional Material"/>
          <xsd:enumeration value="Project Documentation"/>
          <xsd:enumeration value="Reports"/>
          <xsd:enumeration value="Conference Material (external)"/>
          <xsd:enumeration value="Presentation (internal)"/>
          <xsd:enumeration value="Backgrounders"/>
          <xsd:enumeration value="Press Release"/>
          <xsd:enumeration value="Congress Material"/>
          <xsd:enumeration value="Patient Material"/>
          <xsd:enumeration value="HCP Material"/>
          <xsd:enumeration value="Pharmacist Material"/>
          <xsd:enumeration value="Branding Material"/>
          <xsd:enumeration value="Digital Material"/>
          <xsd:enumeration value="Campaign Material"/>
          <xsd:enumeration value="Competitor Material"/>
          <xsd:enumeration value="Real World Evidence Material"/>
          <xsd:enumeration value="Market Access Strategy and Implementation Plan"/>
          <xsd:enumeration value="MACS Evidence package"/>
          <xsd:enumeration value="P&amp;R Strategy"/>
          <xsd:enumeration value="Advocacy"/>
          <xsd:enumeration value="Access Knowledge"/>
          <xsd:enumeration value="Other"/>
        </xsd:restriction>
      </xsd:simpleType>
    </xsd:element>
    <xsd:element name="KeyPriorityTopic" ma:index="6" nillable="true" ma:displayName="Key Priority Topic" ma:internalName="KeyPriorityTopic">
      <xsd:complexType>
        <xsd:complexContent>
          <xsd:extension base="dms:MultiChoice">
            <xsd:sequence>
              <xsd:element name="Value" maxOccurs="unbounded" minOccurs="0" nillable="true">
                <xsd:simpleType>
                  <xsd:restriction base="dms:Choice">
                    <xsd:enumeration value="Efficacy + Safety"/>
                    <xsd:enumeration value="Renally Impaired"/>
                    <xsd:enumeration value="Adherence + Persistence"/>
                    <xsd:enumeration value="Oncology Program"/>
                    <xsd:enumeration value="Real World Evidence"/>
                    <xsd:enumeration value="Diabetes"/>
                    <xsd:enumeration value="AF/ACS"/>
                    <xsd:enumeration value="Heart Failure"/>
                  </xsd:restriction>
                </xsd:simpleType>
              </xsd:element>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941b624-166c-4987-9ed6-d539972f16a8"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8be524cc-b8ac-452a-99e0-cac6cbc5306f}" ma:internalName="TaxCatchAll" ma:showField="CatchAllData" ma:web="2d9d3cfb-569d-4f56-9a8e-68af1449b820">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8be524cc-b8ac-452a-99e0-cac6cbc5306f}" ma:internalName="TaxCatchAllLabel" ma:readOnly="true" ma:showField="CatchAllDataLabel" ma:web="2d9d3cfb-569d-4f56-9a8e-68af1449b820">
      <xsd:complexType>
        <xsd:complexContent>
          <xsd:extension base="dms:MultiChoiceLookup">
            <xsd:sequence>
              <xsd:element name="Value" type="dms:Lookup" maxOccurs="unbounded" minOccurs="0" nillable="true"/>
            </xsd:sequence>
          </xsd:extension>
        </xsd:complexContent>
      </xsd:complexType>
    </xsd:element>
    <xsd:element name="gbbd9102adcd43839cd73b51972a464c" ma:index="9" nillable="true" ma:displayName="DataClassBayerRetention_0" ma:hidden="true" ma:internalName="gbbd9102adcd43839cd73b51972a464c">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A5668-BCDF-4802-BE2D-52C777796FF0}">
  <ds:schemaRefs>
    <ds:schemaRef ds:uri="office.server.policy"/>
  </ds:schemaRefs>
</ds:datastoreItem>
</file>

<file path=customXml/itemProps2.xml><?xml version="1.0" encoding="utf-8"?>
<ds:datastoreItem xmlns:ds="http://schemas.openxmlformats.org/officeDocument/2006/customXml" ds:itemID="{A85435FA-1767-433C-BFF7-D560B9D16A94}">
  <ds:schemaRefs>
    <ds:schemaRef ds:uri="http://purl.org/dc/dcmitype/"/>
    <ds:schemaRef ds:uri="http://schemas.microsoft.com/office/infopath/2007/PartnerControls"/>
    <ds:schemaRef ds:uri="http://purl.org/dc/terms/"/>
    <ds:schemaRef ds:uri="http://schemas.microsoft.com/office/2006/documentManagement/types"/>
    <ds:schemaRef ds:uri="e941b624-166c-4987-9ed6-d539972f16a8"/>
    <ds:schemaRef ds:uri="http://schemas.microsoft.com/sharepoint/v3"/>
    <ds:schemaRef ds:uri="http://purl.org/dc/elements/1.1/"/>
    <ds:schemaRef ds:uri="2d9d3cfb-569d-4f56-9a8e-68af1449b820"/>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2B92E9-640A-4D4A-8A01-3F7E9501E320}">
  <ds:schemaRefs>
    <ds:schemaRef ds:uri="http://schemas.microsoft.com/sharepoint/v3/contenttype/forms"/>
  </ds:schemaRefs>
</ds:datastoreItem>
</file>

<file path=customXml/itemProps4.xml><?xml version="1.0" encoding="utf-8"?>
<ds:datastoreItem xmlns:ds="http://schemas.openxmlformats.org/officeDocument/2006/customXml" ds:itemID="{55939133-DD5D-4AF1-B0D0-9718FE62A318}">
  <ds:schemaRefs>
    <ds:schemaRef ds:uri="http://schemas.microsoft.com/sharepoint/events"/>
  </ds:schemaRefs>
</ds:datastoreItem>
</file>

<file path=customXml/itemProps5.xml><?xml version="1.0" encoding="utf-8"?>
<ds:datastoreItem xmlns:ds="http://schemas.openxmlformats.org/officeDocument/2006/customXml" ds:itemID="{0AEFA6A0-0EF2-4D97-B9F1-3DB80C291DD5}">
  <ds:schemaRefs>
    <ds:schemaRef ds:uri="Microsoft.SharePoint.Taxonomy.ContentTypeSync"/>
  </ds:schemaRefs>
</ds:datastoreItem>
</file>

<file path=customXml/itemProps6.xml><?xml version="1.0" encoding="utf-8"?>
<ds:datastoreItem xmlns:ds="http://schemas.openxmlformats.org/officeDocument/2006/customXml" ds:itemID="{448025A2-77D3-4852-9D6B-2A84DF7EC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9d3cfb-569d-4f56-9a8e-68af1449b820"/>
    <ds:schemaRef ds:uri="e941b624-166c-4987-9ed6-d539972f1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160525 Rivaroxaban Scientific Slide Template - Standard 4-3 format - Final</Template>
  <TotalTime>3700</TotalTime>
  <Words>5095</Words>
  <Application>Microsoft Office PowerPoint</Application>
  <PresentationFormat>On-screen Show (4:3)</PresentationFormat>
  <Paragraphs>877</Paragraphs>
  <Slides>47</Slides>
  <Notes>25</Notes>
  <HiddenSlides>4</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7" baseType="lpstr">
      <vt:lpstr>SimSun</vt:lpstr>
      <vt:lpstr>AdvOT2986fa51</vt:lpstr>
      <vt:lpstr>AdvOT61751f86</vt:lpstr>
      <vt:lpstr>AdvOT61751f86+20</vt:lpstr>
      <vt:lpstr>AdvOTb7819099</vt:lpstr>
      <vt:lpstr>AdvP3E7259</vt:lpstr>
      <vt:lpstr>Arial</vt:lpstr>
      <vt:lpstr>Arial Narrow</vt:lpstr>
      <vt:lpstr>ArialMT</vt:lpstr>
      <vt:lpstr>Calibri</vt:lpstr>
      <vt:lpstr>OTNEJMQuadraat</vt:lpstr>
      <vt:lpstr>Shaker2Lancet-Bold</vt:lpstr>
      <vt:lpstr>Symbol</vt:lpstr>
      <vt:lpstr>Times New Roman</vt:lpstr>
      <vt:lpstr>Wingdings</vt:lpstr>
      <vt:lpstr>Wingdings 2</vt:lpstr>
      <vt:lpstr>160525 Rivaroxaban Scientific Slide Template - Standard 4-3 format - Final</vt:lpstr>
      <vt:lpstr>1_160525 Rivaroxaban Scientific Slide Template - Standard 4-3 format - Final</vt:lpstr>
      <vt:lpstr>160525 Rivaroxaban GMA Medical Slide Template - Standard 4-3 Format - Final</vt:lpstr>
      <vt:lpstr>think-cell Folie</vt:lpstr>
      <vt:lpstr>The Routine Anti-thrombotic Therapy in Patients with CCS – DAPT vs. Dual Pathway Therapy </vt:lpstr>
      <vt:lpstr>PowerPoint Presentation</vt:lpstr>
      <vt:lpstr>PowerPoint Presentation</vt:lpstr>
      <vt:lpstr>PowerPoint Presentation</vt:lpstr>
      <vt:lpstr>Patients Remain at Risk of Recurrent Events After an ACS Event</vt:lpstr>
      <vt:lpstr>High Residual Risk of Atherothrombotic Events Exists in Patients with CAD and PAD Despite Optimized Antiplatelet Therapy</vt:lpstr>
      <vt:lpstr>Thrombin Induces Fibrin Generation and  Platelet Activation, Leading to Thrombus Formation</vt:lpstr>
      <vt:lpstr>Effects of Rivaroxaban on Platelet Activation and Platelet–Coagulation Pathway Interaction: In Vitro and In Vivo Studies</vt:lpstr>
      <vt:lpstr>The Right Dose is Needed in ACS Patients as Both  Low and High Levels of Thrombin Increase Risk of Events</vt:lpstr>
      <vt:lpstr>COMPASS Topline Results</vt:lpstr>
      <vt:lpstr>Inclusion and Exclusion Criteria Ensure That Patients Are Chronic CAD and PAD Patients </vt:lpstr>
      <vt:lpstr>Main Study Outcomes</vt:lpstr>
      <vt:lpstr>Key Baseline Characteristics Are in Line With Those Usually Seen in Patients With Chronic CAD or PAD</vt:lpstr>
      <vt:lpstr>Dual Pathway Inhibition with Rivaroxaban Vascular Dose  2.5 mg bid + Aspirin Reduced CV Death, Stroke and MI </vt:lpstr>
      <vt:lpstr>Dual Pathway Inhibition with Rivaroxaban 2.5 mg bid + Aspirin: Significantly Reduced CV Events by 24% Versus Aspirin</vt:lpstr>
      <vt:lpstr>Consistent Benefit Of Rivaroxaban 2.5 mg bid + Aspirin Supported by Secondary Outcomes, Including All-Cause Mortality</vt:lpstr>
      <vt:lpstr>Low Overall Incidence of Major Bleeding with Rivaroxaban 2.5 mg bid + Aspirin Versus Aspirin Alone, with No Differences Seen in Fatal and Intracranial Bleeding</vt:lpstr>
      <vt:lpstr>Rivaroxaban Has Shown Improved Outcomes for Cerebrovascualr Patients with High Need for Increased Vascular Protection</vt:lpstr>
      <vt:lpstr>Rivaroxaban Has Shown Improved Outcomes for Cerebrovascualr Patients with High Need for Increased Vascular Protection</vt:lpstr>
      <vt:lpstr>Rivaroxaban Has Shown Improved Outcomes for PAD Patients with High Need for Increased Vascular Protection</vt:lpstr>
      <vt:lpstr>Rivaroxaban Has Shown Improved Outcomes for PAD Patients with High Need for Increased Vascular Protection</vt:lpstr>
      <vt:lpstr>Rivaroxaban Has Shown Improved Outcomes for PAD Patients with High Need for Increased Vascular Protection</vt:lpstr>
      <vt:lpstr>Net Clinical Benefit: 20% RRR with Rivaroxaban 2.5 mg bid + Aspirin Versus Aspirin</vt:lpstr>
      <vt:lpstr>PowerPoint Presentation</vt:lpstr>
      <vt:lpstr>PowerPoint Presentation</vt:lpstr>
      <vt:lpstr>Ticagrelor Reduces Non-Fatal CV Events but Increases Major Bleeding in Patients with Prior MI</vt:lpstr>
      <vt:lpstr>Ticagrelor in Patients with Stable Coronary Disease and Diabetes – THEMIS </vt:lpstr>
      <vt:lpstr>COMPASS &amp; THEMIS NNT/NNH – CV Death, MI, Stroke</vt:lpstr>
      <vt:lpstr>COMPASS &amp; THEMIS – Net Clinical Benefit </vt:lpstr>
      <vt:lpstr>Rivaroxaban 2.5 mg bid + Aspirin Improved Overall Survival in Patients with CAD or PAD</vt:lpstr>
      <vt:lpstr>Anti-thrombotic options for secondary prevention in patients with chronic atherosclerotic vascular disease: what does COMPASS add?</vt:lpstr>
      <vt:lpstr>PowerPoint Presentation</vt:lpstr>
      <vt:lpstr>PowerPoint Presentation</vt:lpstr>
      <vt:lpstr>Similar Risk of Non-Fatal CV Events with Clopidogrel Versus Placebo in Patients at High Atherothrombotic Risk</vt:lpstr>
      <vt:lpstr>Dual Pathway Inhibition with Rivaroxaban 2.5 mg bid + Aspirin Demonstrated a Clear Benefit Across All Subgroups</vt:lpstr>
      <vt:lpstr>Ischemia and Bleeding on the Horns of a Dilemma Do Only Hard Endpoints Count?</vt:lpstr>
      <vt:lpstr>Ticagrelor Reduces Non-Fatal CV Events but Increases Major Bleeding in Patients with Prior MI</vt:lpstr>
      <vt:lpstr>Rivaroxaban Has Shown Improved Outcomes for Cerebrovascualr Patients with High Need for Increased Vascular Protection</vt:lpstr>
      <vt:lpstr>Rivaroxaban Has Shown Improved Outcomes for PAD Patients with High Need for Increased Vascular Protection</vt:lpstr>
      <vt:lpstr>Anti-thrombotic options for secondary prevention in patients with chronic atherosclerotic vascular disease: what does COMPASS add?</vt:lpstr>
      <vt:lpstr>Rivaroxaban Has Shown Improved Outcomes for PAD Patients with High Need for Increased Vascular Protection</vt:lpstr>
      <vt:lpstr>Ticagrelor Reduces MACE/MALE Without Increasing Bleeding in Patient Subgroup with PAD and Prior MI </vt:lpstr>
      <vt:lpstr>Previous Trials Investigating Intensified Antithrombotic Therapy in Patients At High CV Risk Showed Mixed Results</vt:lpstr>
      <vt:lpstr>2016 ACC/AHA and 2017 ESC Guideline Focused Update on Duration of DAPT in Patients With CAD</vt:lpstr>
      <vt:lpstr>Atherothrombosis Is a Polyvascular Disease with Substantial Patient Overlap Between CAD and PAD</vt:lpstr>
      <vt:lpstr>Patients with Polyvascular Disease Have Even Higher Risk of Morbidity and Mortality</vt:lpstr>
      <vt:lpstr>Inclusion and Exclusion Criteria Ensure That Patients Are Chronic CAD and PAD Patients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Protection</dc:title>
  <dc:creator>Philip Linley</dc:creator>
  <cp:lastModifiedBy>Shmuel Fuchs</cp:lastModifiedBy>
  <cp:revision>290</cp:revision>
  <cp:lastPrinted>2017-06-26T12:35:07Z</cp:lastPrinted>
  <dcterms:created xsi:type="dcterms:W3CDTF">2017-05-15T17:45:44Z</dcterms:created>
  <dcterms:modified xsi:type="dcterms:W3CDTF">2019-11-14T21:37:59Z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0x0101|-2126682137</vt:lpwstr>
  </property>
  <property fmtid="{D5CDD505-2E9C-101B-9397-08002B2CF9AE}" pid="3" name="DataClassBayerRetention">
    <vt:lpwstr>1;#Short-Term|6d967203-8346-4b9c-90f8-b3828a3fa508</vt:lpwstr>
  </property>
  <property fmtid="{D5CDD505-2E9C-101B-9397-08002B2CF9AE}" pid="4" name="ContentTypeId">
    <vt:lpwstr>0x010100B02F75C7E8E0F94A99E82BC9E0572370006C91FFA275375A488D3F72ACE02550A3</vt:lpwstr>
  </property>
  <property fmtid="{D5CDD505-2E9C-101B-9397-08002B2CF9AE}" pid="5" name="ItemRetentionFormula">
    <vt:lpwstr>&lt;formula id="Bayer SharePoint Retention Policy 2.1" /&gt;</vt:lpwstr>
  </property>
  <property fmtid="{D5CDD505-2E9C-101B-9397-08002B2CF9AE}" pid="6" name="_dlc_DocIdItemGuid">
    <vt:lpwstr>555701c0-9744-4e2c-9f93-31187ed80199</vt:lpwstr>
  </property>
</Properties>
</file>