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4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5.xml" ContentType="application/vnd.openxmlformats-officedocument.theme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6.xml" ContentType="application/vnd.openxmlformats-officedocument.theme+xml"/>
  <Override PartName="/ppt/slideLayouts/slideLayout79.xml" ContentType="application/vnd.openxmlformats-officedocument.presentationml.slideLayout+xml"/>
  <Override PartName="/ppt/theme/theme7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theme/theme8.xml" ContentType="application/vnd.openxmlformats-officedocument.theme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theme/theme9.xml" ContentType="application/vnd.openxmlformats-officedocument.theme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theme/theme10.xml" ContentType="application/vnd.openxmlformats-officedocument.theme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bookmarkIdSeed="5">
  <p:sldMasterIdLst>
    <p:sldMasterId id="2147483675" r:id="rId5"/>
    <p:sldMasterId id="2147483687" r:id="rId6"/>
    <p:sldMasterId id="2147483808" r:id="rId7"/>
    <p:sldMasterId id="2147483820" r:id="rId8"/>
    <p:sldMasterId id="2147483833" r:id="rId9"/>
    <p:sldMasterId id="2147483847" r:id="rId10"/>
    <p:sldMasterId id="2147483861" r:id="rId11"/>
    <p:sldMasterId id="2147483863" r:id="rId12"/>
    <p:sldMasterId id="2147483877" r:id="rId13"/>
    <p:sldMasterId id="2147483889" r:id="rId14"/>
    <p:sldMasterId id="2147483902" r:id="rId15"/>
  </p:sldMasterIdLst>
  <p:notesMasterIdLst>
    <p:notesMasterId r:id="rId64"/>
  </p:notesMasterIdLst>
  <p:handoutMasterIdLst>
    <p:handoutMasterId r:id="rId65"/>
  </p:handoutMasterIdLst>
  <p:sldIdLst>
    <p:sldId id="816" r:id="rId16"/>
    <p:sldId id="823" r:id="rId17"/>
    <p:sldId id="840" r:id="rId18"/>
    <p:sldId id="836" r:id="rId19"/>
    <p:sldId id="837" r:id="rId20"/>
    <p:sldId id="870" r:id="rId21"/>
    <p:sldId id="871" r:id="rId22"/>
    <p:sldId id="838" r:id="rId23"/>
    <p:sldId id="869" r:id="rId24"/>
    <p:sldId id="839" r:id="rId25"/>
    <p:sldId id="842" r:id="rId26"/>
    <p:sldId id="845" r:id="rId27"/>
    <p:sldId id="846" r:id="rId28"/>
    <p:sldId id="825" r:id="rId29"/>
    <p:sldId id="847" r:id="rId30"/>
    <p:sldId id="804" r:id="rId31"/>
    <p:sldId id="782" r:id="rId32"/>
    <p:sldId id="814" r:id="rId33"/>
    <p:sldId id="792" r:id="rId34"/>
    <p:sldId id="867" r:id="rId35"/>
    <p:sldId id="868" r:id="rId36"/>
    <p:sldId id="786" r:id="rId37"/>
    <p:sldId id="791" r:id="rId38"/>
    <p:sldId id="256" r:id="rId39"/>
    <p:sldId id="796" r:id="rId40"/>
    <p:sldId id="797" r:id="rId41"/>
    <p:sldId id="795" r:id="rId42"/>
    <p:sldId id="798" r:id="rId43"/>
    <p:sldId id="813" r:id="rId44"/>
    <p:sldId id="854" r:id="rId45"/>
    <p:sldId id="848" r:id="rId46"/>
    <p:sldId id="849" r:id="rId47"/>
    <p:sldId id="850" r:id="rId48"/>
    <p:sldId id="851" r:id="rId49"/>
    <p:sldId id="852" r:id="rId50"/>
    <p:sldId id="862" r:id="rId51"/>
    <p:sldId id="855" r:id="rId52"/>
    <p:sldId id="856" r:id="rId53"/>
    <p:sldId id="857" r:id="rId54"/>
    <p:sldId id="858" r:id="rId55"/>
    <p:sldId id="859" r:id="rId56"/>
    <p:sldId id="860" r:id="rId57"/>
    <p:sldId id="864" r:id="rId58"/>
    <p:sldId id="822" r:id="rId59"/>
    <p:sldId id="863" r:id="rId60"/>
    <p:sldId id="865" r:id="rId61"/>
    <p:sldId id="866" r:id="rId62"/>
    <p:sldId id="827" r:id="rId63"/>
  </p:sldIdLst>
  <p:sldSz cx="12192000" cy="6858000"/>
  <p:notesSz cx="6858000" cy="9144000"/>
  <p:custDataLst>
    <p:tags r:id="rId6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9D3F3FC8-1374-40D2-B6BF-07D379A18C8D}">
          <p14:sldIdLst>
            <p14:sldId id="816"/>
            <p14:sldId id="823"/>
            <p14:sldId id="840"/>
            <p14:sldId id="836"/>
            <p14:sldId id="837"/>
            <p14:sldId id="870"/>
            <p14:sldId id="871"/>
            <p14:sldId id="838"/>
            <p14:sldId id="869"/>
            <p14:sldId id="839"/>
            <p14:sldId id="842"/>
            <p14:sldId id="845"/>
            <p14:sldId id="846"/>
            <p14:sldId id="825"/>
            <p14:sldId id="847"/>
          </p14:sldIdLst>
        </p14:section>
        <p14:section name="ISAR-REACT 5" id="{932E2C6B-1189-4E4B-BF58-58D2E370B184}">
          <p14:sldIdLst>
            <p14:sldId id="804"/>
            <p14:sldId id="782"/>
            <p14:sldId id="814"/>
            <p14:sldId id="792"/>
            <p14:sldId id="867"/>
            <p14:sldId id="868"/>
            <p14:sldId id="786"/>
            <p14:sldId id="791"/>
            <p14:sldId id="256"/>
            <p14:sldId id="796"/>
            <p14:sldId id="797"/>
            <p14:sldId id="795"/>
            <p14:sldId id="798"/>
          </p14:sldIdLst>
        </p14:section>
        <p14:section name="Conclusions" id="{BF9644F2-ACE5-44C8-8543-51371FFB80DC}">
          <p14:sldIdLst>
            <p14:sldId id="813"/>
          </p14:sldIdLst>
        </p14:section>
        <p14:section name="Current Evidence from Guidelines &amp; Pivotal Trials" id="{61A29ADA-20BC-4488-8B26-1517B849B3C6}">
          <p14:sldIdLst>
            <p14:sldId id="854"/>
            <p14:sldId id="848"/>
            <p14:sldId id="849"/>
            <p14:sldId id="850"/>
            <p14:sldId id="851"/>
            <p14:sldId id="852"/>
            <p14:sldId id="862"/>
            <p14:sldId id="855"/>
            <p14:sldId id="856"/>
            <p14:sldId id="857"/>
            <p14:sldId id="858"/>
            <p14:sldId id="859"/>
            <p14:sldId id="860"/>
            <p14:sldId id="864"/>
            <p14:sldId id="822"/>
            <p14:sldId id="863"/>
            <p14:sldId id="865"/>
            <p14:sldId id="866"/>
            <p14:sldId id="827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ewitt, Chris" initials="HC" lastIdx="15" clrIdx="0">
    <p:extLst>
      <p:ext uri="{19B8F6BF-5375-455C-9EA6-DF929625EA0E}">
        <p15:presenceInfo xmlns:p15="http://schemas.microsoft.com/office/powerpoint/2012/main" userId="S-1-5-21-1292428093-776561741-1801674531-1030219" providerId="AD"/>
      </p:ext>
    </p:extLst>
  </p:cmAuthor>
  <p:cmAuthor id="2" name="Fang, Corey" initials="FC" lastIdx="48" clrIdx="1">
    <p:extLst>
      <p:ext uri="{19B8F6BF-5375-455C-9EA6-DF929625EA0E}">
        <p15:presenceInfo xmlns:p15="http://schemas.microsoft.com/office/powerpoint/2012/main" userId="S-1-5-21-1715567821-1645522239-725345543-496090" providerId="AD"/>
      </p:ext>
    </p:extLst>
  </p:cmAuthor>
  <p:cmAuthor id="3" name="Bhalla, Narinder" initials="BN" lastIdx="8" clrIdx="2">
    <p:extLst>
      <p:ext uri="{19B8F6BF-5375-455C-9EA6-DF929625EA0E}">
        <p15:presenceInfo xmlns:p15="http://schemas.microsoft.com/office/powerpoint/2012/main" userId="S-1-5-21-1715567821-1645522239-725345543-44448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21E4AEA4-8DFA-4A89-87EB-49C32662AFE0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82" autoAdjust="0"/>
    <p:restoredTop sz="93817" autoAdjust="0"/>
  </p:normalViewPr>
  <p:slideViewPr>
    <p:cSldViewPr snapToGrid="0">
      <p:cViewPr varScale="1">
        <p:scale>
          <a:sx n="75" d="100"/>
          <a:sy n="75" d="100"/>
        </p:scale>
        <p:origin x="504" y="54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howGuides="1">
      <p:cViewPr>
        <p:scale>
          <a:sx n="120" d="100"/>
          <a:sy n="120" d="100"/>
        </p:scale>
        <p:origin x="2070" y="-6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9.xml"/><Relationship Id="rId18" Type="http://schemas.openxmlformats.org/officeDocument/2006/relationships/slide" Target="slides/slide3.xml"/><Relationship Id="rId26" Type="http://schemas.openxmlformats.org/officeDocument/2006/relationships/slide" Target="slides/slide11.xml"/><Relationship Id="rId39" Type="http://schemas.openxmlformats.org/officeDocument/2006/relationships/slide" Target="slides/slide24.xml"/><Relationship Id="rId21" Type="http://schemas.openxmlformats.org/officeDocument/2006/relationships/slide" Target="slides/slide6.xml"/><Relationship Id="rId34" Type="http://schemas.openxmlformats.org/officeDocument/2006/relationships/slide" Target="slides/slide19.xml"/><Relationship Id="rId42" Type="http://schemas.openxmlformats.org/officeDocument/2006/relationships/slide" Target="slides/slide27.xml"/><Relationship Id="rId47" Type="http://schemas.openxmlformats.org/officeDocument/2006/relationships/slide" Target="slides/slide32.xml"/><Relationship Id="rId50" Type="http://schemas.openxmlformats.org/officeDocument/2006/relationships/slide" Target="slides/slide35.xml"/><Relationship Id="rId55" Type="http://schemas.openxmlformats.org/officeDocument/2006/relationships/slide" Target="slides/slide40.xml"/><Relationship Id="rId63" Type="http://schemas.openxmlformats.org/officeDocument/2006/relationships/slide" Target="slides/slide48.xml"/><Relationship Id="rId68" Type="http://schemas.openxmlformats.org/officeDocument/2006/relationships/presProps" Target="presProps.xml"/><Relationship Id="rId7" Type="http://schemas.openxmlformats.org/officeDocument/2006/relationships/slideMaster" Target="slideMasters/slideMaster3.xml"/><Relationship Id="rId71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.xml"/><Relationship Id="rId29" Type="http://schemas.openxmlformats.org/officeDocument/2006/relationships/slide" Target="slides/slide14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Master" Target="slideMasters/slideMaster7.xml"/><Relationship Id="rId24" Type="http://schemas.openxmlformats.org/officeDocument/2006/relationships/slide" Target="slides/slide9.xml"/><Relationship Id="rId32" Type="http://schemas.openxmlformats.org/officeDocument/2006/relationships/slide" Target="slides/slide17.xml"/><Relationship Id="rId37" Type="http://schemas.openxmlformats.org/officeDocument/2006/relationships/slide" Target="slides/slide22.xml"/><Relationship Id="rId40" Type="http://schemas.openxmlformats.org/officeDocument/2006/relationships/slide" Target="slides/slide25.xml"/><Relationship Id="rId45" Type="http://schemas.openxmlformats.org/officeDocument/2006/relationships/slide" Target="slides/slide30.xml"/><Relationship Id="rId53" Type="http://schemas.openxmlformats.org/officeDocument/2006/relationships/slide" Target="slides/slide38.xml"/><Relationship Id="rId58" Type="http://schemas.openxmlformats.org/officeDocument/2006/relationships/slide" Target="slides/slide43.xml"/><Relationship Id="rId66" Type="http://schemas.openxmlformats.org/officeDocument/2006/relationships/tags" Target="tags/tag1.xml"/><Relationship Id="rId5" Type="http://schemas.openxmlformats.org/officeDocument/2006/relationships/slideMaster" Target="slideMasters/slideMaster1.xml"/><Relationship Id="rId15" Type="http://schemas.openxmlformats.org/officeDocument/2006/relationships/slideMaster" Target="slideMasters/slideMaster11.xml"/><Relationship Id="rId23" Type="http://schemas.openxmlformats.org/officeDocument/2006/relationships/slide" Target="slides/slide8.xml"/><Relationship Id="rId28" Type="http://schemas.openxmlformats.org/officeDocument/2006/relationships/slide" Target="slides/slide13.xml"/><Relationship Id="rId36" Type="http://schemas.openxmlformats.org/officeDocument/2006/relationships/slide" Target="slides/slide21.xml"/><Relationship Id="rId49" Type="http://schemas.openxmlformats.org/officeDocument/2006/relationships/slide" Target="slides/slide34.xml"/><Relationship Id="rId57" Type="http://schemas.openxmlformats.org/officeDocument/2006/relationships/slide" Target="slides/slide42.xml"/><Relationship Id="rId61" Type="http://schemas.openxmlformats.org/officeDocument/2006/relationships/slide" Target="slides/slide46.xml"/><Relationship Id="rId10" Type="http://schemas.openxmlformats.org/officeDocument/2006/relationships/slideMaster" Target="slideMasters/slideMaster6.xml"/><Relationship Id="rId19" Type="http://schemas.openxmlformats.org/officeDocument/2006/relationships/slide" Target="slides/slide4.xml"/><Relationship Id="rId31" Type="http://schemas.openxmlformats.org/officeDocument/2006/relationships/slide" Target="slides/slide16.xml"/><Relationship Id="rId44" Type="http://schemas.openxmlformats.org/officeDocument/2006/relationships/slide" Target="slides/slide29.xml"/><Relationship Id="rId52" Type="http://schemas.openxmlformats.org/officeDocument/2006/relationships/slide" Target="slides/slide37.xml"/><Relationship Id="rId60" Type="http://schemas.openxmlformats.org/officeDocument/2006/relationships/slide" Target="slides/slide45.xml"/><Relationship Id="rId65" Type="http://schemas.openxmlformats.org/officeDocument/2006/relationships/handoutMaster" Target="handoutMasters/handoutMaster1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5.xml"/><Relationship Id="rId14" Type="http://schemas.openxmlformats.org/officeDocument/2006/relationships/slideMaster" Target="slideMasters/slideMaster10.xml"/><Relationship Id="rId22" Type="http://schemas.openxmlformats.org/officeDocument/2006/relationships/slide" Target="slides/slide7.xml"/><Relationship Id="rId27" Type="http://schemas.openxmlformats.org/officeDocument/2006/relationships/slide" Target="slides/slide12.xml"/><Relationship Id="rId30" Type="http://schemas.openxmlformats.org/officeDocument/2006/relationships/slide" Target="slides/slide15.xml"/><Relationship Id="rId35" Type="http://schemas.openxmlformats.org/officeDocument/2006/relationships/slide" Target="slides/slide20.xml"/><Relationship Id="rId43" Type="http://schemas.openxmlformats.org/officeDocument/2006/relationships/slide" Target="slides/slide28.xml"/><Relationship Id="rId48" Type="http://schemas.openxmlformats.org/officeDocument/2006/relationships/slide" Target="slides/slide33.xml"/><Relationship Id="rId56" Type="http://schemas.openxmlformats.org/officeDocument/2006/relationships/slide" Target="slides/slide41.xml"/><Relationship Id="rId64" Type="http://schemas.openxmlformats.org/officeDocument/2006/relationships/notesMaster" Target="notesMasters/notesMaster1.xml"/><Relationship Id="rId69" Type="http://schemas.openxmlformats.org/officeDocument/2006/relationships/viewProps" Target="viewProps.xml"/><Relationship Id="rId8" Type="http://schemas.openxmlformats.org/officeDocument/2006/relationships/slideMaster" Target="slideMasters/slideMaster4.xml"/><Relationship Id="rId51" Type="http://schemas.openxmlformats.org/officeDocument/2006/relationships/slide" Target="slides/slide36.xml"/><Relationship Id="rId3" Type="http://schemas.openxmlformats.org/officeDocument/2006/relationships/customXml" Target="../customXml/item3.xml"/><Relationship Id="rId12" Type="http://schemas.openxmlformats.org/officeDocument/2006/relationships/slideMaster" Target="slideMasters/slideMaster8.xml"/><Relationship Id="rId17" Type="http://schemas.openxmlformats.org/officeDocument/2006/relationships/slide" Target="slides/slide2.xml"/><Relationship Id="rId25" Type="http://schemas.openxmlformats.org/officeDocument/2006/relationships/slide" Target="slides/slide10.xml"/><Relationship Id="rId33" Type="http://schemas.openxmlformats.org/officeDocument/2006/relationships/slide" Target="slides/slide18.xml"/><Relationship Id="rId38" Type="http://schemas.openxmlformats.org/officeDocument/2006/relationships/slide" Target="slides/slide23.xml"/><Relationship Id="rId46" Type="http://schemas.openxmlformats.org/officeDocument/2006/relationships/slide" Target="slides/slide31.xml"/><Relationship Id="rId59" Type="http://schemas.openxmlformats.org/officeDocument/2006/relationships/slide" Target="slides/slide44.xml"/><Relationship Id="rId67" Type="http://schemas.openxmlformats.org/officeDocument/2006/relationships/commentAuthors" Target="commentAuthors.xml"/><Relationship Id="rId20" Type="http://schemas.openxmlformats.org/officeDocument/2006/relationships/slide" Target="slides/slide5.xml"/><Relationship Id="rId41" Type="http://schemas.openxmlformats.org/officeDocument/2006/relationships/slide" Target="slides/slide26.xml"/><Relationship Id="rId54" Type="http://schemas.openxmlformats.org/officeDocument/2006/relationships/slide" Target="slides/slide39.xml"/><Relationship Id="rId62" Type="http://schemas.openxmlformats.org/officeDocument/2006/relationships/slide" Target="slides/slide47.xml"/><Relationship Id="rId7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Cartella%20di%20lavoro1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dk2" tx1="lt1" bg2="dk1" tx2="lt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1.8840579710144901E-2"/>
          <c:y val="0.44039258863828501"/>
          <c:w val="0.96231884057970996"/>
          <c:h val="0.3939011966724499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Foglio1!$E$7</c:f>
              <c:strCache>
                <c:ptCount val="1"/>
                <c:pt idx="0">
                  <c:v>pre-hospital</c:v>
                </c:pt>
              </c:strCache>
            </c:strRef>
          </c:tx>
          <c:spPr>
            <a:solidFill>
              <a:srgbClr val="FF0000"/>
            </a:solidFill>
            <a:scene3d>
              <a:camera prst="orthographicFront"/>
              <a:lightRig rig="threePt" dir="t"/>
            </a:scene3d>
            <a:sp3d>
              <a:bevelT prst="angle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Foglio1!$F$6:$G$6</c:f>
              <c:strCache>
                <c:ptCount val="2"/>
                <c:pt idx="0">
                  <c:v>No ST-segment resolution (≥70%)</c:v>
                </c:pt>
                <c:pt idx="1">
                  <c:v>No TIMI 3 flow in infarct-related artery</c:v>
                </c:pt>
              </c:strCache>
            </c:strRef>
          </c:cat>
          <c:val>
            <c:numRef>
              <c:f>Foglio1!$F$7:$G$7</c:f>
              <c:numCache>
                <c:formatCode>0.0%</c:formatCode>
                <c:ptCount val="2"/>
                <c:pt idx="0">
                  <c:v>0.86799999999999999</c:v>
                </c:pt>
                <c:pt idx="1">
                  <c:v>0.82599999999999996</c:v>
                </c:pt>
              </c:numCache>
            </c:numRef>
          </c:val>
        </c:ser>
        <c:ser>
          <c:idx val="1"/>
          <c:order val="1"/>
          <c:tx>
            <c:strRef>
              <c:f>Foglio1!$E$8</c:f>
              <c:strCache>
                <c:ptCount val="1"/>
                <c:pt idx="0">
                  <c:v>in-hospital</c:v>
                </c:pt>
              </c:strCache>
            </c:strRef>
          </c:tx>
          <c:spPr>
            <a:solidFill>
              <a:srgbClr val="FFFFFF"/>
            </a:solidFill>
            <a:scene3d>
              <a:camera prst="orthographicFront"/>
              <a:lightRig rig="threePt" dir="t"/>
            </a:scene3d>
            <a:sp3d>
              <a:bevelT prst="angle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Foglio1!$F$6:$G$6</c:f>
              <c:strCache>
                <c:ptCount val="2"/>
                <c:pt idx="0">
                  <c:v>No ST-segment resolution (≥70%)</c:v>
                </c:pt>
                <c:pt idx="1">
                  <c:v>No TIMI 3 flow in infarct-related artery</c:v>
                </c:pt>
              </c:strCache>
            </c:strRef>
          </c:cat>
          <c:val>
            <c:numRef>
              <c:f>Foglio1!$F$8:$G$8</c:f>
              <c:numCache>
                <c:formatCode>0.0%</c:formatCode>
                <c:ptCount val="2"/>
                <c:pt idx="0">
                  <c:v>0.876</c:v>
                </c:pt>
                <c:pt idx="1">
                  <c:v>0.83099999999999996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398713016"/>
        <c:axId val="398709096"/>
      </c:barChart>
      <c:catAx>
        <c:axId val="3987130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>
                <a:solidFill>
                  <a:srgbClr val="FFFF66"/>
                </a:solidFill>
              </a:defRPr>
            </a:pPr>
            <a:endParaRPr lang="en-US"/>
          </a:p>
        </c:txPr>
        <c:crossAx val="398709096"/>
        <c:crosses val="autoZero"/>
        <c:auto val="1"/>
        <c:lblAlgn val="ctr"/>
        <c:lblOffset val="100"/>
        <c:noMultiLvlLbl val="0"/>
      </c:catAx>
      <c:valAx>
        <c:axId val="398709096"/>
        <c:scaling>
          <c:orientation val="minMax"/>
          <c:max val="1"/>
        </c:scaling>
        <c:delete val="1"/>
        <c:axPos val="l"/>
        <c:numFmt formatCode="0.0%" sourceLinked="1"/>
        <c:majorTickMark val="out"/>
        <c:minorTickMark val="none"/>
        <c:tickLblPos val="nextTo"/>
        <c:crossAx val="398713016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1.49168853893263E-2"/>
          <c:y val="0.186440677966102"/>
          <c:w val="0.98077635032462995"/>
          <c:h val="7.8810667734329806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3075125043331848"/>
          <c:y val="4.3937404140177293E-2"/>
          <c:w val="0.32592934181797234"/>
          <c:h val="0.6772553289841422"/>
        </c:manualLayout>
      </c:layout>
      <c:scatterChart>
        <c:scatterStyle val="lineMarker"/>
        <c:varyColors val="0"/>
        <c:ser>
          <c:idx val="0"/>
          <c:order val="0"/>
          <c:tx>
            <c:strRef>
              <c:f>FP!$D$2</c:f>
              <c:strCache>
                <c:ptCount val="1"/>
                <c:pt idx="0">
                  <c:v>r</c:v>
                </c:pt>
              </c:strCache>
            </c:strRef>
          </c:tx>
          <c:spPr>
            <a:ln w="28575">
              <a:noFill/>
            </a:ln>
          </c:spPr>
          <c:marker>
            <c:symbol val="star"/>
            <c:size val="9"/>
            <c:spPr>
              <a:solidFill>
                <a:srgbClr val="000000"/>
              </a:solidFill>
              <a:ln>
                <a:noFill/>
              </a:ln>
            </c:spPr>
          </c:marker>
          <c:dPt>
            <c:idx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9DAF-440A-875C-5A8F0A8F8448}"/>
              </c:ext>
            </c:extLst>
          </c:dPt>
          <c:dPt>
            <c:idx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9DAF-440A-875C-5A8F0A8F8448}"/>
              </c:ext>
            </c:extLst>
          </c:dPt>
          <c:dPt>
            <c:idx val="3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9DAF-440A-875C-5A8F0A8F8448}"/>
              </c:ext>
            </c:extLst>
          </c:dPt>
          <c:dPt>
            <c:idx val="4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9DAF-440A-875C-5A8F0A8F8448}"/>
              </c:ext>
            </c:extLst>
          </c:dPt>
          <c:dPt>
            <c:idx val="5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4-9DAF-440A-875C-5A8F0A8F8448}"/>
              </c:ext>
            </c:extLst>
          </c:dPt>
          <c:dPt>
            <c:idx val="18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9DAF-440A-875C-5A8F0A8F8448}"/>
              </c:ext>
            </c:extLst>
          </c:dPt>
          <c:dPt>
            <c:idx val="19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6-9DAF-440A-875C-5A8F0A8F8448}"/>
              </c:ext>
            </c:extLst>
          </c:dPt>
          <c:dPt>
            <c:idx val="2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9DAF-440A-875C-5A8F0A8F8448}"/>
              </c:ext>
            </c:extLst>
          </c:dPt>
          <c:errBars>
            <c:errDir val="x"/>
            <c:errBarType val="both"/>
            <c:errValType val="cust"/>
            <c:noEndCap val="0"/>
            <c:plus>
              <c:numRef>
                <c:f>FP!$G$3:$G$8</c:f>
                <c:numCache>
                  <c:formatCode>General</c:formatCode>
                  <c:ptCount val="6"/>
                  <c:pt idx="1">
                    <c:v>0.14000000000000001</c:v>
                  </c:pt>
                  <c:pt idx="4">
                    <c:v>0.22000000000000008</c:v>
                  </c:pt>
                  <c:pt idx="5">
                    <c:v>0.21000000000000008</c:v>
                  </c:pt>
                </c:numCache>
              </c:numRef>
            </c:plus>
            <c:minus>
              <c:numRef>
                <c:f>FP!$H$3:$H$8</c:f>
                <c:numCache>
                  <c:formatCode>General</c:formatCode>
                  <c:ptCount val="6"/>
                  <c:pt idx="1">
                    <c:v>0.12</c:v>
                  </c:pt>
                  <c:pt idx="4">
                    <c:v>0.17000000000000004</c:v>
                  </c:pt>
                  <c:pt idx="5">
                    <c:v>0.16000000000000003</c:v>
                  </c:pt>
                </c:numCache>
              </c:numRef>
            </c:minus>
            <c:spPr>
              <a:ln w="12700"/>
            </c:spPr>
          </c:errBars>
          <c:xVal>
            <c:numRef>
              <c:f>FP!$D$3:$D$8</c:f>
              <c:numCache>
                <c:formatCode>0.00</c:formatCode>
                <c:ptCount val="6"/>
                <c:pt idx="1">
                  <c:v>0.87</c:v>
                </c:pt>
                <c:pt idx="4">
                  <c:v>0.86</c:v>
                </c:pt>
                <c:pt idx="5">
                  <c:v>0.87</c:v>
                </c:pt>
              </c:numCache>
            </c:numRef>
          </c:xVal>
          <c:yVal>
            <c:numRef>
              <c:f>FP!$C$3:$C$8</c:f>
              <c:numCache>
                <c:formatCode>General</c:formatCode>
                <c:ptCount val="6"/>
                <c:pt idx="0">
                  <c:v>6</c:v>
                </c:pt>
                <c:pt idx="1">
                  <c:v>5</c:v>
                </c:pt>
                <c:pt idx="2">
                  <c:v>4</c:v>
                </c:pt>
                <c:pt idx="3">
                  <c:v>3</c:v>
                </c:pt>
                <c:pt idx="4">
                  <c:v>2</c:v>
                </c:pt>
                <c:pt idx="5">
                  <c:v>1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8-9DAF-440A-875C-5A8F0A8F8448}"/>
            </c:ext>
          </c:extLst>
        </c:ser>
        <c:ser>
          <c:idx val="1"/>
          <c:order val="1"/>
          <c:tx>
            <c:v>labels</c:v>
          </c:tx>
          <c:spPr>
            <a:ln w="28575">
              <a:noFill/>
            </a:ln>
          </c:spPr>
          <c:marker>
            <c:spPr>
              <a:noFill/>
              <a:ln>
                <a:noFill/>
              </a:ln>
            </c:spPr>
          </c:marker>
          <c:xVal>
            <c:numRef>
              <c:f>FP!#REF!</c:f>
            </c:numRef>
          </c:xVal>
          <c:yVal>
            <c:numRef>
              <c:f>FP!#REF!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9-9DAF-440A-875C-5A8F0A8F84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01672552"/>
        <c:axId val="401670592"/>
      </c:scatterChart>
      <c:valAx>
        <c:axId val="401672552"/>
        <c:scaling>
          <c:logBase val="2"/>
          <c:orientation val="minMax"/>
          <c:max val="4"/>
          <c:min val="0.5"/>
        </c:scaling>
        <c:delete val="0"/>
        <c:axPos val="b"/>
        <c:numFmt formatCode="0.0" sourceLinked="0"/>
        <c:majorTickMark val="out"/>
        <c:minorTickMark val="none"/>
        <c:tickLblPos val="low"/>
        <c:spPr>
          <a:ln w="12700">
            <a:solidFill>
              <a:schemeClr val="tx1"/>
            </a:solidFill>
          </a:ln>
        </c:spPr>
        <c:txPr>
          <a:bodyPr/>
          <a:lstStyle/>
          <a:p>
            <a:pPr>
              <a:defRPr>
                <a:solidFill>
                  <a:schemeClr val="tx1"/>
                </a:solidFill>
              </a:defRPr>
            </a:pPr>
            <a:endParaRPr lang="en-US"/>
          </a:p>
        </c:txPr>
        <c:crossAx val="401670592"/>
        <c:crosses val="autoZero"/>
        <c:crossBetween val="midCat"/>
        <c:majorUnit val="0.2"/>
        <c:minorUnit val="0.2"/>
      </c:valAx>
      <c:valAx>
        <c:axId val="401670592"/>
        <c:scaling>
          <c:orientation val="minMax"/>
          <c:max val="6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none"/>
        <c:minorTickMark val="none"/>
        <c:tickLblPos val="none"/>
        <c:spPr>
          <a:ln w="12700">
            <a:solidFill>
              <a:schemeClr val="tx1"/>
            </a:solidFill>
          </a:ln>
        </c:spPr>
        <c:crossAx val="401672552"/>
        <c:crossesAt val="1"/>
        <c:crossBetween val="midCat"/>
      </c:valAx>
      <c:spPr>
        <a:noFill/>
      </c:spPr>
    </c:plotArea>
    <c:plotVisOnly val="1"/>
    <c:dispBlanksAs val="gap"/>
    <c:showDLblsOverMax val="0"/>
  </c:chart>
  <c:spPr>
    <a:noFill/>
    <a:ln>
      <a:noFill/>
    </a:ln>
  </c:sp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3075130737250885"/>
          <c:y val="3.8596491228070177E-2"/>
          <c:w val="0.32592934181797234"/>
          <c:h val="0.80825967088312378"/>
        </c:manualLayout>
      </c:layout>
      <c:scatterChart>
        <c:scatterStyle val="lineMarker"/>
        <c:varyColors val="0"/>
        <c:ser>
          <c:idx val="0"/>
          <c:order val="0"/>
          <c:tx>
            <c:strRef>
              <c:f>FP!$D$2</c:f>
              <c:strCache>
                <c:ptCount val="1"/>
                <c:pt idx="0">
                  <c:v>r</c:v>
                </c:pt>
              </c:strCache>
            </c:strRef>
          </c:tx>
          <c:spPr>
            <a:ln w="28575">
              <a:noFill/>
            </a:ln>
          </c:spPr>
          <c:marker>
            <c:symbol val="star"/>
            <c:size val="9"/>
            <c:spPr>
              <a:solidFill>
                <a:srgbClr val="000000"/>
              </a:solidFill>
              <a:ln>
                <a:noFill/>
              </a:ln>
            </c:spPr>
          </c:marker>
          <c:dPt>
            <c:idx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47D9-4C8C-9E6A-46CAFFD7BAD5}"/>
              </c:ext>
            </c:extLst>
          </c:dPt>
          <c:dPt>
            <c:idx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47D9-4C8C-9E6A-46CAFFD7BAD5}"/>
              </c:ext>
            </c:extLst>
          </c:dPt>
          <c:dPt>
            <c:idx val="3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47D9-4C8C-9E6A-46CAFFD7BAD5}"/>
              </c:ext>
            </c:extLst>
          </c:dPt>
          <c:dPt>
            <c:idx val="4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47D9-4C8C-9E6A-46CAFFD7BAD5}"/>
              </c:ext>
            </c:extLst>
          </c:dPt>
          <c:dPt>
            <c:idx val="5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4-47D9-4C8C-9E6A-46CAFFD7BAD5}"/>
              </c:ext>
            </c:extLst>
          </c:dPt>
          <c:dPt>
            <c:idx val="18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47D9-4C8C-9E6A-46CAFFD7BAD5}"/>
              </c:ext>
            </c:extLst>
          </c:dPt>
          <c:dPt>
            <c:idx val="19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6-47D9-4C8C-9E6A-46CAFFD7BAD5}"/>
              </c:ext>
            </c:extLst>
          </c:dPt>
          <c:dPt>
            <c:idx val="2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47D9-4C8C-9E6A-46CAFFD7BAD5}"/>
              </c:ext>
            </c:extLst>
          </c:dPt>
          <c:errBars>
            <c:errDir val="x"/>
            <c:errBarType val="both"/>
            <c:errValType val="cust"/>
            <c:noEndCap val="0"/>
            <c:plus>
              <c:numRef>
                <c:f>FP!$G$3:$G$8</c:f>
                <c:numCache>
                  <c:formatCode>General</c:formatCode>
                  <c:ptCount val="6"/>
                  <c:pt idx="1">
                    <c:v>0.22999999999999998</c:v>
                  </c:pt>
                  <c:pt idx="4">
                    <c:v>0.25</c:v>
                  </c:pt>
                  <c:pt idx="5">
                    <c:v>0.49</c:v>
                  </c:pt>
                </c:numCache>
              </c:numRef>
            </c:plus>
            <c:minus>
              <c:numRef>
                <c:f>FP!$H$3:$H$8</c:f>
                <c:numCache>
                  <c:formatCode>General</c:formatCode>
                  <c:ptCount val="6"/>
                  <c:pt idx="1">
                    <c:v>0.18999999999999995</c:v>
                  </c:pt>
                  <c:pt idx="4">
                    <c:v>0.18999999999999995</c:v>
                  </c:pt>
                  <c:pt idx="5">
                    <c:v>0.35000000000000009</c:v>
                  </c:pt>
                </c:numCache>
              </c:numRef>
            </c:minus>
            <c:spPr>
              <a:ln w="12700"/>
            </c:spPr>
          </c:errBars>
          <c:xVal>
            <c:numRef>
              <c:f>FP!$D$3:$D$8</c:f>
              <c:numCache>
                <c:formatCode>0.00</c:formatCode>
                <c:ptCount val="6"/>
                <c:pt idx="1">
                  <c:v>0.97</c:v>
                </c:pt>
                <c:pt idx="4">
                  <c:v>0.73</c:v>
                </c:pt>
                <c:pt idx="5">
                  <c:v>1.32</c:v>
                </c:pt>
              </c:numCache>
            </c:numRef>
          </c:xVal>
          <c:yVal>
            <c:numRef>
              <c:f>FP!$C$3:$C$8</c:f>
              <c:numCache>
                <c:formatCode>General</c:formatCode>
                <c:ptCount val="6"/>
                <c:pt idx="0">
                  <c:v>6</c:v>
                </c:pt>
                <c:pt idx="1">
                  <c:v>5</c:v>
                </c:pt>
                <c:pt idx="2">
                  <c:v>4</c:v>
                </c:pt>
                <c:pt idx="3">
                  <c:v>3</c:v>
                </c:pt>
                <c:pt idx="4">
                  <c:v>2</c:v>
                </c:pt>
                <c:pt idx="5">
                  <c:v>1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8-47D9-4C8C-9E6A-46CAFFD7BAD5}"/>
            </c:ext>
          </c:extLst>
        </c:ser>
        <c:ser>
          <c:idx val="1"/>
          <c:order val="1"/>
          <c:tx>
            <c:v>labels</c:v>
          </c:tx>
          <c:spPr>
            <a:ln w="28575">
              <a:noFill/>
            </a:ln>
          </c:spPr>
          <c:marker>
            <c:spPr>
              <a:noFill/>
              <a:ln>
                <a:noFill/>
              </a:ln>
            </c:spPr>
          </c:marker>
          <c:xVal>
            <c:numRef>
              <c:f>FP!#REF!</c:f>
            </c:numRef>
          </c:xVal>
          <c:yVal>
            <c:numRef>
              <c:f>FP!#REF!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9-47D9-4C8C-9E6A-46CAFFD7BA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01674120"/>
        <c:axId val="401673728"/>
      </c:scatterChart>
      <c:valAx>
        <c:axId val="401674120"/>
        <c:scaling>
          <c:logBase val="2"/>
          <c:orientation val="minMax"/>
          <c:max val="4"/>
          <c:min val="0.5"/>
        </c:scaling>
        <c:delete val="0"/>
        <c:axPos val="b"/>
        <c:numFmt formatCode="0.0" sourceLinked="0"/>
        <c:majorTickMark val="out"/>
        <c:minorTickMark val="none"/>
        <c:tickLblPos val="low"/>
        <c:spPr>
          <a:ln w="12700">
            <a:solidFill>
              <a:schemeClr val="tx1"/>
            </a:solidFill>
          </a:ln>
        </c:spPr>
        <c:txPr>
          <a:bodyPr/>
          <a:lstStyle/>
          <a:p>
            <a:pPr>
              <a:defRPr>
                <a:solidFill>
                  <a:schemeClr val="tx1"/>
                </a:solidFill>
              </a:defRPr>
            </a:pPr>
            <a:endParaRPr lang="en-US"/>
          </a:p>
        </c:txPr>
        <c:crossAx val="401673728"/>
        <c:crosses val="autoZero"/>
        <c:crossBetween val="midCat"/>
        <c:majorUnit val="0.2"/>
        <c:minorUnit val="0.2"/>
      </c:valAx>
      <c:valAx>
        <c:axId val="401673728"/>
        <c:scaling>
          <c:orientation val="minMax"/>
          <c:max val="6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none"/>
        <c:minorTickMark val="none"/>
        <c:tickLblPos val="none"/>
        <c:spPr>
          <a:ln w="12700">
            <a:solidFill>
              <a:schemeClr val="tx1"/>
            </a:solidFill>
          </a:ln>
        </c:spPr>
        <c:crossAx val="401674120"/>
        <c:crossesAt val="1"/>
        <c:crossBetween val="midCat"/>
      </c:valAx>
      <c:spPr>
        <a:noFill/>
      </c:spPr>
    </c:plotArea>
    <c:plotVisOnly val="1"/>
    <c:dispBlanksAs val="gap"/>
    <c:showDLblsOverMax val="0"/>
  </c:chart>
  <c:spPr>
    <a:noFill/>
    <a:ln>
      <a:noFill/>
    </a:ln>
  </c:sp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20F313-442B-4592-8D61-1BBD85CB607E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24877B-247C-4CDB-B827-9729DC6464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6582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-3874168" y="800100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-3874168" y="7316788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087141-04D6-47C7-9B30-CFBA82E50253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2286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342900" y="3543300"/>
            <a:ext cx="6210300" cy="511302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-3874168" y="8685212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376737" y="8685213"/>
            <a:ext cx="479676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/>
            </a:lvl1pPr>
          </a:lstStyle>
          <a:p>
            <a:fld id="{50487F27-F4AC-478C-A07B-A71CA0B8625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85800" y="8671592"/>
            <a:ext cx="549415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latin typeface="Arial" pitchFamily="34" charset="0"/>
                <a:cs typeface="Arial" pitchFamily="34" charset="0"/>
              </a:rPr>
              <a:t>Speaker notes are for internal use only </a:t>
            </a:r>
            <a:br>
              <a:rPr lang="en-US" sz="1100" b="1" dirty="0">
                <a:latin typeface="Arial" pitchFamily="34" charset="0"/>
                <a:cs typeface="Arial" pitchFamily="34" charset="0"/>
              </a:rPr>
            </a:br>
            <a:r>
              <a:rPr lang="en-US" sz="1100" b="1" dirty="0">
                <a:latin typeface="Arial" pitchFamily="34" charset="0"/>
                <a:cs typeface="Arial" pitchFamily="34" charset="0"/>
              </a:rPr>
              <a:t>and are not to be shown or disseminated outside of AstraZeneca.</a:t>
            </a:r>
          </a:p>
        </p:txBody>
      </p:sp>
    </p:spTree>
    <p:extLst>
      <p:ext uri="{BB962C8B-B14F-4D97-AF65-F5344CB8AC3E}">
        <p14:creationId xmlns:p14="http://schemas.microsoft.com/office/powerpoint/2010/main" val="4856812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71450" indent="-171450" algn="l" defTabSz="914400" rtl="0" eaLnBrk="1" latinLnBrk="0" hangingPunct="1">
      <a:spcBef>
        <a:spcPts val="1000"/>
      </a:spcBef>
      <a:buClr>
        <a:schemeClr val="accent1"/>
      </a:buClr>
      <a:buSzPct val="100000"/>
      <a:buFont typeface="Arial" panose="020B0604020202020204" pitchFamily="34" charset="0"/>
      <a:buChar char="•"/>
      <a:defRPr sz="1000" b="0" kern="1200">
        <a:solidFill>
          <a:schemeClr val="tx1"/>
        </a:solidFill>
        <a:latin typeface="+mn-lt"/>
        <a:ea typeface="+mn-ea"/>
        <a:cs typeface="+mn-cs"/>
      </a:defRPr>
    </a:lvl1pPr>
    <a:lvl2pPr marL="171450" indent="-171450" algn="l" defTabSz="914400" rtl="0" eaLnBrk="1" latinLnBrk="0" hangingPunct="1">
      <a:lnSpc>
        <a:spcPct val="90000"/>
      </a:lnSpc>
      <a:spcBef>
        <a:spcPts val="400"/>
      </a:spcBef>
      <a:buClr>
        <a:schemeClr val="accent1"/>
      </a:buClr>
      <a:buFont typeface="Arial" panose="020B0604020202020204" pitchFamily="34" charset="0"/>
      <a:buChar char="•"/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400050" indent="-171450" algn="l" defTabSz="914400" rtl="0" eaLnBrk="1" latinLnBrk="0" hangingPunct="1">
      <a:lnSpc>
        <a:spcPct val="90000"/>
      </a:lnSpc>
      <a:spcBef>
        <a:spcPts val="400"/>
      </a:spcBef>
      <a:buClr>
        <a:schemeClr val="accent1"/>
      </a:buClr>
      <a:buFont typeface="Arial" panose="020B0604020202020204" pitchFamily="34" charset="0"/>
      <a:buChar char="•"/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628650" indent="-171450" algn="l" defTabSz="914400" rtl="0" eaLnBrk="1" latinLnBrk="0" hangingPunct="1">
      <a:lnSpc>
        <a:spcPct val="90000"/>
      </a:lnSpc>
      <a:spcBef>
        <a:spcPts val="400"/>
      </a:spcBef>
      <a:buClr>
        <a:schemeClr val="accent1"/>
      </a:buClr>
      <a:buFont typeface="Arial" panose="020B0604020202020204" pitchFamily="34" charset="0"/>
      <a:buChar char="•"/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857250" indent="-171450" algn="l" defTabSz="914400" rtl="0" eaLnBrk="1" latinLnBrk="0" hangingPunct="1">
      <a:spcBef>
        <a:spcPts val="400"/>
      </a:spcBef>
      <a:buClr>
        <a:schemeClr val="accent1"/>
      </a:buClr>
      <a:buFont typeface="Arial" panose="020B0604020202020204" pitchFamily="34" charset="0"/>
      <a:buChar char="•"/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 mod="1">
    <p:ext uri="{620B2872-D7B9-4A21-9093-7833F8D536E1}">
      <p15:sldGuideLst xmlns:p15="http://schemas.microsoft.com/office/powerpoint/2012/main">
        <p15:guide id="1" pos="2160" userDrawn="1">
          <p15:clr>
            <a:srgbClr val="F26B43"/>
          </p15:clr>
        </p15:guide>
        <p15:guide id="2" orient="horz" pos="2232" userDrawn="1">
          <p15:clr>
            <a:srgbClr val="F26B43"/>
          </p15:clr>
        </p15:guide>
        <p15:guide id="3" orient="horz" pos="144" userDrawn="1">
          <p15:clr>
            <a:srgbClr val="F26B43"/>
          </p15:clr>
        </p15:guide>
        <p15:guide id="4" pos="216" userDrawn="1">
          <p15:clr>
            <a:srgbClr val="F26B43"/>
          </p15:clr>
        </p15:guide>
        <p15:guide id="5" pos="4128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0025" y="679450"/>
            <a:ext cx="6176963" cy="34750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62426" y="4453040"/>
            <a:ext cx="5852160" cy="4754879"/>
          </a:xfrm>
        </p:spPr>
        <p:txBody>
          <a:bodyPr/>
          <a:lstStyle/>
          <a:p>
            <a:pPr marL="0" lvl="0" indent="0">
              <a:spcBef>
                <a:spcPts val="200"/>
              </a:spcBef>
              <a:buNone/>
            </a:pPr>
            <a:r>
              <a:rPr lang="en-US" b="1" dirty="0"/>
              <a:t>References:</a:t>
            </a:r>
          </a:p>
          <a:p>
            <a:pPr marL="228600" indent="-228600">
              <a:spcBef>
                <a:spcPts val="200"/>
              </a:spcBef>
              <a:buClrTx/>
              <a:buFont typeface="+mj-lt"/>
              <a:buAutoNum type="arabicPeriod"/>
            </a:pPr>
            <a:r>
              <a:rPr lang="en-GB" dirty="0"/>
              <a:t>Wallentin L, Becker RC, Budaj A, et al.  </a:t>
            </a:r>
            <a:r>
              <a:rPr lang="en-AU" dirty="0"/>
              <a:t>Ticagrelor versus clopidogrel in patients with acute coronary syndromes. </a:t>
            </a:r>
            <a:r>
              <a:rPr lang="en-GB" i="1" dirty="0"/>
              <a:t>N Engl J Med</a:t>
            </a:r>
            <a:r>
              <a:rPr lang="en-GB" dirty="0"/>
              <a:t>. 2009;361:1045-1057.</a:t>
            </a:r>
          </a:p>
          <a:p>
            <a:pPr marL="228600" indent="-228600">
              <a:spcBef>
                <a:spcPts val="200"/>
              </a:spcBef>
              <a:buClrTx/>
              <a:buFont typeface="+mj-lt"/>
              <a:buAutoNum type="arabicPeriod"/>
            </a:pPr>
            <a:r>
              <a:rPr lang="en-US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AstraZeneca Pharmaceuticals LP.  Briefing document for July 28 Cardiovascular and Renal Advisory Committee meeting. US Food and Drug Administration website. https://wayback.archive-it.org/7993/20170405212347/https://www.fda.gov/downloads/AdvisoryCommittees/CommitteesMeetingMaterials/Drugs/CardiovascularandRenalDrugsAdvisoryCommittee/UCM220197.pdf. Accessed </a:t>
            </a:r>
            <a:r>
              <a:rPr lang="en-US" dirty="0"/>
              <a:t>September</a:t>
            </a:r>
            <a:r>
              <a:rPr lang="en-US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26, 2019.</a:t>
            </a:r>
          </a:p>
          <a:p>
            <a:pPr marL="228600" indent="-228600">
              <a:spcBef>
                <a:spcPts val="200"/>
              </a:spcBef>
              <a:buFont typeface="+mj-lt"/>
              <a:buAutoNum type="arabicPeriod"/>
            </a:pPr>
            <a:endParaRPr lang="en-US" sz="10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endParaRPr lang="en-US" sz="10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0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None/>
            </a:pP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487F27-F4AC-478C-A07B-A71CA0B86259}" type="slidenum">
              <a:rPr lang="en-US" smtClean="0">
                <a:solidFill>
                  <a:srgbClr val="000000"/>
                </a:solidFill>
              </a:rPr>
              <a:pPr/>
              <a:t>2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38A91D4C-36A7-44E7-99E3-A8D3793CB2EE}"/>
              </a:ext>
            </a:extLst>
          </p:cNvPr>
          <p:cNvSpPr txBox="1"/>
          <p:nvPr/>
        </p:nvSpPr>
        <p:spPr>
          <a:xfrm>
            <a:off x="714502" y="160842"/>
            <a:ext cx="308940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rgbClr val="FF0000"/>
                </a:solidFill>
              </a:rPr>
              <a:t>PLATO: Wallentin pg 1053/Fig 1 &amp; pg 1054</a:t>
            </a:r>
          </a:p>
          <a:p>
            <a:r>
              <a:rPr lang="en-US" sz="1050" dirty="0">
                <a:solidFill>
                  <a:srgbClr val="FF0000"/>
                </a:solidFill>
              </a:rPr>
              <a:t>NNT: AZ BD, pg 154</a:t>
            </a:r>
          </a:p>
        </p:txBody>
      </p:sp>
    </p:spTree>
    <p:extLst>
      <p:ext uri="{BB962C8B-B14F-4D97-AF65-F5344CB8AC3E}">
        <p14:creationId xmlns:p14="http://schemas.microsoft.com/office/powerpoint/2010/main" val="37768895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>
              <a:defRPr/>
            </a:pPr>
            <a:fld id="{5D15D718-E08D-4B3A-8F1E-79B06E8FC25E}" type="slidenum">
              <a:rPr lang="he-IL" sz="1200" smtClean="0">
                <a:solidFill>
                  <a:prstClr val="black"/>
                </a:solidFill>
                <a:latin typeface="Calibri" panose="020F0502020204030204"/>
              </a:rPr>
              <a:pPr algn="l">
                <a:defRPr/>
              </a:pPr>
              <a:t>19</a:t>
            </a:fld>
            <a:endParaRPr lang="he-IL" sz="120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420039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en-US" sz="1000" b="1" dirty="0">
                <a:solidFill>
                  <a:srgbClr val="000000"/>
                </a:solidFill>
                <a:latin typeface="+mn-lt"/>
              </a:rPr>
              <a:t>Reference: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+mj-lt"/>
              <a:buNone/>
              <a:tabLst/>
              <a:defRPr/>
            </a:pPr>
            <a:r>
              <a:rPr lang="en-US" sz="10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Schüpke</a:t>
            </a:r>
            <a:r>
              <a:rPr lang="en-US" sz="10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S, Neumann F-J, </a:t>
            </a:r>
            <a:r>
              <a:rPr lang="en-US" sz="10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Menichelli</a:t>
            </a:r>
            <a:r>
              <a:rPr lang="en-US" sz="10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M, et al for the ISAR-REACT 5 Trial Investigators. Ticagrelor or prasugrel in patients with acute coronary syndromes [supplementary appendix]. N </a:t>
            </a:r>
            <a:r>
              <a:rPr lang="en-US" sz="10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Engl</a:t>
            </a:r>
            <a:r>
              <a:rPr lang="en-US" sz="10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 Med. 2019. http://dx.doi.org/10.1056/NEJMoa1908973. Accessed September 1, 2019.</a:t>
            </a:r>
            <a:endParaRPr lang="en-GB" sz="10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487F27-F4AC-478C-A07B-A71CA0B86259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A5F094FD-2B03-4BA5-9547-46B2EAF110A4}"/>
              </a:ext>
            </a:extLst>
          </p:cNvPr>
          <p:cNvSpPr txBox="1"/>
          <p:nvPr/>
        </p:nvSpPr>
        <p:spPr>
          <a:xfrm>
            <a:off x="4331970" y="3451860"/>
            <a:ext cx="2526030" cy="21544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 err="1">
                <a:solidFill>
                  <a:srgbClr val="FF0000"/>
                </a:solidFill>
              </a:rPr>
              <a:t>Schupke</a:t>
            </a:r>
            <a:r>
              <a:rPr lang="en-US" sz="800" dirty="0">
                <a:solidFill>
                  <a:srgbClr val="FF0000"/>
                </a:solidFill>
              </a:rPr>
              <a:t> 2019 supplement, p15/table S1</a:t>
            </a:r>
          </a:p>
        </p:txBody>
      </p:sp>
    </p:spTree>
    <p:extLst>
      <p:ext uri="{BB962C8B-B14F-4D97-AF65-F5344CB8AC3E}">
        <p14:creationId xmlns:p14="http://schemas.microsoft.com/office/powerpoint/2010/main" val="7630212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en-US" sz="1000" b="1" dirty="0">
                <a:solidFill>
                  <a:srgbClr val="000000"/>
                </a:solidFill>
                <a:latin typeface="+mn-lt"/>
              </a:rPr>
              <a:t>References: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+mj-lt"/>
              <a:buAutoNum type="arabicPeriod"/>
              <a:tabLst/>
              <a:defRPr/>
            </a:pPr>
            <a:r>
              <a:rPr lang="en-US" sz="10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Schüpke</a:t>
            </a:r>
            <a:r>
              <a:rPr lang="en-US" sz="10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S, Neumann F-J, </a:t>
            </a:r>
            <a:r>
              <a:rPr lang="en-US" sz="10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Menichelli</a:t>
            </a:r>
            <a:r>
              <a:rPr lang="en-US" sz="10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M, et al for the ISAR-REACT 5 Trial Investigators.  Ticagrelor or prasugrel in patients with acute coronary syndromes [published online ahead of print September, 1 2019]. </a:t>
            </a:r>
            <a:r>
              <a:rPr lang="en-US" sz="10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 </a:t>
            </a:r>
            <a:r>
              <a:rPr lang="en-US" sz="1000" b="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Engl</a:t>
            </a:r>
            <a:r>
              <a:rPr lang="en-US" sz="10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 Med</a:t>
            </a:r>
            <a:r>
              <a:rPr lang="en-US" sz="10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2019. http://dx.doi.org/10.1056/NEJMoa1908973. Accessed September 1, 2019.</a:t>
            </a:r>
            <a:endParaRPr lang="en-GB" sz="1000" dirty="0">
              <a:solidFill>
                <a:srgbClr val="000000"/>
              </a:solidFill>
              <a:latin typeface="+mn-lt"/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sz="10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Schüpke</a:t>
            </a:r>
            <a:r>
              <a:rPr lang="en-US" sz="10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S, Neumann F-J, </a:t>
            </a:r>
            <a:r>
              <a:rPr lang="en-US" sz="10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Menichelli</a:t>
            </a:r>
            <a:r>
              <a:rPr lang="en-US" sz="10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M, et al for the ISAR-REACT 5 Trial Investigators. Ticagrelor or prasugrel in patients with acute coronary syndromes [supplementary appendix]. N </a:t>
            </a:r>
            <a:r>
              <a:rPr lang="en-US" sz="10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Engl</a:t>
            </a:r>
            <a:r>
              <a:rPr lang="en-US" sz="10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 Med. 2019. http://dx.doi.org/10.1056/NEJMoa1908973. Accessed September 1, 2019.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487F27-F4AC-478C-A07B-A71CA0B86259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4FA48793-64C1-4F3A-A37D-79314E878383}"/>
              </a:ext>
            </a:extLst>
          </p:cNvPr>
          <p:cNvSpPr/>
          <p:nvPr/>
        </p:nvSpPr>
        <p:spPr>
          <a:xfrm>
            <a:off x="5363936" y="3073942"/>
            <a:ext cx="1363436" cy="600164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GB" sz="1100" dirty="0" err="1">
                <a:solidFill>
                  <a:srgbClr val="FF0000"/>
                </a:solidFill>
              </a:rPr>
              <a:t>Schüpke</a:t>
            </a:r>
            <a:r>
              <a:rPr lang="en-GB" sz="1100" dirty="0">
                <a:solidFill>
                  <a:srgbClr val="FF0000"/>
                </a:solidFill>
              </a:rPr>
              <a:t> S, et al. Supplementary appendix Table S4</a:t>
            </a:r>
            <a:endParaRPr lang="en-US" sz="1100" dirty="0">
              <a:solidFill>
                <a:srgbClr val="FF0000"/>
              </a:solidFill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="" xmlns:a16="http://schemas.microsoft.com/office/drawing/2014/main" id="{515FFF70-AB68-4461-973A-7A893554DCD3}"/>
              </a:ext>
            </a:extLst>
          </p:cNvPr>
          <p:cNvCxnSpPr>
            <a:stCxn id="5" idx="1"/>
          </p:cNvCxnSpPr>
          <p:nvPr/>
        </p:nvCxnSpPr>
        <p:spPr>
          <a:xfrm flipH="1" flipV="1">
            <a:off x="4909457" y="2829013"/>
            <a:ext cx="454479" cy="54501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="" xmlns:a16="http://schemas.microsoft.com/office/drawing/2014/main" id="{D79E148F-C821-4692-9237-42A62A17870B}"/>
              </a:ext>
            </a:extLst>
          </p:cNvPr>
          <p:cNvCxnSpPr>
            <a:stCxn id="5" idx="0"/>
          </p:cNvCxnSpPr>
          <p:nvPr/>
        </p:nvCxnSpPr>
        <p:spPr>
          <a:xfrm flipH="1" flipV="1">
            <a:off x="5568043" y="1756771"/>
            <a:ext cx="477611" cy="131717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80C76245-49B7-45F2-9B95-C711F34C67D7}"/>
              </a:ext>
            </a:extLst>
          </p:cNvPr>
          <p:cNvSpPr/>
          <p:nvPr/>
        </p:nvSpPr>
        <p:spPr>
          <a:xfrm>
            <a:off x="5897880" y="1000390"/>
            <a:ext cx="960120" cy="461665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GB" sz="800" dirty="0" err="1">
                <a:solidFill>
                  <a:srgbClr val="FF0000"/>
                </a:solidFill>
              </a:rPr>
              <a:t>Schüpke</a:t>
            </a:r>
            <a:r>
              <a:rPr lang="en-GB" sz="800" dirty="0">
                <a:solidFill>
                  <a:srgbClr val="FF0000"/>
                </a:solidFill>
              </a:rPr>
              <a:t> S, et al. NEJM </a:t>
            </a:r>
            <a:r>
              <a:rPr lang="en-GB" sz="800" dirty="0" err="1">
                <a:solidFill>
                  <a:srgbClr val="FF0000"/>
                </a:solidFill>
              </a:rPr>
              <a:t>pg</a:t>
            </a:r>
            <a:r>
              <a:rPr lang="en-GB" sz="800" dirty="0">
                <a:solidFill>
                  <a:srgbClr val="FF0000"/>
                </a:solidFill>
              </a:rPr>
              <a:t> 5 col 2 para 4 line 5-6</a:t>
            </a:r>
            <a:endParaRPr lang="en-US" sz="800" dirty="0">
              <a:solidFill>
                <a:srgbClr val="FF0000"/>
              </a:solidFill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="" xmlns:a16="http://schemas.microsoft.com/office/drawing/2014/main" id="{28476076-4D8B-4C18-89A3-3249CA634FD0}"/>
              </a:ext>
            </a:extLst>
          </p:cNvPr>
          <p:cNvCxnSpPr>
            <a:cxnSpLocks/>
          </p:cNvCxnSpPr>
          <p:nvPr/>
        </p:nvCxnSpPr>
        <p:spPr>
          <a:xfrm flipH="1">
            <a:off x="5363936" y="1169667"/>
            <a:ext cx="533944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32820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Reference: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+mj-lt"/>
              <a:buNone/>
              <a:tabLst/>
              <a:defRPr/>
            </a:pPr>
            <a:r>
              <a:rPr lang="en-US" sz="10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Schüpke</a:t>
            </a:r>
            <a:r>
              <a:rPr lang="en-US" sz="10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S, Neumann F-J, </a:t>
            </a:r>
            <a:r>
              <a:rPr lang="en-US" sz="10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Menichelli</a:t>
            </a:r>
            <a:r>
              <a:rPr lang="en-US" sz="10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M, et al for the ISAR-REACT 5 Trial Investigators.  Ticagrelor or prasugrel in patients with acute coronary syndromes [published online ahead of print September, 1 2019]. </a:t>
            </a:r>
            <a:r>
              <a:rPr lang="en-US" sz="10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 </a:t>
            </a:r>
            <a:r>
              <a:rPr lang="en-US" sz="1000" b="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Engl</a:t>
            </a:r>
            <a:r>
              <a:rPr lang="en-US" sz="10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 Med</a:t>
            </a:r>
            <a:r>
              <a:rPr lang="en-US" sz="10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2019. http://dx.doi.org/10.1056/NEJMoa1908973. Accessed September 1, 2019.</a:t>
            </a:r>
            <a:endParaRPr lang="en-GB" sz="10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487F27-F4AC-478C-A07B-A71CA0B86259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EF6104A6-684A-4C95-8741-3C77DD8661D1}"/>
              </a:ext>
            </a:extLst>
          </p:cNvPr>
          <p:cNvSpPr/>
          <p:nvPr/>
        </p:nvSpPr>
        <p:spPr>
          <a:xfrm>
            <a:off x="5819043" y="1356152"/>
            <a:ext cx="1038957" cy="415498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GB" sz="700" dirty="0" err="1">
                <a:solidFill>
                  <a:srgbClr val="FF0000"/>
                </a:solidFill>
              </a:rPr>
              <a:t>Schüpke</a:t>
            </a:r>
            <a:r>
              <a:rPr lang="en-GB" sz="700" dirty="0">
                <a:solidFill>
                  <a:srgbClr val="FF0000"/>
                </a:solidFill>
              </a:rPr>
              <a:t> S, et al. NEJM 2019 Pub Figure 2.</a:t>
            </a:r>
          </a:p>
        </p:txBody>
      </p:sp>
    </p:spTree>
    <p:extLst>
      <p:ext uri="{BB962C8B-B14F-4D97-AF65-F5344CB8AC3E}">
        <p14:creationId xmlns:p14="http://schemas.microsoft.com/office/powerpoint/2010/main" val="20102171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Reference: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+mj-lt"/>
              <a:buNone/>
              <a:tabLst/>
              <a:defRPr/>
            </a:pPr>
            <a:r>
              <a:rPr lang="en-US" sz="10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Schüpke</a:t>
            </a:r>
            <a:r>
              <a:rPr lang="en-US" sz="10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S, Neumann F-J, </a:t>
            </a:r>
            <a:r>
              <a:rPr lang="en-US" sz="10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Menichelli</a:t>
            </a:r>
            <a:r>
              <a:rPr lang="en-US" sz="10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M, et al for the ISAR-REACT 5 Trial Investigators.  Ticagrelor or prasugrel in patients with acute coronary syndromes [published online ahead of print September, 1 2019]. </a:t>
            </a:r>
            <a:r>
              <a:rPr lang="en-US" sz="10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 </a:t>
            </a:r>
            <a:r>
              <a:rPr lang="en-US" sz="1000" b="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Engl</a:t>
            </a:r>
            <a:r>
              <a:rPr lang="en-US" sz="10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 Med</a:t>
            </a:r>
            <a:r>
              <a:rPr lang="en-US" sz="10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2019. http://dx.doi.org/10.1056/NEJMoa1908973. Accessed September 1, 2019.</a:t>
            </a:r>
            <a:endParaRPr lang="en-GB" sz="1000" dirty="0">
              <a:solidFill>
                <a:srgbClr val="000000"/>
              </a:solidFill>
              <a:latin typeface="+mn-lt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487F27-F4AC-478C-A07B-A71CA0B86259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C485D17A-1049-4861-89F0-4A3C3131FAB6}"/>
              </a:ext>
            </a:extLst>
          </p:cNvPr>
          <p:cNvSpPr/>
          <p:nvPr/>
        </p:nvSpPr>
        <p:spPr>
          <a:xfrm>
            <a:off x="5133243" y="279931"/>
            <a:ext cx="1038957" cy="415498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GB" sz="700" dirty="0" err="1">
                <a:solidFill>
                  <a:srgbClr val="FF0000"/>
                </a:solidFill>
              </a:rPr>
              <a:t>Schüpke</a:t>
            </a:r>
            <a:r>
              <a:rPr lang="en-GB" sz="700" dirty="0">
                <a:solidFill>
                  <a:srgbClr val="FF0000"/>
                </a:solidFill>
              </a:rPr>
              <a:t> S, et al. NEJM 2019 Pub Table 2.</a:t>
            </a:r>
          </a:p>
        </p:txBody>
      </p:sp>
    </p:spTree>
    <p:extLst>
      <p:ext uri="{BB962C8B-B14F-4D97-AF65-F5344CB8AC3E}">
        <p14:creationId xmlns:p14="http://schemas.microsoft.com/office/powerpoint/2010/main" val="3920549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Reference: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+mj-lt"/>
              <a:buNone/>
              <a:tabLst/>
              <a:defRPr/>
            </a:pPr>
            <a:r>
              <a:rPr lang="en-US" sz="10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Schüpke</a:t>
            </a:r>
            <a:r>
              <a:rPr lang="en-US" sz="10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S, Neumann F-J, </a:t>
            </a:r>
            <a:r>
              <a:rPr lang="en-US" sz="10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Menichelli</a:t>
            </a:r>
            <a:r>
              <a:rPr lang="en-US" sz="10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M, et al for the ISAR-REACT 5 Trial Investigators.  Ticagrelor or prasugrel in patients with acute coronary syndromes [published online ahead of print September, 1 2019]. </a:t>
            </a:r>
            <a:r>
              <a:rPr lang="en-US" sz="10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 </a:t>
            </a:r>
            <a:r>
              <a:rPr lang="en-US" sz="1000" b="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Engl</a:t>
            </a:r>
            <a:r>
              <a:rPr lang="en-US" sz="10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 Med</a:t>
            </a:r>
            <a:r>
              <a:rPr lang="en-US" sz="10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2019. http://dx.doi.org/10.1056/NEJMoa1908973. Accessed September 1, 2019.</a:t>
            </a:r>
            <a:endParaRPr lang="en-GB" sz="1000" dirty="0">
              <a:solidFill>
                <a:srgbClr val="000000"/>
              </a:solidFill>
              <a:latin typeface="+mn-lt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487F27-F4AC-478C-A07B-A71CA0B86259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D9F9C42B-C9CD-4651-BBDB-A4F117816DC0}"/>
              </a:ext>
            </a:extLst>
          </p:cNvPr>
          <p:cNvSpPr/>
          <p:nvPr/>
        </p:nvSpPr>
        <p:spPr>
          <a:xfrm>
            <a:off x="5133243" y="279931"/>
            <a:ext cx="1038957" cy="415498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GB" sz="700" dirty="0" err="1">
                <a:solidFill>
                  <a:srgbClr val="FF0000"/>
                </a:solidFill>
              </a:rPr>
              <a:t>Schüpke</a:t>
            </a:r>
            <a:r>
              <a:rPr lang="en-GB" sz="700" dirty="0">
                <a:solidFill>
                  <a:srgbClr val="FF0000"/>
                </a:solidFill>
              </a:rPr>
              <a:t> S, et al. NEJM 2019 Pub Table 2.</a:t>
            </a:r>
          </a:p>
        </p:txBody>
      </p:sp>
    </p:spTree>
    <p:extLst>
      <p:ext uri="{BB962C8B-B14F-4D97-AF65-F5344CB8AC3E}">
        <p14:creationId xmlns:p14="http://schemas.microsoft.com/office/powerpoint/2010/main" val="3710647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2286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Reference: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+mj-lt"/>
              <a:buNone/>
              <a:tabLst/>
              <a:defRPr/>
            </a:pPr>
            <a:r>
              <a:rPr lang="en-US" sz="10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Schüpke</a:t>
            </a:r>
            <a:r>
              <a:rPr lang="en-US" sz="10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S, Neumann F-J, </a:t>
            </a:r>
            <a:r>
              <a:rPr lang="en-US" sz="10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Menichelli</a:t>
            </a:r>
            <a:r>
              <a:rPr lang="en-US" sz="10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M, et al for the ISAR-REACT 5 Trial Investigators.  Ticagrelor or prasugrel in patients with acute coronary syndromes [published online ahead of print September, 1 2019]. </a:t>
            </a:r>
            <a:r>
              <a:rPr lang="en-US" sz="10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 </a:t>
            </a:r>
            <a:r>
              <a:rPr lang="en-US" sz="1000" b="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Engl</a:t>
            </a:r>
            <a:r>
              <a:rPr lang="en-US" sz="10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 Med</a:t>
            </a:r>
            <a:r>
              <a:rPr lang="en-US" sz="10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2019. http://dx.doi.org/10.1056/NEJMoa1908973. Accessed September 1, 2019.</a:t>
            </a:r>
            <a:endParaRPr lang="en-GB" sz="1000" dirty="0">
              <a:solidFill>
                <a:srgbClr val="000000"/>
              </a:solidFill>
              <a:latin typeface="+mn-lt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487F27-F4AC-478C-A07B-A71CA0B86259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A6FB32D5-97E1-4B86-ADCC-D5B7350542ED}"/>
              </a:ext>
            </a:extLst>
          </p:cNvPr>
          <p:cNvSpPr/>
          <p:nvPr/>
        </p:nvSpPr>
        <p:spPr>
          <a:xfrm>
            <a:off x="5133243" y="279931"/>
            <a:ext cx="1038957" cy="415498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GB" sz="700" dirty="0" err="1">
                <a:solidFill>
                  <a:srgbClr val="FF0000"/>
                </a:solidFill>
              </a:rPr>
              <a:t>Schüpke</a:t>
            </a:r>
            <a:r>
              <a:rPr lang="en-GB" sz="700" dirty="0">
                <a:solidFill>
                  <a:srgbClr val="FF0000"/>
                </a:solidFill>
              </a:rPr>
              <a:t> S, et al. NEJM 2019 Pub Figure 3.</a:t>
            </a:r>
          </a:p>
        </p:txBody>
      </p:sp>
    </p:spTree>
    <p:extLst>
      <p:ext uri="{BB962C8B-B14F-4D97-AF65-F5344CB8AC3E}">
        <p14:creationId xmlns:p14="http://schemas.microsoft.com/office/powerpoint/2010/main" val="73489409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2286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defTabSz="928299">
              <a:spcBef>
                <a:spcPts val="0"/>
              </a:spcBef>
              <a:buNone/>
              <a:defRPr/>
            </a:pPr>
            <a:r>
              <a:rPr lang="en-US" sz="1000" b="1" dirty="0">
                <a:solidFill>
                  <a:schemeClr val="tx1"/>
                </a:solidFill>
              </a:rPr>
              <a:t>Notes for Presenter: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00" dirty="0"/>
              <a:t>To go back to the </a:t>
            </a:r>
            <a:r>
              <a:rPr lang="en-US" dirty="0"/>
              <a:t>previous slide</a:t>
            </a:r>
            <a:r>
              <a:rPr lang="en-US" sz="1000" dirty="0"/>
              <a:t> click “go back” button in upper right-hand corner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endParaRPr lang="en-GB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en-GB" b="1" dirty="0"/>
              <a:t>References: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+mj-lt"/>
              <a:buAutoNum type="arabicPeriod"/>
              <a:tabLst/>
              <a:defRPr/>
            </a:pPr>
            <a:r>
              <a:rPr lang="en-US" sz="10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Schüpke</a:t>
            </a:r>
            <a:r>
              <a:rPr lang="en-US" sz="10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S, Neumann F-J, </a:t>
            </a:r>
            <a:r>
              <a:rPr lang="en-US" sz="10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Menichelli</a:t>
            </a:r>
            <a:r>
              <a:rPr lang="en-US" sz="10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M, et al for the ISAR-REACT 5 Trial Investigators.  Ticagrelor or prasugrel in patients with acute coronary syndromes [published online ahead of print September, 1 2019]. </a:t>
            </a:r>
            <a:r>
              <a:rPr lang="en-US" sz="10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 </a:t>
            </a:r>
            <a:r>
              <a:rPr lang="en-US" sz="1000" b="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Engl</a:t>
            </a:r>
            <a:r>
              <a:rPr lang="en-US" sz="10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 Med</a:t>
            </a:r>
            <a:r>
              <a:rPr lang="en-US" sz="10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2019. http://dx.doi.org/10.1056/NEJMoa1908973. Accessed September 1, 2019.</a:t>
            </a:r>
            <a:endParaRPr lang="en-GB" sz="1000" dirty="0">
              <a:solidFill>
                <a:srgbClr val="000000"/>
              </a:solidFill>
              <a:latin typeface="+mn-lt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+mj-lt"/>
              <a:buAutoNum type="arabicPeriod"/>
              <a:tabLst/>
              <a:defRPr/>
            </a:pPr>
            <a:r>
              <a:rPr lang="sv-SE" dirty="0" err="1"/>
              <a:t>Mehran</a:t>
            </a:r>
            <a:r>
              <a:rPr lang="sv-SE" dirty="0"/>
              <a:t> R, Rao SV, </a:t>
            </a:r>
            <a:r>
              <a:rPr lang="sv-SE" dirty="0" err="1"/>
              <a:t>Bhatt</a:t>
            </a:r>
            <a:r>
              <a:rPr lang="sv-SE" dirty="0"/>
              <a:t> DL, et al.  </a:t>
            </a:r>
            <a:r>
              <a:rPr lang="en-GB" dirty="0"/>
              <a:t>Standardized Bleeding Definitions for Cardiovascular Clinical Trials. A Consensus Report From the Bleeding Academic Research Consortium. </a:t>
            </a:r>
            <a:r>
              <a:rPr lang="en-GB" i="1" dirty="0"/>
              <a:t>Circulation</a:t>
            </a:r>
            <a:r>
              <a:rPr lang="en-GB" dirty="0"/>
              <a:t>. 2011;123:2736-2747.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487F27-F4AC-478C-A07B-A71CA0B86259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DFB7112B-1828-4E03-A0FE-F41957A81F47}"/>
              </a:ext>
            </a:extLst>
          </p:cNvPr>
          <p:cNvSpPr/>
          <p:nvPr/>
        </p:nvSpPr>
        <p:spPr>
          <a:xfrm>
            <a:off x="5819043" y="807254"/>
            <a:ext cx="1038957" cy="415498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GB" sz="700" dirty="0" err="1">
                <a:solidFill>
                  <a:srgbClr val="FF0000"/>
                </a:solidFill>
              </a:rPr>
              <a:t>Schüpke</a:t>
            </a:r>
            <a:r>
              <a:rPr lang="en-GB" sz="700" dirty="0">
                <a:solidFill>
                  <a:srgbClr val="FF0000"/>
                </a:solidFill>
              </a:rPr>
              <a:t> S, et al. NEJM 2019 Pub Table 2.</a:t>
            </a:r>
          </a:p>
        </p:txBody>
      </p:sp>
    </p:spTree>
    <p:extLst>
      <p:ext uri="{BB962C8B-B14F-4D97-AF65-F5344CB8AC3E}">
        <p14:creationId xmlns:p14="http://schemas.microsoft.com/office/powerpoint/2010/main" val="241313812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2286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endParaRPr lang="en-GB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endParaRPr lang="en-GB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endParaRPr lang="en-GB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en-GB" b="1" dirty="0"/>
              <a:t>References: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+mj-lt"/>
              <a:buAutoNum type="arabicPeriod"/>
              <a:tabLst/>
              <a:defRPr/>
            </a:pPr>
            <a:r>
              <a:rPr lang="en-US" sz="10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Schüpke</a:t>
            </a:r>
            <a:r>
              <a:rPr lang="en-US" sz="10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S, Neumann F-J, </a:t>
            </a:r>
            <a:r>
              <a:rPr lang="en-US" sz="10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Menichelli</a:t>
            </a:r>
            <a:r>
              <a:rPr lang="en-US" sz="10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M, et al for the ISAR-REACT 5 Trial Investigators [published online ahead of print September, 1 2019]. N </a:t>
            </a:r>
            <a:r>
              <a:rPr lang="en-US" sz="10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Engl</a:t>
            </a:r>
            <a:r>
              <a:rPr lang="en-US" sz="10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 Med. 2019. http://dx.doi.org/10.1056/NEJMoa1908973. Accessed September 1, 2019.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+mj-lt"/>
              <a:buAutoNum type="arabicPeriod"/>
              <a:tabLst/>
              <a:defRPr/>
            </a:pPr>
            <a:r>
              <a:rPr lang="en-GB" dirty="0"/>
              <a:t>W</a:t>
            </a:r>
            <a:r>
              <a:rPr lang="en-US" dirty="0" err="1"/>
              <a:t>iviott</a:t>
            </a:r>
            <a:r>
              <a:rPr lang="en-US" dirty="0"/>
              <a:t> SD, </a:t>
            </a:r>
            <a:r>
              <a:rPr lang="en-US" dirty="0" err="1"/>
              <a:t>Braunwald</a:t>
            </a:r>
            <a:r>
              <a:rPr lang="en-US" dirty="0"/>
              <a:t> E, McCabe CH, et al. </a:t>
            </a:r>
            <a:r>
              <a:rPr lang="en-GB" dirty="0"/>
              <a:t>Prasugrel versus clopidogrel in patients with acute coronary syndromes. </a:t>
            </a:r>
            <a:r>
              <a:rPr lang="en-US" i="1" dirty="0"/>
              <a:t>N </a:t>
            </a:r>
            <a:r>
              <a:rPr lang="en-US" i="1" dirty="0" err="1"/>
              <a:t>Engl</a:t>
            </a:r>
            <a:r>
              <a:rPr lang="en-US" i="1" dirty="0"/>
              <a:t> J Med</a:t>
            </a:r>
            <a:r>
              <a:rPr lang="en-US" dirty="0"/>
              <a:t>. 2007;357:2001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–2015.</a:t>
            </a:r>
            <a:endParaRPr lang="en-US" sz="10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33355" indent="-233355" defTabSz="933420">
              <a:spcBef>
                <a:spcPts val="306"/>
              </a:spcBef>
              <a:buFont typeface="+mj-lt"/>
              <a:buAutoNum type="arabicPeriod"/>
              <a:defRPr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MT, Armstrong PW, Fox KAA, et al. </a:t>
            </a:r>
            <a:r>
              <a:rPr lang="en-GB" dirty="0"/>
              <a:t>Prasugrel versus clopidogrel for acute coronary syndromes without revascularization. </a:t>
            </a:r>
            <a:r>
              <a:rPr lang="en-US" i="1" dirty="0"/>
              <a:t>N </a:t>
            </a:r>
            <a:r>
              <a:rPr lang="en-US" i="1" dirty="0" err="1"/>
              <a:t>Engl</a:t>
            </a:r>
            <a:r>
              <a:rPr lang="en-US" i="1" dirty="0"/>
              <a:t> J Med</a:t>
            </a:r>
            <a:r>
              <a:rPr lang="en-US" dirty="0"/>
              <a:t>. 2012;367:1297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–1309.</a:t>
            </a:r>
          </a:p>
          <a:p>
            <a:pPr marL="233355" indent="-233355" defTabSz="933420">
              <a:spcBef>
                <a:spcPts val="306"/>
              </a:spcBef>
              <a:buFont typeface="+mj-lt"/>
              <a:buAutoNum type="arabicPeriod"/>
              <a:defRPr/>
            </a:pPr>
            <a:r>
              <a:rPr lang="en-GB" dirty="0" err="1"/>
              <a:t>Montalescot</a:t>
            </a:r>
            <a:r>
              <a:rPr lang="en-GB" dirty="0"/>
              <a:t> G, Bolognese L, Dudek D, et al. Prehospital ticagrelor in ST-segment elevation myocardial infarction.</a:t>
            </a:r>
            <a:r>
              <a:rPr lang="en-US" dirty="0"/>
              <a:t> </a:t>
            </a:r>
            <a:r>
              <a:rPr lang="en-GB" i="1" dirty="0"/>
              <a:t>N </a:t>
            </a:r>
            <a:r>
              <a:rPr lang="en-GB" i="1" dirty="0" err="1"/>
              <a:t>Engl</a:t>
            </a:r>
            <a:r>
              <a:rPr lang="en-GB" i="1" dirty="0"/>
              <a:t> J Med.</a:t>
            </a:r>
            <a:r>
              <a:rPr lang="en-GB" dirty="0"/>
              <a:t> 2013;369:999–1010.</a:t>
            </a:r>
          </a:p>
          <a:p>
            <a:pPr marL="233355" indent="-233355" defTabSz="933420">
              <a:spcBef>
                <a:spcPts val="306"/>
              </a:spcBef>
              <a:buFont typeface="Arial" panose="020B0604020202020204" pitchFamily="34" charset="0"/>
              <a:buAutoNum type="arabicPeriod"/>
              <a:defRPr/>
            </a:pPr>
            <a:r>
              <a:rPr lang="en-US" dirty="0" err="1"/>
              <a:t>Valgimigli</a:t>
            </a:r>
            <a:r>
              <a:rPr lang="en-US" dirty="0"/>
              <a:t> M, Bueno H, Byrne RA, et al.  2017 ESC focused update on dual antiplatelet therapy in coronary artery disease developed in collaboration with EACTS. Eur Heart J. 2018;39:213–260. </a:t>
            </a:r>
          </a:p>
          <a:p>
            <a:pPr marL="233355" marR="0" lvl="0" indent="-233355" algn="l" defTabSz="933420" rtl="0" eaLnBrk="1" fontAlgn="auto" latinLnBrk="0" hangingPunct="1">
              <a:lnSpc>
                <a:spcPct val="100000"/>
              </a:lnSpc>
              <a:spcBef>
                <a:spcPts val="306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+mj-lt"/>
              <a:buAutoNum type="arabicPeriod"/>
              <a:tabLst/>
              <a:defRPr/>
            </a:pPr>
            <a:r>
              <a:rPr lang="en-US" dirty="0"/>
              <a:t>Levine GN, Bates ER, </a:t>
            </a:r>
            <a:r>
              <a:rPr lang="en-US" dirty="0" err="1"/>
              <a:t>Bittl</a:t>
            </a:r>
            <a:r>
              <a:rPr lang="en-US" dirty="0"/>
              <a:t> JA, et al</a:t>
            </a:r>
            <a:r>
              <a:rPr lang="en-US" i="1" dirty="0"/>
              <a:t>.  </a:t>
            </a:r>
            <a:r>
              <a:rPr lang="en-US" dirty="0"/>
              <a:t>2016 ACC/AHA guideline focused update on duration of dual antiplatelet therapy in patients with coronary artery disease: a report of the American College of Cardiology/American Heart Association Task Force on Clinical Practice Guidelines. </a:t>
            </a:r>
            <a:r>
              <a:rPr lang="en-US" i="1" dirty="0"/>
              <a:t>J Am Coll </a:t>
            </a:r>
            <a:r>
              <a:rPr lang="en-US" i="1" dirty="0" err="1"/>
              <a:t>Cardiol</a:t>
            </a:r>
            <a:r>
              <a:rPr lang="en-US" i="1" dirty="0"/>
              <a:t>.</a:t>
            </a:r>
            <a:r>
              <a:rPr lang="en-US" dirty="0"/>
              <a:t> 2016;68:1082–1115.</a:t>
            </a:r>
          </a:p>
          <a:p>
            <a:pPr marL="233355" marR="0" lvl="0" indent="-233355" algn="l" defTabSz="933420" rtl="0" eaLnBrk="1" fontAlgn="auto" latinLnBrk="0" hangingPunct="1">
              <a:lnSpc>
                <a:spcPct val="100000"/>
              </a:lnSpc>
              <a:spcBef>
                <a:spcPts val="306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+mj-lt"/>
              <a:buAutoNum type="arabicPeriod"/>
              <a:tabLst/>
              <a:defRPr/>
            </a:pPr>
            <a:r>
              <a:rPr lang="en-US" sz="10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Schulz S, </a:t>
            </a:r>
            <a:r>
              <a:rPr lang="en-US" sz="10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Angiolillo</a:t>
            </a:r>
            <a:r>
              <a:rPr lang="en-US" sz="10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DJ, </a:t>
            </a:r>
            <a:r>
              <a:rPr lang="en-US" sz="10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Antoniucci</a:t>
            </a:r>
            <a:r>
              <a:rPr lang="en-US" sz="10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D, et al, for the Intracoronary Stenting and Antithrombotic Regimen: Rapid Early Action for Coronary Treatment (ISAR-REACT) 5 Trial Investigators.  Randomized comparison of ticagrelor versus prasugrel in patients with acute coronary syndrome and planned invasive strategy--design and rationale of the </a:t>
            </a:r>
            <a:r>
              <a:rPr lang="en-US" sz="10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iNtracoronary</a:t>
            </a:r>
            <a:r>
              <a:rPr lang="en-US" sz="10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Stenting and Antithrombotic Regimen: Rapid Early Action for Coronary Treatment (ISAR-REACT) 5 trial. J Cardiovasc </a:t>
            </a:r>
            <a:r>
              <a:rPr lang="en-US" sz="10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Transl</a:t>
            </a:r>
            <a:r>
              <a:rPr lang="en-US" sz="10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Res. 2014;7:91-100.</a:t>
            </a:r>
            <a:endParaRPr lang="en-US" b="1" dirty="0"/>
          </a:p>
          <a:p>
            <a:pPr marL="233355" marR="0" lvl="0" indent="-233355" algn="l" defTabSz="933420" rtl="0" eaLnBrk="1" fontAlgn="auto" latinLnBrk="0" hangingPunct="1">
              <a:lnSpc>
                <a:spcPct val="100000"/>
              </a:lnSpc>
              <a:spcBef>
                <a:spcPts val="306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+mj-lt"/>
              <a:buAutoNum type="arabicPeriod"/>
              <a:tabLst/>
              <a:defRPr/>
            </a:pPr>
            <a:endParaRPr lang="en-US" dirty="0"/>
          </a:p>
          <a:p>
            <a:pPr marL="233355" indent="-233355" defTabSz="933420">
              <a:spcBef>
                <a:spcPts val="306"/>
              </a:spcBef>
              <a:buFont typeface="+mj-lt"/>
              <a:buAutoNum type="arabicPeriod"/>
              <a:defRPr/>
            </a:pPr>
            <a:endParaRPr lang="en-GB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487F27-F4AC-478C-A07B-A71CA0B86259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A81A316B-288A-4CD1-8B78-6EF6D93848BB}"/>
              </a:ext>
            </a:extLst>
          </p:cNvPr>
          <p:cNvSpPr/>
          <p:nvPr/>
        </p:nvSpPr>
        <p:spPr>
          <a:xfrm>
            <a:off x="4078336" y="3353118"/>
            <a:ext cx="2779664" cy="121888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800" dirty="0">
                <a:solidFill>
                  <a:srgbClr val="FF0000"/>
                </a:solidFill>
              </a:rPr>
              <a:t>B1: </a:t>
            </a:r>
            <a:r>
              <a:rPr lang="en-US" sz="800" dirty="0" err="1">
                <a:solidFill>
                  <a:srgbClr val="FF0000"/>
                </a:solidFill>
              </a:rPr>
              <a:t>Schupke</a:t>
            </a:r>
            <a:r>
              <a:rPr lang="en-US" sz="800" dirty="0">
                <a:solidFill>
                  <a:srgbClr val="FF0000"/>
                </a:solidFill>
              </a:rPr>
              <a:t> 2019, p7/col1/par3 – p7/col2/par2 </a:t>
            </a:r>
          </a:p>
          <a:p>
            <a:r>
              <a:rPr lang="en-US" sz="800" dirty="0">
                <a:solidFill>
                  <a:srgbClr val="FF0000"/>
                </a:solidFill>
              </a:rPr>
              <a:t>B2: </a:t>
            </a:r>
            <a:r>
              <a:rPr lang="en-US" sz="800" dirty="0" err="1">
                <a:solidFill>
                  <a:srgbClr val="FF0000"/>
                </a:solidFill>
              </a:rPr>
              <a:t>Wallentin</a:t>
            </a:r>
            <a:r>
              <a:rPr lang="en-US" sz="800" dirty="0">
                <a:solidFill>
                  <a:srgbClr val="FF0000"/>
                </a:solidFill>
              </a:rPr>
              <a:t> 2009: p1045/abstract; </a:t>
            </a:r>
            <a:r>
              <a:rPr lang="en-US" sz="800" dirty="0" err="1">
                <a:solidFill>
                  <a:srgbClr val="FF0000"/>
                </a:solidFill>
              </a:rPr>
              <a:t>Wiviott</a:t>
            </a:r>
            <a:r>
              <a:rPr lang="en-US" sz="800" dirty="0">
                <a:solidFill>
                  <a:srgbClr val="FF0000"/>
                </a:solidFill>
              </a:rPr>
              <a:t> 2007 p 2011/table 3; </a:t>
            </a:r>
            <a:r>
              <a:rPr lang="en-US" sz="800" dirty="0" err="1">
                <a:solidFill>
                  <a:srgbClr val="FF0000"/>
                </a:solidFill>
              </a:rPr>
              <a:t>Montalescot</a:t>
            </a:r>
            <a:r>
              <a:rPr lang="en-US" sz="800" dirty="0">
                <a:solidFill>
                  <a:srgbClr val="FF0000"/>
                </a:solidFill>
              </a:rPr>
              <a:t> 2013 p999/abstract; Roe 2012 p1298/col2/par2/line1-4; p1299/col1/par2/line1-4; p1302/table2; </a:t>
            </a:r>
            <a:r>
              <a:rPr lang="en-US" sz="800" dirty="0" err="1">
                <a:solidFill>
                  <a:srgbClr val="FF0000"/>
                </a:solidFill>
              </a:rPr>
              <a:t>Schupke</a:t>
            </a:r>
            <a:r>
              <a:rPr lang="en-US" sz="800" dirty="0">
                <a:solidFill>
                  <a:srgbClr val="FF0000"/>
                </a:solidFill>
              </a:rPr>
              <a:t> 2019 p8/table2</a:t>
            </a:r>
          </a:p>
          <a:p>
            <a:r>
              <a:rPr lang="en-US" sz="800" dirty="0" err="1">
                <a:solidFill>
                  <a:srgbClr val="FF0000"/>
                </a:solidFill>
              </a:rPr>
              <a:t>Valgimigli</a:t>
            </a:r>
            <a:r>
              <a:rPr lang="en-US" sz="800" dirty="0">
                <a:solidFill>
                  <a:srgbClr val="FF0000"/>
                </a:solidFill>
              </a:rPr>
              <a:t> 2017 p16/figure 3 + p21/table and Levine 2016 p1091/figure1</a:t>
            </a:r>
          </a:p>
          <a:p>
            <a:r>
              <a:rPr lang="en-US" sz="800" dirty="0">
                <a:solidFill>
                  <a:srgbClr val="FF0000"/>
                </a:solidFill>
              </a:rPr>
              <a:t>SB1: </a:t>
            </a:r>
            <a:r>
              <a:rPr lang="en-US" sz="800" dirty="0" err="1">
                <a:solidFill>
                  <a:srgbClr val="FF0000"/>
                </a:solidFill>
              </a:rPr>
              <a:t>Schupke</a:t>
            </a:r>
            <a:r>
              <a:rPr lang="en-US" sz="800" dirty="0">
                <a:solidFill>
                  <a:srgbClr val="FF0000"/>
                </a:solidFill>
              </a:rPr>
              <a:t> 2019, p8-9, discussion</a:t>
            </a:r>
          </a:p>
          <a:p>
            <a:r>
              <a:rPr lang="en-US" sz="800" dirty="0">
                <a:solidFill>
                  <a:srgbClr val="FF0000"/>
                </a:solidFill>
              </a:rPr>
              <a:t>SB2: Schulz 2014, p95/figure 1 + p96/col1/par3-4</a:t>
            </a:r>
          </a:p>
        </p:txBody>
      </p:sp>
    </p:spTree>
    <p:extLst>
      <p:ext uri="{BB962C8B-B14F-4D97-AF65-F5344CB8AC3E}">
        <p14:creationId xmlns:p14="http://schemas.microsoft.com/office/powerpoint/2010/main" val="15091843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0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Abbreviations: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en-US" dirty="0">
                <a:solidFill>
                  <a:srgbClr val="000000"/>
                </a:solidFill>
              </a:rPr>
              <a:t>ACS = acute coronary syndrome; ASA = aspirin; BARC = Bleeding Academic Research Consortium; CAD = coronary artery disease; CKD = chronic kidney disease; CrCl = creatinine clearance; CV = cardiovascular; DAPT = dual antiplatelet therapy; DES = </a:t>
            </a:r>
            <a:r>
              <a:rPr lang="en-US" dirty="0"/>
              <a:t>drug eluting stent; DM = diabetes mellitus; eGFR = estimated glomerular filtration rate; ITT = intention-to-treat; LAD = left anterior descending; MI = myocardial infarction; PAD = peripheral artery disease; PCI = percutaneous coronary intervention.</a:t>
            </a:r>
          </a:p>
          <a:p>
            <a:pPr marL="0" indent="0">
              <a:buNone/>
            </a:pPr>
            <a:endParaRPr lang="en-US" sz="10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indent="0">
              <a:buNone/>
            </a:pPr>
            <a:r>
              <a:rPr lang="en-US" sz="10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References: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Pct val="100000"/>
              <a:buFont typeface="+mj-lt"/>
              <a:buAutoNum type="arabicPeriod"/>
              <a:tabLst/>
              <a:defRPr/>
            </a:pPr>
            <a:r>
              <a:rPr lang="en-US" sz="10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Baber U, Dangas G, Cohen DJ, et al.</a:t>
            </a:r>
            <a:r>
              <a:rPr lang="en-US" sz="10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en-US" sz="10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Ticagrelor with aspirin or alone in high-risk patients after coronary intervention: rationale and design of the TWILIGHT study.</a:t>
            </a:r>
            <a:r>
              <a:rPr lang="en-US" sz="10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000" b="0" i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 Heart J. </a:t>
            </a:r>
            <a:r>
              <a:rPr lang="en-US" sz="10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2016;182:125-134.</a:t>
            </a:r>
          </a:p>
          <a:p>
            <a:pPr marL="228600" indent="-228600">
              <a:buClrTx/>
              <a:buFont typeface="+mj-lt"/>
              <a:buAutoNum type="arabicPeriod"/>
              <a:defRPr/>
            </a:pPr>
            <a:r>
              <a:rPr lang="en-US" dirty="0"/>
              <a:t>Mehran R, Baber U, Sharma SK, et al.  Ticagrelor with or without aspirin in high-risk patients after PCI [published online ahead of print September 26, 2019]. </a:t>
            </a:r>
            <a:r>
              <a:rPr lang="en-US" i="1" dirty="0"/>
              <a:t>N </a:t>
            </a:r>
            <a:r>
              <a:rPr lang="en-US" i="1" dirty="0" err="1"/>
              <a:t>Engl</a:t>
            </a:r>
            <a:r>
              <a:rPr lang="en-US" i="1" dirty="0"/>
              <a:t> J Med</a:t>
            </a:r>
            <a:r>
              <a:rPr lang="en-US" dirty="0"/>
              <a:t>. 2019. http://dx.doi.org/10.1056/NEJMoa1908419. Accessed September 26, 2019.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tabLst/>
              <a:defRPr/>
            </a:pPr>
            <a:endParaRPr lang="en-US" sz="10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 typeface="+mj-lt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487F27-F4AC-478C-A07B-A71CA0B86259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30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DF00B9A1-6176-4AF2-AE45-4C0DC898DFE9}"/>
              </a:ext>
            </a:extLst>
          </p:cNvPr>
          <p:cNvSpPr/>
          <p:nvPr/>
        </p:nvSpPr>
        <p:spPr>
          <a:xfrm>
            <a:off x="165343" y="2115903"/>
            <a:ext cx="670560" cy="384106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800" dirty="0">
                <a:solidFill>
                  <a:srgbClr val="FF0000"/>
                </a:solidFill>
              </a:rPr>
              <a:t>Baber p126/col 2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10DC3147-6DB8-4E74-9819-C0D4C7838D1B}"/>
              </a:ext>
            </a:extLst>
          </p:cNvPr>
          <p:cNvSpPr/>
          <p:nvPr/>
        </p:nvSpPr>
        <p:spPr>
          <a:xfrm>
            <a:off x="5979687" y="3705552"/>
            <a:ext cx="794099" cy="384106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800" dirty="0">
                <a:solidFill>
                  <a:srgbClr val="FF0000"/>
                </a:solidFill>
              </a:rPr>
              <a:t>Baber p128/Table2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E6405AA1-7A31-4857-A0BF-482F724A0CD7}"/>
              </a:ext>
            </a:extLst>
          </p:cNvPr>
          <p:cNvSpPr/>
          <p:nvPr/>
        </p:nvSpPr>
        <p:spPr>
          <a:xfrm>
            <a:off x="5980293" y="3229034"/>
            <a:ext cx="835903" cy="384106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800" dirty="0">
                <a:solidFill>
                  <a:srgbClr val="FF0000"/>
                </a:solidFill>
              </a:rPr>
              <a:t>Baber p127/Table1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3D7F4FEB-4F27-446E-92B6-C7A05CD06B49}"/>
              </a:ext>
            </a:extLst>
          </p:cNvPr>
          <p:cNvSpPr/>
          <p:nvPr/>
        </p:nvSpPr>
        <p:spPr>
          <a:xfrm>
            <a:off x="59015" y="2898156"/>
            <a:ext cx="670560" cy="555705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800" dirty="0">
                <a:solidFill>
                  <a:srgbClr val="FF0000"/>
                </a:solidFill>
              </a:rPr>
              <a:t>Baber Study treatment: p127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2880C5B6-4E80-4236-9F55-05E6F7AFA96F}"/>
              </a:ext>
            </a:extLst>
          </p:cNvPr>
          <p:cNvSpPr/>
          <p:nvPr/>
        </p:nvSpPr>
        <p:spPr>
          <a:xfrm>
            <a:off x="3040902" y="1763726"/>
            <a:ext cx="1548032" cy="166674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800" dirty="0">
                <a:solidFill>
                  <a:srgbClr val="FF0000"/>
                </a:solidFill>
              </a:rPr>
              <a:t>Baber p126/Fig1 + p129/Fig2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8C5C9C27-9725-494F-9E70-BE3EC069D04F}"/>
              </a:ext>
            </a:extLst>
          </p:cNvPr>
          <p:cNvSpPr/>
          <p:nvPr/>
        </p:nvSpPr>
        <p:spPr>
          <a:xfrm>
            <a:off x="6057858" y="1995775"/>
            <a:ext cx="1420971" cy="778414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800" dirty="0">
                <a:solidFill>
                  <a:srgbClr val="FF0000"/>
                </a:solidFill>
              </a:rPr>
              <a:t>Baber </a:t>
            </a:r>
          </a:p>
          <a:p>
            <a:r>
              <a:rPr lang="en-US" sz="800" dirty="0">
                <a:solidFill>
                  <a:srgbClr val="FF0000"/>
                </a:solidFill>
              </a:rPr>
              <a:t>Endpoints: p129/table III</a:t>
            </a:r>
          </a:p>
          <a:p>
            <a:r>
              <a:rPr lang="en-US" sz="800" dirty="0">
                <a:solidFill>
                  <a:srgbClr val="FF0000"/>
                </a:solidFill>
              </a:rPr>
              <a:t>ITT: p129/col2/para2</a:t>
            </a:r>
          </a:p>
          <a:p>
            <a:r>
              <a:rPr lang="en-US" sz="800" dirty="0">
                <a:solidFill>
                  <a:srgbClr val="FF0000"/>
                </a:solidFill>
              </a:rPr>
              <a:t>Per protocol: p130/col1/para2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xmlns="" id="{30033492-68DA-4FF4-837E-3C9A5F90AFAB}"/>
              </a:ext>
            </a:extLst>
          </p:cNvPr>
          <p:cNvCxnSpPr/>
          <p:nvPr/>
        </p:nvCxnSpPr>
        <p:spPr>
          <a:xfrm>
            <a:off x="729575" y="2971800"/>
            <a:ext cx="870625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3AC6F062-D88F-4E08-B760-39F6A3CEB752}"/>
              </a:ext>
            </a:extLst>
          </p:cNvPr>
          <p:cNvSpPr/>
          <p:nvPr/>
        </p:nvSpPr>
        <p:spPr>
          <a:xfrm>
            <a:off x="-70454" y="3962200"/>
            <a:ext cx="670560" cy="384106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800" dirty="0">
                <a:solidFill>
                  <a:srgbClr val="FF0000"/>
                </a:solidFill>
              </a:rPr>
              <a:t>Baber p128/col 2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xmlns="" id="{CCBC3A92-C208-402F-AEDF-6CD8B36C2DF7}"/>
              </a:ext>
            </a:extLst>
          </p:cNvPr>
          <p:cNvCxnSpPr>
            <a:cxnSpLocks/>
          </p:cNvCxnSpPr>
          <p:nvPr/>
        </p:nvCxnSpPr>
        <p:spPr>
          <a:xfrm>
            <a:off x="600106" y="3962200"/>
            <a:ext cx="297361" cy="12745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4ACE4715-36AC-40E1-91C8-38B6CA69CCBE}"/>
              </a:ext>
            </a:extLst>
          </p:cNvPr>
          <p:cNvSpPr/>
          <p:nvPr/>
        </p:nvSpPr>
        <p:spPr>
          <a:xfrm>
            <a:off x="-601133" y="1069638"/>
            <a:ext cx="1153160" cy="88614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800" dirty="0">
                <a:solidFill>
                  <a:srgbClr val="FF0000"/>
                </a:solidFill>
              </a:rPr>
              <a:t>Enrollment and Randomization #- Mehran results/patient characteristics/para1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xmlns="" id="{55ED46E6-9C23-4E95-96DA-A14C72298F4E}"/>
              </a:ext>
            </a:extLst>
          </p:cNvPr>
          <p:cNvCxnSpPr>
            <a:cxnSpLocks/>
          </p:cNvCxnSpPr>
          <p:nvPr/>
        </p:nvCxnSpPr>
        <p:spPr>
          <a:xfrm>
            <a:off x="552027" y="1862666"/>
            <a:ext cx="760306" cy="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xmlns="" id="{154D7AF2-0841-4062-906D-C78964D743F4}"/>
              </a:ext>
            </a:extLst>
          </p:cNvPr>
          <p:cNvCxnSpPr>
            <a:cxnSpLocks/>
          </p:cNvCxnSpPr>
          <p:nvPr/>
        </p:nvCxnSpPr>
        <p:spPr>
          <a:xfrm>
            <a:off x="540840" y="1627177"/>
            <a:ext cx="1745160" cy="21988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16149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4867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860" tIns="44931" rIns="89860" bIns="44931"/>
          <a:lstStyle/>
          <a:p>
            <a:pPr marL="223838" indent="-223838" defTabSz="898525">
              <a:buFontTx/>
              <a:buChar char="•"/>
            </a:pPr>
            <a:r>
              <a:rPr lang="en-US" altLang="en-US" sz="1000" smtClean="0"/>
              <a:t>Ticagrelor significantly reduced the rate of the composite endpoint of CV death, MI, and stroke v. clopidogrel </a:t>
            </a:r>
            <a:r>
              <a:rPr lang="en-US" altLang="en-US" sz="1000" smtClean="0">
                <a:solidFill>
                  <a:srgbClr val="000000"/>
                </a:solidFill>
              </a:rPr>
              <a:t>(Relative Risk Reduction 16%, Absolute Risk Reduction 1.9%; p=0.0003), Number Needed to Treat  (NNT)=54</a:t>
            </a:r>
            <a:r>
              <a:rPr lang="en-GB" altLang="en-US" sz="1000" smtClean="0">
                <a:solidFill>
                  <a:srgbClr val="000000"/>
                </a:solidFill>
              </a:rPr>
              <a:t>.  </a:t>
            </a:r>
          </a:p>
          <a:p>
            <a:pPr marL="223838" indent="-223838" algn="just" defTabSz="898525">
              <a:buFontTx/>
              <a:buChar char="•"/>
            </a:pPr>
            <a:r>
              <a:rPr lang="en-US" altLang="en-US" sz="1000" smtClean="0">
                <a:solidFill>
                  <a:srgbClr val="000000"/>
                </a:solidFill>
                <a:cs typeface="Arial" panose="020B0604020202020204" pitchFamily="34" charset="0"/>
              </a:rPr>
              <a:t>For every 54 ACS patients treated with ticagrelor for one year, one life will be saved, compared to patients treated with clopidogrel</a:t>
            </a:r>
            <a:endParaRPr lang="en-GB" altLang="en-US" sz="1000" smtClean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marL="223838" indent="-223838" defTabSz="898525">
              <a:buFontTx/>
              <a:buChar char="•"/>
            </a:pPr>
            <a:r>
              <a:rPr lang="en-US" altLang="en-US" sz="1000" smtClean="0">
                <a:solidFill>
                  <a:srgbClr val="000000"/>
                </a:solidFill>
                <a:cs typeface="Arial" panose="020B0604020202020204" pitchFamily="34" charset="0"/>
              </a:rPr>
              <a:t>These results support ticagrelor use to decrease the rate of clinically-important thrombotic events, those that represent major adverse cardiovascular events, in patients planned for invasive procedures and patients intended for medical management.</a:t>
            </a:r>
            <a:r>
              <a:rPr lang="en-US" altLang="en-US" sz="1000" smtClean="0">
                <a:solidFill>
                  <a:srgbClr val="000000"/>
                </a:solidFill>
              </a:rPr>
              <a:t> </a:t>
            </a:r>
          </a:p>
          <a:p>
            <a:pPr marL="223838" indent="-223838" defTabSz="898525">
              <a:buFontTx/>
              <a:buChar char="•"/>
            </a:pPr>
            <a:endParaRPr lang="en-US" altLang="en-US" sz="1000" smtClean="0"/>
          </a:p>
          <a:p>
            <a:pPr marL="223838" indent="-223838" defTabSz="898525"/>
            <a:r>
              <a:rPr lang="en-US" altLang="en-US" sz="1000" smtClean="0">
                <a:solidFill>
                  <a:srgbClr val="000000"/>
                </a:solidFill>
              </a:rPr>
              <a:t>References</a:t>
            </a:r>
          </a:p>
          <a:p>
            <a:pPr marL="223838" indent="-223838" defTabSz="898525">
              <a:buFontTx/>
              <a:buAutoNum type="arabicPeriod"/>
            </a:pPr>
            <a:r>
              <a:rPr lang="en-US" altLang="en-US" sz="1000" smtClean="0">
                <a:solidFill>
                  <a:srgbClr val="000000"/>
                </a:solidFill>
                <a:cs typeface="Arial" panose="020B0604020202020204" pitchFamily="34" charset="0"/>
              </a:rPr>
              <a:t>Wallentin L, et al.New Engl J Med. 2009;361.</a:t>
            </a:r>
          </a:p>
          <a:p>
            <a:pPr marL="223838" indent="-223838" defTabSz="898525"/>
            <a:endParaRPr lang="en-US" altLang="en-US" sz="1000" smtClean="0"/>
          </a:p>
          <a:p>
            <a:pPr marL="223838" indent="-223838" defTabSz="898525"/>
            <a:endParaRPr lang="en-US" altLang="en-US" smtClean="0"/>
          </a:p>
        </p:txBody>
      </p:sp>
      <p:sp>
        <p:nvSpPr>
          <p:cNvPr id="16486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0" tIns="45711" rIns="91420" bIns="45711" anchor="b"/>
          <a:lstStyle>
            <a:lvl1pPr defTabSz="4651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651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651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651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651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651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651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651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651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4FF4F53D-0274-446B-8E79-C9309B27A605}" type="slidenum">
              <a:rPr lang="en-GB" altLang="en-US" sz="1300" smtClean="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GB" altLang="en-US" sz="1300" smtClean="0">
              <a:solidFill>
                <a:srgbClr val="000000"/>
              </a:solidFill>
              <a:latin typeface="Calibri" panose="020F050202020403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3364457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413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Reference:</a:t>
            </a:r>
          </a:p>
          <a:p>
            <a:pPr marL="0" indent="0">
              <a:buNone/>
            </a:pPr>
            <a:r>
              <a:rPr lang="en-US" dirty="0"/>
              <a:t>Mehran R, Baber U, Sharma SK, et al.  Ticagrelor with or without aspirin in high-risk patients after PCI [article and supplementary appendix published online ahead of print September 26, 2019]. </a:t>
            </a:r>
            <a:r>
              <a:rPr lang="en-US" i="1" dirty="0"/>
              <a:t>N </a:t>
            </a:r>
            <a:r>
              <a:rPr lang="en-US" i="1" dirty="0" err="1"/>
              <a:t>Engl</a:t>
            </a:r>
            <a:r>
              <a:rPr lang="en-US" i="1" dirty="0"/>
              <a:t> J Med</a:t>
            </a:r>
            <a:r>
              <a:rPr lang="en-US" dirty="0"/>
              <a:t>. 2019. http://dx.doi.org/10.1056/NEJMoa1908419. Accessed September 26, 2019.</a:t>
            </a:r>
          </a:p>
          <a:p>
            <a:pPr marL="0" indent="0">
              <a:buNone/>
            </a:pPr>
            <a:endParaRPr lang="en-US" sz="900" b="1" dirty="0"/>
          </a:p>
          <a:p>
            <a:pPr marL="0" indent="0">
              <a:buNone/>
            </a:pPr>
            <a:endParaRPr lang="en-US" sz="900" b="1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487F27-F4AC-478C-A07B-A71CA0B86259}" type="slidenum">
              <a:rPr lang="en-US" smtClean="0">
                <a:solidFill>
                  <a:srgbClr val="000000"/>
                </a:solidFill>
              </a:rPr>
              <a:pPr/>
              <a:t>31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59968431-3130-42A9-8C72-314BAC1D2B25}"/>
              </a:ext>
            </a:extLst>
          </p:cNvPr>
          <p:cNvSpPr/>
          <p:nvPr/>
        </p:nvSpPr>
        <p:spPr>
          <a:xfrm>
            <a:off x="2095500" y="864605"/>
            <a:ext cx="1234864" cy="20997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rgbClr val="FF0000"/>
                </a:solidFill>
              </a:rPr>
              <a:t>Mehran Figure1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1F36E8F-4EB5-4F25-B3F8-E52DEBF95233}"/>
              </a:ext>
            </a:extLst>
          </p:cNvPr>
          <p:cNvSpPr/>
          <p:nvPr/>
        </p:nvSpPr>
        <p:spPr>
          <a:xfrm>
            <a:off x="4292600" y="882121"/>
            <a:ext cx="1234864" cy="20997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rgbClr val="FF0000"/>
                </a:solidFill>
              </a:rPr>
              <a:t>Mehran Table S5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xmlns="" id="{888FB542-A5D7-4493-A3AE-F27979C6FE1E}"/>
              </a:ext>
            </a:extLst>
          </p:cNvPr>
          <p:cNvCxnSpPr>
            <a:stCxn id="6" idx="2"/>
          </p:cNvCxnSpPr>
          <p:nvPr/>
        </p:nvCxnSpPr>
        <p:spPr>
          <a:xfrm>
            <a:off x="4910032" y="1092095"/>
            <a:ext cx="0" cy="69225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31885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Abbreviations: </a:t>
            </a:r>
          </a:p>
          <a:p>
            <a:pPr marL="0" indent="0">
              <a:buNone/>
            </a:pPr>
            <a:r>
              <a:rPr lang="en-US" dirty="0"/>
              <a:t>BMI = body mass index; CABG = coronary artery bypass grafting; CAD = coronary artery disease; DAPT = dual antiplatelet therapy; eGFR = estimated glomerular filtration rate; MI = myocardial infarction; NSTEMI = non-ST-segment elevation myocardial infarction; PCI = percutaneous coronary intervention; SD = standard deviation.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Reference:</a:t>
            </a:r>
          </a:p>
          <a:p>
            <a:pPr marL="0" indent="0">
              <a:buNone/>
            </a:pPr>
            <a:r>
              <a:rPr lang="en-US" dirty="0"/>
              <a:t>Mehran R, Baber U, Sharma SK, et al.  Ticagrelor with or without aspirin in high-risk patients after PCI [published online ahead of print September 26, 2019]. </a:t>
            </a:r>
            <a:r>
              <a:rPr lang="en-US" i="1" dirty="0"/>
              <a:t>N </a:t>
            </a:r>
            <a:r>
              <a:rPr lang="en-US" i="1" dirty="0" err="1"/>
              <a:t>Engl</a:t>
            </a:r>
            <a:r>
              <a:rPr lang="en-US" i="1" dirty="0"/>
              <a:t> J Med</a:t>
            </a:r>
            <a:r>
              <a:rPr lang="en-US" dirty="0"/>
              <a:t>. 2019. http://dx.doi.org/10.1056/NEJMoa1908419. Accessed September 26, 2019.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487F27-F4AC-478C-A07B-A71CA0B86259}" type="slidenum">
              <a:rPr lang="en-US" smtClean="0">
                <a:solidFill>
                  <a:srgbClr val="000000"/>
                </a:solidFill>
              </a:rPr>
              <a:pPr/>
              <a:t>32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C77DA8D1-0960-41E8-8584-54837A65698F}"/>
              </a:ext>
            </a:extLst>
          </p:cNvPr>
          <p:cNvSpPr/>
          <p:nvPr/>
        </p:nvSpPr>
        <p:spPr>
          <a:xfrm>
            <a:off x="641350" y="880533"/>
            <a:ext cx="1234864" cy="20997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800" dirty="0">
                <a:solidFill>
                  <a:srgbClr val="FF0000"/>
                </a:solidFill>
              </a:rPr>
              <a:t>Mehran Table 1</a:t>
            </a:r>
          </a:p>
        </p:txBody>
      </p:sp>
    </p:spTree>
    <p:extLst>
      <p:ext uri="{BB962C8B-B14F-4D97-AF65-F5344CB8AC3E}">
        <p14:creationId xmlns:p14="http://schemas.microsoft.com/office/powerpoint/2010/main" val="159548508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Abbreviations: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BARC = Bleeding Academic Research Consortium; DAPT = dual antiplatelet therapy; HR = hazard ratio; ITT = intention-to-treat. 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References:</a:t>
            </a:r>
          </a:p>
          <a:p>
            <a:pPr marL="228600" indent="-228600">
              <a:buClrTx/>
              <a:buFont typeface="Arial" panose="020B0604020202020204" pitchFamily="34" charset="0"/>
              <a:buAutoNum type="arabicPeriod"/>
            </a:pPr>
            <a:r>
              <a:rPr lang="en-US" dirty="0"/>
              <a:t>Mehran R, Baber U, Sharma SK, et al.  Ticagrelor with or without aspirin in high-risk patients after PCI [published online ahead of print September 26, 2019]. </a:t>
            </a:r>
            <a:r>
              <a:rPr lang="en-US" i="1" dirty="0"/>
              <a:t>N </a:t>
            </a:r>
            <a:r>
              <a:rPr lang="en-US" i="1" dirty="0" err="1"/>
              <a:t>Engl</a:t>
            </a:r>
            <a:r>
              <a:rPr lang="en-US" i="1" dirty="0"/>
              <a:t> J Med</a:t>
            </a:r>
            <a:r>
              <a:rPr lang="en-US" dirty="0"/>
              <a:t>. 2019. http://dx.doi.org/10.1056/NEJMoa1908419. Accessed September 26, 2019.</a:t>
            </a:r>
          </a:p>
          <a:p>
            <a:pPr marL="228600" indent="-228600">
              <a:buClrTx/>
              <a:buAutoNum type="arabicPeriod"/>
            </a:pPr>
            <a:r>
              <a:rPr lang="en-US" dirty="0"/>
              <a:t>Baber U, </a:t>
            </a:r>
            <a:r>
              <a:rPr lang="en-US" dirty="0" err="1"/>
              <a:t>Dangas</a:t>
            </a:r>
            <a:r>
              <a:rPr lang="en-US" dirty="0"/>
              <a:t> G, Cohen DJ, et al.  Ticagrelor with aspirin or alone in high-risk patients after coronary intervention: rationale and design of the TWILIGHT study. </a:t>
            </a:r>
            <a:r>
              <a:rPr lang="en-US" i="1" dirty="0"/>
              <a:t>Am Heart J. </a:t>
            </a:r>
            <a:r>
              <a:rPr lang="en-US" dirty="0"/>
              <a:t>2016;182:125-134.</a:t>
            </a:r>
          </a:p>
          <a:p>
            <a:pPr marL="0" indent="0">
              <a:buNone/>
            </a:pPr>
            <a:endParaRPr lang="en-US" dirty="0">
              <a:highlight>
                <a:srgbClr val="FFFF00"/>
              </a:highlight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487F27-F4AC-478C-A07B-A71CA0B86259}" type="slidenum">
              <a:rPr lang="en-US" smtClean="0">
                <a:solidFill>
                  <a:srgbClr val="000000"/>
                </a:solidFill>
              </a:rPr>
              <a:pPr/>
              <a:t>33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21A11F7F-D2CB-4EFB-923C-64975EDC549C}"/>
              </a:ext>
            </a:extLst>
          </p:cNvPr>
          <p:cNvSpPr/>
          <p:nvPr/>
        </p:nvSpPr>
        <p:spPr>
          <a:xfrm>
            <a:off x="641350" y="882121"/>
            <a:ext cx="1234864" cy="20997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800" dirty="0">
                <a:solidFill>
                  <a:srgbClr val="FF0000"/>
                </a:solidFill>
              </a:rPr>
              <a:t>Mehran Figure 2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CD6E7546-10E5-4593-8B0A-DD743FB767CD}"/>
              </a:ext>
            </a:extLst>
          </p:cNvPr>
          <p:cNvSpPr/>
          <p:nvPr/>
        </p:nvSpPr>
        <p:spPr>
          <a:xfrm>
            <a:off x="-423968" y="3595688"/>
            <a:ext cx="977900" cy="3824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800" dirty="0">
                <a:solidFill>
                  <a:srgbClr val="FF0000"/>
                </a:solidFill>
              </a:rPr>
              <a:t>Note: Babar p129/col1/para1 + col2/para1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xmlns="" id="{1FFCC6A1-AB92-4561-80CD-343784A82539}"/>
              </a:ext>
            </a:extLst>
          </p:cNvPr>
          <p:cNvCxnSpPr>
            <a:cxnSpLocks/>
            <a:stCxn id="6" idx="3"/>
          </p:cNvCxnSpPr>
          <p:nvPr/>
        </p:nvCxnSpPr>
        <p:spPr>
          <a:xfrm>
            <a:off x="553932" y="3786903"/>
            <a:ext cx="320886" cy="28170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002390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Abbreviations: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DAPT = dual antiplatelet therapy; HR = hazard ratio; MI = myocardial infarction. 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References:</a:t>
            </a:r>
          </a:p>
          <a:p>
            <a:pPr marL="228600" indent="-228600">
              <a:buClrTx/>
              <a:buFont typeface="Arial" panose="020B0604020202020204" pitchFamily="34" charset="0"/>
              <a:buAutoNum type="arabicPeriod"/>
            </a:pPr>
            <a:r>
              <a:rPr lang="en-US" dirty="0"/>
              <a:t>Mehran R, Baber U, Sharma SK, et al.  Ticagrelor with or without aspirin in high-risk patients after PCI [published online ahead of print September 26, 2019]. </a:t>
            </a:r>
            <a:r>
              <a:rPr lang="en-US" i="1" dirty="0"/>
              <a:t>N </a:t>
            </a:r>
            <a:r>
              <a:rPr lang="en-US" i="1" dirty="0" err="1"/>
              <a:t>Engl</a:t>
            </a:r>
            <a:r>
              <a:rPr lang="en-US" i="1" dirty="0"/>
              <a:t> J Med</a:t>
            </a:r>
            <a:r>
              <a:rPr lang="en-US" dirty="0"/>
              <a:t>. 2019. http://dx.doi.org/10.1056/NEJMoa1908419. Accessed September 26, 2019.</a:t>
            </a:r>
          </a:p>
          <a:p>
            <a:pPr marL="228600" indent="-228600">
              <a:buClrTx/>
              <a:buAutoNum type="arabicPeriod"/>
            </a:pPr>
            <a:r>
              <a:rPr lang="en-US" dirty="0"/>
              <a:t>Baber U, </a:t>
            </a:r>
            <a:r>
              <a:rPr lang="en-US" dirty="0" err="1"/>
              <a:t>Dangas</a:t>
            </a:r>
            <a:r>
              <a:rPr lang="en-US" dirty="0"/>
              <a:t> G, Cohen DJ, et al.  Ticagrelor with aspirin or alone in high-risk patients after coronary intervention: rationale and design of the TWILIGHT study. </a:t>
            </a:r>
            <a:r>
              <a:rPr lang="en-US" i="1" dirty="0"/>
              <a:t>Am Heart J. </a:t>
            </a:r>
            <a:r>
              <a:rPr lang="en-US" dirty="0"/>
              <a:t>2016;182:125-134.</a:t>
            </a:r>
          </a:p>
          <a:p>
            <a:pPr marL="228600" indent="-228600">
              <a:buAutoNum type="arabicPeriod"/>
            </a:pPr>
            <a:endParaRPr lang="en-US" dirty="0">
              <a:highlight>
                <a:srgbClr val="FFFF00"/>
              </a:highlight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487F27-F4AC-478C-A07B-A71CA0B86259}" type="slidenum">
              <a:rPr lang="en-US" smtClean="0">
                <a:solidFill>
                  <a:srgbClr val="000000"/>
                </a:solidFill>
              </a:rPr>
              <a:pPr/>
              <a:t>34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83A40DA8-53B8-44D3-985B-724D046804C5}"/>
              </a:ext>
            </a:extLst>
          </p:cNvPr>
          <p:cNvSpPr/>
          <p:nvPr/>
        </p:nvSpPr>
        <p:spPr>
          <a:xfrm>
            <a:off x="641350" y="864605"/>
            <a:ext cx="1234864" cy="20997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800" dirty="0">
                <a:solidFill>
                  <a:srgbClr val="FF0000"/>
                </a:solidFill>
              </a:rPr>
              <a:t>Mehran Fig 3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64102537-0D7C-4815-A4C6-2022D4007CFD}"/>
              </a:ext>
            </a:extLst>
          </p:cNvPr>
          <p:cNvSpPr/>
          <p:nvPr/>
        </p:nvSpPr>
        <p:spPr>
          <a:xfrm>
            <a:off x="-661882" y="3422651"/>
            <a:ext cx="1234864" cy="5461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800" dirty="0">
                <a:solidFill>
                  <a:srgbClr val="FF0000"/>
                </a:solidFill>
              </a:rPr>
              <a:t>Note: Babar p129/col1/para1 + col2/para1 + p130/col1/para2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xmlns="" id="{D3AFED90-F139-430D-9B2F-3B635E1991CC}"/>
              </a:ext>
            </a:extLst>
          </p:cNvPr>
          <p:cNvCxnSpPr>
            <a:cxnSpLocks/>
            <a:stCxn id="6" idx="3"/>
          </p:cNvCxnSpPr>
          <p:nvPr/>
        </p:nvCxnSpPr>
        <p:spPr>
          <a:xfrm>
            <a:off x="572982" y="3695701"/>
            <a:ext cx="316018" cy="34782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BF58FBEF-5DBE-4FE1-A699-06A24D7CBBC6}"/>
              </a:ext>
            </a:extLst>
          </p:cNvPr>
          <p:cNvSpPr/>
          <p:nvPr/>
        </p:nvSpPr>
        <p:spPr>
          <a:xfrm>
            <a:off x="-661882" y="4043521"/>
            <a:ext cx="1234864" cy="3824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800" dirty="0" err="1">
                <a:solidFill>
                  <a:srgbClr val="FF0000"/>
                </a:solidFill>
              </a:rPr>
              <a:t>Footnote:Baber</a:t>
            </a:r>
            <a:r>
              <a:rPr lang="en-US" sz="800" dirty="0">
                <a:solidFill>
                  <a:srgbClr val="FF0000"/>
                </a:solidFill>
              </a:rPr>
              <a:t> p130/col1/para2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xmlns="" id="{233F519E-3BA1-4896-BC53-8DACB01FE39A}"/>
              </a:ext>
            </a:extLst>
          </p:cNvPr>
          <p:cNvCxnSpPr>
            <a:cxnSpLocks/>
            <a:stCxn id="10" idx="3"/>
          </p:cNvCxnSpPr>
          <p:nvPr/>
        </p:nvCxnSpPr>
        <p:spPr>
          <a:xfrm flipV="1">
            <a:off x="572982" y="4171950"/>
            <a:ext cx="316018" cy="6278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485835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76313" y="687388"/>
            <a:ext cx="4945062" cy="27828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41851" y="3567113"/>
            <a:ext cx="5720734" cy="5552361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b="1" dirty="0">
                <a:latin typeface="Arial (Body)"/>
              </a:rPr>
              <a:t>Abbreviations: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ACS = acute coronary syndrome; ASA = aspirin; BARC = Bleeding Academic Research Consortium; CAD = coronary artery disease; DAPT = dual antiplatelet therapy; ECG = electrocardiogram; LD = loading dose; MD = maintenance dose; MI = myocardial infarction; PCI = percutaneous coronary intervention.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 </a:t>
            </a:r>
            <a:endParaRPr lang="en-US" b="1" dirty="0">
              <a:latin typeface="Arial (Body)"/>
            </a:endParaRPr>
          </a:p>
          <a:p>
            <a:pPr marL="0" indent="0">
              <a:buNone/>
              <a:defRPr/>
            </a:pPr>
            <a:r>
              <a:rPr lang="en-US" b="1" dirty="0">
                <a:latin typeface="Arial (Body)"/>
              </a:rPr>
              <a:t>References:</a:t>
            </a:r>
          </a:p>
          <a:p>
            <a:pPr marL="228600" indent="-228600">
              <a:buClrTx/>
              <a:buFont typeface="+mj-lt"/>
              <a:buAutoNum type="arabicPeriod"/>
            </a:pPr>
            <a:r>
              <a:rPr lang="en-US" dirty="0"/>
              <a:t>Vranckx P, Valgimigli M, Windecker S, et al.  Long-term ticagrelor monotherapy versus standard dual antiplatelet therapy followed by aspirin monotherapy in patients undergoing biolimus-eluting stent implantation: rationale and design of the GLOBAL LEADERS trial. </a:t>
            </a:r>
            <a:r>
              <a:rPr lang="en-US" i="1" dirty="0"/>
              <a:t>EuroIntervention</a:t>
            </a:r>
            <a:r>
              <a:rPr lang="en-US" dirty="0"/>
              <a:t>. 2016;12:1239-1245.</a:t>
            </a:r>
          </a:p>
          <a:p>
            <a:pPr marL="228600" indent="-228600">
              <a:buClrTx/>
              <a:buFont typeface="+mj-lt"/>
              <a:buAutoNum type="arabicPeriod"/>
            </a:pPr>
            <a:r>
              <a:rPr lang="en-GB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Vranckx P, Valgimigli M, </a:t>
            </a:r>
            <a:r>
              <a:rPr lang="en-US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Jüni P, et al, on behalf of the GLOBAL LEADERS Investigators. </a:t>
            </a:r>
            <a:r>
              <a:rPr lang="en-GB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Ticagrelor plus aspirin for 1 month, followed by ticagrelor monotherapy for 23 months vs aspirin plus clopidogrel or ticagrelor for 12 months, followed by aspirin monotherapy for 12 months after implantation of a drug-eluting stent: a multicentre, open-label, randomised superiority trial [supplementary appendix]. </a:t>
            </a:r>
            <a:r>
              <a:rPr lang="en-GB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Lancet. </a:t>
            </a:r>
            <a:r>
              <a:rPr lang="en-GB" dirty="0"/>
              <a:t>2018;392:940-949. </a:t>
            </a:r>
            <a:r>
              <a:rPr lang="en-US" dirty="0"/>
              <a:t>https://ars.els-cdn.com/content/image/1-s2.0-S0140673618318580-mmc1.pdf. Accessed September 26, 2019.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487F27-F4AC-478C-A07B-A71CA0B86259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450B5E0-E5B5-4D5C-B049-9271D23DB00E}"/>
              </a:ext>
            </a:extLst>
          </p:cNvPr>
          <p:cNvSpPr txBox="1"/>
          <p:nvPr/>
        </p:nvSpPr>
        <p:spPr>
          <a:xfrm>
            <a:off x="95866" y="1179871"/>
            <a:ext cx="727102" cy="8309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FF0000"/>
                </a:solidFill>
              </a:rPr>
              <a:t>Vranckx 2018  abstract, p942/fig1, p942/col2/ procedures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xmlns="" id="{1ED7A196-FF1D-4C9C-B73F-456FD79C1BB8}"/>
              </a:ext>
            </a:extLst>
          </p:cNvPr>
          <p:cNvCxnSpPr>
            <a:cxnSpLocks/>
            <a:stCxn id="5" idx="3"/>
          </p:cNvCxnSpPr>
          <p:nvPr/>
        </p:nvCxnSpPr>
        <p:spPr>
          <a:xfrm>
            <a:off x="822968" y="1595370"/>
            <a:ext cx="275787" cy="8594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84562340-1938-42BD-B493-DA661E68F957}"/>
              </a:ext>
            </a:extLst>
          </p:cNvPr>
          <p:cNvSpPr txBox="1"/>
          <p:nvPr/>
        </p:nvSpPr>
        <p:spPr>
          <a:xfrm>
            <a:off x="2131142" y="174104"/>
            <a:ext cx="961308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sz="800" dirty="0">
                <a:solidFill>
                  <a:srgbClr val="FF0000"/>
                </a:solidFill>
              </a:rPr>
              <a:t>Vranckx 2016 p1240 last sentence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xmlns="" id="{29CE3629-608A-4AD6-8BBF-3635E67FFAA8}"/>
              </a:ext>
            </a:extLst>
          </p:cNvPr>
          <p:cNvCxnSpPr>
            <a:cxnSpLocks/>
          </p:cNvCxnSpPr>
          <p:nvPr/>
        </p:nvCxnSpPr>
        <p:spPr>
          <a:xfrm flipH="1">
            <a:off x="2249130" y="635769"/>
            <a:ext cx="110611" cy="70633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76AA82CF-436F-42CE-9041-1D5414D081CD}"/>
              </a:ext>
            </a:extLst>
          </p:cNvPr>
          <p:cNvSpPr/>
          <p:nvPr/>
        </p:nvSpPr>
        <p:spPr>
          <a:xfrm>
            <a:off x="3602218" y="510462"/>
            <a:ext cx="1703438" cy="451414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800" dirty="0">
                <a:solidFill>
                  <a:srgbClr val="FF0000"/>
                </a:solidFill>
              </a:rPr>
              <a:t>Dosing: Vranckx 2016 fig1 + p1241 last para + 1242 first para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xmlns="" id="{CB3BD325-27B9-4314-BF24-C09E5C353B36}"/>
              </a:ext>
            </a:extLst>
          </p:cNvPr>
          <p:cNvCxnSpPr>
            <a:cxnSpLocks/>
          </p:cNvCxnSpPr>
          <p:nvPr/>
        </p:nvCxnSpPr>
        <p:spPr>
          <a:xfrm flipH="1">
            <a:off x="4210665" y="961876"/>
            <a:ext cx="110612" cy="27698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F8386ED3-1A45-41CD-8CED-E53C20E258EA}"/>
              </a:ext>
            </a:extLst>
          </p:cNvPr>
          <p:cNvSpPr txBox="1"/>
          <p:nvPr/>
        </p:nvSpPr>
        <p:spPr>
          <a:xfrm>
            <a:off x="5971182" y="1763242"/>
            <a:ext cx="811110" cy="5847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sz="800" dirty="0">
                <a:solidFill>
                  <a:srgbClr val="FF0000"/>
                </a:solidFill>
              </a:rPr>
              <a:t>Clinic visits Vranckx 2016 p 1241 first para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xmlns="" id="{E2BBE650-F6A1-4496-A441-5353F2E528A8}"/>
              </a:ext>
            </a:extLst>
          </p:cNvPr>
          <p:cNvCxnSpPr>
            <a:cxnSpLocks/>
          </p:cNvCxnSpPr>
          <p:nvPr/>
        </p:nvCxnSpPr>
        <p:spPr>
          <a:xfrm flipH="1">
            <a:off x="5630636" y="2028590"/>
            <a:ext cx="340546" cy="44430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41144093-AB2B-44FB-B1EB-5E26048B9FDA}"/>
              </a:ext>
            </a:extLst>
          </p:cNvPr>
          <p:cNvSpPr txBox="1"/>
          <p:nvPr/>
        </p:nvSpPr>
        <p:spPr>
          <a:xfrm>
            <a:off x="393038" y="2302298"/>
            <a:ext cx="663677" cy="5847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sz="800" dirty="0">
                <a:solidFill>
                  <a:srgbClr val="FF0000"/>
                </a:solidFill>
              </a:rPr>
              <a:t>Endpoints Vranckx 2016: </a:t>
            </a:r>
          </a:p>
          <a:p>
            <a:pPr algn="l"/>
            <a:r>
              <a:rPr lang="en-US" sz="800" dirty="0">
                <a:solidFill>
                  <a:srgbClr val="FF0000"/>
                </a:solidFill>
              </a:rPr>
              <a:t>Table 3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xmlns="" id="{A2AAB266-2EE1-4F1E-A160-BF175EC67EB6}"/>
              </a:ext>
            </a:extLst>
          </p:cNvPr>
          <p:cNvCxnSpPr>
            <a:cxnSpLocks/>
            <a:stCxn id="22" idx="3"/>
          </p:cNvCxnSpPr>
          <p:nvPr/>
        </p:nvCxnSpPr>
        <p:spPr>
          <a:xfrm>
            <a:off x="1056715" y="2594686"/>
            <a:ext cx="583275" cy="14001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18F05F63-8B75-4947-AF8D-7DA8AFC8DCAC}"/>
              </a:ext>
            </a:extLst>
          </p:cNvPr>
          <p:cNvSpPr txBox="1"/>
          <p:nvPr/>
        </p:nvSpPr>
        <p:spPr>
          <a:xfrm>
            <a:off x="11858" y="2964017"/>
            <a:ext cx="811110" cy="14465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sz="800" dirty="0">
                <a:solidFill>
                  <a:srgbClr val="FF0000"/>
                </a:solidFill>
              </a:rPr>
              <a:t>Note: Vranckx 2016 p1241 last para + p1242 first para + Vranckx 2018 supp appendix p104 (info on clopidogrel LD)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xmlns="" id="{B1430C5E-5FB1-47D4-BF0D-0279F5208E5E}"/>
              </a:ext>
            </a:extLst>
          </p:cNvPr>
          <p:cNvCxnSpPr>
            <a:stCxn id="25" idx="3"/>
          </p:cNvCxnSpPr>
          <p:nvPr/>
        </p:nvCxnSpPr>
        <p:spPr>
          <a:xfrm flipV="1">
            <a:off x="822968" y="3163535"/>
            <a:ext cx="331838" cy="52375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8553D276-0B85-4FDD-9FD1-C120B5CC170B}"/>
              </a:ext>
            </a:extLst>
          </p:cNvPr>
          <p:cNvSpPr txBox="1"/>
          <p:nvPr/>
        </p:nvSpPr>
        <p:spPr>
          <a:xfrm>
            <a:off x="6001004" y="2380758"/>
            <a:ext cx="811110" cy="7078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sz="800" dirty="0">
                <a:solidFill>
                  <a:srgbClr val="FF0000"/>
                </a:solidFill>
              </a:rPr>
              <a:t>Footnote a: Vranckx 2016 figure 1 note  under the figure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xmlns="" id="{EE03AEF3-942F-4128-87A9-F79448D484CB}"/>
              </a:ext>
            </a:extLst>
          </p:cNvPr>
          <p:cNvCxnSpPr>
            <a:cxnSpLocks/>
          </p:cNvCxnSpPr>
          <p:nvPr/>
        </p:nvCxnSpPr>
        <p:spPr>
          <a:xfrm flipH="1">
            <a:off x="4068124" y="2876474"/>
            <a:ext cx="1932880" cy="38502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11A27657-CAB8-40B5-A781-B912AB2D0772}"/>
              </a:ext>
            </a:extLst>
          </p:cNvPr>
          <p:cNvSpPr txBox="1"/>
          <p:nvPr/>
        </p:nvSpPr>
        <p:spPr>
          <a:xfrm>
            <a:off x="5971182" y="3094226"/>
            <a:ext cx="811110" cy="5847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sz="800" dirty="0">
                <a:solidFill>
                  <a:srgbClr val="FF0000"/>
                </a:solidFill>
              </a:rPr>
              <a:t>Vranckx 2018 supp appendix p96 last para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xmlns="" id="{F96A436E-5453-4780-B5A4-423204EC8E2F}"/>
              </a:ext>
            </a:extLst>
          </p:cNvPr>
          <p:cNvCxnSpPr>
            <a:cxnSpLocks/>
            <a:stCxn id="17" idx="1"/>
          </p:cNvCxnSpPr>
          <p:nvPr/>
        </p:nvCxnSpPr>
        <p:spPr>
          <a:xfrm flipH="1" flipV="1">
            <a:off x="4540250" y="3327400"/>
            <a:ext cx="1430932" cy="5921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376719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487F27-F4AC-478C-A07B-A71CA0B86259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53379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Reference: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Vranckx P, Valgimigli M, Serruys PW, et al.  Ticagrelor monotherapy beyond one month vs. standard dual antiplatelet therapy following drug eluting stent implantation: a randomized multicenter superiority trial (GLOBAL LEADERS- </a:t>
            </a:r>
            <a:r>
              <a:rPr lang="en-GB" sz="10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stable vs ACS </a:t>
            </a:r>
            <a:r>
              <a:rPr lang="en-GB" sz="10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subanalysis</a:t>
            </a:r>
            <a:r>
              <a:rPr lang="en-GB" sz="10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</a:t>
            </a:r>
            <a:r>
              <a:rPr lang="en-US" dirty="0"/>
              <a:t>[presentation]. Presented at: Transcatheter Cardiovascular Therapeutics Conference; September 21-25, 2018; San Diego, CA.</a:t>
            </a:r>
            <a:r>
              <a:rPr lang="en-US" b="1" dirty="0"/>
              <a:t> </a:t>
            </a:r>
            <a:r>
              <a:rPr lang="en-US" dirty="0"/>
              <a:t>https://www.tctmd.com/slide/global-leaders-first-report-results-acs-and-non-acs-subgroups. Accessed September 26, 2019.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487F27-F4AC-478C-A07B-A71CA0B86259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B0743E9-EAE2-49A7-B999-7428BEBE57FA}"/>
              </a:ext>
            </a:extLst>
          </p:cNvPr>
          <p:cNvSpPr txBox="1"/>
          <p:nvPr/>
        </p:nvSpPr>
        <p:spPr>
          <a:xfrm>
            <a:off x="641350" y="740887"/>
            <a:ext cx="2948517" cy="24622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sz="1000" dirty="0">
                <a:solidFill>
                  <a:srgbClr val="FF0000"/>
                </a:solidFill>
              </a:rPr>
              <a:t>Vranckx presentation slides 5 and 6</a:t>
            </a:r>
          </a:p>
        </p:txBody>
      </p:sp>
    </p:spTree>
    <p:extLst>
      <p:ext uri="{BB962C8B-B14F-4D97-AF65-F5344CB8AC3E}">
        <p14:creationId xmlns:p14="http://schemas.microsoft.com/office/powerpoint/2010/main" val="248127755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Reference:</a:t>
            </a:r>
          </a:p>
          <a:p>
            <a:pPr marL="0" indent="0">
              <a:buNone/>
              <a:defRPr/>
            </a:pPr>
            <a:r>
              <a:rPr lang="en-US" dirty="0" err="1"/>
              <a:t>Vranckx</a:t>
            </a:r>
            <a:r>
              <a:rPr lang="en-US" dirty="0"/>
              <a:t> P, </a:t>
            </a:r>
            <a:r>
              <a:rPr lang="en-US" dirty="0" err="1"/>
              <a:t>Valgimigli</a:t>
            </a:r>
            <a:r>
              <a:rPr lang="en-US" dirty="0"/>
              <a:t> M, </a:t>
            </a:r>
            <a:r>
              <a:rPr lang="en-US" dirty="0" err="1"/>
              <a:t>Serruys</a:t>
            </a:r>
            <a:r>
              <a:rPr lang="en-US" dirty="0"/>
              <a:t> PW, et al.  Ticagrelor monotherapy beyond one month vs. standard dual antiplatelet therapy following drug eluting stent implantation: a randomized multicenter superiority trial (GLOBAL LEADERS- </a:t>
            </a:r>
            <a:r>
              <a:rPr lang="en-GB" dirty="0"/>
              <a:t>stable vs ACS </a:t>
            </a:r>
            <a:r>
              <a:rPr lang="en-GB" dirty="0" err="1"/>
              <a:t>subanalysis</a:t>
            </a:r>
            <a:r>
              <a:rPr lang="en-GB" dirty="0"/>
              <a:t>) </a:t>
            </a:r>
            <a:r>
              <a:rPr lang="en-US" dirty="0"/>
              <a:t>[presentation]. Presented at: Transcatheter Cardiovascular Therapeutics Conference; September 21-25, 2018; San Diego, CA.</a:t>
            </a:r>
            <a:r>
              <a:rPr lang="en-US" b="1" dirty="0"/>
              <a:t> </a:t>
            </a:r>
            <a:r>
              <a:rPr lang="en-US" dirty="0"/>
              <a:t>https://www.tctmd.com/slide/global-leaders-first-report-results-acs-and-non-acs-subgroups. Accessed September 26, 2019.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AutoNum type="arabicPeriod"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487F27-F4AC-478C-A07B-A71CA0B86259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B0743E9-EAE2-49A7-B999-7428BEBE57FA}"/>
              </a:ext>
            </a:extLst>
          </p:cNvPr>
          <p:cNvSpPr txBox="1"/>
          <p:nvPr/>
        </p:nvSpPr>
        <p:spPr>
          <a:xfrm>
            <a:off x="641350" y="740887"/>
            <a:ext cx="2948517" cy="24622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sz="1000" dirty="0">
                <a:solidFill>
                  <a:srgbClr val="FF0000"/>
                </a:solidFill>
              </a:rPr>
              <a:t>Vranckx presentation slides 8 and 9</a:t>
            </a:r>
          </a:p>
        </p:txBody>
      </p:sp>
    </p:spTree>
    <p:extLst>
      <p:ext uri="{BB962C8B-B14F-4D97-AF65-F5344CB8AC3E}">
        <p14:creationId xmlns:p14="http://schemas.microsoft.com/office/powerpoint/2010/main" val="43920909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Reference:</a:t>
            </a:r>
          </a:p>
          <a:p>
            <a:pPr marL="0" lvl="0" indent="0">
              <a:buNone/>
              <a:defRPr/>
            </a:pPr>
            <a:r>
              <a:rPr lang="en-US" dirty="0" err="1"/>
              <a:t>Vranckx</a:t>
            </a:r>
            <a:r>
              <a:rPr lang="en-US" dirty="0"/>
              <a:t> P, </a:t>
            </a:r>
            <a:r>
              <a:rPr lang="en-US" dirty="0" err="1"/>
              <a:t>Valgimigli</a:t>
            </a:r>
            <a:r>
              <a:rPr lang="en-US" dirty="0"/>
              <a:t> M, </a:t>
            </a:r>
            <a:r>
              <a:rPr lang="en-US" dirty="0" err="1"/>
              <a:t>Serruys</a:t>
            </a:r>
            <a:r>
              <a:rPr lang="en-US" dirty="0"/>
              <a:t> PW, et al.  Ticagrelor monotherapy beyond one month vs. standard dual antiplatelet therapy following drug eluting stent implantation: a randomized multicenter superiority trial (GLOBAL LEADERS- </a:t>
            </a:r>
            <a:r>
              <a:rPr lang="en-GB" dirty="0"/>
              <a:t>stable vs ACS </a:t>
            </a:r>
            <a:r>
              <a:rPr lang="en-GB" dirty="0" err="1"/>
              <a:t>subanalysis</a:t>
            </a:r>
            <a:r>
              <a:rPr lang="en-GB" dirty="0"/>
              <a:t>) </a:t>
            </a:r>
            <a:r>
              <a:rPr lang="en-US" dirty="0"/>
              <a:t>[presentation]. Presented at: Transcatheter Cardiovascular Therapeutics Conference; September 21-25, 2018; San Diego, CA.</a:t>
            </a:r>
            <a:r>
              <a:rPr lang="en-US" b="1" dirty="0"/>
              <a:t> </a:t>
            </a:r>
            <a:r>
              <a:rPr lang="en-US" dirty="0"/>
              <a:t>https://www.tctmd.com/slide/global-leaders-first-report-results-acs-and-non-acs-subgroups. Accessed September 26, 2019.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AutoNum type="arabicPeriod"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487F27-F4AC-478C-A07B-A71CA0B86259}" type="slidenum">
              <a:rPr lang="en-US" smtClean="0"/>
              <a:pPr/>
              <a:t>40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B0743E9-EAE2-49A7-B999-7428BEBE57FA}"/>
              </a:ext>
            </a:extLst>
          </p:cNvPr>
          <p:cNvSpPr txBox="1"/>
          <p:nvPr/>
        </p:nvSpPr>
        <p:spPr>
          <a:xfrm>
            <a:off x="641350" y="740887"/>
            <a:ext cx="2948517" cy="24622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sz="1000" dirty="0">
                <a:solidFill>
                  <a:srgbClr val="FF0000"/>
                </a:solidFill>
              </a:rPr>
              <a:t>Vranckx presentation slides 10 and 11</a:t>
            </a:r>
          </a:p>
        </p:txBody>
      </p:sp>
    </p:spTree>
    <p:extLst>
      <p:ext uri="{BB962C8B-B14F-4D97-AF65-F5344CB8AC3E}">
        <p14:creationId xmlns:p14="http://schemas.microsoft.com/office/powerpoint/2010/main" val="271437372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Reference:</a:t>
            </a:r>
          </a:p>
          <a:p>
            <a:pPr marL="0" lvl="0" indent="0">
              <a:buNone/>
              <a:defRPr/>
            </a:pPr>
            <a:r>
              <a:rPr lang="en-US" dirty="0" err="1"/>
              <a:t>Vranckx</a:t>
            </a:r>
            <a:r>
              <a:rPr lang="en-US" dirty="0"/>
              <a:t> P, </a:t>
            </a:r>
            <a:r>
              <a:rPr lang="en-US" dirty="0" err="1"/>
              <a:t>Valgimigli</a:t>
            </a:r>
            <a:r>
              <a:rPr lang="en-US" dirty="0"/>
              <a:t> M, </a:t>
            </a:r>
            <a:r>
              <a:rPr lang="en-US" dirty="0" err="1"/>
              <a:t>Serruys</a:t>
            </a:r>
            <a:r>
              <a:rPr lang="en-US" dirty="0"/>
              <a:t> PW, et al.  Ticagrelor monotherapy beyond one month vs. standard dual antiplatelet therapy following drug eluting stent implantation: a randomized multicenter superiority trial (GLOBAL LEADERS- </a:t>
            </a:r>
            <a:r>
              <a:rPr lang="en-GB" dirty="0"/>
              <a:t>stable vs ACS </a:t>
            </a:r>
            <a:r>
              <a:rPr lang="en-GB" dirty="0" err="1"/>
              <a:t>subanalysis</a:t>
            </a:r>
            <a:r>
              <a:rPr lang="en-GB" dirty="0"/>
              <a:t>) </a:t>
            </a:r>
            <a:r>
              <a:rPr lang="en-US" dirty="0"/>
              <a:t>[presentation]. Presented at: Transcatheter Cardiovascular Therapeutics Conference; September 21-25, 2018; San Diego, CA.</a:t>
            </a:r>
            <a:r>
              <a:rPr lang="en-US" b="1" dirty="0"/>
              <a:t> </a:t>
            </a:r>
            <a:r>
              <a:rPr lang="en-US" dirty="0"/>
              <a:t>https://www.tctmd.com/slide/global-leaders-first-report-results-acs-and-non-acs-subgroups. Accessed September 26, 2019.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AutoNum type="arabicPeriod"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487F27-F4AC-478C-A07B-A71CA0B86259}" type="slidenum">
              <a:rPr lang="en-US" smtClean="0"/>
              <a:pPr/>
              <a:t>41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B0743E9-EAE2-49A7-B999-7428BEBE57FA}"/>
              </a:ext>
            </a:extLst>
          </p:cNvPr>
          <p:cNvSpPr txBox="1"/>
          <p:nvPr/>
        </p:nvSpPr>
        <p:spPr>
          <a:xfrm>
            <a:off x="641350" y="740887"/>
            <a:ext cx="2948517" cy="24622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sz="1000" dirty="0">
                <a:solidFill>
                  <a:srgbClr val="FF0000"/>
                </a:solidFill>
              </a:rPr>
              <a:t>Vranckx presentation slides 12 and 13</a:t>
            </a:r>
          </a:p>
        </p:txBody>
      </p:sp>
    </p:spTree>
    <p:extLst>
      <p:ext uri="{BB962C8B-B14F-4D97-AF65-F5344CB8AC3E}">
        <p14:creationId xmlns:p14="http://schemas.microsoft.com/office/powerpoint/2010/main" val="39751988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87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65966280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5013" y="1173163"/>
            <a:ext cx="5632450" cy="31686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42900" y="4807234"/>
            <a:ext cx="6210300" cy="3849085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References:</a:t>
            </a:r>
          </a:p>
          <a:p>
            <a:pPr marL="233355" indent="-233355">
              <a:buAutoNum type="arabicPeriod"/>
            </a:pPr>
            <a:r>
              <a:rPr lang="en-GB" dirty="0"/>
              <a:t>BRILIQUE Labelling information.</a:t>
            </a:r>
          </a:p>
          <a:p>
            <a:pPr marL="233355" indent="-233355">
              <a:buAutoNum type="arabicPeriod"/>
            </a:pPr>
            <a:r>
              <a:rPr lang="en-GB" dirty="0" err="1"/>
              <a:t>Efient</a:t>
            </a:r>
            <a:r>
              <a:rPr lang="en-GB" dirty="0"/>
              <a:t> Summary of Product Characteristics, Daiichi Sankyo EU GmbH,  December 2018.</a:t>
            </a:r>
          </a:p>
          <a:p>
            <a:pPr marL="233355" indent="-233355">
              <a:buAutoNum type="arabicPeriod"/>
            </a:pPr>
            <a:r>
              <a:rPr lang="en-GB" dirty="0"/>
              <a:t>Ibanez B, James S, Agewall S, et al. 2017 ESC Guidelines for the management of acute myocardial infarction in patients presenting with ST-segment elevation: The Task Force for the management of acute myocardial infarction in patients presenting with ST-segment elevation of the European Society of Cardiology (ESC). </a:t>
            </a:r>
            <a:r>
              <a:rPr lang="en-GB" i="1" dirty="0"/>
              <a:t>Eur Heart J</a:t>
            </a:r>
            <a:r>
              <a:rPr lang="en-GB" dirty="0"/>
              <a:t>. 2018;39:119–177.</a:t>
            </a:r>
          </a:p>
          <a:p>
            <a:pPr marL="233355" indent="-233355" defTabSz="933420">
              <a:spcBef>
                <a:spcPts val="306"/>
              </a:spcBef>
              <a:buFont typeface="Arial" panose="020B0604020202020204" pitchFamily="34" charset="0"/>
              <a:buAutoNum type="arabicPeriod"/>
              <a:defRPr/>
            </a:pPr>
            <a:r>
              <a:rPr lang="en-GB" dirty="0"/>
              <a:t>Valgimigli M, Bueno H, Byrne RA, et al. 2017 ESC focused update on dual antiplatelet therapy in coronary artery disease developed in collaboration with EACTS: The Task Force for dual antiplatelet therapy in coronary artery disease of the European Society of Cardiology (ESC) and of the European Association for Cardio-Thoracic Surgery (EACTS). </a:t>
            </a:r>
            <a:r>
              <a:rPr lang="en-GB" i="1" dirty="0" err="1"/>
              <a:t>Eur</a:t>
            </a:r>
            <a:r>
              <a:rPr lang="en-GB" i="1" dirty="0"/>
              <a:t> Heart J</a:t>
            </a:r>
            <a:r>
              <a:rPr lang="en-GB" dirty="0"/>
              <a:t>. 2018;39:213–260.</a:t>
            </a:r>
          </a:p>
          <a:p>
            <a:pPr marL="233355" indent="-233355">
              <a:buAutoNum type="arabicPeriod"/>
            </a:pPr>
            <a:r>
              <a:rPr lang="en-US" dirty="0"/>
              <a:t>Roffi M, </a:t>
            </a:r>
            <a:r>
              <a:rPr lang="en-US" dirty="0" err="1"/>
              <a:t>Patrono</a:t>
            </a:r>
            <a:r>
              <a:rPr lang="en-US" dirty="0"/>
              <a:t> C, Collet JP, et al. 2015 ESC Guidelines for the management of acute coronary syndromes in patients presenting without persistent ST-segment elevation: Task Force for the Management of Acute Coronary Syndromes in Patients Presenting without Persistent ST-Segment Elevation of the European Society of Cardiology (ESC). </a:t>
            </a:r>
            <a:r>
              <a:rPr lang="en-US" i="1" dirty="0" err="1"/>
              <a:t>Eur</a:t>
            </a:r>
            <a:r>
              <a:rPr lang="en-US" i="1" dirty="0"/>
              <a:t> Heart J</a:t>
            </a:r>
            <a:r>
              <a:rPr lang="en-US" dirty="0"/>
              <a:t>. 2016;37:267–315.</a:t>
            </a:r>
          </a:p>
          <a:p>
            <a:pPr marL="233355" indent="-233355" defTabSz="933420">
              <a:spcBef>
                <a:spcPts val="306"/>
              </a:spcBef>
              <a:buFont typeface="Arial" panose="020B0604020202020204" pitchFamily="34" charset="0"/>
              <a:buAutoNum type="arabicPeriod"/>
              <a:defRPr/>
            </a:pPr>
            <a:r>
              <a:rPr lang="en-GB" dirty="0"/>
              <a:t>W</a:t>
            </a:r>
            <a:r>
              <a:rPr lang="en-US" dirty="0" err="1"/>
              <a:t>iviott</a:t>
            </a:r>
            <a:r>
              <a:rPr lang="en-US" dirty="0"/>
              <a:t> SD, </a:t>
            </a:r>
            <a:r>
              <a:rPr lang="en-US" dirty="0" err="1"/>
              <a:t>Braunwald</a:t>
            </a:r>
            <a:r>
              <a:rPr lang="en-US" dirty="0"/>
              <a:t> E, McCabe CH, et al. </a:t>
            </a:r>
            <a:r>
              <a:rPr lang="en-GB" dirty="0"/>
              <a:t>Prasugrel versus clopidogrel in patients with acute coronary syndromes. </a:t>
            </a:r>
            <a:r>
              <a:rPr lang="en-US" i="1" dirty="0"/>
              <a:t>N </a:t>
            </a:r>
            <a:r>
              <a:rPr lang="en-US" i="1" dirty="0" err="1"/>
              <a:t>Engl</a:t>
            </a:r>
            <a:r>
              <a:rPr lang="en-US" i="1" dirty="0"/>
              <a:t> J Med</a:t>
            </a:r>
            <a:r>
              <a:rPr lang="en-US" dirty="0"/>
              <a:t>. 2007;357:2001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–2015. </a:t>
            </a:r>
          </a:p>
          <a:p>
            <a:pPr marL="233355" indent="-233355">
              <a:buAutoNum type="arabicPeriod"/>
            </a:pP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487F27-F4AC-478C-A07B-A71CA0B86259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44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40A7063D-079B-4173-BB12-0931BCE22FAA}"/>
              </a:ext>
            </a:extLst>
          </p:cNvPr>
          <p:cNvSpPr txBox="1"/>
          <p:nvPr/>
        </p:nvSpPr>
        <p:spPr>
          <a:xfrm>
            <a:off x="71401" y="2022265"/>
            <a:ext cx="1185624" cy="37299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lIns="36749" tIns="46671" rIns="36749" bIns="46671" rtlCol="0">
            <a:spAutoFit/>
          </a:bodyPr>
          <a:lstStyle/>
          <a:p>
            <a:pPr>
              <a:defRPr/>
            </a:pPr>
            <a:r>
              <a:rPr lang="en-GB" sz="600" dirty="0">
                <a:solidFill>
                  <a:srgbClr val="FF0000"/>
                </a:solidFill>
              </a:rPr>
              <a:t>Brilique SPC p2,4.2, Acute coronary syndrome</a:t>
            </a:r>
          </a:p>
          <a:p>
            <a:pPr>
              <a:defRPr/>
            </a:pPr>
            <a:r>
              <a:rPr lang="en-GB" sz="600" dirty="0">
                <a:solidFill>
                  <a:srgbClr val="FF0000"/>
                </a:solidFill>
              </a:rPr>
              <a:t>AND p3, 4.3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13B240BF-0A2C-47AB-914B-9801E0E45956}"/>
              </a:ext>
            </a:extLst>
          </p:cNvPr>
          <p:cNvSpPr txBox="1"/>
          <p:nvPr/>
        </p:nvSpPr>
        <p:spPr>
          <a:xfrm>
            <a:off x="5538133" y="2847331"/>
            <a:ext cx="1564342" cy="27974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lIns="93342" tIns="46671" rIns="93342" bIns="46671" rtlCol="0">
            <a:spAutoFit/>
          </a:bodyPr>
          <a:lstStyle/>
          <a:p>
            <a:pPr>
              <a:defRPr/>
            </a:pPr>
            <a:r>
              <a:rPr lang="en-GB" sz="600" dirty="0" err="1">
                <a:solidFill>
                  <a:srgbClr val="FF0000"/>
                </a:solidFill>
              </a:rPr>
              <a:t>Efient</a:t>
            </a:r>
            <a:r>
              <a:rPr lang="en-GB" sz="600" dirty="0">
                <a:solidFill>
                  <a:srgbClr val="FF0000"/>
                </a:solidFill>
              </a:rPr>
              <a:t> SPC p3, 4.2, </a:t>
            </a:r>
            <a:r>
              <a:rPr lang="en-GB" sz="600" i="1" dirty="0">
                <a:solidFill>
                  <a:srgbClr val="FF0000"/>
                </a:solidFill>
              </a:rPr>
              <a:t>Patients &gt;75 years old</a:t>
            </a:r>
            <a:r>
              <a:rPr lang="en-GB" sz="600" dirty="0">
                <a:solidFill>
                  <a:srgbClr val="FF0000"/>
                </a:solidFill>
              </a:rPr>
              <a:t> AND </a:t>
            </a:r>
            <a:r>
              <a:rPr lang="en-GB" sz="600" i="1" dirty="0">
                <a:solidFill>
                  <a:srgbClr val="FF0000"/>
                </a:solidFill>
              </a:rPr>
              <a:t>patients weight&lt;60kg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798F1A83-EB36-44A9-B8ED-949027AE09AC}"/>
              </a:ext>
            </a:extLst>
          </p:cNvPr>
          <p:cNvSpPr txBox="1"/>
          <p:nvPr/>
        </p:nvSpPr>
        <p:spPr>
          <a:xfrm>
            <a:off x="5536489" y="2600653"/>
            <a:ext cx="1564342" cy="18649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lIns="93342" tIns="46671" rIns="93342" bIns="46671" rtlCol="0">
            <a:spAutoFit/>
          </a:bodyPr>
          <a:lstStyle/>
          <a:p>
            <a:pPr>
              <a:defRPr/>
            </a:pPr>
            <a:r>
              <a:rPr lang="en-GB" sz="600" dirty="0" err="1">
                <a:solidFill>
                  <a:srgbClr val="FF0000"/>
                </a:solidFill>
              </a:rPr>
              <a:t>Efient</a:t>
            </a:r>
            <a:r>
              <a:rPr lang="en-GB" sz="600" dirty="0">
                <a:solidFill>
                  <a:srgbClr val="FF0000"/>
                </a:solidFill>
              </a:rPr>
              <a:t> SPC p2, 4.1</a:t>
            </a:r>
            <a:endParaRPr lang="en-GB" sz="600" i="1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862B223E-13A4-4FBD-93FD-5273DCC6D78E}"/>
              </a:ext>
            </a:extLst>
          </p:cNvPr>
          <p:cNvSpPr txBox="1"/>
          <p:nvPr/>
        </p:nvSpPr>
        <p:spPr>
          <a:xfrm>
            <a:off x="5536489" y="2220261"/>
            <a:ext cx="1564342" cy="18649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lIns="93342" tIns="46671" rIns="93342" bIns="46671" rtlCol="0">
            <a:spAutoFit/>
          </a:bodyPr>
          <a:lstStyle/>
          <a:p>
            <a:pPr>
              <a:defRPr/>
            </a:pPr>
            <a:r>
              <a:rPr lang="en-GB" sz="600" dirty="0" err="1">
                <a:solidFill>
                  <a:srgbClr val="FF0000"/>
                </a:solidFill>
              </a:rPr>
              <a:t>Efient</a:t>
            </a:r>
            <a:r>
              <a:rPr lang="en-GB" sz="600" dirty="0">
                <a:solidFill>
                  <a:srgbClr val="FF0000"/>
                </a:solidFill>
              </a:rPr>
              <a:t> SPC p3, 4.3</a:t>
            </a:r>
            <a:endParaRPr lang="en-GB" sz="600" i="1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EFD1D07-8AC3-4415-928A-1614B6819805}"/>
              </a:ext>
            </a:extLst>
          </p:cNvPr>
          <p:cNvSpPr txBox="1"/>
          <p:nvPr/>
        </p:nvSpPr>
        <p:spPr>
          <a:xfrm>
            <a:off x="3700959" y="4378331"/>
            <a:ext cx="1179230" cy="18649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lIns="93342" tIns="46671" rIns="93342" bIns="46671" rtlCol="0">
            <a:spAutoFit/>
          </a:bodyPr>
          <a:lstStyle/>
          <a:p>
            <a:pPr>
              <a:defRPr/>
            </a:pPr>
            <a:r>
              <a:rPr lang="en-GB" sz="600" dirty="0" err="1">
                <a:solidFill>
                  <a:srgbClr val="FF0000"/>
                </a:solidFill>
              </a:rPr>
              <a:t>Effient</a:t>
            </a:r>
            <a:r>
              <a:rPr lang="en-GB" sz="600" dirty="0">
                <a:solidFill>
                  <a:srgbClr val="FF0000"/>
                </a:solidFill>
              </a:rPr>
              <a:t> SPC p2, 4.2, </a:t>
            </a:r>
            <a:r>
              <a:rPr lang="en-GB" sz="600" i="1" dirty="0">
                <a:solidFill>
                  <a:srgbClr val="FF0000"/>
                </a:solidFill>
              </a:rPr>
              <a:t>Adults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="" xmlns:a16="http://schemas.microsoft.com/office/drawing/2014/main" id="{97C80142-01C3-4DB5-9153-BB7A2A5B52BB}"/>
              </a:ext>
            </a:extLst>
          </p:cNvPr>
          <p:cNvCxnSpPr>
            <a:stCxn id="10" idx="0"/>
          </p:cNvCxnSpPr>
          <p:nvPr/>
        </p:nvCxnSpPr>
        <p:spPr>
          <a:xfrm flipH="1" flipV="1">
            <a:off x="4147845" y="4217118"/>
            <a:ext cx="142729" cy="16121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393DED38-FF0E-4F68-ADD0-A01C4538DC49}"/>
              </a:ext>
            </a:extLst>
          </p:cNvPr>
          <p:cNvSpPr txBox="1"/>
          <p:nvPr/>
        </p:nvSpPr>
        <p:spPr>
          <a:xfrm>
            <a:off x="948275" y="3396995"/>
            <a:ext cx="1564342" cy="37299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lIns="36749" tIns="46671" rIns="36749" bIns="46671" rtlCol="0">
            <a:spAutoFit/>
          </a:bodyPr>
          <a:lstStyle/>
          <a:p>
            <a:pPr>
              <a:defRPr/>
            </a:pPr>
            <a:r>
              <a:rPr lang="en-GB" sz="600" dirty="0">
                <a:solidFill>
                  <a:srgbClr val="FF0000"/>
                </a:solidFill>
              </a:rPr>
              <a:t>Ibanez 2018 p32, recommendations table</a:t>
            </a:r>
          </a:p>
          <a:p>
            <a:pPr>
              <a:defRPr/>
            </a:pPr>
            <a:r>
              <a:rPr lang="en-GB" sz="600" dirty="0" err="1">
                <a:solidFill>
                  <a:srgbClr val="FF0000"/>
                </a:solidFill>
              </a:rPr>
              <a:t>Valgimigli</a:t>
            </a:r>
            <a:r>
              <a:rPr lang="en-GB" sz="600" dirty="0">
                <a:solidFill>
                  <a:srgbClr val="FF0000"/>
                </a:solidFill>
              </a:rPr>
              <a:t> 2018 p37, recommendations table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="" xmlns:a16="http://schemas.microsoft.com/office/drawing/2014/main" id="{8F058B39-6C1D-4AB3-99FB-863CBEFF6A5B}"/>
              </a:ext>
            </a:extLst>
          </p:cNvPr>
          <p:cNvCxnSpPr>
            <a:cxnSpLocks/>
            <a:stCxn id="13" idx="3"/>
          </p:cNvCxnSpPr>
          <p:nvPr/>
        </p:nvCxnSpPr>
        <p:spPr>
          <a:xfrm flipV="1">
            <a:off x="2512617" y="3539918"/>
            <a:ext cx="1142790" cy="4357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5F1CA7BB-A374-4F17-9231-0087C02B1319}"/>
              </a:ext>
            </a:extLst>
          </p:cNvPr>
          <p:cNvSpPr txBox="1"/>
          <p:nvPr/>
        </p:nvSpPr>
        <p:spPr>
          <a:xfrm>
            <a:off x="6320304" y="3592496"/>
            <a:ext cx="782171" cy="74058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lIns="36749" tIns="46671" rIns="36749" bIns="46671" rtlCol="0">
            <a:spAutoFit/>
          </a:bodyPr>
          <a:lstStyle/>
          <a:p>
            <a:pPr>
              <a:defRPr/>
            </a:pPr>
            <a:r>
              <a:rPr lang="en-GB" sz="600" dirty="0" err="1">
                <a:solidFill>
                  <a:srgbClr val="FF0000"/>
                </a:solidFill>
              </a:rPr>
              <a:t>Valgimigli</a:t>
            </a:r>
            <a:r>
              <a:rPr lang="en-GB" sz="600" dirty="0">
                <a:solidFill>
                  <a:srgbClr val="FF0000"/>
                </a:solidFill>
              </a:rPr>
              <a:t> 2018 p38, recommendations table</a:t>
            </a:r>
          </a:p>
          <a:p>
            <a:pPr>
              <a:defRPr/>
            </a:pPr>
            <a:endParaRPr lang="en-GB" sz="600" dirty="0">
              <a:solidFill>
                <a:srgbClr val="FF0000"/>
              </a:solidFill>
            </a:endParaRPr>
          </a:p>
          <a:p>
            <a:pPr>
              <a:defRPr/>
            </a:pPr>
            <a:r>
              <a:rPr lang="en-GB" sz="600" dirty="0" err="1">
                <a:solidFill>
                  <a:srgbClr val="FF0000"/>
                </a:solidFill>
              </a:rPr>
              <a:t>Roffi</a:t>
            </a:r>
            <a:r>
              <a:rPr lang="en-GB" sz="600" dirty="0">
                <a:solidFill>
                  <a:srgbClr val="FF0000"/>
                </a:solidFill>
              </a:rPr>
              <a:t> 2016, p21, recommendations table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="" xmlns:a16="http://schemas.microsoft.com/office/drawing/2014/main" id="{A462C6CC-C8A4-4A3B-9783-A8D8CB4EC1D7}"/>
              </a:ext>
            </a:extLst>
          </p:cNvPr>
          <p:cNvCxnSpPr>
            <a:stCxn id="18" idx="1"/>
          </p:cNvCxnSpPr>
          <p:nvPr/>
        </p:nvCxnSpPr>
        <p:spPr>
          <a:xfrm flipH="1" flipV="1">
            <a:off x="6029212" y="3863236"/>
            <a:ext cx="291092" cy="9955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96C67B70-9700-44F1-9F4A-DB23A02EC0C0}"/>
              </a:ext>
            </a:extLst>
          </p:cNvPr>
          <p:cNvSpPr txBox="1"/>
          <p:nvPr/>
        </p:nvSpPr>
        <p:spPr>
          <a:xfrm>
            <a:off x="943240" y="2954069"/>
            <a:ext cx="1185624" cy="18649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lIns="36749" tIns="46671" rIns="36749" bIns="46671" rtlCol="0">
            <a:spAutoFit/>
          </a:bodyPr>
          <a:lstStyle/>
          <a:p>
            <a:pPr>
              <a:defRPr/>
            </a:pPr>
            <a:r>
              <a:rPr lang="en-GB" sz="600" dirty="0" err="1">
                <a:solidFill>
                  <a:srgbClr val="FF0000"/>
                </a:solidFill>
              </a:rPr>
              <a:t>Wiviott</a:t>
            </a:r>
            <a:r>
              <a:rPr lang="en-GB" sz="600" dirty="0">
                <a:solidFill>
                  <a:srgbClr val="FF0000"/>
                </a:solidFill>
              </a:rPr>
              <a:t> 2007, p2, col 2, para 3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="" xmlns:a16="http://schemas.microsoft.com/office/drawing/2014/main" id="{5203E79B-ADC4-469B-A637-5A316DE186A5}"/>
              </a:ext>
            </a:extLst>
          </p:cNvPr>
          <p:cNvCxnSpPr>
            <a:cxnSpLocks/>
            <a:endCxn id="16" idx="3"/>
          </p:cNvCxnSpPr>
          <p:nvPr/>
        </p:nvCxnSpPr>
        <p:spPr>
          <a:xfrm flipH="1" flipV="1">
            <a:off x="2128864" y="3047317"/>
            <a:ext cx="459594" cy="17972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AB81ED94-EEC1-4989-A5E5-B85E9EDA5181}"/>
              </a:ext>
            </a:extLst>
          </p:cNvPr>
          <p:cNvSpPr txBox="1"/>
          <p:nvPr/>
        </p:nvSpPr>
        <p:spPr>
          <a:xfrm>
            <a:off x="5538133" y="2410457"/>
            <a:ext cx="1564342" cy="18649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lIns="93342" tIns="46671" rIns="93342" bIns="46671" rtlCol="0">
            <a:spAutoFit/>
          </a:bodyPr>
          <a:lstStyle/>
          <a:p>
            <a:pPr>
              <a:defRPr/>
            </a:pPr>
            <a:r>
              <a:rPr lang="en-GB" sz="600" dirty="0" err="1">
                <a:solidFill>
                  <a:srgbClr val="FF0000"/>
                </a:solidFill>
              </a:rPr>
              <a:t>Efient</a:t>
            </a:r>
            <a:r>
              <a:rPr lang="en-GB" sz="600" dirty="0">
                <a:solidFill>
                  <a:srgbClr val="FF0000"/>
                </a:solidFill>
              </a:rPr>
              <a:t> SPC p4, last paragraph</a:t>
            </a:r>
            <a:endParaRPr lang="en-GB" sz="600" i="1" dirty="0">
              <a:solidFill>
                <a:srgbClr val="FF000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8204E563-A73D-4621-84FC-7722A37EE0B1}"/>
              </a:ext>
            </a:extLst>
          </p:cNvPr>
          <p:cNvSpPr txBox="1"/>
          <p:nvPr/>
        </p:nvSpPr>
        <p:spPr>
          <a:xfrm>
            <a:off x="5147047" y="166093"/>
            <a:ext cx="1564342" cy="74058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lIns="93342" tIns="46671" rIns="93342" bIns="46671" rtlCol="0">
            <a:spAutoFit/>
          </a:bodyPr>
          <a:lstStyle/>
          <a:p>
            <a:pPr>
              <a:defRPr/>
            </a:pPr>
            <a:r>
              <a:rPr lang="en-GB" sz="600" dirty="0">
                <a:solidFill>
                  <a:srgbClr val="FF0000"/>
                </a:solidFill>
                <a:highlight>
                  <a:srgbClr val="FFFF00"/>
                </a:highlight>
              </a:rPr>
              <a:t>Based on Ticagrelor – Confidence Based on Compelling Evidence Deck </a:t>
            </a:r>
            <a:r>
              <a:rPr lang="en-US" sz="600" dirty="0">
                <a:solidFill>
                  <a:srgbClr val="FF0000"/>
                </a:solidFill>
                <a:highlight>
                  <a:srgbClr val="FFFF00"/>
                </a:highlight>
              </a:rPr>
              <a:t>ML-1022-ALL-0106</a:t>
            </a:r>
          </a:p>
          <a:p>
            <a:pPr>
              <a:defRPr/>
            </a:pPr>
            <a:r>
              <a:rPr lang="en-GB" sz="600" dirty="0">
                <a:solidFill>
                  <a:srgbClr val="FF0000"/>
                </a:solidFill>
                <a:highlight>
                  <a:srgbClr val="FFFF00"/>
                </a:highlight>
              </a:rPr>
              <a:t> slide 8.</a:t>
            </a:r>
          </a:p>
          <a:p>
            <a:pPr>
              <a:defRPr/>
            </a:pPr>
            <a:endParaRPr lang="en-GB" sz="600" dirty="0">
              <a:solidFill>
                <a:srgbClr val="FF0000"/>
              </a:solidFill>
              <a:highlight>
                <a:srgbClr val="FFFF00"/>
              </a:highlight>
            </a:endParaRPr>
          </a:p>
          <a:p>
            <a:pPr>
              <a:defRPr/>
            </a:pPr>
            <a:r>
              <a:rPr lang="en-GB" sz="600" dirty="0">
                <a:solidFill>
                  <a:srgbClr val="FF0000"/>
                </a:solidFill>
                <a:highlight>
                  <a:srgbClr val="FFFF00"/>
                </a:highlight>
              </a:rPr>
              <a:t>Removed 1B (Chapter icon).</a:t>
            </a:r>
          </a:p>
          <a:p>
            <a:pPr>
              <a:defRPr/>
            </a:pPr>
            <a:r>
              <a:rPr lang="en-GB" sz="600" dirty="0">
                <a:solidFill>
                  <a:srgbClr val="FF0000"/>
                </a:solidFill>
                <a:highlight>
                  <a:srgbClr val="FFFF00"/>
                </a:highlight>
              </a:rPr>
              <a:t>Changed </a:t>
            </a:r>
            <a:r>
              <a:rPr lang="en-GB" sz="600" dirty="0" err="1">
                <a:solidFill>
                  <a:srgbClr val="FF0000"/>
                </a:solidFill>
                <a:highlight>
                  <a:srgbClr val="FFFF00"/>
                </a:highlight>
              </a:rPr>
              <a:t>colors</a:t>
            </a:r>
            <a:r>
              <a:rPr lang="en-GB" sz="600" dirty="0">
                <a:solidFill>
                  <a:srgbClr val="FF0000"/>
                </a:solidFill>
                <a:highlight>
                  <a:srgbClr val="FFFF00"/>
                </a:highlight>
              </a:rPr>
              <a:t> of diagram</a:t>
            </a:r>
          </a:p>
        </p:txBody>
      </p:sp>
    </p:spTree>
    <p:extLst>
      <p:ext uri="{BB962C8B-B14F-4D97-AF65-F5344CB8AC3E}">
        <p14:creationId xmlns:p14="http://schemas.microsoft.com/office/powerpoint/2010/main" val="302991907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en-US" sz="1000" b="1" dirty="0"/>
              <a:t>Reference: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en-US" sz="1000" dirty="0"/>
              <a:t>Bonaca MP, Bhatt DL, Cohen M, et al, for the PEGASUS-TIMI 54 Steering Committee and Investigators.  Long-term use of ticagrelor in patients with prior myocardial infarction. </a:t>
            </a:r>
            <a:r>
              <a:rPr lang="en-US" sz="1000" i="1" dirty="0"/>
              <a:t>N Engl J Med</a:t>
            </a:r>
            <a:r>
              <a:rPr lang="en-US" sz="1000" dirty="0"/>
              <a:t>. 2015; 372:1791-1800.</a:t>
            </a:r>
            <a:endParaRPr lang="en-US" dirty="0"/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487F27-F4AC-478C-A07B-A71CA0B86259}" type="slidenum">
              <a:rPr lang="en-US" smtClean="0">
                <a:solidFill>
                  <a:srgbClr val="000000"/>
                </a:solidFill>
              </a:rPr>
              <a:pPr/>
              <a:t>45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66996743-EAF3-4315-96DF-963055202387}"/>
              </a:ext>
            </a:extLst>
          </p:cNvPr>
          <p:cNvSpPr txBox="1"/>
          <p:nvPr/>
        </p:nvSpPr>
        <p:spPr>
          <a:xfrm>
            <a:off x="685800" y="538794"/>
            <a:ext cx="308940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rgbClr val="FF0000"/>
                </a:solidFill>
              </a:rPr>
              <a:t>PEGASUS: Bonaca/Fig 1, Table 2, and Table 3</a:t>
            </a:r>
          </a:p>
        </p:txBody>
      </p:sp>
    </p:spTree>
    <p:extLst>
      <p:ext uri="{BB962C8B-B14F-4D97-AF65-F5344CB8AC3E}">
        <p14:creationId xmlns:p14="http://schemas.microsoft.com/office/powerpoint/2010/main" val="37158526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3" tIns="45716" rIns="91433" bIns="45716" anchor="b"/>
          <a:lstStyle>
            <a:lvl1pPr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fld id="{D9B3F006-C2BA-4E93-908A-B332F8A69456}" type="slidenum">
              <a:rPr lang="en-US" altLang="en-US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 altLang="en-US" smtClean="0">
              <a:solidFill>
                <a:srgbClr val="00000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183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33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4343400"/>
            <a:ext cx="5791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1433" tIns="45716" rIns="91433" bIns="45716"/>
          <a:lstStyle/>
          <a:p>
            <a:pPr eaLnBrk="1" hangingPunct="1"/>
            <a:r>
              <a:rPr lang="en-US" altLang="en-US" b="1" smtClean="0">
                <a:latin typeface="Times New Roman" panose="02020603050405020304" pitchFamily="18" charset="0"/>
              </a:rPr>
              <a:t>As a result of the discordance between efficacy and safety with prasugrel </a:t>
            </a:r>
            <a:r>
              <a:rPr lang="en-US" altLang="en-US" b="1" smtClean="0"/>
              <a:t>–</a:t>
            </a:r>
            <a:r>
              <a:rPr lang="en-US" altLang="en-US" b="1" smtClean="0">
                <a:latin typeface="Times New Roman" panose="02020603050405020304" pitchFamily="18" charset="0"/>
              </a:rPr>
              <a:t>signficant reductions in events at the cost of a significant increase in bleeding we performed a series of post-hoc exploratory analyses to identify subgroups of patients that did not have a favorable net clinical benefit or who  had net harm.</a:t>
            </a:r>
          </a:p>
          <a:p>
            <a:pPr eaLnBrk="1" hangingPunct="1"/>
            <a:endParaRPr lang="en-US" altLang="en-US" b="1" smtClean="0">
              <a:latin typeface="Times New Roman" panose="02020603050405020304" pitchFamily="18" charset="0"/>
            </a:endParaRPr>
          </a:p>
          <a:p>
            <a:pPr eaLnBrk="1" hangingPunct="1"/>
            <a:r>
              <a:rPr lang="en-US" altLang="en-US" b="1" smtClean="0">
                <a:latin typeface="Times New Roman" panose="02020603050405020304" pitchFamily="18" charset="0"/>
              </a:rPr>
              <a:t>The group with a prior cerebrovascular event (shown in red) had more primary endpoint events and increased bleeding with prasugrel, resulting in a significant net clinical benefit favoring clopidogrel. Patients without a prior cerebrovascular event, shown in green, had a net clinical benefit favoring prasugrel. The P value for interaction was significant at 0.006.</a:t>
            </a:r>
          </a:p>
          <a:p>
            <a:pPr eaLnBrk="1" hangingPunct="1"/>
            <a:endParaRPr lang="en-US" altLang="en-US" b="1" smtClean="0">
              <a:latin typeface="Times New Roman" panose="02020603050405020304" pitchFamily="18" charset="0"/>
            </a:endParaRPr>
          </a:p>
          <a:p>
            <a:pPr eaLnBrk="1" hangingPunct="1"/>
            <a:r>
              <a:rPr lang="en-US" altLang="en-US" b="1" smtClean="0">
                <a:latin typeface="Times New Roman" panose="02020603050405020304" pitchFamily="18" charset="0"/>
              </a:rPr>
              <a:t>Elderly patients and those with a low body weight (shown in yellow) tended to have better efficacy but more bleeding with prasugrel, resulting in a net clinical benefit near unity. The younger patients and those with higher body weights (shown in green) had siginificant net clinical benefit favoring prasugrel. The interaction P values for the elderly and low weight patients did not reach statistical significance.</a:t>
            </a:r>
          </a:p>
        </p:txBody>
      </p:sp>
    </p:spTree>
    <p:extLst>
      <p:ext uri="{BB962C8B-B14F-4D97-AF65-F5344CB8AC3E}">
        <p14:creationId xmlns:p14="http://schemas.microsoft.com/office/powerpoint/2010/main" val="14918745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en-US" sz="1000" b="1" dirty="0"/>
              <a:t>Reference: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en-US" sz="1000" dirty="0"/>
              <a:t>Bonaca MP, Bhatt DL, Cohen M, et al, for the PEGASUS-TIMI 54 Steering Committee and Investigators.  Long-term use of ticagrelor in patients with prior myocardial infarction. </a:t>
            </a:r>
            <a:r>
              <a:rPr lang="en-US" sz="1000" i="1" dirty="0"/>
              <a:t>N Engl J Med</a:t>
            </a:r>
            <a:r>
              <a:rPr lang="en-US" sz="1000" dirty="0"/>
              <a:t>. 2015; 372:1791-1800.</a:t>
            </a:r>
            <a:endParaRPr lang="en-US" dirty="0"/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487F27-F4AC-478C-A07B-A71CA0B86259}" type="slidenum">
              <a:rPr lang="en-US" smtClean="0">
                <a:solidFill>
                  <a:srgbClr val="000000"/>
                </a:solidFill>
              </a:rPr>
              <a:pPr/>
              <a:t>13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66996743-EAF3-4315-96DF-963055202387}"/>
              </a:ext>
            </a:extLst>
          </p:cNvPr>
          <p:cNvSpPr txBox="1"/>
          <p:nvPr/>
        </p:nvSpPr>
        <p:spPr>
          <a:xfrm>
            <a:off x="685800" y="538794"/>
            <a:ext cx="308940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rgbClr val="FF0000"/>
                </a:solidFill>
              </a:rPr>
              <a:t>PEGASUS: Bonaca/Fig 1, Table 2, and Table 3</a:t>
            </a:r>
          </a:p>
        </p:txBody>
      </p:sp>
    </p:spTree>
    <p:extLst>
      <p:ext uri="{BB962C8B-B14F-4D97-AF65-F5344CB8AC3E}">
        <p14:creationId xmlns:p14="http://schemas.microsoft.com/office/powerpoint/2010/main" val="679191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23850" y="4484281"/>
            <a:ext cx="6210300" cy="418844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en-GB" sz="1000" b="1" dirty="0">
                <a:solidFill>
                  <a:srgbClr val="000000"/>
                </a:solidFill>
                <a:latin typeface="+mn-lt"/>
              </a:rPr>
              <a:t>Abbreviations: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800" dirty="0"/>
              <a:t>ACS = acute coronary syndrome; MI = myocardial infarction; OR = odds ratio; PCI =percutaneous coronary intervention; PLATO = </a:t>
            </a:r>
            <a:r>
              <a:rPr lang="en-US" sz="800" dirty="0" err="1"/>
              <a:t>PLATelet</a:t>
            </a:r>
            <a:r>
              <a:rPr lang="en-US" sz="800" dirty="0"/>
              <a:t> inhibition and patient Outcomes; PRAGUE-18 = Comparison of prasugrel and ticagrelor in the treatment of acute myocardial infarction-18; STEMI = ST-segment elevation myocardial infarction.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endParaRPr lang="en-GB" sz="1000" b="1" dirty="0">
              <a:solidFill>
                <a:srgbClr val="000000"/>
              </a:solidFill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en-GB" sz="1000" b="1" dirty="0">
                <a:solidFill>
                  <a:srgbClr val="000000"/>
                </a:solidFill>
                <a:latin typeface="+mn-lt"/>
              </a:rPr>
              <a:t>References: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AutoNum type="arabicPeriod"/>
              <a:tabLst/>
              <a:defRPr/>
            </a:pPr>
            <a:r>
              <a:rPr lang="en-GB" sz="800" dirty="0" err="1">
                <a:solidFill>
                  <a:srgbClr val="000000"/>
                </a:solidFill>
                <a:latin typeface="+mn-lt"/>
              </a:rPr>
              <a:t>Wallentin</a:t>
            </a:r>
            <a:r>
              <a:rPr lang="en-GB" sz="800" dirty="0">
                <a:solidFill>
                  <a:srgbClr val="000000"/>
                </a:solidFill>
                <a:latin typeface="+mn-lt"/>
              </a:rPr>
              <a:t> L, Becker RC, </a:t>
            </a:r>
            <a:r>
              <a:rPr lang="en-GB" sz="800" dirty="0" err="1">
                <a:solidFill>
                  <a:srgbClr val="000000"/>
                </a:solidFill>
                <a:latin typeface="+mn-lt"/>
              </a:rPr>
              <a:t>Budaj</a:t>
            </a:r>
            <a:r>
              <a:rPr lang="en-GB" sz="800" dirty="0">
                <a:solidFill>
                  <a:srgbClr val="000000"/>
                </a:solidFill>
                <a:latin typeface="+mn-lt"/>
              </a:rPr>
              <a:t> A, et al. Ticagrelor versus clopidogrel in patients with acute coronary syndromes. </a:t>
            </a:r>
            <a:r>
              <a:rPr lang="en-GB" sz="800" i="1" dirty="0">
                <a:solidFill>
                  <a:srgbClr val="000000"/>
                </a:solidFill>
                <a:latin typeface="+mn-lt"/>
              </a:rPr>
              <a:t>N </a:t>
            </a:r>
            <a:r>
              <a:rPr lang="en-GB" sz="800" i="1" dirty="0" err="1">
                <a:solidFill>
                  <a:srgbClr val="000000"/>
                </a:solidFill>
                <a:latin typeface="+mn-lt"/>
              </a:rPr>
              <a:t>Engl</a:t>
            </a:r>
            <a:r>
              <a:rPr lang="en-GB" sz="800" i="1" dirty="0">
                <a:solidFill>
                  <a:srgbClr val="000000"/>
                </a:solidFill>
                <a:latin typeface="+mn-lt"/>
              </a:rPr>
              <a:t> J Med</a:t>
            </a:r>
            <a:r>
              <a:rPr lang="en-GB" sz="800" dirty="0">
                <a:solidFill>
                  <a:srgbClr val="000000"/>
                </a:solidFill>
                <a:latin typeface="+mn-lt"/>
              </a:rPr>
              <a:t>. 2009;361:1045–1057.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AutoNum type="arabicPeriod"/>
              <a:tabLst/>
              <a:defRPr/>
            </a:pPr>
            <a:r>
              <a:rPr lang="en-GB" sz="800" dirty="0" err="1">
                <a:solidFill>
                  <a:srgbClr val="000000"/>
                </a:solidFill>
                <a:latin typeface="+mn-lt"/>
              </a:rPr>
              <a:t>Wiviott</a:t>
            </a:r>
            <a:r>
              <a:rPr lang="en-GB" sz="800" dirty="0">
                <a:solidFill>
                  <a:srgbClr val="000000"/>
                </a:solidFill>
                <a:latin typeface="+mn-lt"/>
              </a:rPr>
              <a:t> SD, </a:t>
            </a:r>
            <a:r>
              <a:rPr lang="en-GB" sz="800" dirty="0" err="1">
                <a:solidFill>
                  <a:srgbClr val="000000"/>
                </a:solidFill>
                <a:latin typeface="+mn-lt"/>
              </a:rPr>
              <a:t>Braunwald</a:t>
            </a:r>
            <a:r>
              <a:rPr lang="en-GB" sz="800" dirty="0">
                <a:solidFill>
                  <a:srgbClr val="000000"/>
                </a:solidFill>
                <a:latin typeface="+mn-lt"/>
              </a:rPr>
              <a:t> E, McCabe CH, et al.  Prasugrel versus clopidogrel in patients with acute coronary syndromes. </a:t>
            </a:r>
            <a:r>
              <a:rPr lang="en-GB" sz="800" i="1" dirty="0">
                <a:solidFill>
                  <a:srgbClr val="000000"/>
                </a:solidFill>
                <a:latin typeface="+mn-lt"/>
              </a:rPr>
              <a:t>N </a:t>
            </a:r>
            <a:r>
              <a:rPr lang="en-GB" sz="800" i="1" dirty="0" err="1">
                <a:solidFill>
                  <a:srgbClr val="000000"/>
                </a:solidFill>
                <a:latin typeface="+mn-lt"/>
              </a:rPr>
              <a:t>Engl</a:t>
            </a:r>
            <a:r>
              <a:rPr lang="en-GB" sz="800" i="1" dirty="0">
                <a:solidFill>
                  <a:srgbClr val="000000"/>
                </a:solidFill>
                <a:latin typeface="+mn-lt"/>
              </a:rPr>
              <a:t> J Med</a:t>
            </a:r>
            <a:r>
              <a:rPr lang="en-GB" sz="800" dirty="0">
                <a:solidFill>
                  <a:srgbClr val="000000"/>
                </a:solidFill>
                <a:latin typeface="+mn-lt"/>
              </a:rPr>
              <a:t>. 2007;357:2001–2015.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AutoNum type="arabicPeriod"/>
              <a:tabLst/>
              <a:defRPr/>
            </a:pPr>
            <a:r>
              <a:rPr lang="en-GB" sz="800" dirty="0" err="1">
                <a:solidFill>
                  <a:srgbClr val="000000"/>
                </a:solidFill>
                <a:latin typeface="+mn-lt"/>
              </a:rPr>
              <a:t>Valgimigli</a:t>
            </a:r>
            <a:r>
              <a:rPr lang="en-GB" sz="800" dirty="0">
                <a:solidFill>
                  <a:srgbClr val="000000"/>
                </a:solidFill>
                <a:latin typeface="+mn-lt"/>
              </a:rPr>
              <a:t> M, Bueno H, Byrne RA, et al.  2017 ESC focused update on dual antiplatelet therapy in coronary artery disease developed in collaboration with EACTS. </a:t>
            </a:r>
            <a:r>
              <a:rPr lang="en-GB" sz="800" i="1" dirty="0">
                <a:solidFill>
                  <a:srgbClr val="000000"/>
                </a:solidFill>
                <a:latin typeface="+mn-lt"/>
              </a:rPr>
              <a:t>Eur Heart J</a:t>
            </a:r>
            <a:r>
              <a:rPr lang="en-GB" sz="800" dirty="0">
                <a:solidFill>
                  <a:srgbClr val="000000"/>
                </a:solidFill>
                <a:latin typeface="+mn-lt"/>
              </a:rPr>
              <a:t>. 2018;39:213–260.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AutoNum type="arabicPeriod"/>
              <a:tabLst/>
              <a:defRPr/>
            </a:pPr>
            <a:r>
              <a:rPr lang="en-GB" sz="800" dirty="0">
                <a:solidFill>
                  <a:srgbClr val="000000"/>
                </a:solidFill>
                <a:latin typeface="+mn-lt"/>
              </a:rPr>
              <a:t>Levine GN, Bates ER, </a:t>
            </a:r>
            <a:r>
              <a:rPr lang="en-GB" sz="800" dirty="0" err="1">
                <a:solidFill>
                  <a:srgbClr val="000000"/>
                </a:solidFill>
                <a:latin typeface="+mn-lt"/>
              </a:rPr>
              <a:t>Bittl</a:t>
            </a:r>
            <a:r>
              <a:rPr lang="en-GB" sz="800" dirty="0">
                <a:solidFill>
                  <a:srgbClr val="000000"/>
                </a:solidFill>
                <a:latin typeface="+mn-lt"/>
              </a:rPr>
              <a:t> JA, et al.  2016 ACC/AHA guideline focused update on duration of dual antiplatelet therapy in patients with coronary artery disease: a report of the American College of Cardiology/American Heart Association Task Force on Clinical Practice Guidelines. </a:t>
            </a:r>
            <a:r>
              <a:rPr lang="en-GB" sz="800" i="1" dirty="0">
                <a:solidFill>
                  <a:srgbClr val="000000"/>
                </a:solidFill>
                <a:latin typeface="+mn-lt"/>
              </a:rPr>
              <a:t>J Am Coll </a:t>
            </a:r>
            <a:r>
              <a:rPr lang="en-GB" sz="800" i="1" dirty="0" err="1">
                <a:solidFill>
                  <a:srgbClr val="000000"/>
                </a:solidFill>
                <a:latin typeface="+mn-lt"/>
              </a:rPr>
              <a:t>Cardiol</a:t>
            </a:r>
            <a:r>
              <a:rPr lang="en-GB" sz="800" dirty="0">
                <a:solidFill>
                  <a:srgbClr val="000000"/>
                </a:solidFill>
                <a:latin typeface="+mn-lt"/>
              </a:rPr>
              <a:t>. 2016;68:1082-1115.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AutoNum type="arabicPeriod"/>
              <a:tabLst/>
              <a:defRPr/>
            </a:pPr>
            <a:r>
              <a:rPr lang="en-US" sz="8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Schulz S, </a:t>
            </a:r>
            <a:r>
              <a:rPr lang="en-US" sz="8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Angiolillo</a:t>
            </a:r>
            <a:r>
              <a:rPr lang="en-US" sz="8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DJ, </a:t>
            </a:r>
            <a:r>
              <a:rPr lang="en-US" sz="8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Antoniucci</a:t>
            </a:r>
            <a:r>
              <a:rPr lang="en-US" sz="8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D, et al, for the Intracoronary Stenting and Antithrombotic Regimen: Rapid Early Action for Coronary Treatment (ISAR-REACT) 5 Trial Investigators.  Randomized comparison of ticagrelor versus prasugrel in patients with acute coronary syndrome and planned invasive strategy--design and rationale of the </a:t>
            </a:r>
            <a:r>
              <a:rPr lang="en-US" sz="8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iNtracoronary</a:t>
            </a:r>
            <a:r>
              <a:rPr lang="en-US" sz="8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Stenting and Antithrombotic Regimen: Rapid Early Action for Coronary Treatment (ISAR-REACT) 5 trial. </a:t>
            </a:r>
            <a:r>
              <a:rPr lang="en-US" sz="8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 Cardiovasc </a:t>
            </a:r>
            <a:r>
              <a:rPr lang="en-US" sz="800" b="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Transl</a:t>
            </a:r>
            <a:r>
              <a:rPr lang="en-US" sz="8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Res</a:t>
            </a:r>
            <a:r>
              <a:rPr lang="en-US" sz="8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2014;7:91-100.</a:t>
            </a:r>
            <a:endParaRPr lang="en-GB" sz="800" dirty="0">
              <a:solidFill>
                <a:srgbClr val="000000"/>
              </a:solidFill>
              <a:latin typeface="+mn-lt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AutoNum type="arabicPeriod"/>
              <a:tabLst/>
              <a:defRPr/>
            </a:pPr>
            <a:r>
              <a:rPr lang="en-GB" sz="800" dirty="0">
                <a:solidFill>
                  <a:srgbClr val="000000"/>
                </a:solidFill>
                <a:latin typeface="+mn-lt"/>
              </a:rPr>
              <a:t>Hamm CW, </a:t>
            </a:r>
            <a:r>
              <a:rPr lang="en-GB" sz="800" dirty="0" err="1">
                <a:solidFill>
                  <a:srgbClr val="000000"/>
                </a:solidFill>
                <a:latin typeface="+mn-lt"/>
              </a:rPr>
              <a:t>Bassand</a:t>
            </a:r>
            <a:r>
              <a:rPr lang="en-GB" sz="800" dirty="0">
                <a:solidFill>
                  <a:srgbClr val="000000"/>
                </a:solidFill>
                <a:latin typeface="+mn-lt"/>
              </a:rPr>
              <a:t> JP, </a:t>
            </a:r>
            <a:r>
              <a:rPr lang="en-GB" sz="800" dirty="0" err="1">
                <a:solidFill>
                  <a:srgbClr val="000000"/>
                </a:solidFill>
                <a:latin typeface="+mn-lt"/>
              </a:rPr>
              <a:t>Agewall</a:t>
            </a:r>
            <a:r>
              <a:rPr lang="en-GB" sz="800" dirty="0">
                <a:solidFill>
                  <a:srgbClr val="000000"/>
                </a:solidFill>
                <a:latin typeface="+mn-lt"/>
              </a:rPr>
              <a:t> S, et al. ESC guidelines for the management of acute coronary syndromes in patients presenting without persistent ST-</a:t>
            </a:r>
            <a:r>
              <a:rPr lang="en-GB" sz="800" dirty="0" err="1">
                <a:solidFill>
                  <a:srgbClr val="000000"/>
                </a:solidFill>
                <a:latin typeface="+mn-lt"/>
              </a:rPr>
              <a:t>segement</a:t>
            </a:r>
            <a:r>
              <a:rPr lang="en-GB" sz="800" dirty="0">
                <a:solidFill>
                  <a:srgbClr val="000000"/>
                </a:solidFill>
                <a:latin typeface="+mn-lt"/>
              </a:rPr>
              <a:t> elevation: the task force for the management of acute coronary syndromes in patients presenting without persistent ST-segment elevation of the ESC. </a:t>
            </a:r>
            <a:r>
              <a:rPr lang="en-GB" sz="800" i="1" dirty="0">
                <a:solidFill>
                  <a:srgbClr val="000000"/>
                </a:solidFill>
                <a:latin typeface="+mn-lt"/>
              </a:rPr>
              <a:t>Euro Heart J</a:t>
            </a:r>
            <a:r>
              <a:rPr lang="en-GB" sz="800" dirty="0">
                <a:solidFill>
                  <a:srgbClr val="000000"/>
                </a:solidFill>
                <a:latin typeface="+mn-lt"/>
              </a:rPr>
              <a:t>. 2011;32:2999-3054.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AutoNum type="arabicPeriod"/>
              <a:tabLst/>
              <a:defRPr/>
            </a:pPr>
            <a:r>
              <a:rPr lang="en-GB" sz="800" dirty="0">
                <a:solidFill>
                  <a:srgbClr val="000000"/>
                </a:solidFill>
                <a:latin typeface="+mn-lt"/>
              </a:rPr>
              <a:t>James SK, Roe MT, Cannon CP, et al. Ticagrelor versus clopidogrel in patients with acute coronary syndromes intended for non-invasive management: </a:t>
            </a:r>
            <a:r>
              <a:rPr lang="en-GB" sz="800" dirty="0" err="1">
                <a:solidFill>
                  <a:srgbClr val="000000"/>
                </a:solidFill>
                <a:latin typeface="+mn-lt"/>
              </a:rPr>
              <a:t>substudy</a:t>
            </a:r>
            <a:r>
              <a:rPr lang="en-GB" sz="800" dirty="0">
                <a:solidFill>
                  <a:srgbClr val="000000"/>
                </a:solidFill>
                <a:latin typeface="+mn-lt"/>
              </a:rPr>
              <a:t> from prospective randomised </a:t>
            </a:r>
            <a:r>
              <a:rPr lang="en-GB" sz="800" dirty="0" err="1">
                <a:solidFill>
                  <a:srgbClr val="000000"/>
                </a:solidFill>
                <a:latin typeface="+mn-lt"/>
              </a:rPr>
              <a:t>PLATelet</a:t>
            </a:r>
            <a:r>
              <a:rPr lang="en-GB" sz="800" dirty="0">
                <a:solidFill>
                  <a:srgbClr val="000000"/>
                </a:solidFill>
                <a:latin typeface="+mn-lt"/>
              </a:rPr>
              <a:t> inhibition and patient Outcomes (PLATO) trial. </a:t>
            </a:r>
            <a:r>
              <a:rPr lang="en-GB" sz="800" i="1" dirty="0">
                <a:solidFill>
                  <a:srgbClr val="000000"/>
                </a:solidFill>
                <a:latin typeface="+mn-lt"/>
              </a:rPr>
              <a:t>BMJ</a:t>
            </a:r>
            <a:r>
              <a:rPr lang="en-GB" sz="800" dirty="0">
                <a:solidFill>
                  <a:srgbClr val="000000"/>
                </a:solidFill>
                <a:latin typeface="+mn-lt"/>
              </a:rPr>
              <a:t>. 2011;342:d3527. </a:t>
            </a:r>
            <a:r>
              <a:rPr lang="en-US" sz="8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https://doi.org/10.1136/bmj.d3527</a:t>
            </a:r>
            <a:r>
              <a:rPr lang="en-GB" sz="800" dirty="0">
                <a:solidFill>
                  <a:srgbClr val="000000"/>
                </a:solidFill>
                <a:latin typeface="+mn-lt"/>
              </a:rPr>
              <a:t>. Accessed September 13, 2019.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AutoNum type="arabicPeriod"/>
              <a:tabLst/>
              <a:defRPr/>
            </a:pPr>
            <a:r>
              <a:rPr lang="en-GB" sz="800" dirty="0">
                <a:solidFill>
                  <a:srgbClr val="000000"/>
                </a:solidFill>
                <a:latin typeface="+mn-lt"/>
              </a:rPr>
              <a:t>Armstrong D, Summers C, Ewart L, et al. Characterization of the Adenosine Pharmacology of Ticagrelor Reveals Therapeutically Relevant Inhibition of </a:t>
            </a:r>
            <a:r>
              <a:rPr lang="en-GB" sz="800" dirty="0" err="1">
                <a:solidFill>
                  <a:srgbClr val="000000"/>
                </a:solidFill>
                <a:latin typeface="+mn-lt"/>
              </a:rPr>
              <a:t>Equilibrative</a:t>
            </a:r>
            <a:r>
              <a:rPr lang="en-GB" sz="800" dirty="0">
                <a:solidFill>
                  <a:srgbClr val="000000"/>
                </a:solidFill>
                <a:latin typeface="+mn-lt"/>
              </a:rPr>
              <a:t> Nucleoside Transporter 1. </a:t>
            </a:r>
            <a:r>
              <a:rPr lang="en-US" sz="8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 Cardiovasc </a:t>
            </a:r>
            <a:r>
              <a:rPr lang="en-US" sz="800" b="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Pharmacol</a:t>
            </a:r>
            <a:r>
              <a:rPr lang="en-US" sz="8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800" b="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Ther</a:t>
            </a:r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en-GB" sz="800" dirty="0">
                <a:solidFill>
                  <a:srgbClr val="000000"/>
                </a:solidFill>
                <a:latin typeface="+mn-lt"/>
              </a:rPr>
              <a:t> 2014;19: 209-219.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AutoNum type="arabicPeriod"/>
              <a:tabLst/>
              <a:defRPr/>
            </a:pPr>
            <a:r>
              <a:rPr lang="en-GB" sz="800" dirty="0" err="1">
                <a:solidFill>
                  <a:srgbClr val="000000"/>
                </a:solidFill>
                <a:latin typeface="+mn-lt"/>
              </a:rPr>
              <a:t>Motovska</a:t>
            </a:r>
            <a:r>
              <a:rPr lang="en-GB" sz="800" dirty="0">
                <a:solidFill>
                  <a:srgbClr val="000000"/>
                </a:solidFill>
                <a:latin typeface="+mn-lt"/>
              </a:rPr>
              <a:t> Z, </a:t>
            </a:r>
            <a:r>
              <a:rPr lang="en-GB" sz="800" dirty="0" err="1">
                <a:solidFill>
                  <a:srgbClr val="000000"/>
                </a:solidFill>
                <a:latin typeface="+mn-lt"/>
              </a:rPr>
              <a:t>Hlinomaz</a:t>
            </a:r>
            <a:r>
              <a:rPr lang="en-GB" sz="800" dirty="0">
                <a:solidFill>
                  <a:srgbClr val="000000"/>
                </a:solidFill>
                <a:latin typeface="+mn-lt"/>
              </a:rPr>
              <a:t> O, </a:t>
            </a:r>
            <a:r>
              <a:rPr lang="en-GB" sz="800" dirty="0" err="1">
                <a:solidFill>
                  <a:srgbClr val="000000"/>
                </a:solidFill>
                <a:latin typeface="+mn-lt"/>
              </a:rPr>
              <a:t>Miklik</a:t>
            </a:r>
            <a:r>
              <a:rPr lang="en-GB" sz="800" dirty="0">
                <a:solidFill>
                  <a:srgbClr val="000000"/>
                </a:solidFill>
                <a:latin typeface="+mn-lt"/>
              </a:rPr>
              <a:t> R, et al.  Prasugrel versus ticagrelor in patients with acute myocardial infarction treated with primary percutaneous coronary intervention: </a:t>
            </a:r>
            <a:r>
              <a:rPr lang="en-GB" sz="800" dirty="0" err="1">
                <a:solidFill>
                  <a:srgbClr val="000000"/>
                </a:solidFill>
                <a:latin typeface="+mn-lt"/>
              </a:rPr>
              <a:t>multicenter</a:t>
            </a:r>
            <a:r>
              <a:rPr lang="en-GB" sz="800" dirty="0">
                <a:solidFill>
                  <a:srgbClr val="000000"/>
                </a:solidFill>
                <a:latin typeface="+mn-lt"/>
              </a:rPr>
              <a:t> randomized PRAGUE-18 study. </a:t>
            </a:r>
            <a:r>
              <a:rPr lang="en-GB" sz="800" i="1" dirty="0">
                <a:solidFill>
                  <a:srgbClr val="000000"/>
                </a:solidFill>
                <a:latin typeface="+mn-lt"/>
              </a:rPr>
              <a:t>Circulation</a:t>
            </a:r>
            <a:r>
              <a:rPr lang="en-GB" sz="800" dirty="0">
                <a:solidFill>
                  <a:srgbClr val="000000"/>
                </a:solidFill>
                <a:latin typeface="+mn-lt"/>
              </a:rPr>
              <a:t>. 2016;134:1603-1612.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487F27-F4AC-478C-A07B-A71CA0B86259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D2B7F211-B2F9-464A-9633-BCA971458D3E}"/>
              </a:ext>
            </a:extLst>
          </p:cNvPr>
          <p:cNvSpPr txBox="1"/>
          <p:nvPr/>
        </p:nvSpPr>
        <p:spPr>
          <a:xfrm>
            <a:off x="4343398" y="3390699"/>
            <a:ext cx="2345337" cy="101758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lIns="36749" tIns="46671" rIns="36749" bIns="46671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600" dirty="0">
                <a:solidFill>
                  <a:srgbClr val="FF0000"/>
                </a:solidFill>
                <a:latin typeface="Arial" panose="020B0604020202020204"/>
              </a:rPr>
              <a:t>B1: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600" dirty="0">
                <a:solidFill>
                  <a:srgbClr val="FF0000"/>
                </a:solidFill>
                <a:latin typeface="Arial" panose="020B0604020202020204"/>
              </a:rPr>
              <a:t>Ref 1:</a:t>
            </a:r>
            <a:r>
              <a:rPr kumimoji="0" lang="en-GB" sz="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Wallentin</a:t>
            </a: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2009, p9, Fig 1 AND p 8 Table 3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Ref 2:</a:t>
            </a:r>
            <a:r>
              <a:rPr lang="en-GB" sz="600" dirty="0" err="1">
                <a:solidFill>
                  <a:srgbClr val="FF0000"/>
                </a:solidFill>
              </a:rPr>
              <a:t>Wiviott</a:t>
            </a:r>
            <a:r>
              <a:rPr lang="en-GB" sz="600" dirty="0">
                <a:solidFill>
                  <a:srgbClr val="FF0000"/>
                </a:solidFill>
              </a:rPr>
              <a:t> 2007, p9, Fig 1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Ref 3: </a:t>
            </a:r>
            <a:r>
              <a:rPr lang="en-GB" sz="600" dirty="0" err="1">
                <a:solidFill>
                  <a:srgbClr val="FF0000"/>
                </a:solidFill>
              </a:rPr>
              <a:t>Valgimigli</a:t>
            </a:r>
            <a:r>
              <a:rPr lang="en-GB" sz="600" dirty="0">
                <a:solidFill>
                  <a:srgbClr val="FF0000"/>
                </a:solidFill>
              </a:rPr>
              <a:t> 2018 p38, recommendations table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Ref 4: Levine 2016 </a:t>
            </a:r>
            <a:r>
              <a:rPr kumimoji="0" lang="en-GB" sz="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pg</a:t>
            </a: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1091, Figure 1</a:t>
            </a:r>
            <a:endParaRPr lang="en-GB" sz="600" dirty="0">
              <a:solidFill>
                <a:srgbClr val="FF0000"/>
              </a:solidFill>
            </a:endParaRPr>
          </a:p>
          <a:p>
            <a:pPr>
              <a:defRPr/>
            </a:pPr>
            <a:r>
              <a:rPr lang="en-GB" sz="600" dirty="0">
                <a:solidFill>
                  <a:srgbClr val="FF0000"/>
                </a:solidFill>
                <a:latin typeface="Arial" panose="020B0604020202020204"/>
              </a:rPr>
              <a:t>B3: Schulz et al. </a:t>
            </a:r>
            <a:r>
              <a:rPr lang="en-GB" sz="600" dirty="0" err="1">
                <a:solidFill>
                  <a:srgbClr val="FF0000"/>
                </a:solidFill>
                <a:latin typeface="Arial" panose="020B0604020202020204"/>
              </a:rPr>
              <a:t>pg</a:t>
            </a:r>
            <a:r>
              <a:rPr lang="en-GB" sz="600" dirty="0">
                <a:solidFill>
                  <a:srgbClr val="FF0000"/>
                </a:solidFill>
                <a:latin typeface="Arial" panose="020B0604020202020204"/>
              </a:rPr>
              <a:t> 97, col 1, para 3, 7-10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GB" sz="600" dirty="0">
                <a:solidFill>
                  <a:srgbClr val="FF0000"/>
                </a:solidFill>
                <a:latin typeface="Arial" panose="020B0604020202020204"/>
              </a:rPr>
              <a:t>SB1: Hamm 2011. p3018. Table. Row 5.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GB" sz="600" dirty="0">
                <a:solidFill>
                  <a:srgbClr val="FF0000"/>
                </a:solidFill>
              </a:rPr>
              <a:t>SB2:James 2011 p 1. conclusions. Col 2 para 2 line 3</a:t>
            </a:r>
            <a:endParaRPr lang="en-GB" sz="600" dirty="0">
              <a:solidFill>
                <a:srgbClr val="FF0000"/>
              </a:solidFill>
              <a:latin typeface="Arial" panose="020B0604020202020204"/>
            </a:endParaRP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GB" sz="600" dirty="0">
                <a:solidFill>
                  <a:srgbClr val="FF0000"/>
                </a:solidFill>
                <a:latin typeface="Arial" panose="020B0604020202020204"/>
              </a:rPr>
              <a:t>SB3: Armstrong 2014. p 217. col 2 para 4 line 1</a:t>
            </a:r>
          </a:p>
          <a:p>
            <a:pPr>
              <a:defRPr/>
            </a:pPr>
            <a:r>
              <a:rPr lang="en-GB" sz="600" dirty="0">
                <a:solidFill>
                  <a:srgbClr val="FF0000"/>
                </a:solidFill>
                <a:latin typeface="Arial" panose="020B0604020202020204"/>
              </a:rPr>
              <a:t>B4: </a:t>
            </a:r>
            <a:r>
              <a:rPr lang="en-GB" sz="600" dirty="0" err="1">
                <a:solidFill>
                  <a:srgbClr val="FF0000"/>
                </a:solidFill>
                <a:latin typeface="Arial" panose="020B0604020202020204"/>
              </a:rPr>
              <a:t>Motovska</a:t>
            </a:r>
            <a:r>
              <a:rPr lang="en-GB" sz="600" dirty="0">
                <a:solidFill>
                  <a:srgbClr val="FF0000"/>
                </a:solidFill>
                <a:latin typeface="Arial" panose="020B0604020202020204"/>
              </a:rPr>
              <a:t> et al.  </a:t>
            </a:r>
            <a:r>
              <a:rPr lang="en-GB" sz="600" dirty="0" err="1">
                <a:solidFill>
                  <a:srgbClr val="FF0000"/>
                </a:solidFill>
                <a:latin typeface="Arial" panose="020B0604020202020204"/>
              </a:rPr>
              <a:t>Pg</a:t>
            </a:r>
            <a:r>
              <a:rPr lang="en-GB" sz="600" dirty="0">
                <a:solidFill>
                  <a:srgbClr val="FF0000"/>
                </a:solidFill>
                <a:latin typeface="Arial" panose="020B0604020202020204"/>
              </a:rPr>
              <a:t> 1604, col 1. clinical perspective</a:t>
            </a:r>
          </a:p>
        </p:txBody>
      </p:sp>
    </p:spTree>
    <p:extLst>
      <p:ext uri="{BB962C8B-B14F-4D97-AF65-F5344CB8AC3E}">
        <p14:creationId xmlns:p14="http://schemas.microsoft.com/office/powerpoint/2010/main" val="7461944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23850" y="5632597"/>
            <a:ext cx="6210300" cy="2405616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Reference: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+mj-lt"/>
              <a:buNone/>
              <a:tabLst/>
              <a:defRPr/>
            </a:pPr>
            <a:r>
              <a:rPr lang="en-US" sz="10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Schüpke</a:t>
            </a:r>
            <a:r>
              <a:rPr lang="en-US" sz="10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S, Neumann F-J, </a:t>
            </a:r>
            <a:r>
              <a:rPr lang="en-US" sz="10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Menichelli</a:t>
            </a:r>
            <a:r>
              <a:rPr lang="en-US" sz="10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M, et al for the ISAR-REACT 5 Trial Investigators.  Ticagrelor or prasugrel in patients with acute coronary syndromes [published online ahead of print September, 1 2019]. </a:t>
            </a:r>
            <a:r>
              <a:rPr lang="en-US" sz="10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 </a:t>
            </a:r>
            <a:r>
              <a:rPr lang="en-US" sz="1000" b="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Engl</a:t>
            </a:r>
            <a:r>
              <a:rPr lang="en-US" sz="10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 Med</a:t>
            </a:r>
            <a:r>
              <a:rPr lang="en-US" sz="10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2019. http://dx.doi.org/10.1056/NEJMoa1908973. Accessed September 1, 2019.</a:t>
            </a:r>
            <a:endParaRPr lang="en-GB" sz="10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487F27-F4AC-478C-A07B-A71CA0B86259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13DE9B91-DAE0-4F7D-A766-1C322C5E940A}"/>
              </a:ext>
            </a:extLst>
          </p:cNvPr>
          <p:cNvSpPr txBox="1"/>
          <p:nvPr/>
        </p:nvSpPr>
        <p:spPr>
          <a:xfrm>
            <a:off x="961160" y="3421128"/>
            <a:ext cx="4333854" cy="9252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lIns="36749" tIns="46671" rIns="36749" bIns="46671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600" dirty="0">
                <a:solidFill>
                  <a:srgbClr val="FF0000"/>
                </a:solidFill>
                <a:latin typeface="Arial" panose="020B0604020202020204"/>
              </a:rPr>
              <a:t>Box 1: </a:t>
            </a:r>
            <a:r>
              <a:rPr lang="en-US" sz="600" dirty="0" err="1">
                <a:solidFill>
                  <a:srgbClr val="FF0000"/>
                </a:solidFill>
              </a:rPr>
              <a:t>Schupke</a:t>
            </a:r>
            <a:r>
              <a:rPr lang="en-US" sz="600" dirty="0">
                <a:solidFill>
                  <a:srgbClr val="FF0000"/>
                </a:solidFill>
              </a:rPr>
              <a:t> 2019/p5/col 1/par 3 + p2/col1/par4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" dirty="0">
                <a:solidFill>
                  <a:srgbClr val="FF0000"/>
                </a:solidFill>
              </a:rPr>
              <a:t>Box 2: </a:t>
            </a:r>
            <a:r>
              <a:rPr lang="en-US" sz="600" dirty="0" err="1">
                <a:solidFill>
                  <a:srgbClr val="FF0000"/>
                </a:solidFill>
              </a:rPr>
              <a:t>Schupke</a:t>
            </a:r>
            <a:r>
              <a:rPr lang="en-US" sz="600" dirty="0">
                <a:solidFill>
                  <a:srgbClr val="FF0000"/>
                </a:solidFill>
              </a:rPr>
              <a:t> 2019/p2/col2/par2</a:t>
            </a:r>
          </a:p>
          <a:p>
            <a:pPr lvl="0">
              <a:defRPr/>
            </a:pPr>
            <a:r>
              <a:rPr lang="en-GB" sz="600" dirty="0">
                <a:solidFill>
                  <a:srgbClr val="FF0000"/>
                </a:solidFill>
                <a:latin typeface="Arial" panose="020B0604020202020204"/>
              </a:rPr>
              <a:t>Box 3: </a:t>
            </a:r>
          </a:p>
          <a:p>
            <a:pPr marL="171450" lvl="0" indent="-171450">
              <a:buFont typeface="Arial" panose="020B0604020202020204" pitchFamily="34" charset="0"/>
              <a:buChar char="•"/>
              <a:defRPr/>
            </a:pPr>
            <a:r>
              <a:rPr lang="en-GB" sz="600" dirty="0">
                <a:solidFill>
                  <a:srgbClr val="FF0000"/>
                </a:solidFill>
                <a:latin typeface="Arial" panose="020B0604020202020204"/>
              </a:rPr>
              <a:t>B1: </a:t>
            </a:r>
            <a:r>
              <a:rPr lang="en-GB" sz="600" dirty="0" err="1">
                <a:solidFill>
                  <a:srgbClr val="FF0000"/>
                </a:solidFill>
                <a:latin typeface="Arial" panose="020B0604020202020204"/>
              </a:rPr>
              <a:t>Schupke</a:t>
            </a:r>
            <a:r>
              <a:rPr lang="en-GB" sz="600" dirty="0">
                <a:solidFill>
                  <a:srgbClr val="FF0000"/>
                </a:solidFill>
                <a:latin typeface="Arial" panose="020B0604020202020204"/>
              </a:rPr>
              <a:t> 2019/p2/col2/par4 </a:t>
            </a:r>
          </a:p>
          <a:p>
            <a:pPr marL="171450" lvl="0" indent="-171450">
              <a:buFont typeface="Arial" panose="020B0604020202020204" pitchFamily="34" charset="0"/>
              <a:buChar char="•"/>
              <a:defRPr/>
            </a:pPr>
            <a:r>
              <a:rPr lang="en-GB" sz="600" dirty="0">
                <a:solidFill>
                  <a:srgbClr val="FF0000"/>
                </a:solidFill>
                <a:latin typeface="Arial" panose="020B0604020202020204"/>
              </a:rPr>
              <a:t>B2: </a:t>
            </a:r>
            <a:r>
              <a:rPr lang="en-GB" sz="600" dirty="0" err="1">
                <a:solidFill>
                  <a:srgbClr val="FF0000"/>
                </a:solidFill>
              </a:rPr>
              <a:t>Schupke</a:t>
            </a:r>
            <a:r>
              <a:rPr lang="en-GB" sz="600" dirty="0">
                <a:solidFill>
                  <a:srgbClr val="FF0000"/>
                </a:solidFill>
              </a:rPr>
              <a:t> 2019/</a:t>
            </a:r>
            <a:r>
              <a:rPr lang="en-GB" sz="600" dirty="0">
                <a:solidFill>
                  <a:srgbClr val="FF0000"/>
                </a:solidFill>
                <a:latin typeface="Arial" panose="020B0604020202020204"/>
              </a:rPr>
              <a:t>p3/col1/par2</a:t>
            </a:r>
          </a:p>
          <a:p>
            <a:pPr lvl="0">
              <a:defRPr/>
            </a:pPr>
            <a:r>
              <a:rPr lang="en-GB" sz="600" dirty="0">
                <a:solidFill>
                  <a:srgbClr val="FF0000"/>
                </a:solidFill>
                <a:latin typeface="Arial" panose="020B0604020202020204"/>
              </a:rPr>
              <a:t>Box 4: </a:t>
            </a:r>
          </a:p>
          <a:p>
            <a:pPr marL="171450" lvl="0" indent="-171450">
              <a:buFont typeface="Arial" panose="020B0604020202020204" pitchFamily="34" charset="0"/>
              <a:buChar char="•"/>
              <a:defRPr/>
            </a:pPr>
            <a:r>
              <a:rPr lang="en-GB" sz="600" dirty="0">
                <a:solidFill>
                  <a:srgbClr val="FF0000"/>
                </a:solidFill>
                <a:latin typeface="Arial" panose="020B0604020202020204"/>
              </a:rPr>
              <a:t>B1: </a:t>
            </a:r>
            <a:r>
              <a:rPr lang="en-GB" sz="600" dirty="0" err="1">
                <a:solidFill>
                  <a:srgbClr val="FF0000"/>
                </a:solidFill>
              </a:rPr>
              <a:t>Schupke</a:t>
            </a:r>
            <a:r>
              <a:rPr lang="en-GB" sz="600" dirty="0">
                <a:solidFill>
                  <a:srgbClr val="FF0000"/>
                </a:solidFill>
              </a:rPr>
              <a:t> 2019/p2/col2/par3 </a:t>
            </a:r>
          </a:p>
          <a:p>
            <a:pPr marL="171450" lvl="0" indent="-171450">
              <a:buFont typeface="Arial" panose="020B0604020202020204" pitchFamily="34" charset="0"/>
              <a:buChar char="•"/>
              <a:defRPr/>
            </a:pPr>
            <a:r>
              <a:rPr lang="en-GB" sz="600" dirty="0">
                <a:solidFill>
                  <a:srgbClr val="FF0000"/>
                </a:solidFill>
                <a:latin typeface="Arial" panose="020B0604020202020204"/>
              </a:rPr>
              <a:t>B2: </a:t>
            </a:r>
            <a:r>
              <a:rPr lang="en-GB" sz="600" dirty="0" err="1">
                <a:solidFill>
                  <a:srgbClr val="FF0000"/>
                </a:solidFill>
              </a:rPr>
              <a:t>Schupke</a:t>
            </a:r>
            <a:r>
              <a:rPr lang="en-GB" sz="600" dirty="0">
                <a:solidFill>
                  <a:srgbClr val="FF0000"/>
                </a:solidFill>
              </a:rPr>
              <a:t> 2019/p3/col2/par2</a:t>
            </a:r>
            <a:endParaRPr lang="en-GB" sz="600" dirty="0">
              <a:solidFill>
                <a:srgbClr val="FF0000"/>
              </a:solidFill>
              <a:latin typeface="Arial" panose="020B0604020202020204"/>
            </a:endParaRP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GB" sz="600" dirty="0">
                <a:solidFill>
                  <a:srgbClr val="FF0000"/>
                </a:solidFill>
                <a:latin typeface="Arial" panose="020B0604020202020204"/>
              </a:rPr>
              <a:t>B3</a:t>
            </a:r>
            <a:r>
              <a:rPr lang="en-GB" sz="600" dirty="0">
                <a:solidFill>
                  <a:srgbClr val="FF0000"/>
                </a:solidFill>
              </a:rPr>
              <a:t>: </a:t>
            </a:r>
            <a:r>
              <a:rPr lang="en-GB" sz="600" dirty="0" err="1">
                <a:solidFill>
                  <a:srgbClr val="FF0000"/>
                </a:solidFill>
              </a:rPr>
              <a:t>Schupke</a:t>
            </a:r>
            <a:r>
              <a:rPr lang="en-GB" sz="600" dirty="0">
                <a:solidFill>
                  <a:srgbClr val="FF0000"/>
                </a:solidFill>
              </a:rPr>
              <a:t> 2019</a:t>
            </a:r>
            <a:r>
              <a:rPr lang="en-GB" sz="600" dirty="0">
                <a:solidFill>
                  <a:srgbClr val="FF0000"/>
                </a:solidFill>
                <a:latin typeface="Arial" panose="020B0604020202020204"/>
              </a:rPr>
              <a:t>/p3/col1/par3</a:t>
            </a:r>
            <a:endParaRPr lang="en-GB" sz="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3299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>
                <a:solidFill>
                  <a:srgbClr val="000000"/>
                </a:solidFill>
              </a:rPr>
              <a:t>Abbreviations: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en-GB" dirty="0">
                <a:solidFill>
                  <a:srgbClr val="000000"/>
                </a:solidFill>
              </a:rPr>
              <a:t>ACS = acute coronary syndrome; ASA = aspirin; LD = loading dose; MD = maintenance dose; NSTE-ACS = non-ST-segment elevation myocardial infarction; PCI = percutaneous coronary syndrome; STEMI = ST-segment elevation myocardial infarction; UA = unstable angina.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endParaRPr lang="en-GB" b="1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GB" b="1" dirty="0">
                <a:solidFill>
                  <a:srgbClr val="000000"/>
                </a:solidFill>
              </a:rPr>
              <a:t>References: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+mj-lt"/>
              <a:buAutoNum type="arabicPeriod"/>
              <a:tabLst/>
              <a:defRPr/>
            </a:pPr>
            <a:r>
              <a:rPr lang="en-US" sz="10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Schüpke</a:t>
            </a:r>
            <a:r>
              <a:rPr lang="en-US" sz="10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S, Neumann F-J, </a:t>
            </a:r>
            <a:r>
              <a:rPr lang="en-US" sz="10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Menichelli</a:t>
            </a:r>
            <a:r>
              <a:rPr lang="en-US" sz="10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M, et al for the ISAR-REACT 5 Trial Investigators.  Ticagrelor or prasugrel in patients with acute coronary syndromes [published online ahead of print September, 1 2019]. </a:t>
            </a:r>
            <a:r>
              <a:rPr lang="en-US" sz="10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 </a:t>
            </a:r>
            <a:r>
              <a:rPr lang="en-US" sz="1000" b="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Engl</a:t>
            </a:r>
            <a:r>
              <a:rPr lang="en-US" sz="10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 Med</a:t>
            </a:r>
            <a:r>
              <a:rPr lang="en-US" sz="10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2019. http://dx.doi.org/10.1056/NEJMoa1908973. Accessed September 1, 2019.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+mj-lt"/>
              <a:buAutoNum type="arabicPeriod"/>
              <a:tabLst/>
              <a:defRPr/>
            </a:pPr>
            <a:r>
              <a:rPr lang="en-US" sz="10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Schulz S, </a:t>
            </a:r>
            <a:r>
              <a:rPr lang="en-US" sz="10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Angiolillo</a:t>
            </a:r>
            <a:r>
              <a:rPr lang="en-US" sz="10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DJ, </a:t>
            </a:r>
            <a:r>
              <a:rPr lang="en-US" sz="10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Antoniucci</a:t>
            </a:r>
            <a:r>
              <a:rPr lang="en-US" sz="10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D, et al, for the Intracoronary Stenting and Antithrombotic Regimen: Rapid Early Action for Coronary Treatment (ISAR-REACT) 5 Trial Investigators.  Randomized comparison of ticagrelor versus prasugrel in patients with acute coronary syndrome and planned invasive strategy--design and rationale of the </a:t>
            </a:r>
            <a:r>
              <a:rPr lang="en-US" sz="10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iNtracoronary</a:t>
            </a:r>
            <a:r>
              <a:rPr lang="en-US" sz="10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Stenting and Antithrombotic Regimen: Rapid Early Action for Coronary Treatment (ISAR-REACT) 5 trial. </a:t>
            </a:r>
            <a:r>
              <a:rPr lang="en-US" sz="10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 Cardiovasc </a:t>
            </a:r>
            <a:r>
              <a:rPr lang="en-US" sz="1000" b="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Transl</a:t>
            </a:r>
            <a:r>
              <a:rPr lang="en-US" sz="10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Res</a:t>
            </a:r>
            <a:r>
              <a:rPr lang="en-US" sz="10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2014;7:91-100.</a:t>
            </a:r>
            <a:endParaRPr lang="en-US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+mj-lt"/>
              <a:buNone/>
              <a:tabLst/>
              <a:defRPr/>
            </a:pPr>
            <a:endParaRPr lang="en-GB" sz="10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487F27-F4AC-478C-A07B-A71CA0B86259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6314297D-A8E4-4D02-8634-50AC606327CC}"/>
              </a:ext>
            </a:extLst>
          </p:cNvPr>
          <p:cNvSpPr txBox="1"/>
          <p:nvPr/>
        </p:nvSpPr>
        <p:spPr>
          <a:xfrm>
            <a:off x="6058601" y="1172497"/>
            <a:ext cx="797812" cy="95410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sz="800" dirty="0" err="1">
                <a:solidFill>
                  <a:srgbClr val="FF0000"/>
                </a:solidFill>
              </a:rPr>
              <a:t>Schupke</a:t>
            </a:r>
            <a:r>
              <a:rPr lang="en-US" sz="800" dirty="0">
                <a:solidFill>
                  <a:srgbClr val="FF0000"/>
                </a:solidFill>
              </a:rPr>
              <a:t> 2019</a:t>
            </a:r>
          </a:p>
          <a:p>
            <a:pPr algn="r"/>
            <a:r>
              <a:rPr lang="en-US" sz="800" dirty="0">
                <a:solidFill>
                  <a:srgbClr val="FF0000"/>
                </a:solidFill>
              </a:rPr>
              <a:t>p2/col2/par3  p3/col1/par2</a:t>
            </a:r>
          </a:p>
          <a:p>
            <a:pPr algn="r"/>
            <a:r>
              <a:rPr lang="en-US" sz="800" dirty="0">
                <a:solidFill>
                  <a:srgbClr val="FF0000"/>
                </a:solidFill>
              </a:rPr>
              <a:t>p3/col1/par4</a:t>
            </a:r>
          </a:p>
          <a:p>
            <a:pPr algn="r"/>
            <a:r>
              <a:rPr lang="en-US" sz="800" dirty="0">
                <a:solidFill>
                  <a:srgbClr val="FF0000"/>
                </a:solidFill>
              </a:rPr>
              <a:t>p7/col1/par2</a:t>
            </a:r>
          </a:p>
          <a:p>
            <a:pPr algn="r"/>
            <a:r>
              <a:rPr lang="en-US" sz="800" dirty="0">
                <a:solidFill>
                  <a:srgbClr val="FF0000"/>
                </a:solidFill>
              </a:rPr>
              <a:t>P3/col1/par3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DBF02A6D-5647-4161-8A3F-7C5A753CF37D}"/>
              </a:ext>
            </a:extLst>
          </p:cNvPr>
          <p:cNvSpPr txBox="1"/>
          <p:nvPr/>
        </p:nvSpPr>
        <p:spPr>
          <a:xfrm>
            <a:off x="4700750" y="3406685"/>
            <a:ext cx="1541505" cy="33855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FF0000"/>
                </a:solidFill>
              </a:rPr>
              <a:t>Schulz 2014 </a:t>
            </a:r>
          </a:p>
          <a:p>
            <a:r>
              <a:rPr lang="en-US" sz="800" dirty="0">
                <a:solidFill>
                  <a:srgbClr val="FF0000"/>
                </a:solidFill>
              </a:rPr>
              <a:t>P95/col1/par3</a:t>
            </a:r>
          </a:p>
        </p:txBody>
      </p:sp>
      <p:sp>
        <p:nvSpPr>
          <p:cNvPr id="7" name="Left Brace 6">
            <a:extLst>
              <a:ext uri="{FF2B5EF4-FFF2-40B4-BE49-F238E27FC236}">
                <a16:creationId xmlns="" xmlns:a16="http://schemas.microsoft.com/office/drawing/2014/main" id="{F763F319-233A-4830-83D9-B1E00B24A89D}"/>
              </a:ext>
            </a:extLst>
          </p:cNvPr>
          <p:cNvSpPr/>
          <p:nvPr/>
        </p:nvSpPr>
        <p:spPr>
          <a:xfrm>
            <a:off x="5962736" y="1236595"/>
            <a:ext cx="95865" cy="825909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="" xmlns:a16="http://schemas.microsoft.com/office/drawing/2014/main" id="{661F6FF2-B724-44F8-98DB-5745DCFAF54A}"/>
              </a:ext>
            </a:extLst>
          </p:cNvPr>
          <p:cNvCxnSpPr>
            <a:cxnSpLocks/>
          </p:cNvCxnSpPr>
          <p:nvPr/>
        </p:nvCxnSpPr>
        <p:spPr>
          <a:xfrm flipH="1" flipV="1">
            <a:off x="4630994" y="3075039"/>
            <a:ext cx="58994" cy="31709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99219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Notes: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4416</a:t>
            </a: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Were excluded</a:t>
            </a:r>
          </a:p>
          <a:p>
            <a:pPr marL="252000" indent="0" defTabSz="114300" fontAlgn="auto">
              <a:spcBef>
                <a:spcPts val="100"/>
              </a:spcBef>
              <a:spcAft>
                <a:spcPts val="0"/>
              </a:spcAft>
              <a:buNone/>
              <a:tabLst>
                <a:tab pos="179388" algn="dec"/>
                <a:tab pos="268288" algn="l"/>
                <a:tab pos="360363" algn="dec"/>
                <a:tab pos="446088" algn="l"/>
              </a:tabLst>
              <a:defRPr/>
            </a:pPr>
            <a:r>
              <a:rPr lang="en-GB" sz="1000" b="1" kern="0" dirty="0">
                <a:solidFill>
                  <a:srgbClr val="000000"/>
                </a:solidFill>
              </a:rPr>
              <a:t>1312</a:t>
            </a:r>
            <a:r>
              <a:rPr lang="en-GB" sz="1000" kern="0" dirty="0">
                <a:solidFill>
                  <a:srgbClr val="000000"/>
                </a:solidFill>
              </a:rPr>
              <a:t> Did not meet inclusion criteria or met exclusion criteria</a:t>
            </a:r>
          </a:p>
          <a:p>
            <a:pPr marL="539750" marR="0" lvl="0" indent="-1588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>
                <a:tab pos="92075" algn="l"/>
              </a:tabLst>
              <a:defRPr/>
            </a:pPr>
            <a:r>
              <a:rPr lang="en-GB" sz="1000" kern="0" dirty="0">
                <a:solidFill>
                  <a:srgbClr val="000000"/>
                </a:solidFill>
              </a:rPr>
              <a:t>584 Received oral anticoagulation</a:t>
            </a:r>
          </a:p>
          <a:p>
            <a:pPr marL="539750" marR="0" lvl="0" indent="-1588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>
                <a:tab pos="92075" algn="l"/>
              </a:tabLst>
              <a:defRPr/>
            </a:pPr>
            <a:r>
              <a:rPr lang="en-GB" sz="1000" kern="0" dirty="0">
                <a:solidFill>
                  <a:srgbClr val="000000"/>
                </a:solidFill>
              </a:rPr>
              <a:t>122 Had chronic renal insufficiency warranting dialysis</a:t>
            </a:r>
          </a:p>
          <a:p>
            <a:pPr marL="539750" marR="0" lvl="0" indent="-1588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>
                <a:tab pos="92075" algn="l"/>
              </a:tabLst>
              <a:defRPr/>
            </a:pPr>
            <a:r>
              <a:rPr lang="en-GB" sz="1000" kern="0" dirty="0">
                <a:solidFill>
                  <a:srgbClr val="000000"/>
                </a:solidFill>
              </a:rPr>
              <a:t>113 Received ticagrelor or prasugrel within 5 days before randomization</a:t>
            </a:r>
          </a:p>
          <a:p>
            <a:pPr marL="539750" marR="0" lvl="0" indent="-1588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>
                <a:tab pos="92075" algn="l"/>
              </a:tabLst>
              <a:defRPr/>
            </a:pPr>
            <a:r>
              <a:rPr lang="en-GB" sz="1000" kern="0" dirty="0">
                <a:solidFill>
                  <a:srgbClr val="000000"/>
                </a:solidFill>
              </a:rPr>
              <a:t>112 Had history of stroke, transient ischaemic attack, or intracranial bleeding</a:t>
            </a:r>
          </a:p>
          <a:p>
            <a:pPr marL="539750" marR="0" lvl="0" indent="-1588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>
                <a:tab pos="92075" algn="l"/>
              </a:tabLst>
              <a:defRPr/>
            </a:pPr>
            <a:r>
              <a:rPr lang="en-GB" sz="1000" kern="0" dirty="0">
                <a:solidFill>
                  <a:srgbClr val="000000"/>
                </a:solidFill>
              </a:rPr>
              <a:t>  98 Were previously enrolled in the trial</a:t>
            </a:r>
          </a:p>
          <a:p>
            <a:pPr marL="539750" marR="0" lvl="0" indent="-1588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>
                <a:tab pos="92075" algn="l"/>
              </a:tabLst>
              <a:defRPr/>
            </a:pPr>
            <a:r>
              <a:rPr lang="en-GB" sz="1000" kern="0" dirty="0">
                <a:solidFill>
                  <a:srgbClr val="000000"/>
                </a:solidFill>
              </a:rPr>
              <a:t>  51 Were participating in another trial</a:t>
            </a:r>
          </a:p>
          <a:p>
            <a:pPr marL="539750" marR="0" lvl="0" indent="-1588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>
                <a:tab pos="92075" algn="l"/>
              </a:tabLst>
              <a:defRPr/>
            </a:pPr>
            <a:r>
              <a:rPr lang="en-GB" sz="1000" kern="0" dirty="0">
                <a:solidFill>
                  <a:srgbClr val="000000"/>
                </a:solidFill>
              </a:rPr>
              <a:t>232 Had other reasons</a:t>
            </a:r>
          </a:p>
          <a:p>
            <a:pPr marL="252000" marR="0" lvl="0" defTabSz="1143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>
                <a:tab pos="179388" algn="dec"/>
                <a:tab pos="268288" algn="l"/>
                <a:tab pos="360363" algn="dec"/>
                <a:tab pos="446088" algn="l"/>
              </a:tabLst>
              <a:defRPr/>
            </a:pPr>
            <a:r>
              <a:rPr lang="en-GB" sz="1000" b="1" kern="0" dirty="0">
                <a:solidFill>
                  <a:srgbClr val="000000"/>
                </a:solidFill>
              </a:rPr>
              <a:t>1836 </a:t>
            </a:r>
            <a:r>
              <a:rPr lang="en-GB" sz="1000" kern="0" dirty="0">
                <a:solidFill>
                  <a:srgbClr val="000000"/>
                </a:solidFill>
              </a:rPr>
              <a:t>Declined to participate</a:t>
            </a:r>
          </a:p>
          <a:p>
            <a:pPr marL="252000" marR="0" lvl="0" defTabSz="1143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>
                <a:tab pos="179388" algn="dec"/>
                <a:tab pos="268288" algn="l"/>
                <a:tab pos="360363" algn="dec"/>
                <a:tab pos="446088" algn="l"/>
              </a:tabLst>
              <a:defRPr/>
            </a:pPr>
            <a:r>
              <a:rPr lang="en-GB" sz="1000" b="1" kern="0" dirty="0">
                <a:solidFill>
                  <a:srgbClr val="000000"/>
                </a:solidFill>
              </a:rPr>
              <a:t>1268</a:t>
            </a:r>
            <a:r>
              <a:rPr lang="en-GB" sz="1000" kern="0" dirty="0">
                <a:solidFill>
                  <a:srgbClr val="000000"/>
                </a:solidFill>
              </a:rPr>
              <a:t> Had other reasons</a:t>
            </a:r>
            <a:endParaRPr lang="en-US" sz="1200" kern="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Reference: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+mj-lt"/>
              <a:buNone/>
              <a:tabLst/>
              <a:defRPr/>
            </a:pPr>
            <a:r>
              <a:rPr lang="en-US" sz="10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Schüpke</a:t>
            </a:r>
            <a:r>
              <a:rPr lang="en-US" sz="10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S, Neumann F-J, </a:t>
            </a:r>
            <a:r>
              <a:rPr lang="en-US" sz="10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Menichelli</a:t>
            </a:r>
            <a:r>
              <a:rPr lang="en-US" sz="10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M, et al for the ISAR-REACT 5 Trial Investigators.  Ticagrelor or prasugrel in patients with acute coronary syndromes [published online ahead of print September, 1 2019]. </a:t>
            </a:r>
            <a:r>
              <a:rPr lang="en-US" sz="10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 </a:t>
            </a:r>
            <a:r>
              <a:rPr lang="en-US" sz="1000" b="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Engl</a:t>
            </a:r>
            <a:r>
              <a:rPr lang="en-US" sz="10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 Med</a:t>
            </a:r>
            <a:r>
              <a:rPr lang="en-US" sz="10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2019. http://dx.doi.org/10.1056/NEJMoa1908973. Accessed September 1, 2019.</a:t>
            </a:r>
            <a:endParaRPr lang="en-GB" sz="10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487F27-F4AC-478C-A07B-A71CA0B86259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3EA236E8-1DB9-4D4F-A4CA-93441C1BE14E}"/>
              </a:ext>
            </a:extLst>
          </p:cNvPr>
          <p:cNvSpPr txBox="1"/>
          <p:nvPr/>
        </p:nvSpPr>
        <p:spPr>
          <a:xfrm>
            <a:off x="4461387" y="3436374"/>
            <a:ext cx="2396613" cy="33855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sz="800" dirty="0" err="1">
                <a:solidFill>
                  <a:srgbClr val="FF0000"/>
                </a:solidFill>
              </a:rPr>
              <a:t>Schupke</a:t>
            </a:r>
            <a:r>
              <a:rPr lang="en-US" sz="800" dirty="0">
                <a:solidFill>
                  <a:srgbClr val="FF0000"/>
                </a:solidFill>
              </a:rPr>
              <a:t> 2019: </a:t>
            </a:r>
          </a:p>
          <a:p>
            <a:pPr algn="r"/>
            <a:r>
              <a:rPr lang="en-US" sz="800" dirty="0">
                <a:solidFill>
                  <a:srgbClr val="FF0000"/>
                </a:solidFill>
              </a:rPr>
              <a:t>p4/figure1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A434EAB8-6929-4F56-98B7-5B9B2B7A5015}"/>
              </a:ext>
            </a:extLst>
          </p:cNvPr>
          <p:cNvSpPr txBox="1"/>
          <p:nvPr/>
        </p:nvSpPr>
        <p:spPr>
          <a:xfrm>
            <a:off x="4459801" y="4567568"/>
            <a:ext cx="2396612" cy="156966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sz="800" u="sng" dirty="0">
                <a:solidFill>
                  <a:srgbClr val="FF0000"/>
                </a:solidFill>
              </a:rPr>
              <a:t>Calculations:</a:t>
            </a:r>
          </a:p>
          <a:p>
            <a:pPr algn="r"/>
            <a:r>
              <a:rPr lang="en-US" sz="800" dirty="0">
                <a:solidFill>
                  <a:srgbClr val="FF0000"/>
                </a:solidFill>
              </a:rPr>
              <a:t>Loading dose percentage:</a:t>
            </a:r>
          </a:p>
          <a:p>
            <a:pPr algn="r"/>
            <a:r>
              <a:rPr lang="en-US" sz="800" dirty="0">
                <a:solidFill>
                  <a:srgbClr val="FF0000"/>
                </a:solidFill>
              </a:rPr>
              <a:t>Ticagrelor: 1.3%=100-[(1985/2012)x100]</a:t>
            </a:r>
          </a:p>
          <a:p>
            <a:pPr algn="r"/>
            <a:r>
              <a:rPr lang="en-US" sz="800" dirty="0">
                <a:solidFill>
                  <a:srgbClr val="FF0000"/>
                </a:solidFill>
              </a:rPr>
              <a:t>Prasugrel: 13.85%=100-[(1728/2006)x100]</a:t>
            </a:r>
          </a:p>
          <a:p>
            <a:pPr algn="r"/>
            <a:r>
              <a:rPr lang="en-US" sz="800" dirty="0">
                <a:solidFill>
                  <a:srgbClr val="FF0000"/>
                </a:solidFill>
              </a:rPr>
              <a:t>Discharged on assigned therapy:</a:t>
            </a:r>
          </a:p>
          <a:p>
            <a:pPr algn="r"/>
            <a:r>
              <a:rPr lang="en-US" sz="800" dirty="0">
                <a:solidFill>
                  <a:srgbClr val="FF0000"/>
                </a:solidFill>
              </a:rPr>
              <a:t>Ticagrelor: 410/2012 x 100% = 20.4%</a:t>
            </a:r>
          </a:p>
          <a:p>
            <a:pPr algn="r"/>
            <a:r>
              <a:rPr lang="en-US" sz="800" dirty="0">
                <a:solidFill>
                  <a:srgbClr val="FF0000"/>
                </a:solidFill>
              </a:rPr>
              <a:t> Prasugrel: 410/2006 x 100% = 20.4%</a:t>
            </a:r>
          </a:p>
          <a:p>
            <a:pPr algn="r"/>
            <a:r>
              <a:rPr lang="en-US" sz="800" dirty="0">
                <a:solidFill>
                  <a:srgbClr val="FF0000"/>
                </a:solidFill>
              </a:rPr>
              <a:t>Dyspnea: ticagrelor</a:t>
            </a:r>
          </a:p>
          <a:p>
            <a:pPr algn="r"/>
            <a:r>
              <a:rPr lang="en-US" sz="800" dirty="0">
                <a:solidFill>
                  <a:srgbClr val="FF0000"/>
                </a:solidFill>
              </a:rPr>
              <a:t>(44/1602)x100%=2.7%</a:t>
            </a:r>
          </a:p>
          <a:p>
            <a:pPr algn="r"/>
            <a:r>
              <a:rPr lang="en-US" sz="800" dirty="0">
                <a:solidFill>
                  <a:srgbClr val="FF0000"/>
                </a:solidFill>
              </a:rPr>
              <a:t>Excluded from safety analysis:</a:t>
            </a:r>
          </a:p>
          <a:p>
            <a:pPr algn="r"/>
            <a:r>
              <a:rPr lang="en-US" sz="800" dirty="0">
                <a:solidFill>
                  <a:srgbClr val="FF0000"/>
                </a:solidFill>
              </a:rPr>
              <a:t>Ticagrelor: (23/2012)x100%=1.1%</a:t>
            </a:r>
          </a:p>
          <a:p>
            <a:pPr algn="r"/>
            <a:r>
              <a:rPr lang="en-US" sz="800" dirty="0">
                <a:solidFill>
                  <a:srgbClr val="FF0000"/>
                </a:solidFill>
              </a:rPr>
              <a:t>Prasugrel: (233/2006)x100%=11.6%</a:t>
            </a:r>
          </a:p>
        </p:txBody>
      </p:sp>
    </p:spTree>
    <p:extLst>
      <p:ext uri="{BB962C8B-B14F-4D97-AF65-F5344CB8AC3E}">
        <p14:creationId xmlns:p14="http://schemas.microsoft.com/office/powerpoint/2010/main" val="6722943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../slides/slide10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../slides/slide10.xml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CB930-CE3F-4743-B072-2338D7EF26EF}" type="datetime1">
              <a:rPr lang="en-US" smtClean="0"/>
              <a:t>11/14/2019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432E5-F8E0-41AE-9A6B-AD730338B00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5852160"/>
            <a:ext cx="10058400" cy="1005840"/>
          </a:xfrm>
        </p:spPr>
        <p:txBody>
          <a:bodyPr anchor="b">
            <a:normAutofit/>
          </a:bodyPr>
          <a:lstStyle>
            <a:lvl1pPr marL="0" indent="0">
              <a:spcBef>
                <a:spcPts val="300"/>
              </a:spcBef>
              <a:buNone/>
              <a:defRPr sz="1000">
                <a:solidFill>
                  <a:schemeClr val="tx1"/>
                </a:solidFill>
              </a:defRPr>
            </a:lvl1pPr>
            <a:lvl2pPr marL="228600" indent="0">
              <a:buNone/>
              <a:defRPr>
                <a:solidFill>
                  <a:schemeClr val="tx1"/>
                </a:solidFill>
              </a:defRPr>
            </a:lvl2pPr>
            <a:lvl3pPr marL="457200" indent="0">
              <a:buNone/>
              <a:defRPr>
                <a:solidFill>
                  <a:schemeClr val="tx1"/>
                </a:solidFill>
              </a:defRPr>
            </a:lvl3pPr>
            <a:lvl4pPr marL="685800" indent="0">
              <a:buNone/>
              <a:defRPr>
                <a:solidFill>
                  <a:schemeClr val="tx1"/>
                </a:solidFill>
              </a:defRPr>
            </a:lvl4pPr>
            <a:lvl5pPr marL="9144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Reference(s)</a:t>
            </a:r>
          </a:p>
        </p:txBody>
      </p:sp>
    </p:spTree>
    <p:extLst>
      <p:ext uri="{BB962C8B-B14F-4D97-AF65-F5344CB8AC3E}">
        <p14:creationId xmlns:p14="http://schemas.microsoft.com/office/powerpoint/2010/main" val="3932839777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No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93501" y="1028700"/>
            <a:ext cx="11998500" cy="2505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50EDE-1F01-4A88-89D9-A077A040CD42}" type="datetime1">
              <a:rPr lang="en-US" smtClean="0"/>
              <a:t>11/14/2019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432E5-F8E0-41AE-9A6B-AD730338B00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5852160"/>
            <a:ext cx="10058400" cy="1005840"/>
          </a:xfrm>
        </p:spPr>
        <p:txBody>
          <a:bodyPr anchor="b">
            <a:noAutofit/>
          </a:bodyPr>
          <a:lstStyle>
            <a:lvl1pPr marL="0" indent="0">
              <a:spcBef>
                <a:spcPts val="300"/>
              </a:spcBef>
              <a:buNone/>
              <a:defRPr sz="1000"/>
            </a:lvl1pPr>
            <a:lvl2pPr marL="228600" indent="0">
              <a:spcBef>
                <a:spcPts val="300"/>
              </a:spcBef>
              <a:buNone/>
              <a:defRPr sz="1000"/>
            </a:lvl2pPr>
            <a:lvl3pPr marL="457200" indent="0">
              <a:spcBef>
                <a:spcPts val="300"/>
              </a:spcBef>
              <a:buNone/>
              <a:defRPr sz="1000"/>
            </a:lvl3pPr>
            <a:lvl4pPr marL="685800" indent="0">
              <a:spcBef>
                <a:spcPts val="300"/>
              </a:spcBef>
              <a:buNone/>
              <a:defRPr sz="1000"/>
            </a:lvl4pPr>
            <a:lvl5pPr marL="914400" indent="0">
              <a:spcBef>
                <a:spcPts val="300"/>
              </a:spcBef>
              <a:buNone/>
              <a:defRPr sz="1000"/>
            </a:lvl5pPr>
          </a:lstStyle>
          <a:p>
            <a:pPr lvl="0"/>
            <a:r>
              <a:rPr lang="en-US" dirty="0"/>
              <a:t>Reference(s)</a:t>
            </a:r>
          </a:p>
        </p:txBody>
      </p:sp>
    </p:spTree>
    <p:extLst>
      <p:ext uri="{BB962C8B-B14F-4D97-AF65-F5344CB8AC3E}">
        <p14:creationId xmlns:p14="http://schemas.microsoft.com/office/powerpoint/2010/main" val="2016423023"/>
      </p:ext>
    </p:extLst>
  </p:cSld>
  <p:clrMapOvr>
    <a:masterClrMapping/>
  </p:clrMapOvr>
  <p:transition>
    <p:fade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31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7675" y="273056"/>
            <a:ext cx="68147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31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01F0B1F7-A5E8-4289-8075-EA4327CB09A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6955004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481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481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481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2B341C41-9BAC-43EA-B2DC-695667875C9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6025468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7E8578C5-0AB4-4BA7-B231-8457884B151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9305600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73541" y="0"/>
            <a:ext cx="2818459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3" y="0"/>
            <a:ext cx="8278519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12E367CE-6BBC-48A1-8FCE-2353FE80AFA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9859719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5B724E-4EC9-4F2A-AA5B-A9C8F01BE0EE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14/11/2019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B83AB5-E90D-4AF2-BFF6-590A38802B36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186881705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01DC2F-05F0-4B69-AA74-0F8F6E5CC3C6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14/11/2019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A41854-1F75-4BAA-B9CC-2F8654A1884D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2031963061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8AD44B-4D3F-4051-AAC7-5BD183B10483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14/11/2019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082160-E89F-4550-928C-F7A206F35937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1126063342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FAA854-9E5B-4DFC-B246-D73EB2EB6945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14/11/2019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4F66FC-50CA-43A0-9568-F934E694A2BB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3558245617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C06B25-7AF8-4929-A328-4A4BAE4BE6AD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14/11/2019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03E04C-65DC-4E88-AF5F-6FF622C4BE6E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1144230222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0CAF0A-731E-4E06-B11F-BCA2026F8DA5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14/11/2019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0529A4-F3E3-4B55-9892-5CA8B7E054C8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2024234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59C31-8071-4657-BA84-2004C5131029}" type="datetime1">
              <a:rPr lang="en-US" smtClean="0"/>
              <a:t>11/14/2019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432E5-F8E0-41AE-9A6B-AD730338B00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486227" y="5852160"/>
            <a:ext cx="10058399" cy="1005840"/>
          </a:xfrm>
        </p:spPr>
        <p:txBody>
          <a:bodyPr anchor="b">
            <a:noAutofit/>
          </a:bodyPr>
          <a:lstStyle>
            <a:lvl1pPr marL="0" indent="0">
              <a:spcBef>
                <a:spcPts val="300"/>
              </a:spcBef>
              <a:buNone/>
              <a:defRPr sz="1000"/>
            </a:lvl1pPr>
            <a:lvl2pPr marL="228600" indent="0">
              <a:spcBef>
                <a:spcPts val="300"/>
              </a:spcBef>
              <a:buNone/>
              <a:defRPr sz="1000"/>
            </a:lvl2pPr>
            <a:lvl3pPr marL="457200" indent="0">
              <a:spcBef>
                <a:spcPts val="300"/>
              </a:spcBef>
              <a:buNone/>
              <a:defRPr sz="1000"/>
            </a:lvl3pPr>
            <a:lvl4pPr marL="685800" indent="0">
              <a:spcBef>
                <a:spcPts val="300"/>
              </a:spcBef>
              <a:buNone/>
              <a:defRPr sz="1000"/>
            </a:lvl4pPr>
            <a:lvl5pPr marL="914400" indent="0">
              <a:spcBef>
                <a:spcPts val="300"/>
              </a:spcBef>
              <a:buNone/>
              <a:defRPr sz="1000"/>
            </a:lvl5pPr>
          </a:lstStyle>
          <a:p>
            <a:pPr lvl="0"/>
            <a:r>
              <a:rPr lang="en-US" dirty="0"/>
              <a:t>Reference(s)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193501" y="1028700"/>
            <a:ext cx="11998500" cy="2505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523591762"/>
      </p:ext>
    </p:extLst>
  </p:cSld>
  <p:clrMapOvr>
    <a:masterClrMapping/>
  </p:clrMapOvr>
  <p:transition>
    <p:fade/>
  </p:transition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F7C269-0067-4280-8B56-7F3B0A16E47C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14/11/2019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5038F5-D3BB-4165-82C4-859D39AAFF83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415704582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64AD3F-0F8E-4B13-99EA-23F3CB92C158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14/11/2019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8052B1-3777-4B93-BDD8-044FCC1E02E4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436971284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6890FB-CB82-46D6-A711-CFB96BD42CC7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14/11/2019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A0747A-FBB4-4C16-94D5-AA9DB35422CB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3950794422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8A1BE7-1691-49F9-8DE0-F681BC68E641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14/11/2019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3E1687-77E8-4958-9D08-5458C5B7BB5F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75236400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D31E58-F519-4EAD-AAF4-4F9CEDC1785F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14/11/2019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7DC708-B412-4340-B1A2-06A1C5C1EEE6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931107607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500840-0215-4EDE-8CBD-2236D55773B7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14/11/2019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8D2B9C-5B79-4B38-BE82-AD557049F211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283384234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Z_RGB_H_COL.jpg"/>
          <p:cNvPicPr>
            <a:picLocks noChangeAspect="1"/>
          </p:cNvPicPr>
          <p:nvPr userDrawn="1"/>
        </p:nvPicPr>
        <p:blipFill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5013" y="142425"/>
            <a:ext cx="2664000" cy="879972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241013" y="1692146"/>
            <a:ext cx="11808000" cy="497102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13" name="Title 8"/>
          <p:cNvSpPr>
            <a:spLocks noGrp="1"/>
          </p:cNvSpPr>
          <p:nvPr>
            <p:ph type="title" hasCustomPrompt="1"/>
          </p:nvPr>
        </p:nvSpPr>
        <p:spPr>
          <a:xfrm>
            <a:off x="288002" y="1848643"/>
            <a:ext cx="9097012" cy="672000"/>
          </a:xfrm>
          <a:prstGeom prst="rect">
            <a:avLst/>
          </a:prstGeom>
        </p:spPr>
        <p:txBody>
          <a:bodyPr vert="horz"/>
          <a:lstStyle>
            <a:lvl1pPr algn="l">
              <a:lnSpc>
                <a:spcPct val="90000"/>
              </a:lnSpc>
              <a:defRPr sz="3733" b="1" baseline="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noProof="0" dirty="0"/>
              <a:t>Click to add presentation title</a:t>
            </a:r>
          </a:p>
        </p:txBody>
      </p:sp>
      <p:sp>
        <p:nvSpPr>
          <p:cNvPr id="9" name="Text Placeholder 29"/>
          <p:cNvSpPr>
            <a:spLocks noGrp="1"/>
          </p:cNvSpPr>
          <p:nvPr>
            <p:ph type="body" sz="quarter" idx="11" hasCustomPrompt="1"/>
          </p:nvPr>
        </p:nvSpPr>
        <p:spPr>
          <a:xfrm>
            <a:off x="288002" y="3190257"/>
            <a:ext cx="9097011" cy="1594294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marL="0" indent="0">
              <a:lnSpc>
                <a:spcPts val="1467"/>
              </a:lnSpc>
              <a:spcBef>
                <a:spcPts val="0"/>
              </a:spcBef>
              <a:buNone/>
              <a:defRPr sz="3000" b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noProof="0" dirty="0"/>
              <a:t>Click to add subtitle if necessary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73483441-21AE-4117-994A-6649DC930E5E}"/>
              </a:ext>
            </a:extLst>
          </p:cNvPr>
          <p:cNvSpPr txBox="1"/>
          <p:nvPr userDrawn="1"/>
        </p:nvSpPr>
        <p:spPr>
          <a:xfrm>
            <a:off x="10160000" y="6611780"/>
            <a:ext cx="2032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>
                <a:solidFill>
                  <a:srgbClr val="000000"/>
                </a:solidFill>
                <a:cs typeface="Arial" pitchFamily="34" charset="0"/>
              </a:rPr>
              <a:t>© AstraZeneca 2019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xmlns="" id="{1FCA5801-9220-4E7B-9EDF-28B499B9CC4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883729" y="5865464"/>
            <a:ext cx="1451151" cy="182880"/>
          </a:xfrm>
        </p:spPr>
        <p:txBody>
          <a:bodyPr anchor="t">
            <a:noAutofit/>
          </a:bodyPr>
          <a:lstStyle>
            <a:lvl1pPr marL="0" indent="0">
              <a:spcBef>
                <a:spcPts val="300"/>
              </a:spcBef>
              <a:buNone/>
              <a:defRPr sz="1000">
                <a:solidFill>
                  <a:schemeClr val="bg1"/>
                </a:solidFill>
              </a:defRPr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/>
              <a:t>XX-XXX-XXX-XXXX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8AE57FD-B4CA-4FEC-8695-AC40C5080EF3}"/>
              </a:ext>
            </a:extLst>
          </p:cNvPr>
          <p:cNvSpPr txBox="1"/>
          <p:nvPr userDrawn="1"/>
        </p:nvSpPr>
        <p:spPr>
          <a:xfrm>
            <a:off x="288002" y="5803221"/>
            <a:ext cx="285524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000" dirty="0">
                <a:solidFill>
                  <a:srgbClr val="FFFFFF"/>
                </a:solidFill>
              </a:rPr>
              <a:t>Veeva Vault MedComms Document Number: </a:t>
            </a:r>
            <a:br>
              <a:rPr lang="en-US" sz="1000" dirty="0">
                <a:solidFill>
                  <a:srgbClr val="FFFFFF"/>
                </a:solidFill>
              </a:rPr>
            </a:br>
            <a:r>
              <a:rPr lang="en-US" sz="1000" dirty="0">
                <a:solidFill>
                  <a:srgbClr val="FFFFFF"/>
                </a:solidFill>
              </a:rPr>
              <a:t>Approval Date:</a:t>
            </a:r>
            <a:br>
              <a:rPr lang="en-US" sz="1000" dirty="0">
                <a:solidFill>
                  <a:srgbClr val="FFFFFF"/>
                </a:solidFill>
              </a:rPr>
            </a:br>
            <a:r>
              <a:rPr lang="en-US" sz="1000" dirty="0">
                <a:solidFill>
                  <a:srgbClr val="FFFFFF"/>
                </a:solidFill>
              </a:rPr>
              <a:t>Expiration Date:</a:t>
            </a:r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xmlns="" id="{15AE65CC-53A8-4B6D-A45D-F840C8C137F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09189" y="6321258"/>
            <a:ext cx="1451151" cy="182880"/>
          </a:xfrm>
        </p:spPr>
        <p:txBody>
          <a:bodyPr anchor="t">
            <a:noAutofit/>
          </a:bodyPr>
          <a:lstStyle>
            <a:lvl1pPr marL="0" indent="0">
              <a:spcBef>
                <a:spcPts val="300"/>
              </a:spcBef>
              <a:buNone/>
              <a:defRPr sz="1000">
                <a:solidFill>
                  <a:schemeClr val="bg1"/>
                </a:solidFill>
              </a:defRPr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/>
              <a:t>MM/YY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xmlns="" id="{C46DDC66-D58B-400F-82BF-795384A740E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304732" y="6097532"/>
            <a:ext cx="1451151" cy="183970"/>
          </a:xfrm>
        </p:spPr>
        <p:txBody>
          <a:bodyPr anchor="t">
            <a:noAutofit/>
          </a:bodyPr>
          <a:lstStyle>
            <a:lvl1pPr marL="0" indent="0">
              <a:spcBef>
                <a:spcPts val="300"/>
              </a:spcBef>
              <a:buNone/>
              <a:defRPr sz="1000">
                <a:solidFill>
                  <a:schemeClr val="bg1"/>
                </a:solidFill>
              </a:defRPr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/>
              <a:t>MM/YY</a:t>
            </a:r>
          </a:p>
        </p:txBody>
      </p:sp>
    </p:spTree>
    <p:extLst>
      <p:ext uri="{BB962C8B-B14F-4D97-AF65-F5344CB8AC3E}">
        <p14:creationId xmlns:p14="http://schemas.microsoft.com/office/powerpoint/2010/main" val="521794811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43164-1FC9-4009-B0AB-D56AA902E8BB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11/14/2019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432E5-F8E0-41AE-9A6B-AD730338B005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5851602"/>
            <a:ext cx="9855200" cy="1005840"/>
          </a:xfrm>
        </p:spPr>
        <p:txBody>
          <a:bodyPr anchor="b">
            <a:normAutofit/>
          </a:bodyPr>
          <a:lstStyle>
            <a:lvl1pPr marL="0" indent="0">
              <a:spcBef>
                <a:spcPts val="300"/>
              </a:spcBef>
              <a:buNone/>
              <a:defRPr sz="1000"/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/>
              <a:t>Reference(s)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1872"/>
            <a:ext cx="11277600" cy="4572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6725533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193500" y="156117"/>
            <a:ext cx="11808000" cy="64556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270365"/>
            <a:ext cx="11277600" cy="535531"/>
          </a:xfrm>
        </p:spPr>
        <p:txBody>
          <a:bodyPr anchor="t">
            <a:sp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divider 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A187F-77D8-44AB-99A3-596B6D28DB9F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11/14/2019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xmlns="" id="{C290D6F0-A744-4762-BA4F-BBADC0F2850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5590502"/>
            <a:ext cx="9855200" cy="1005840"/>
          </a:xfrm>
        </p:spPr>
        <p:txBody>
          <a:bodyPr anchor="b">
            <a:noAutofit/>
          </a:bodyPr>
          <a:lstStyle>
            <a:lvl1pPr marL="0" indent="0">
              <a:spcBef>
                <a:spcPts val="300"/>
              </a:spcBef>
              <a:buNone/>
              <a:defRPr sz="1000">
                <a:solidFill>
                  <a:schemeClr val="bg1"/>
                </a:solidFill>
              </a:defRPr>
            </a:lvl1pPr>
            <a:lvl2pPr marL="228600" indent="0">
              <a:buNone/>
              <a:defRPr sz="1000"/>
            </a:lvl2pPr>
            <a:lvl3pPr marL="457200" indent="0">
              <a:buNone/>
              <a:defRPr sz="1000"/>
            </a:lvl3pPr>
            <a:lvl4pPr marL="685800" indent="0">
              <a:buNone/>
              <a:defRPr sz="1000"/>
            </a:lvl4pPr>
            <a:lvl5pPr marL="914400" indent="0">
              <a:buNone/>
              <a:defRPr sz="1000"/>
            </a:lvl5pPr>
          </a:lstStyle>
          <a:p>
            <a:pPr lvl="0"/>
            <a:r>
              <a:rPr lang="en-US" dirty="0"/>
              <a:t>Reference(s)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F59F0994-F17C-46C2-935A-B93E8CA3C61A}"/>
              </a:ext>
            </a:extLst>
          </p:cNvPr>
          <p:cNvSpPr txBox="1"/>
          <p:nvPr userDrawn="1"/>
        </p:nvSpPr>
        <p:spPr>
          <a:xfrm>
            <a:off x="10160000" y="6611780"/>
            <a:ext cx="2032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>
                <a:solidFill>
                  <a:srgbClr val="000000"/>
                </a:solidFill>
                <a:cs typeface="Arial" pitchFamily="34" charset="0"/>
              </a:rPr>
              <a:t>© AstraZeneca 2019</a:t>
            </a:r>
          </a:p>
        </p:txBody>
      </p:sp>
    </p:spTree>
    <p:extLst>
      <p:ext uri="{BB962C8B-B14F-4D97-AF65-F5344CB8AC3E}">
        <p14:creationId xmlns:p14="http://schemas.microsoft.com/office/powerpoint/2010/main" val="1846157809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931E2-EDD0-4116-93D3-AFB5F385AD78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11/14/2019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CC7432E5-F8E0-41AE-9A6B-AD730338B005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5851602"/>
            <a:ext cx="9855200" cy="1005840"/>
          </a:xfrm>
        </p:spPr>
        <p:txBody>
          <a:bodyPr anchor="b">
            <a:noAutofit/>
          </a:bodyPr>
          <a:lstStyle>
            <a:lvl1pPr marL="0" indent="0">
              <a:spcBef>
                <a:spcPts val="300"/>
              </a:spcBef>
              <a:buNone/>
              <a:defRPr sz="1000"/>
            </a:lvl1pPr>
            <a:lvl2pPr marL="228600" indent="0">
              <a:buNone/>
              <a:defRPr sz="1000"/>
            </a:lvl2pPr>
            <a:lvl3pPr marL="457200" indent="0">
              <a:buNone/>
              <a:defRPr sz="1000"/>
            </a:lvl3pPr>
            <a:lvl4pPr marL="685800" indent="0">
              <a:buNone/>
              <a:defRPr sz="1000"/>
            </a:lvl4pPr>
            <a:lvl5pPr marL="914400" indent="0">
              <a:buNone/>
              <a:defRPr sz="1000"/>
            </a:lvl5pPr>
          </a:lstStyle>
          <a:p>
            <a:pPr lvl="0"/>
            <a:r>
              <a:rPr lang="en-US" dirty="0"/>
              <a:t>Reference(s)</a:t>
            </a:r>
          </a:p>
        </p:txBody>
      </p:sp>
    </p:spTree>
    <p:extLst>
      <p:ext uri="{BB962C8B-B14F-4D97-AF65-F5344CB8AC3E}">
        <p14:creationId xmlns:p14="http://schemas.microsoft.com/office/powerpoint/2010/main" val="41255777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sclai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CE1287E9-EBEB-4648-982B-10337D55F8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F650A-C38E-40FB-BCF6-2303E9A7CC69}" type="datetime1">
              <a:rPr lang="en-US" smtClean="0"/>
              <a:t>11/14/2019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6D9B78B9-0DDE-46C9-8ACD-9F2A63B731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1E89C07F-8571-41D4-9A89-601A8B9C53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432E5-F8E0-41AE-9A6B-AD730338B00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="" xmlns:a16="http://schemas.microsoft.com/office/drawing/2014/main" id="{065F5103-6F75-4D29-92B7-D96304B0DF9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7200" y="1092425"/>
            <a:ext cx="11277600" cy="47368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00785297"/>
      </p:ext>
    </p:extLst>
  </p:cSld>
  <p:clrMapOvr>
    <a:masterClrMapping/>
  </p:clrMapOvr>
  <p:transition>
    <p:fade/>
  </p:transition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2B74B-AB22-448A-A265-268311487055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11/14/2019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CC7432E5-F8E0-41AE-9A6B-AD730338B005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5851602"/>
            <a:ext cx="9855200" cy="1005840"/>
          </a:xfrm>
        </p:spPr>
        <p:txBody>
          <a:bodyPr anchor="b">
            <a:noAutofit/>
          </a:bodyPr>
          <a:lstStyle>
            <a:lvl1pPr marL="0" indent="0">
              <a:spcBef>
                <a:spcPts val="300"/>
              </a:spcBef>
              <a:buNone/>
              <a:defRPr sz="1000"/>
            </a:lvl1pPr>
            <a:lvl2pPr marL="228600" indent="0">
              <a:buNone/>
              <a:defRPr sz="1000"/>
            </a:lvl2pPr>
            <a:lvl3pPr marL="457200" indent="0">
              <a:buNone/>
              <a:defRPr sz="1000"/>
            </a:lvl3pPr>
            <a:lvl4pPr marL="685800" indent="0">
              <a:buNone/>
              <a:defRPr sz="1000"/>
            </a:lvl4pPr>
            <a:lvl5pPr marL="914400" indent="0">
              <a:buNone/>
              <a:defRPr sz="1000"/>
            </a:lvl5pPr>
          </a:lstStyle>
          <a:p>
            <a:pPr lvl="0"/>
            <a:r>
              <a:rPr lang="en-US" dirty="0"/>
              <a:t>Reference(s)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61872"/>
            <a:ext cx="5638800" cy="455706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0" y="1261872"/>
            <a:ext cx="5638800" cy="455706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17675694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1"/>
            <a:ext cx="11277600" cy="8001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64716"/>
            <a:ext cx="5638800" cy="428283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0" y="1264716"/>
            <a:ext cx="5638800" cy="428283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B1101-080C-4B85-AC54-06AFAC4F0A81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11/14/2019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CC7432E5-F8E0-41AE-9A6B-AD730338B005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5851602"/>
            <a:ext cx="9855200" cy="1005840"/>
          </a:xfrm>
        </p:spPr>
        <p:txBody>
          <a:bodyPr anchor="b">
            <a:noAutofit/>
          </a:bodyPr>
          <a:lstStyle>
            <a:lvl1pPr marL="0" indent="0">
              <a:spcBef>
                <a:spcPts val="300"/>
              </a:spcBef>
              <a:buNone/>
              <a:defRPr sz="1000"/>
            </a:lvl1pPr>
            <a:lvl2pPr marL="228600" indent="0">
              <a:buNone/>
              <a:defRPr sz="1000"/>
            </a:lvl2pPr>
            <a:lvl3pPr marL="457200" indent="0">
              <a:buNone/>
              <a:defRPr sz="1000"/>
            </a:lvl3pPr>
            <a:lvl4pPr marL="685800" indent="0">
              <a:buNone/>
              <a:defRPr sz="1000"/>
            </a:lvl4pPr>
            <a:lvl5pPr marL="914400" indent="0">
              <a:buNone/>
              <a:defRPr sz="1000"/>
            </a:lvl5pPr>
          </a:lstStyle>
          <a:p>
            <a:pPr lvl="0"/>
            <a:r>
              <a:rPr lang="en-US" dirty="0"/>
              <a:t>Reference(s)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92998"/>
            <a:ext cx="5638800" cy="413630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96000" y="1692998"/>
            <a:ext cx="5638800" cy="413630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4628345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11277600" cy="800100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170432" y="5440680"/>
            <a:ext cx="9875520" cy="365760"/>
          </a:xfrm>
          <a:prstGeom prst="roundRect">
            <a:avLst/>
          </a:prstGeom>
          <a:solidFill>
            <a:schemeClr val="accent2"/>
          </a:solidFill>
        </p:spPr>
        <p:txBody>
          <a:bodyPr anchor="ctr"/>
          <a:lstStyle>
            <a:lvl1pPr marL="0" indent="0" algn="ctr">
              <a:buNone/>
              <a:defRPr sz="16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enter caption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588B8-10AE-4A18-A901-70972D5E175A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11/14/2019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CC7432E5-F8E0-41AE-9A6B-AD730338B005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5851602"/>
            <a:ext cx="9855200" cy="1005840"/>
          </a:xfrm>
        </p:spPr>
        <p:txBody>
          <a:bodyPr anchor="b">
            <a:noAutofit/>
          </a:bodyPr>
          <a:lstStyle>
            <a:lvl1pPr marL="0" indent="0">
              <a:spcBef>
                <a:spcPts val="300"/>
              </a:spcBef>
              <a:buNone/>
              <a:defRPr sz="1000"/>
            </a:lvl1pPr>
            <a:lvl2pPr marL="228600" indent="0">
              <a:buNone/>
              <a:defRPr sz="1000"/>
            </a:lvl2pPr>
            <a:lvl3pPr marL="457200" indent="0">
              <a:buNone/>
              <a:defRPr sz="1000"/>
            </a:lvl3pPr>
            <a:lvl4pPr marL="685800" indent="0">
              <a:buNone/>
              <a:defRPr sz="1000"/>
            </a:lvl4pPr>
            <a:lvl5pPr marL="914400" indent="0">
              <a:buNone/>
              <a:defRPr sz="1000"/>
            </a:lvl5pPr>
          </a:lstStyle>
          <a:p>
            <a:pPr lvl="0"/>
            <a:r>
              <a:rPr lang="en-US" dirty="0"/>
              <a:t>Reference(s)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0476"/>
            <a:ext cx="11277600" cy="418522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31083665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4230D-527C-497C-AE7B-88F10673E221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11/14/2019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432E5-F8E0-41AE-9A6B-AD730338B005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1170432" y="5440680"/>
            <a:ext cx="9875520" cy="361950"/>
          </a:xfrm>
          <a:prstGeom prst="roundRect">
            <a:avLst/>
          </a:prstGeom>
          <a:solidFill>
            <a:schemeClr val="accent2"/>
          </a:solidFill>
        </p:spPr>
        <p:txBody>
          <a:bodyPr>
            <a:norm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</a:defRPr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/>
              <a:t>Click to enter caption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5851602"/>
            <a:ext cx="9855200" cy="1005840"/>
          </a:xfrm>
        </p:spPr>
        <p:txBody>
          <a:bodyPr anchor="b">
            <a:noAutofit/>
          </a:bodyPr>
          <a:lstStyle>
            <a:lvl1pPr marL="0" indent="0">
              <a:spcBef>
                <a:spcPts val="300"/>
              </a:spcBef>
              <a:buNone/>
              <a:defRPr sz="1000"/>
            </a:lvl1pPr>
            <a:lvl2pPr marL="228600" indent="0">
              <a:buNone/>
              <a:defRPr sz="1000"/>
            </a:lvl2pPr>
            <a:lvl3pPr marL="457200" indent="0">
              <a:buNone/>
              <a:defRPr sz="1000"/>
            </a:lvl3pPr>
            <a:lvl4pPr marL="685800" indent="0">
              <a:buNone/>
              <a:defRPr sz="1000"/>
            </a:lvl4pPr>
            <a:lvl5pPr marL="914400" indent="0">
              <a:buNone/>
              <a:defRPr sz="1000"/>
            </a:lvl5pPr>
          </a:lstStyle>
          <a:p>
            <a:pPr lvl="0"/>
            <a:r>
              <a:rPr lang="en-US" dirty="0"/>
              <a:t>Reference(s)</a:t>
            </a:r>
          </a:p>
        </p:txBody>
      </p:sp>
    </p:spTree>
    <p:extLst>
      <p:ext uri="{BB962C8B-B14F-4D97-AF65-F5344CB8AC3E}">
        <p14:creationId xmlns:p14="http://schemas.microsoft.com/office/powerpoint/2010/main" val="264467887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No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193501" y="1028700"/>
            <a:ext cx="11998500" cy="2505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11A09-3DD3-4814-BDCF-935499F15EA0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11/14/2019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CC7432E5-F8E0-41AE-9A6B-AD730338B005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5851602"/>
            <a:ext cx="9855200" cy="1005840"/>
          </a:xfrm>
        </p:spPr>
        <p:txBody>
          <a:bodyPr anchor="b">
            <a:normAutofit/>
          </a:bodyPr>
          <a:lstStyle>
            <a:lvl1pPr marL="0" indent="0">
              <a:spcBef>
                <a:spcPts val="300"/>
              </a:spcBef>
              <a:buNone/>
              <a:defRPr sz="1000"/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/>
              <a:t>Reference(s)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28700"/>
            <a:ext cx="11277600" cy="480517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64181672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clai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9952511" y="6521477"/>
            <a:ext cx="2143300" cy="3320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193501" y="1028700"/>
            <a:ext cx="11998500" cy="2505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AE3A5-F483-4560-8FF9-FCB3A3589909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11/14/2019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CC7432E5-F8E0-41AE-9A6B-AD730338B005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5851602"/>
            <a:ext cx="9855200" cy="1005840"/>
          </a:xfrm>
        </p:spPr>
        <p:txBody>
          <a:bodyPr anchor="b">
            <a:normAutofit/>
          </a:bodyPr>
          <a:lstStyle>
            <a:lvl1pPr marL="0" indent="0">
              <a:spcBef>
                <a:spcPts val="300"/>
              </a:spcBef>
              <a:buNone/>
              <a:defRPr sz="1000"/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/>
              <a:t>Reference(s)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28700"/>
            <a:ext cx="11277600" cy="480517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14922115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- No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193501" y="1028700"/>
            <a:ext cx="11998500" cy="2505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1012E-D535-4D45-93DD-9B16E0D20A43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11/14/2019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CC7432E5-F8E0-41AE-9A6B-AD730338B005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5851602"/>
            <a:ext cx="9855200" cy="1005840"/>
          </a:xfrm>
        </p:spPr>
        <p:txBody>
          <a:bodyPr anchor="b">
            <a:noAutofit/>
          </a:bodyPr>
          <a:lstStyle>
            <a:lvl1pPr marL="0" indent="0">
              <a:spcBef>
                <a:spcPts val="300"/>
              </a:spcBef>
              <a:buNone/>
              <a:defRPr sz="1000"/>
            </a:lvl1pPr>
            <a:lvl2pPr marL="228600" indent="0">
              <a:buNone/>
              <a:defRPr sz="1000"/>
            </a:lvl2pPr>
            <a:lvl3pPr marL="457200" indent="0">
              <a:buNone/>
              <a:defRPr sz="1000"/>
            </a:lvl3pPr>
            <a:lvl4pPr marL="685800" indent="0">
              <a:buNone/>
              <a:defRPr sz="1000"/>
            </a:lvl4pPr>
            <a:lvl5pPr marL="914400" indent="0">
              <a:buNone/>
              <a:defRPr sz="1000"/>
            </a:lvl5pPr>
          </a:lstStyle>
          <a:p>
            <a:pPr lvl="0"/>
            <a:r>
              <a:rPr lang="en-US" dirty="0"/>
              <a:t>Reference(s)</a:t>
            </a:r>
          </a:p>
        </p:txBody>
      </p:sp>
    </p:spTree>
    <p:extLst>
      <p:ext uri="{BB962C8B-B14F-4D97-AF65-F5344CB8AC3E}">
        <p14:creationId xmlns:p14="http://schemas.microsoft.com/office/powerpoint/2010/main" val="2057571612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93501" y="1028700"/>
            <a:ext cx="11998500" cy="2505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Date Placeholder 1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Footer Placeholder 2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5474097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12800" y="274638"/>
            <a:ext cx="11220451" cy="5112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12800" y="784800"/>
            <a:ext cx="11222400" cy="511200"/>
          </a:xfrm>
        </p:spPr>
        <p:txBody>
          <a:bodyPr>
            <a:normAutofit/>
          </a:bodyPr>
          <a:lstStyle>
            <a:lvl1pPr marL="0" indent="0">
              <a:buNone/>
              <a:defRPr sz="2400" b="1" baseline="0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add Secondary title</a:t>
            </a:r>
            <a:endParaRPr lang="en-GB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11594889" y="6540691"/>
            <a:ext cx="542289" cy="2980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E926B1-0BCD-4C46-B18A-44208FDEC604}" type="slidenum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345017" y="6300217"/>
            <a:ext cx="5774267" cy="215773"/>
          </a:xfrm>
        </p:spPr>
        <p:txBody>
          <a:bodyPr anchor="b">
            <a:noAutofit/>
          </a:bodyPr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Reference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770460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4679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he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TextBox 78">
            <a:extLst>
              <a:ext uri="{FF2B5EF4-FFF2-40B4-BE49-F238E27FC236}">
                <a16:creationId xmlns="" xmlns:a16="http://schemas.microsoft.com/office/drawing/2014/main" id="{86D12817-4053-40BC-82BB-7AF5EE51AEBA}"/>
              </a:ext>
            </a:extLst>
          </p:cNvPr>
          <p:cNvSpPr txBox="1"/>
          <p:nvPr userDrawn="1"/>
        </p:nvSpPr>
        <p:spPr>
          <a:xfrm>
            <a:off x="3041904" y="6383222"/>
            <a:ext cx="6115279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marL="0" indent="0" algn="ctr">
              <a:buClr>
                <a:schemeClr val="accent1"/>
              </a:buClr>
              <a:buFont typeface="Arial" panose="020B0604020202020204" pitchFamily="34" charset="0"/>
              <a:buNone/>
            </a:pPr>
            <a:r>
              <a:rPr lang="en-US" sz="1400" b="1" dirty="0">
                <a:solidFill>
                  <a:schemeClr val="tx1"/>
                </a:solidFill>
              </a:rPr>
              <a:t>This Material is for Use by AstraZeneca MA Scientific Personnel Only</a:t>
            </a:r>
          </a:p>
          <a:p>
            <a:pPr marL="0" indent="0" algn="ctr">
              <a:buClr>
                <a:schemeClr val="accent1"/>
              </a:buClr>
              <a:buFont typeface="Arial" panose="020B0604020202020204" pitchFamily="34" charset="0"/>
              <a:buNone/>
            </a:pPr>
            <a:r>
              <a:rPr lang="en-US" sz="1000" b="0" dirty="0">
                <a:solidFill>
                  <a:schemeClr val="tx1"/>
                </a:solidFill>
              </a:rPr>
              <a:t>Speaker notes are for internal use only and are not to be shown or disseminated outside of AstraZeneca</a:t>
            </a:r>
          </a:p>
        </p:txBody>
      </p:sp>
      <p:graphicFrame>
        <p:nvGraphicFramePr>
          <p:cNvPr id="50" name="Table 49">
            <a:extLst>
              <a:ext uri="{FF2B5EF4-FFF2-40B4-BE49-F238E27FC236}">
                <a16:creationId xmlns="" xmlns:a16="http://schemas.microsoft.com/office/drawing/2014/main" id="{83D05D04-05CE-47AA-8F7B-B08C33B32C3F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62174221"/>
              </p:ext>
            </p:extLst>
          </p:nvPr>
        </p:nvGraphicFramePr>
        <p:xfrm>
          <a:off x="1128800" y="3577113"/>
          <a:ext cx="9949786" cy="764702"/>
        </p:xfrm>
        <a:graphic>
          <a:graphicData uri="http://schemas.openxmlformats.org/drawingml/2006/table">
            <a:tbl>
              <a:tblPr>
                <a:tableStyleId>{21E4AEA4-8DFA-4A89-87EB-49C32662AFE0}</a:tableStyleId>
              </a:tblPr>
              <a:tblGrid>
                <a:gridCol w="2931948">
                  <a:extLst>
                    <a:ext uri="{9D8B030D-6E8A-4147-A177-3AD203B41FA5}">
                      <a16:colId xmlns="" xmlns:a16="http://schemas.microsoft.com/office/drawing/2014/main" val="3458750997"/>
                    </a:ext>
                  </a:extLst>
                </a:gridCol>
                <a:gridCol w="3701243">
                  <a:extLst>
                    <a:ext uri="{9D8B030D-6E8A-4147-A177-3AD203B41FA5}">
                      <a16:colId xmlns="" xmlns:a16="http://schemas.microsoft.com/office/drawing/2014/main" val="4071395440"/>
                    </a:ext>
                  </a:extLst>
                </a:gridCol>
                <a:gridCol w="3316595">
                  <a:extLst>
                    <a:ext uri="{9D8B030D-6E8A-4147-A177-3AD203B41FA5}">
                      <a16:colId xmlns="" xmlns:a16="http://schemas.microsoft.com/office/drawing/2014/main" val="668771908"/>
                    </a:ext>
                  </a:extLst>
                </a:gridCol>
              </a:tblGrid>
              <a:tr h="38235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532524754"/>
                  </a:ext>
                </a:extLst>
              </a:tr>
              <a:tr h="38235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4152630277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="" xmlns:a16="http://schemas.microsoft.com/office/drawing/2014/main" id="{3C8DCB22-4BDC-4256-9886-290008A41E58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747849903"/>
              </p:ext>
            </p:extLst>
          </p:nvPr>
        </p:nvGraphicFramePr>
        <p:xfrm>
          <a:off x="1128800" y="1039470"/>
          <a:ext cx="9949786" cy="2294106"/>
        </p:xfrm>
        <a:graphic>
          <a:graphicData uri="http://schemas.openxmlformats.org/drawingml/2006/table">
            <a:tbl>
              <a:tblPr>
                <a:tableStyleId>{21E4AEA4-8DFA-4A89-87EB-49C32662AFE0}</a:tableStyleId>
              </a:tblPr>
              <a:tblGrid>
                <a:gridCol w="2931948">
                  <a:extLst>
                    <a:ext uri="{9D8B030D-6E8A-4147-A177-3AD203B41FA5}">
                      <a16:colId xmlns="" xmlns:a16="http://schemas.microsoft.com/office/drawing/2014/main" val="3458750997"/>
                    </a:ext>
                  </a:extLst>
                </a:gridCol>
                <a:gridCol w="3701243">
                  <a:extLst>
                    <a:ext uri="{9D8B030D-6E8A-4147-A177-3AD203B41FA5}">
                      <a16:colId xmlns="" xmlns:a16="http://schemas.microsoft.com/office/drawing/2014/main" val="4071395440"/>
                    </a:ext>
                  </a:extLst>
                </a:gridCol>
                <a:gridCol w="3316595">
                  <a:extLst>
                    <a:ext uri="{9D8B030D-6E8A-4147-A177-3AD203B41FA5}">
                      <a16:colId xmlns="" xmlns:a16="http://schemas.microsoft.com/office/drawing/2014/main" val="668771908"/>
                    </a:ext>
                  </a:extLst>
                </a:gridCol>
              </a:tblGrid>
              <a:tr h="38235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23421394"/>
                  </a:ext>
                </a:extLst>
              </a:tr>
              <a:tr h="38235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368834974"/>
                  </a:ext>
                </a:extLst>
              </a:tr>
              <a:tr h="38235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4051146587"/>
                  </a:ext>
                </a:extLst>
              </a:tr>
              <a:tr h="38235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061963846"/>
                  </a:ext>
                </a:extLst>
              </a:tr>
              <a:tr h="38235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532524754"/>
                  </a:ext>
                </a:extLst>
              </a:tr>
              <a:tr h="38235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4152630277"/>
                  </a:ext>
                </a:extLst>
              </a:tr>
            </a:tbl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59C31-8071-4657-BA84-2004C5131029}" type="datetime1">
              <a:rPr lang="en-US" smtClean="0"/>
              <a:t>11/14/2019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432E5-F8E0-41AE-9A6B-AD730338B00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FF897A55-CB79-4D07-BEF1-54B1E974D126}"/>
              </a:ext>
            </a:extLst>
          </p:cNvPr>
          <p:cNvSpPr txBox="1"/>
          <p:nvPr userDrawn="1"/>
        </p:nvSpPr>
        <p:spPr>
          <a:xfrm>
            <a:off x="10160000" y="6611780"/>
            <a:ext cx="2032000" cy="246221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r"/>
            <a:r>
              <a:rPr lang="en-US" sz="1000" b="0" baseline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© AstraZeneca 2019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="" xmlns:a16="http://schemas.microsoft.com/office/drawing/2014/main" id="{A9E08680-4520-4EA6-B4A7-FD0062F8A6E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972006" y="1102835"/>
            <a:ext cx="8106580" cy="228600"/>
          </a:xfr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200"/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/>
              <a:t>&lt;&lt;MAAZAP&gt; &lt;#######&lt;TA&gt; &lt;Asset Title&gt; 70 character limit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="" xmlns:a16="http://schemas.microsoft.com/office/drawing/2014/main" id="{CF687FD7-F293-4468-AE23-E28EE461977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785855" y="1491653"/>
            <a:ext cx="1496778" cy="228600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200"/>
            </a:lvl1pPr>
            <a:lvl2pPr marL="228600" indent="0">
              <a:buNone/>
              <a:defRPr sz="1200"/>
            </a:lvl2pPr>
            <a:lvl3pPr marL="457200" indent="0">
              <a:buNone/>
              <a:defRPr sz="1200"/>
            </a:lvl3pPr>
            <a:lvl4pPr marL="685800" indent="0">
              <a:buNone/>
              <a:defRPr sz="1200"/>
            </a:lvl4pPr>
            <a:lvl5pPr marL="914400" indent="0">
              <a:buNone/>
              <a:defRPr sz="1200"/>
            </a:lvl5pPr>
          </a:lstStyle>
          <a:p>
            <a:pPr lvl="0"/>
            <a:r>
              <a:rPr lang="en-US" dirty="0"/>
              <a:t>MM/YY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="" xmlns:a16="http://schemas.microsoft.com/office/drawing/2014/main" id="{5BA6C7CD-771E-461C-A133-67764B81E61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972006" y="1491653"/>
            <a:ext cx="1797601" cy="228600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200"/>
            </a:lvl1pPr>
            <a:lvl2pPr marL="228600" indent="0">
              <a:buNone/>
              <a:defRPr sz="1200"/>
            </a:lvl2pPr>
            <a:lvl3pPr marL="457200" indent="0">
              <a:buNone/>
              <a:defRPr sz="1200"/>
            </a:lvl3pPr>
            <a:lvl4pPr marL="685800" indent="0">
              <a:buNone/>
              <a:defRPr sz="1200"/>
            </a:lvl4pPr>
            <a:lvl5pPr marL="914400" indent="0">
              <a:buNone/>
              <a:defRPr sz="1200"/>
            </a:lvl5pPr>
          </a:lstStyle>
          <a:p>
            <a:pPr lvl="0"/>
            <a:r>
              <a:rPr lang="en-US" dirty="0"/>
              <a:t>Reactive or Proactive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="" xmlns:a16="http://schemas.microsoft.com/office/drawing/2014/main" id="{6E33F1E3-ED30-4982-A86D-2C076E1C3B6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785855" y="1880471"/>
            <a:ext cx="1496778" cy="228600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200"/>
            </a:lvl1pPr>
            <a:lvl2pPr marL="228600" indent="0">
              <a:buNone/>
              <a:defRPr sz="1200"/>
            </a:lvl2pPr>
            <a:lvl3pPr marL="457200" indent="0">
              <a:buNone/>
              <a:defRPr sz="1200"/>
            </a:lvl3pPr>
            <a:lvl4pPr marL="685800" indent="0">
              <a:buNone/>
              <a:defRPr sz="1200"/>
            </a:lvl4pPr>
            <a:lvl5pPr marL="914400" indent="0">
              <a:buNone/>
              <a:defRPr sz="1200"/>
            </a:lvl5pPr>
          </a:lstStyle>
          <a:p>
            <a:pPr lvl="0"/>
            <a:r>
              <a:rPr lang="en-US" dirty="0"/>
              <a:t>MM/YY (if &lt;1 year)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="" xmlns:a16="http://schemas.microsoft.com/office/drawing/2014/main" id="{12286C0F-7CF6-40B2-B8FA-7AF1D25B992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972006" y="2658107"/>
            <a:ext cx="891693" cy="228600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200"/>
            </a:lvl1pPr>
            <a:lvl2pPr marL="228600" indent="0">
              <a:buNone/>
              <a:defRPr sz="1200"/>
            </a:lvl2pPr>
            <a:lvl3pPr marL="457200" indent="0">
              <a:buNone/>
              <a:defRPr sz="1200"/>
            </a:lvl3pPr>
            <a:lvl4pPr marL="685800" indent="0">
              <a:buNone/>
              <a:defRPr sz="1200"/>
            </a:lvl4pPr>
            <a:lvl5pPr marL="914400" indent="0">
              <a:buNone/>
              <a:defRPr sz="1200"/>
            </a:lvl5pPr>
          </a:lstStyle>
          <a:p>
            <a:pPr lvl="0"/>
            <a:r>
              <a:rPr lang="en-US" dirty="0"/>
              <a:t>Yes or No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="" xmlns:a16="http://schemas.microsoft.com/office/drawing/2014/main" id="{A1F28B02-DF8E-4C7E-90E9-0214CD384EA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893972" y="2658107"/>
            <a:ext cx="4159180" cy="228600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200"/>
            </a:lvl1pPr>
            <a:lvl2pPr marL="228600" indent="0">
              <a:buNone/>
              <a:defRPr sz="1200"/>
            </a:lvl2pPr>
            <a:lvl3pPr marL="457200" indent="0">
              <a:buNone/>
              <a:defRPr sz="1200"/>
            </a:lvl3pPr>
            <a:lvl4pPr marL="685800" indent="0">
              <a:buNone/>
              <a:defRPr sz="1200"/>
            </a:lvl4pPr>
            <a:lvl5pPr marL="914400" indent="0">
              <a:buNone/>
              <a:defRPr sz="1200"/>
            </a:lvl5pPr>
          </a:lstStyle>
          <a:p>
            <a:pPr lvl="0"/>
            <a:r>
              <a:rPr lang="en-US" dirty="0"/>
              <a:t> If Yes - Reactive via MI, Reactive via MI </a:t>
            </a:r>
            <a:r>
              <a:rPr lang="en-US" dirty="0" err="1"/>
              <a:t>SciP</a:t>
            </a:r>
            <a:r>
              <a:rPr lang="en-US" dirty="0"/>
              <a:t>, or Proactive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="" xmlns:a16="http://schemas.microsoft.com/office/drawing/2014/main" id="{277F15F9-6B04-4325-BA35-6D4FC8B30B7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972006" y="3046924"/>
            <a:ext cx="3936722" cy="228600"/>
          </a:xfrm>
        </p:spPr>
        <p:txBody>
          <a:bodyPr anchor="ctr">
            <a:noAutofit/>
          </a:bodyPr>
          <a:lstStyle>
            <a:lvl1pPr marL="0" indent="0">
              <a:buNone/>
              <a:defRPr sz="1200"/>
            </a:lvl1pPr>
            <a:lvl2pPr marL="228600" indent="0">
              <a:buNone/>
              <a:defRPr sz="1200"/>
            </a:lvl2pPr>
            <a:lvl3pPr marL="457200" indent="0">
              <a:buNone/>
              <a:defRPr sz="1200"/>
            </a:lvl3pPr>
            <a:lvl4pPr marL="685800" indent="0">
              <a:buNone/>
              <a:defRPr sz="1200"/>
            </a:lvl4pPr>
            <a:lvl5pPr marL="914400" indent="0">
              <a:buNone/>
              <a:defRPr sz="1200"/>
            </a:lvl5pPr>
          </a:lstStyle>
          <a:p>
            <a:pPr lvl="0"/>
            <a:r>
              <a:rPr lang="en-US" dirty="0"/>
              <a:t>Any MA </a:t>
            </a:r>
            <a:r>
              <a:rPr lang="en-US" dirty="0" err="1"/>
              <a:t>SciP</a:t>
            </a:r>
            <a:r>
              <a:rPr lang="en-US" dirty="0"/>
              <a:t>, MSL, MA MM, or Other MA Role</a:t>
            </a:r>
          </a:p>
        </p:txBody>
      </p:sp>
      <p:sp>
        <p:nvSpPr>
          <p:cNvPr id="27" name="Text Placeholder 26">
            <a:extLst>
              <a:ext uri="{FF2B5EF4-FFF2-40B4-BE49-F238E27FC236}">
                <a16:creationId xmlns="" xmlns:a16="http://schemas.microsoft.com/office/drawing/2014/main" id="{DD881301-6455-4429-AC98-70F1B2B5BC8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785855" y="2269289"/>
            <a:ext cx="3284423" cy="228600"/>
          </a:xfrm>
        </p:spPr>
        <p:txBody>
          <a:bodyPr anchor="ctr">
            <a:noAutofit/>
          </a:bodyPr>
          <a:lstStyle>
            <a:lvl1pPr marL="0" indent="0">
              <a:buNone/>
              <a:defRPr sz="1200"/>
            </a:lvl1pPr>
            <a:lvl2pPr marL="228600" indent="0">
              <a:buNone/>
              <a:defRPr sz="1200"/>
            </a:lvl2pPr>
            <a:lvl3pPr marL="457200" indent="0">
              <a:buNone/>
              <a:defRPr sz="1200"/>
            </a:lvl3pPr>
            <a:lvl4pPr marL="685800" indent="0">
              <a:buNone/>
              <a:defRPr sz="1200"/>
            </a:lvl4pPr>
            <a:lvl5pPr marL="914400" indent="0">
              <a:buNone/>
              <a:defRPr sz="1200"/>
            </a:lvl5pPr>
          </a:lstStyle>
          <a:p>
            <a:pPr lvl="0"/>
            <a:r>
              <a:rPr lang="en-US" dirty="0"/>
              <a:t>Any HCP, MM Only, Contracted EE, or Other</a:t>
            </a:r>
          </a:p>
        </p:txBody>
      </p:sp>
      <p:sp>
        <p:nvSpPr>
          <p:cNvPr id="29" name="Text Placeholder 28">
            <a:extLst>
              <a:ext uri="{FF2B5EF4-FFF2-40B4-BE49-F238E27FC236}">
                <a16:creationId xmlns="" xmlns:a16="http://schemas.microsoft.com/office/drawing/2014/main" id="{110857ED-F4F0-4AED-89F7-6595C2BD781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972006" y="2269289"/>
            <a:ext cx="891693" cy="228600"/>
          </a:xfrm>
        </p:spPr>
        <p:txBody>
          <a:bodyPr anchor="ctr">
            <a:noAutofit/>
          </a:bodyPr>
          <a:lstStyle>
            <a:lvl1pPr marL="0" indent="0">
              <a:buNone/>
              <a:defRPr sz="1200"/>
            </a:lvl1pPr>
            <a:lvl2pPr marL="228600" indent="0">
              <a:buNone/>
              <a:defRPr sz="1200"/>
            </a:lvl2pPr>
            <a:lvl3pPr marL="457200" indent="0">
              <a:buNone/>
              <a:defRPr sz="1200"/>
            </a:lvl3pPr>
            <a:lvl4pPr marL="685800" indent="0">
              <a:buNone/>
              <a:defRPr sz="1200"/>
            </a:lvl4pPr>
            <a:lvl5pPr marL="914400" indent="0">
              <a:buNone/>
              <a:defRPr sz="1200"/>
            </a:lvl5pPr>
          </a:lstStyle>
          <a:p>
            <a:pPr lvl="0"/>
            <a:r>
              <a:rPr lang="en-US" dirty="0"/>
              <a:t>Yes or No</a:t>
            </a:r>
          </a:p>
        </p:txBody>
      </p:sp>
      <p:sp>
        <p:nvSpPr>
          <p:cNvPr id="31" name="Text Placeholder 30">
            <a:extLst>
              <a:ext uri="{FF2B5EF4-FFF2-40B4-BE49-F238E27FC236}">
                <a16:creationId xmlns="" xmlns:a16="http://schemas.microsoft.com/office/drawing/2014/main" id="{1C3ADFAF-903D-45A8-9EC3-263C6B88C9B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900043" y="2269289"/>
            <a:ext cx="1212311" cy="228600"/>
          </a:xfrm>
        </p:spPr>
        <p:txBody>
          <a:bodyPr anchor="ctr">
            <a:noAutofit/>
          </a:bodyPr>
          <a:lstStyle>
            <a:lvl1pPr marL="0" indent="0">
              <a:buNone/>
              <a:defRPr sz="1200"/>
            </a:lvl1pPr>
            <a:lvl2pPr marL="228600" indent="0">
              <a:buNone/>
              <a:defRPr sz="1200"/>
            </a:lvl2pPr>
            <a:lvl3pPr marL="457200" indent="0">
              <a:buNone/>
              <a:defRPr sz="1200"/>
            </a:lvl3pPr>
            <a:lvl4pPr marL="685800" indent="0">
              <a:buNone/>
              <a:defRPr sz="1200"/>
            </a:lvl4pPr>
            <a:lvl5pPr marL="914400" indent="0">
              <a:buNone/>
              <a:defRPr sz="1200"/>
            </a:lvl5pPr>
          </a:lstStyle>
          <a:p>
            <a:pPr lvl="0"/>
            <a:r>
              <a:rPr lang="en-US" dirty="0"/>
              <a:t>If Yes - MM/YY</a:t>
            </a:r>
          </a:p>
        </p:txBody>
      </p:sp>
      <p:sp>
        <p:nvSpPr>
          <p:cNvPr id="33" name="Text Placeholder 32">
            <a:extLst>
              <a:ext uri="{FF2B5EF4-FFF2-40B4-BE49-F238E27FC236}">
                <a16:creationId xmlns="" xmlns:a16="http://schemas.microsoft.com/office/drawing/2014/main" id="{699D1E98-12E4-4111-B43B-8EF5E67629A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972006" y="5042742"/>
            <a:ext cx="891692" cy="228600"/>
          </a:xfrm>
        </p:spPr>
        <p:txBody>
          <a:bodyPr anchor="ctr">
            <a:noAutofit/>
          </a:bodyPr>
          <a:lstStyle>
            <a:lvl1pPr marL="0" indent="0">
              <a:buNone/>
              <a:defRPr sz="1200"/>
            </a:lvl1pPr>
            <a:lvl2pPr marL="228600" indent="0">
              <a:buNone/>
              <a:defRPr sz="1200"/>
            </a:lvl2pPr>
            <a:lvl3pPr marL="457200" indent="0">
              <a:buNone/>
              <a:defRPr sz="1200"/>
            </a:lvl3pPr>
            <a:lvl4pPr marL="685800" indent="0">
              <a:buNone/>
              <a:defRPr sz="1200"/>
            </a:lvl4pPr>
            <a:lvl5pPr marL="914400" indent="0">
              <a:buNone/>
              <a:defRPr sz="1200"/>
            </a:lvl5pPr>
          </a:lstStyle>
          <a:p>
            <a:pPr lvl="0"/>
            <a:r>
              <a:rPr lang="en-US" dirty="0"/>
              <a:t>Yes or No</a:t>
            </a:r>
          </a:p>
        </p:txBody>
      </p:sp>
      <p:sp>
        <p:nvSpPr>
          <p:cNvPr id="35" name="Text Placeholder 34">
            <a:extLst>
              <a:ext uri="{FF2B5EF4-FFF2-40B4-BE49-F238E27FC236}">
                <a16:creationId xmlns="" xmlns:a16="http://schemas.microsoft.com/office/drawing/2014/main" id="{B511FB73-1515-4896-A191-A9E5140DA20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972005" y="5379477"/>
            <a:ext cx="8106581" cy="258532"/>
          </a:xfrm>
        </p:spPr>
        <p:txBody>
          <a:bodyPr wrap="square" anchor="ctr">
            <a:spAutoFit/>
          </a:bodyPr>
          <a:lstStyle>
            <a:lvl1pPr marL="0" indent="0">
              <a:buNone/>
              <a:defRPr sz="1200"/>
            </a:lvl1pPr>
            <a:lvl2pPr marL="228600" indent="0">
              <a:buNone/>
              <a:defRPr sz="1200"/>
            </a:lvl2pPr>
            <a:lvl3pPr marL="457200" indent="0">
              <a:buNone/>
              <a:defRPr sz="1200"/>
            </a:lvl3pPr>
            <a:lvl4pPr marL="685800" indent="0">
              <a:buNone/>
              <a:defRPr sz="1200"/>
            </a:lvl4pPr>
            <a:lvl5pPr marL="914400" indent="0">
              <a:buNone/>
              <a:defRPr sz="1200"/>
            </a:lvl5pPr>
          </a:lstStyle>
          <a:p>
            <a:pPr lvl="0"/>
            <a:r>
              <a:rPr lang="en-US" dirty="0"/>
              <a:t>N/A or Enter Instructions</a:t>
            </a:r>
          </a:p>
        </p:txBody>
      </p:sp>
      <p:sp>
        <p:nvSpPr>
          <p:cNvPr id="37" name="Text Placeholder 36">
            <a:extLst>
              <a:ext uri="{FF2B5EF4-FFF2-40B4-BE49-F238E27FC236}">
                <a16:creationId xmlns="" xmlns:a16="http://schemas.microsoft.com/office/drawing/2014/main" id="{1E7DEFF9-F91F-49E6-94A9-010D12455C1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972006" y="4043882"/>
            <a:ext cx="3019423" cy="228600"/>
          </a:xfrm>
        </p:spPr>
        <p:txBody>
          <a:bodyPr anchor="ctr">
            <a:noAutofit/>
          </a:bodyPr>
          <a:lstStyle>
            <a:lvl1pPr marL="0" indent="0">
              <a:buNone/>
              <a:defRPr sz="1200"/>
            </a:lvl1pPr>
            <a:lvl2pPr marL="228600" indent="0">
              <a:buNone/>
              <a:defRPr sz="1200"/>
            </a:lvl2pPr>
            <a:lvl3pPr marL="457200" indent="0">
              <a:buNone/>
              <a:defRPr sz="1200"/>
            </a:lvl3pPr>
            <a:lvl4pPr marL="685800" indent="0">
              <a:buNone/>
              <a:defRPr sz="1200"/>
            </a:lvl4pPr>
            <a:lvl5pPr marL="914400" indent="0">
              <a:buNone/>
              <a:defRPr sz="1200"/>
            </a:lvl5pPr>
          </a:lstStyle>
          <a:p>
            <a:pPr lvl="0"/>
            <a:r>
              <a:rPr lang="en-US" dirty="0"/>
              <a:t>New, Renewal, or Renewal with Changes</a:t>
            </a:r>
          </a:p>
        </p:txBody>
      </p:sp>
      <p:sp>
        <p:nvSpPr>
          <p:cNvPr id="39" name="Text Placeholder 38">
            <a:extLst>
              <a:ext uri="{FF2B5EF4-FFF2-40B4-BE49-F238E27FC236}">
                <a16:creationId xmlns="" xmlns:a16="http://schemas.microsoft.com/office/drawing/2014/main" id="{FA339AE6-73E5-47C9-8111-E129355C911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351264" y="4050835"/>
            <a:ext cx="1727322" cy="228600"/>
          </a:xfrm>
        </p:spPr>
        <p:txBody>
          <a:bodyPr anchor="ctr">
            <a:noAutofit/>
          </a:bodyPr>
          <a:lstStyle>
            <a:lvl1pPr marL="0" indent="0">
              <a:buNone/>
              <a:defRPr sz="1200"/>
            </a:lvl1pPr>
            <a:lvl2pPr marL="228600" indent="0">
              <a:buNone/>
              <a:defRPr sz="1200"/>
            </a:lvl2pPr>
            <a:lvl3pPr marL="457200" indent="0">
              <a:buNone/>
              <a:defRPr sz="1200"/>
            </a:lvl3pPr>
            <a:lvl4pPr marL="685800" indent="0">
              <a:buNone/>
              <a:defRPr sz="1200"/>
            </a:lvl4pPr>
            <a:lvl5pPr marL="914400" indent="0">
              <a:buNone/>
              <a:defRPr sz="1200"/>
            </a:lvl5pPr>
          </a:lstStyle>
          <a:p>
            <a:pPr lvl="0"/>
            <a:r>
              <a:rPr lang="en-US" dirty="0"/>
              <a:t>#################</a:t>
            </a:r>
          </a:p>
        </p:txBody>
      </p:sp>
      <p:sp>
        <p:nvSpPr>
          <p:cNvPr id="41" name="Text Placeholder 40">
            <a:extLst>
              <a:ext uri="{FF2B5EF4-FFF2-40B4-BE49-F238E27FC236}">
                <a16:creationId xmlns="" xmlns:a16="http://schemas.microsoft.com/office/drawing/2014/main" id="{F085F8C8-CE31-4A7B-87E4-06397B5B41DA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972006" y="3657303"/>
            <a:ext cx="3019423" cy="228600"/>
          </a:xfrm>
        </p:spPr>
        <p:txBody>
          <a:bodyPr anchor="ctr">
            <a:noAutofit/>
          </a:bodyPr>
          <a:lstStyle>
            <a:lvl1pPr marL="0" indent="0">
              <a:buNone/>
              <a:defRPr sz="1200"/>
            </a:lvl1pPr>
            <a:lvl2pPr marL="228600" indent="0">
              <a:buNone/>
              <a:defRPr sz="1200"/>
            </a:lvl2pPr>
            <a:lvl3pPr marL="457200" indent="0">
              <a:buNone/>
              <a:defRPr sz="1200"/>
            </a:lvl3pPr>
            <a:lvl4pPr marL="685800" indent="0">
              <a:buNone/>
              <a:defRPr sz="1200"/>
            </a:lvl4pPr>
            <a:lvl5pPr marL="914400" indent="0">
              <a:buNone/>
              <a:defRPr sz="1200"/>
            </a:lvl5pPr>
          </a:lstStyle>
          <a:p>
            <a:pPr lvl="0"/>
            <a:r>
              <a:rPr lang="en-US" dirty="0"/>
              <a:t>Asset Owner Name</a:t>
            </a:r>
          </a:p>
        </p:txBody>
      </p:sp>
      <p:sp>
        <p:nvSpPr>
          <p:cNvPr id="43" name="Text Placeholder 42">
            <a:extLst>
              <a:ext uri="{FF2B5EF4-FFF2-40B4-BE49-F238E27FC236}">
                <a16:creationId xmlns="" xmlns:a16="http://schemas.microsoft.com/office/drawing/2014/main" id="{D6785EC2-7CE7-4B29-BFA7-2A8950DFE928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2972005" y="4646823"/>
            <a:ext cx="899316" cy="228600"/>
          </a:xfrm>
        </p:spPr>
        <p:txBody>
          <a:bodyPr anchor="ctr">
            <a:noAutofit/>
          </a:bodyPr>
          <a:lstStyle>
            <a:lvl1pPr marL="0" indent="0">
              <a:buNone/>
              <a:defRPr sz="1200"/>
            </a:lvl1pPr>
            <a:lvl2pPr marL="228600" indent="0">
              <a:buNone/>
              <a:defRPr sz="1200"/>
            </a:lvl2pPr>
            <a:lvl3pPr marL="457200" indent="0">
              <a:buNone/>
              <a:defRPr sz="1200"/>
            </a:lvl3pPr>
            <a:lvl4pPr marL="685800" indent="0">
              <a:buNone/>
              <a:defRPr sz="1200"/>
            </a:lvl4pPr>
            <a:lvl5pPr marL="914400" indent="0">
              <a:buNone/>
              <a:defRPr sz="1200"/>
            </a:lvl5pPr>
          </a:lstStyle>
          <a:p>
            <a:pPr lvl="0"/>
            <a:r>
              <a:rPr lang="en-US" dirty="0"/>
              <a:t>Yes or No</a:t>
            </a:r>
          </a:p>
        </p:txBody>
      </p:sp>
      <p:sp>
        <p:nvSpPr>
          <p:cNvPr id="45" name="Text Placeholder 44">
            <a:extLst>
              <a:ext uri="{FF2B5EF4-FFF2-40B4-BE49-F238E27FC236}">
                <a16:creationId xmlns="" xmlns:a16="http://schemas.microsoft.com/office/drawing/2014/main" id="{02111F09-1B27-4A1F-9662-63D673AA517F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989384" y="4646823"/>
            <a:ext cx="877792" cy="228600"/>
          </a:xfrm>
        </p:spPr>
        <p:txBody>
          <a:bodyPr anchor="ctr">
            <a:noAutofit/>
          </a:bodyPr>
          <a:lstStyle>
            <a:lvl1pPr marL="0" indent="0">
              <a:buNone/>
              <a:defRPr sz="1200"/>
            </a:lvl1pPr>
            <a:lvl2pPr marL="228600" indent="0">
              <a:buNone/>
              <a:defRPr sz="1200"/>
            </a:lvl2pPr>
            <a:lvl3pPr marL="457200" indent="0">
              <a:buNone/>
              <a:defRPr sz="1200"/>
            </a:lvl3pPr>
            <a:lvl4pPr marL="685800" indent="0">
              <a:buNone/>
              <a:defRPr sz="1200"/>
            </a:lvl4pPr>
            <a:lvl5pPr marL="914400" indent="0">
              <a:buNone/>
              <a:defRPr sz="1200"/>
            </a:lvl5pPr>
          </a:lstStyle>
          <a:p>
            <a:pPr lvl="0"/>
            <a:r>
              <a:rPr lang="en-US" dirty="0"/>
              <a:t>Yes or No</a:t>
            </a:r>
          </a:p>
        </p:txBody>
      </p:sp>
      <p:sp>
        <p:nvSpPr>
          <p:cNvPr id="47" name="Text Placeholder 46">
            <a:extLst>
              <a:ext uri="{FF2B5EF4-FFF2-40B4-BE49-F238E27FC236}">
                <a16:creationId xmlns="" xmlns:a16="http://schemas.microsoft.com/office/drawing/2014/main" id="{31A21B67-AE66-4D44-8C58-A71F0B4E972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989384" y="5042742"/>
            <a:ext cx="1271910" cy="228600"/>
          </a:xfrm>
        </p:spPr>
        <p:txBody>
          <a:bodyPr anchor="ctr">
            <a:noAutofit/>
          </a:bodyPr>
          <a:lstStyle>
            <a:lvl1pPr marL="0" indent="0">
              <a:buNone/>
              <a:defRPr sz="1200"/>
            </a:lvl1pPr>
            <a:lvl2pPr marL="228600" indent="0">
              <a:buNone/>
              <a:defRPr sz="1200"/>
            </a:lvl2pPr>
            <a:lvl3pPr marL="457200" indent="0">
              <a:buNone/>
              <a:defRPr sz="1200"/>
            </a:lvl3pPr>
            <a:lvl4pPr marL="685800" indent="0">
              <a:buNone/>
              <a:defRPr sz="1200"/>
            </a:lvl4pPr>
            <a:lvl5pPr marL="914400" indent="0">
              <a:buNone/>
              <a:defRPr sz="1200"/>
            </a:lvl5pPr>
          </a:lstStyle>
          <a:p>
            <a:pPr lvl="0"/>
            <a:r>
              <a:rPr lang="en-US" dirty="0"/>
              <a:t>If Yes - $Value</a:t>
            </a:r>
          </a:p>
        </p:txBody>
      </p:sp>
      <p:sp>
        <p:nvSpPr>
          <p:cNvPr id="49" name="Text Placeholder 48">
            <a:extLst>
              <a:ext uri="{FF2B5EF4-FFF2-40B4-BE49-F238E27FC236}">
                <a16:creationId xmlns="" xmlns:a16="http://schemas.microsoft.com/office/drawing/2014/main" id="{FFBD88D7-1F68-4A55-9958-01B92024FDF7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972006" y="1880471"/>
            <a:ext cx="1747099" cy="228600"/>
          </a:xfrm>
        </p:spPr>
        <p:txBody>
          <a:bodyPr anchor="ctr">
            <a:noAutofit/>
          </a:bodyPr>
          <a:lstStyle>
            <a:lvl1pPr marL="0" indent="0">
              <a:buNone/>
              <a:defRPr sz="1200"/>
            </a:lvl1pPr>
            <a:lvl2pPr marL="228600" indent="0">
              <a:buNone/>
              <a:defRPr sz="1200"/>
            </a:lvl2pPr>
            <a:lvl3pPr marL="457200" indent="0">
              <a:buNone/>
              <a:defRPr sz="1200"/>
            </a:lvl3pPr>
            <a:lvl4pPr marL="685800" indent="0">
              <a:buNone/>
              <a:defRPr sz="1200"/>
            </a:lvl4pPr>
            <a:lvl5pPr marL="914400" indent="0">
              <a:buNone/>
              <a:defRPr sz="1200"/>
            </a:lvl5pPr>
          </a:lstStyle>
          <a:p>
            <a:pPr lvl="0"/>
            <a:r>
              <a:rPr lang="en-US" dirty="0"/>
              <a:t>Brand or TA Name</a:t>
            </a:r>
          </a:p>
        </p:txBody>
      </p:sp>
      <p:sp>
        <p:nvSpPr>
          <p:cNvPr id="51" name="Text Placeholder 50">
            <a:extLst>
              <a:ext uri="{FF2B5EF4-FFF2-40B4-BE49-F238E27FC236}">
                <a16:creationId xmlns="" xmlns:a16="http://schemas.microsoft.com/office/drawing/2014/main" id="{D75479AB-AB9C-4737-A1D0-F9E28AC4F163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9991673" y="1494084"/>
            <a:ext cx="923131" cy="228600"/>
          </a:xfrm>
        </p:spPr>
        <p:txBody>
          <a:bodyPr anchor="ctr">
            <a:noAutofit/>
          </a:bodyPr>
          <a:lstStyle>
            <a:lvl1pPr marL="0" indent="0">
              <a:buNone/>
              <a:defRPr sz="1200"/>
            </a:lvl1pPr>
            <a:lvl2pPr marL="228600" indent="0">
              <a:buNone/>
              <a:defRPr sz="1200"/>
            </a:lvl2pPr>
            <a:lvl3pPr marL="457200" indent="0">
              <a:buNone/>
              <a:defRPr sz="1200"/>
            </a:lvl3pPr>
            <a:lvl4pPr marL="685800" indent="0">
              <a:buNone/>
              <a:defRPr sz="1200"/>
            </a:lvl4pPr>
            <a:lvl5pPr marL="914400" indent="0">
              <a:buNone/>
              <a:defRPr sz="1200"/>
            </a:lvl5pPr>
          </a:lstStyle>
          <a:p>
            <a:pPr lvl="0"/>
            <a:r>
              <a:rPr lang="en-US" dirty="0"/>
              <a:t>Yes or No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="" xmlns:a16="http://schemas.microsoft.com/office/drawing/2014/main" id="{7085AA13-451C-453D-AD0D-E8AF815127C2}"/>
              </a:ext>
            </a:extLst>
          </p:cNvPr>
          <p:cNvSpPr txBox="1"/>
          <p:nvPr userDrawn="1"/>
        </p:nvSpPr>
        <p:spPr>
          <a:xfrm>
            <a:off x="1132577" y="1036716"/>
            <a:ext cx="1828800" cy="3657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none" rtlCol="0" anchor="ctr">
            <a:noAutofit/>
          </a:bodyPr>
          <a:lstStyle/>
          <a:p>
            <a:pPr marL="0" indent="0" algn="r">
              <a:buClr>
                <a:schemeClr val="accent1"/>
              </a:buClr>
              <a:buFont typeface="Arial" panose="020B0604020202020204" pitchFamily="34" charset="0"/>
              <a:buNone/>
            </a:pPr>
            <a:r>
              <a:rPr lang="en-US" sz="1200" b="1" dirty="0">
                <a:solidFill>
                  <a:schemeClr val="bg1"/>
                </a:solidFill>
              </a:rPr>
              <a:t>Asset Title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="" xmlns:a16="http://schemas.microsoft.com/office/drawing/2014/main" id="{A88B6979-D240-45DF-8FFB-111611A15632}"/>
              </a:ext>
            </a:extLst>
          </p:cNvPr>
          <p:cNvSpPr txBox="1"/>
          <p:nvPr userDrawn="1"/>
        </p:nvSpPr>
        <p:spPr>
          <a:xfrm>
            <a:off x="5348628" y="1423839"/>
            <a:ext cx="1371600" cy="3657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none" rtlCol="0" anchor="ctr">
            <a:noAutofit/>
          </a:bodyPr>
          <a:lstStyle/>
          <a:p>
            <a:pPr marL="0" indent="0" algn="r">
              <a:buClr>
                <a:schemeClr val="accent1"/>
              </a:buClr>
              <a:buFont typeface="Arial" panose="020B0604020202020204" pitchFamily="34" charset="0"/>
              <a:buNone/>
            </a:pPr>
            <a:r>
              <a:rPr lang="en-US" sz="1200" b="1" dirty="0">
                <a:solidFill>
                  <a:schemeClr val="bg1"/>
                </a:solidFill>
              </a:rPr>
              <a:t>Approval Date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="" xmlns:a16="http://schemas.microsoft.com/office/drawing/2014/main" id="{13F32247-E803-4B9D-8739-4086AE7EDFE5}"/>
              </a:ext>
            </a:extLst>
          </p:cNvPr>
          <p:cNvSpPr txBox="1"/>
          <p:nvPr userDrawn="1"/>
        </p:nvSpPr>
        <p:spPr>
          <a:xfrm>
            <a:off x="1132577" y="1423839"/>
            <a:ext cx="1828800" cy="3657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none" rtlCol="0" anchor="ctr">
            <a:noAutofit/>
          </a:bodyPr>
          <a:lstStyle/>
          <a:p>
            <a:pPr marL="0" indent="0" algn="r">
              <a:buClr>
                <a:schemeClr val="accent1"/>
              </a:buClr>
              <a:buFont typeface="Arial" panose="020B0604020202020204" pitchFamily="34" charset="0"/>
              <a:buNone/>
            </a:pPr>
            <a:r>
              <a:rPr lang="en-US" sz="1200" b="1" dirty="0">
                <a:solidFill>
                  <a:schemeClr val="bg1"/>
                </a:solidFill>
              </a:rPr>
              <a:t>Intended Use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="" xmlns:a16="http://schemas.microsoft.com/office/drawing/2014/main" id="{142B0649-53B3-4494-A56E-67DCF07E8290}"/>
              </a:ext>
            </a:extLst>
          </p:cNvPr>
          <p:cNvSpPr txBox="1"/>
          <p:nvPr userDrawn="1"/>
        </p:nvSpPr>
        <p:spPr>
          <a:xfrm>
            <a:off x="5348628" y="1810962"/>
            <a:ext cx="1371600" cy="3657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none" rtlCol="0" anchor="ctr">
            <a:noAutofit/>
          </a:bodyPr>
          <a:lstStyle/>
          <a:p>
            <a:pPr marL="0" indent="0" algn="r">
              <a:buClr>
                <a:schemeClr val="accent1"/>
              </a:buClr>
              <a:buFont typeface="Arial" panose="020B0604020202020204" pitchFamily="34" charset="0"/>
              <a:buNone/>
            </a:pPr>
            <a:r>
              <a:rPr lang="en-US" sz="1200" b="1" dirty="0">
                <a:solidFill>
                  <a:schemeClr val="bg1"/>
                </a:solidFill>
              </a:rPr>
              <a:t>Expiration Date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="" xmlns:a16="http://schemas.microsoft.com/office/drawing/2014/main" id="{149F3220-7D9B-445A-8058-358753CF9360}"/>
              </a:ext>
            </a:extLst>
          </p:cNvPr>
          <p:cNvSpPr txBox="1"/>
          <p:nvPr userDrawn="1"/>
        </p:nvSpPr>
        <p:spPr>
          <a:xfrm>
            <a:off x="1132577" y="2585208"/>
            <a:ext cx="1828800" cy="3657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none" rtlCol="0" anchor="ctr">
            <a:noAutofit/>
          </a:bodyPr>
          <a:lstStyle/>
          <a:p>
            <a:pPr marL="0" indent="0" algn="r">
              <a:buClr>
                <a:schemeClr val="accent1"/>
              </a:buClr>
              <a:buFont typeface="Arial" panose="020B0604020202020204" pitchFamily="34" charset="0"/>
              <a:buNone/>
            </a:pPr>
            <a:r>
              <a:rPr lang="en-US" sz="1200" b="1" dirty="0">
                <a:solidFill>
                  <a:schemeClr val="bg1"/>
                </a:solidFill>
              </a:rPr>
              <a:t>Distribution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447AD0CF-AE31-45DA-96AF-9BF462D0EBD5}"/>
              </a:ext>
            </a:extLst>
          </p:cNvPr>
          <p:cNvSpPr txBox="1"/>
          <p:nvPr userDrawn="1"/>
        </p:nvSpPr>
        <p:spPr>
          <a:xfrm>
            <a:off x="1132577" y="2972330"/>
            <a:ext cx="1828800" cy="3657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none" rtlCol="0" anchor="ctr">
            <a:noAutofit/>
          </a:bodyPr>
          <a:lstStyle/>
          <a:p>
            <a:pPr marL="0" indent="0" algn="r">
              <a:buClr>
                <a:schemeClr val="accent1"/>
              </a:buClr>
              <a:buFont typeface="Arial" panose="020B0604020202020204" pitchFamily="34" charset="0"/>
              <a:buNone/>
            </a:pPr>
            <a:r>
              <a:rPr lang="en-US" sz="1200" b="1" dirty="0">
                <a:solidFill>
                  <a:schemeClr val="bg1"/>
                </a:solidFill>
              </a:rPr>
              <a:t>Approved for Use By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="" xmlns:a16="http://schemas.microsoft.com/office/drawing/2014/main" id="{EC74B5DD-D8E4-46DE-A3C8-C17D4C0070F8}"/>
              </a:ext>
            </a:extLst>
          </p:cNvPr>
          <p:cNvSpPr txBox="1"/>
          <p:nvPr userDrawn="1"/>
        </p:nvSpPr>
        <p:spPr>
          <a:xfrm>
            <a:off x="5348628" y="2198085"/>
            <a:ext cx="1371600" cy="3657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none" rtlCol="0" anchor="ctr">
            <a:noAutofit/>
          </a:bodyPr>
          <a:lstStyle/>
          <a:p>
            <a:pPr marL="0" indent="0" algn="r">
              <a:buClr>
                <a:schemeClr val="accent1"/>
              </a:buClr>
              <a:buFont typeface="Arial" panose="020B0604020202020204" pitchFamily="34" charset="0"/>
              <a:buNone/>
            </a:pPr>
            <a:r>
              <a:rPr lang="en-US" sz="1200" b="1" dirty="0">
                <a:solidFill>
                  <a:schemeClr val="bg1"/>
                </a:solidFill>
              </a:rPr>
              <a:t>Audience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="" xmlns:a16="http://schemas.microsoft.com/office/drawing/2014/main" id="{67900F06-4765-44ED-A269-1CD58C5E952C}"/>
              </a:ext>
            </a:extLst>
          </p:cNvPr>
          <p:cNvSpPr txBox="1"/>
          <p:nvPr userDrawn="1"/>
        </p:nvSpPr>
        <p:spPr>
          <a:xfrm>
            <a:off x="1132577" y="2198085"/>
            <a:ext cx="1828800" cy="3657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none" rtlCol="0" anchor="ctr">
            <a:noAutofit/>
          </a:bodyPr>
          <a:lstStyle/>
          <a:p>
            <a:pPr marL="0" indent="0" algn="r">
              <a:buClr>
                <a:schemeClr val="accent1"/>
              </a:buClr>
              <a:buFont typeface="Arial" panose="020B0604020202020204" pitchFamily="34" charset="0"/>
              <a:buNone/>
            </a:pPr>
            <a:r>
              <a:rPr lang="en-US" sz="1200" b="1" dirty="0">
                <a:solidFill>
                  <a:schemeClr val="bg1"/>
                </a:solidFill>
              </a:rPr>
              <a:t>One Time Use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="" xmlns:a16="http://schemas.microsoft.com/office/drawing/2014/main" id="{CA229345-0EF5-4489-BFD2-ED28EF6A19AF}"/>
              </a:ext>
            </a:extLst>
          </p:cNvPr>
          <p:cNvSpPr txBox="1"/>
          <p:nvPr userDrawn="1"/>
        </p:nvSpPr>
        <p:spPr>
          <a:xfrm>
            <a:off x="1132577" y="4974162"/>
            <a:ext cx="1828800" cy="36576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wrap="none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200" b="1" dirty="0">
                <a:solidFill>
                  <a:schemeClr val="bg1"/>
                </a:solidFill>
              </a:rPr>
              <a:t>MSL Leave-behind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="" xmlns:a16="http://schemas.microsoft.com/office/drawing/2014/main" id="{621D8C32-5CB3-4252-B385-54C66A9E1EE6}"/>
              </a:ext>
            </a:extLst>
          </p:cNvPr>
          <p:cNvSpPr txBox="1"/>
          <p:nvPr userDrawn="1"/>
        </p:nvSpPr>
        <p:spPr>
          <a:xfrm>
            <a:off x="0" y="-11782"/>
            <a:ext cx="12191999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marL="0" indent="0" algn="ctr">
              <a:buClr>
                <a:schemeClr val="accent1"/>
              </a:buClr>
              <a:buFont typeface="Arial" panose="020B0604020202020204" pitchFamily="34" charset="0"/>
              <a:buNone/>
            </a:pPr>
            <a:r>
              <a:rPr lang="en-US" sz="2400" b="1" dirty="0">
                <a:solidFill>
                  <a:schemeClr val="bg1"/>
                </a:solidFill>
              </a:rPr>
              <a:t>MA Material Cover Sheet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="" xmlns:a16="http://schemas.microsoft.com/office/drawing/2014/main" id="{6811B402-BB33-4FBF-A25A-6A132332CC41}"/>
              </a:ext>
            </a:extLst>
          </p:cNvPr>
          <p:cNvSpPr txBox="1"/>
          <p:nvPr userDrawn="1"/>
        </p:nvSpPr>
        <p:spPr>
          <a:xfrm>
            <a:off x="1132577" y="5372145"/>
            <a:ext cx="1828800" cy="46166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none" rtlCol="0" anchor="ctr">
            <a:noAutofit/>
          </a:bodyPr>
          <a:lstStyle/>
          <a:p>
            <a:pPr marL="0" indent="0" algn="r">
              <a:buClr>
                <a:schemeClr val="accent1"/>
              </a:buClr>
              <a:buFont typeface="Arial" panose="020B0604020202020204" pitchFamily="34" charset="0"/>
              <a:buNone/>
            </a:pPr>
            <a:r>
              <a:rPr lang="en-US" sz="1200" b="1" dirty="0">
                <a:solidFill>
                  <a:schemeClr val="bg1"/>
                </a:solidFill>
              </a:rPr>
              <a:t>Special Instructions</a:t>
            </a:r>
            <a:br>
              <a:rPr lang="en-US" sz="1200" b="1" dirty="0">
                <a:solidFill>
                  <a:schemeClr val="bg1"/>
                </a:solidFill>
              </a:rPr>
            </a:br>
            <a:r>
              <a:rPr lang="en-US" sz="1200" b="1" dirty="0">
                <a:solidFill>
                  <a:schemeClr val="bg1"/>
                </a:solidFill>
              </a:rPr>
              <a:t>and/or Disclaimers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="" xmlns:a16="http://schemas.microsoft.com/office/drawing/2014/main" id="{A1A1B573-DC23-488B-93DB-AD4DD88A4651}"/>
              </a:ext>
            </a:extLst>
          </p:cNvPr>
          <p:cNvSpPr txBox="1"/>
          <p:nvPr userDrawn="1"/>
        </p:nvSpPr>
        <p:spPr>
          <a:xfrm>
            <a:off x="8451353" y="1423839"/>
            <a:ext cx="1371600" cy="3657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none" rtlCol="0" anchor="ctr">
            <a:noAutofit/>
          </a:bodyPr>
          <a:lstStyle/>
          <a:p>
            <a:pPr marL="0" indent="0" algn="r">
              <a:buClr>
                <a:schemeClr val="accent1"/>
              </a:buClr>
              <a:buFont typeface="Arial" panose="020B0604020202020204" pitchFamily="34" charset="0"/>
              <a:buNone/>
            </a:pPr>
            <a:r>
              <a:rPr lang="en-US" sz="1200" b="1" dirty="0">
                <a:solidFill>
                  <a:schemeClr val="bg1"/>
                </a:solidFill>
              </a:rPr>
              <a:t>Website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="" xmlns:a16="http://schemas.microsoft.com/office/drawing/2014/main" id="{A294A206-A31C-476D-ACCB-00ABD9DE8B78}"/>
              </a:ext>
            </a:extLst>
          </p:cNvPr>
          <p:cNvSpPr txBox="1"/>
          <p:nvPr userDrawn="1"/>
        </p:nvSpPr>
        <p:spPr>
          <a:xfrm>
            <a:off x="1132577" y="3979411"/>
            <a:ext cx="18288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none" rtlCol="0" anchor="ctr">
            <a:noAutofit/>
          </a:bodyPr>
          <a:lstStyle/>
          <a:p>
            <a:pPr marL="0" indent="0" algn="r">
              <a:buClr>
                <a:schemeClr val="accent1"/>
              </a:buClr>
              <a:buFont typeface="Arial" panose="020B0604020202020204" pitchFamily="34" charset="0"/>
              <a:buNone/>
            </a:pPr>
            <a:r>
              <a:rPr lang="en-US" sz="1200" b="1" dirty="0">
                <a:solidFill>
                  <a:schemeClr val="bg1"/>
                </a:solidFill>
              </a:rPr>
              <a:t>New Asset/Renewal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="" xmlns:a16="http://schemas.microsoft.com/office/drawing/2014/main" id="{759580AA-6B1E-4C65-9D3B-8A40CBD8E220}"/>
              </a:ext>
            </a:extLst>
          </p:cNvPr>
          <p:cNvSpPr txBox="1"/>
          <p:nvPr userDrawn="1"/>
        </p:nvSpPr>
        <p:spPr>
          <a:xfrm>
            <a:off x="6020800" y="3979411"/>
            <a:ext cx="3330464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none" rtlCol="0" anchor="ctr">
            <a:noAutofit/>
          </a:bodyPr>
          <a:lstStyle/>
          <a:p>
            <a:pPr marL="0" indent="0" algn="r">
              <a:buClr>
                <a:schemeClr val="accent1"/>
              </a:buClr>
              <a:buFont typeface="Arial" panose="020B0604020202020204" pitchFamily="34" charset="0"/>
              <a:buNone/>
            </a:pPr>
            <a:r>
              <a:rPr lang="en-US" sz="1200" b="1" dirty="0">
                <a:solidFill>
                  <a:schemeClr val="bg1"/>
                </a:solidFill>
              </a:rPr>
              <a:t>Based On Asset: </a:t>
            </a:r>
            <a:r>
              <a:rPr lang="en-US" sz="1200" b="1" dirty="0" err="1">
                <a:solidFill>
                  <a:schemeClr val="bg1"/>
                </a:solidFill>
              </a:rPr>
              <a:t>PromoMats</a:t>
            </a:r>
            <a:r>
              <a:rPr lang="en-US" sz="1200" b="1" dirty="0">
                <a:solidFill>
                  <a:schemeClr val="bg1"/>
                </a:solidFill>
              </a:rPr>
              <a:t>/</a:t>
            </a:r>
            <a:r>
              <a:rPr lang="en-US" sz="1200" b="1" dirty="0" err="1">
                <a:solidFill>
                  <a:schemeClr val="bg1"/>
                </a:solidFill>
              </a:rPr>
              <a:t>MedComms</a:t>
            </a:r>
            <a:r>
              <a:rPr lang="en-US" sz="1200" b="1" dirty="0">
                <a:solidFill>
                  <a:schemeClr val="bg1"/>
                </a:solidFill>
              </a:rPr>
              <a:t> #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="" xmlns:a16="http://schemas.microsoft.com/office/drawing/2014/main" id="{00EE63BC-019F-46D2-85ED-E2FABA47A87D}"/>
              </a:ext>
            </a:extLst>
          </p:cNvPr>
          <p:cNvSpPr txBox="1"/>
          <p:nvPr userDrawn="1"/>
        </p:nvSpPr>
        <p:spPr>
          <a:xfrm>
            <a:off x="1132577" y="3585295"/>
            <a:ext cx="18288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none" rtlCol="0" anchor="ctr">
            <a:noAutofit/>
          </a:bodyPr>
          <a:lstStyle/>
          <a:p>
            <a:pPr marL="0" indent="0" algn="r">
              <a:buClr>
                <a:schemeClr val="accent1"/>
              </a:buClr>
              <a:buFont typeface="Arial" panose="020B0604020202020204" pitchFamily="34" charset="0"/>
              <a:buNone/>
            </a:pPr>
            <a:r>
              <a:rPr lang="en-US" sz="1200" b="1" dirty="0">
                <a:solidFill>
                  <a:schemeClr val="bg1"/>
                </a:solidFill>
              </a:rPr>
              <a:t>Asset Owner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="" xmlns:a16="http://schemas.microsoft.com/office/drawing/2014/main" id="{18F3D524-8618-4B93-A131-5DAC4985A561}"/>
              </a:ext>
            </a:extLst>
          </p:cNvPr>
          <p:cNvSpPr txBox="1"/>
          <p:nvPr userDrawn="1"/>
        </p:nvSpPr>
        <p:spPr>
          <a:xfrm>
            <a:off x="1132577" y="4575502"/>
            <a:ext cx="1828800" cy="36576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wrap="none" rtlCol="0" anchor="ctr">
            <a:noAutofit/>
          </a:bodyPr>
          <a:lstStyle/>
          <a:p>
            <a:pPr marL="0" indent="0" algn="r">
              <a:buClr>
                <a:schemeClr val="accent1"/>
              </a:buClr>
              <a:buFont typeface="Arial" panose="020B0604020202020204" pitchFamily="34" charset="0"/>
              <a:buNone/>
            </a:pPr>
            <a:r>
              <a:rPr lang="en-US" sz="1200" b="1" dirty="0">
                <a:solidFill>
                  <a:schemeClr val="bg1"/>
                </a:solidFill>
              </a:rPr>
              <a:t>Veeva CRM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="" xmlns:a16="http://schemas.microsoft.com/office/drawing/2014/main" id="{29BCA70B-07F3-4184-B119-07E8A73B0D29}"/>
              </a:ext>
            </a:extLst>
          </p:cNvPr>
          <p:cNvSpPr txBox="1"/>
          <p:nvPr userDrawn="1"/>
        </p:nvSpPr>
        <p:spPr>
          <a:xfrm>
            <a:off x="3961877" y="4575502"/>
            <a:ext cx="2011680" cy="36576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wrap="none" rtlCol="0" anchor="ctr">
            <a:noAutofit/>
          </a:bodyPr>
          <a:lstStyle/>
          <a:p>
            <a:pPr marL="0" indent="0" algn="r">
              <a:buClr>
                <a:schemeClr val="accent1"/>
              </a:buClr>
              <a:buFont typeface="Arial" panose="020B0604020202020204" pitchFamily="34" charset="0"/>
              <a:buNone/>
            </a:pPr>
            <a:r>
              <a:rPr lang="en-US" sz="1200" b="1" dirty="0">
                <a:solidFill>
                  <a:schemeClr val="bg1"/>
                </a:solidFill>
              </a:rPr>
              <a:t>Restricted Use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="" xmlns:a16="http://schemas.microsoft.com/office/drawing/2014/main" id="{ABC6F0CE-3EF3-4748-8537-A266C0CD9329}"/>
              </a:ext>
            </a:extLst>
          </p:cNvPr>
          <p:cNvSpPr txBox="1"/>
          <p:nvPr userDrawn="1"/>
        </p:nvSpPr>
        <p:spPr>
          <a:xfrm>
            <a:off x="3961877" y="4974162"/>
            <a:ext cx="2011680" cy="36576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wrap="none" rtlCol="0" anchor="ctr">
            <a:noAutofit/>
          </a:bodyPr>
          <a:lstStyle/>
          <a:p>
            <a:pPr marL="0" indent="0" algn="r">
              <a:buClr>
                <a:schemeClr val="accent1"/>
              </a:buClr>
              <a:buFont typeface="Arial" panose="020B0604020202020204" pitchFamily="34" charset="0"/>
              <a:buNone/>
            </a:pPr>
            <a:r>
              <a:rPr lang="en-US" sz="1200" b="1" dirty="0">
                <a:solidFill>
                  <a:schemeClr val="bg1"/>
                </a:solidFill>
              </a:rPr>
              <a:t>If Yes, Fair Market Value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="" xmlns:a16="http://schemas.microsoft.com/office/drawing/2014/main" id="{D3001B95-73C8-4B7F-998E-B0AE7A43DE82}"/>
              </a:ext>
            </a:extLst>
          </p:cNvPr>
          <p:cNvSpPr txBox="1"/>
          <p:nvPr userDrawn="1"/>
        </p:nvSpPr>
        <p:spPr>
          <a:xfrm>
            <a:off x="1132577" y="1810962"/>
            <a:ext cx="1828800" cy="3657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none" rtlCol="0" anchor="ctr">
            <a:noAutofit/>
          </a:bodyPr>
          <a:lstStyle/>
          <a:p>
            <a:pPr marL="0" indent="0" algn="r">
              <a:buClr>
                <a:schemeClr val="accent1"/>
              </a:buClr>
              <a:buFont typeface="Arial" panose="020B0604020202020204" pitchFamily="34" charset="0"/>
              <a:buNone/>
            </a:pPr>
            <a:r>
              <a:rPr lang="en-US" sz="1200" b="1" dirty="0">
                <a:solidFill>
                  <a:schemeClr val="bg1"/>
                </a:solidFill>
              </a:rPr>
              <a:t>Brand or TA Name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="" xmlns:a16="http://schemas.microsoft.com/office/drawing/2014/main" id="{F0DE83F5-9900-4234-8A5B-4EFEB16F6D34}"/>
              </a:ext>
            </a:extLst>
          </p:cNvPr>
          <p:cNvSpPr txBox="1"/>
          <p:nvPr userDrawn="1"/>
        </p:nvSpPr>
        <p:spPr>
          <a:xfrm>
            <a:off x="6020800" y="3585295"/>
            <a:ext cx="3330464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none" rtlCol="0" anchor="ctr">
            <a:noAutofit/>
          </a:bodyPr>
          <a:lstStyle/>
          <a:p>
            <a:pPr marL="0" indent="0" algn="r">
              <a:buClr>
                <a:schemeClr val="accent1"/>
              </a:buClr>
              <a:buFont typeface="Arial" panose="020B0604020202020204" pitchFamily="34" charset="0"/>
              <a:buNone/>
            </a:pPr>
            <a:r>
              <a:rPr lang="en-US" sz="1200" b="1" dirty="0">
                <a:solidFill>
                  <a:schemeClr val="bg1"/>
                </a:solidFill>
              </a:rPr>
              <a:t>Document #</a:t>
            </a:r>
          </a:p>
        </p:txBody>
      </p:sp>
      <p:graphicFrame>
        <p:nvGraphicFramePr>
          <p:cNvPr id="59" name="Table 58">
            <a:extLst>
              <a:ext uri="{FF2B5EF4-FFF2-40B4-BE49-F238E27FC236}">
                <a16:creationId xmlns="" xmlns:a16="http://schemas.microsoft.com/office/drawing/2014/main" id="{26419F55-E696-4649-B99D-36B08665CB7C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694813823"/>
              </p:ext>
            </p:extLst>
          </p:nvPr>
        </p:nvGraphicFramePr>
        <p:xfrm>
          <a:off x="1131937" y="4566547"/>
          <a:ext cx="9949786" cy="764702"/>
        </p:xfrm>
        <a:graphic>
          <a:graphicData uri="http://schemas.openxmlformats.org/drawingml/2006/table">
            <a:tbl>
              <a:tblPr>
                <a:tableStyleId>{21E4AEA4-8DFA-4A89-87EB-49C32662AFE0}</a:tableStyleId>
              </a:tblPr>
              <a:tblGrid>
                <a:gridCol w="2931948">
                  <a:extLst>
                    <a:ext uri="{9D8B030D-6E8A-4147-A177-3AD203B41FA5}">
                      <a16:colId xmlns="" xmlns:a16="http://schemas.microsoft.com/office/drawing/2014/main" val="3458750997"/>
                    </a:ext>
                  </a:extLst>
                </a:gridCol>
                <a:gridCol w="3701243">
                  <a:extLst>
                    <a:ext uri="{9D8B030D-6E8A-4147-A177-3AD203B41FA5}">
                      <a16:colId xmlns="" xmlns:a16="http://schemas.microsoft.com/office/drawing/2014/main" val="4071395440"/>
                    </a:ext>
                  </a:extLst>
                </a:gridCol>
                <a:gridCol w="3316595">
                  <a:extLst>
                    <a:ext uri="{9D8B030D-6E8A-4147-A177-3AD203B41FA5}">
                      <a16:colId xmlns="" xmlns:a16="http://schemas.microsoft.com/office/drawing/2014/main" val="668771908"/>
                    </a:ext>
                  </a:extLst>
                </a:gridCol>
              </a:tblGrid>
              <a:tr h="38235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532524754"/>
                  </a:ext>
                </a:extLst>
              </a:tr>
              <a:tr h="38235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4152630277"/>
                  </a:ext>
                </a:extLst>
              </a:tr>
            </a:tbl>
          </a:graphicData>
        </a:graphic>
      </p:graphicFrame>
      <p:sp>
        <p:nvSpPr>
          <p:cNvPr id="7" name="Text Placeholder 6">
            <a:extLst>
              <a:ext uri="{FF2B5EF4-FFF2-40B4-BE49-F238E27FC236}">
                <a16:creationId xmlns="" xmlns:a16="http://schemas.microsoft.com/office/drawing/2014/main" id="{C399C3AD-3A79-4CAB-8984-EE85DD84E0A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350502" y="3656902"/>
            <a:ext cx="1728788" cy="238125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/>
              <a:t>ML-XXXX-US-XXXX</a:t>
            </a:r>
          </a:p>
        </p:txBody>
      </p:sp>
    </p:spTree>
    <p:extLst>
      <p:ext uri="{BB962C8B-B14F-4D97-AF65-F5344CB8AC3E}">
        <p14:creationId xmlns:p14="http://schemas.microsoft.com/office/powerpoint/2010/main" val="1600009595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o Not Use-&gt;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60956BE7-CD1E-4053-9515-31D954D7F8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60F18-88F3-4EF5-B415-6A2DEC6930B5}" type="datetime1">
              <a:rPr lang="en-US" smtClean="0"/>
              <a:t>11/14/2019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0C667D6A-BD1D-455C-A68F-2B5E1FF8E7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E6BF02FB-EFBA-4E7D-9306-E2A3E6AEDB9F}"/>
              </a:ext>
            </a:extLst>
          </p:cNvPr>
          <p:cNvSpPr txBox="1"/>
          <p:nvPr userDrawn="1"/>
        </p:nvSpPr>
        <p:spPr>
          <a:xfrm>
            <a:off x="1842205" y="1928916"/>
            <a:ext cx="289213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 algn="ctr">
              <a:buClr>
                <a:schemeClr val="accent1"/>
              </a:buClr>
              <a:buFont typeface="Arial" panose="020B0604020202020204" pitchFamily="34" charset="0"/>
              <a:buNone/>
            </a:pPr>
            <a:r>
              <a:rPr lang="en-US" sz="4000" b="1" dirty="0">
                <a:solidFill>
                  <a:schemeClr val="bg1"/>
                </a:solidFill>
              </a:rPr>
              <a:t>Use These </a:t>
            </a:r>
            <a:br>
              <a:rPr lang="en-US" sz="4000" b="1" dirty="0">
                <a:solidFill>
                  <a:schemeClr val="bg1"/>
                </a:solidFill>
              </a:rPr>
            </a:br>
            <a:r>
              <a:rPr lang="en-US" sz="4000" b="1" dirty="0">
                <a:solidFill>
                  <a:schemeClr val="bg1"/>
                </a:solidFill>
              </a:rPr>
              <a:t>Layouts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83043284-78F9-4E81-A97D-42F957CD6C75}"/>
              </a:ext>
            </a:extLst>
          </p:cNvPr>
          <p:cNvSpPr txBox="1"/>
          <p:nvPr userDrawn="1"/>
        </p:nvSpPr>
        <p:spPr>
          <a:xfrm>
            <a:off x="7640331" y="1313363"/>
            <a:ext cx="289213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 algn="ctr">
              <a:buClr>
                <a:schemeClr val="accent1"/>
              </a:buClr>
              <a:buFont typeface="Arial" panose="020B0604020202020204" pitchFamily="34" charset="0"/>
              <a:buNone/>
            </a:pPr>
            <a:r>
              <a:rPr lang="en-US" sz="4000" b="1" dirty="0">
                <a:solidFill>
                  <a:schemeClr val="bg1"/>
                </a:solidFill>
              </a:rPr>
              <a:t>DO NOT</a:t>
            </a:r>
          </a:p>
          <a:p>
            <a:pPr marL="0" indent="0" algn="ctr">
              <a:buClr>
                <a:schemeClr val="accent1"/>
              </a:buClr>
              <a:buFont typeface="Arial" panose="020B0604020202020204" pitchFamily="34" charset="0"/>
              <a:buNone/>
            </a:pPr>
            <a:r>
              <a:rPr lang="en-US" sz="4000" b="1" dirty="0">
                <a:solidFill>
                  <a:schemeClr val="bg1"/>
                </a:solidFill>
              </a:rPr>
              <a:t>Use These </a:t>
            </a:r>
            <a:br>
              <a:rPr lang="en-US" sz="4000" b="1" dirty="0">
                <a:solidFill>
                  <a:schemeClr val="bg1"/>
                </a:solidFill>
              </a:rPr>
            </a:br>
            <a:r>
              <a:rPr lang="en-US" sz="4000" b="1" dirty="0">
                <a:solidFill>
                  <a:schemeClr val="bg1"/>
                </a:solidFill>
              </a:rPr>
              <a:t>Layouts</a:t>
            </a:r>
          </a:p>
        </p:txBody>
      </p:sp>
      <p:sp>
        <p:nvSpPr>
          <p:cNvPr id="8" name="Arrow: Right 7">
            <a:extLst>
              <a:ext uri="{FF2B5EF4-FFF2-40B4-BE49-F238E27FC236}">
                <a16:creationId xmlns="" xmlns:a16="http://schemas.microsoft.com/office/drawing/2014/main" id="{7A78AFAA-7418-4F48-AE4E-B278A265CE75}"/>
              </a:ext>
            </a:extLst>
          </p:cNvPr>
          <p:cNvSpPr/>
          <p:nvPr userDrawn="1"/>
        </p:nvSpPr>
        <p:spPr>
          <a:xfrm>
            <a:off x="6961909" y="3464645"/>
            <a:ext cx="4301837" cy="2182091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Right 8">
            <a:extLst>
              <a:ext uri="{FF2B5EF4-FFF2-40B4-BE49-F238E27FC236}">
                <a16:creationId xmlns="" xmlns:a16="http://schemas.microsoft.com/office/drawing/2014/main" id="{304CDD4A-5E0D-4DF4-B3F7-19367E77F2F4}"/>
              </a:ext>
            </a:extLst>
          </p:cNvPr>
          <p:cNvSpPr/>
          <p:nvPr userDrawn="1"/>
        </p:nvSpPr>
        <p:spPr>
          <a:xfrm flipH="1">
            <a:off x="987137" y="3464645"/>
            <a:ext cx="4301837" cy="2182091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012496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28958-009D-4DBF-B832-ED56DBE2D232}" type="datetime1">
              <a:rPr lang="en-US" smtClean="0"/>
              <a:t>11/14/2019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432E5-F8E0-41AE-9A6B-AD730338B00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5852160"/>
            <a:ext cx="10058400" cy="1005840"/>
          </a:xfrm>
        </p:spPr>
        <p:txBody>
          <a:bodyPr anchor="b">
            <a:normAutofit/>
          </a:bodyPr>
          <a:lstStyle>
            <a:lvl1pPr marL="0" indent="0">
              <a:spcBef>
                <a:spcPts val="300"/>
              </a:spcBef>
              <a:buNone/>
              <a:defRPr sz="1000">
                <a:solidFill>
                  <a:schemeClr val="tx1"/>
                </a:solidFill>
              </a:defRPr>
            </a:lvl1pPr>
            <a:lvl2pPr marL="228600" indent="0">
              <a:buNone/>
              <a:defRPr>
                <a:solidFill>
                  <a:schemeClr val="tx1"/>
                </a:solidFill>
              </a:defRPr>
            </a:lvl2pPr>
            <a:lvl3pPr marL="457200" indent="0">
              <a:buNone/>
              <a:defRPr>
                <a:solidFill>
                  <a:schemeClr val="tx1"/>
                </a:solidFill>
              </a:defRPr>
            </a:lvl3pPr>
            <a:lvl4pPr marL="685800" indent="0">
              <a:buNone/>
              <a:defRPr>
                <a:solidFill>
                  <a:schemeClr val="tx1"/>
                </a:solidFill>
              </a:defRPr>
            </a:lvl4pPr>
            <a:lvl5pPr marL="9144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Reference(s)</a:t>
            </a:r>
          </a:p>
        </p:txBody>
      </p:sp>
    </p:spTree>
    <p:extLst>
      <p:ext uri="{BB962C8B-B14F-4D97-AF65-F5344CB8AC3E}">
        <p14:creationId xmlns:p14="http://schemas.microsoft.com/office/powerpoint/2010/main" val="1283977474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273BA-89AD-4B2C-8B24-DE3113396BD3}" type="datetime1">
              <a:rPr lang="en-US" smtClean="0"/>
              <a:t>11/14/2019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432E5-F8E0-41AE-9A6B-AD730338B00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5852160"/>
            <a:ext cx="10058400" cy="1005840"/>
          </a:xfrm>
        </p:spPr>
        <p:txBody>
          <a:bodyPr anchor="b">
            <a:noAutofit/>
          </a:bodyPr>
          <a:lstStyle>
            <a:lvl1pPr marL="0" indent="0">
              <a:spcBef>
                <a:spcPts val="300"/>
              </a:spcBef>
              <a:buNone/>
              <a:defRPr sz="1000"/>
            </a:lvl1pPr>
            <a:lvl2pPr marL="228600" indent="0">
              <a:spcBef>
                <a:spcPts val="300"/>
              </a:spcBef>
              <a:buNone/>
              <a:defRPr sz="1000"/>
            </a:lvl2pPr>
            <a:lvl3pPr marL="457200" indent="0">
              <a:spcBef>
                <a:spcPts val="300"/>
              </a:spcBef>
              <a:buNone/>
              <a:defRPr sz="1000"/>
            </a:lvl3pPr>
            <a:lvl4pPr marL="685800" indent="0">
              <a:spcBef>
                <a:spcPts val="300"/>
              </a:spcBef>
              <a:buNone/>
              <a:defRPr sz="1000"/>
            </a:lvl4pPr>
            <a:lvl5pPr marL="914400" indent="0">
              <a:spcBef>
                <a:spcPts val="300"/>
              </a:spcBef>
              <a:buNone/>
              <a:defRPr sz="1000"/>
            </a:lvl5pPr>
          </a:lstStyle>
          <a:p>
            <a:pPr lvl="0"/>
            <a:r>
              <a:rPr lang="en-US" dirty="0"/>
              <a:t>Reference(s)</a:t>
            </a:r>
          </a:p>
        </p:txBody>
      </p:sp>
    </p:spTree>
    <p:extLst>
      <p:ext uri="{BB962C8B-B14F-4D97-AF65-F5344CB8AC3E}">
        <p14:creationId xmlns:p14="http://schemas.microsoft.com/office/powerpoint/2010/main" val="3776392107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51A3A9E4-E775-4D11-BE97-B8F8D958F7C0}"/>
              </a:ext>
            </a:extLst>
          </p:cNvPr>
          <p:cNvSpPr/>
          <p:nvPr userDrawn="1"/>
        </p:nvSpPr>
        <p:spPr>
          <a:xfrm>
            <a:off x="145125" y="1028700"/>
            <a:ext cx="12046875" cy="2468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10027466" y="6531200"/>
            <a:ext cx="2069284" cy="2574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656B92B0-BBA8-4DE5-96E7-33C39886776B}"/>
              </a:ext>
            </a:extLst>
          </p:cNvPr>
          <p:cNvSpPr/>
          <p:nvPr userDrawn="1"/>
        </p:nvSpPr>
        <p:spPr>
          <a:xfrm>
            <a:off x="192000" y="3566963"/>
            <a:ext cx="11795760" cy="314816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6821B-B01C-4FBE-AF05-AB3563EAF1A5}" type="datetime1">
              <a:rPr lang="en-US" smtClean="0"/>
              <a:t>11/14/2019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Box 8"/>
          <p:cNvSpPr txBox="1"/>
          <p:nvPr userDrawn="1"/>
        </p:nvSpPr>
        <p:spPr>
          <a:xfrm>
            <a:off x="10122716" y="6458243"/>
            <a:ext cx="1878784" cy="246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>
                <a:solidFill>
                  <a:srgbClr val="FFFFFF"/>
                </a:solidFill>
                <a:cs typeface="Arial" pitchFamily="34" charset="0"/>
              </a:rPr>
              <a:t>© AstraZeneca 2019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199" y="3902255"/>
            <a:ext cx="11277601" cy="1655762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5842015"/>
            <a:ext cx="10021888" cy="885825"/>
          </a:xfrm>
        </p:spPr>
        <p:txBody>
          <a:bodyPr anchor="b">
            <a:normAutofit/>
          </a:bodyPr>
          <a:lstStyle>
            <a:lvl1pPr marL="0" indent="0">
              <a:spcBef>
                <a:spcPts val="300"/>
              </a:spcBef>
              <a:buNone/>
              <a:defRPr sz="1000">
                <a:solidFill>
                  <a:schemeClr val="bg1"/>
                </a:solidFill>
              </a:defRPr>
            </a:lvl1pPr>
            <a:lvl2pPr marL="228600" indent="0">
              <a:buNone/>
              <a:defRPr>
                <a:solidFill>
                  <a:schemeClr val="bg1"/>
                </a:solidFill>
              </a:defRPr>
            </a:lvl2pPr>
            <a:lvl3pPr marL="457200" indent="0">
              <a:buNone/>
              <a:defRPr>
                <a:solidFill>
                  <a:schemeClr val="bg1"/>
                </a:solidFill>
              </a:defRPr>
            </a:lvl3pPr>
            <a:lvl4pPr marL="685800" indent="0">
              <a:buNone/>
              <a:defRPr>
                <a:solidFill>
                  <a:schemeClr val="bg1"/>
                </a:solidFill>
              </a:defRPr>
            </a:lvl4pPr>
            <a:lvl5pPr marL="9144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Reference(s)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299370"/>
            <a:ext cx="11277600" cy="2129630"/>
          </a:xfrm>
        </p:spPr>
        <p:txBody>
          <a:bodyPr anchor="t" anchorCtr="0">
            <a:normAutofit/>
          </a:bodyPr>
          <a:lstStyle>
            <a:lvl1pPr algn="l">
              <a:defRPr sz="44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7" name="Picture 16">
            <a:hlinkClick r:id="rId2" action="ppaction://hlinksldjump"/>
            <a:extLst>
              <a:ext uri="{FF2B5EF4-FFF2-40B4-BE49-F238E27FC236}">
                <a16:creationId xmlns="" xmlns:a16="http://schemas.microsoft.com/office/drawing/2014/main" id="{3AEB23FE-B10E-4254-8671-7831D589744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0620" y="5729425"/>
            <a:ext cx="567956" cy="653802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65FD11EC-1541-4B25-81BF-16EE90C3A467}"/>
              </a:ext>
            </a:extLst>
          </p:cNvPr>
          <p:cNvSpPr/>
          <p:nvPr userDrawn="1"/>
        </p:nvSpPr>
        <p:spPr>
          <a:xfrm>
            <a:off x="192000" y="3566963"/>
            <a:ext cx="11795760" cy="10636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938029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10027466" y="6531200"/>
            <a:ext cx="2069284" cy="2574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193500" y="156117"/>
            <a:ext cx="11808000" cy="6559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10122716" y="6453514"/>
            <a:ext cx="1878784" cy="246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>
                <a:solidFill>
                  <a:srgbClr val="FFFFFF"/>
                </a:solidFill>
                <a:cs typeface="Arial" pitchFamily="34" charset="0"/>
              </a:rPr>
              <a:t>© AstraZeneca 2019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50" y="1295176"/>
            <a:ext cx="11258550" cy="914400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6250" y="3435620"/>
            <a:ext cx="11258550" cy="1554480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DCB33-94CF-4740-8CCE-D567E9934160}" type="datetime1">
              <a:rPr lang="en-US" smtClean="0"/>
              <a:t>11/14/2019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5829300"/>
            <a:ext cx="10058400" cy="885825"/>
          </a:xfrm>
        </p:spPr>
        <p:txBody>
          <a:bodyPr anchor="b" anchorCtr="0">
            <a:normAutofit/>
          </a:bodyPr>
          <a:lstStyle>
            <a:lvl1pPr marL="0" indent="0">
              <a:spcBef>
                <a:spcPts val="300"/>
              </a:spcBef>
              <a:buNone/>
              <a:defRPr sz="1000">
                <a:solidFill>
                  <a:schemeClr val="bg1"/>
                </a:solidFill>
              </a:defRPr>
            </a:lvl1pPr>
            <a:lvl2pPr marL="228600" indent="0">
              <a:buNone/>
              <a:defRPr>
                <a:solidFill>
                  <a:schemeClr val="bg1"/>
                </a:solidFill>
              </a:defRPr>
            </a:lvl2pPr>
            <a:lvl3pPr marL="457200" indent="0">
              <a:buNone/>
              <a:defRPr>
                <a:solidFill>
                  <a:schemeClr val="bg1"/>
                </a:solidFill>
              </a:defRPr>
            </a:lvl3pPr>
            <a:lvl4pPr marL="685800" indent="0">
              <a:buNone/>
              <a:defRPr>
                <a:solidFill>
                  <a:schemeClr val="bg1"/>
                </a:solidFill>
              </a:defRPr>
            </a:lvl4pPr>
            <a:lvl5pPr marL="9144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Reference(s)</a:t>
            </a:r>
          </a:p>
        </p:txBody>
      </p:sp>
    </p:spTree>
    <p:extLst>
      <p:ext uri="{BB962C8B-B14F-4D97-AF65-F5344CB8AC3E}">
        <p14:creationId xmlns:p14="http://schemas.microsoft.com/office/powerpoint/2010/main" val="26472702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57301"/>
            <a:ext cx="5562600" cy="4572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257301"/>
            <a:ext cx="5562600" cy="4572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BFCFE-D3E5-4D84-9C62-26803E9B11B4}" type="datetime1">
              <a:rPr lang="en-US" smtClean="0"/>
              <a:t>11/14/2019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432E5-F8E0-41AE-9A6B-AD730338B00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5852160"/>
            <a:ext cx="10058400" cy="1005840"/>
          </a:xfrm>
        </p:spPr>
        <p:txBody>
          <a:bodyPr anchor="b">
            <a:normAutofit/>
          </a:bodyPr>
          <a:lstStyle>
            <a:lvl1pPr marL="0" indent="0">
              <a:spcBef>
                <a:spcPts val="300"/>
              </a:spcBef>
              <a:buNone/>
              <a:defRPr sz="1000"/>
            </a:lvl1pPr>
            <a:lvl2pPr marL="228600" indent="0">
              <a:spcBef>
                <a:spcPts val="300"/>
              </a:spcBef>
              <a:buNone/>
              <a:defRPr/>
            </a:lvl2pPr>
            <a:lvl3pPr marL="457200" indent="0">
              <a:spcBef>
                <a:spcPts val="300"/>
              </a:spcBef>
              <a:buNone/>
              <a:defRPr/>
            </a:lvl3pPr>
            <a:lvl4pPr marL="685800" indent="0">
              <a:spcBef>
                <a:spcPts val="300"/>
              </a:spcBef>
              <a:buNone/>
              <a:defRPr/>
            </a:lvl4pPr>
            <a:lvl5pPr marL="914400" indent="0">
              <a:spcBef>
                <a:spcPts val="300"/>
              </a:spcBef>
              <a:buNone/>
              <a:defRPr/>
            </a:lvl5pPr>
          </a:lstStyle>
          <a:p>
            <a:pPr lvl="0"/>
            <a:r>
              <a:rPr lang="en-US" dirty="0"/>
              <a:t>Reference(s)</a:t>
            </a:r>
          </a:p>
        </p:txBody>
      </p:sp>
    </p:spTree>
    <p:extLst>
      <p:ext uri="{BB962C8B-B14F-4D97-AF65-F5344CB8AC3E}">
        <p14:creationId xmlns:p14="http://schemas.microsoft.com/office/powerpoint/2010/main" val="1489227990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5713D-D566-4186-9787-C5E97CA19282}" type="datetime1">
              <a:rPr lang="en-US" smtClean="0"/>
              <a:t>11/14/2019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432E5-F8E0-41AE-9A6B-AD730338B00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5852160"/>
            <a:ext cx="10058400" cy="1005840"/>
          </a:xfrm>
        </p:spPr>
        <p:txBody>
          <a:bodyPr anchor="b">
            <a:noAutofit/>
          </a:bodyPr>
          <a:lstStyle>
            <a:lvl1pPr marL="0" indent="0">
              <a:spcBef>
                <a:spcPts val="300"/>
              </a:spcBef>
              <a:buNone/>
              <a:defRPr sz="1000"/>
            </a:lvl1pPr>
            <a:lvl2pPr marL="228600" indent="0">
              <a:spcBef>
                <a:spcPts val="300"/>
              </a:spcBef>
              <a:buNone/>
              <a:defRPr sz="1000"/>
            </a:lvl2pPr>
            <a:lvl3pPr marL="457200" indent="0">
              <a:spcBef>
                <a:spcPts val="300"/>
              </a:spcBef>
              <a:buNone/>
              <a:defRPr sz="1000"/>
            </a:lvl3pPr>
            <a:lvl4pPr marL="685800" indent="0">
              <a:spcBef>
                <a:spcPts val="300"/>
              </a:spcBef>
              <a:buNone/>
              <a:defRPr sz="1000"/>
            </a:lvl4pPr>
            <a:lvl5pPr marL="914400" indent="0">
              <a:spcBef>
                <a:spcPts val="300"/>
              </a:spcBef>
              <a:buNone/>
              <a:defRPr sz="1000"/>
            </a:lvl5pPr>
          </a:lstStyle>
          <a:p>
            <a:pPr lvl="0"/>
            <a:r>
              <a:rPr lang="en-US" dirty="0"/>
              <a:t>Reference(s)</a:t>
            </a:r>
          </a:p>
        </p:txBody>
      </p:sp>
    </p:spTree>
    <p:extLst>
      <p:ext uri="{BB962C8B-B14F-4D97-AF65-F5344CB8AC3E}">
        <p14:creationId xmlns:p14="http://schemas.microsoft.com/office/powerpoint/2010/main" val="3646944626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932" y="228601"/>
            <a:ext cx="11257867" cy="8001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6932" y="1274765"/>
            <a:ext cx="5520643" cy="548640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932" y="1823406"/>
            <a:ext cx="5520643" cy="400589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199" y="1274765"/>
            <a:ext cx="5562599" cy="548640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1823406"/>
            <a:ext cx="5562598" cy="40058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97E17-A0B7-4242-B32B-6908C8F94C81}" type="datetime1">
              <a:rPr lang="en-US" smtClean="0"/>
              <a:t>11/14/2019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432E5-F8E0-41AE-9A6B-AD730338B00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476931" y="5852160"/>
            <a:ext cx="10038667" cy="1005840"/>
          </a:xfrm>
        </p:spPr>
        <p:txBody>
          <a:bodyPr anchor="b">
            <a:noAutofit/>
          </a:bodyPr>
          <a:lstStyle>
            <a:lvl1pPr marL="0" indent="0">
              <a:spcBef>
                <a:spcPts val="300"/>
              </a:spcBef>
              <a:buNone/>
              <a:defRPr sz="1000"/>
            </a:lvl1pPr>
            <a:lvl2pPr marL="228600" indent="0">
              <a:spcBef>
                <a:spcPts val="300"/>
              </a:spcBef>
              <a:buNone/>
              <a:defRPr sz="1000"/>
            </a:lvl2pPr>
            <a:lvl3pPr marL="457200" indent="0">
              <a:spcBef>
                <a:spcPts val="300"/>
              </a:spcBef>
              <a:buNone/>
              <a:defRPr sz="1000"/>
            </a:lvl3pPr>
            <a:lvl4pPr marL="685800" indent="0">
              <a:spcBef>
                <a:spcPts val="300"/>
              </a:spcBef>
              <a:buNone/>
              <a:defRPr sz="1000"/>
            </a:lvl4pPr>
            <a:lvl5pPr marL="914400" indent="0">
              <a:spcBef>
                <a:spcPts val="300"/>
              </a:spcBef>
              <a:buNone/>
              <a:defRPr sz="1000"/>
            </a:lvl5pPr>
          </a:lstStyle>
          <a:p>
            <a:pPr lvl="0"/>
            <a:r>
              <a:rPr lang="en-US" dirty="0"/>
              <a:t>Reference(s)</a:t>
            </a:r>
          </a:p>
        </p:txBody>
      </p:sp>
    </p:spTree>
    <p:extLst>
      <p:ext uri="{BB962C8B-B14F-4D97-AF65-F5344CB8AC3E}">
        <p14:creationId xmlns:p14="http://schemas.microsoft.com/office/powerpoint/2010/main" val="2090874370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4131"/>
            <a:ext cx="11277600" cy="41006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500B6-B931-4B94-AA26-1EB7EF8E58F4}" type="datetime1">
              <a:rPr lang="en-US" smtClean="0"/>
              <a:t>11/14/2019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432E5-F8E0-41AE-9A6B-AD730338B00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5852160"/>
            <a:ext cx="10058400" cy="1005840"/>
          </a:xfrm>
        </p:spPr>
        <p:txBody>
          <a:bodyPr anchor="b">
            <a:normAutofit/>
          </a:bodyPr>
          <a:lstStyle>
            <a:lvl1pPr marL="0" indent="0">
              <a:spcBef>
                <a:spcPts val="300"/>
              </a:spcBef>
              <a:buNone/>
              <a:defRPr sz="1000">
                <a:solidFill>
                  <a:schemeClr val="tx1"/>
                </a:solidFill>
              </a:defRPr>
            </a:lvl1pPr>
            <a:lvl2pPr marL="228600" indent="0">
              <a:buNone/>
              <a:defRPr>
                <a:solidFill>
                  <a:schemeClr val="tx1"/>
                </a:solidFill>
              </a:defRPr>
            </a:lvl2pPr>
            <a:lvl3pPr marL="457200" indent="0">
              <a:buNone/>
              <a:defRPr>
                <a:solidFill>
                  <a:schemeClr val="tx1"/>
                </a:solidFill>
              </a:defRPr>
            </a:lvl3pPr>
            <a:lvl4pPr marL="685800" indent="0">
              <a:buNone/>
              <a:defRPr>
                <a:solidFill>
                  <a:schemeClr val="tx1"/>
                </a:solidFill>
              </a:defRPr>
            </a:lvl4pPr>
            <a:lvl5pPr marL="9144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Reference(s)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1306288" y="5424412"/>
            <a:ext cx="9601200" cy="377976"/>
          </a:xfrm>
          <a:prstGeom prst="roundRect">
            <a:avLst/>
          </a:prstGeom>
          <a:solidFill>
            <a:schemeClr val="accent2"/>
          </a:solidFill>
        </p:spPr>
        <p:txBody>
          <a:bodyPr anchor="b" anchorCtr="0">
            <a:sp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/>
              <a:t>Click to edit caption</a:t>
            </a:r>
          </a:p>
        </p:txBody>
      </p:sp>
    </p:spTree>
    <p:extLst>
      <p:ext uri="{BB962C8B-B14F-4D97-AF65-F5344CB8AC3E}">
        <p14:creationId xmlns:p14="http://schemas.microsoft.com/office/powerpoint/2010/main" val="4119672836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2D92B-FD7C-40FB-871D-B89EDC4BE036}" type="datetime1">
              <a:rPr lang="en-US" smtClean="0"/>
              <a:t>11/14/2019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432E5-F8E0-41AE-9A6B-AD730338B00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5829300"/>
            <a:ext cx="10058400" cy="1028700"/>
          </a:xfrm>
        </p:spPr>
        <p:txBody>
          <a:bodyPr anchor="b">
            <a:noAutofit/>
          </a:bodyPr>
          <a:lstStyle>
            <a:lvl1pPr marL="0" indent="0">
              <a:spcBef>
                <a:spcPts val="300"/>
              </a:spcBef>
              <a:buNone/>
              <a:defRPr sz="1000"/>
            </a:lvl1pPr>
            <a:lvl2pPr marL="228600" indent="0">
              <a:spcBef>
                <a:spcPts val="300"/>
              </a:spcBef>
              <a:buNone/>
              <a:defRPr sz="1000"/>
            </a:lvl2pPr>
            <a:lvl3pPr marL="457200" indent="0">
              <a:spcBef>
                <a:spcPts val="300"/>
              </a:spcBef>
              <a:buNone/>
              <a:defRPr sz="1000"/>
            </a:lvl3pPr>
            <a:lvl4pPr marL="685800" indent="0">
              <a:spcBef>
                <a:spcPts val="300"/>
              </a:spcBef>
              <a:buNone/>
              <a:defRPr sz="1000"/>
            </a:lvl4pPr>
            <a:lvl5pPr marL="914400" indent="0">
              <a:spcBef>
                <a:spcPts val="300"/>
              </a:spcBef>
              <a:buNone/>
              <a:defRPr sz="1000"/>
            </a:lvl5pPr>
          </a:lstStyle>
          <a:p>
            <a:pPr lvl="0"/>
            <a:r>
              <a:rPr lang="en-US" dirty="0"/>
              <a:t>Reference(s)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1299032" y="5428720"/>
            <a:ext cx="9601200" cy="377976"/>
          </a:xfrm>
          <a:prstGeom prst="roundRect">
            <a:avLst/>
          </a:prstGeom>
          <a:solidFill>
            <a:schemeClr val="accent2"/>
          </a:solidFill>
        </p:spPr>
        <p:txBody>
          <a:bodyPr anchor="b" anchorCtr="0">
            <a:sp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  <a:lvl2pPr marL="228600" indent="0" algn="ctr">
              <a:buNone/>
              <a:defRPr b="1">
                <a:solidFill>
                  <a:schemeClr val="bg1"/>
                </a:solidFill>
              </a:defRPr>
            </a:lvl2pPr>
            <a:lvl3pPr marL="457200" indent="0" algn="ctr">
              <a:buNone/>
              <a:defRPr b="1">
                <a:solidFill>
                  <a:schemeClr val="bg1"/>
                </a:solidFill>
              </a:defRPr>
            </a:lvl3pPr>
            <a:lvl4pPr marL="685800" indent="0" algn="ctr">
              <a:buNone/>
              <a:defRPr b="1">
                <a:solidFill>
                  <a:schemeClr val="bg1"/>
                </a:solidFill>
              </a:defRPr>
            </a:lvl4pPr>
            <a:lvl5pPr marL="9144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caption</a:t>
            </a:r>
          </a:p>
        </p:txBody>
      </p:sp>
    </p:spTree>
    <p:extLst>
      <p:ext uri="{BB962C8B-B14F-4D97-AF65-F5344CB8AC3E}">
        <p14:creationId xmlns:p14="http://schemas.microsoft.com/office/powerpoint/2010/main" val="1854344293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No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10515600" y="6492875"/>
            <a:ext cx="1607475" cy="3320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081D7-D952-4B51-A13F-E2181E8C0D7D}" type="datetime1">
              <a:rPr lang="en-US" smtClean="0"/>
              <a:t>11/14/2019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432E5-F8E0-41AE-9A6B-AD730338B00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5852160"/>
            <a:ext cx="10058400" cy="1005840"/>
          </a:xfrm>
        </p:spPr>
        <p:txBody>
          <a:bodyPr anchor="b">
            <a:normAutofit/>
          </a:bodyPr>
          <a:lstStyle>
            <a:lvl1pPr marL="0" indent="0">
              <a:spcBef>
                <a:spcPts val="300"/>
              </a:spcBef>
              <a:buNone/>
              <a:defRPr sz="1000">
                <a:solidFill>
                  <a:schemeClr val="tx1"/>
                </a:solidFill>
              </a:defRPr>
            </a:lvl1pPr>
            <a:lvl2pPr marL="228600" indent="0">
              <a:buNone/>
              <a:defRPr>
                <a:solidFill>
                  <a:schemeClr val="tx1"/>
                </a:solidFill>
              </a:defRPr>
            </a:lvl2pPr>
            <a:lvl3pPr marL="457200" indent="0">
              <a:buNone/>
              <a:defRPr>
                <a:solidFill>
                  <a:schemeClr val="tx1"/>
                </a:solidFill>
              </a:defRPr>
            </a:lvl3pPr>
            <a:lvl4pPr marL="685800" indent="0">
              <a:buNone/>
              <a:defRPr>
                <a:solidFill>
                  <a:schemeClr val="tx1"/>
                </a:solidFill>
              </a:defRPr>
            </a:lvl4pPr>
            <a:lvl5pPr marL="9144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Reference(s)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193501" y="1028700"/>
            <a:ext cx="11998500" cy="2505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28700"/>
            <a:ext cx="11277600" cy="4800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8344861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No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93501" y="1028700"/>
            <a:ext cx="11998500" cy="2505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9D5EB-3CD6-4D07-9483-0155CF1A1897}" type="datetime1">
              <a:rPr lang="en-US" smtClean="0"/>
              <a:t>11/14/2019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432E5-F8E0-41AE-9A6B-AD730338B00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5852160"/>
            <a:ext cx="10058400" cy="1005840"/>
          </a:xfrm>
        </p:spPr>
        <p:txBody>
          <a:bodyPr anchor="b">
            <a:noAutofit/>
          </a:bodyPr>
          <a:lstStyle>
            <a:lvl1pPr marL="0" indent="0">
              <a:spcBef>
                <a:spcPts val="300"/>
              </a:spcBef>
              <a:buNone/>
              <a:defRPr sz="1000"/>
            </a:lvl1pPr>
            <a:lvl2pPr marL="228600" indent="0">
              <a:spcBef>
                <a:spcPts val="300"/>
              </a:spcBef>
              <a:buNone/>
              <a:defRPr sz="1000"/>
            </a:lvl2pPr>
            <a:lvl3pPr marL="457200" indent="0">
              <a:spcBef>
                <a:spcPts val="300"/>
              </a:spcBef>
              <a:buNone/>
              <a:defRPr sz="1000"/>
            </a:lvl3pPr>
            <a:lvl4pPr marL="685800" indent="0">
              <a:spcBef>
                <a:spcPts val="300"/>
              </a:spcBef>
              <a:buNone/>
              <a:defRPr sz="1000"/>
            </a:lvl4pPr>
            <a:lvl5pPr marL="914400" indent="0">
              <a:spcBef>
                <a:spcPts val="300"/>
              </a:spcBef>
              <a:buNone/>
              <a:defRPr sz="1000"/>
            </a:lvl5pPr>
          </a:lstStyle>
          <a:p>
            <a:pPr lvl="0"/>
            <a:r>
              <a:rPr lang="en-US" dirty="0"/>
              <a:t>Reference(s)</a:t>
            </a:r>
          </a:p>
        </p:txBody>
      </p:sp>
    </p:spTree>
    <p:extLst>
      <p:ext uri="{BB962C8B-B14F-4D97-AF65-F5344CB8AC3E}">
        <p14:creationId xmlns:p14="http://schemas.microsoft.com/office/powerpoint/2010/main" val="3293632256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7CB49-8F18-4657-8355-303DBFA4F339}" type="datetime1">
              <a:rPr lang="en-US" smtClean="0"/>
              <a:t>11/14/2019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432E5-F8E0-41AE-9A6B-AD730338B00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486227" y="5852160"/>
            <a:ext cx="10058399" cy="1005840"/>
          </a:xfrm>
        </p:spPr>
        <p:txBody>
          <a:bodyPr anchor="b">
            <a:noAutofit/>
          </a:bodyPr>
          <a:lstStyle>
            <a:lvl1pPr marL="0" indent="0">
              <a:spcBef>
                <a:spcPts val="300"/>
              </a:spcBef>
              <a:buNone/>
              <a:defRPr sz="1000"/>
            </a:lvl1pPr>
            <a:lvl2pPr marL="228600" indent="0">
              <a:spcBef>
                <a:spcPts val="300"/>
              </a:spcBef>
              <a:buNone/>
              <a:defRPr sz="1000"/>
            </a:lvl2pPr>
            <a:lvl3pPr marL="457200" indent="0">
              <a:spcBef>
                <a:spcPts val="300"/>
              </a:spcBef>
              <a:buNone/>
              <a:defRPr sz="1000"/>
            </a:lvl3pPr>
            <a:lvl4pPr marL="685800" indent="0">
              <a:spcBef>
                <a:spcPts val="300"/>
              </a:spcBef>
              <a:buNone/>
              <a:defRPr sz="1000"/>
            </a:lvl4pPr>
            <a:lvl5pPr marL="914400" indent="0">
              <a:spcBef>
                <a:spcPts val="300"/>
              </a:spcBef>
              <a:buNone/>
              <a:defRPr sz="1000"/>
            </a:lvl5pPr>
          </a:lstStyle>
          <a:p>
            <a:pPr lvl="0"/>
            <a:r>
              <a:rPr lang="en-US" dirty="0"/>
              <a:t>Reference(s)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193501" y="1028700"/>
            <a:ext cx="11998500" cy="2505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016656373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clai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F8DBAD0D-523E-451F-87EF-6881E23B560B}"/>
              </a:ext>
            </a:extLst>
          </p:cNvPr>
          <p:cNvSpPr/>
          <p:nvPr userDrawn="1"/>
        </p:nvSpPr>
        <p:spPr>
          <a:xfrm>
            <a:off x="145125" y="1028700"/>
            <a:ext cx="12046875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CE1287E9-EBEB-4648-982B-10337D55F8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DECEF-6372-4873-9410-B0D622CCC340}" type="datetime1">
              <a:rPr lang="en-US" smtClean="0"/>
              <a:t>11/14/2019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6D9B78B9-0DDE-46C9-8ACD-9F2A63B731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1E89C07F-8571-41D4-9A89-601A8B9C53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432E5-F8E0-41AE-9A6B-AD730338B00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="" xmlns:a16="http://schemas.microsoft.com/office/drawing/2014/main" id="{065F5103-6F75-4D29-92B7-D96304B0DF9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7200" y="1028701"/>
            <a:ext cx="11277600" cy="48006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271E6CA6-DB87-42EC-B477-B412A859FEBB}"/>
              </a:ext>
            </a:extLst>
          </p:cNvPr>
          <p:cNvSpPr/>
          <p:nvPr userDrawn="1"/>
        </p:nvSpPr>
        <p:spPr>
          <a:xfrm>
            <a:off x="10040059" y="6492875"/>
            <a:ext cx="2151941" cy="3030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715778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he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TextBox 78">
            <a:extLst>
              <a:ext uri="{FF2B5EF4-FFF2-40B4-BE49-F238E27FC236}">
                <a16:creationId xmlns="" xmlns:a16="http://schemas.microsoft.com/office/drawing/2014/main" id="{86D12817-4053-40BC-82BB-7AF5EE51AEBA}"/>
              </a:ext>
            </a:extLst>
          </p:cNvPr>
          <p:cNvSpPr txBox="1"/>
          <p:nvPr userDrawn="1"/>
        </p:nvSpPr>
        <p:spPr>
          <a:xfrm>
            <a:off x="3041904" y="6383222"/>
            <a:ext cx="6115279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marL="0" indent="0" algn="ctr">
              <a:buClr>
                <a:schemeClr val="accent1"/>
              </a:buClr>
              <a:buFont typeface="Arial" panose="020B0604020202020204" pitchFamily="34" charset="0"/>
              <a:buNone/>
            </a:pPr>
            <a:r>
              <a:rPr lang="en-US" sz="1400" b="1" dirty="0">
                <a:solidFill>
                  <a:schemeClr val="tx1"/>
                </a:solidFill>
              </a:rPr>
              <a:t>This Material is for Use by AstraZeneca MA Scientific Personnel Only</a:t>
            </a:r>
          </a:p>
          <a:p>
            <a:pPr marL="0" indent="0" algn="ctr">
              <a:buClr>
                <a:schemeClr val="accent1"/>
              </a:buClr>
              <a:buFont typeface="Arial" panose="020B0604020202020204" pitchFamily="34" charset="0"/>
              <a:buNone/>
            </a:pPr>
            <a:r>
              <a:rPr lang="en-US" sz="1000" b="0" dirty="0">
                <a:solidFill>
                  <a:schemeClr val="tx1"/>
                </a:solidFill>
              </a:rPr>
              <a:t>Speaker notes are for internal use only and are not to be shown or disseminated outside of AstraZeneca</a:t>
            </a:r>
          </a:p>
        </p:txBody>
      </p:sp>
      <p:graphicFrame>
        <p:nvGraphicFramePr>
          <p:cNvPr id="50" name="Table 49">
            <a:extLst>
              <a:ext uri="{FF2B5EF4-FFF2-40B4-BE49-F238E27FC236}">
                <a16:creationId xmlns="" xmlns:a16="http://schemas.microsoft.com/office/drawing/2014/main" id="{83D05D04-05CE-47AA-8F7B-B08C33B32C3F}"/>
              </a:ext>
            </a:extLst>
          </p:cNvPr>
          <p:cNvGraphicFramePr>
            <a:graphicFrameLocks noGrp="1"/>
          </p:cNvGraphicFramePr>
          <p:nvPr userDrawn="1">
            <p:extLst/>
          </p:nvPr>
        </p:nvGraphicFramePr>
        <p:xfrm>
          <a:off x="1128800" y="3577113"/>
          <a:ext cx="9949786" cy="764702"/>
        </p:xfrm>
        <a:graphic>
          <a:graphicData uri="http://schemas.openxmlformats.org/drawingml/2006/table">
            <a:tbl>
              <a:tblPr>
                <a:tableStyleId>{21E4AEA4-8DFA-4A89-87EB-49C32662AFE0}</a:tableStyleId>
              </a:tblPr>
              <a:tblGrid>
                <a:gridCol w="2931948">
                  <a:extLst>
                    <a:ext uri="{9D8B030D-6E8A-4147-A177-3AD203B41FA5}">
                      <a16:colId xmlns="" xmlns:a16="http://schemas.microsoft.com/office/drawing/2014/main" val="3458750997"/>
                    </a:ext>
                  </a:extLst>
                </a:gridCol>
                <a:gridCol w="3701243">
                  <a:extLst>
                    <a:ext uri="{9D8B030D-6E8A-4147-A177-3AD203B41FA5}">
                      <a16:colId xmlns="" xmlns:a16="http://schemas.microsoft.com/office/drawing/2014/main" val="4071395440"/>
                    </a:ext>
                  </a:extLst>
                </a:gridCol>
                <a:gridCol w="3316595">
                  <a:extLst>
                    <a:ext uri="{9D8B030D-6E8A-4147-A177-3AD203B41FA5}">
                      <a16:colId xmlns="" xmlns:a16="http://schemas.microsoft.com/office/drawing/2014/main" val="668771908"/>
                    </a:ext>
                  </a:extLst>
                </a:gridCol>
              </a:tblGrid>
              <a:tr h="38235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532524754"/>
                  </a:ext>
                </a:extLst>
              </a:tr>
              <a:tr h="38235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4152630277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="" xmlns:a16="http://schemas.microsoft.com/office/drawing/2014/main" id="{3C8DCB22-4BDC-4256-9886-290008A41E58}"/>
              </a:ext>
            </a:extLst>
          </p:cNvPr>
          <p:cNvGraphicFramePr>
            <a:graphicFrameLocks noGrp="1"/>
          </p:cNvGraphicFramePr>
          <p:nvPr userDrawn="1">
            <p:extLst/>
          </p:nvPr>
        </p:nvGraphicFramePr>
        <p:xfrm>
          <a:off x="1128800" y="1039470"/>
          <a:ext cx="9949786" cy="2294106"/>
        </p:xfrm>
        <a:graphic>
          <a:graphicData uri="http://schemas.openxmlformats.org/drawingml/2006/table">
            <a:tbl>
              <a:tblPr>
                <a:tableStyleId>{21E4AEA4-8DFA-4A89-87EB-49C32662AFE0}</a:tableStyleId>
              </a:tblPr>
              <a:tblGrid>
                <a:gridCol w="2931948">
                  <a:extLst>
                    <a:ext uri="{9D8B030D-6E8A-4147-A177-3AD203B41FA5}">
                      <a16:colId xmlns="" xmlns:a16="http://schemas.microsoft.com/office/drawing/2014/main" val="3458750997"/>
                    </a:ext>
                  </a:extLst>
                </a:gridCol>
                <a:gridCol w="3701243">
                  <a:extLst>
                    <a:ext uri="{9D8B030D-6E8A-4147-A177-3AD203B41FA5}">
                      <a16:colId xmlns="" xmlns:a16="http://schemas.microsoft.com/office/drawing/2014/main" val="4071395440"/>
                    </a:ext>
                  </a:extLst>
                </a:gridCol>
                <a:gridCol w="3316595">
                  <a:extLst>
                    <a:ext uri="{9D8B030D-6E8A-4147-A177-3AD203B41FA5}">
                      <a16:colId xmlns="" xmlns:a16="http://schemas.microsoft.com/office/drawing/2014/main" val="668771908"/>
                    </a:ext>
                  </a:extLst>
                </a:gridCol>
              </a:tblGrid>
              <a:tr h="38235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23421394"/>
                  </a:ext>
                </a:extLst>
              </a:tr>
              <a:tr h="38235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368834974"/>
                  </a:ext>
                </a:extLst>
              </a:tr>
              <a:tr h="38235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4051146587"/>
                  </a:ext>
                </a:extLst>
              </a:tr>
              <a:tr h="38235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061963846"/>
                  </a:ext>
                </a:extLst>
              </a:tr>
              <a:tr h="38235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532524754"/>
                  </a:ext>
                </a:extLst>
              </a:tr>
              <a:tr h="38235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4152630277"/>
                  </a:ext>
                </a:extLst>
              </a:tr>
            </a:tbl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59C31-8071-4657-BA84-2004C5131029}" type="datetime1">
              <a:rPr lang="en-US" smtClean="0"/>
              <a:t>11/14/2019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432E5-F8E0-41AE-9A6B-AD730338B00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FF897A55-CB79-4D07-BEF1-54B1E974D126}"/>
              </a:ext>
            </a:extLst>
          </p:cNvPr>
          <p:cNvSpPr txBox="1"/>
          <p:nvPr userDrawn="1"/>
        </p:nvSpPr>
        <p:spPr>
          <a:xfrm>
            <a:off x="10160000" y="6611780"/>
            <a:ext cx="2032000" cy="246221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r"/>
            <a:r>
              <a:rPr lang="en-US" sz="1000" b="0" baseline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© AstraZeneca 2019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="" xmlns:a16="http://schemas.microsoft.com/office/drawing/2014/main" id="{A9E08680-4520-4EA6-B4A7-FD0062F8A6E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972006" y="1102835"/>
            <a:ext cx="8106580" cy="228600"/>
          </a:xfr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200"/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/>
              <a:t>&lt;&lt;MAAZAP&gt; &lt;#######&lt;TA&gt; &lt;Asset Title&gt; 70 character limit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="" xmlns:a16="http://schemas.microsoft.com/office/drawing/2014/main" id="{CF687FD7-F293-4468-AE23-E28EE461977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785855" y="1491653"/>
            <a:ext cx="1496778" cy="228600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200"/>
            </a:lvl1pPr>
            <a:lvl2pPr marL="228600" indent="0">
              <a:buNone/>
              <a:defRPr sz="1200"/>
            </a:lvl2pPr>
            <a:lvl3pPr marL="457200" indent="0">
              <a:buNone/>
              <a:defRPr sz="1200"/>
            </a:lvl3pPr>
            <a:lvl4pPr marL="685800" indent="0">
              <a:buNone/>
              <a:defRPr sz="1200"/>
            </a:lvl4pPr>
            <a:lvl5pPr marL="914400" indent="0">
              <a:buNone/>
              <a:defRPr sz="1200"/>
            </a:lvl5pPr>
          </a:lstStyle>
          <a:p>
            <a:pPr lvl="0"/>
            <a:r>
              <a:rPr lang="en-US" dirty="0"/>
              <a:t>MM/YY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="" xmlns:a16="http://schemas.microsoft.com/office/drawing/2014/main" id="{5BA6C7CD-771E-461C-A133-67764B81E61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972006" y="1491653"/>
            <a:ext cx="1797601" cy="228600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200"/>
            </a:lvl1pPr>
            <a:lvl2pPr marL="228600" indent="0">
              <a:buNone/>
              <a:defRPr sz="1200"/>
            </a:lvl2pPr>
            <a:lvl3pPr marL="457200" indent="0">
              <a:buNone/>
              <a:defRPr sz="1200"/>
            </a:lvl3pPr>
            <a:lvl4pPr marL="685800" indent="0">
              <a:buNone/>
              <a:defRPr sz="1200"/>
            </a:lvl4pPr>
            <a:lvl5pPr marL="914400" indent="0">
              <a:buNone/>
              <a:defRPr sz="1200"/>
            </a:lvl5pPr>
          </a:lstStyle>
          <a:p>
            <a:pPr lvl="0"/>
            <a:r>
              <a:rPr lang="en-US" dirty="0"/>
              <a:t>Reactive or Proactive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="" xmlns:a16="http://schemas.microsoft.com/office/drawing/2014/main" id="{6E33F1E3-ED30-4982-A86D-2C076E1C3B6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785855" y="1880471"/>
            <a:ext cx="1496778" cy="228600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200"/>
            </a:lvl1pPr>
            <a:lvl2pPr marL="228600" indent="0">
              <a:buNone/>
              <a:defRPr sz="1200"/>
            </a:lvl2pPr>
            <a:lvl3pPr marL="457200" indent="0">
              <a:buNone/>
              <a:defRPr sz="1200"/>
            </a:lvl3pPr>
            <a:lvl4pPr marL="685800" indent="0">
              <a:buNone/>
              <a:defRPr sz="1200"/>
            </a:lvl4pPr>
            <a:lvl5pPr marL="914400" indent="0">
              <a:buNone/>
              <a:defRPr sz="1200"/>
            </a:lvl5pPr>
          </a:lstStyle>
          <a:p>
            <a:pPr lvl="0"/>
            <a:r>
              <a:rPr lang="en-US" dirty="0"/>
              <a:t>MM/YY (if &lt;1 year)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="" xmlns:a16="http://schemas.microsoft.com/office/drawing/2014/main" id="{12286C0F-7CF6-40B2-B8FA-7AF1D25B992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972006" y="2658107"/>
            <a:ext cx="891693" cy="228600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200"/>
            </a:lvl1pPr>
            <a:lvl2pPr marL="228600" indent="0">
              <a:buNone/>
              <a:defRPr sz="1200"/>
            </a:lvl2pPr>
            <a:lvl3pPr marL="457200" indent="0">
              <a:buNone/>
              <a:defRPr sz="1200"/>
            </a:lvl3pPr>
            <a:lvl4pPr marL="685800" indent="0">
              <a:buNone/>
              <a:defRPr sz="1200"/>
            </a:lvl4pPr>
            <a:lvl5pPr marL="914400" indent="0">
              <a:buNone/>
              <a:defRPr sz="1200"/>
            </a:lvl5pPr>
          </a:lstStyle>
          <a:p>
            <a:pPr lvl="0"/>
            <a:r>
              <a:rPr lang="en-US" dirty="0"/>
              <a:t>Yes or No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="" xmlns:a16="http://schemas.microsoft.com/office/drawing/2014/main" id="{A1F28B02-DF8E-4C7E-90E9-0214CD384EA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893972" y="2658107"/>
            <a:ext cx="4159180" cy="228600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200"/>
            </a:lvl1pPr>
            <a:lvl2pPr marL="228600" indent="0">
              <a:buNone/>
              <a:defRPr sz="1200"/>
            </a:lvl2pPr>
            <a:lvl3pPr marL="457200" indent="0">
              <a:buNone/>
              <a:defRPr sz="1200"/>
            </a:lvl3pPr>
            <a:lvl4pPr marL="685800" indent="0">
              <a:buNone/>
              <a:defRPr sz="1200"/>
            </a:lvl4pPr>
            <a:lvl5pPr marL="914400" indent="0">
              <a:buNone/>
              <a:defRPr sz="1200"/>
            </a:lvl5pPr>
          </a:lstStyle>
          <a:p>
            <a:pPr lvl="0"/>
            <a:r>
              <a:rPr lang="en-US" dirty="0"/>
              <a:t> If Yes - Reactive via MI, Reactive via MI </a:t>
            </a:r>
            <a:r>
              <a:rPr lang="en-US" dirty="0" err="1"/>
              <a:t>SciP</a:t>
            </a:r>
            <a:r>
              <a:rPr lang="en-US" dirty="0"/>
              <a:t>, or Proactive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="" xmlns:a16="http://schemas.microsoft.com/office/drawing/2014/main" id="{277F15F9-6B04-4325-BA35-6D4FC8B30B7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972006" y="3046924"/>
            <a:ext cx="3936722" cy="228600"/>
          </a:xfrm>
        </p:spPr>
        <p:txBody>
          <a:bodyPr anchor="ctr">
            <a:noAutofit/>
          </a:bodyPr>
          <a:lstStyle>
            <a:lvl1pPr marL="0" indent="0">
              <a:buNone/>
              <a:defRPr sz="1200"/>
            </a:lvl1pPr>
            <a:lvl2pPr marL="228600" indent="0">
              <a:buNone/>
              <a:defRPr sz="1200"/>
            </a:lvl2pPr>
            <a:lvl3pPr marL="457200" indent="0">
              <a:buNone/>
              <a:defRPr sz="1200"/>
            </a:lvl3pPr>
            <a:lvl4pPr marL="685800" indent="0">
              <a:buNone/>
              <a:defRPr sz="1200"/>
            </a:lvl4pPr>
            <a:lvl5pPr marL="914400" indent="0">
              <a:buNone/>
              <a:defRPr sz="1200"/>
            </a:lvl5pPr>
          </a:lstStyle>
          <a:p>
            <a:pPr lvl="0"/>
            <a:r>
              <a:rPr lang="en-US" dirty="0"/>
              <a:t>Any MA </a:t>
            </a:r>
            <a:r>
              <a:rPr lang="en-US" dirty="0" err="1"/>
              <a:t>SciP</a:t>
            </a:r>
            <a:r>
              <a:rPr lang="en-US" dirty="0"/>
              <a:t>, MSL, MA MM, or Other MA Role</a:t>
            </a:r>
          </a:p>
        </p:txBody>
      </p:sp>
      <p:sp>
        <p:nvSpPr>
          <p:cNvPr id="27" name="Text Placeholder 26">
            <a:extLst>
              <a:ext uri="{FF2B5EF4-FFF2-40B4-BE49-F238E27FC236}">
                <a16:creationId xmlns="" xmlns:a16="http://schemas.microsoft.com/office/drawing/2014/main" id="{DD881301-6455-4429-AC98-70F1B2B5BC8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785855" y="2269289"/>
            <a:ext cx="3284423" cy="228600"/>
          </a:xfrm>
        </p:spPr>
        <p:txBody>
          <a:bodyPr anchor="ctr">
            <a:noAutofit/>
          </a:bodyPr>
          <a:lstStyle>
            <a:lvl1pPr marL="0" indent="0">
              <a:buNone/>
              <a:defRPr sz="1200"/>
            </a:lvl1pPr>
            <a:lvl2pPr marL="228600" indent="0">
              <a:buNone/>
              <a:defRPr sz="1200"/>
            </a:lvl2pPr>
            <a:lvl3pPr marL="457200" indent="0">
              <a:buNone/>
              <a:defRPr sz="1200"/>
            </a:lvl3pPr>
            <a:lvl4pPr marL="685800" indent="0">
              <a:buNone/>
              <a:defRPr sz="1200"/>
            </a:lvl4pPr>
            <a:lvl5pPr marL="914400" indent="0">
              <a:buNone/>
              <a:defRPr sz="1200"/>
            </a:lvl5pPr>
          </a:lstStyle>
          <a:p>
            <a:pPr lvl="0"/>
            <a:r>
              <a:rPr lang="en-US" dirty="0"/>
              <a:t>Any HCP, MM Only, Contracted EE, or Other</a:t>
            </a:r>
          </a:p>
        </p:txBody>
      </p:sp>
      <p:sp>
        <p:nvSpPr>
          <p:cNvPr id="29" name="Text Placeholder 28">
            <a:extLst>
              <a:ext uri="{FF2B5EF4-FFF2-40B4-BE49-F238E27FC236}">
                <a16:creationId xmlns="" xmlns:a16="http://schemas.microsoft.com/office/drawing/2014/main" id="{110857ED-F4F0-4AED-89F7-6595C2BD781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972006" y="2269289"/>
            <a:ext cx="891693" cy="228600"/>
          </a:xfrm>
        </p:spPr>
        <p:txBody>
          <a:bodyPr anchor="ctr">
            <a:noAutofit/>
          </a:bodyPr>
          <a:lstStyle>
            <a:lvl1pPr marL="0" indent="0">
              <a:buNone/>
              <a:defRPr sz="1200"/>
            </a:lvl1pPr>
            <a:lvl2pPr marL="228600" indent="0">
              <a:buNone/>
              <a:defRPr sz="1200"/>
            </a:lvl2pPr>
            <a:lvl3pPr marL="457200" indent="0">
              <a:buNone/>
              <a:defRPr sz="1200"/>
            </a:lvl3pPr>
            <a:lvl4pPr marL="685800" indent="0">
              <a:buNone/>
              <a:defRPr sz="1200"/>
            </a:lvl4pPr>
            <a:lvl5pPr marL="914400" indent="0">
              <a:buNone/>
              <a:defRPr sz="1200"/>
            </a:lvl5pPr>
          </a:lstStyle>
          <a:p>
            <a:pPr lvl="0"/>
            <a:r>
              <a:rPr lang="en-US" dirty="0"/>
              <a:t>Yes or No</a:t>
            </a:r>
          </a:p>
        </p:txBody>
      </p:sp>
      <p:sp>
        <p:nvSpPr>
          <p:cNvPr id="31" name="Text Placeholder 30">
            <a:extLst>
              <a:ext uri="{FF2B5EF4-FFF2-40B4-BE49-F238E27FC236}">
                <a16:creationId xmlns="" xmlns:a16="http://schemas.microsoft.com/office/drawing/2014/main" id="{1C3ADFAF-903D-45A8-9EC3-263C6B88C9B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900043" y="2269289"/>
            <a:ext cx="1212311" cy="228600"/>
          </a:xfrm>
        </p:spPr>
        <p:txBody>
          <a:bodyPr anchor="ctr">
            <a:noAutofit/>
          </a:bodyPr>
          <a:lstStyle>
            <a:lvl1pPr marL="0" indent="0">
              <a:buNone/>
              <a:defRPr sz="1200"/>
            </a:lvl1pPr>
            <a:lvl2pPr marL="228600" indent="0">
              <a:buNone/>
              <a:defRPr sz="1200"/>
            </a:lvl2pPr>
            <a:lvl3pPr marL="457200" indent="0">
              <a:buNone/>
              <a:defRPr sz="1200"/>
            </a:lvl3pPr>
            <a:lvl4pPr marL="685800" indent="0">
              <a:buNone/>
              <a:defRPr sz="1200"/>
            </a:lvl4pPr>
            <a:lvl5pPr marL="914400" indent="0">
              <a:buNone/>
              <a:defRPr sz="1200"/>
            </a:lvl5pPr>
          </a:lstStyle>
          <a:p>
            <a:pPr lvl="0"/>
            <a:r>
              <a:rPr lang="en-US" dirty="0"/>
              <a:t>If Yes - MM/YY</a:t>
            </a:r>
          </a:p>
        </p:txBody>
      </p:sp>
      <p:sp>
        <p:nvSpPr>
          <p:cNvPr id="33" name="Text Placeholder 32">
            <a:extLst>
              <a:ext uri="{FF2B5EF4-FFF2-40B4-BE49-F238E27FC236}">
                <a16:creationId xmlns="" xmlns:a16="http://schemas.microsoft.com/office/drawing/2014/main" id="{699D1E98-12E4-4111-B43B-8EF5E67629A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972006" y="5042742"/>
            <a:ext cx="891692" cy="228600"/>
          </a:xfrm>
        </p:spPr>
        <p:txBody>
          <a:bodyPr anchor="ctr">
            <a:noAutofit/>
          </a:bodyPr>
          <a:lstStyle>
            <a:lvl1pPr marL="0" indent="0">
              <a:buNone/>
              <a:defRPr sz="1200"/>
            </a:lvl1pPr>
            <a:lvl2pPr marL="228600" indent="0">
              <a:buNone/>
              <a:defRPr sz="1200"/>
            </a:lvl2pPr>
            <a:lvl3pPr marL="457200" indent="0">
              <a:buNone/>
              <a:defRPr sz="1200"/>
            </a:lvl3pPr>
            <a:lvl4pPr marL="685800" indent="0">
              <a:buNone/>
              <a:defRPr sz="1200"/>
            </a:lvl4pPr>
            <a:lvl5pPr marL="914400" indent="0">
              <a:buNone/>
              <a:defRPr sz="1200"/>
            </a:lvl5pPr>
          </a:lstStyle>
          <a:p>
            <a:pPr lvl="0"/>
            <a:r>
              <a:rPr lang="en-US" dirty="0"/>
              <a:t>Yes or No</a:t>
            </a:r>
          </a:p>
        </p:txBody>
      </p:sp>
      <p:sp>
        <p:nvSpPr>
          <p:cNvPr id="35" name="Text Placeholder 34">
            <a:extLst>
              <a:ext uri="{FF2B5EF4-FFF2-40B4-BE49-F238E27FC236}">
                <a16:creationId xmlns="" xmlns:a16="http://schemas.microsoft.com/office/drawing/2014/main" id="{B511FB73-1515-4896-A191-A9E5140DA20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972005" y="5379477"/>
            <a:ext cx="8106581" cy="258532"/>
          </a:xfrm>
        </p:spPr>
        <p:txBody>
          <a:bodyPr wrap="square" anchor="ctr">
            <a:spAutoFit/>
          </a:bodyPr>
          <a:lstStyle>
            <a:lvl1pPr marL="0" indent="0">
              <a:buNone/>
              <a:defRPr sz="1200"/>
            </a:lvl1pPr>
            <a:lvl2pPr marL="228600" indent="0">
              <a:buNone/>
              <a:defRPr sz="1200"/>
            </a:lvl2pPr>
            <a:lvl3pPr marL="457200" indent="0">
              <a:buNone/>
              <a:defRPr sz="1200"/>
            </a:lvl3pPr>
            <a:lvl4pPr marL="685800" indent="0">
              <a:buNone/>
              <a:defRPr sz="1200"/>
            </a:lvl4pPr>
            <a:lvl5pPr marL="914400" indent="0">
              <a:buNone/>
              <a:defRPr sz="1200"/>
            </a:lvl5pPr>
          </a:lstStyle>
          <a:p>
            <a:pPr lvl="0"/>
            <a:r>
              <a:rPr lang="en-US" dirty="0"/>
              <a:t>N/A or Enter Instructions</a:t>
            </a:r>
          </a:p>
        </p:txBody>
      </p:sp>
      <p:sp>
        <p:nvSpPr>
          <p:cNvPr id="37" name="Text Placeholder 36">
            <a:extLst>
              <a:ext uri="{FF2B5EF4-FFF2-40B4-BE49-F238E27FC236}">
                <a16:creationId xmlns="" xmlns:a16="http://schemas.microsoft.com/office/drawing/2014/main" id="{1E7DEFF9-F91F-49E6-94A9-010D12455C1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972006" y="4043882"/>
            <a:ext cx="3019423" cy="228600"/>
          </a:xfrm>
        </p:spPr>
        <p:txBody>
          <a:bodyPr anchor="ctr">
            <a:noAutofit/>
          </a:bodyPr>
          <a:lstStyle>
            <a:lvl1pPr marL="0" indent="0">
              <a:buNone/>
              <a:defRPr sz="1200"/>
            </a:lvl1pPr>
            <a:lvl2pPr marL="228600" indent="0">
              <a:buNone/>
              <a:defRPr sz="1200"/>
            </a:lvl2pPr>
            <a:lvl3pPr marL="457200" indent="0">
              <a:buNone/>
              <a:defRPr sz="1200"/>
            </a:lvl3pPr>
            <a:lvl4pPr marL="685800" indent="0">
              <a:buNone/>
              <a:defRPr sz="1200"/>
            </a:lvl4pPr>
            <a:lvl5pPr marL="914400" indent="0">
              <a:buNone/>
              <a:defRPr sz="1200"/>
            </a:lvl5pPr>
          </a:lstStyle>
          <a:p>
            <a:pPr lvl="0"/>
            <a:r>
              <a:rPr lang="en-US" dirty="0"/>
              <a:t>New, Renewal, or Renewal with Changes</a:t>
            </a:r>
          </a:p>
        </p:txBody>
      </p:sp>
      <p:sp>
        <p:nvSpPr>
          <p:cNvPr id="39" name="Text Placeholder 38">
            <a:extLst>
              <a:ext uri="{FF2B5EF4-FFF2-40B4-BE49-F238E27FC236}">
                <a16:creationId xmlns="" xmlns:a16="http://schemas.microsoft.com/office/drawing/2014/main" id="{FA339AE6-73E5-47C9-8111-E129355C911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351264" y="4050835"/>
            <a:ext cx="1727322" cy="228600"/>
          </a:xfrm>
        </p:spPr>
        <p:txBody>
          <a:bodyPr anchor="ctr">
            <a:noAutofit/>
          </a:bodyPr>
          <a:lstStyle>
            <a:lvl1pPr marL="0" indent="0">
              <a:buNone/>
              <a:defRPr sz="1200"/>
            </a:lvl1pPr>
            <a:lvl2pPr marL="228600" indent="0">
              <a:buNone/>
              <a:defRPr sz="1200"/>
            </a:lvl2pPr>
            <a:lvl3pPr marL="457200" indent="0">
              <a:buNone/>
              <a:defRPr sz="1200"/>
            </a:lvl3pPr>
            <a:lvl4pPr marL="685800" indent="0">
              <a:buNone/>
              <a:defRPr sz="1200"/>
            </a:lvl4pPr>
            <a:lvl5pPr marL="914400" indent="0">
              <a:buNone/>
              <a:defRPr sz="1200"/>
            </a:lvl5pPr>
          </a:lstStyle>
          <a:p>
            <a:pPr lvl="0"/>
            <a:r>
              <a:rPr lang="en-US" dirty="0"/>
              <a:t>#################</a:t>
            </a:r>
          </a:p>
        </p:txBody>
      </p:sp>
      <p:sp>
        <p:nvSpPr>
          <p:cNvPr id="41" name="Text Placeholder 40">
            <a:extLst>
              <a:ext uri="{FF2B5EF4-FFF2-40B4-BE49-F238E27FC236}">
                <a16:creationId xmlns="" xmlns:a16="http://schemas.microsoft.com/office/drawing/2014/main" id="{F085F8C8-CE31-4A7B-87E4-06397B5B41DA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972006" y="3657303"/>
            <a:ext cx="3019423" cy="228600"/>
          </a:xfrm>
        </p:spPr>
        <p:txBody>
          <a:bodyPr anchor="ctr">
            <a:noAutofit/>
          </a:bodyPr>
          <a:lstStyle>
            <a:lvl1pPr marL="0" indent="0">
              <a:buNone/>
              <a:defRPr sz="1200"/>
            </a:lvl1pPr>
            <a:lvl2pPr marL="228600" indent="0">
              <a:buNone/>
              <a:defRPr sz="1200"/>
            </a:lvl2pPr>
            <a:lvl3pPr marL="457200" indent="0">
              <a:buNone/>
              <a:defRPr sz="1200"/>
            </a:lvl3pPr>
            <a:lvl4pPr marL="685800" indent="0">
              <a:buNone/>
              <a:defRPr sz="1200"/>
            </a:lvl4pPr>
            <a:lvl5pPr marL="914400" indent="0">
              <a:buNone/>
              <a:defRPr sz="1200"/>
            </a:lvl5pPr>
          </a:lstStyle>
          <a:p>
            <a:pPr lvl="0"/>
            <a:r>
              <a:rPr lang="en-US" dirty="0"/>
              <a:t>Asset Owner Name</a:t>
            </a:r>
          </a:p>
        </p:txBody>
      </p:sp>
      <p:sp>
        <p:nvSpPr>
          <p:cNvPr id="43" name="Text Placeholder 42">
            <a:extLst>
              <a:ext uri="{FF2B5EF4-FFF2-40B4-BE49-F238E27FC236}">
                <a16:creationId xmlns="" xmlns:a16="http://schemas.microsoft.com/office/drawing/2014/main" id="{D6785EC2-7CE7-4B29-BFA7-2A8950DFE928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2972005" y="4646823"/>
            <a:ext cx="899316" cy="228600"/>
          </a:xfrm>
        </p:spPr>
        <p:txBody>
          <a:bodyPr anchor="ctr">
            <a:noAutofit/>
          </a:bodyPr>
          <a:lstStyle>
            <a:lvl1pPr marL="0" indent="0">
              <a:buNone/>
              <a:defRPr sz="1200"/>
            </a:lvl1pPr>
            <a:lvl2pPr marL="228600" indent="0">
              <a:buNone/>
              <a:defRPr sz="1200"/>
            </a:lvl2pPr>
            <a:lvl3pPr marL="457200" indent="0">
              <a:buNone/>
              <a:defRPr sz="1200"/>
            </a:lvl3pPr>
            <a:lvl4pPr marL="685800" indent="0">
              <a:buNone/>
              <a:defRPr sz="1200"/>
            </a:lvl4pPr>
            <a:lvl5pPr marL="914400" indent="0">
              <a:buNone/>
              <a:defRPr sz="1200"/>
            </a:lvl5pPr>
          </a:lstStyle>
          <a:p>
            <a:pPr lvl="0"/>
            <a:r>
              <a:rPr lang="en-US" dirty="0"/>
              <a:t>Yes or No</a:t>
            </a:r>
          </a:p>
        </p:txBody>
      </p:sp>
      <p:sp>
        <p:nvSpPr>
          <p:cNvPr id="45" name="Text Placeholder 44">
            <a:extLst>
              <a:ext uri="{FF2B5EF4-FFF2-40B4-BE49-F238E27FC236}">
                <a16:creationId xmlns="" xmlns:a16="http://schemas.microsoft.com/office/drawing/2014/main" id="{02111F09-1B27-4A1F-9662-63D673AA517F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989384" y="4646823"/>
            <a:ext cx="877792" cy="228600"/>
          </a:xfrm>
        </p:spPr>
        <p:txBody>
          <a:bodyPr anchor="ctr">
            <a:noAutofit/>
          </a:bodyPr>
          <a:lstStyle>
            <a:lvl1pPr marL="0" indent="0">
              <a:buNone/>
              <a:defRPr sz="1200"/>
            </a:lvl1pPr>
            <a:lvl2pPr marL="228600" indent="0">
              <a:buNone/>
              <a:defRPr sz="1200"/>
            </a:lvl2pPr>
            <a:lvl3pPr marL="457200" indent="0">
              <a:buNone/>
              <a:defRPr sz="1200"/>
            </a:lvl3pPr>
            <a:lvl4pPr marL="685800" indent="0">
              <a:buNone/>
              <a:defRPr sz="1200"/>
            </a:lvl4pPr>
            <a:lvl5pPr marL="914400" indent="0">
              <a:buNone/>
              <a:defRPr sz="1200"/>
            </a:lvl5pPr>
          </a:lstStyle>
          <a:p>
            <a:pPr lvl="0"/>
            <a:r>
              <a:rPr lang="en-US" dirty="0"/>
              <a:t>Yes or No</a:t>
            </a:r>
          </a:p>
        </p:txBody>
      </p:sp>
      <p:sp>
        <p:nvSpPr>
          <p:cNvPr id="47" name="Text Placeholder 46">
            <a:extLst>
              <a:ext uri="{FF2B5EF4-FFF2-40B4-BE49-F238E27FC236}">
                <a16:creationId xmlns="" xmlns:a16="http://schemas.microsoft.com/office/drawing/2014/main" id="{31A21B67-AE66-4D44-8C58-A71F0B4E972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989384" y="5042742"/>
            <a:ext cx="1271910" cy="228600"/>
          </a:xfrm>
        </p:spPr>
        <p:txBody>
          <a:bodyPr anchor="ctr">
            <a:noAutofit/>
          </a:bodyPr>
          <a:lstStyle>
            <a:lvl1pPr marL="0" indent="0">
              <a:buNone/>
              <a:defRPr sz="1200"/>
            </a:lvl1pPr>
            <a:lvl2pPr marL="228600" indent="0">
              <a:buNone/>
              <a:defRPr sz="1200"/>
            </a:lvl2pPr>
            <a:lvl3pPr marL="457200" indent="0">
              <a:buNone/>
              <a:defRPr sz="1200"/>
            </a:lvl3pPr>
            <a:lvl4pPr marL="685800" indent="0">
              <a:buNone/>
              <a:defRPr sz="1200"/>
            </a:lvl4pPr>
            <a:lvl5pPr marL="914400" indent="0">
              <a:buNone/>
              <a:defRPr sz="1200"/>
            </a:lvl5pPr>
          </a:lstStyle>
          <a:p>
            <a:pPr lvl="0"/>
            <a:r>
              <a:rPr lang="en-US" dirty="0"/>
              <a:t>If Yes - $Value</a:t>
            </a:r>
          </a:p>
        </p:txBody>
      </p:sp>
      <p:sp>
        <p:nvSpPr>
          <p:cNvPr id="49" name="Text Placeholder 48">
            <a:extLst>
              <a:ext uri="{FF2B5EF4-FFF2-40B4-BE49-F238E27FC236}">
                <a16:creationId xmlns="" xmlns:a16="http://schemas.microsoft.com/office/drawing/2014/main" id="{FFBD88D7-1F68-4A55-9958-01B92024FDF7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972006" y="1880471"/>
            <a:ext cx="1747099" cy="228600"/>
          </a:xfrm>
        </p:spPr>
        <p:txBody>
          <a:bodyPr anchor="ctr">
            <a:noAutofit/>
          </a:bodyPr>
          <a:lstStyle>
            <a:lvl1pPr marL="0" indent="0">
              <a:buNone/>
              <a:defRPr sz="1200"/>
            </a:lvl1pPr>
            <a:lvl2pPr marL="228600" indent="0">
              <a:buNone/>
              <a:defRPr sz="1200"/>
            </a:lvl2pPr>
            <a:lvl3pPr marL="457200" indent="0">
              <a:buNone/>
              <a:defRPr sz="1200"/>
            </a:lvl3pPr>
            <a:lvl4pPr marL="685800" indent="0">
              <a:buNone/>
              <a:defRPr sz="1200"/>
            </a:lvl4pPr>
            <a:lvl5pPr marL="914400" indent="0">
              <a:buNone/>
              <a:defRPr sz="1200"/>
            </a:lvl5pPr>
          </a:lstStyle>
          <a:p>
            <a:pPr lvl="0"/>
            <a:r>
              <a:rPr lang="en-US" dirty="0"/>
              <a:t>Brand or TA Name</a:t>
            </a:r>
          </a:p>
        </p:txBody>
      </p:sp>
      <p:sp>
        <p:nvSpPr>
          <p:cNvPr id="51" name="Text Placeholder 50">
            <a:extLst>
              <a:ext uri="{FF2B5EF4-FFF2-40B4-BE49-F238E27FC236}">
                <a16:creationId xmlns="" xmlns:a16="http://schemas.microsoft.com/office/drawing/2014/main" id="{D75479AB-AB9C-4737-A1D0-F9E28AC4F163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9991673" y="1494084"/>
            <a:ext cx="923131" cy="228600"/>
          </a:xfrm>
        </p:spPr>
        <p:txBody>
          <a:bodyPr anchor="ctr">
            <a:noAutofit/>
          </a:bodyPr>
          <a:lstStyle>
            <a:lvl1pPr marL="0" indent="0">
              <a:buNone/>
              <a:defRPr sz="1200"/>
            </a:lvl1pPr>
            <a:lvl2pPr marL="228600" indent="0">
              <a:buNone/>
              <a:defRPr sz="1200"/>
            </a:lvl2pPr>
            <a:lvl3pPr marL="457200" indent="0">
              <a:buNone/>
              <a:defRPr sz="1200"/>
            </a:lvl3pPr>
            <a:lvl4pPr marL="685800" indent="0">
              <a:buNone/>
              <a:defRPr sz="1200"/>
            </a:lvl4pPr>
            <a:lvl5pPr marL="914400" indent="0">
              <a:buNone/>
              <a:defRPr sz="1200"/>
            </a:lvl5pPr>
          </a:lstStyle>
          <a:p>
            <a:pPr lvl="0"/>
            <a:r>
              <a:rPr lang="en-US" dirty="0"/>
              <a:t>Yes or No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="" xmlns:a16="http://schemas.microsoft.com/office/drawing/2014/main" id="{7085AA13-451C-453D-AD0D-E8AF815127C2}"/>
              </a:ext>
            </a:extLst>
          </p:cNvPr>
          <p:cNvSpPr txBox="1"/>
          <p:nvPr userDrawn="1"/>
        </p:nvSpPr>
        <p:spPr>
          <a:xfrm>
            <a:off x="1132577" y="1036716"/>
            <a:ext cx="1828800" cy="3657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none" rtlCol="0" anchor="ctr">
            <a:noAutofit/>
          </a:bodyPr>
          <a:lstStyle/>
          <a:p>
            <a:pPr marL="0" indent="0" algn="r">
              <a:buClr>
                <a:schemeClr val="accent1"/>
              </a:buClr>
              <a:buFont typeface="Arial" panose="020B0604020202020204" pitchFamily="34" charset="0"/>
              <a:buNone/>
            </a:pPr>
            <a:r>
              <a:rPr lang="en-US" sz="1200" b="1" dirty="0">
                <a:solidFill>
                  <a:schemeClr val="bg1"/>
                </a:solidFill>
              </a:rPr>
              <a:t>Asset Title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="" xmlns:a16="http://schemas.microsoft.com/office/drawing/2014/main" id="{A88B6979-D240-45DF-8FFB-111611A15632}"/>
              </a:ext>
            </a:extLst>
          </p:cNvPr>
          <p:cNvSpPr txBox="1"/>
          <p:nvPr userDrawn="1"/>
        </p:nvSpPr>
        <p:spPr>
          <a:xfrm>
            <a:off x="5348628" y="1423839"/>
            <a:ext cx="1371600" cy="3657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none" rtlCol="0" anchor="ctr">
            <a:noAutofit/>
          </a:bodyPr>
          <a:lstStyle/>
          <a:p>
            <a:pPr marL="0" indent="0" algn="r">
              <a:buClr>
                <a:schemeClr val="accent1"/>
              </a:buClr>
              <a:buFont typeface="Arial" panose="020B0604020202020204" pitchFamily="34" charset="0"/>
              <a:buNone/>
            </a:pPr>
            <a:r>
              <a:rPr lang="en-US" sz="1200" b="1" dirty="0">
                <a:solidFill>
                  <a:schemeClr val="bg1"/>
                </a:solidFill>
              </a:rPr>
              <a:t>Approval Date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="" xmlns:a16="http://schemas.microsoft.com/office/drawing/2014/main" id="{13F32247-E803-4B9D-8739-4086AE7EDFE5}"/>
              </a:ext>
            </a:extLst>
          </p:cNvPr>
          <p:cNvSpPr txBox="1"/>
          <p:nvPr userDrawn="1"/>
        </p:nvSpPr>
        <p:spPr>
          <a:xfrm>
            <a:off x="1132577" y="1423839"/>
            <a:ext cx="1828800" cy="3657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none" rtlCol="0" anchor="ctr">
            <a:noAutofit/>
          </a:bodyPr>
          <a:lstStyle/>
          <a:p>
            <a:pPr marL="0" indent="0" algn="r">
              <a:buClr>
                <a:schemeClr val="accent1"/>
              </a:buClr>
              <a:buFont typeface="Arial" panose="020B0604020202020204" pitchFamily="34" charset="0"/>
              <a:buNone/>
            </a:pPr>
            <a:r>
              <a:rPr lang="en-US" sz="1200" b="1" dirty="0">
                <a:solidFill>
                  <a:schemeClr val="bg1"/>
                </a:solidFill>
              </a:rPr>
              <a:t>Intended Use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="" xmlns:a16="http://schemas.microsoft.com/office/drawing/2014/main" id="{142B0649-53B3-4494-A56E-67DCF07E8290}"/>
              </a:ext>
            </a:extLst>
          </p:cNvPr>
          <p:cNvSpPr txBox="1"/>
          <p:nvPr userDrawn="1"/>
        </p:nvSpPr>
        <p:spPr>
          <a:xfrm>
            <a:off x="5348628" y="1810962"/>
            <a:ext cx="1371600" cy="3657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none" rtlCol="0" anchor="ctr">
            <a:noAutofit/>
          </a:bodyPr>
          <a:lstStyle/>
          <a:p>
            <a:pPr marL="0" indent="0" algn="r">
              <a:buClr>
                <a:schemeClr val="accent1"/>
              </a:buClr>
              <a:buFont typeface="Arial" panose="020B0604020202020204" pitchFamily="34" charset="0"/>
              <a:buNone/>
            </a:pPr>
            <a:r>
              <a:rPr lang="en-US" sz="1200" b="1" dirty="0">
                <a:solidFill>
                  <a:schemeClr val="bg1"/>
                </a:solidFill>
              </a:rPr>
              <a:t>Expiration Date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="" xmlns:a16="http://schemas.microsoft.com/office/drawing/2014/main" id="{149F3220-7D9B-445A-8058-358753CF9360}"/>
              </a:ext>
            </a:extLst>
          </p:cNvPr>
          <p:cNvSpPr txBox="1"/>
          <p:nvPr userDrawn="1"/>
        </p:nvSpPr>
        <p:spPr>
          <a:xfrm>
            <a:off x="1132577" y="2585208"/>
            <a:ext cx="1828800" cy="3657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none" rtlCol="0" anchor="ctr">
            <a:noAutofit/>
          </a:bodyPr>
          <a:lstStyle/>
          <a:p>
            <a:pPr marL="0" indent="0" algn="r">
              <a:buClr>
                <a:schemeClr val="accent1"/>
              </a:buClr>
              <a:buFont typeface="Arial" panose="020B0604020202020204" pitchFamily="34" charset="0"/>
              <a:buNone/>
            </a:pPr>
            <a:r>
              <a:rPr lang="en-US" sz="1200" b="1" dirty="0">
                <a:solidFill>
                  <a:schemeClr val="bg1"/>
                </a:solidFill>
              </a:rPr>
              <a:t>Distribution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447AD0CF-AE31-45DA-96AF-9BF462D0EBD5}"/>
              </a:ext>
            </a:extLst>
          </p:cNvPr>
          <p:cNvSpPr txBox="1"/>
          <p:nvPr userDrawn="1"/>
        </p:nvSpPr>
        <p:spPr>
          <a:xfrm>
            <a:off x="1132577" y="2972330"/>
            <a:ext cx="1828800" cy="3657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none" rtlCol="0" anchor="ctr">
            <a:noAutofit/>
          </a:bodyPr>
          <a:lstStyle/>
          <a:p>
            <a:pPr marL="0" indent="0" algn="r">
              <a:buClr>
                <a:schemeClr val="accent1"/>
              </a:buClr>
              <a:buFont typeface="Arial" panose="020B0604020202020204" pitchFamily="34" charset="0"/>
              <a:buNone/>
            </a:pPr>
            <a:r>
              <a:rPr lang="en-US" sz="1200" b="1" dirty="0">
                <a:solidFill>
                  <a:schemeClr val="bg1"/>
                </a:solidFill>
              </a:rPr>
              <a:t>Approved for Use By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="" xmlns:a16="http://schemas.microsoft.com/office/drawing/2014/main" id="{EC74B5DD-D8E4-46DE-A3C8-C17D4C0070F8}"/>
              </a:ext>
            </a:extLst>
          </p:cNvPr>
          <p:cNvSpPr txBox="1"/>
          <p:nvPr userDrawn="1"/>
        </p:nvSpPr>
        <p:spPr>
          <a:xfrm>
            <a:off x="5348628" y="2198085"/>
            <a:ext cx="1371600" cy="3657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none" rtlCol="0" anchor="ctr">
            <a:noAutofit/>
          </a:bodyPr>
          <a:lstStyle/>
          <a:p>
            <a:pPr marL="0" indent="0" algn="r">
              <a:buClr>
                <a:schemeClr val="accent1"/>
              </a:buClr>
              <a:buFont typeface="Arial" panose="020B0604020202020204" pitchFamily="34" charset="0"/>
              <a:buNone/>
            </a:pPr>
            <a:r>
              <a:rPr lang="en-US" sz="1200" b="1" dirty="0">
                <a:solidFill>
                  <a:schemeClr val="bg1"/>
                </a:solidFill>
              </a:rPr>
              <a:t>Audience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="" xmlns:a16="http://schemas.microsoft.com/office/drawing/2014/main" id="{67900F06-4765-44ED-A269-1CD58C5E952C}"/>
              </a:ext>
            </a:extLst>
          </p:cNvPr>
          <p:cNvSpPr txBox="1"/>
          <p:nvPr userDrawn="1"/>
        </p:nvSpPr>
        <p:spPr>
          <a:xfrm>
            <a:off x="1132577" y="2198085"/>
            <a:ext cx="1828800" cy="3657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none" rtlCol="0" anchor="ctr">
            <a:noAutofit/>
          </a:bodyPr>
          <a:lstStyle/>
          <a:p>
            <a:pPr marL="0" indent="0" algn="r">
              <a:buClr>
                <a:schemeClr val="accent1"/>
              </a:buClr>
              <a:buFont typeface="Arial" panose="020B0604020202020204" pitchFamily="34" charset="0"/>
              <a:buNone/>
            </a:pPr>
            <a:r>
              <a:rPr lang="en-US" sz="1200" b="1" dirty="0">
                <a:solidFill>
                  <a:schemeClr val="bg1"/>
                </a:solidFill>
              </a:rPr>
              <a:t>One Time Use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="" xmlns:a16="http://schemas.microsoft.com/office/drawing/2014/main" id="{CA229345-0EF5-4489-BFD2-ED28EF6A19AF}"/>
              </a:ext>
            </a:extLst>
          </p:cNvPr>
          <p:cNvSpPr txBox="1"/>
          <p:nvPr userDrawn="1"/>
        </p:nvSpPr>
        <p:spPr>
          <a:xfrm>
            <a:off x="1132577" y="4974162"/>
            <a:ext cx="1828800" cy="36576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wrap="none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200" b="1" dirty="0">
                <a:solidFill>
                  <a:schemeClr val="bg1"/>
                </a:solidFill>
              </a:rPr>
              <a:t>MSL Leave-behind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="" xmlns:a16="http://schemas.microsoft.com/office/drawing/2014/main" id="{621D8C32-5CB3-4252-B385-54C66A9E1EE6}"/>
              </a:ext>
            </a:extLst>
          </p:cNvPr>
          <p:cNvSpPr txBox="1"/>
          <p:nvPr userDrawn="1"/>
        </p:nvSpPr>
        <p:spPr>
          <a:xfrm>
            <a:off x="0" y="-11782"/>
            <a:ext cx="12191999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marL="0" indent="0" algn="ctr">
              <a:buClr>
                <a:schemeClr val="accent1"/>
              </a:buClr>
              <a:buFont typeface="Arial" panose="020B0604020202020204" pitchFamily="34" charset="0"/>
              <a:buNone/>
            </a:pPr>
            <a:r>
              <a:rPr lang="en-US" sz="2400" b="1" dirty="0">
                <a:solidFill>
                  <a:schemeClr val="bg1"/>
                </a:solidFill>
              </a:rPr>
              <a:t>MA Material Cover Sheet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="" xmlns:a16="http://schemas.microsoft.com/office/drawing/2014/main" id="{6811B402-BB33-4FBF-A25A-6A132332CC41}"/>
              </a:ext>
            </a:extLst>
          </p:cNvPr>
          <p:cNvSpPr txBox="1"/>
          <p:nvPr userDrawn="1"/>
        </p:nvSpPr>
        <p:spPr>
          <a:xfrm>
            <a:off x="1132577" y="5372145"/>
            <a:ext cx="1828800" cy="46166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none" rtlCol="0" anchor="ctr">
            <a:noAutofit/>
          </a:bodyPr>
          <a:lstStyle/>
          <a:p>
            <a:pPr marL="0" indent="0" algn="r">
              <a:buClr>
                <a:schemeClr val="accent1"/>
              </a:buClr>
              <a:buFont typeface="Arial" panose="020B0604020202020204" pitchFamily="34" charset="0"/>
              <a:buNone/>
            </a:pPr>
            <a:r>
              <a:rPr lang="en-US" sz="1200" b="1" dirty="0">
                <a:solidFill>
                  <a:schemeClr val="bg1"/>
                </a:solidFill>
              </a:rPr>
              <a:t>Special Instructions</a:t>
            </a:r>
            <a:br>
              <a:rPr lang="en-US" sz="1200" b="1" dirty="0">
                <a:solidFill>
                  <a:schemeClr val="bg1"/>
                </a:solidFill>
              </a:rPr>
            </a:br>
            <a:r>
              <a:rPr lang="en-US" sz="1200" b="1" dirty="0">
                <a:solidFill>
                  <a:schemeClr val="bg1"/>
                </a:solidFill>
              </a:rPr>
              <a:t>and/or Disclaimers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="" xmlns:a16="http://schemas.microsoft.com/office/drawing/2014/main" id="{A1A1B573-DC23-488B-93DB-AD4DD88A4651}"/>
              </a:ext>
            </a:extLst>
          </p:cNvPr>
          <p:cNvSpPr txBox="1"/>
          <p:nvPr userDrawn="1"/>
        </p:nvSpPr>
        <p:spPr>
          <a:xfrm>
            <a:off x="8451353" y="1423839"/>
            <a:ext cx="1371600" cy="3657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none" rtlCol="0" anchor="ctr">
            <a:noAutofit/>
          </a:bodyPr>
          <a:lstStyle/>
          <a:p>
            <a:pPr marL="0" indent="0" algn="r">
              <a:buClr>
                <a:schemeClr val="accent1"/>
              </a:buClr>
              <a:buFont typeface="Arial" panose="020B0604020202020204" pitchFamily="34" charset="0"/>
              <a:buNone/>
            </a:pPr>
            <a:r>
              <a:rPr lang="en-US" sz="1200" b="1" dirty="0">
                <a:solidFill>
                  <a:schemeClr val="bg1"/>
                </a:solidFill>
              </a:rPr>
              <a:t>Website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="" xmlns:a16="http://schemas.microsoft.com/office/drawing/2014/main" id="{A294A206-A31C-476D-ACCB-00ABD9DE8B78}"/>
              </a:ext>
            </a:extLst>
          </p:cNvPr>
          <p:cNvSpPr txBox="1"/>
          <p:nvPr userDrawn="1"/>
        </p:nvSpPr>
        <p:spPr>
          <a:xfrm>
            <a:off x="1132577" y="3979411"/>
            <a:ext cx="18288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none" rtlCol="0" anchor="ctr">
            <a:noAutofit/>
          </a:bodyPr>
          <a:lstStyle/>
          <a:p>
            <a:pPr marL="0" indent="0" algn="r">
              <a:buClr>
                <a:schemeClr val="accent1"/>
              </a:buClr>
              <a:buFont typeface="Arial" panose="020B0604020202020204" pitchFamily="34" charset="0"/>
              <a:buNone/>
            </a:pPr>
            <a:r>
              <a:rPr lang="en-US" sz="1200" b="1" dirty="0">
                <a:solidFill>
                  <a:schemeClr val="bg1"/>
                </a:solidFill>
              </a:rPr>
              <a:t>New Asset/Renewal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="" xmlns:a16="http://schemas.microsoft.com/office/drawing/2014/main" id="{759580AA-6B1E-4C65-9D3B-8A40CBD8E220}"/>
              </a:ext>
            </a:extLst>
          </p:cNvPr>
          <p:cNvSpPr txBox="1"/>
          <p:nvPr userDrawn="1"/>
        </p:nvSpPr>
        <p:spPr>
          <a:xfrm>
            <a:off x="6020800" y="3979411"/>
            <a:ext cx="3330464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none" rtlCol="0" anchor="ctr">
            <a:noAutofit/>
          </a:bodyPr>
          <a:lstStyle/>
          <a:p>
            <a:pPr marL="0" indent="0" algn="r">
              <a:buClr>
                <a:schemeClr val="accent1"/>
              </a:buClr>
              <a:buFont typeface="Arial" panose="020B0604020202020204" pitchFamily="34" charset="0"/>
              <a:buNone/>
            </a:pPr>
            <a:r>
              <a:rPr lang="en-US" sz="1200" b="1" dirty="0">
                <a:solidFill>
                  <a:schemeClr val="bg1"/>
                </a:solidFill>
              </a:rPr>
              <a:t>Based On Asset: </a:t>
            </a:r>
            <a:r>
              <a:rPr lang="en-US" sz="1200" b="1" dirty="0" err="1">
                <a:solidFill>
                  <a:schemeClr val="bg1"/>
                </a:solidFill>
              </a:rPr>
              <a:t>PromoMats</a:t>
            </a:r>
            <a:r>
              <a:rPr lang="en-US" sz="1200" b="1" dirty="0">
                <a:solidFill>
                  <a:schemeClr val="bg1"/>
                </a:solidFill>
              </a:rPr>
              <a:t>/</a:t>
            </a:r>
            <a:r>
              <a:rPr lang="en-US" sz="1200" b="1" dirty="0" err="1">
                <a:solidFill>
                  <a:schemeClr val="bg1"/>
                </a:solidFill>
              </a:rPr>
              <a:t>MedComms</a:t>
            </a:r>
            <a:r>
              <a:rPr lang="en-US" sz="1200" b="1" dirty="0">
                <a:solidFill>
                  <a:schemeClr val="bg1"/>
                </a:solidFill>
              </a:rPr>
              <a:t> #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="" xmlns:a16="http://schemas.microsoft.com/office/drawing/2014/main" id="{00EE63BC-019F-46D2-85ED-E2FABA47A87D}"/>
              </a:ext>
            </a:extLst>
          </p:cNvPr>
          <p:cNvSpPr txBox="1"/>
          <p:nvPr userDrawn="1"/>
        </p:nvSpPr>
        <p:spPr>
          <a:xfrm>
            <a:off x="1132577" y="3585295"/>
            <a:ext cx="18288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none" rtlCol="0" anchor="ctr">
            <a:noAutofit/>
          </a:bodyPr>
          <a:lstStyle/>
          <a:p>
            <a:pPr marL="0" indent="0" algn="r">
              <a:buClr>
                <a:schemeClr val="accent1"/>
              </a:buClr>
              <a:buFont typeface="Arial" panose="020B0604020202020204" pitchFamily="34" charset="0"/>
              <a:buNone/>
            </a:pPr>
            <a:r>
              <a:rPr lang="en-US" sz="1200" b="1" dirty="0">
                <a:solidFill>
                  <a:schemeClr val="bg1"/>
                </a:solidFill>
              </a:rPr>
              <a:t>Asset Owner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="" xmlns:a16="http://schemas.microsoft.com/office/drawing/2014/main" id="{18F3D524-8618-4B93-A131-5DAC4985A561}"/>
              </a:ext>
            </a:extLst>
          </p:cNvPr>
          <p:cNvSpPr txBox="1"/>
          <p:nvPr userDrawn="1"/>
        </p:nvSpPr>
        <p:spPr>
          <a:xfrm>
            <a:off x="1132577" y="4575502"/>
            <a:ext cx="1828800" cy="36576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wrap="none" rtlCol="0" anchor="ctr">
            <a:noAutofit/>
          </a:bodyPr>
          <a:lstStyle/>
          <a:p>
            <a:pPr marL="0" indent="0" algn="r">
              <a:buClr>
                <a:schemeClr val="accent1"/>
              </a:buClr>
              <a:buFont typeface="Arial" panose="020B0604020202020204" pitchFamily="34" charset="0"/>
              <a:buNone/>
            </a:pPr>
            <a:r>
              <a:rPr lang="en-US" sz="1200" b="1" dirty="0">
                <a:solidFill>
                  <a:schemeClr val="bg1"/>
                </a:solidFill>
              </a:rPr>
              <a:t>Veeva CRM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="" xmlns:a16="http://schemas.microsoft.com/office/drawing/2014/main" id="{29BCA70B-07F3-4184-B119-07E8A73B0D29}"/>
              </a:ext>
            </a:extLst>
          </p:cNvPr>
          <p:cNvSpPr txBox="1"/>
          <p:nvPr userDrawn="1"/>
        </p:nvSpPr>
        <p:spPr>
          <a:xfrm>
            <a:off x="3961877" y="4575502"/>
            <a:ext cx="2011680" cy="36576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wrap="none" rtlCol="0" anchor="ctr">
            <a:noAutofit/>
          </a:bodyPr>
          <a:lstStyle/>
          <a:p>
            <a:pPr marL="0" indent="0" algn="r">
              <a:buClr>
                <a:schemeClr val="accent1"/>
              </a:buClr>
              <a:buFont typeface="Arial" panose="020B0604020202020204" pitchFamily="34" charset="0"/>
              <a:buNone/>
            </a:pPr>
            <a:r>
              <a:rPr lang="en-US" sz="1200" b="1" dirty="0">
                <a:solidFill>
                  <a:schemeClr val="bg1"/>
                </a:solidFill>
              </a:rPr>
              <a:t>Restricted Use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="" xmlns:a16="http://schemas.microsoft.com/office/drawing/2014/main" id="{ABC6F0CE-3EF3-4748-8537-A266C0CD9329}"/>
              </a:ext>
            </a:extLst>
          </p:cNvPr>
          <p:cNvSpPr txBox="1"/>
          <p:nvPr userDrawn="1"/>
        </p:nvSpPr>
        <p:spPr>
          <a:xfrm>
            <a:off x="3961877" y="4974162"/>
            <a:ext cx="2011680" cy="36576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wrap="none" rtlCol="0" anchor="ctr">
            <a:noAutofit/>
          </a:bodyPr>
          <a:lstStyle/>
          <a:p>
            <a:pPr marL="0" indent="0" algn="r">
              <a:buClr>
                <a:schemeClr val="accent1"/>
              </a:buClr>
              <a:buFont typeface="Arial" panose="020B0604020202020204" pitchFamily="34" charset="0"/>
              <a:buNone/>
            </a:pPr>
            <a:r>
              <a:rPr lang="en-US" sz="1200" b="1" dirty="0">
                <a:solidFill>
                  <a:schemeClr val="bg1"/>
                </a:solidFill>
              </a:rPr>
              <a:t>If Yes, Fair Market Value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="" xmlns:a16="http://schemas.microsoft.com/office/drawing/2014/main" id="{D3001B95-73C8-4B7F-998E-B0AE7A43DE82}"/>
              </a:ext>
            </a:extLst>
          </p:cNvPr>
          <p:cNvSpPr txBox="1"/>
          <p:nvPr userDrawn="1"/>
        </p:nvSpPr>
        <p:spPr>
          <a:xfrm>
            <a:off x="1132577" y="1810962"/>
            <a:ext cx="1828800" cy="3657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none" rtlCol="0" anchor="ctr">
            <a:noAutofit/>
          </a:bodyPr>
          <a:lstStyle/>
          <a:p>
            <a:pPr marL="0" indent="0" algn="r">
              <a:buClr>
                <a:schemeClr val="accent1"/>
              </a:buClr>
              <a:buFont typeface="Arial" panose="020B0604020202020204" pitchFamily="34" charset="0"/>
              <a:buNone/>
            </a:pPr>
            <a:r>
              <a:rPr lang="en-US" sz="1200" b="1" dirty="0">
                <a:solidFill>
                  <a:schemeClr val="bg1"/>
                </a:solidFill>
              </a:rPr>
              <a:t>Brand or TA Name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="" xmlns:a16="http://schemas.microsoft.com/office/drawing/2014/main" id="{F0DE83F5-9900-4234-8A5B-4EFEB16F6D34}"/>
              </a:ext>
            </a:extLst>
          </p:cNvPr>
          <p:cNvSpPr txBox="1"/>
          <p:nvPr userDrawn="1"/>
        </p:nvSpPr>
        <p:spPr>
          <a:xfrm>
            <a:off x="6020800" y="3585295"/>
            <a:ext cx="3330464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none" rtlCol="0" anchor="ctr">
            <a:noAutofit/>
          </a:bodyPr>
          <a:lstStyle/>
          <a:p>
            <a:pPr marL="0" indent="0" algn="r">
              <a:buClr>
                <a:schemeClr val="accent1"/>
              </a:buClr>
              <a:buFont typeface="Arial" panose="020B0604020202020204" pitchFamily="34" charset="0"/>
              <a:buNone/>
            </a:pPr>
            <a:r>
              <a:rPr lang="en-US" sz="1200" b="1" dirty="0">
                <a:solidFill>
                  <a:schemeClr val="bg1"/>
                </a:solidFill>
              </a:rPr>
              <a:t>Document #</a:t>
            </a:r>
          </a:p>
        </p:txBody>
      </p:sp>
      <p:graphicFrame>
        <p:nvGraphicFramePr>
          <p:cNvPr id="59" name="Table 58">
            <a:extLst>
              <a:ext uri="{FF2B5EF4-FFF2-40B4-BE49-F238E27FC236}">
                <a16:creationId xmlns="" xmlns:a16="http://schemas.microsoft.com/office/drawing/2014/main" id="{26419F55-E696-4649-B99D-36B08665CB7C}"/>
              </a:ext>
            </a:extLst>
          </p:cNvPr>
          <p:cNvGraphicFramePr>
            <a:graphicFrameLocks noGrp="1"/>
          </p:cNvGraphicFramePr>
          <p:nvPr userDrawn="1">
            <p:extLst/>
          </p:nvPr>
        </p:nvGraphicFramePr>
        <p:xfrm>
          <a:off x="1131937" y="4566547"/>
          <a:ext cx="9949786" cy="764702"/>
        </p:xfrm>
        <a:graphic>
          <a:graphicData uri="http://schemas.openxmlformats.org/drawingml/2006/table">
            <a:tbl>
              <a:tblPr>
                <a:tableStyleId>{21E4AEA4-8DFA-4A89-87EB-49C32662AFE0}</a:tableStyleId>
              </a:tblPr>
              <a:tblGrid>
                <a:gridCol w="2931948">
                  <a:extLst>
                    <a:ext uri="{9D8B030D-6E8A-4147-A177-3AD203B41FA5}">
                      <a16:colId xmlns="" xmlns:a16="http://schemas.microsoft.com/office/drawing/2014/main" val="3458750997"/>
                    </a:ext>
                  </a:extLst>
                </a:gridCol>
                <a:gridCol w="3701243">
                  <a:extLst>
                    <a:ext uri="{9D8B030D-6E8A-4147-A177-3AD203B41FA5}">
                      <a16:colId xmlns="" xmlns:a16="http://schemas.microsoft.com/office/drawing/2014/main" val="4071395440"/>
                    </a:ext>
                  </a:extLst>
                </a:gridCol>
                <a:gridCol w="3316595">
                  <a:extLst>
                    <a:ext uri="{9D8B030D-6E8A-4147-A177-3AD203B41FA5}">
                      <a16:colId xmlns="" xmlns:a16="http://schemas.microsoft.com/office/drawing/2014/main" val="668771908"/>
                    </a:ext>
                  </a:extLst>
                </a:gridCol>
              </a:tblGrid>
              <a:tr h="38235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532524754"/>
                  </a:ext>
                </a:extLst>
              </a:tr>
              <a:tr h="38235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4152630277"/>
                  </a:ext>
                </a:extLst>
              </a:tr>
            </a:tbl>
          </a:graphicData>
        </a:graphic>
      </p:graphicFrame>
      <p:sp>
        <p:nvSpPr>
          <p:cNvPr id="7" name="Text Placeholder 6">
            <a:extLst>
              <a:ext uri="{FF2B5EF4-FFF2-40B4-BE49-F238E27FC236}">
                <a16:creationId xmlns="" xmlns:a16="http://schemas.microsoft.com/office/drawing/2014/main" id="{C399C3AD-3A79-4CAB-8984-EE85DD84E0A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350502" y="3656902"/>
            <a:ext cx="1728788" cy="238125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/>
              <a:t>ML-XXXX-US-XXXX</a:t>
            </a:r>
          </a:p>
        </p:txBody>
      </p:sp>
    </p:spTree>
    <p:extLst>
      <p:ext uri="{BB962C8B-B14F-4D97-AF65-F5344CB8AC3E}">
        <p14:creationId xmlns:p14="http://schemas.microsoft.com/office/powerpoint/2010/main" val="4148080661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o Not Use-&gt;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60956BE7-CD1E-4053-9515-31D954D7F8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60F18-88F3-4EF5-B415-6A2DEC6930B5}" type="datetime1">
              <a:rPr lang="en-US" smtClean="0"/>
              <a:t>11/14/2019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0C667D6A-BD1D-455C-A68F-2B5E1FF8E7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E6BF02FB-EFBA-4E7D-9306-E2A3E6AEDB9F}"/>
              </a:ext>
            </a:extLst>
          </p:cNvPr>
          <p:cNvSpPr txBox="1"/>
          <p:nvPr userDrawn="1"/>
        </p:nvSpPr>
        <p:spPr>
          <a:xfrm>
            <a:off x="1842205" y="1928916"/>
            <a:ext cx="289213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 algn="ctr">
              <a:buClr>
                <a:schemeClr val="accent1"/>
              </a:buClr>
              <a:buFont typeface="Arial" panose="020B0604020202020204" pitchFamily="34" charset="0"/>
              <a:buNone/>
            </a:pPr>
            <a:r>
              <a:rPr lang="en-US" sz="4000" b="1" dirty="0">
                <a:solidFill>
                  <a:schemeClr val="bg1"/>
                </a:solidFill>
              </a:rPr>
              <a:t>Use These </a:t>
            </a:r>
            <a:br>
              <a:rPr lang="en-US" sz="4000" b="1" dirty="0">
                <a:solidFill>
                  <a:schemeClr val="bg1"/>
                </a:solidFill>
              </a:rPr>
            </a:br>
            <a:r>
              <a:rPr lang="en-US" sz="4000" b="1" dirty="0">
                <a:solidFill>
                  <a:schemeClr val="bg1"/>
                </a:solidFill>
              </a:rPr>
              <a:t>Layouts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83043284-78F9-4E81-A97D-42F957CD6C75}"/>
              </a:ext>
            </a:extLst>
          </p:cNvPr>
          <p:cNvSpPr txBox="1"/>
          <p:nvPr userDrawn="1"/>
        </p:nvSpPr>
        <p:spPr>
          <a:xfrm>
            <a:off x="7640331" y="1313363"/>
            <a:ext cx="289213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 algn="ctr">
              <a:buClr>
                <a:schemeClr val="accent1"/>
              </a:buClr>
              <a:buFont typeface="Arial" panose="020B0604020202020204" pitchFamily="34" charset="0"/>
              <a:buNone/>
            </a:pPr>
            <a:r>
              <a:rPr lang="en-US" sz="4000" b="1" dirty="0">
                <a:solidFill>
                  <a:schemeClr val="bg1"/>
                </a:solidFill>
              </a:rPr>
              <a:t>DO NOT</a:t>
            </a:r>
          </a:p>
          <a:p>
            <a:pPr marL="0" indent="0" algn="ctr">
              <a:buClr>
                <a:schemeClr val="accent1"/>
              </a:buClr>
              <a:buFont typeface="Arial" panose="020B0604020202020204" pitchFamily="34" charset="0"/>
              <a:buNone/>
            </a:pPr>
            <a:r>
              <a:rPr lang="en-US" sz="4000" b="1" dirty="0">
                <a:solidFill>
                  <a:schemeClr val="bg1"/>
                </a:solidFill>
              </a:rPr>
              <a:t>Use These </a:t>
            </a:r>
            <a:br>
              <a:rPr lang="en-US" sz="4000" b="1" dirty="0">
                <a:solidFill>
                  <a:schemeClr val="bg1"/>
                </a:solidFill>
              </a:rPr>
            </a:br>
            <a:r>
              <a:rPr lang="en-US" sz="4000" b="1" dirty="0">
                <a:solidFill>
                  <a:schemeClr val="bg1"/>
                </a:solidFill>
              </a:rPr>
              <a:t>Layouts</a:t>
            </a:r>
          </a:p>
        </p:txBody>
      </p:sp>
      <p:sp>
        <p:nvSpPr>
          <p:cNvPr id="8" name="Arrow: Right 7">
            <a:extLst>
              <a:ext uri="{FF2B5EF4-FFF2-40B4-BE49-F238E27FC236}">
                <a16:creationId xmlns="" xmlns:a16="http://schemas.microsoft.com/office/drawing/2014/main" id="{7A78AFAA-7418-4F48-AE4E-B278A265CE75}"/>
              </a:ext>
            </a:extLst>
          </p:cNvPr>
          <p:cNvSpPr/>
          <p:nvPr userDrawn="1"/>
        </p:nvSpPr>
        <p:spPr>
          <a:xfrm>
            <a:off x="6961909" y="3464645"/>
            <a:ext cx="4301837" cy="2182091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Right 8">
            <a:extLst>
              <a:ext uri="{FF2B5EF4-FFF2-40B4-BE49-F238E27FC236}">
                <a16:creationId xmlns="" xmlns:a16="http://schemas.microsoft.com/office/drawing/2014/main" id="{304CDD4A-5E0D-4DF4-B3F7-19367E77F2F4}"/>
              </a:ext>
            </a:extLst>
          </p:cNvPr>
          <p:cNvSpPr/>
          <p:nvPr userDrawn="1"/>
        </p:nvSpPr>
        <p:spPr>
          <a:xfrm flipH="1">
            <a:off x="987137" y="3464645"/>
            <a:ext cx="4301837" cy="2182091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288166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93501" y="1028700"/>
            <a:ext cx="11998500" cy="2505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Date Placeholder 1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2887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10027466" y="6531200"/>
            <a:ext cx="2069284" cy="2574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192000" y="3566963"/>
            <a:ext cx="11795760" cy="314816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B0D45-D70F-4565-90F4-8B70029F68B1}" type="datetime1">
              <a:rPr lang="en-US" smtClean="0"/>
              <a:t>11/14/2019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Box 8"/>
          <p:cNvSpPr txBox="1"/>
          <p:nvPr userDrawn="1"/>
        </p:nvSpPr>
        <p:spPr>
          <a:xfrm>
            <a:off x="10122716" y="6458243"/>
            <a:ext cx="1878784" cy="246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>
                <a:solidFill>
                  <a:srgbClr val="FFFFFF"/>
                </a:solidFill>
                <a:cs typeface="Arial" pitchFamily="34" charset="0"/>
              </a:rPr>
              <a:t>© AstraZeneca 2019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199" y="3902255"/>
            <a:ext cx="11277601" cy="1655762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5836500"/>
            <a:ext cx="10021888" cy="885825"/>
          </a:xfrm>
        </p:spPr>
        <p:txBody>
          <a:bodyPr anchor="b">
            <a:normAutofit/>
          </a:bodyPr>
          <a:lstStyle>
            <a:lvl1pPr marL="0" indent="0">
              <a:spcBef>
                <a:spcPts val="300"/>
              </a:spcBef>
              <a:buNone/>
              <a:defRPr sz="1000">
                <a:solidFill>
                  <a:schemeClr val="bg1"/>
                </a:solidFill>
              </a:defRPr>
            </a:lvl1pPr>
            <a:lvl2pPr marL="228600" indent="0">
              <a:buNone/>
              <a:defRPr>
                <a:solidFill>
                  <a:schemeClr val="bg1"/>
                </a:solidFill>
              </a:defRPr>
            </a:lvl2pPr>
            <a:lvl3pPr marL="457200" indent="0">
              <a:buNone/>
              <a:defRPr>
                <a:solidFill>
                  <a:schemeClr val="bg1"/>
                </a:solidFill>
              </a:defRPr>
            </a:lvl3pPr>
            <a:lvl4pPr marL="685800" indent="0">
              <a:buNone/>
              <a:defRPr>
                <a:solidFill>
                  <a:schemeClr val="bg1"/>
                </a:solidFill>
              </a:defRPr>
            </a:lvl4pPr>
            <a:lvl5pPr marL="9144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Reference(s)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299370"/>
            <a:ext cx="11277600" cy="2129630"/>
          </a:xfrm>
        </p:spPr>
        <p:txBody>
          <a:bodyPr anchor="t" anchorCtr="0">
            <a:normAutofit/>
          </a:bodyPr>
          <a:lstStyle>
            <a:lvl1pPr algn="l">
              <a:defRPr sz="44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6" name="Picture 15">
            <a:hlinkClick r:id="rId2" action="ppaction://hlinksldjump"/>
            <a:extLst>
              <a:ext uri="{FF2B5EF4-FFF2-40B4-BE49-F238E27FC236}">
                <a16:creationId xmlns="" xmlns:a16="http://schemas.microsoft.com/office/drawing/2014/main" id="{F7275879-818A-4413-9B9E-9312C8A2BE9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0620" y="5729425"/>
            <a:ext cx="567956" cy="653802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FDEA1B75-62AE-479F-A417-ACF060C05D1E}"/>
              </a:ext>
            </a:extLst>
          </p:cNvPr>
          <p:cNvSpPr/>
          <p:nvPr userDrawn="1"/>
        </p:nvSpPr>
        <p:spPr>
          <a:xfrm>
            <a:off x="192000" y="3566963"/>
            <a:ext cx="11795760" cy="10636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960723"/>
      </p:ext>
    </p:extLst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43DBE2C-3646-4114-8483-F4FD9FF613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AF53B042-2A5C-4216-BE6E-67901FFF9F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6DA8394-7402-4AC5-A046-B5E57EF494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E6ED4-917D-44CC-A7E3-83F12BEFCE29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B4F501B-DB99-46E8-892B-DE5312094B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284E35C-8E7E-490F-A057-873CB00D75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B0BBF-092E-44D2-9B4D-2B09F56C8C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18013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8C87E12-B27E-42C2-A868-D6343CE27A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EED070E-D81D-414E-AEFC-C9651C6667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4625FDC-8C47-4B92-B2F1-80A4CC366D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E6ED4-917D-44CC-A7E3-83F12BEFCE29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36EE60F-0199-4D89-A4F6-22B365F3B3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C56B823-B7DF-406F-BAD7-18A272808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B0BBF-092E-44D2-9B4D-2B09F56C8C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05190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CDF65B7-4D40-42C2-BE2A-CCB53CCC0F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7998EB6B-0C0E-4886-861C-FC70E7C46E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6890252-4F81-49EF-94A5-1C2CDE8C37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E6ED4-917D-44CC-A7E3-83F12BEFCE29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0917D7C-20D8-41C9-859C-D5B4B8E63D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EDC544C-09D1-447D-B7ED-D9AE00A9D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B0BBF-092E-44D2-9B4D-2B09F56C8C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46358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FAE092D-1781-4887-A133-153C226618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F85CEF0-AE02-4EDD-BFC5-EA6E8E141C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A07CF54F-85F8-47C9-B626-691B15AE1D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CD6EE3D2-9C6E-497E-8C60-406EE7403A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E6ED4-917D-44CC-A7E3-83F12BEFCE29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D2CCEC30-F659-4AC3-88BE-942207059E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B34128AC-7B62-4E17-B9E9-96B2F0A64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B0BBF-092E-44D2-9B4D-2B09F56C8C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58903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B6852F0-D370-467E-8288-281D9F148F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9F67F60F-83E0-4998-82D4-B82BD0A8CD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F7BBB2FD-2BC4-42E3-9D8D-8F24370900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801D20B4-D4D2-407D-A714-458C32542A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94F341FC-6F53-4B36-8F59-34F293C225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7E12C8FD-ED8C-4DB6-9318-C1536EBFF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E6ED4-917D-44CC-A7E3-83F12BEFCE29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78312C4E-4F77-4789-8369-BD07E2AEED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121F20ED-23F1-419D-8C64-7E4C44EA03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B0BBF-092E-44D2-9B4D-2B09F56C8C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73691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A27D9CC-6E0B-41C6-85BF-D5161017F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554C110D-F1B8-4828-A734-DC3897FFB3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E6ED4-917D-44CC-A7E3-83F12BEFCE29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594EEE1D-B8A2-4CF2-A501-03ABC6EFE8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3208F1ED-31AF-4BE3-95D6-331F9D1405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B0BBF-092E-44D2-9B4D-2B09F56C8C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07036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B0ABDB30-481A-4D13-A859-201897B43C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E6ED4-917D-44CC-A7E3-83F12BEFCE29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38AE8DF2-0F38-4EA8-869A-010E7DD28A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8F9F4E5B-714A-4635-8A87-7FF93E1F0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B0BBF-092E-44D2-9B4D-2B09F56C8C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23792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FD46183-EC1A-4A14-A462-8F53D487A9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3D2708C-827C-4D09-900E-2BE834337A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9A36A8E3-1633-43C7-AB09-82D72A3610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A2CA820E-E124-43C0-B519-13893E6EE8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E6ED4-917D-44CC-A7E3-83F12BEFCE29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DE968C5F-5486-4FC7-AECB-890C2207BA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A206D7BF-8A28-4DC9-8A47-246C8FBFAB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B0BBF-092E-44D2-9B4D-2B09F56C8C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39914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69D7774-CAD0-4834-9495-4946C23886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CAF29E11-DDE4-4E1E-9F24-DAC6D114E46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390C7631-5E9B-4888-88FD-E771BDA5D6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C8F884A6-8BE5-4F6D-815C-243C770AA8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E6ED4-917D-44CC-A7E3-83F12BEFCE29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368AF9D3-3F15-4A84-9186-3CD7E8D27F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ED9EDD40-AF82-4F4B-9334-EC7BF65742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B0BBF-092E-44D2-9B4D-2B09F56C8C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32175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6B92455-D045-4D35-8AEC-98797A3EC5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8287C706-8384-4A0E-86F7-291D730426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3C811DF-C92E-46A0-819C-A92632514A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E6ED4-917D-44CC-A7E3-83F12BEFCE29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D197248-FEE4-406B-9CC2-9A8E56940C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5F7DDE7-FE15-4AF5-8521-87E21ED2C3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B0BBF-092E-44D2-9B4D-2B09F56C8C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0112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10027466" y="6531200"/>
            <a:ext cx="2069284" cy="2574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193500" y="156117"/>
            <a:ext cx="11808000" cy="6559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10122716" y="6453514"/>
            <a:ext cx="1878784" cy="246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>
                <a:solidFill>
                  <a:srgbClr val="FFFFFF"/>
                </a:solidFill>
                <a:cs typeface="Arial" pitchFamily="34" charset="0"/>
              </a:rPr>
              <a:t>© AstraZeneca 2019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50" y="1295176"/>
            <a:ext cx="11258550" cy="914400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6250" y="3435620"/>
            <a:ext cx="11258550" cy="1554480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87EDD-928B-42CB-AB33-238AA66A31C6}" type="datetime1">
              <a:rPr lang="en-US" smtClean="0"/>
              <a:t>11/14/2019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5829300"/>
            <a:ext cx="10058400" cy="885825"/>
          </a:xfrm>
        </p:spPr>
        <p:txBody>
          <a:bodyPr anchor="b" anchorCtr="0">
            <a:normAutofit/>
          </a:bodyPr>
          <a:lstStyle>
            <a:lvl1pPr marL="0" indent="0">
              <a:spcBef>
                <a:spcPts val="300"/>
              </a:spcBef>
              <a:buNone/>
              <a:defRPr sz="1000">
                <a:solidFill>
                  <a:schemeClr val="bg1"/>
                </a:solidFill>
              </a:defRPr>
            </a:lvl1pPr>
            <a:lvl2pPr marL="228600" indent="0">
              <a:buNone/>
              <a:defRPr>
                <a:solidFill>
                  <a:schemeClr val="bg1"/>
                </a:solidFill>
              </a:defRPr>
            </a:lvl2pPr>
            <a:lvl3pPr marL="457200" indent="0">
              <a:buNone/>
              <a:defRPr>
                <a:solidFill>
                  <a:schemeClr val="bg1"/>
                </a:solidFill>
              </a:defRPr>
            </a:lvl3pPr>
            <a:lvl4pPr marL="685800" indent="0">
              <a:buNone/>
              <a:defRPr>
                <a:solidFill>
                  <a:schemeClr val="bg1"/>
                </a:solidFill>
              </a:defRPr>
            </a:lvl4pPr>
            <a:lvl5pPr marL="9144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Reference(s)</a:t>
            </a:r>
          </a:p>
        </p:txBody>
      </p:sp>
    </p:spTree>
    <p:extLst>
      <p:ext uri="{BB962C8B-B14F-4D97-AF65-F5344CB8AC3E}">
        <p14:creationId xmlns:p14="http://schemas.microsoft.com/office/powerpoint/2010/main" val="2435238589"/>
      </p:ext>
    </p:extLst>
  </p:cSld>
  <p:clrMapOvr>
    <a:masterClrMapping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9FF47BF0-762A-41BF-8CC0-04C553910D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2E71F50D-A1A3-47B8-A16B-17FE1CC4C8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8192921-BD12-40C7-841C-A874BC790F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E6ED4-917D-44CC-A7E3-83F12BEFCE29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C2AD659-FAC1-4AFC-AF90-A18461220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2610AAC-B7B0-4873-BEDC-DD517256F7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B0BBF-092E-44D2-9B4D-2B09F56C8C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4430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udy 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12192000" cy="792162"/>
          </a:xfrm>
          <a:prstGeom prst="rect">
            <a:avLst/>
          </a:prstGeom>
          <a:solidFill>
            <a:schemeClr val="bg1">
              <a:lumMod val="90000"/>
              <a:lumOff val="10000"/>
            </a:schemeClr>
          </a:solidFill>
          <a:ln>
            <a:noFill/>
          </a:ln>
        </p:spPr>
        <p:txBody>
          <a:bodyPr anchor="ctr"/>
          <a:lstStyle>
            <a:lvl1pPr algn="ctr">
              <a:defRPr b="0" i="0"/>
            </a:lvl1pPr>
          </a:lstStyle>
          <a:p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200" y="1524000"/>
            <a:ext cx="11785600" cy="4495800"/>
          </a:xfrm>
          <a:prstGeom prst="rect">
            <a:avLst/>
          </a:prstGeom>
          <a:solidFill>
            <a:srgbClr val="14202E"/>
          </a:solidFill>
          <a:ln>
            <a:solidFill>
              <a:schemeClr val="bg1">
                <a:lumMod val="90000"/>
                <a:lumOff val="10000"/>
              </a:schemeClr>
            </a:solidFill>
          </a:ln>
        </p:spPr>
        <p:txBody>
          <a:bodyPr/>
          <a:lstStyle>
            <a:lvl1pPr marL="342900" indent="-342900"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FF00"/>
              </a:buClr>
              <a:buFont typeface="Arial"/>
              <a:buChar char="•"/>
              <a:defRPr sz="2800" b="0" i="0">
                <a:solidFill>
                  <a:srgbClr val="FFFFFF"/>
                </a:solidFill>
              </a:defRPr>
            </a:lvl1pPr>
            <a:lvl2pPr marL="742950" indent="-285750"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FF00"/>
              </a:buClr>
              <a:buFont typeface="Arial"/>
              <a:buChar char="•"/>
              <a:defRPr sz="2400" b="0" i="0">
                <a:solidFill>
                  <a:srgbClr val="FFFF00"/>
                </a:solidFill>
              </a:defRPr>
            </a:lvl2pPr>
            <a:lvl3pPr marL="1143000" indent="-228600"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FF00"/>
              </a:buClr>
              <a:buFont typeface="Arial"/>
              <a:buChar char="•"/>
              <a:defRPr sz="2000" b="0" i="0">
                <a:solidFill>
                  <a:srgbClr val="FFFFFF"/>
                </a:solidFill>
              </a:defRPr>
            </a:lvl3pPr>
            <a:lvl4pPr marL="1600200" indent="-228600"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FF00"/>
              </a:buClr>
              <a:buFont typeface="Arial"/>
              <a:buChar char="•"/>
              <a:defRPr sz="1800" b="0" i="0">
                <a:solidFill>
                  <a:srgbClr val="FFFFFF"/>
                </a:solidFill>
              </a:defRPr>
            </a:lvl4pPr>
            <a:lvl5pPr marL="2057400" indent="-228600"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FF00"/>
              </a:buClr>
              <a:buFont typeface="Arial"/>
              <a:buChar char="•"/>
              <a:defRPr sz="1800" b="0" i="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7" name="Segnaposto testo 6"/>
          <p:cNvSpPr>
            <a:spLocks noGrp="1"/>
          </p:cNvSpPr>
          <p:nvPr>
            <p:ph type="body" sz="quarter" idx="10"/>
          </p:nvPr>
        </p:nvSpPr>
        <p:spPr>
          <a:xfrm>
            <a:off x="3948025" y="6384314"/>
            <a:ext cx="5008102" cy="286232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>
            <a:lvl1pPr algn="ctr">
              <a:defRPr lang="it-IT" sz="1400" b="1" i="0" dirty="0" smtClean="0">
                <a:solidFill>
                  <a:srgbClr val="FFFF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lang="it-IT" kern="1200" dirty="0" smtClean="0">
                <a:latin typeface="Arial" charset="0"/>
                <a:cs typeface="ＭＳ Ｐゴシック" charset="0"/>
              </a:defRPr>
            </a:lvl2pPr>
            <a:lvl3pPr>
              <a:defRPr lang="it-IT" kern="1200" dirty="0" smtClean="0">
                <a:latin typeface="Arial" charset="0"/>
                <a:cs typeface="ＭＳ Ｐゴシック" charset="0"/>
              </a:defRPr>
            </a:lvl3pPr>
            <a:lvl4pPr>
              <a:defRPr lang="it-IT" kern="1200" dirty="0" smtClean="0">
                <a:latin typeface="Arial" charset="0"/>
                <a:cs typeface="ＭＳ Ｐゴシック" charset="0"/>
              </a:defRPr>
            </a:lvl4pPr>
            <a:lvl5pPr>
              <a:defRPr lang="it-IT" kern="1200" dirty="0">
                <a:latin typeface="Arial" charset="0"/>
                <a:cs typeface="ＭＳ Ｐゴシック" charset="0"/>
              </a:defRPr>
            </a:lvl5pPr>
          </a:lstStyle>
          <a:p>
            <a:pPr lvl="0"/>
            <a:r>
              <a:rPr lang="en-US" noProof="0" dirty="0" smtClean="0"/>
              <a:t>Fare </a:t>
            </a:r>
            <a:r>
              <a:rPr lang="en-US" noProof="0" dirty="0" err="1" smtClean="0"/>
              <a:t>clic</a:t>
            </a:r>
            <a:r>
              <a:rPr lang="en-US" noProof="0" dirty="0" smtClean="0"/>
              <a:t> per </a:t>
            </a:r>
            <a:r>
              <a:rPr lang="en-US" noProof="0" dirty="0" err="1" smtClean="0"/>
              <a:t>modificare</a:t>
            </a:r>
            <a:r>
              <a:rPr lang="en-US" noProof="0" dirty="0" smtClean="0"/>
              <a:t> </a:t>
            </a:r>
            <a:r>
              <a:rPr lang="en-US" noProof="0" dirty="0" err="1" smtClean="0"/>
              <a:t>gli</a:t>
            </a:r>
            <a:r>
              <a:rPr lang="en-US" noProof="0" dirty="0" smtClean="0"/>
              <a:t> </a:t>
            </a:r>
            <a:r>
              <a:rPr lang="en-US" noProof="0" dirty="0" err="1" smtClean="0"/>
              <a:t>stili</a:t>
            </a:r>
            <a:r>
              <a:rPr lang="en-US" noProof="0" dirty="0" smtClean="0"/>
              <a:t> del </a:t>
            </a:r>
            <a:r>
              <a:rPr lang="en-US" noProof="0" dirty="0" err="1" smtClean="0"/>
              <a:t>testo</a:t>
            </a:r>
            <a:r>
              <a:rPr lang="en-US" noProof="0" dirty="0" smtClean="0"/>
              <a:t> </a:t>
            </a:r>
            <a:r>
              <a:rPr lang="en-US" noProof="0" dirty="0" err="1" smtClean="0"/>
              <a:t>dello</a:t>
            </a:r>
            <a:r>
              <a:rPr lang="en-US" noProof="0" dirty="0" smtClean="0"/>
              <a:t> schema</a:t>
            </a:r>
          </a:p>
        </p:txBody>
      </p:sp>
      <p:sp>
        <p:nvSpPr>
          <p:cNvPr id="5" name="Segnaposto testo 6"/>
          <p:cNvSpPr>
            <a:spLocks noGrp="1"/>
          </p:cNvSpPr>
          <p:nvPr>
            <p:ph type="body" sz="quarter" idx="11"/>
          </p:nvPr>
        </p:nvSpPr>
        <p:spPr>
          <a:xfrm>
            <a:off x="0" y="1091950"/>
            <a:ext cx="12192000" cy="31393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>
            <a:lvl1pPr algn="ctr">
              <a:defRPr lang="it-IT" sz="1600" b="0" i="0" dirty="0" smtClean="0">
                <a:solidFill>
                  <a:srgbClr val="FFFF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lang="it-IT" kern="1200" dirty="0" smtClean="0">
                <a:latin typeface="Arial" charset="0"/>
                <a:cs typeface="ＭＳ Ｐゴシック" charset="0"/>
              </a:defRPr>
            </a:lvl2pPr>
            <a:lvl3pPr>
              <a:defRPr lang="it-IT" kern="1200" dirty="0" smtClean="0">
                <a:latin typeface="Arial" charset="0"/>
                <a:cs typeface="ＭＳ Ｐゴシック" charset="0"/>
              </a:defRPr>
            </a:lvl3pPr>
            <a:lvl4pPr>
              <a:defRPr lang="it-IT" kern="1200" dirty="0" smtClean="0">
                <a:latin typeface="Arial" charset="0"/>
                <a:cs typeface="ＭＳ Ｐゴシック" charset="0"/>
              </a:defRPr>
            </a:lvl4pPr>
            <a:lvl5pPr>
              <a:defRPr lang="it-IT" kern="1200" dirty="0">
                <a:latin typeface="Arial" charset="0"/>
                <a:cs typeface="ＭＳ Ｐゴシック" charset="0"/>
              </a:defRPr>
            </a:lvl5pPr>
          </a:lstStyle>
          <a:p>
            <a:pPr lvl="0"/>
            <a:r>
              <a:rPr lang="en-US" noProof="0" dirty="0" smtClean="0"/>
              <a:t>Fare </a:t>
            </a:r>
            <a:r>
              <a:rPr lang="en-US" noProof="0" dirty="0" err="1" smtClean="0"/>
              <a:t>clic</a:t>
            </a:r>
            <a:r>
              <a:rPr lang="en-US" noProof="0" dirty="0" smtClean="0"/>
              <a:t> per </a:t>
            </a:r>
            <a:r>
              <a:rPr lang="en-US" noProof="0" dirty="0" err="1" smtClean="0"/>
              <a:t>modificare</a:t>
            </a:r>
            <a:r>
              <a:rPr lang="en-US" noProof="0" dirty="0" smtClean="0"/>
              <a:t> </a:t>
            </a:r>
            <a:r>
              <a:rPr lang="en-US" noProof="0" dirty="0" err="1" smtClean="0"/>
              <a:t>gli</a:t>
            </a:r>
            <a:r>
              <a:rPr lang="en-US" noProof="0" dirty="0" smtClean="0"/>
              <a:t> </a:t>
            </a:r>
            <a:r>
              <a:rPr lang="en-US" noProof="0" dirty="0" err="1" smtClean="0"/>
              <a:t>stili</a:t>
            </a:r>
            <a:r>
              <a:rPr lang="en-US" noProof="0" dirty="0" smtClean="0"/>
              <a:t> del </a:t>
            </a:r>
            <a:r>
              <a:rPr lang="en-US" noProof="0" dirty="0" err="1" smtClean="0"/>
              <a:t>testo</a:t>
            </a:r>
            <a:r>
              <a:rPr lang="en-US" noProof="0" dirty="0" smtClean="0"/>
              <a:t> </a:t>
            </a:r>
            <a:r>
              <a:rPr lang="en-US" noProof="0" dirty="0" err="1" smtClean="0"/>
              <a:t>dello</a:t>
            </a:r>
            <a:r>
              <a:rPr lang="en-US" noProof="0" dirty="0" smtClean="0"/>
              <a:t> schema</a:t>
            </a:r>
          </a:p>
        </p:txBody>
      </p:sp>
    </p:spTree>
    <p:extLst>
      <p:ext uri="{BB962C8B-B14F-4D97-AF65-F5344CB8AC3E}">
        <p14:creationId xmlns:p14="http://schemas.microsoft.com/office/powerpoint/2010/main" val="3693594670"/>
      </p:ext>
    </p:extLst>
  </p:cSld>
  <p:clrMapOvr>
    <a:masterClrMapping/>
  </p:clrMapOvr>
  <p:transition>
    <p:wipe dir="r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908D3-C0B9-4FEC-A93C-B9F21F110EC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818EF-3CC6-46F1-95D8-F4CBFA76C71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389314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908D3-C0B9-4FEC-A93C-B9F21F110EC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818EF-3CC6-46F1-95D8-F4CBFA76C71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148037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908D3-C0B9-4FEC-A93C-B9F21F110EC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818EF-3CC6-46F1-95D8-F4CBFA76C71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425368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908D3-C0B9-4FEC-A93C-B9F21F110EC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818EF-3CC6-46F1-95D8-F4CBFA76C71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186824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908D3-C0B9-4FEC-A93C-B9F21F110EC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818EF-3CC6-46F1-95D8-F4CBFA76C71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867563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908D3-C0B9-4FEC-A93C-B9F21F110EC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818EF-3CC6-46F1-95D8-F4CBFA76C71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724176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908D3-C0B9-4FEC-A93C-B9F21F110EC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818EF-3CC6-46F1-95D8-F4CBFA76C71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199488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908D3-C0B9-4FEC-A93C-B9F21F110EC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818EF-3CC6-46F1-95D8-F4CBFA76C71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1530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57301"/>
            <a:ext cx="5562600" cy="4572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257301"/>
            <a:ext cx="5562600" cy="4572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C1F25-382D-4CE5-99D2-D389D07019C3}" type="datetime1">
              <a:rPr lang="en-US" smtClean="0"/>
              <a:t>11/14/2019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432E5-F8E0-41AE-9A6B-AD730338B00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5852160"/>
            <a:ext cx="10058400" cy="1005840"/>
          </a:xfrm>
        </p:spPr>
        <p:txBody>
          <a:bodyPr anchor="b">
            <a:normAutofit/>
          </a:bodyPr>
          <a:lstStyle>
            <a:lvl1pPr marL="0" indent="0">
              <a:spcBef>
                <a:spcPts val="300"/>
              </a:spcBef>
              <a:buNone/>
              <a:defRPr sz="1000"/>
            </a:lvl1pPr>
            <a:lvl2pPr marL="228600" indent="0">
              <a:spcBef>
                <a:spcPts val="300"/>
              </a:spcBef>
              <a:buNone/>
              <a:defRPr/>
            </a:lvl2pPr>
            <a:lvl3pPr marL="457200" indent="0">
              <a:spcBef>
                <a:spcPts val="300"/>
              </a:spcBef>
              <a:buNone/>
              <a:defRPr/>
            </a:lvl3pPr>
            <a:lvl4pPr marL="685800" indent="0">
              <a:spcBef>
                <a:spcPts val="300"/>
              </a:spcBef>
              <a:buNone/>
              <a:defRPr/>
            </a:lvl4pPr>
            <a:lvl5pPr marL="914400" indent="0">
              <a:spcBef>
                <a:spcPts val="300"/>
              </a:spcBef>
              <a:buNone/>
              <a:defRPr/>
            </a:lvl5pPr>
          </a:lstStyle>
          <a:p>
            <a:pPr lvl="0"/>
            <a:r>
              <a:rPr lang="en-US" dirty="0"/>
              <a:t>Reference(s)</a:t>
            </a:r>
          </a:p>
        </p:txBody>
      </p:sp>
    </p:spTree>
    <p:extLst>
      <p:ext uri="{BB962C8B-B14F-4D97-AF65-F5344CB8AC3E}">
        <p14:creationId xmlns:p14="http://schemas.microsoft.com/office/powerpoint/2010/main" val="466303195"/>
      </p:ext>
    </p:extLst>
  </p:cSld>
  <p:clrMapOvr>
    <a:masterClrMapping/>
  </p:clrMapOvr>
  <p:transition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908D3-C0B9-4FEC-A93C-B9F21F110EC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818EF-3CC6-46F1-95D8-F4CBFA76C71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883381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908D3-C0B9-4FEC-A93C-B9F21F110EC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818EF-3CC6-46F1-95D8-F4CBFA76C71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017358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908D3-C0B9-4FEC-A93C-B9F21F110EC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818EF-3CC6-46F1-95D8-F4CBFA76C71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225826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09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Mount Sinai / Presentation Slide / December 5, 2012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FBD0B-D5BA-AC4A-B182-CCF391B558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09600" y="1739781"/>
            <a:ext cx="10972800" cy="4197252"/>
          </a:xfrm>
        </p:spPr>
        <p:txBody>
          <a:bodyPr anchor="t">
            <a:normAutofit/>
          </a:bodyPr>
          <a:lstStyle>
            <a:lvl1pPr marL="0" indent="0">
              <a:lnSpc>
                <a:spcPts val="5200"/>
              </a:lnSpc>
              <a:buNone/>
              <a:defRPr sz="5100" b="1">
                <a:solidFill>
                  <a:srgbClr val="666666"/>
                </a:solidFill>
                <a:latin typeface="Times New Roman"/>
                <a:cs typeface="Times New Roman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6690280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Z_RGB_H_COL.jpg"/>
          <p:cNvPicPr>
            <a:picLocks noChangeAspect="1"/>
          </p:cNvPicPr>
          <p:nvPr userDrawn="1"/>
        </p:nvPicPr>
        <p:blipFill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5013" y="142425"/>
            <a:ext cx="2664000" cy="879972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241013" y="1692146"/>
            <a:ext cx="11808000" cy="497102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13" name="Title 8"/>
          <p:cNvSpPr>
            <a:spLocks noGrp="1"/>
          </p:cNvSpPr>
          <p:nvPr>
            <p:ph type="title" hasCustomPrompt="1"/>
          </p:nvPr>
        </p:nvSpPr>
        <p:spPr>
          <a:xfrm>
            <a:off x="288002" y="1848643"/>
            <a:ext cx="9097012" cy="672000"/>
          </a:xfrm>
          <a:prstGeom prst="rect">
            <a:avLst/>
          </a:prstGeom>
        </p:spPr>
        <p:txBody>
          <a:bodyPr vert="horz"/>
          <a:lstStyle>
            <a:lvl1pPr algn="l">
              <a:lnSpc>
                <a:spcPct val="90000"/>
              </a:lnSpc>
              <a:defRPr sz="3733" b="1" baseline="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noProof="0" dirty="0"/>
              <a:t>Click to add presentation title</a:t>
            </a:r>
          </a:p>
        </p:txBody>
      </p:sp>
      <p:sp>
        <p:nvSpPr>
          <p:cNvPr id="9" name="Text Placeholder 29"/>
          <p:cNvSpPr>
            <a:spLocks noGrp="1"/>
          </p:cNvSpPr>
          <p:nvPr>
            <p:ph type="body" sz="quarter" idx="11" hasCustomPrompt="1"/>
          </p:nvPr>
        </p:nvSpPr>
        <p:spPr>
          <a:xfrm>
            <a:off x="288002" y="3190257"/>
            <a:ext cx="9097011" cy="1594294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marL="0" indent="0">
              <a:lnSpc>
                <a:spcPts val="1467"/>
              </a:lnSpc>
              <a:spcBef>
                <a:spcPts val="0"/>
              </a:spcBef>
              <a:buNone/>
              <a:defRPr sz="3000" b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noProof="0" dirty="0"/>
              <a:t>Click to add subtitle if necessary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73483441-21AE-4117-994A-6649DC930E5E}"/>
              </a:ext>
            </a:extLst>
          </p:cNvPr>
          <p:cNvSpPr txBox="1"/>
          <p:nvPr userDrawn="1"/>
        </p:nvSpPr>
        <p:spPr>
          <a:xfrm>
            <a:off x="10160000" y="6611780"/>
            <a:ext cx="2032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>
                <a:solidFill>
                  <a:srgbClr val="000000"/>
                </a:solidFill>
                <a:cs typeface="Arial" pitchFamily="34" charset="0"/>
              </a:rPr>
              <a:t>© AstraZeneca 2019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="" xmlns:a16="http://schemas.microsoft.com/office/drawing/2014/main" id="{1FCA5801-9220-4E7B-9EDF-28B499B9CC4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883729" y="5865464"/>
            <a:ext cx="1451151" cy="182880"/>
          </a:xfrm>
        </p:spPr>
        <p:txBody>
          <a:bodyPr anchor="t">
            <a:noAutofit/>
          </a:bodyPr>
          <a:lstStyle>
            <a:lvl1pPr marL="0" indent="0">
              <a:spcBef>
                <a:spcPts val="300"/>
              </a:spcBef>
              <a:buNone/>
              <a:defRPr sz="1000">
                <a:solidFill>
                  <a:schemeClr val="bg1"/>
                </a:solidFill>
              </a:defRPr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/>
              <a:t>XX-XXX-XXX-XXXX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E8AE57FD-B4CA-4FEC-8695-AC40C5080EF3}"/>
              </a:ext>
            </a:extLst>
          </p:cNvPr>
          <p:cNvSpPr txBox="1"/>
          <p:nvPr userDrawn="1"/>
        </p:nvSpPr>
        <p:spPr>
          <a:xfrm>
            <a:off x="288002" y="5803221"/>
            <a:ext cx="285524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000" dirty="0">
                <a:solidFill>
                  <a:srgbClr val="FFFFFF"/>
                </a:solidFill>
              </a:rPr>
              <a:t>Veeva Vault MedComms Document Number: </a:t>
            </a:r>
            <a:br>
              <a:rPr lang="en-US" sz="1000" dirty="0">
                <a:solidFill>
                  <a:srgbClr val="FFFFFF"/>
                </a:solidFill>
              </a:rPr>
            </a:br>
            <a:r>
              <a:rPr lang="en-US" sz="1000" dirty="0">
                <a:solidFill>
                  <a:srgbClr val="FFFFFF"/>
                </a:solidFill>
              </a:rPr>
              <a:t>Approval Date:</a:t>
            </a:r>
            <a:br>
              <a:rPr lang="en-US" sz="1000" dirty="0">
                <a:solidFill>
                  <a:srgbClr val="FFFFFF"/>
                </a:solidFill>
              </a:rPr>
            </a:br>
            <a:r>
              <a:rPr lang="en-US" sz="1000" dirty="0">
                <a:solidFill>
                  <a:srgbClr val="FFFFFF"/>
                </a:solidFill>
              </a:rPr>
              <a:t>Expiration Date:</a:t>
            </a:r>
          </a:p>
        </p:txBody>
      </p:sp>
      <p:sp>
        <p:nvSpPr>
          <p:cNvPr id="16" name="Text Placeholder 7">
            <a:extLst>
              <a:ext uri="{FF2B5EF4-FFF2-40B4-BE49-F238E27FC236}">
                <a16:creationId xmlns="" xmlns:a16="http://schemas.microsoft.com/office/drawing/2014/main" id="{15AE65CC-53A8-4B6D-A45D-F840C8C137F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09189" y="6321258"/>
            <a:ext cx="1451151" cy="182880"/>
          </a:xfrm>
        </p:spPr>
        <p:txBody>
          <a:bodyPr anchor="t">
            <a:noAutofit/>
          </a:bodyPr>
          <a:lstStyle>
            <a:lvl1pPr marL="0" indent="0">
              <a:spcBef>
                <a:spcPts val="300"/>
              </a:spcBef>
              <a:buNone/>
              <a:defRPr sz="1000">
                <a:solidFill>
                  <a:schemeClr val="bg1"/>
                </a:solidFill>
              </a:defRPr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/>
              <a:t>MM/YY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="" xmlns:a16="http://schemas.microsoft.com/office/drawing/2014/main" id="{C46DDC66-D58B-400F-82BF-795384A740E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304732" y="6097532"/>
            <a:ext cx="1451151" cy="183970"/>
          </a:xfrm>
        </p:spPr>
        <p:txBody>
          <a:bodyPr anchor="t">
            <a:noAutofit/>
          </a:bodyPr>
          <a:lstStyle>
            <a:lvl1pPr marL="0" indent="0">
              <a:spcBef>
                <a:spcPts val="300"/>
              </a:spcBef>
              <a:buNone/>
              <a:defRPr sz="1000">
                <a:solidFill>
                  <a:schemeClr val="bg1"/>
                </a:solidFill>
              </a:defRPr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/>
              <a:t>MM/YY</a:t>
            </a:r>
          </a:p>
        </p:txBody>
      </p:sp>
    </p:spTree>
    <p:extLst>
      <p:ext uri="{BB962C8B-B14F-4D97-AF65-F5344CB8AC3E}">
        <p14:creationId xmlns:p14="http://schemas.microsoft.com/office/powerpoint/2010/main" val="405969365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43164-1FC9-4009-B0AB-D56AA902E8BB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11/14/2019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432E5-F8E0-41AE-9A6B-AD730338B005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5851602"/>
            <a:ext cx="9855200" cy="1005840"/>
          </a:xfrm>
        </p:spPr>
        <p:txBody>
          <a:bodyPr anchor="b">
            <a:normAutofit/>
          </a:bodyPr>
          <a:lstStyle>
            <a:lvl1pPr marL="0" indent="0">
              <a:spcBef>
                <a:spcPts val="300"/>
              </a:spcBef>
              <a:buNone/>
              <a:defRPr sz="1000"/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/>
              <a:t>Reference(s)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1872"/>
            <a:ext cx="11277600" cy="4572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8564531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193500" y="156117"/>
            <a:ext cx="11808000" cy="6455663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270365"/>
            <a:ext cx="11277600" cy="535531"/>
          </a:xfrm>
        </p:spPr>
        <p:txBody>
          <a:bodyPr anchor="t">
            <a:sp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divider 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A187F-77D8-44AB-99A3-596B6D28DB9F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11/14/2019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1" name="Text Placeholder 6">
            <a:extLst>
              <a:ext uri="{FF2B5EF4-FFF2-40B4-BE49-F238E27FC236}">
                <a16:creationId xmlns="" xmlns:a16="http://schemas.microsoft.com/office/drawing/2014/main" id="{C290D6F0-A744-4762-BA4F-BBADC0F2850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5590502"/>
            <a:ext cx="9855200" cy="1005840"/>
          </a:xfrm>
        </p:spPr>
        <p:txBody>
          <a:bodyPr anchor="b">
            <a:noAutofit/>
          </a:bodyPr>
          <a:lstStyle>
            <a:lvl1pPr marL="0" indent="0">
              <a:spcBef>
                <a:spcPts val="300"/>
              </a:spcBef>
              <a:buNone/>
              <a:defRPr sz="1000">
                <a:solidFill>
                  <a:schemeClr val="bg1"/>
                </a:solidFill>
              </a:defRPr>
            </a:lvl1pPr>
            <a:lvl2pPr marL="228600" indent="0">
              <a:buNone/>
              <a:defRPr sz="1000"/>
            </a:lvl2pPr>
            <a:lvl3pPr marL="457200" indent="0">
              <a:buNone/>
              <a:defRPr sz="1000"/>
            </a:lvl3pPr>
            <a:lvl4pPr marL="685800" indent="0">
              <a:buNone/>
              <a:defRPr sz="1000"/>
            </a:lvl4pPr>
            <a:lvl5pPr marL="914400" indent="0">
              <a:buNone/>
              <a:defRPr sz="1000"/>
            </a:lvl5pPr>
          </a:lstStyle>
          <a:p>
            <a:pPr lvl="0"/>
            <a:r>
              <a:rPr lang="en-US" dirty="0"/>
              <a:t>Reference(s)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F59F0994-F17C-46C2-935A-B93E8CA3C61A}"/>
              </a:ext>
            </a:extLst>
          </p:cNvPr>
          <p:cNvSpPr txBox="1"/>
          <p:nvPr userDrawn="1"/>
        </p:nvSpPr>
        <p:spPr>
          <a:xfrm>
            <a:off x="10160000" y="6611780"/>
            <a:ext cx="2032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>
                <a:solidFill>
                  <a:srgbClr val="000000"/>
                </a:solidFill>
                <a:cs typeface="Arial" pitchFamily="34" charset="0"/>
              </a:rPr>
              <a:t>© AstraZeneca 2019</a:t>
            </a:r>
          </a:p>
        </p:txBody>
      </p:sp>
    </p:spTree>
    <p:extLst>
      <p:ext uri="{BB962C8B-B14F-4D97-AF65-F5344CB8AC3E}">
        <p14:creationId xmlns:p14="http://schemas.microsoft.com/office/powerpoint/2010/main" val="422319704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931E2-EDD0-4116-93D3-AFB5F385AD78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11/14/2019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CC7432E5-F8E0-41AE-9A6B-AD730338B005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5851602"/>
            <a:ext cx="9855200" cy="1005840"/>
          </a:xfrm>
        </p:spPr>
        <p:txBody>
          <a:bodyPr anchor="b">
            <a:noAutofit/>
          </a:bodyPr>
          <a:lstStyle>
            <a:lvl1pPr marL="0" indent="0">
              <a:spcBef>
                <a:spcPts val="300"/>
              </a:spcBef>
              <a:buNone/>
              <a:defRPr sz="1000"/>
            </a:lvl1pPr>
            <a:lvl2pPr marL="228600" indent="0">
              <a:buNone/>
              <a:defRPr sz="1000"/>
            </a:lvl2pPr>
            <a:lvl3pPr marL="457200" indent="0">
              <a:buNone/>
              <a:defRPr sz="1000"/>
            </a:lvl3pPr>
            <a:lvl4pPr marL="685800" indent="0">
              <a:buNone/>
              <a:defRPr sz="1000"/>
            </a:lvl4pPr>
            <a:lvl5pPr marL="914400" indent="0">
              <a:buNone/>
              <a:defRPr sz="1000"/>
            </a:lvl5pPr>
          </a:lstStyle>
          <a:p>
            <a:pPr lvl="0"/>
            <a:r>
              <a:rPr lang="en-US" dirty="0"/>
              <a:t>Reference(s)</a:t>
            </a:r>
          </a:p>
        </p:txBody>
      </p:sp>
    </p:spTree>
    <p:extLst>
      <p:ext uri="{BB962C8B-B14F-4D97-AF65-F5344CB8AC3E}">
        <p14:creationId xmlns:p14="http://schemas.microsoft.com/office/powerpoint/2010/main" val="86013040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2B74B-AB22-448A-A265-268311487055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11/14/2019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CC7432E5-F8E0-41AE-9A6B-AD730338B005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5851602"/>
            <a:ext cx="9855200" cy="1005840"/>
          </a:xfrm>
        </p:spPr>
        <p:txBody>
          <a:bodyPr anchor="b">
            <a:noAutofit/>
          </a:bodyPr>
          <a:lstStyle>
            <a:lvl1pPr marL="0" indent="0">
              <a:spcBef>
                <a:spcPts val="300"/>
              </a:spcBef>
              <a:buNone/>
              <a:defRPr sz="1000"/>
            </a:lvl1pPr>
            <a:lvl2pPr marL="228600" indent="0">
              <a:buNone/>
              <a:defRPr sz="1000"/>
            </a:lvl2pPr>
            <a:lvl3pPr marL="457200" indent="0">
              <a:buNone/>
              <a:defRPr sz="1000"/>
            </a:lvl3pPr>
            <a:lvl4pPr marL="685800" indent="0">
              <a:buNone/>
              <a:defRPr sz="1000"/>
            </a:lvl4pPr>
            <a:lvl5pPr marL="914400" indent="0">
              <a:buNone/>
              <a:defRPr sz="1000"/>
            </a:lvl5pPr>
          </a:lstStyle>
          <a:p>
            <a:pPr lvl="0"/>
            <a:r>
              <a:rPr lang="en-US" dirty="0"/>
              <a:t>Reference(s)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61872"/>
            <a:ext cx="5638800" cy="455706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0" y="1261872"/>
            <a:ext cx="5638800" cy="455706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4882245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1"/>
            <a:ext cx="11277600" cy="8001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64716"/>
            <a:ext cx="5638800" cy="428283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0" y="1264716"/>
            <a:ext cx="5638800" cy="428283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B1101-080C-4B85-AC54-06AFAC4F0A81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11/14/2019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CC7432E5-F8E0-41AE-9A6B-AD730338B005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5851602"/>
            <a:ext cx="9855200" cy="1005840"/>
          </a:xfrm>
        </p:spPr>
        <p:txBody>
          <a:bodyPr anchor="b">
            <a:noAutofit/>
          </a:bodyPr>
          <a:lstStyle>
            <a:lvl1pPr marL="0" indent="0">
              <a:spcBef>
                <a:spcPts val="300"/>
              </a:spcBef>
              <a:buNone/>
              <a:defRPr sz="1000"/>
            </a:lvl1pPr>
            <a:lvl2pPr marL="228600" indent="0">
              <a:buNone/>
              <a:defRPr sz="1000"/>
            </a:lvl2pPr>
            <a:lvl3pPr marL="457200" indent="0">
              <a:buNone/>
              <a:defRPr sz="1000"/>
            </a:lvl3pPr>
            <a:lvl4pPr marL="685800" indent="0">
              <a:buNone/>
              <a:defRPr sz="1000"/>
            </a:lvl4pPr>
            <a:lvl5pPr marL="914400" indent="0">
              <a:buNone/>
              <a:defRPr sz="1000"/>
            </a:lvl5pPr>
          </a:lstStyle>
          <a:p>
            <a:pPr lvl="0"/>
            <a:r>
              <a:rPr lang="en-US" dirty="0"/>
              <a:t>Reference(s)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92998"/>
            <a:ext cx="5638800" cy="413630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96000" y="1692998"/>
            <a:ext cx="5638800" cy="413630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29666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932" y="228601"/>
            <a:ext cx="11257867" cy="8001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6932" y="1274765"/>
            <a:ext cx="5520643" cy="548640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932" y="1823406"/>
            <a:ext cx="5520643" cy="400589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199" y="1274765"/>
            <a:ext cx="5562599" cy="548640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1823406"/>
            <a:ext cx="5562598" cy="40058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13010-457D-497C-BC1F-8982A0CFCC8F}" type="datetime1">
              <a:rPr lang="en-US" smtClean="0"/>
              <a:t>11/14/2019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432E5-F8E0-41AE-9A6B-AD730338B00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476931" y="5852160"/>
            <a:ext cx="10038667" cy="1005840"/>
          </a:xfrm>
        </p:spPr>
        <p:txBody>
          <a:bodyPr anchor="b">
            <a:noAutofit/>
          </a:bodyPr>
          <a:lstStyle>
            <a:lvl1pPr marL="0" indent="0">
              <a:spcBef>
                <a:spcPts val="300"/>
              </a:spcBef>
              <a:buNone/>
              <a:defRPr sz="1000"/>
            </a:lvl1pPr>
            <a:lvl2pPr marL="228600" indent="0">
              <a:spcBef>
                <a:spcPts val="300"/>
              </a:spcBef>
              <a:buNone/>
              <a:defRPr sz="1000"/>
            </a:lvl2pPr>
            <a:lvl3pPr marL="457200" indent="0">
              <a:spcBef>
                <a:spcPts val="300"/>
              </a:spcBef>
              <a:buNone/>
              <a:defRPr sz="1000"/>
            </a:lvl3pPr>
            <a:lvl4pPr marL="685800" indent="0">
              <a:spcBef>
                <a:spcPts val="300"/>
              </a:spcBef>
              <a:buNone/>
              <a:defRPr sz="1000"/>
            </a:lvl4pPr>
            <a:lvl5pPr marL="914400" indent="0">
              <a:spcBef>
                <a:spcPts val="300"/>
              </a:spcBef>
              <a:buNone/>
              <a:defRPr sz="1000"/>
            </a:lvl5pPr>
          </a:lstStyle>
          <a:p>
            <a:pPr lvl="0"/>
            <a:r>
              <a:rPr lang="en-US" dirty="0"/>
              <a:t>Reference(s)</a:t>
            </a:r>
          </a:p>
        </p:txBody>
      </p:sp>
    </p:spTree>
    <p:extLst>
      <p:ext uri="{BB962C8B-B14F-4D97-AF65-F5344CB8AC3E}">
        <p14:creationId xmlns:p14="http://schemas.microsoft.com/office/powerpoint/2010/main" val="778088478"/>
      </p:ext>
    </p:extLst>
  </p:cSld>
  <p:clrMapOvr>
    <a:masterClrMapping/>
  </p:clrMapOvr>
  <p:transition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11277600" cy="800100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170432" y="5440680"/>
            <a:ext cx="9875520" cy="365760"/>
          </a:xfrm>
          <a:prstGeom prst="roundRect">
            <a:avLst/>
          </a:prstGeom>
          <a:solidFill>
            <a:schemeClr val="accent2"/>
          </a:solidFill>
        </p:spPr>
        <p:txBody>
          <a:bodyPr anchor="ctr"/>
          <a:lstStyle>
            <a:lvl1pPr marL="0" indent="0" algn="ctr">
              <a:buNone/>
              <a:defRPr sz="16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enter caption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588B8-10AE-4A18-A901-70972D5E175A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11/14/2019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CC7432E5-F8E0-41AE-9A6B-AD730338B005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5851602"/>
            <a:ext cx="9855200" cy="1005840"/>
          </a:xfrm>
        </p:spPr>
        <p:txBody>
          <a:bodyPr anchor="b">
            <a:noAutofit/>
          </a:bodyPr>
          <a:lstStyle>
            <a:lvl1pPr marL="0" indent="0">
              <a:spcBef>
                <a:spcPts val="300"/>
              </a:spcBef>
              <a:buNone/>
              <a:defRPr sz="1000"/>
            </a:lvl1pPr>
            <a:lvl2pPr marL="228600" indent="0">
              <a:buNone/>
              <a:defRPr sz="1000"/>
            </a:lvl2pPr>
            <a:lvl3pPr marL="457200" indent="0">
              <a:buNone/>
              <a:defRPr sz="1000"/>
            </a:lvl3pPr>
            <a:lvl4pPr marL="685800" indent="0">
              <a:buNone/>
              <a:defRPr sz="1000"/>
            </a:lvl4pPr>
            <a:lvl5pPr marL="914400" indent="0">
              <a:buNone/>
              <a:defRPr sz="1000"/>
            </a:lvl5pPr>
          </a:lstStyle>
          <a:p>
            <a:pPr lvl="0"/>
            <a:r>
              <a:rPr lang="en-US" dirty="0"/>
              <a:t>Reference(s)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0476"/>
            <a:ext cx="11277600" cy="418522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0499812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4230D-527C-497C-AE7B-88F10673E221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11/14/2019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432E5-F8E0-41AE-9A6B-AD730338B005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1170432" y="5440680"/>
            <a:ext cx="9875520" cy="361950"/>
          </a:xfrm>
          <a:prstGeom prst="roundRect">
            <a:avLst/>
          </a:prstGeom>
          <a:solidFill>
            <a:schemeClr val="accent2"/>
          </a:solidFill>
        </p:spPr>
        <p:txBody>
          <a:bodyPr>
            <a:norm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</a:defRPr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/>
              <a:t>Click to enter caption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5851602"/>
            <a:ext cx="9855200" cy="1005840"/>
          </a:xfrm>
        </p:spPr>
        <p:txBody>
          <a:bodyPr anchor="b">
            <a:noAutofit/>
          </a:bodyPr>
          <a:lstStyle>
            <a:lvl1pPr marL="0" indent="0">
              <a:spcBef>
                <a:spcPts val="300"/>
              </a:spcBef>
              <a:buNone/>
              <a:defRPr sz="1000"/>
            </a:lvl1pPr>
            <a:lvl2pPr marL="228600" indent="0">
              <a:buNone/>
              <a:defRPr sz="1000"/>
            </a:lvl2pPr>
            <a:lvl3pPr marL="457200" indent="0">
              <a:buNone/>
              <a:defRPr sz="1000"/>
            </a:lvl3pPr>
            <a:lvl4pPr marL="685800" indent="0">
              <a:buNone/>
              <a:defRPr sz="1000"/>
            </a:lvl4pPr>
            <a:lvl5pPr marL="914400" indent="0">
              <a:buNone/>
              <a:defRPr sz="1000"/>
            </a:lvl5pPr>
          </a:lstStyle>
          <a:p>
            <a:pPr lvl="0"/>
            <a:r>
              <a:rPr lang="en-US" dirty="0"/>
              <a:t>Reference(s)</a:t>
            </a:r>
          </a:p>
        </p:txBody>
      </p:sp>
    </p:spTree>
    <p:extLst>
      <p:ext uri="{BB962C8B-B14F-4D97-AF65-F5344CB8AC3E}">
        <p14:creationId xmlns:p14="http://schemas.microsoft.com/office/powerpoint/2010/main" val="197939954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No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193501" y="1028700"/>
            <a:ext cx="11998500" cy="2505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11A09-3DD3-4814-BDCF-935499F15EA0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11/14/2019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CC7432E5-F8E0-41AE-9A6B-AD730338B005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5851602"/>
            <a:ext cx="9855200" cy="1005840"/>
          </a:xfrm>
        </p:spPr>
        <p:txBody>
          <a:bodyPr anchor="b">
            <a:normAutofit/>
          </a:bodyPr>
          <a:lstStyle>
            <a:lvl1pPr marL="0" indent="0">
              <a:spcBef>
                <a:spcPts val="300"/>
              </a:spcBef>
              <a:buNone/>
              <a:defRPr sz="1000"/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/>
              <a:t>Reference(s)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28700"/>
            <a:ext cx="11277600" cy="480517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3248022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clai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9952511" y="6521477"/>
            <a:ext cx="2143300" cy="3320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193501" y="1028700"/>
            <a:ext cx="11998500" cy="2505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AE3A5-F483-4560-8FF9-FCB3A3589909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11/14/2019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CC7432E5-F8E0-41AE-9A6B-AD730338B005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5851602"/>
            <a:ext cx="9855200" cy="1005840"/>
          </a:xfrm>
        </p:spPr>
        <p:txBody>
          <a:bodyPr anchor="b">
            <a:normAutofit/>
          </a:bodyPr>
          <a:lstStyle>
            <a:lvl1pPr marL="0" indent="0">
              <a:spcBef>
                <a:spcPts val="300"/>
              </a:spcBef>
              <a:buNone/>
              <a:defRPr sz="1000"/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/>
              <a:t>Reference(s)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28700"/>
            <a:ext cx="11277600" cy="480517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8224616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- No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193501" y="1028700"/>
            <a:ext cx="11998500" cy="2505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1012E-D535-4D45-93DD-9B16E0D20A43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11/14/2019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CC7432E5-F8E0-41AE-9A6B-AD730338B005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5851602"/>
            <a:ext cx="9855200" cy="1005840"/>
          </a:xfrm>
        </p:spPr>
        <p:txBody>
          <a:bodyPr anchor="b">
            <a:noAutofit/>
          </a:bodyPr>
          <a:lstStyle>
            <a:lvl1pPr marL="0" indent="0">
              <a:spcBef>
                <a:spcPts val="300"/>
              </a:spcBef>
              <a:buNone/>
              <a:defRPr sz="1000"/>
            </a:lvl1pPr>
            <a:lvl2pPr marL="228600" indent="0">
              <a:buNone/>
              <a:defRPr sz="1000"/>
            </a:lvl2pPr>
            <a:lvl3pPr marL="457200" indent="0">
              <a:buNone/>
              <a:defRPr sz="1000"/>
            </a:lvl3pPr>
            <a:lvl4pPr marL="685800" indent="0">
              <a:buNone/>
              <a:defRPr sz="1000"/>
            </a:lvl4pPr>
            <a:lvl5pPr marL="914400" indent="0">
              <a:buNone/>
              <a:defRPr sz="1000"/>
            </a:lvl5pPr>
          </a:lstStyle>
          <a:p>
            <a:pPr lvl="0"/>
            <a:r>
              <a:rPr lang="en-US" dirty="0"/>
              <a:t>Reference(s)</a:t>
            </a:r>
          </a:p>
        </p:txBody>
      </p:sp>
    </p:spTree>
    <p:extLst>
      <p:ext uri="{BB962C8B-B14F-4D97-AF65-F5344CB8AC3E}">
        <p14:creationId xmlns:p14="http://schemas.microsoft.com/office/powerpoint/2010/main" val="333669084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463296" y="5897880"/>
            <a:ext cx="9855200" cy="960120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Font typeface="+mj-lt"/>
              <a:buNone/>
              <a:defRPr sz="1000"/>
            </a:lvl1pPr>
          </a:lstStyle>
          <a:p>
            <a:pPr lvl="0"/>
            <a:r>
              <a:rPr lang="en-US" dirty="0"/>
              <a:t>Reference(s)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35B64-C4CC-4BCA-B5DA-C997F2C2E20E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480786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/>
              <a:t>8/18/09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F1B42B65-34D4-4A27-A0D9-2C1D2D6EB31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3177669"/>
      </p:ext>
    </p:extLst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/>
              <a:t>8/18/09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FC7E2B2E-1D4B-4876-828F-2F37AFB49D4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0848936"/>
      </p:ext>
    </p:extLst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/>
              <a:t>8/18/09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5C019922-5FF0-4FCD-ADA2-8B19038B1A8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44317"/>
      </p:ext>
    </p:extLst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/>
              <a:t>8/18/09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E2E4AB6F-D318-4EA7-B373-FAAEA569914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7759380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4131"/>
            <a:ext cx="11277600" cy="41006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F1DF4-9EBB-415C-A0BA-652D75990D66}" type="datetime1">
              <a:rPr lang="en-US" smtClean="0"/>
              <a:t>11/14/2019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432E5-F8E0-41AE-9A6B-AD730338B00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5852160"/>
            <a:ext cx="10058400" cy="1005840"/>
          </a:xfrm>
        </p:spPr>
        <p:txBody>
          <a:bodyPr anchor="b">
            <a:normAutofit/>
          </a:bodyPr>
          <a:lstStyle>
            <a:lvl1pPr marL="0" indent="0">
              <a:spcBef>
                <a:spcPts val="300"/>
              </a:spcBef>
              <a:buNone/>
              <a:defRPr sz="1000">
                <a:solidFill>
                  <a:schemeClr val="tx1"/>
                </a:solidFill>
              </a:defRPr>
            </a:lvl1pPr>
            <a:lvl2pPr marL="228600" indent="0">
              <a:buNone/>
              <a:defRPr>
                <a:solidFill>
                  <a:schemeClr val="tx1"/>
                </a:solidFill>
              </a:defRPr>
            </a:lvl2pPr>
            <a:lvl3pPr marL="457200" indent="0">
              <a:buNone/>
              <a:defRPr>
                <a:solidFill>
                  <a:schemeClr val="tx1"/>
                </a:solidFill>
              </a:defRPr>
            </a:lvl3pPr>
            <a:lvl4pPr marL="685800" indent="0">
              <a:buNone/>
              <a:defRPr>
                <a:solidFill>
                  <a:schemeClr val="tx1"/>
                </a:solidFill>
              </a:defRPr>
            </a:lvl4pPr>
            <a:lvl5pPr marL="9144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Reference(s)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1306288" y="5424412"/>
            <a:ext cx="9601200" cy="377976"/>
          </a:xfrm>
          <a:prstGeom prst="roundRect">
            <a:avLst/>
          </a:prstGeom>
          <a:solidFill>
            <a:schemeClr val="accent2"/>
          </a:solidFill>
        </p:spPr>
        <p:txBody>
          <a:bodyPr anchor="b" anchorCtr="0">
            <a:sp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/>
              <a:t>Click to edit caption</a:t>
            </a:r>
          </a:p>
        </p:txBody>
      </p:sp>
    </p:spTree>
    <p:extLst>
      <p:ext uri="{BB962C8B-B14F-4D97-AF65-F5344CB8AC3E}">
        <p14:creationId xmlns:p14="http://schemas.microsoft.com/office/powerpoint/2010/main" val="2943021142"/>
      </p:ext>
    </p:extLst>
  </p:cSld>
  <p:clrMapOvr>
    <a:masterClrMapping/>
  </p:clrMapOvr>
  <p:transition>
    <p:fade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/>
              <a:t>8/18/09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DE7D8E1C-E668-4C54-8CF8-1C5DE727DD6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1076701"/>
      </p:ext>
    </p:extLst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/>
              <a:t>8/18/09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6034416D-2B7F-487F-8E1B-10EDEE3BEF0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8043245"/>
      </p:ext>
    </p:extLst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/>
              <a:t>8/18/09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3E1E67F1-7093-4359-9864-BAD8439813F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108861"/>
      </p:ext>
    </p:extLst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/>
              <a:t>8/18/09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95BB2254-0F45-4400-9372-63F7EF4E53F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5635518"/>
      </p:ext>
    </p:extLst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/>
              <a:t>8/18/09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8D413261-7EC8-474C-84B9-51A9B2F6DD9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2353966"/>
      </p:ext>
    </p:extLst>
  </p:cSld>
  <p:clrMapOvr>
    <a:masterClrMapping/>
  </p:clrMapOvr>
  <p:transition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/>
              <a:t>8/18/09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110578BC-8496-4AFC-88BE-40D6F34E85F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4284232"/>
      </p:ext>
    </p:extLst>
  </p:cSld>
  <p:clrMapOvr>
    <a:masterClrMapping/>
  </p:clrMapOvr>
  <p:transition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/>
              <a:t>8/18/09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6AA017F6-3959-4B79-B9EA-69F1CA09E1A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0028331"/>
      </p:ext>
    </p:extLst>
  </p:cSld>
  <p:clrMapOvr>
    <a:masterClrMapping/>
  </p:clrMapOvr>
  <p:transition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endParaRPr lang="sv-SE" noProof="0" smtClean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/>
              <a:t>8/18/09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AA7A596D-F6E4-4550-A532-A12051CD00B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1835780"/>
      </p:ext>
    </p:extLst>
  </p:cSld>
  <p:clrMapOvr>
    <a:masterClrMapping/>
  </p:clrMapOvr>
  <p:transition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/>
              <a:t>8/18/09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5FFEC8A8-9C4C-4097-B439-9FCF565E8ED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61148538"/>
      </p:ext>
    </p:extLst>
  </p:cSld>
  <p:clrMapOvr>
    <a:masterClrMapping/>
  </p:clrMapOvr>
  <p:transition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2"/>
          <p:cNvSpPr>
            <a:spLocks noChangeArrowheads="1"/>
          </p:cNvSpPr>
          <p:nvPr/>
        </p:nvSpPr>
        <p:spPr bwMode="auto">
          <a:xfrm>
            <a:off x="749300" y="3946525"/>
            <a:ext cx="10913533" cy="946150"/>
          </a:xfrm>
          <a:prstGeom prst="rect">
            <a:avLst/>
          </a:prstGeom>
          <a:noFill/>
          <a:ln>
            <a:noFill/>
          </a:ln>
          <a:effectLst>
            <a:outerShdw dist="45791" dir="8778596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FDE25E"/>
              </a:buClr>
              <a:defRPr/>
            </a:pPr>
            <a:endParaRPr lang="en-US" altLang="en-US" sz="2600" b="1" i="1" smtClean="0">
              <a:solidFill>
                <a:srgbClr val="DDDDDD"/>
              </a:solidFill>
            </a:endParaRPr>
          </a:p>
          <a:p>
            <a:pPr algn="ctr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FDE25E"/>
              </a:buClr>
              <a:defRPr/>
            </a:pPr>
            <a:endParaRPr lang="en-US" altLang="en-US" sz="2600" b="1" i="1" smtClean="0">
              <a:solidFill>
                <a:srgbClr val="DDDDDD"/>
              </a:solidFill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056219" y="1427163"/>
            <a:ext cx="10119783" cy="60960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81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 anchor="ctr">
            <a:spAutoFit/>
          </a:bodyPr>
          <a:lstStyle>
            <a:lvl1pPr>
              <a:lnSpc>
                <a:spcPct val="85000"/>
              </a:lnSpc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09602" y="3224213"/>
            <a:ext cx="10913533" cy="889000"/>
          </a:xfrm>
          <a:extLst>
            <a:ext uri="{AF507438-7753-43E0-B8FC-AC1667EBCBE1}">
              <a14:hiddenEffects xmlns:a14="http://schemas.microsoft.com/office/drawing/2010/main">
                <a:effectLst>
                  <a:outerShdw dist="45791" dir="8778596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Ctr="1"/>
          <a:lstStyle>
            <a:lvl1pPr marL="0" indent="0" algn="ctr">
              <a:buSzTx/>
              <a:buFontTx/>
              <a:buNone/>
              <a:defRPr sz="3400" i="1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35594681"/>
      </p:ext>
    </p:extLst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0A5CC-DF79-4C1F-BC9C-A9BAE87DA578}" type="datetime1">
              <a:rPr lang="en-US" smtClean="0"/>
              <a:t>11/14/2019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432E5-F8E0-41AE-9A6B-AD730338B00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5829300"/>
            <a:ext cx="10058400" cy="1028700"/>
          </a:xfrm>
        </p:spPr>
        <p:txBody>
          <a:bodyPr anchor="b">
            <a:noAutofit/>
          </a:bodyPr>
          <a:lstStyle>
            <a:lvl1pPr marL="0" indent="0">
              <a:spcBef>
                <a:spcPts val="300"/>
              </a:spcBef>
              <a:buNone/>
              <a:defRPr sz="1000"/>
            </a:lvl1pPr>
            <a:lvl2pPr marL="228600" indent="0">
              <a:spcBef>
                <a:spcPts val="300"/>
              </a:spcBef>
              <a:buNone/>
              <a:defRPr sz="1000"/>
            </a:lvl2pPr>
            <a:lvl3pPr marL="457200" indent="0">
              <a:spcBef>
                <a:spcPts val="300"/>
              </a:spcBef>
              <a:buNone/>
              <a:defRPr sz="1000"/>
            </a:lvl3pPr>
            <a:lvl4pPr marL="685800" indent="0">
              <a:spcBef>
                <a:spcPts val="300"/>
              </a:spcBef>
              <a:buNone/>
              <a:defRPr sz="1000"/>
            </a:lvl4pPr>
            <a:lvl5pPr marL="914400" indent="0">
              <a:spcBef>
                <a:spcPts val="300"/>
              </a:spcBef>
              <a:buNone/>
              <a:defRPr sz="1000"/>
            </a:lvl5pPr>
          </a:lstStyle>
          <a:p>
            <a:pPr lvl="0"/>
            <a:r>
              <a:rPr lang="en-US" dirty="0"/>
              <a:t>Reference(s)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1299032" y="5428720"/>
            <a:ext cx="9601200" cy="377976"/>
          </a:xfrm>
          <a:prstGeom prst="roundRect">
            <a:avLst/>
          </a:prstGeom>
          <a:solidFill>
            <a:schemeClr val="accent2"/>
          </a:solidFill>
        </p:spPr>
        <p:txBody>
          <a:bodyPr anchor="b" anchorCtr="0">
            <a:sp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  <a:lvl2pPr marL="228600" indent="0" algn="ctr">
              <a:buNone/>
              <a:defRPr b="1">
                <a:solidFill>
                  <a:schemeClr val="bg1"/>
                </a:solidFill>
              </a:defRPr>
            </a:lvl2pPr>
            <a:lvl3pPr marL="457200" indent="0" algn="ctr">
              <a:buNone/>
              <a:defRPr b="1">
                <a:solidFill>
                  <a:schemeClr val="bg1"/>
                </a:solidFill>
              </a:defRPr>
            </a:lvl3pPr>
            <a:lvl4pPr marL="685800" indent="0" algn="ctr">
              <a:buNone/>
              <a:defRPr b="1">
                <a:solidFill>
                  <a:schemeClr val="bg1"/>
                </a:solidFill>
              </a:defRPr>
            </a:lvl4pPr>
            <a:lvl5pPr marL="9144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caption</a:t>
            </a:r>
          </a:p>
        </p:txBody>
      </p:sp>
    </p:spTree>
    <p:extLst>
      <p:ext uri="{BB962C8B-B14F-4D97-AF65-F5344CB8AC3E}">
        <p14:creationId xmlns:p14="http://schemas.microsoft.com/office/powerpoint/2010/main" val="283552851"/>
      </p:ext>
    </p:extLst>
  </p:cSld>
  <p:clrMapOvr>
    <a:masterClrMapping/>
  </p:clrMapOvr>
  <p:transition>
    <p:fade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 descr="trilogy-logos-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0" y="512764"/>
            <a:ext cx="2032000" cy="1114425"/>
          </a:xfrm>
          <a:prstGeom prst="rect">
            <a:avLst/>
          </a:prstGeom>
          <a:noFill/>
          <a:ln>
            <a:noFill/>
          </a:ln>
          <a:effectLst>
            <a:outerShdw dist="25399" dir="2700000" algn="ctr" rotWithShape="0">
              <a:srgbClr val="808080">
                <a:alpha val="39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dcri_white_notag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5715000"/>
            <a:ext cx="6096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77613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168400" y="3582818"/>
            <a:ext cx="9855200" cy="383438"/>
          </a:xfrm>
        </p:spPr>
        <p:txBody>
          <a:bodyPr lIns="0" tIns="0" rIns="0" bIns="0" anchor="t" anchorCtr="0"/>
          <a:lstStyle>
            <a:lvl1pPr marL="0" indent="0" algn="ctr">
              <a:buFont typeface="Monotype Sorts" charset="0"/>
              <a:buNone/>
              <a:defRPr>
                <a:solidFill>
                  <a:schemeClr val="folHlink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1177614" name="Rectangle 14"/>
          <p:cNvSpPr>
            <a:spLocks noGrp="1" noChangeArrowheads="1"/>
          </p:cNvSpPr>
          <p:nvPr>
            <p:ph type="ctrTitle"/>
          </p:nvPr>
        </p:nvSpPr>
        <p:spPr>
          <a:xfrm>
            <a:off x="1178985" y="2743201"/>
            <a:ext cx="9834033" cy="507831"/>
          </a:xfrm>
        </p:spPr>
        <p:txBody>
          <a:bodyPr anchor="b"/>
          <a:lstStyle>
            <a:lvl1pPr algn="ctr">
              <a:defRPr sz="36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5043273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6460027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553998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3800324"/>
            <a:ext cx="10363200" cy="606576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400902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2301" y="2494594"/>
            <a:ext cx="5389033" cy="210852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4534" y="2494594"/>
            <a:ext cx="5391151" cy="210852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2901932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38779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09821"/>
            <a:ext cx="5386917" cy="66505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3212441"/>
            <a:ext cx="5386917" cy="187615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09821"/>
            <a:ext cx="5389033" cy="66505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3212441"/>
            <a:ext cx="5389033" cy="187615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6199876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1042083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7878882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1158101"/>
            <a:ext cx="4011084" cy="27699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013000"/>
            <a:ext cx="6815667" cy="237321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3521202"/>
            <a:ext cx="4011084" cy="51886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7863031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5090339"/>
            <a:ext cx="7315200" cy="27699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2279170"/>
            <a:ext cx="7315200" cy="78200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510339"/>
            <a:ext cx="7315200" cy="51886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7288803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302436" y="2406651"/>
            <a:ext cx="7623112" cy="22844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39504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No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10515600" y="6492875"/>
            <a:ext cx="1607475" cy="3320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E3D9C-0853-494F-954A-AEC44A66CB01}" type="datetime1">
              <a:rPr lang="en-US" smtClean="0"/>
              <a:t>11/14/2019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432E5-F8E0-41AE-9A6B-AD730338B00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5852160"/>
            <a:ext cx="10058400" cy="1005840"/>
          </a:xfrm>
        </p:spPr>
        <p:txBody>
          <a:bodyPr anchor="b">
            <a:normAutofit/>
          </a:bodyPr>
          <a:lstStyle>
            <a:lvl1pPr marL="0" indent="0">
              <a:spcBef>
                <a:spcPts val="300"/>
              </a:spcBef>
              <a:buNone/>
              <a:defRPr sz="1000">
                <a:solidFill>
                  <a:schemeClr val="tx1"/>
                </a:solidFill>
              </a:defRPr>
            </a:lvl1pPr>
            <a:lvl2pPr marL="228600" indent="0">
              <a:buNone/>
              <a:defRPr>
                <a:solidFill>
                  <a:schemeClr val="tx1"/>
                </a:solidFill>
              </a:defRPr>
            </a:lvl2pPr>
            <a:lvl3pPr marL="457200" indent="0">
              <a:buNone/>
              <a:defRPr>
                <a:solidFill>
                  <a:schemeClr val="tx1"/>
                </a:solidFill>
              </a:defRPr>
            </a:lvl3pPr>
            <a:lvl4pPr marL="685800" indent="0">
              <a:buNone/>
              <a:defRPr>
                <a:solidFill>
                  <a:schemeClr val="tx1"/>
                </a:solidFill>
              </a:defRPr>
            </a:lvl4pPr>
            <a:lvl5pPr marL="9144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Reference(s)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193501" y="1028700"/>
            <a:ext cx="11998500" cy="2505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28700"/>
            <a:ext cx="11277600" cy="4800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6256308"/>
      </p:ext>
    </p:extLst>
  </p:cSld>
  <p:clrMapOvr>
    <a:masterClrMapping/>
  </p:clrMapOvr>
  <p:transition>
    <p:fade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105254" y="227014"/>
            <a:ext cx="775597" cy="44529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02545" y="227014"/>
            <a:ext cx="2681760" cy="44529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6104914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685" y="227014"/>
            <a:ext cx="11578167" cy="38779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22300" y="3201711"/>
            <a:ext cx="10983384" cy="694293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342416544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685" y="227014"/>
            <a:ext cx="11578167" cy="38779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22300" y="3201711"/>
            <a:ext cx="10983384" cy="694293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156162114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1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80E3C130-F48E-4CCC-99D8-EB754CB5AC6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1471317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C8B143FE-9763-410F-92E7-2A8033D3CB1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689590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319" y="4406906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319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FD1AB1EF-2A97-4CBB-9E47-A773746992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155359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4" y="1981200"/>
            <a:ext cx="5091289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6316" y="1981200"/>
            <a:ext cx="5091289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26AA1594-88D1-4F7F-B606-A630284E474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150144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68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68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837" y="1535113"/>
            <a:ext cx="538856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837" y="2174875"/>
            <a:ext cx="538856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C21BEF9B-FFA9-4D8E-86B7-CEF0F274C86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3862881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DAF079D6-725A-4107-A7BE-43C519B38F2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6693784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D11FAE3D-0975-4FED-ADE4-D0195C057DA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29781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1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06.xml"/><Relationship Id="rId7" Type="http://schemas.openxmlformats.org/officeDocument/2006/relationships/slideLayout" Target="../slideLayouts/slideLayout110.xml"/><Relationship Id="rId12" Type="http://schemas.openxmlformats.org/officeDocument/2006/relationships/slideLayout" Target="../slideLayouts/slideLayout115.xml"/><Relationship Id="rId2" Type="http://schemas.openxmlformats.org/officeDocument/2006/relationships/slideLayout" Target="../slideLayouts/slideLayout105.xml"/><Relationship Id="rId1" Type="http://schemas.openxmlformats.org/officeDocument/2006/relationships/slideLayout" Target="../slideLayouts/slideLayout104.xml"/><Relationship Id="rId6" Type="http://schemas.openxmlformats.org/officeDocument/2006/relationships/slideLayout" Target="../slideLayouts/slideLayout109.xml"/><Relationship Id="rId11" Type="http://schemas.openxmlformats.org/officeDocument/2006/relationships/slideLayout" Target="../slideLayouts/slideLayout114.xml"/><Relationship Id="rId5" Type="http://schemas.openxmlformats.org/officeDocument/2006/relationships/slideLayout" Target="../slideLayouts/slideLayout108.xml"/><Relationship Id="rId10" Type="http://schemas.openxmlformats.org/officeDocument/2006/relationships/slideLayout" Target="../slideLayouts/slideLayout113.xml"/><Relationship Id="rId4" Type="http://schemas.openxmlformats.org/officeDocument/2006/relationships/slideLayout" Target="../slideLayouts/slideLayout107.xml"/><Relationship Id="rId9" Type="http://schemas.openxmlformats.org/officeDocument/2006/relationships/slideLayout" Target="../slideLayouts/slideLayout112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3.xml"/><Relationship Id="rId13" Type="http://schemas.openxmlformats.org/officeDocument/2006/relationships/slideLayout" Target="../slideLayouts/slideLayout128.xml"/><Relationship Id="rId3" Type="http://schemas.openxmlformats.org/officeDocument/2006/relationships/slideLayout" Target="../slideLayouts/slideLayout118.xml"/><Relationship Id="rId7" Type="http://schemas.openxmlformats.org/officeDocument/2006/relationships/slideLayout" Target="../slideLayouts/slideLayout122.xml"/><Relationship Id="rId12" Type="http://schemas.openxmlformats.org/officeDocument/2006/relationships/slideLayout" Target="../slideLayouts/slideLayout127.xml"/><Relationship Id="rId2" Type="http://schemas.openxmlformats.org/officeDocument/2006/relationships/slideLayout" Target="../slideLayouts/slideLayout117.xml"/><Relationship Id="rId1" Type="http://schemas.openxmlformats.org/officeDocument/2006/relationships/slideLayout" Target="../slideLayouts/slideLayout116.xml"/><Relationship Id="rId6" Type="http://schemas.openxmlformats.org/officeDocument/2006/relationships/slideLayout" Target="../slideLayouts/slideLayout121.xml"/><Relationship Id="rId11" Type="http://schemas.openxmlformats.org/officeDocument/2006/relationships/slideLayout" Target="../slideLayouts/slideLayout126.xml"/><Relationship Id="rId5" Type="http://schemas.openxmlformats.org/officeDocument/2006/relationships/slideLayout" Target="../slideLayouts/slideLayout120.xml"/><Relationship Id="rId10" Type="http://schemas.openxmlformats.org/officeDocument/2006/relationships/slideLayout" Target="../slideLayouts/slideLayout125.xml"/><Relationship Id="rId4" Type="http://schemas.openxmlformats.org/officeDocument/2006/relationships/slideLayout" Target="../slideLayouts/slideLayout119.xml"/><Relationship Id="rId9" Type="http://schemas.openxmlformats.org/officeDocument/2006/relationships/slideLayout" Target="../slideLayouts/slideLayout124.xml"/><Relationship Id="rId14" Type="http://schemas.openxmlformats.org/officeDocument/2006/relationships/theme" Target="../theme/theme1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53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Relationship Id="rId14" Type="http://schemas.openxmlformats.org/officeDocument/2006/relationships/image" Target="../media/image2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12" Type="http://schemas.openxmlformats.org/officeDocument/2006/relationships/slideLayout" Target="../slideLayouts/slideLayout65.xml"/><Relationship Id="rId2" Type="http://schemas.openxmlformats.org/officeDocument/2006/relationships/slideLayout" Target="../slideLayouts/slideLayout55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5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63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3.xml"/><Relationship Id="rId13" Type="http://schemas.openxmlformats.org/officeDocument/2006/relationships/slideLayout" Target="../slideLayouts/slideLayout78.xml"/><Relationship Id="rId3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2.xml"/><Relationship Id="rId12" Type="http://schemas.openxmlformats.org/officeDocument/2006/relationships/slideLayout" Target="../slideLayouts/slideLayout77.xml"/><Relationship Id="rId2" Type="http://schemas.openxmlformats.org/officeDocument/2006/relationships/slideLayout" Target="../slideLayouts/slideLayout67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66.xml"/><Relationship Id="rId6" Type="http://schemas.openxmlformats.org/officeDocument/2006/relationships/slideLayout" Target="../slideLayouts/slideLayout71.xml"/><Relationship Id="rId11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0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75.xml"/><Relationship Id="rId4" Type="http://schemas.openxmlformats.org/officeDocument/2006/relationships/slideLayout" Target="../slideLayouts/slideLayout69.xml"/><Relationship Id="rId9" Type="http://schemas.openxmlformats.org/officeDocument/2006/relationships/slideLayout" Target="../slideLayouts/slideLayout74.xml"/><Relationship Id="rId1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79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13" Type="http://schemas.openxmlformats.org/officeDocument/2006/relationships/slideLayout" Target="../slideLayouts/slideLayout92.xml"/><Relationship Id="rId3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6.xml"/><Relationship Id="rId12" Type="http://schemas.openxmlformats.org/officeDocument/2006/relationships/slideLayout" Target="../slideLayouts/slideLayout91.xml"/><Relationship Id="rId2" Type="http://schemas.openxmlformats.org/officeDocument/2006/relationships/slideLayout" Target="../slideLayouts/slideLayout81.xml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4.xml"/><Relationship Id="rId15" Type="http://schemas.openxmlformats.org/officeDocument/2006/relationships/image" Target="../media/image6.png"/><Relationship Id="rId10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Relationship Id="rId1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0.xml"/><Relationship Id="rId13" Type="http://schemas.openxmlformats.org/officeDocument/2006/relationships/image" Target="../media/image9.jpeg"/><Relationship Id="rId3" Type="http://schemas.openxmlformats.org/officeDocument/2006/relationships/slideLayout" Target="../slideLayouts/slideLayout95.xml"/><Relationship Id="rId7" Type="http://schemas.openxmlformats.org/officeDocument/2006/relationships/slideLayout" Target="../slideLayouts/slideLayout99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4.xml"/><Relationship Id="rId1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8.xml"/><Relationship Id="rId11" Type="http://schemas.openxmlformats.org/officeDocument/2006/relationships/slideLayout" Target="../slideLayouts/slideLayout103.xml"/><Relationship Id="rId5" Type="http://schemas.openxmlformats.org/officeDocument/2006/relationships/slideLayout" Target="../slideLayouts/slideLayout97.xml"/><Relationship Id="rId10" Type="http://schemas.openxmlformats.org/officeDocument/2006/relationships/slideLayout" Target="../slideLayouts/slideLayout102.xml"/><Relationship Id="rId4" Type="http://schemas.openxmlformats.org/officeDocument/2006/relationships/slideLayout" Target="../slideLayouts/slideLayout96.xml"/><Relationship Id="rId9" Type="http://schemas.openxmlformats.org/officeDocument/2006/relationships/slideLayout" Target="../slideLayouts/slideLayout10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601"/>
            <a:ext cx="11277600" cy="8001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4130"/>
            <a:ext cx="11277600" cy="45451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-3585210" y="564673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CD760F18-88F3-4EF5-B415-6A2DEC6930B5}" type="datetime1">
              <a:rPr lang="en-US" smtClean="0"/>
              <a:t>11/14/2019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-4956810" y="617378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492875"/>
            <a:ext cx="457200" cy="365125"/>
          </a:xfrm>
          <a:prstGeom prst="rect">
            <a:avLst/>
          </a:prstGeom>
        </p:spPr>
        <p:txBody>
          <a:bodyPr vert="horz" lIns="91440" tIns="45720" rIns="91440" bIns="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CC7432E5-F8E0-41AE-9A6B-AD730338B00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10160000" y="6611780"/>
            <a:ext cx="2032000" cy="246221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r"/>
            <a:r>
              <a:rPr lang="en-US" sz="1000" b="0" baseline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© AstraZeneca 2019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457200" y="1129284"/>
            <a:ext cx="11734800" cy="18288"/>
          </a:xfrm>
          <a:prstGeom prst="rect">
            <a:avLst/>
          </a:prstGeom>
          <a:gradFill flip="none" rotWithShape="1">
            <a:gsLst>
              <a:gs pos="26000">
                <a:schemeClr val="accent1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689141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81" r:id="rId2"/>
    <p:sldLayoutId id="2147483676" r:id="rId3"/>
    <p:sldLayoutId id="2147483678" r:id="rId4"/>
    <p:sldLayoutId id="2147483679" r:id="rId5"/>
    <p:sldLayoutId id="2147483680" r:id="rId6"/>
    <p:sldLayoutId id="2147483683" r:id="rId7"/>
    <p:sldLayoutId id="2147483684" r:id="rId8"/>
    <p:sldLayoutId id="2147483685" r:id="rId9"/>
    <p:sldLayoutId id="2147483686" r:id="rId10"/>
    <p:sldLayoutId id="2147483682" r:id="rId11"/>
    <p:sldLayoutId id="2147483699" r:id="rId12"/>
    <p:sldLayoutId id="2147483708" r:id="rId13"/>
    <p:sldLayoutId id="2147483703" r:id="rId14"/>
  </p:sldLayoutIdLst>
  <p:transition>
    <p:fade/>
  </p:transition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  <p15:guide id="3" pos="288" userDrawn="1">
          <p15:clr>
            <a:srgbClr val="F26B43"/>
          </p15:clr>
        </p15:guide>
        <p15:guide id="4" pos="7392" userDrawn="1">
          <p15:clr>
            <a:srgbClr val="F26B43"/>
          </p15:clr>
        </p15:guide>
        <p15:guide id="5" orient="horz" pos="144" userDrawn="1">
          <p15:clr>
            <a:srgbClr val="F26B43"/>
          </p15:clr>
        </p15:guide>
        <p15:guide id="6" orient="horz" pos="648" userDrawn="1">
          <p15:clr>
            <a:srgbClr val="F26B43"/>
          </p15:clr>
        </p15:guide>
        <p15:guide id="7" orient="horz" pos="792" userDrawn="1">
          <p15:clr>
            <a:srgbClr val="F26B43"/>
          </p15:clr>
        </p15:guide>
        <p15:guide id="8" orient="horz" pos="3672" userDrawn="1">
          <p15:clr>
            <a:srgbClr val="F26B43"/>
          </p15:clr>
        </p15:guide>
      </p15:sldGuideLst>
    </p:ext>
  </p:extLst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fr-FR" alt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fr-FR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1EF54F4-77EF-4D9A-8896-5843B68C8A86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14/11/2019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4FB2855-ACF2-413A-889F-E0F6F0C83D62}" type="slidenum">
              <a:rPr lang="fr-FR" altLang="en-US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fr-FR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1946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0" r:id="rId1"/>
    <p:sldLayoutId id="2147483891" r:id="rId2"/>
    <p:sldLayoutId id="2147483892" r:id="rId3"/>
    <p:sldLayoutId id="2147483893" r:id="rId4"/>
    <p:sldLayoutId id="2147483894" r:id="rId5"/>
    <p:sldLayoutId id="2147483895" r:id="rId6"/>
    <p:sldLayoutId id="2147483896" r:id="rId7"/>
    <p:sldLayoutId id="2147483897" r:id="rId8"/>
    <p:sldLayoutId id="2147483898" r:id="rId9"/>
    <p:sldLayoutId id="2147483899" r:id="rId10"/>
    <p:sldLayoutId id="2147483900" r:id="rId11"/>
    <p:sldLayoutId id="214748390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591300"/>
            <a:ext cx="487680" cy="266700"/>
          </a:xfrm>
          <a:prstGeom prst="rect">
            <a:avLst/>
          </a:prstGeom>
        </p:spPr>
        <p:txBody>
          <a:bodyPr vert="horz" lIns="91440" tIns="45720" rIns="45720" bIns="45720" rtlCol="0" anchor="b" anchorCtr="0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fld id="{CC7432E5-F8E0-41AE-9A6B-AD730338B005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602"/>
            <a:ext cx="11277600" cy="80009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57300"/>
            <a:ext cx="11277600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-1871133" y="6534150"/>
            <a:ext cx="1295400" cy="3238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00641C-1BFD-4E39-BE68-FA3BD8BB5F86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11/14/2019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-1871133" y="6004515"/>
            <a:ext cx="1295400" cy="4276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10160000" y="6611780"/>
            <a:ext cx="2032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>
                <a:solidFill>
                  <a:srgbClr val="000000"/>
                </a:solidFill>
                <a:cs typeface="Arial" pitchFamily="34" charset="0"/>
              </a:rPr>
              <a:t>© AstraZeneca 2019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457200" y="1129284"/>
            <a:ext cx="11734800" cy="18288"/>
          </a:xfrm>
          <a:prstGeom prst="rect">
            <a:avLst/>
          </a:prstGeom>
          <a:gradFill flip="none" rotWithShape="1">
            <a:gsLst>
              <a:gs pos="26000">
                <a:schemeClr val="accent1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3658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3" r:id="rId1"/>
    <p:sldLayoutId id="2147483904" r:id="rId2"/>
    <p:sldLayoutId id="2147483905" r:id="rId3"/>
    <p:sldLayoutId id="2147483906" r:id="rId4"/>
    <p:sldLayoutId id="2147483907" r:id="rId5"/>
    <p:sldLayoutId id="2147483908" r:id="rId6"/>
    <p:sldLayoutId id="2147483909" r:id="rId7"/>
    <p:sldLayoutId id="2147483910" r:id="rId8"/>
    <p:sldLayoutId id="2147483911" r:id="rId9"/>
    <p:sldLayoutId id="2147483912" r:id="rId10"/>
    <p:sldLayoutId id="2147483913" r:id="rId11"/>
    <p:sldLayoutId id="2147483914" r:id="rId12"/>
    <p:sldLayoutId id="2147483915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  <p15:guide id="3" pos="288">
          <p15:clr>
            <a:srgbClr val="F26B43"/>
          </p15:clr>
        </p15:guide>
        <p15:guide id="4" pos="7392">
          <p15:clr>
            <a:srgbClr val="F26B43"/>
          </p15:clr>
        </p15:guide>
        <p15:guide id="5" orient="horz" pos="144">
          <p15:clr>
            <a:srgbClr val="F26B43"/>
          </p15:clr>
        </p15:guide>
        <p15:guide id="6" orient="horz" pos="648">
          <p15:clr>
            <a:srgbClr val="F26B43"/>
          </p15:clr>
        </p15:guide>
        <p15:guide id="7" orient="horz" pos="792">
          <p15:clr>
            <a:srgbClr val="F26B43"/>
          </p15:clr>
        </p15:guide>
        <p15:guide id="8" orient="horz" pos="3672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601"/>
            <a:ext cx="11277600" cy="8001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4130"/>
            <a:ext cx="11277600" cy="45451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-3585210" y="564673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12910E70-1FB2-4D6A-A99C-9984B48553E7}" type="datetime1">
              <a:rPr lang="en-US" smtClean="0"/>
              <a:t>11/14/2019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-4956810" y="617378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492875"/>
            <a:ext cx="457200" cy="365125"/>
          </a:xfrm>
          <a:prstGeom prst="rect">
            <a:avLst/>
          </a:prstGeom>
        </p:spPr>
        <p:txBody>
          <a:bodyPr vert="horz" lIns="91440" tIns="45720" rIns="91440" bIns="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CC7432E5-F8E0-41AE-9A6B-AD730338B00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10160000" y="6611780"/>
            <a:ext cx="2032000" cy="246221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r"/>
            <a:r>
              <a:rPr lang="en-US" sz="1000" b="0" baseline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© AstraZeneca 2019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457200" y="1129284"/>
            <a:ext cx="11734800" cy="18288"/>
          </a:xfrm>
          <a:prstGeom prst="rect">
            <a:avLst/>
          </a:prstGeom>
          <a:gradFill flip="none" rotWithShape="1">
            <a:gsLst>
              <a:gs pos="26000">
                <a:schemeClr val="accent1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5DB3BDE-8837-4898-8033-04AB2FBD072D}"/>
              </a:ext>
            </a:extLst>
          </p:cNvPr>
          <p:cNvSpPr txBox="1"/>
          <p:nvPr userDrawn="1"/>
        </p:nvSpPr>
        <p:spPr>
          <a:xfrm>
            <a:off x="0" y="0"/>
            <a:ext cx="7315200" cy="215444"/>
          </a:xfrm>
          <a:prstGeom prst="rect">
            <a:avLst/>
          </a:prstGeom>
          <a:noFill/>
        </p:spPr>
        <p:txBody>
          <a:bodyPr wrap="square" lIns="91440" tIns="0" rIns="0" bIns="0" rtlCol="0">
            <a:spAutoFit/>
          </a:bodyPr>
          <a:lstStyle/>
          <a:p>
            <a:pPr defTabSz="457200"/>
            <a:r>
              <a:rPr lang="en-US" sz="1400" dirty="0">
                <a:solidFill>
                  <a:srgbClr val="830051"/>
                </a:solidFill>
              </a:rPr>
              <a:t>BRILINTA</a:t>
            </a:r>
            <a:r>
              <a:rPr lang="en-US" sz="1400" baseline="30000" dirty="0">
                <a:solidFill>
                  <a:srgbClr val="830051"/>
                </a:solidFill>
              </a:rPr>
              <a:t>®</a:t>
            </a:r>
            <a:r>
              <a:rPr lang="en-US" sz="1400" dirty="0">
                <a:solidFill>
                  <a:srgbClr val="830051"/>
                </a:solidFill>
              </a:rPr>
              <a:t> (ticagrelor) Tablets</a:t>
            </a:r>
          </a:p>
        </p:txBody>
      </p:sp>
    </p:spTree>
    <p:extLst>
      <p:ext uri="{BB962C8B-B14F-4D97-AF65-F5344CB8AC3E}">
        <p14:creationId xmlns:p14="http://schemas.microsoft.com/office/powerpoint/2010/main" val="2517891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700" r:id="rId12"/>
    <p:sldLayoutId id="2147483709" r:id="rId13"/>
    <p:sldLayoutId id="2147483704" r:id="rId14"/>
    <p:sldLayoutId id="2147483807" r:id="rId15"/>
  </p:sldLayoutIdLst>
  <p:transition>
    <p:fade/>
  </p:transition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  <p15:guide id="3" pos="288">
          <p15:clr>
            <a:srgbClr val="F26B43"/>
          </p15:clr>
        </p15:guide>
        <p15:guide id="4" pos="7392">
          <p15:clr>
            <a:srgbClr val="F26B43"/>
          </p15:clr>
        </p15:guide>
        <p15:guide id="5" orient="horz" pos="144">
          <p15:clr>
            <a:srgbClr val="F26B43"/>
          </p15:clr>
        </p15:guide>
        <p15:guide id="6" orient="horz" pos="648">
          <p15:clr>
            <a:srgbClr val="F26B43"/>
          </p15:clr>
        </p15:guide>
        <p15:guide id="7" orient="horz" pos="792">
          <p15:clr>
            <a:srgbClr val="F26B43"/>
          </p15:clr>
        </p15:guide>
        <p15:guide id="8" orient="horz" pos="3672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37230E15-E9DE-4CF2-B1B5-45594E12C6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68DDFB7A-C5EB-4BC1-A8A6-7DAA84F319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730ECDC-056A-4332-9957-F039B78DEC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DE6ED4-917D-44CC-A7E3-83F12BEFCE29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F9BF165-4037-44C6-9F41-84C0EDE694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DC17D4A-E189-41AA-B832-2CD6FB9C6C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FB0BBF-092E-44D2-9B4D-2B09F56C8C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414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10" r:id="rId2"/>
    <p:sldLayoutId id="2147483811" r:id="rId3"/>
    <p:sldLayoutId id="2147483812" r:id="rId4"/>
    <p:sldLayoutId id="2147483813" r:id="rId5"/>
    <p:sldLayoutId id="2147483814" r:id="rId6"/>
    <p:sldLayoutId id="2147483815" r:id="rId7"/>
    <p:sldLayoutId id="2147483816" r:id="rId8"/>
    <p:sldLayoutId id="2147483817" r:id="rId9"/>
    <p:sldLayoutId id="2147483818" r:id="rId10"/>
    <p:sldLayoutId id="2147483819" r:id="rId11"/>
    <p:sldLayoutId id="214748384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C908D3-C0B9-4FEC-A93C-B9F21F110EC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9818EF-3CC6-46F1-95D8-F4CBFA76C71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9394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22" r:id="rId2"/>
    <p:sldLayoutId id="2147483823" r:id="rId3"/>
    <p:sldLayoutId id="2147483824" r:id="rId4"/>
    <p:sldLayoutId id="2147483825" r:id="rId5"/>
    <p:sldLayoutId id="2147483826" r:id="rId6"/>
    <p:sldLayoutId id="2147483827" r:id="rId7"/>
    <p:sldLayoutId id="2147483828" r:id="rId8"/>
    <p:sldLayoutId id="2147483829" r:id="rId9"/>
    <p:sldLayoutId id="2147483830" r:id="rId10"/>
    <p:sldLayoutId id="2147483831" r:id="rId11"/>
    <p:sldLayoutId id="214748383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591300"/>
            <a:ext cx="487680" cy="266700"/>
          </a:xfrm>
          <a:prstGeom prst="rect">
            <a:avLst/>
          </a:prstGeom>
        </p:spPr>
        <p:txBody>
          <a:bodyPr vert="horz" lIns="91440" tIns="45720" rIns="45720" bIns="45720" rtlCol="0" anchor="b" anchorCtr="0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fld id="{CC7432E5-F8E0-41AE-9A6B-AD730338B005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602"/>
            <a:ext cx="11277600" cy="80009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57300"/>
            <a:ext cx="11277600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-1871133" y="6534150"/>
            <a:ext cx="1295400" cy="3238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00641C-1BFD-4E39-BE68-FA3BD8BB5F86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11/14/2019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-1871133" y="6004515"/>
            <a:ext cx="1295400" cy="4276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10160000" y="6611780"/>
            <a:ext cx="2032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>
                <a:solidFill>
                  <a:srgbClr val="000000"/>
                </a:solidFill>
                <a:cs typeface="Arial" pitchFamily="34" charset="0"/>
              </a:rPr>
              <a:t>© AstraZeneca 2019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457200" y="1129284"/>
            <a:ext cx="11734800" cy="18288"/>
          </a:xfrm>
          <a:prstGeom prst="rect">
            <a:avLst/>
          </a:prstGeom>
          <a:gradFill flip="none" rotWithShape="1">
            <a:gsLst>
              <a:gs pos="26000">
                <a:schemeClr val="accent1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4266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4" r:id="rId1"/>
    <p:sldLayoutId id="2147483835" r:id="rId2"/>
    <p:sldLayoutId id="2147483836" r:id="rId3"/>
    <p:sldLayoutId id="2147483837" r:id="rId4"/>
    <p:sldLayoutId id="2147483838" r:id="rId5"/>
    <p:sldLayoutId id="2147483839" r:id="rId6"/>
    <p:sldLayoutId id="2147483840" r:id="rId7"/>
    <p:sldLayoutId id="2147483841" r:id="rId8"/>
    <p:sldLayoutId id="2147483842" r:id="rId9"/>
    <p:sldLayoutId id="2147483843" r:id="rId10"/>
    <p:sldLayoutId id="2147483844" r:id="rId11"/>
    <p:sldLayoutId id="2147483845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  <p15:guide id="3" pos="288">
          <p15:clr>
            <a:srgbClr val="F26B43"/>
          </p15:clr>
        </p15:guide>
        <p15:guide id="4" pos="7392">
          <p15:clr>
            <a:srgbClr val="F26B43"/>
          </p15:clr>
        </p15:guide>
        <p15:guide id="5" orient="horz" pos="144">
          <p15:clr>
            <a:srgbClr val="F26B43"/>
          </p15:clr>
        </p15:guide>
        <p15:guide id="6" orient="horz" pos="648">
          <p15:clr>
            <a:srgbClr val="F26B43"/>
          </p15:clr>
        </p15:guide>
        <p15:guide id="7" orient="horz" pos="792">
          <p15:clr>
            <a:srgbClr val="F26B43"/>
          </p15:clr>
        </p15:guide>
        <p15:guide id="8" orient="horz" pos="3672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86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457200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000000">
                    <a:tint val="75000"/>
                  </a:srgbClr>
                </a:solidFill>
                <a:latin typeface="+mn-lt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/>
              <a:t>8/18/09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eaLnBrk="1" hangingPunct="1">
              <a:defRPr sz="1200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defTabSz="457200" eaLnBrk="1" hangingPunct="1">
              <a:defRPr sz="1200">
                <a:solidFill>
                  <a:srgbClr val="898989"/>
                </a:solidFill>
                <a:cs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A75A66B-FF2A-44EB-A445-2728E80ECD96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  <p:pic>
        <p:nvPicPr>
          <p:cNvPr id="28679" name="Picture 7" descr="UCR-logo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1485" y="6270626"/>
            <a:ext cx="1170516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Rectangle 16"/>
          <p:cNvSpPr>
            <a:spLocks noChangeArrowheads="1"/>
          </p:cNvSpPr>
          <p:nvPr userDrawn="1"/>
        </p:nvSpPr>
        <p:spPr bwMode="auto">
          <a:xfrm>
            <a:off x="275167" y="6381750"/>
            <a:ext cx="2844800" cy="33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altLang="en-US" sz="1400" smtClean="0">
              <a:solidFill>
                <a:srgbClr val="1F497D"/>
              </a:solidFill>
            </a:endParaRPr>
          </a:p>
        </p:txBody>
      </p:sp>
      <p:pic>
        <p:nvPicPr>
          <p:cNvPr id="28681" name="Picture 9" descr="d_DCRI_rgb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1" y="6567488"/>
            <a:ext cx="2937933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6889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8" r:id="rId1"/>
    <p:sldLayoutId id="2147483849" r:id="rId2"/>
    <p:sldLayoutId id="2147483850" r:id="rId3"/>
    <p:sldLayoutId id="2147483851" r:id="rId4"/>
    <p:sldLayoutId id="2147483852" r:id="rId5"/>
    <p:sldLayoutId id="2147483853" r:id="rId6"/>
    <p:sldLayoutId id="2147483854" r:id="rId7"/>
    <p:sldLayoutId id="2147483855" r:id="rId8"/>
    <p:sldLayoutId id="2147483856" r:id="rId9"/>
    <p:sldLayoutId id="2147483857" r:id="rId10"/>
    <p:sldLayoutId id="2147483858" r:id="rId11"/>
    <p:sldLayoutId id="2147483859" r:id="rId12"/>
    <p:sldLayoutId id="2147483860" r:id="rId13"/>
  </p:sldLayoutIdLst>
  <p:transition/>
  <p:hf hdr="0" ftr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+mj-lt"/>
          <a:ea typeface="+mj-ea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pitchFamily="34" charset="0"/>
          <a:ea typeface="ＭＳ Ｐゴシック" pitchFamily="34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pitchFamily="34" charset="0"/>
          <a:ea typeface="ＭＳ Ｐゴシック" pitchFamily="34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pitchFamily="34" charset="0"/>
          <a:ea typeface="ＭＳ Ｐゴシック" pitchFamily="34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pitchFamily="34" charset="0"/>
          <a:ea typeface="ＭＳ Ｐゴシック" pitchFamily="34" charset="-128"/>
          <a:cs typeface="ＭＳ Ｐゴシック" charset="0"/>
        </a:defRPr>
      </a:lvl5pPr>
      <a:lvl6pPr marL="457200" algn="ctr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pitchFamily="34" charset="0"/>
          <a:ea typeface="ＭＳ Ｐゴシック" pitchFamily="34" charset="-128"/>
        </a:defRPr>
      </a:lvl6pPr>
      <a:lvl7pPr marL="914400" algn="ctr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pitchFamily="34" charset="0"/>
          <a:ea typeface="ＭＳ Ｐゴシック" pitchFamily="34" charset="-128"/>
        </a:defRPr>
      </a:lvl7pPr>
      <a:lvl8pPr marL="1371600" algn="ctr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pitchFamily="34" charset="0"/>
          <a:ea typeface="ＭＳ Ｐゴシック" pitchFamily="34" charset="-128"/>
        </a:defRPr>
      </a:lvl8pPr>
      <a:lvl9pPr marL="1828800" algn="ctr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pitchFamily="34" charset="0"/>
          <a:ea typeface="ＭＳ Ｐゴシック" pitchFamily="34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i="1">
          <a:solidFill>
            <a:schemeClr val="bg1"/>
          </a:solidFill>
          <a:latin typeface="+mn-lt"/>
          <a:ea typeface="+mn-ea"/>
          <a:cs typeface="Arial" pitchFamily="34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600" b="1">
          <a:solidFill>
            <a:schemeClr val="bg1"/>
          </a:solidFill>
          <a:latin typeface="+mn-lt"/>
          <a:ea typeface="Arial" charset="0"/>
          <a:cs typeface="Arial" pitchFamily="34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200" b="1" i="1">
          <a:solidFill>
            <a:schemeClr val="bg1"/>
          </a:solidFill>
          <a:latin typeface="+mn-lt"/>
          <a:ea typeface="Arial" charset="0"/>
          <a:cs typeface="Arial" pitchFamily="34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bg1"/>
          </a:solidFill>
          <a:latin typeface="+mn-lt"/>
          <a:ea typeface="Arial" charset="0"/>
          <a:cs typeface="Arial" pitchFamily="34" charset="0"/>
        </a:defRPr>
      </a:lvl5pPr>
      <a:lvl6pPr marL="25146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bg1"/>
          </a:solidFill>
          <a:latin typeface="+mn-lt"/>
          <a:ea typeface="+mn-ea"/>
          <a:cs typeface="Arial" pitchFamily="34" charset="0"/>
        </a:defRPr>
      </a:lvl6pPr>
      <a:lvl7pPr marL="29718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bg1"/>
          </a:solidFill>
          <a:latin typeface="+mn-lt"/>
          <a:ea typeface="+mn-ea"/>
          <a:cs typeface="Arial" pitchFamily="34" charset="0"/>
        </a:defRPr>
      </a:lvl7pPr>
      <a:lvl8pPr marL="3429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bg1"/>
          </a:solidFill>
          <a:latin typeface="+mn-lt"/>
          <a:ea typeface="+mn-ea"/>
          <a:cs typeface="Arial" pitchFamily="34" charset="0"/>
        </a:defRPr>
      </a:lvl8pPr>
      <a:lvl9pPr marL="3886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bg1"/>
          </a:solidFill>
          <a:latin typeface="+mn-lt"/>
          <a:ea typeface="+mn-ea"/>
          <a:cs typeface="Arial" pitchFamily="34" charset="0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2285" y="155575"/>
            <a:ext cx="10358967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81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479550"/>
            <a:ext cx="10363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81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594943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62" r:id="rId1"/>
  </p:sldLayoutIdLst>
  <p:transition>
    <p:wipe dir="r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30000"/>
        </a:spcBef>
        <a:spcAft>
          <a:spcPct val="0"/>
        </a:spcAft>
        <a:buClr>
          <a:schemeClr val="tx2"/>
        </a:buClr>
        <a:buSzPct val="110000"/>
        <a:buChar char="•"/>
        <a:defRPr sz="3000" b="1">
          <a:solidFill>
            <a:schemeClr val="tx1"/>
          </a:solidFill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30000"/>
        </a:spcBef>
        <a:spcAft>
          <a:spcPct val="0"/>
        </a:spcAft>
        <a:buClr>
          <a:schemeClr val="tx2"/>
        </a:buClr>
        <a:buSzPct val="70000"/>
        <a:buFont typeface="Wingdings 2" panose="05020102010507070707" pitchFamily="18" charset="2"/>
        <a:buChar char="¡"/>
        <a:defRPr sz="2800" b="1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30000"/>
        </a:spcBef>
        <a:spcAft>
          <a:spcPct val="0"/>
        </a:spcAft>
        <a:buChar char="•"/>
        <a:defRPr sz="2400" b="1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30000"/>
        </a:spcBef>
        <a:spcAft>
          <a:spcPct val="0"/>
        </a:spcAft>
        <a:buChar char="–"/>
        <a:defRPr sz="2000" b="1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30000"/>
        </a:spcBef>
        <a:spcAft>
          <a:spcPct val="0"/>
        </a:spcAft>
        <a:buChar char="»"/>
        <a:defRPr sz="2000" b="1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3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3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3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3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657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2300" y="2406651"/>
            <a:ext cx="10983384" cy="2284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E9C09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3365FB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53882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165100" tIns="155575" rIns="165100" bIns="155575" numCol="1" anchor="ctr" anchorCtr="1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7657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032000" y="227014"/>
            <a:ext cx="9848851" cy="395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E9C09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3365FB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53882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pic>
        <p:nvPicPr>
          <p:cNvPr id="30724" name="Picture 9" descr="d_DCRI_white"/>
          <p:cNvPicPr preferRelativeResize="0"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12" b="9360"/>
          <a:stretch>
            <a:fillRect/>
          </a:stretch>
        </p:blipFill>
        <p:spPr bwMode="auto">
          <a:xfrm>
            <a:off x="8534401" y="6577013"/>
            <a:ext cx="3350684" cy="20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5" name="Picture 13" descr="trilogy-logos-4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1" y="228600"/>
            <a:ext cx="1528233" cy="838200"/>
          </a:xfrm>
          <a:prstGeom prst="rect">
            <a:avLst/>
          </a:prstGeom>
          <a:noFill/>
          <a:ln>
            <a:noFill/>
          </a:ln>
          <a:effectLst>
            <a:outerShdw dist="25399" dir="2700000" algn="ctr" rotWithShape="0">
              <a:srgbClr val="808080">
                <a:alpha val="39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Connector 2"/>
          <p:cNvCxnSpPr/>
          <p:nvPr userDrawn="1"/>
        </p:nvCxnSpPr>
        <p:spPr bwMode="auto">
          <a:xfrm>
            <a:off x="304800" y="6477000"/>
            <a:ext cx="11582400" cy="0"/>
          </a:xfrm>
          <a:prstGeom prst="line">
            <a:avLst/>
          </a:prstGeom>
          <a:ln w="6350">
            <a:solidFill>
              <a:schemeClr val="accent3">
                <a:lumMod val="20000"/>
                <a:lumOff val="80000"/>
              </a:schemeClr>
            </a:solidFill>
            <a:headEnd type="none" w="med" len="med"/>
            <a:tailEnd type="none" w="med" len="med"/>
          </a:ln>
          <a:extLst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547285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64" r:id="rId1"/>
    <p:sldLayoutId id="2147483865" r:id="rId2"/>
    <p:sldLayoutId id="2147483866" r:id="rId3"/>
    <p:sldLayoutId id="2147483867" r:id="rId4"/>
    <p:sldLayoutId id="2147483868" r:id="rId5"/>
    <p:sldLayoutId id="2147483869" r:id="rId6"/>
    <p:sldLayoutId id="2147483870" r:id="rId7"/>
    <p:sldLayoutId id="2147483871" r:id="rId8"/>
    <p:sldLayoutId id="2147483872" r:id="rId9"/>
    <p:sldLayoutId id="2147483873" r:id="rId10"/>
    <p:sldLayoutId id="2147483874" r:id="rId11"/>
    <p:sldLayoutId id="2147483875" r:id="rId12"/>
    <p:sldLayoutId id="2147483876" r:id="rId13"/>
  </p:sldLayoutIdLst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ＭＳ Ｐゴシック" charset="0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  <a:cs typeface="ＭＳ Ｐゴシック" charset="0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9pPr>
    </p:titleStyle>
    <p:bodyStyle>
      <a:lvl1pPr marL="292100" indent="-292100" algn="l" rtl="0" eaLnBrk="0" fontAlgn="base" hangingPunct="0">
        <a:lnSpc>
          <a:spcPct val="95000"/>
        </a:lnSpc>
        <a:spcBef>
          <a:spcPct val="40000"/>
        </a:spcBef>
        <a:spcAft>
          <a:spcPct val="0"/>
        </a:spcAft>
        <a:buClr>
          <a:schemeClr val="hlink"/>
        </a:buClr>
        <a:buSzPct val="100000"/>
        <a:buFont typeface="Wingdings" pitchFamily="2" charset="2"/>
        <a:buChar char="§"/>
        <a:defRPr sz="2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ＭＳ Ｐゴシック" charset="0"/>
        </a:defRPr>
      </a:lvl1pPr>
      <a:lvl2pPr marL="749300" indent="-293688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buClr>
          <a:schemeClr val="accent2"/>
        </a:buClr>
        <a:buSzPct val="110000"/>
        <a:buFont typeface="Arial" pitchFamily="34" charset="0"/>
        <a:buChar char="•"/>
        <a:defRPr sz="2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2pPr>
      <a:lvl3pPr marL="1027113" indent="4763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lr>
          <a:schemeClr val="tx1"/>
        </a:buClr>
        <a:buSzPct val="44000"/>
        <a:buFont typeface="Monotype Sorts" pitchFamily="2" charset="2"/>
        <a:defRPr sz="2600" i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3pPr>
      <a:lvl4pPr marL="1544638" indent="-171450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00250" indent="-171450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457450" indent="-171450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14650" indent="-171450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371850" indent="-171450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29050" indent="-171450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80"/>
            </a:gs>
            <a:gs pos="100000">
              <a:srgbClr val="000028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7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r="53195"/>
          <a:stretch>
            <a:fillRect/>
          </a:stretch>
        </p:blipFill>
        <p:spPr bwMode="auto">
          <a:xfrm>
            <a:off x="0" y="0"/>
            <a:ext cx="5198533" cy="113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604933" y="0"/>
            <a:ext cx="658706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400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D5B3858-023E-4E66-A911-BC9E319B89D0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348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8" r:id="rId1"/>
    <p:sldLayoutId id="2147483879" r:id="rId2"/>
    <p:sldLayoutId id="2147483880" r:id="rId3"/>
    <p:sldLayoutId id="2147483881" r:id="rId4"/>
    <p:sldLayoutId id="2147483882" r:id="rId5"/>
    <p:sldLayoutId id="2147483883" r:id="rId6"/>
    <p:sldLayoutId id="2147483884" r:id="rId7"/>
    <p:sldLayoutId id="2147483885" r:id="rId8"/>
    <p:sldLayoutId id="2147483886" r:id="rId9"/>
    <p:sldLayoutId id="2147483887" r:id="rId10"/>
    <p:sldLayoutId id="214748388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7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3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7.png"/><Relationship Id="rId7" Type="http://schemas.openxmlformats.org/officeDocument/2006/relationships/image" Target="../media/image6.sv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image" Target="../media/image10.svg"/><Relationship Id="rId5" Type="http://schemas.openxmlformats.org/officeDocument/2006/relationships/image" Target="../media/image28.png"/><Relationship Id="rId10" Type="http://schemas.openxmlformats.org/officeDocument/2006/relationships/image" Target="../media/image31.png"/><Relationship Id="rId4" Type="http://schemas.openxmlformats.org/officeDocument/2006/relationships/image" Target="../media/image3.svg"/><Relationship Id="rId9" Type="http://schemas.openxmlformats.org/officeDocument/2006/relationships/image" Target="../media/image8.sv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slide" Target="slide2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7.xml"/><Relationship Id="rId4" Type="http://schemas.openxmlformats.org/officeDocument/2006/relationships/image" Target="../media/image1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3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7.xml"/><Relationship Id="rId4" Type="http://schemas.openxmlformats.org/officeDocument/2006/relationships/image" Target="../media/image35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19.xml"/><Relationship Id="rId5" Type="http://schemas.openxmlformats.org/officeDocument/2006/relationships/slide" Target="slide17.xml"/><Relationship Id="rId4" Type="http://schemas.openxmlformats.org/officeDocument/2006/relationships/image" Target="../media/image3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19.xml"/><Relationship Id="rId4" Type="http://schemas.openxmlformats.org/officeDocument/2006/relationships/image" Target="../media/image35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19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36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slide" Target="slide30.xml"/><Relationship Id="rId3" Type="http://schemas.openxmlformats.org/officeDocument/2006/relationships/image" Target="../media/image38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17.xml"/><Relationship Id="rId6" Type="http://schemas.openxmlformats.org/officeDocument/2006/relationships/slide" Target="slide35.xml"/><Relationship Id="rId5" Type="http://schemas.openxmlformats.org/officeDocument/2006/relationships/slide" Target="slide31.xml"/><Relationship Id="rId4" Type="http://schemas.microsoft.com/office/2007/relationships/hdphoto" Target="../media/hdphoto2.wdp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18.xml"/><Relationship Id="rId4" Type="http://schemas.openxmlformats.org/officeDocument/2006/relationships/image" Target="../media/image39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19.xml"/><Relationship Id="rId4" Type="http://schemas.openxmlformats.org/officeDocument/2006/relationships/chart" Target="../charts/char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19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19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19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3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7.xml"/><Relationship Id="rId4" Type="http://schemas.openxmlformats.org/officeDocument/2006/relationships/image" Target="../media/image16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43.emf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3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1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1346200"/>
            <a:ext cx="9220200" cy="156966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800" b="1">
                <a:solidFill>
                  <a:schemeClr val="bg1"/>
                </a:solidFill>
              </a:rPr>
              <a:t>TICAGRELOR</a:t>
            </a:r>
          </a:p>
          <a:p>
            <a:pPr algn="ctr"/>
            <a:r>
              <a:rPr lang="en-US" sz="4800" b="1" smtClean="0">
                <a:solidFill>
                  <a:schemeClr val="bg1"/>
                </a:solidFill>
              </a:rPr>
              <a:t> </a:t>
            </a:r>
            <a:r>
              <a:rPr lang="en-US" sz="3600" b="1" smtClean="0">
                <a:solidFill>
                  <a:schemeClr val="bg1"/>
                </a:solidFill>
              </a:rPr>
              <a:t>The </a:t>
            </a:r>
            <a:r>
              <a:rPr lang="en-US" sz="3600" b="1" dirty="0" smtClean="0">
                <a:solidFill>
                  <a:schemeClr val="bg1"/>
                </a:solidFill>
              </a:rPr>
              <a:t>Best P2Y12 Platelet Antagonist </a:t>
            </a:r>
            <a:r>
              <a:rPr lang="en-US" sz="3600" b="1" smtClean="0">
                <a:solidFill>
                  <a:schemeClr val="bg1"/>
                </a:solidFill>
              </a:rPr>
              <a:t>Post ACS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67050" y="4483100"/>
            <a:ext cx="6134100" cy="95410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Prof. Shaul Atar</a:t>
            </a:r>
          </a:p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Galilee Medical Center, </a:t>
            </a:r>
            <a:r>
              <a:rPr lang="en-US" sz="2800" b="1" dirty="0" err="1" smtClean="0">
                <a:solidFill>
                  <a:schemeClr val="bg1"/>
                </a:solidFill>
              </a:rPr>
              <a:t>Nahariya</a:t>
            </a:r>
            <a:endParaRPr lang="en-US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0348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9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727700" y="28575"/>
            <a:ext cx="49403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2600">
                <a:effectLst>
                  <a:outerShdw blurRad="38100" dist="38100" dir="2700000" algn="tl">
                    <a:srgbClr val="000000"/>
                  </a:outerShdw>
                </a:effectLst>
              </a:rPr>
              <a:t>Net Clinical Benefit</a:t>
            </a:r>
            <a:br>
              <a:rPr lang="en-US" sz="260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2600" i="1">
                <a:effectLst>
                  <a:outerShdw blurRad="38100" dist="38100" dir="2700000" algn="tl">
                    <a:srgbClr val="000000"/>
                  </a:outerShdw>
                </a:effectLst>
              </a:rPr>
              <a:t>Bleeding Risk Subgroups</a:t>
            </a:r>
            <a:endParaRPr 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82275" name="Rectangle 3"/>
          <p:cNvSpPr>
            <a:spLocks noChangeArrowheads="1"/>
          </p:cNvSpPr>
          <p:nvPr/>
        </p:nvSpPr>
        <p:spPr bwMode="auto">
          <a:xfrm>
            <a:off x="2344683" y="1682750"/>
            <a:ext cx="11222" cy="46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00" b="1">
                <a:solidFill>
                  <a:srgbClr val="000000"/>
                </a:solidFill>
              </a:rPr>
              <a:t> </a:t>
            </a: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182276" name="Line 4"/>
          <p:cNvSpPr>
            <a:spLocks noChangeShapeType="1"/>
          </p:cNvSpPr>
          <p:nvPr/>
        </p:nvSpPr>
        <p:spPr bwMode="auto">
          <a:xfrm flipV="1">
            <a:off x="3473450" y="1828800"/>
            <a:ext cx="1588" cy="41783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</a:endParaRPr>
          </a:p>
        </p:txBody>
      </p:sp>
      <p:sp>
        <p:nvSpPr>
          <p:cNvPr id="182277" name="Line 5"/>
          <p:cNvSpPr>
            <a:spLocks noChangeShapeType="1"/>
          </p:cNvSpPr>
          <p:nvPr/>
        </p:nvSpPr>
        <p:spPr bwMode="auto">
          <a:xfrm flipV="1">
            <a:off x="6203950" y="1828800"/>
            <a:ext cx="1588" cy="4178300"/>
          </a:xfrm>
          <a:prstGeom prst="line">
            <a:avLst/>
          </a:prstGeom>
          <a:noFill/>
          <a:ln w="25400" cap="rnd">
            <a:solidFill>
              <a:schemeClr val="bg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</a:endParaRPr>
          </a:p>
        </p:txBody>
      </p:sp>
      <p:sp>
        <p:nvSpPr>
          <p:cNvPr id="182278" name="Line 6"/>
          <p:cNvSpPr>
            <a:spLocks noChangeShapeType="1"/>
          </p:cNvSpPr>
          <p:nvPr/>
        </p:nvSpPr>
        <p:spPr bwMode="auto">
          <a:xfrm flipV="1">
            <a:off x="3473450" y="6007100"/>
            <a:ext cx="1588" cy="381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</a:endParaRPr>
          </a:p>
        </p:txBody>
      </p:sp>
      <p:sp>
        <p:nvSpPr>
          <p:cNvPr id="182279" name="Line 7"/>
          <p:cNvSpPr>
            <a:spLocks noChangeShapeType="1"/>
          </p:cNvSpPr>
          <p:nvPr/>
        </p:nvSpPr>
        <p:spPr bwMode="auto">
          <a:xfrm flipV="1">
            <a:off x="4184650" y="6007100"/>
            <a:ext cx="1588" cy="3810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</a:endParaRPr>
          </a:p>
        </p:txBody>
      </p:sp>
      <p:sp>
        <p:nvSpPr>
          <p:cNvPr id="182280" name="Line 8"/>
          <p:cNvSpPr>
            <a:spLocks noChangeShapeType="1"/>
          </p:cNvSpPr>
          <p:nvPr/>
        </p:nvSpPr>
        <p:spPr bwMode="auto">
          <a:xfrm flipV="1">
            <a:off x="4794250" y="6007100"/>
            <a:ext cx="1588" cy="3810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</a:endParaRPr>
          </a:p>
        </p:txBody>
      </p:sp>
      <p:sp>
        <p:nvSpPr>
          <p:cNvPr id="182281" name="Line 9"/>
          <p:cNvSpPr>
            <a:spLocks noChangeShapeType="1"/>
          </p:cNvSpPr>
          <p:nvPr/>
        </p:nvSpPr>
        <p:spPr bwMode="auto">
          <a:xfrm flipV="1">
            <a:off x="5327650" y="6007100"/>
            <a:ext cx="1588" cy="3810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</a:endParaRPr>
          </a:p>
        </p:txBody>
      </p:sp>
      <p:sp>
        <p:nvSpPr>
          <p:cNvPr id="182282" name="Line 10"/>
          <p:cNvSpPr>
            <a:spLocks noChangeShapeType="1"/>
          </p:cNvSpPr>
          <p:nvPr/>
        </p:nvSpPr>
        <p:spPr bwMode="auto">
          <a:xfrm flipV="1">
            <a:off x="5784850" y="6007100"/>
            <a:ext cx="1588" cy="3810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</a:endParaRPr>
          </a:p>
        </p:txBody>
      </p:sp>
      <p:sp>
        <p:nvSpPr>
          <p:cNvPr id="182283" name="Line 11"/>
          <p:cNvSpPr>
            <a:spLocks noChangeShapeType="1"/>
          </p:cNvSpPr>
          <p:nvPr/>
        </p:nvSpPr>
        <p:spPr bwMode="auto">
          <a:xfrm flipV="1">
            <a:off x="6203950" y="6007100"/>
            <a:ext cx="1588" cy="381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</a:endParaRPr>
          </a:p>
        </p:txBody>
      </p:sp>
      <p:sp>
        <p:nvSpPr>
          <p:cNvPr id="182284" name="Line 12"/>
          <p:cNvSpPr>
            <a:spLocks noChangeShapeType="1"/>
          </p:cNvSpPr>
          <p:nvPr/>
        </p:nvSpPr>
        <p:spPr bwMode="auto">
          <a:xfrm flipV="1">
            <a:off x="8934450" y="6007100"/>
            <a:ext cx="1588" cy="381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</a:endParaRPr>
          </a:p>
        </p:txBody>
      </p:sp>
      <p:sp>
        <p:nvSpPr>
          <p:cNvPr id="182285" name="Line 13"/>
          <p:cNvSpPr>
            <a:spLocks noChangeShapeType="1"/>
          </p:cNvSpPr>
          <p:nvPr/>
        </p:nvSpPr>
        <p:spPr bwMode="auto">
          <a:xfrm flipV="1">
            <a:off x="3473450" y="6007100"/>
            <a:ext cx="1588" cy="12700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</a:endParaRPr>
          </a:p>
        </p:txBody>
      </p:sp>
      <p:sp>
        <p:nvSpPr>
          <p:cNvPr id="182286" name="Line 14"/>
          <p:cNvSpPr>
            <a:spLocks noChangeShapeType="1"/>
          </p:cNvSpPr>
          <p:nvPr/>
        </p:nvSpPr>
        <p:spPr bwMode="auto">
          <a:xfrm flipV="1">
            <a:off x="6203950" y="6007100"/>
            <a:ext cx="1588" cy="1270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</a:endParaRPr>
          </a:p>
        </p:txBody>
      </p:sp>
      <p:sp>
        <p:nvSpPr>
          <p:cNvPr id="182287" name="Line 15"/>
          <p:cNvSpPr>
            <a:spLocks noChangeShapeType="1"/>
          </p:cNvSpPr>
          <p:nvPr/>
        </p:nvSpPr>
        <p:spPr bwMode="auto">
          <a:xfrm flipV="1">
            <a:off x="8934450" y="6007100"/>
            <a:ext cx="1588" cy="1270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</a:endParaRPr>
          </a:p>
        </p:txBody>
      </p:sp>
      <p:sp>
        <p:nvSpPr>
          <p:cNvPr id="182288" name="Line 16"/>
          <p:cNvSpPr>
            <a:spLocks noChangeShapeType="1"/>
          </p:cNvSpPr>
          <p:nvPr/>
        </p:nvSpPr>
        <p:spPr bwMode="auto">
          <a:xfrm flipV="1">
            <a:off x="3473450" y="1828800"/>
            <a:ext cx="1588" cy="41783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</a:endParaRPr>
          </a:p>
        </p:txBody>
      </p:sp>
      <p:sp>
        <p:nvSpPr>
          <p:cNvPr id="182289" name="Line 17"/>
          <p:cNvSpPr>
            <a:spLocks noChangeShapeType="1"/>
          </p:cNvSpPr>
          <p:nvPr/>
        </p:nvSpPr>
        <p:spPr bwMode="auto">
          <a:xfrm>
            <a:off x="3473450" y="6007100"/>
            <a:ext cx="5461000" cy="1588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</a:endParaRPr>
          </a:p>
        </p:txBody>
      </p:sp>
      <p:sp>
        <p:nvSpPr>
          <p:cNvPr id="182290" name="Line 18"/>
          <p:cNvSpPr>
            <a:spLocks noChangeShapeType="1"/>
          </p:cNvSpPr>
          <p:nvPr/>
        </p:nvSpPr>
        <p:spPr bwMode="auto">
          <a:xfrm flipH="1">
            <a:off x="5276850" y="5803900"/>
            <a:ext cx="723900" cy="1588"/>
          </a:xfrm>
          <a:prstGeom prst="line">
            <a:avLst/>
          </a:prstGeom>
          <a:noFill/>
          <a:ln w="12700">
            <a:solidFill>
              <a:srgbClr val="FFFF4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</a:endParaRPr>
          </a:p>
        </p:txBody>
      </p:sp>
      <p:sp>
        <p:nvSpPr>
          <p:cNvPr id="182291" name="Line 19"/>
          <p:cNvSpPr>
            <a:spLocks noChangeShapeType="1"/>
          </p:cNvSpPr>
          <p:nvPr/>
        </p:nvSpPr>
        <p:spPr bwMode="auto">
          <a:xfrm flipH="1">
            <a:off x="5226050" y="5003800"/>
            <a:ext cx="685800" cy="1588"/>
          </a:xfrm>
          <a:prstGeom prst="line">
            <a:avLst/>
          </a:prstGeom>
          <a:noFill/>
          <a:ln w="1270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</a:endParaRPr>
          </a:p>
        </p:txBody>
      </p:sp>
      <p:sp>
        <p:nvSpPr>
          <p:cNvPr id="182292" name="Line 20"/>
          <p:cNvSpPr>
            <a:spLocks noChangeShapeType="1"/>
          </p:cNvSpPr>
          <p:nvPr/>
        </p:nvSpPr>
        <p:spPr bwMode="auto">
          <a:xfrm flipH="1">
            <a:off x="4743450" y="4508500"/>
            <a:ext cx="3136900" cy="1588"/>
          </a:xfrm>
          <a:prstGeom prst="line">
            <a:avLst/>
          </a:prstGeom>
          <a:noFill/>
          <a:ln w="127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</a:endParaRPr>
          </a:p>
        </p:txBody>
      </p:sp>
      <p:sp>
        <p:nvSpPr>
          <p:cNvPr id="182293" name="Line 21"/>
          <p:cNvSpPr>
            <a:spLocks noChangeShapeType="1"/>
          </p:cNvSpPr>
          <p:nvPr/>
        </p:nvSpPr>
        <p:spPr bwMode="auto">
          <a:xfrm flipH="1">
            <a:off x="5073650" y="3770314"/>
            <a:ext cx="889000" cy="1587"/>
          </a:xfrm>
          <a:prstGeom prst="line">
            <a:avLst/>
          </a:prstGeom>
          <a:noFill/>
          <a:ln w="1270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</a:endParaRPr>
          </a:p>
        </p:txBody>
      </p:sp>
      <p:sp>
        <p:nvSpPr>
          <p:cNvPr id="182294" name="Line 22"/>
          <p:cNvSpPr>
            <a:spLocks noChangeShapeType="1"/>
          </p:cNvSpPr>
          <p:nvPr/>
        </p:nvSpPr>
        <p:spPr bwMode="auto">
          <a:xfrm flipH="1">
            <a:off x="5365750" y="3262314"/>
            <a:ext cx="1587500" cy="1587"/>
          </a:xfrm>
          <a:prstGeom prst="line">
            <a:avLst/>
          </a:prstGeom>
          <a:noFill/>
          <a:ln w="127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</a:endParaRPr>
          </a:p>
        </p:txBody>
      </p:sp>
      <p:sp>
        <p:nvSpPr>
          <p:cNvPr id="182295" name="Line 23"/>
          <p:cNvSpPr>
            <a:spLocks noChangeShapeType="1"/>
          </p:cNvSpPr>
          <p:nvPr/>
        </p:nvSpPr>
        <p:spPr bwMode="auto">
          <a:xfrm flipH="1">
            <a:off x="5124450" y="2324100"/>
            <a:ext cx="787400" cy="1588"/>
          </a:xfrm>
          <a:prstGeom prst="line">
            <a:avLst/>
          </a:prstGeom>
          <a:noFill/>
          <a:ln w="1270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</a:endParaRPr>
          </a:p>
        </p:txBody>
      </p:sp>
      <p:sp>
        <p:nvSpPr>
          <p:cNvPr id="182296" name="Line 24"/>
          <p:cNvSpPr>
            <a:spLocks noChangeShapeType="1"/>
          </p:cNvSpPr>
          <p:nvPr/>
        </p:nvSpPr>
        <p:spPr bwMode="auto">
          <a:xfrm flipH="1">
            <a:off x="6280150" y="1828800"/>
            <a:ext cx="3238500" cy="1588"/>
          </a:xfrm>
          <a:prstGeom prst="line">
            <a:avLst/>
          </a:prstGeom>
          <a:noFill/>
          <a:ln w="12700">
            <a:solidFill>
              <a:srgbClr val="FF3B0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</a:endParaRPr>
          </a:p>
        </p:txBody>
      </p:sp>
      <p:sp>
        <p:nvSpPr>
          <p:cNvPr id="182297" name="Rectangle 25"/>
          <p:cNvSpPr>
            <a:spLocks noChangeArrowheads="1"/>
          </p:cNvSpPr>
          <p:nvPr/>
        </p:nvSpPr>
        <p:spPr bwMode="auto">
          <a:xfrm>
            <a:off x="5594350" y="5753100"/>
            <a:ext cx="127000" cy="127000"/>
          </a:xfrm>
          <a:prstGeom prst="rect">
            <a:avLst/>
          </a:prstGeom>
          <a:solidFill>
            <a:srgbClr val="FFFF00"/>
          </a:solidFill>
          <a:ln w="12700">
            <a:solidFill>
              <a:srgbClr val="FFFF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182298" name="Rectangle 26"/>
          <p:cNvSpPr>
            <a:spLocks noChangeArrowheads="1"/>
          </p:cNvSpPr>
          <p:nvPr/>
        </p:nvSpPr>
        <p:spPr bwMode="auto">
          <a:xfrm>
            <a:off x="5543550" y="4940300"/>
            <a:ext cx="139700" cy="127000"/>
          </a:xfrm>
          <a:prstGeom prst="rect">
            <a:avLst/>
          </a:prstGeom>
          <a:solidFill>
            <a:srgbClr val="FFFF00"/>
          </a:solidFill>
          <a:ln w="12700">
            <a:solidFill>
              <a:srgbClr val="FFFF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182299" name="Rectangle 27"/>
          <p:cNvSpPr>
            <a:spLocks noChangeArrowheads="1"/>
          </p:cNvSpPr>
          <p:nvPr/>
        </p:nvSpPr>
        <p:spPr bwMode="auto">
          <a:xfrm>
            <a:off x="6254750" y="4445000"/>
            <a:ext cx="127000" cy="127000"/>
          </a:xfrm>
          <a:prstGeom prst="rect">
            <a:avLst/>
          </a:prstGeom>
          <a:solidFill>
            <a:srgbClr val="FFFF00"/>
          </a:solidFill>
          <a:ln w="12700">
            <a:solidFill>
              <a:srgbClr val="FFFF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182300" name="Rectangle 28"/>
          <p:cNvSpPr>
            <a:spLocks noChangeArrowheads="1"/>
          </p:cNvSpPr>
          <p:nvPr/>
        </p:nvSpPr>
        <p:spPr bwMode="auto">
          <a:xfrm>
            <a:off x="6102350" y="3211513"/>
            <a:ext cx="127000" cy="127000"/>
          </a:xfrm>
          <a:prstGeom prst="rect">
            <a:avLst/>
          </a:prstGeom>
          <a:solidFill>
            <a:srgbClr val="FFFF00"/>
          </a:solidFill>
          <a:ln w="12700">
            <a:solidFill>
              <a:srgbClr val="FFFF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182301" name="Rectangle 29"/>
          <p:cNvSpPr>
            <a:spLocks noChangeArrowheads="1"/>
          </p:cNvSpPr>
          <p:nvPr/>
        </p:nvSpPr>
        <p:spPr bwMode="auto">
          <a:xfrm>
            <a:off x="5454650" y="2273300"/>
            <a:ext cx="127000" cy="127000"/>
          </a:xfrm>
          <a:prstGeom prst="rect">
            <a:avLst/>
          </a:prstGeom>
          <a:solidFill>
            <a:srgbClr val="FFFF00"/>
          </a:solidFill>
          <a:ln w="12700">
            <a:solidFill>
              <a:srgbClr val="FFFF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182302" name="Rectangle 30"/>
          <p:cNvSpPr>
            <a:spLocks noChangeArrowheads="1"/>
          </p:cNvSpPr>
          <p:nvPr/>
        </p:nvSpPr>
        <p:spPr bwMode="auto">
          <a:xfrm>
            <a:off x="7842250" y="1765300"/>
            <a:ext cx="127000" cy="139700"/>
          </a:xfrm>
          <a:prstGeom prst="rect">
            <a:avLst/>
          </a:prstGeom>
          <a:solidFill>
            <a:srgbClr val="FF3B0A"/>
          </a:solidFill>
          <a:ln w="12700">
            <a:solidFill>
              <a:srgbClr val="FF3B0A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182303" name="Rectangle 31"/>
          <p:cNvSpPr>
            <a:spLocks noChangeArrowheads="1"/>
          </p:cNvSpPr>
          <p:nvPr/>
        </p:nvSpPr>
        <p:spPr bwMode="auto">
          <a:xfrm>
            <a:off x="3128963" y="5665789"/>
            <a:ext cx="11033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b="1">
                <a:solidFill>
                  <a:srgbClr val="FFFF00"/>
                </a:solidFill>
                <a:latin typeface="Helvetica" panose="020B0604020202020204" pitchFamily="34" charset="0"/>
              </a:rPr>
              <a:t>OVERALL</a:t>
            </a: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182304" name="Rectangle 32"/>
          <p:cNvSpPr>
            <a:spLocks noChangeArrowheads="1"/>
          </p:cNvSpPr>
          <p:nvPr/>
        </p:nvSpPr>
        <p:spPr bwMode="auto">
          <a:xfrm>
            <a:off x="3181350" y="4895851"/>
            <a:ext cx="8588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b="1">
                <a:solidFill>
                  <a:srgbClr val="FFFFFF"/>
                </a:solidFill>
                <a:latin typeface="Helvetica" panose="020B0604020202020204" pitchFamily="34" charset="0"/>
              </a:rPr>
              <a:t>&gt;=60 kg</a:t>
            </a: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182305" name="Rectangle 33"/>
          <p:cNvSpPr>
            <a:spLocks noChangeArrowheads="1"/>
          </p:cNvSpPr>
          <p:nvPr/>
        </p:nvSpPr>
        <p:spPr bwMode="auto">
          <a:xfrm>
            <a:off x="3254375" y="4400551"/>
            <a:ext cx="7889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b="1">
                <a:solidFill>
                  <a:srgbClr val="FFFFFF"/>
                </a:solidFill>
                <a:latin typeface="Helvetica" panose="020B0604020202020204" pitchFamily="34" charset="0"/>
              </a:rPr>
              <a:t>&lt; 60 kg</a:t>
            </a: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182306" name="Rectangle 34"/>
          <p:cNvSpPr>
            <a:spLocks noChangeArrowheads="1"/>
          </p:cNvSpPr>
          <p:nvPr/>
        </p:nvSpPr>
        <p:spPr bwMode="auto">
          <a:xfrm>
            <a:off x="3586163" y="3662364"/>
            <a:ext cx="4556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b="1">
                <a:solidFill>
                  <a:srgbClr val="FFFFFF"/>
                </a:solidFill>
                <a:latin typeface="Helvetica" panose="020B0604020202020204" pitchFamily="34" charset="0"/>
              </a:rPr>
              <a:t>&lt; 75</a:t>
            </a: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182307" name="Rectangle 35"/>
          <p:cNvSpPr>
            <a:spLocks noChangeArrowheads="1"/>
          </p:cNvSpPr>
          <p:nvPr/>
        </p:nvSpPr>
        <p:spPr bwMode="auto">
          <a:xfrm>
            <a:off x="3513138" y="3154364"/>
            <a:ext cx="5254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b="1">
                <a:solidFill>
                  <a:srgbClr val="FFFFFF"/>
                </a:solidFill>
                <a:latin typeface="Helvetica" panose="020B0604020202020204" pitchFamily="34" charset="0"/>
              </a:rPr>
              <a:t>&gt;=75</a:t>
            </a: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182308" name="Rectangle 36"/>
          <p:cNvSpPr>
            <a:spLocks noChangeArrowheads="1"/>
          </p:cNvSpPr>
          <p:nvPr/>
        </p:nvSpPr>
        <p:spPr bwMode="auto">
          <a:xfrm>
            <a:off x="3736976" y="2216151"/>
            <a:ext cx="3079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b="1">
                <a:solidFill>
                  <a:srgbClr val="FFFFFF"/>
                </a:solidFill>
                <a:latin typeface="Helvetica" panose="020B0604020202020204" pitchFamily="34" charset="0"/>
              </a:rPr>
              <a:t>No</a:t>
            </a: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182309" name="Rectangle 37"/>
          <p:cNvSpPr>
            <a:spLocks noChangeArrowheads="1"/>
          </p:cNvSpPr>
          <p:nvPr/>
        </p:nvSpPr>
        <p:spPr bwMode="auto">
          <a:xfrm>
            <a:off x="3635376" y="1720851"/>
            <a:ext cx="3968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b="1">
                <a:solidFill>
                  <a:srgbClr val="FFFFFF"/>
                </a:solidFill>
                <a:latin typeface="Helvetica" panose="020B0604020202020204" pitchFamily="34" charset="0"/>
              </a:rPr>
              <a:t>Yes</a:t>
            </a: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182310" name="Rectangle 38"/>
          <p:cNvSpPr>
            <a:spLocks noChangeArrowheads="1"/>
          </p:cNvSpPr>
          <p:nvPr/>
        </p:nvSpPr>
        <p:spPr bwMode="auto">
          <a:xfrm>
            <a:off x="3376614" y="6165851"/>
            <a:ext cx="3206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b="1">
                <a:solidFill>
                  <a:srgbClr val="FFFFFF"/>
                </a:solidFill>
                <a:latin typeface="Helvetica" panose="020B0604020202020204" pitchFamily="34" charset="0"/>
              </a:rPr>
              <a:t>0.5</a:t>
            </a: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182311" name="Rectangle 39"/>
          <p:cNvSpPr>
            <a:spLocks noChangeArrowheads="1"/>
          </p:cNvSpPr>
          <p:nvPr/>
        </p:nvSpPr>
        <p:spPr bwMode="auto">
          <a:xfrm>
            <a:off x="6153150" y="6165851"/>
            <a:ext cx="1285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b="1">
                <a:solidFill>
                  <a:srgbClr val="FFFFFF"/>
                </a:solidFill>
                <a:latin typeface="Helvetica" panose="020B0604020202020204" pitchFamily="34" charset="0"/>
              </a:rPr>
              <a:t>1</a:t>
            </a: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182312" name="Rectangle 40"/>
          <p:cNvSpPr>
            <a:spLocks noChangeArrowheads="1"/>
          </p:cNvSpPr>
          <p:nvPr/>
        </p:nvSpPr>
        <p:spPr bwMode="auto">
          <a:xfrm>
            <a:off x="8940800" y="6165851"/>
            <a:ext cx="1285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b="1">
                <a:solidFill>
                  <a:srgbClr val="FFFFFF"/>
                </a:solidFill>
                <a:latin typeface="Helvetica" panose="020B0604020202020204" pitchFamily="34" charset="0"/>
              </a:rPr>
              <a:t>2</a:t>
            </a: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182313" name="Rectangle 41"/>
          <p:cNvSpPr>
            <a:spLocks noChangeArrowheads="1"/>
          </p:cNvSpPr>
          <p:nvPr/>
        </p:nvSpPr>
        <p:spPr bwMode="auto">
          <a:xfrm>
            <a:off x="1878013" y="1890714"/>
            <a:ext cx="13462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b="1" i="1">
                <a:solidFill>
                  <a:srgbClr val="FFFFFF"/>
                </a:solidFill>
                <a:latin typeface="Helvetica" panose="020B0604020202020204" pitchFamily="34" charset="0"/>
              </a:rPr>
              <a:t>Prior</a:t>
            </a:r>
            <a:br>
              <a:rPr lang="en-US" altLang="en-US" sz="1800" b="1" i="1">
                <a:solidFill>
                  <a:srgbClr val="FFFFFF"/>
                </a:solidFill>
                <a:latin typeface="Helvetica" panose="020B0604020202020204" pitchFamily="34" charset="0"/>
              </a:rPr>
            </a:br>
            <a:r>
              <a:rPr lang="en-US" altLang="en-US" sz="1800" b="1" i="1">
                <a:solidFill>
                  <a:srgbClr val="FFFFFF"/>
                </a:solidFill>
                <a:latin typeface="Helvetica" panose="020B0604020202020204" pitchFamily="34" charset="0"/>
              </a:rPr>
              <a:t> Stroke / TIA</a:t>
            </a:r>
            <a:endParaRPr lang="en-US" altLang="en-US" sz="2400" i="1">
              <a:solidFill>
                <a:srgbClr val="000000"/>
              </a:solidFill>
            </a:endParaRPr>
          </a:p>
        </p:txBody>
      </p:sp>
      <p:sp>
        <p:nvSpPr>
          <p:cNvPr id="182314" name="Rectangle 42"/>
          <p:cNvSpPr>
            <a:spLocks noChangeArrowheads="1"/>
          </p:cNvSpPr>
          <p:nvPr/>
        </p:nvSpPr>
        <p:spPr bwMode="auto">
          <a:xfrm>
            <a:off x="2333626" y="3355976"/>
            <a:ext cx="4349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b="1" i="1">
                <a:solidFill>
                  <a:srgbClr val="FFFFFF"/>
                </a:solidFill>
                <a:latin typeface="Helvetica" panose="020B0604020202020204" pitchFamily="34" charset="0"/>
              </a:rPr>
              <a:t>Age</a:t>
            </a:r>
            <a:endParaRPr lang="en-US" altLang="en-US" sz="2400" i="1">
              <a:solidFill>
                <a:srgbClr val="000000"/>
              </a:solidFill>
            </a:endParaRPr>
          </a:p>
        </p:txBody>
      </p:sp>
      <p:sp>
        <p:nvSpPr>
          <p:cNvPr id="182315" name="Rectangle 43"/>
          <p:cNvSpPr>
            <a:spLocks noChangeArrowheads="1"/>
          </p:cNvSpPr>
          <p:nvPr/>
        </p:nvSpPr>
        <p:spPr bwMode="auto">
          <a:xfrm>
            <a:off x="2332038" y="4543426"/>
            <a:ext cx="4365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b="1" i="1">
                <a:solidFill>
                  <a:srgbClr val="FFFFFF"/>
                </a:solidFill>
                <a:latin typeface="Helvetica" panose="020B0604020202020204" pitchFamily="34" charset="0"/>
              </a:rPr>
              <a:t>Wgt</a:t>
            </a:r>
            <a:endParaRPr lang="en-US" altLang="en-US" sz="2400" i="1">
              <a:solidFill>
                <a:srgbClr val="000000"/>
              </a:solidFill>
            </a:endParaRPr>
          </a:p>
        </p:txBody>
      </p:sp>
      <p:sp>
        <p:nvSpPr>
          <p:cNvPr id="182316" name="Rectangle 44"/>
          <p:cNvSpPr>
            <a:spLocks noChangeArrowheads="1"/>
          </p:cNvSpPr>
          <p:nvPr/>
        </p:nvSpPr>
        <p:spPr bwMode="auto">
          <a:xfrm>
            <a:off x="5334001" y="2159001"/>
            <a:ext cx="373063" cy="373063"/>
          </a:xfrm>
          <a:prstGeom prst="rect">
            <a:avLst/>
          </a:prstGeom>
          <a:solidFill>
            <a:srgbClr val="00FF00"/>
          </a:solidFill>
          <a:ln w="9525">
            <a:solidFill>
              <a:srgbClr val="00FF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182317" name="Rectangle 45"/>
          <p:cNvSpPr>
            <a:spLocks noChangeArrowheads="1"/>
          </p:cNvSpPr>
          <p:nvPr/>
        </p:nvSpPr>
        <p:spPr bwMode="auto">
          <a:xfrm>
            <a:off x="5351463" y="3562351"/>
            <a:ext cx="373062" cy="373063"/>
          </a:xfrm>
          <a:prstGeom prst="rect">
            <a:avLst/>
          </a:prstGeom>
          <a:solidFill>
            <a:srgbClr val="00FF00"/>
          </a:solidFill>
          <a:ln w="9525">
            <a:solidFill>
              <a:srgbClr val="00FF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grpSp>
        <p:nvGrpSpPr>
          <p:cNvPr id="182318" name="Group 46"/>
          <p:cNvGrpSpPr>
            <a:grpSpLocks/>
          </p:cNvGrpSpPr>
          <p:nvPr/>
        </p:nvGrpSpPr>
        <p:grpSpPr bwMode="auto">
          <a:xfrm>
            <a:off x="5243513" y="5641975"/>
            <a:ext cx="844550" cy="304800"/>
            <a:chOff x="2984" y="3348"/>
            <a:chExt cx="512" cy="184"/>
          </a:xfrm>
        </p:grpSpPr>
        <p:sp>
          <p:nvSpPr>
            <p:cNvPr id="182345" name="Freeform 47"/>
            <p:cNvSpPr>
              <a:spLocks/>
            </p:cNvSpPr>
            <p:nvPr/>
          </p:nvSpPr>
          <p:spPr bwMode="auto">
            <a:xfrm>
              <a:off x="2992" y="3348"/>
              <a:ext cx="504" cy="184"/>
            </a:xfrm>
            <a:custGeom>
              <a:avLst/>
              <a:gdLst>
                <a:gd name="T0" fmla="*/ 256 w 504"/>
                <a:gd name="T1" fmla="*/ 0 h 184"/>
                <a:gd name="T2" fmla="*/ 0 w 504"/>
                <a:gd name="T3" fmla="*/ 96 h 184"/>
                <a:gd name="T4" fmla="*/ 256 w 504"/>
                <a:gd name="T5" fmla="*/ 184 h 184"/>
                <a:gd name="T6" fmla="*/ 504 w 504"/>
                <a:gd name="T7" fmla="*/ 96 h 184"/>
                <a:gd name="T8" fmla="*/ 256 w 504"/>
                <a:gd name="T9" fmla="*/ 0 h 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04"/>
                <a:gd name="T16" fmla="*/ 0 h 184"/>
                <a:gd name="T17" fmla="*/ 504 w 504"/>
                <a:gd name="T18" fmla="*/ 184 h 1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04" h="184">
                  <a:moveTo>
                    <a:pt x="256" y="0"/>
                  </a:moveTo>
                  <a:lnTo>
                    <a:pt x="0" y="96"/>
                  </a:lnTo>
                  <a:lnTo>
                    <a:pt x="256" y="184"/>
                  </a:lnTo>
                  <a:lnTo>
                    <a:pt x="504" y="96"/>
                  </a:lnTo>
                  <a:lnTo>
                    <a:pt x="256" y="0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82346" name="Freeform 48"/>
            <p:cNvSpPr>
              <a:spLocks/>
            </p:cNvSpPr>
            <p:nvPr/>
          </p:nvSpPr>
          <p:spPr bwMode="auto">
            <a:xfrm>
              <a:off x="2984" y="3348"/>
              <a:ext cx="512" cy="184"/>
            </a:xfrm>
            <a:custGeom>
              <a:avLst/>
              <a:gdLst>
                <a:gd name="T0" fmla="*/ 8 w 512"/>
                <a:gd name="T1" fmla="*/ 88 h 184"/>
                <a:gd name="T2" fmla="*/ 8 w 512"/>
                <a:gd name="T3" fmla="*/ 88 h 184"/>
                <a:gd name="T4" fmla="*/ 0 w 512"/>
                <a:gd name="T5" fmla="*/ 88 h 184"/>
                <a:gd name="T6" fmla="*/ 0 w 512"/>
                <a:gd name="T7" fmla="*/ 88 h 184"/>
                <a:gd name="T8" fmla="*/ 8 w 512"/>
                <a:gd name="T9" fmla="*/ 88 h 184"/>
                <a:gd name="T10" fmla="*/ 8 w 512"/>
                <a:gd name="T11" fmla="*/ 96 h 184"/>
                <a:gd name="T12" fmla="*/ 256 w 512"/>
                <a:gd name="T13" fmla="*/ 184 h 184"/>
                <a:gd name="T14" fmla="*/ 256 w 512"/>
                <a:gd name="T15" fmla="*/ 184 h 184"/>
                <a:gd name="T16" fmla="*/ 256 w 512"/>
                <a:gd name="T17" fmla="*/ 184 h 184"/>
                <a:gd name="T18" fmla="*/ 256 w 512"/>
                <a:gd name="T19" fmla="*/ 184 h 184"/>
                <a:gd name="T20" fmla="*/ 512 w 512"/>
                <a:gd name="T21" fmla="*/ 96 h 184"/>
                <a:gd name="T22" fmla="*/ 512 w 512"/>
                <a:gd name="T23" fmla="*/ 88 h 184"/>
                <a:gd name="T24" fmla="*/ 512 w 512"/>
                <a:gd name="T25" fmla="*/ 88 h 184"/>
                <a:gd name="T26" fmla="*/ 512 w 512"/>
                <a:gd name="T27" fmla="*/ 88 h 184"/>
                <a:gd name="T28" fmla="*/ 512 w 512"/>
                <a:gd name="T29" fmla="*/ 88 h 184"/>
                <a:gd name="T30" fmla="*/ 512 w 512"/>
                <a:gd name="T31" fmla="*/ 88 h 184"/>
                <a:gd name="T32" fmla="*/ 256 w 512"/>
                <a:gd name="T33" fmla="*/ 0 h 184"/>
                <a:gd name="T34" fmla="*/ 256 w 512"/>
                <a:gd name="T35" fmla="*/ 0 h 184"/>
                <a:gd name="T36" fmla="*/ 256 w 512"/>
                <a:gd name="T37" fmla="*/ 0 h 184"/>
                <a:gd name="T38" fmla="*/ 256 w 512"/>
                <a:gd name="T39" fmla="*/ 0 h 184"/>
                <a:gd name="T40" fmla="*/ 8 w 512"/>
                <a:gd name="T41" fmla="*/ 88 h 18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12"/>
                <a:gd name="T64" fmla="*/ 0 h 184"/>
                <a:gd name="T65" fmla="*/ 512 w 512"/>
                <a:gd name="T66" fmla="*/ 184 h 18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12" h="184">
                  <a:moveTo>
                    <a:pt x="8" y="88"/>
                  </a:moveTo>
                  <a:lnTo>
                    <a:pt x="8" y="88"/>
                  </a:lnTo>
                  <a:lnTo>
                    <a:pt x="0" y="88"/>
                  </a:lnTo>
                  <a:lnTo>
                    <a:pt x="8" y="88"/>
                  </a:lnTo>
                  <a:lnTo>
                    <a:pt x="8" y="96"/>
                  </a:lnTo>
                  <a:lnTo>
                    <a:pt x="256" y="184"/>
                  </a:lnTo>
                  <a:lnTo>
                    <a:pt x="512" y="96"/>
                  </a:lnTo>
                  <a:lnTo>
                    <a:pt x="512" y="88"/>
                  </a:lnTo>
                  <a:lnTo>
                    <a:pt x="256" y="0"/>
                  </a:lnTo>
                  <a:lnTo>
                    <a:pt x="8" y="88"/>
                  </a:lnTo>
                  <a:close/>
                </a:path>
              </a:pathLst>
            </a:custGeom>
            <a:solidFill>
              <a:srgbClr val="00FF00"/>
            </a:solidFill>
            <a:ln w="1270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82347" name="Freeform 49"/>
            <p:cNvSpPr>
              <a:spLocks/>
            </p:cNvSpPr>
            <p:nvPr/>
          </p:nvSpPr>
          <p:spPr bwMode="auto">
            <a:xfrm>
              <a:off x="2992" y="3348"/>
              <a:ext cx="496" cy="184"/>
            </a:xfrm>
            <a:custGeom>
              <a:avLst/>
              <a:gdLst>
                <a:gd name="T0" fmla="*/ 248 w 496"/>
                <a:gd name="T1" fmla="*/ 0 h 184"/>
                <a:gd name="T2" fmla="*/ 496 w 496"/>
                <a:gd name="T3" fmla="*/ 88 h 184"/>
                <a:gd name="T4" fmla="*/ 248 w 496"/>
                <a:gd name="T5" fmla="*/ 184 h 184"/>
                <a:gd name="T6" fmla="*/ 0 w 496"/>
                <a:gd name="T7" fmla="*/ 88 h 184"/>
                <a:gd name="T8" fmla="*/ 248 w 496"/>
                <a:gd name="T9" fmla="*/ 0 h 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6"/>
                <a:gd name="T16" fmla="*/ 0 h 184"/>
                <a:gd name="T17" fmla="*/ 496 w 496"/>
                <a:gd name="T18" fmla="*/ 184 h 1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6" h="184">
                  <a:moveTo>
                    <a:pt x="248" y="0"/>
                  </a:moveTo>
                  <a:lnTo>
                    <a:pt x="496" y="88"/>
                  </a:lnTo>
                  <a:lnTo>
                    <a:pt x="248" y="184"/>
                  </a:lnTo>
                  <a:lnTo>
                    <a:pt x="0" y="88"/>
                  </a:lnTo>
                  <a:lnTo>
                    <a:pt x="248" y="0"/>
                  </a:lnTo>
                  <a:close/>
                </a:path>
              </a:pathLst>
            </a:custGeom>
            <a:solidFill>
              <a:srgbClr val="00FF00"/>
            </a:solidFill>
            <a:ln w="1270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</a:endParaRPr>
            </a:p>
          </p:txBody>
        </p:sp>
      </p:grpSp>
      <p:sp>
        <p:nvSpPr>
          <p:cNvPr id="182319" name="Text Box 50"/>
          <p:cNvSpPr txBox="1">
            <a:spLocks noChangeArrowheads="1"/>
          </p:cNvSpPr>
          <p:nvPr/>
        </p:nvSpPr>
        <p:spPr bwMode="auto">
          <a:xfrm>
            <a:off x="9445626" y="1422400"/>
            <a:ext cx="12223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1600" b="1" u="sng">
                <a:solidFill>
                  <a:srgbClr val="FFFF00"/>
                </a:solidFill>
              </a:rPr>
              <a:t>Risk (%)</a:t>
            </a:r>
            <a:endParaRPr lang="en-US" altLang="en-US" sz="1600" u="sng">
              <a:solidFill>
                <a:srgbClr val="FFFF00"/>
              </a:solidFill>
            </a:endParaRPr>
          </a:p>
        </p:txBody>
      </p:sp>
      <p:sp>
        <p:nvSpPr>
          <p:cNvPr id="182320" name="Text Box 51"/>
          <p:cNvSpPr txBox="1">
            <a:spLocks noChangeArrowheads="1"/>
          </p:cNvSpPr>
          <p:nvPr/>
        </p:nvSpPr>
        <p:spPr bwMode="auto">
          <a:xfrm>
            <a:off x="9437689" y="1700213"/>
            <a:ext cx="12223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1800" b="1">
                <a:solidFill>
                  <a:srgbClr val="FFFF00"/>
                </a:solidFill>
              </a:rPr>
              <a:t>+ 54</a:t>
            </a:r>
            <a:endParaRPr lang="en-US" altLang="en-US" sz="1800" u="sng">
              <a:solidFill>
                <a:srgbClr val="FFFF00"/>
              </a:solidFill>
            </a:endParaRPr>
          </a:p>
        </p:txBody>
      </p:sp>
      <p:sp>
        <p:nvSpPr>
          <p:cNvPr id="182321" name="Text Box 52"/>
          <p:cNvSpPr txBox="1">
            <a:spLocks noChangeArrowheads="1"/>
          </p:cNvSpPr>
          <p:nvPr/>
        </p:nvSpPr>
        <p:spPr bwMode="auto">
          <a:xfrm>
            <a:off x="9437689" y="2143126"/>
            <a:ext cx="12223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1800" b="1">
                <a:solidFill>
                  <a:srgbClr val="FFFF00"/>
                </a:solidFill>
              </a:rPr>
              <a:t>-16</a:t>
            </a:r>
            <a:endParaRPr lang="en-US" altLang="en-US" sz="1800" u="sng">
              <a:solidFill>
                <a:srgbClr val="FFFF00"/>
              </a:solidFill>
            </a:endParaRPr>
          </a:p>
        </p:txBody>
      </p:sp>
      <p:sp>
        <p:nvSpPr>
          <p:cNvPr id="182322" name="Text Box 53"/>
          <p:cNvSpPr txBox="1">
            <a:spLocks noChangeArrowheads="1"/>
          </p:cNvSpPr>
          <p:nvPr/>
        </p:nvSpPr>
        <p:spPr bwMode="auto">
          <a:xfrm>
            <a:off x="9437689" y="3054351"/>
            <a:ext cx="12223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1800" b="1">
                <a:solidFill>
                  <a:srgbClr val="FFFF00"/>
                </a:solidFill>
              </a:rPr>
              <a:t>-1</a:t>
            </a:r>
            <a:endParaRPr lang="en-US" altLang="en-US" sz="1800" u="sng">
              <a:solidFill>
                <a:srgbClr val="FFFF00"/>
              </a:solidFill>
            </a:endParaRPr>
          </a:p>
        </p:txBody>
      </p:sp>
      <p:sp>
        <p:nvSpPr>
          <p:cNvPr id="182323" name="Text Box 54"/>
          <p:cNvSpPr txBox="1">
            <a:spLocks noChangeArrowheads="1"/>
          </p:cNvSpPr>
          <p:nvPr/>
        </p:nvSpPr>
        <p:spPr bwMode="auto">
          <a:xfrm>
            <a:off x="9437689" y="3567113"/>
            <a:ext cx="12223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1800" b="1">
                <a:solidFill>
                  <a:srgbClr val="FFFF00"/>
                </a:solidFill>
              </a:rPr>
              <a:t>-16</a:t>
            </a:r>
            <a:endParaRPr lang="en-US" altLang="en-US" sz="1800" u="sng">
              <a:solidFill>
                <a:srgbClr val="FFFF00"/>
              </a:solidFill>
            </a:endParaRPr>
          </a:p>
        </p:txBody>
      </p:sp>
      <p:sp>
        <p:nvSpPr>
          <p:cNvPr id="182324" name="Text Box 55"/>
          <p:cNvSpPr txBox="1">
            <a:spLocks noChangeArrowheads="1"/>
          </p:cNvSpPr>
          <p:nvPr/>
        </p:nvSpPr>
        <p:spPr bwMode="auto">
          <a:xfrm>
            <a:off x="9445626" y="4349751"/>
            <a:ext cx="12223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1800" b="1">
                <a:solidFill>
                  <a:srgbClr val="FFFF00"/>
                </a:solidFill>
              </a:rPr>
              <a:t>+3</a:t>
            </a:r>
            <a:endParaRPr lang="en-US" altLang="en-US" sz="1800" u="sng">
              <a:solidFill>
                <a:srgbClr val="FFFF00"/>
              </a:solidFill>
            </a:endParaRPr>
          </a:p>
        </p:txBody>
      </p:sp>
      <p:sp>
        <p:nvSpPr>
          <p:cNvPr id="182325" name="Text Box 56"/>
          <p:cNvSpPr txBox="1">
            <a:spLocks noChangeArrowheads="1"/>
          </p:cNvSpPr>
          <p:nvPr/>
        </p:nvSpPr>
        <p:spPr bwMode="auto">
          <a:xfrm>
            <a:off x="9437689" y="4872038"/>
            <a:ext cx="12223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1800" b="1">
                <a:solidFill>
                  <a:srgbClr val="FFFF00"/>
                </a:solidFill>
              </a:rPr>
              <a:t>-14</a:t>
            </a:r>
            <a:endParaRPr lang="en-US" altLang="en-US" sz="1800" u="sng">
              <a:solidFill>
                <a:srgbClr val="FFFF00"/>
              </a:solidFill>
            </a:endParaRPr>
          </a:p>
        </p:txBody>
      </p:sp>
      <p:sp>
        <p:nvSpPr>
          <p:cNvPr id="182326" name="Text Box 57"/>
          <p:cNvSpPr txBox="1">
            <a:spLocks noChangeArrowheads="1"/>
          </p:cNvSpPr>
          <p:nvPr/>
        </p:nvSpPr>
        <p:spPr bwMode="auto">
          <a:xfrm>
            <a:off x="9437689" y="5507038"/>
            <a:ext cx="1222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400" b="1">
                <a:solidFill>
                  <a:srgbClr val="FFFF00"/>
                </a:solidFill>
              </a:rPr>
              <a:t>-13</a:t>
            </a:r>
            <a:endParaRPr lang="en-US" altLang="en-US" sz="1600" u="sng">
              <a:solidFill>
                <a:srgbClr val="FFFF00"/>
              </a:solidFill>
            </a:endParaRPr>
          </a:p>
        </p:txBody>
      </p:sp>
      <p:grpSp>
        <p:nvGrpSpPr>
          <p:cNvPr id="182327" name="Group 58"/>
          <p:cNvGrpSpPr>
            <a:grpSpLocks/>
          </p:cNvGrpSpPr>
          <p:nvPr/>
        </p:nvGrpSpPr>
        <p:grpSpPr bwMode="auto">
          <a:xfrm>
            <a:off x="3827463" y="6224589"/>
            <a:ext cx="2247900" cy="96837"/>
            <a:chOff x="1010" y="3951"/>
            <a:chExt cx="1496" cy="64"/>
          </a:xfrm>
        </p:grpSpPr>
        <p:sp>
          <p:nvSpPr>
            <p:cNvPr id="182343" name="Freeform 59"/>
            <p:cNvSpPr>
              <a:spLocks/>
            </p:cNvSpPr>
            <p:nvPr/>
          </p:nvSpPr>
          <p:spPr bwMode="auto">
            <a:xfrm>
              <a:off x="1010" y="3951"/>
              <a:ext cx="64" cy="64"/>
            </a:xfrm>
            <a:custGeom>
              <a:avLst/>
              <a:gdLst>
                <a:gd name="T0" fmla="*/ 64 w 64"/>
                <a:gd name="T1" fmla="*/ 64 h 64"/>
                <a:gd name="T2" fmla="*/ 64 w 64"/>
                <a:gd name="T3" fmla="*/ 0 h 64"/>
                <a:gd name="T4" fmla="*/ 0 w 64"/>
                <a:gd name="T5" fmla="*/ 32 h 64"/>
                <a:gd name="T6" fmla="*/ 64 w 64"/>
                <a:gd name="T7" fmla="*/ 64 h 6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4"/>
                <a:gd name="T13" fmla="*/ 0 h 64"/>
                <a:gd name="T14" fmla="*/ 64 w 64"/>
                <a:gd name="T15" fmla="*/ 64 h 6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4" h="64">
                  <a:moveTo>
                    <a:pt x="64" y="64"/>
                  </a:moveTo>
                  <a:lnTo>
                    <a:pt x="64" y="0"/>
                  </a:lnTo>
                  <a:lnTo>
                    <a:pt x="0" y="32"/>
                  </a:lnTo>
                  <a:lnTo>
                    <a:pt x="64" y="64"/>
                  </a:lnTo>
                  <a:close/>
                </a:path>
              </a:pathLst>
            </a:custGeom>
            <a:solidFill>
              <a:srgbClr val="FFFFFF"/>
            </a:solidFill>
            <a:ln w="1270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82344" name="Line 60"/>
            <p:cNvSpPr>
              <a:spLocks noChangeShapeType="1"/>
            </p:cNvSpPr>
            <p:nvPr/>
          </p:nvSpPr>
          <p:spPr bwMode="auto">
            <a:xfrm>
              <a:off x="1074" y="3983"/>
              <a:ext cx="1432" cy="1"/>
            </a:xfrm>
            <a:prstGeom prst="line">
              <a:avLst/>
            </a:prstGeom>
            <a:noFill/>
            <a:ln w="1270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</a:endParaRPr>
            </a:p>
          </p:txBody>
        </p:sp>
      </p:grpSp>
      <p:grpSp>
        <p:nvGrpSpPr>
          <p:cNvPr id="182328" name="Group 61"/>
          <p:cNvGrpSpPr>
            <a:grpSpLocks/>
          </p:cNvGrpSpPr>
          <p:nvPr/>
        </p:nvGrpSpPr>
        <p:grpSpPr bwMode="auto">
          <a:xfrm>
            <a:off x="6421438" y="6224588"/>
            <a:ext cx="2233612" cy="95250"/>
            <a:chOff x="2858" y="3951"/>
            <a:chExt cx="1496" cy="64"/>
          </a:xfrm>
        </p:grpSpPr>
        <p:sp>
          <p:nvSpPr>
            <p:cNvPr id="182341" name="Freeform 62"/>
            <p:cNvSpPr>
              <a:spLocks/>
            </p:cNvSpPr>
            <p:nvPr/>
          </p:nvSpPr>
          <p:spPr bwMode="auto">
            <a:xfrm>
              <a:off x="4290" y="3951"/>
              <a:ext cx="64" cy="64"/>
            </a:xfrm>
            <a:custGeom>
              <a:avLst/>
              <a:gdLst>
                <a:gd name="T0" fmla="*/ 0 w 64"/>
                <a:gd name="T1" fmla="*/ 0 h 64"/>
                <a:gd name="T2" fmla="*/ 0 w 64"/>
                <a:gd name="T3" fmla="*/ 64 h 64"/>
                <a:gd name="T4" fmla="*/ 64 w 64"/>
                <a:gd name="T5" fmla="*/ 32 h 64"/>
                <a:gd name="T6" fmla="*/ 0 w 64"/>
                <a:gd name="T7" fmla="*/ 0 h 6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4"/>
                <a:gd name="T13" fmla="*/ 0 h 64"/>
                <a:gd name="T14" fmla="*/ 64 w 64"/>
                <a:gd name="T15" fmla="*/ 64 h 6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4" h="64">
                  <a:moveTo>
                    <a:pt x="0" y="0"/>
                  </a:moveTo>
                  <a:lnTo>
                    <a:pt x="0" y="64"/>
                  </a:lnTo>
                  <a:lnTo>
                    <a:pt x="64" y="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FFFF"/>
            </a:solidFill>
            <a:ln w="12700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82342" name="Line 63"/>
            <p:cNvSpPr>
              <a:spLocks noChangeShapeType="1"/>
            </p:cNvSpPr>
            <p:nvPr/>
          </p:nvSpPr>
          <p:spPr bwMode="auto">
            <a:xfrm flipH="1">
              <a:off x="2858" y="3983"/>
              <a:ext cx="1432" cy="1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</a:endParaRPr>
            </a:p>
          </p:txBody>
        </p:sp>
      </p:grpSp>
      <p:sp>
        <p:nvSpPr>
          <p:cNvPr id="182329" name="Rectangle 64"/>
          <p:cNvSpPr>
            <a:spLocks noChangeArrowheads="1"/>
          </p:cNvSpPr>
          <p:nvPr/>
        </p:nvSpPr>
        <p:spPr bwMode="auto">
          <a:xfrm>
            <a:off x="4395789" y="6411913"/>
            <a:ext cx="139382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 b="1">
                <a:solidFill>
                  <a:srgbClr val="FFFF00"/>
                </a:solidFill>
                <a:latin typeface="Helvetica" panose="020B0604020202020204" pitchFamily="34" charset="0"/>
              </a:rPr>
              <a:t>Prasugrel Better</a:t>
            </a:r>
            <a:endParaRPr lang="en-US" altLang="en-US" sz="1400">
              <a:solidFill>
                <a:srgbClr val="FFFF00"/>
              </a:solidFill>
            </a:endParaRPr>
          </a:p>
        </p:txBody>
      </p:sp>
      <p:sp>
        <p:nvSpPr>
          <p:cNvPr id="182330" name="Rectangle 65"/>
          <p:cNvSpPr>
            <a:spLocks noChangeArrowheads="1"/>
          </p:cNvSpPr>
          <p:nvPr/>
        </p:nvSpPr>
        <p:spPr bwMode="auto">
          <a:xfrm>
            <a:off x="6840538" y="6411913"/>
            <a:ext cx="15621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 b="1">
                <a:solidFill>
                  <a:srgbClr val="BBE0E3"/>
                </a:solidFill>
                <a:latin typeface="Helvetica" panose="020B0604020202020204" pitchFamily="34" charset="0"/>
              </a:rPr>
              <a:t>Clopidogrel Better</a:t>
            </a:r>
            <a:endParaRPr lang="en-US" altLang="en-US" sz="1400">
              <a:solidFill>
                <a:srgbClr val="BBE0E3"/>
              </a:solidFill>
            </a:endParaRPr>
          </a:p>
        </p:txBody>
      </p:sp>
      <p:sp>
        <p:nvSpPr>
          <p:cNvPr id="182331" name="Rectangle 66"/>
          <p:cNvSpPr>
            <a:spLocks noChangeArrowheads="1"/>
          </p:cNvSpPr>
          <p:nvPr/>
        </p:nvSpPr>
        <p:spPr bwMode="auto">
          <a:xfrm>
            <a:off x="6124576" y="6535738"/>
            <a:ext cx="258763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 b="1">
                <a:solidFill>
                  <a:srgbClr val="FFFFFF"/>
                </a:solidFill>
                <a:latin typeface="Helvetica" panose="020B0604020202020204" pitchFamily="34" charset="0"/>
              </a:rPr>
              <a:t>HR</a:t>
            </a:r>
            <a:endParaRPr lang="en-US" altLang="en-US" sz="1400">
              <a:solidFill>
                <a:srgbClr val="FFFFFF"/>
              </a:solidFill>
            </a:endParaRPr>
          </a:p>
        </p:txBody>
      </p:sp>
      <p:sp>
        <p:nvSpPr>
          <p:cNvPr id="182332" name="Line 67"/>
          <p:cNvSpPr>
            <a:spLocks noChangeShapeType="1"/>
          </p:cNvSpPr>
          <p:nvPr/>
        </p:nvSpPr>
        <p:spPr bwMode="auto">
          <a:xfrm>
            <a:off x="1524000" y="2768600"/>
            <a:ext cx="9144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</a:endParaRPr>
          </a:p>
        </p:txBody>
      </p:sp>
      <p:sp>
        <p:nvSpPr>
          <p:cNvPr id="182333" name="Line 68"/>
          <p:cNvSpPr>
            <a:spLocks noChangeShapeType="1"/>
          </p:cNvSpPr>
          <p:nvPr/>
        </p:nvSpPr>
        <p:spPr bwMode="auto">
          <a:xfrm>
            <a:off x="1524000" y="5402263"/>
            <a:ext cx="9144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</a:endParaRPr>
          </a:p>
        </p:txBody>
      </p:sp>
      <p:sp>
        <p:nvSpPr>
          <p:cNvPr id="182334" name="Text Box 69"/>
          <p:cNvSpPr txBox="1">
            <a:spLocks noChangeArrowheads="1"/>
          </p:cNvSpPr>
          <p:nvPr/>
        </p:nvSpPr>
        <p:spPr bwMode="auto">
          <a:xfrm>
            <a:off x="7769225" y="2235201"/>
            <a:ext cx="14160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1800" b="1">
                <a:solidFill>
                  <a:srgbClr val="FFFF00"/>
                </a:solidFill>
              </a:rPr>
              <a:t>P</a:t>
            </a:r>
            <a:r>
              <a:rPr lang="en-US" altLang="en-US" sz="1800" b="1" baseline="-25000">
                <a:solidFill>
                  <a:srgbClr val="FFFF00"/>
                </a:solidFill>
              </a:rPr>
              <a:t>int </a:t>
            </a:r>
            <a:r>
              <a:rPr lang="en-US" altLang="en-US" sz="1800" b="1">
                <a:solidFill>
                  <a:srgbClr val="FFFF00"/>
                </a:solidFill>
              </a:rPr>
              <a:t>= 0.006</a:t>
            </a:r>
            <a:endParaRPr lang="en-US" altLang="en-US" sz="1800" u="sng">
              <a:solidFill>
                <a:srgbClr val="FFFF00"/>
              </a:solidFill>
            </a:endParaRPr>
          </a:p>
        </p:txBody>
      </p:sp>
      <p:sp>
        <p:nvSpPr>
          <p:cNvPr id="182335" name="Text Box 70"/>
          <p:cNvSpPr txBox="1">
            <a:spLocks noChangeArrowheads="1"/>
          </p:cNvSpPr>
          <p:nvPr/>
        </p:nvSpPr>
        <p:spPr bwMode="auto">
          <a:xfrm>
            <a:off x="7769225" y="3595688"/>
            <a:ext cx="14160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1800" b="1">
                <a:solidFill>
                  <a:srgbClr val="FFFF00"/>
                </a:solidFill>
              </a:rPr>
              <a:t>P</a:t>
            </a:r>
            <a:r>
              <a:rPr lang="en-US" altLang="en-US" sz="1800" b="1" baseline="-25000">
                <a:solidFill>
                  <a:srgbClr val="FFFF00"/>
                </a:solidFill>
              </a:rPr>
              <a:t>int </a:t>
            </a:r>
            <a:r>
              <a:rPr lang="en-US" altLang="en-US" sz="1800" b="1">
                <a:solidFill>
                  <a:srgbClr val="FFFF00"/>
                </a:solidFill>
              </a:rPr>
              <a:t>= 0.18</a:t>
            </a:r>
            <a:endParaRPr lang="en-US" altLang="en-US" sz="1800" u="sng">
              <a:solidFill>
                <a:srgbClr val="FFFF00"/>
              </a:solidFill>
            </a:endParaRPr>
          </a:p>
        </p:txBody>
      </p:sp>
      <p:sp>
        <p:nvSpPr>
          <p:cNvPr id="182336" name="Text Box 71"/>
          <p:cNvSpPr txBox="1">
            <a:spLocks noChangeArrowheads="1"/>
          </p:cNvSpPr>
          <p:nvPr/>
        </p:nvSpPr>
        <p:spPr bwMode="auto">
          <a:xfrm>
            <a:off x="7770813" y="4852988"/>
            <a:ext cx="14160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1800" b="1">
                <a:solidFill>
                  <a:srgbClr val="FFFF00"/>
                </a:solidFill>
              </a:rPr>
              <a:t>P</a:t>
            </a:r>
            <a:r>
              <a:rPr lang="en-US" altLang="en-US" sz="1800" b="1" baseline="-25000">
                <a:solidFill>
                  <a:srgbClr val="FFFF00"/>
                </a:solidFill>
              </a:rPr>
              <a:t>int </a:t>
            </a:r>
            <a:r>
              <a:rPr lang="en-US" altLang="en-US" sz="1800" b="1">
                <a:solidFill>
                  <a:srgbClr val="FFFF00"/>
                </a:solidFill>
              </a:rPr>
              <a:t>= 0.36</a:t>
            </a:r>
            <a:endParaRPr lang="en-US" altLang="en-US" sz="1800" u="sng">
              <a:solidFill>
                <a:srgbClr val="FFFF00"/>
              </a:solidFill>
            </a:endParaRPr>
          </a:p>
        </p:txBody>
      </p:sp>
      <p:sp>
        <p:nvSpPr>
          <p:cNvPr id="382024" name="Rectangle 72"/>
          <p:cNvSpPr>
            <a:spLocks noChangeArrowheads="1"/>
          </p:cNvSpPr>
          <p:nvPr/>
        </p:nvSpPr>
        <p:spPr bwMode="auto">
          <a:xfrm>
            <a:off x="6057901" y="930276"/>
            <a:ext cx="404177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600" b="1" i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Post-hoc analysis</a:t>
            </a:r>
            <a:endParaRPr lang="en-US" b="1" i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82338" name="Rectangle 73"/>
          <p:cNvSpPr>
            <a:spLocks noChangeArrowheads="1"/>
          </p:cNvSpPr>
          <p:nvPr/>
        </p:nvSpPr>
        <p:spPr bwMode="auto">
          <a:xfrm>
            <a:off x="5400676" y="4819651"/>
            <a:ext cx="373063" cy="373063"/>
          </a:xfrm>
          <a:prstGeom prst="rect">
            <a:avLst/>
          </a:prstGeom>
          <a:solidFill>
            <a:srgbClr val="00FF00"/>
          </a:solidFill>
          <a:ln w="9525">
            <a:solidFill>
              <a:srgbClr val="00FF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182339" name="Text Box 74"/>
          <p:cNvSpPr txBox="1">
            <a:spLocks noChangeArrowheads="1"/>
          </p:cNvSpPr>
          <p:nvPr/>
        </p:nvSpPr>
        <p:spPr bwMode="auto">
          <a:xfrm>
            <a:off x="1635126" y="6562726"/>
            <a:ext cx="22018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200" b="1">
                <a:solidFill>
                  <a:srgbClr val="FFFFFF"/>
                </a:solidFill>
              </a:rPr>
              <a:t>Wiviott SD et al. NEJM 2007</a:t>
            </a: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557338" y="2959100"/>
            <a:ext cx="9067800" cy="1384300"/>
          </a:xfrm>
          <a:prstGeom prst="rect">
            <a:avLst/>
          </a:prstGeom>
          <a:solidFill>
            <a:srgbClr val="000000"/>
          </a:solidFill>
          <a:ln w="38100">
            <a:solidFill>
              <a:srgbClr val="00B05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>
                <a:solidFill>
                  <a:srgbClr val="FFFFFF"/>
                </a:solidFill>
              </a:rPr>
              <a:t>TICAGRELOR: Benefits Consistent Across All Subgroups and No Subgroup Altered the Relative Risk of Bleeding Complications.</a:t>
            </a:r>
          </a:p>
        </p:txBody>
      </p:sp>
    </p:spTree>
    <p:extLst>
      <p:ext uri="{BB962C8B-B14F-4D97-AF65-F5344CB8AC3E}">
        <p14:creationId xmlns:p14="http://schemas.microsoft.com/office/powerpoint/2010/main" val="2992624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 descr="DAPT 2017_ESC_Final for web 001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12764"/>
            <a:ext cx="9144000" cy="557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מלבן 1"/>
          <p:cNvSpPr/>
          <p:nvPr/>
        </p:nvSpPr>
        <p:spPr>
          <a:xfrm>
            <a:off x="2197100" y="3492500"/>
            <a:ext cx="7200900" cy="7493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109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1" descr="DAPT 2017_ESC_Final for web 003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71501"/>
            <a:ext cx="9144000" cy="557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46300" y="1968500"/>
            <a:ext cx="7264400" cy="15621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5434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1" descr="DAPT 2017_ESC_Final for web 003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300" y="706437"/>
            <a:ext cx="9144000" cy="557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מלבן 2"/>
          <p:cNvSpPr/>
          <p:nvPr/>
        </p:nvSpPr>
        <p:spPr>
          <a:xfrm>
            <a:off x="2197100" y="4978400"/>
            <a:ext cx="7200900" cy="7493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129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PEGASUS-TIMI 54 established the efficacy and safety of ticagrelor 60 mg + aspirin in high-risk patients post-MI when compared to aspirin alone</a:t>
            </a:r>
            <a:endParaRPr lang="en-IN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432E5-F8E0-41AE-9A6B-AD730338B005}" type="slidenum">
              <a:rPr lang="en-US" smtClean="0">
                <a:solidFill>
                  <a:srgbClr val="000000"/>
                </a:solidFill>
              </a:rPr>
              <a:pPr/>
              <a:t>13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IN" baseline="30000" dirty="0"/>
              <a:t>a</a:t>
            </a:r>
            <a:r>
              <a:rPr lang="en-IN" dirty="0"/>
              <a:t>p&lt;0.026 indicates statistical significance.</a:t>
            </a:r>
          </a:p>
          <a:p>
            <a:r>
              <a:rPr lang="en-IN" dirty="0"/>
              <a:t>CV = cardiovascular; HR = hazard ratio; K-M = Kaplan-Meier; MI = myocardial infarction; </a:t>
            </a:r>
            <a:r>
              <a:rPr lang="en-US" dirty="0"/>
              <a:t>PEGASUS-TIMI 54 = PrEvention with ticaGrelor of secondAry thrombotic events in high-riSk patients with prior acUte coronary Syndrome - Thrombolysis In Myocardial Infarction 54;</a:t>
            </a:r>
            <a:r>
              <a:rPr lang="en-IN" dirty="0"/>
              <a:t> </a:t>
            </a:r>
            <a:r>
              <a:rPr lang="en-US" dirty="0"/>
              <a:t>TIMI = Thrombolysis in Myocardial Infarction</a:t>
            </a:r>
            <a:r>
              <a:rPr lang="en-IN" dirty="0"/>
              <a:t>. </a:t>
            </a:r>
          </a:p>
          <a:p>
            <a:r>
              <a:rPr lang="en-IN" dirty="0"/>
              <a:t>Bonaca MP et al. </a:t>
            </a:r>
            <a:r>
              <a:rPr lang="en-IN" i="1" dirty="0"/>
              <a:t>N Engl J Med. </a:t>
            </a:r>
            <a:r>
              <a:rPr lang="en-IN" dirty="0"/>
              <a:t>2015;372:1791–1800.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284287E7-526C-489B-9AA1-BA8587FBF451}"/>
              </a:ext>
            </a:extLst>
          </p:cNvPr>
          <p:cNvGrpSpPr/>
          <p:nvPr/>
        </p:nvGrpSpPr>
        <p:grpSpPr>
          <a:xfrm>
            <a:off x="218811" y="1257299"/>
            <a:ext cx="8187086" cy="4800353"/>
            <a:chOff x="2002457" y="1257299"/>
            <a:chExt cx="8187086" cy="4800353"/>
          </a:xfrm>
        </p:grpSpPr>
        <p:sp>
          <p:nvSpPr>
            <p:cNvPr id="72" name="TextBox 71"/>
            <p:cNvSpPr txBox="1"/>
            <p:nvPr/>
          </p:nvSpPr>
          <p:spPr>
            <a:xfrm>
              <a:off x="3065739" y="5182924"/>
              <a:ext cx="615377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200" b="1" dirty="0">
                  <a:solidFill>
                    <a:srgbClr val="000000"/>
                  </a:solidFill>
                  <a:ea typeface="ＭＳ Ｐゴシック" pitchFamily="34" charset="-128"/>
                </a:rPr>
                <a:t>Months from randomization</a:t>
              </a:r>
            </a:p>
          </p:txBody>
        </p:sp>
        <p:sp>
          <p:nvSpPr>
            <p:cNvPr id="73" name="TextBox 72"/>
            <p:cNvSpPr txBox="1"/>
            <p:nvPr/>
          </p:nvSpPr>
          <p:spPr>
            <a:xfrm rot="16200000">
              <a:off x="844395" y="2933722"/>
              <a:ext cx="3590365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300" b="1" dirty="0">
                  <a:solidFill>
                    <a:srgbClr val="000000"/>
                  </a:solidFill>
                  <a:ea typeface="ＭＳ Ｐゴシック" pitchFamily="34" charset="-128"/>
                </a:rPr>
                <a:t>Composite of CV death, MI,</a:t>
              </a:r>
              <a:br>
                <a:rPr lang="en-GB" sz="1300" b="1" dirty="0">
                  <a:solidFill>
                    <a:srgbClr val="000000"/>
                  </a:solidFill>
                  <a:ea typeface="ＭＳ Ｐゴシック" pitchFamily="34" charset="-128"/>
                </a:rPr>
              </a:br>
              <a:r>
                <a:rPr lang="en-GB" sz="1300" b="1" dirty="0">
                  <a:solidFill>
                    <a:srgbClr val="000000"/>
                  </a:solidFill>
                  <a:ea typeface="ＭＳ Ｐゴシック" pitchFamily="34" charset="-128"/>
                </a:rPr>
                <a:t> or stroke (K-M%)</a:t>
              </a:r>
            </a:p>
          </p:txBody>
        </p:sp>
        <p:grpSp>
          <p:nvGrpSpPr>
            <p:cNvPr id="74" name="Group 73"/>
            <p:cNvGrpSpPr/>
            <p:nvPr/>
          </p:nvGrpSpPr>
          <p:grpSpPr>
            <a:xfrm>
              <a:off x="6935669" y="3827037"/>
              <a:ext cx="2682580" cy="853540"/>
              <a:chOff x="5546392" y="3908349"/>
              <a:chExt cx="2934524" cy="933702"/>
            </a:xfrm>
          </p:grpSpPr>
          <p:sp>
            <p:nvSpPr>
              <p:cNvPr id="136" name="TextBox 135"/>
              <p:cNvSpPr txBox="1"/>
              <p:nvPr/>
            </p:nvSpPr>
            <p:spPr>
              <a:xfrm>
                <a:off x="5598017" y="4404364"/>
                <a:ext cx="2882899" cy="4376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GB" sz="1000" b="1" dirty="0">
                    <a:solidFill>
                      <a:srgbClr val="0D3759">
                        <a:lumMod val="60000"/>
                        <a:lumOff val="40000"/>
                      </a:srgbClr>
                    </a:solidFill>
                    <a:ea typeface="ＭＳ Ｐゴシック" pitchFamily="34" charset="-128"/>
                  </a:rPr>
                  <a:t>Ticagrelor 60 mg BID vs placebo  </a:t>
                </a:r>
                <a:br>
                  <a:rPr lang="en-GB" sz="1000" b="1" dirty="0">
                    <a:solidFill>
                      <a:srgbClr val="0D3759">
                        <a:lumMod val="60000"/>
                        <a:lumOff val="40000"/>
                      </a:srgbClr>
                    </a:solidFill>
                    <a:ea typeface="ＭＳ Ｐゴシック" pitchFamily="34" charset="-128"/>
                  </a:rPr>
                </a:br>
                <a:r>
                  <a:rPr lang="en-GB" sz="1000" b="1" dirty="0">
                    <a:solidFill>
                      <a:srgbClr val="0D3759">
                        <a:lumMod val="60000"/>
                        <a:lumOff val="40000"/>
                      </a:srgbClr>
                    </a:solidFill>
                    <a:ea typeface="ＭＳ Ｐゴシック" pitchFamily="34" charset="-128"/>
                  </a:rPr>
                  <a:t>HR 0.84 (95% CI 0.74</a:t>
                </a:r>
                <a:r>
                  <a:rPr lang="en-GB" sz="1000" b="1" dirty="0">
                    <a:solidFill>
                      <a:srgbClr val="0D3759">
                        <a:lumMod val="60000"/>
                        <a:lumOff val="40000"/>
                      </a:srgbClr>
                    </a:solidFill>
                    <a:ea typeface="ＭＳ Ｐゴシック" pitchFamily="34" charset="-128"/>
                    <a:cs typeface="Arial"/>
                  </a:rPr>
                  <a:t>–</a:t>
                </a:r>
                <a:r>
                  <a:rPr lang="en-GB" sz="1000" b="1" dirty="0">
                    <a:solidFill>
                      <a:srgbClr val="0D3759">
                        <a:lumMod val="60000"/>
                        <a:lumOff val="40000"/>
                      </a:srgbClr>
                    </a:solidFill>
                    <a:ea typeface="ＭＳ Ｐゴシック" pitchFamily="34" charset="-128"/>
                  </a:rPr>
                  <a:t>0.95); p=0.004</a:t>
                </a:r>
                <a:r>
                  <a:rPr lang="en-GB" sz="1000" b="1" baseline="30000" dirty="0">
                    <a:solidFill>
                      <a:srgbClr val="0D3759">
                        <a:lumMod val="60000"/>
                        <a:lumOff val="40000"/>
                      </a:srgbClr>
                    </a:solidFill>
                    <a:ea typeface="ＭＳ Ｐゴシック" pitchFamily="34" charset="-128"/>
                  </a:rPr>
                  <a:t>a</a:t>
                </a:r>
                <a:endParaRPr lang="en-GB" sz="1000" b="1" dirty="0">
                  <a:solidFill>
                    <a:srgbClr val="0D3759">
                      <a:lumMod val="60000"/>
                      <a:lumOff val="40000"/>
                    </a:srgbClr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137" name="TextBox 136"/>
              <p:cNvSpPr txBox="1"/>
              <p:nvPr/>
            </p:nvSpPr>
            <p:spPr>
              <a:xfrm>
                <a:off x="5546392" y="3908349"/>
                <a:ext cx="2908394" cy="4376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GB" sz="1000" b="1" dirty="0">
                    <a:solidFill>
                      <a:srgbClr val="0D3759"/>
                    </a:solidFill>
                    <a:ea typeface="ＭＳ Ｐゴシック" pitchFamily="34" charset="-128"/>
                  </a:rPr>
                  <a:t>Ticagrelor 90 mg BID vs placebo  </a:t>
                </a:r>
                <a:br>
                  <a:rPr lang="en-GB" sz="1000" b="1" dirty="0">
                    <a:solidFill>
                      <a:srgbClr val="0D3759"/>
                    </a:solidFill>
                    <a:ea typeface="ＭＳ Ｐゴシック" pitchFamily="34" charset="-128"/>
                  </a:rPr>
                </a:br>
                <a:r>
                  <a:rPr lang="en-GB" sz="1000" b="1" dirty="0">
                    <a:solidFill>
                      <a:srgbClr val="0D3759"/>
                    </a:solidFill>
                    <a:ea typeface="ＭＳ Ｐゴシック" pitchFamily="34" charset="-128"/>
                  </a:rPr>
                  <a:t>HR 0.85 (95% CI 0.75</a:t>
                </a:r>
                <a:r>
                  <a:rPr lang="en-GB" sz="1000" b="1" dirty="0">
                    <a:solidFill>
                      <a:srgbClr val="0D3759"/>
                    </a:solidFill>
                    <a:ea typeface="ＭＳ Ｐゴシック" pitchFamily="34" charset="-128"/>
                    <a:cs typeface="Arial"/>
                  </a:rPr>
                  <a:t>–</a:t>
                </a:r>
                <a:r>
                  <a:rPr lang="en-GB" sz="1000" b="1" dirty="0">
                    <a:solidFill>
                      <a:srgbClr val="0D3759"/>
                    </a:solidFill>
                    <a:ea typeface="ＭＳ Ｐゴシック" pitchFamily="34" charset="-128"/>
                  </a:rPr>
                  <a:t>0.96); p=0.008</a:t>
                </a:r>
                <a:r>
                  <a:rPr lang="en-GB" sz="1000" b="1" baseline="30000" dirty="0">
                    <a:solidFill>
                      <a:srgbClr val="0D3759"/>
                    </a:solidFill>
                    <a:ea typeface="ＭＳ Ｐゴシック" pitchFamily="34" charset="-128"/>
                  </a:rPr>
                  <a:t>a</a:t>
                </a:r>
                <a:endParaRPr lang="en-GB" sz="1000" b="1" dirty="0">
                  <a:solidFill>
                    <a:srgbClr val="0D3759"/>
                  </a:solidFill>
                  <a:ea typeface="ＭＳ Ｐゴシック" pitchFamily="34" charset="-128"/>
                </a:endParaRPr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="" xmlns:a16="http://schemas.microsoft.com/office/drawing/2014/main" id="{401F6A1D-A63A-47F6-A193-35C50CFD9744}"/>
                </a:ext>
              </a:extLst>
            </p:cNvPr>
            <p:cNvGrpSpPr/>
            <p:nvPr/>
          </p:nvGrpSpPr>
          <p:grpSpPr>
            <a:xfrm>
              <a:off x="3348862" y="2725551"/>
              <a:ext cx="2481564" cy="553998"/>
              <a:chOff x="3348862" y="2725551"/>
              <a:chExt cx="2481564" cy="553998"/>
            </a:xfrm>
          </p:grpSpPr>
          <p:sp>
            <p:nvSpPr>
              <p:cNvPr id="75" name="TextBox 74"/>
              <p:cNvSpPr txBox="1"/>
              <p:nvPr/>
            </p:nvSpPr>
            <p:spPr>
              <a:xfrm>
                <a:off x="3669905" y="2725551"/>
                <a:ext cx="2160521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GB" sz="1000" b="1" dirty="0">
                    <a:solidFill>
                      <a:srgbClr val="FFFFFF">
                        <a:lumMod val="50000"/>
                      </a:srgbClr>
                    </a:solidFill>
                    <a:ea typeface="ＭＳ Ｐゴシック" pitchFamily="34" charset="-128"/>
                  </a:rPr>
                  <a:t>Placebo + Aspirin</a:t>
                </a: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GB" sz="1000" b="1" dirty="0">
                    <a:solidFill>
                      <a:srgbClr val="000000"/>
                    </a:solidFill>
                    <a:ea typeface="ＭＳ Ｐゴシック" pitchFamily="34" charset="-128"/>
                  </a:rPr>
                  <a:t>Ticagrelor 90 mg BID + Aspirin</a:t>
                </a: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GB" sz="1000" b="1" dirty="0">
                    <a:solidFill>
                      <a:srgbClr val="0D3759">
                        <a:lumMod val="60000"/>
                        <a:lumOff val="40000"/>
                      </a:srgbClr>
                    </a:solidFill>
                    <a:ea typeface="ＭＳ Ｐゴシック" pitchFamily="34" charset="-128"/>
                  </a:rPr>
                  <a:t>Ticagrelor 60 mg BID + Aspirin</a:t>
                </a:r>
              </a:p>
            </p:txBody>
          </p:sp>
          <p:cxnSp>
            <p:nvCxnSpPr>
              <p:cNvPr id="76" name="Straight Connector 75"/>
              <p:cNvCxnSpPr/>
              <p:nvPr/>
            </p:nvCxnSpPr>
            <p:spPr>
              <a:xfrm>
                <a:off x="3348862" y="2853244"/>
                <a:ext cx="338928" cy="0"/>
              </a:xfrm>
              <a:prstGeom prst="line">
                <a:avLst/>
              </a:prstGeom>
              <a:ln w="38100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/>
              <p:cNvCxnSpPr/>
              <p:nvPr/>
            </p:nvCxnSpPr>
            <p:spPr>
              <a:xfrm>
                <a:off x="3348862" y="3027772"/>
                <a:ext cx="338928" cy="0"/>
              </a:xfrm>
              <a:prstGeom prst="line">
                <a:avLst/>
              </a:prstGeom>
              <a:ln w="381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>
              <a:xfrm>
                <a:off x="3348862" y="3197313"/>
                <a:ext cx="338928" cy="0"/>
              </a:xfrm>
              <a:prstGeom prst="line">
                <a:avLst/>
              </a:prstGeom>
              <a:ln w="38100">
                <a:solidFill>
                  <a:schemeClr val="accent2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" name="Group 4"/>
            <p:cNvGrpSpPr/>
            <p:nvPr/>
          </p:nvGrpSpPr>
          <p:grpSpPr>
            <a:xfrm>
              <a:off x="3169291" y="1518979"/>
              <a:ext cx="6883966" cy="3404945"/>
              <a:chOff x="3169291" y="1518979"/>
              <a:chExt cx="6883966" cy="3404945"/>
            </a:xfrm>
          </p:grpSpPr>
          <p:sp>
            <p:nvSpPr>
              <p:cNvPr id="134" name="TextBox 133"/>
              <p:cNvSpPr txBox="1"/>
              <p:nvPr/>
            </p:nvSpPr>
            <p:spPr>
              <a:xfrm>
                <a:off x="8703707" y="1518979"/>
                <a:ext cx="1349550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GB" sz="1000" b="1" dirty="0">
                    <a:solidFill>
                      <a:srgbClr val="FFFFFF">
                        <a:lumMod val="50000"/>
                      </a:srgbClr>
                    </a:solidFill>
                    <a:ea typeface="ＭＳ Ｐゴシック" pitchFamily="34" charset="-128"/>
                  </a:rPr>
                  <a:t>9.04% Placebo</a:t>
                </a:r>
              </a:p>
            </p:txBody>
          </p:sp>
          <p:sp>
            <p:nvSpPr>
              <p:cNvPr id="135" name="Freeform 13"/>
              <p:cNvSpPr>
                <a:spLocks/>
              </p:cNvSpPr>
              <p:nvPr/>
            </p:nvSpPr>
            <p:spPr bwMode="auto">
              <a:xfrm>
                <a:off x="3169291" y="1746359"/>
                <a:ext cx="6102482" cy="3177565"/>
              </a:xfrm>
              <a:custGeom>
                <a:avLst/>
                <a:gdLst>
                  <a:gd name="T0" fmla="*/ 34 w 2661"/>
                  <a:gd name="T1" fmla="*/ 1686 h 1702"/>
                  <a:gd name="T2" fmla="*/ 56 w 2661"/>
                  <a:gd name="T3" fmla="*/ 1664 h 1702"/>
                  <a:gd name="T4" fmla="*/ 78 w 2661"/>
                  <a:gd name="T5" fmla="*/ 1632 h 1702"/>
                  <a:gd name="T6" fmla="*/ 98 w 2661"/>
                  <a:gd name="T7" fmla="*/ 1603 h 1702"/>
                  <a:gd name="T8" fmla="*/ 125 w 2661"/>
                  <a:gd name="T9" fmla="*/ 1585 h 1702"/>
                  <a:gd name="T10" fmla="*/ 149 w 2661"/>
                  <a:gd name="T11" fmla="*/ 1565 h 1702"/>
                  <a:gd name="T12" fmla="*/ 179 w 2661"/>
                  <a:gd name="T13" fmla="*/ 1545 h 1702"/>
                  <a:gd name="T14" fmla="*/ 203 w 2661"/>
                  <a:gd name="T15" fmla="*/ 1523 h 1702"/>
                  <a:gd name="T16" fmla="*/ 235 w 2661"/>
                  <a:gd name="T17" fmla="*/ 1497 h 1702"/>
                  <a:gd name="T18" fmla="*/ 271 w 2661"/>
                  <a:gd name="T19" fmla="*/ 1479 h 1702"/>
                  <a:gd name="T20" fmla="*/ 303 w 2661"/>
                  <a:gd name="T21" fmla="*/ 1447 h 1702"/>
                  <a:gd name="T22" fmla="*/ 343 w 2661"/>
                  <a:gd name="T23" fmla="*/ 1423 h 1702"/>
                  <a:gd name="T24" fmla="*/ 387 w 2661"/>
                  <a:gd name="T25" fmla="*/ 1395 h 1702"/>
                  <a:gd name="T26" fmla="*/ 419 w 2661"/>
                  <a:gd name="T27" fmla="*/ 1364 h 1702"/>
                  <a:gd name="T28" fmla="*/ 462 w 2661"/>
                  <a:gd name="T29" fmla="*/ 1340 h 1702"/>
                  <a:gd name="T30" fmla="*/ 502 w 2661"/>
                  <a:gd name="T31" fmla="*/ 1314 h 1702"/>
                  <a:gd name="T32" fmla="*/ 552 w 2661"/>
                  <a:gd name="T33" fmla="*/ 1288 h 1702"/>
                  <a:gd name="T34" fmla="*/ 588 w 2661"/>
                  <a:gd name="T35" fmla="*/ 1254 h 1702"/>
                  <a:gd name="T36" fmla="*/ 628 w 2661"/>
                  <a:gd name="T37" fmla="*/ 1228 h 1702"/>
                  <a:gd name="T38" fmla="*/ 680 w 2661"/>
                  <a:gd name="T39" fmla="*/ 1200 h 1702"/>
                  <a:gd name="T40" fmla="*/ 727 w 2661"/>
                  <a:gd name="T41" fmla="*/ 1169 h 1702"/>
                  <a:gd name="T42" fmla="*/ 773 w 2661"/>
                  <a:gd name="T43" fmla="*/ 1143 h 1702"/>
                  <a:gd name="T44" fmla="*/ 821 w 2661"/>
                  <a:gd name="T45" fmla="*/ 1121 h 1702"/>
                  <a:gd name="T46" fmla="*/ 877 w 2661"/>
                  <a:gd name="T47" fmla="*/ 1091 h 1702"/>
                  <a:gd name="T48" fmla="*/ 913 w 2661"/>
                  <a:gd name="T49" fmla="*/ 1061 h 1702"/>
                  <a:gd name="T50" fmla="*/ 939 w 2661"/>
                  <a:gd name="T51" fmla="*/ 1021 h 1702"/>
                  <a:gd name="T52" fmla="*/ 997 w 2661"/>
                  <a:gd name="T53" fmla="*/ 995 h 1702"/>
                  <a:gd name="T54" fmla="*/ 1042 w 2661"/>
                  <a:gd name="T55" fmla="*/ 958 h 1702"/>
                  <a:gd name="T56" fmla="*/ 1090 w 2661"/>
                  <a:gd name="T57" fmla="*/ 930 h 1702"/>
                  <a:gd name="T58" fmla="*/ 1122 w 2661"/>
                  <a:gd name="T59" fmla="*/ 884 h 1702"/>
                  <a:gd name="T60" fmla="*/ 1182 w 2661"/>
                  <a:gd name="T61" fmla="*/ 860 h 1702"/>
                  <a:gd name="T62" fmla="*/ 1222 w 2661"/>
                  <a:gd name="T63" fmla="*/ 830 h 1702"/>
                  <a:gd name="T64" fmla="*/ 1270 w 2661"/>
                  <a:gd name="T65" fmla="*/ 802 h 1702"/>
                  <a:gd name="T66" fmla="*/ 1343 w 2661"/>
                  <a:gd name="T67" fmla="*/ 766 h 1702"/>
                  <a:gd name="T68" fmla="*/ 1397 w 2661"/>
                  <a:gd name="T69" fmla="*/ 743 h 1702"/>
                  <a:gd name="T70" fmla="*/ 1457 w 2661"/>
                  <a:gd name="T71" fmla="*/ 719 h 1702"/>
                  <a:gd name="T72" fmla="*/ 1511 w 2661"/>
                  <a:gd name="T73" fmla="*/ 685 h 1702"/>
                  <a:gd name="T74" fmla="*/ 1573 w 2661"/>
                  <a:gd name="T75" fmla="*/ 661 h 1702"/>
                  <a:gd name="T76" fmla="*/ 1612 w 2661"/>
                  <a:gd name="T77" fmla="*/ 627 h 1702"/>
                  <a:gd name="T78" fmla="*/ 1656 w 2661"/>
                  <a:gd name="T79" fmla="*/ 591 h 1702"/>
                  <a:gd name="T80" fmla="*/ 1716 w 2661"/>
                  <a:gd name="T81" fmla="*/ 569 h 1702"/>
                  <a:gd name="T82" fmla="*/ 1766 w 2661"/>
                  <a:gd name="T83" fmla="*/ 537 h 1702"/>
                  <a:gd name="T84" fmla="*/ 1822 w 2661"/>
                  <a:gd name="T85" fmla="*/ 498 h 1702"/>
                  <a:gd name="T86" fmla="*/ 1866 w 2661"/>
                  <a:gd name="T87" fmla="*/ 468 h 1702"/>
                  <a:gd name="T88" fmla="*/ 1909 w 2661"/>
                  <a:gd name="T89" fmla="*/ 442 h 1702"/>
                  <a:gd name="T90" fmla="*/ 1945 w 2661"/>
                  <a:gd name="T91" fmla="*/ 408 h 1702"/>
                  <a:gd name="T92" fmla="*/ 1995 w 2661"/>
                  <a:gd name="T93" fmla="*/ 384 h 1702"/>
                  <a:gd name="T94" fmla="*/ 2037 w 2661"/>
                  <a:gd name="T95" fmla="*/ 352 h 1702"/>
                  <a:gd name="T96" fmla="*/ 2097 w 2661"/>
                  <a:gd name="T97" fmla="*/ 326 h 1702"/>
                  <a:gd name="T98" fmla="*/ 2147 w 2661"/>
                  <a:gd name="T99" fmla="*/ 285 h 1702"/>
                  <a:gd name="T100" fmla="*/ 2187 w 2661"/>
                  <a:gd name="T101" fmla="*/ 263 h 1702"/>
                  <a:gd name="T102" fmla="*/ 2238 w 2661"/>
                  <a:gd name="T103" fmla="*/ 231 h 1702"/>
                  <a:gd name="T104" fmla="*/ 2288 w 2661"/>
                  <a:gd name="T105" fmla="*/ 213 h 1702"/>
                  <a:gd name="T106" fmla="*/ 2326 w 2661"/>
                  <a:gd name="T107" fmla="*/ 183 h 1702"/>
                  <a:gd name="T108" fmla="*/ 2368 w 2661"/>
                  <a:gd name="T109" fmla="*/ 155 h 1702"/>
                  <a:gd name="T110" fmla="*/ 2412 w 2661"/>
                  <a:gd name="T111" fmla="*/ 127 h 1702"/>
                  <a:gd name="T112" fmla="*/ 2488 w 2661"/>
                  <a:gd name="T113" fmla="*/ 94 h 1702"/>
                  <a:gd name="T114" fmla="*/ 2525 w 2661"/>
                  <a:gd name="T115" fmla="*/ 46 h 1702"/>
                  <a:gd name="T116" fmla="*/ 2593 w 2661"/>
                  <a:gd name="T117" fmla="*/ 14 h 17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661" h="1702">
                    <a:moveTo>
                      <a:pt x="0" y="1702"/>
                    </a:moveTo>
                    <a:lnTo>
                      <a:pt x="0" y="1700"/>
                    </a:lnTo>
                    <a:lnTo>
                      <a:pt x="8" y="1700"/>
                    </a:lnTo>
                    <a:lnTo>
                      <a:pt x="8" y="1696"/>
                    </a:lnTo>
                    <a:lnTo>
                      <a:pt x="16" y="1696"/>
                    </a:lnTo>
                    <a:lnTo>
                      <a:pt x="16" y="1692"/>
                    </a:lnTo>
                    <a:lnTo>
                      <a:pt x="24" y="1692"/>
                    </a:lnTo>
                    <a:lnTo>
                      <a:pt x="24" y="1690"/>
                    </a:lnTo>
                    <a:lnTo>
                      <a:pt x="28" y="1690"/>
                    </a:lnTo>
                    <a:lnTo>
                      <a:pt x="28" y="1688"/>
                    </a:lnTo>
                    <a:lnTo>
                      <a:pt x="30" y="1688"/>
                    </a:lnTo>
                    <a:lnTo>
                      <a:pt x="30" y="1686"/>
                    </a:lnTo>
                    <a:lnTo>
                      <a:pt x="34" y="1686"/>
                    </a:lnTo>
                    <a:lnTo>
                      <a:pt x="34" y="1682"/>
                    </a:lnTo>
                    <a:lnTo>
                      <a:pt x="38" y="1682"/>
                    </a:lnTo>
                    <a:lnTo>
                      <a:pt x="38" y="1680"/>
                    </a:lnTo>
                    <a:lnTo>
                      <a:pt x="40" y="1680"/>
                    </a:lnTo>
                    <a:lnTo>
                      <a:pt x="40" y="1678"/>
                    </a:lnTo>
                    <a:lnTo>
                      <a:pt x="44" y="1678"/>
                    </a:lnTo>
                    <a:lnTo>
                      <a:pt x="44" y="1676"/>
                    </a:lnTo>
                    <a:lnTo>
                      <a:pt x="46" y="1676"/>
                    </a:lnTo>
                    <a:lnTo>
                      <a:pt x="46" y="1674"/>
                    </a:lnTo>
                    <a:lnTo>
                      <a:pt x="50" y="1674"/>
                    </a:lnTo>
                    <a:lnTo>
                      <a:pt x="50" y="1668"/>
                    </a:lnTo>
                    <a:lnTo>
                      <a:pt x="56" y="1668"/>
                    </a:lnTo>
                    <a:lnTo>
                      <a:pt x="56" y="1664"/>
                    </a:lnTo>
                    <a:lnTo>
                      <a:pt x="58" y="1664"/>
                    </a:lnTo>
                    <a:lnTo>
                      <a:pt x="58" y="1648"/>
                    </a:lnTo>
                    <a:lnTo>
                      <a:pt x="62" y="1648"/>
                    </a:lnTo>
                    <a:lnTo>
                      <a:pt x="62" y="1644"/>
                    </a:lnTo>
                    <a:lnTo>
                      <a:pt x="66" y="1644"/>
                    </a:lnTo>
                    <a:lnTo>
                      <a:pt x="66" y="1640"/>
                    </a:lnTo>
                    <a:lnTo>
                      <a:pt x="70" y="1640"/>
                    </a:lnTo>
                    <a:lnTo>
                      <a:pt x="70" y="1636"/>
                    </a:lnTo>
                    <a:lnTo>
                      <a:pt x="74" y="1636"/>
                    </a:lnTo>
                    <a:lnTo>
                      <a:pt x="74" y="1634"/>
                    </a:lnTo>
                    <a:lnTo>
                      <a:pt x="76" y="1634"/>
                    </a:lnTo>
                    <a:lnTo>
                      <a:pt x="76" y="1632"/>
                    </a:lnTo>
                    <a:lnTo>
                      <a:pt x="78" y="1632"/>
                    </a:lnTo>
                    <a:lnTo>
                      <a:pt x="78" y="1628"/>
                    </a:lnTo>
                    <a:lnTo>
                      <a:pt x="82" y="1628"/>
                    </a:lnTo>
                    <a:lnTo>
                      <a:pt x="82" y="1624"/>
                    </a:lnTo>
                    <a:lnTo>
                      <a:pt x="86" y="1624"/>
                    </a:lnTo>
                    <a:lnTo>
                      <a:pt x="86" y="1622"/>
                    </a:lnTo>
                    <a:lnTo>
                      <a:pt x="90" y="1622"/>
                    </a:lnTo>
                    <a:lnTo>
                      <a:pt x="90" y="1618"/>
                    </a:lnTo>
                    <a:lnTo>
                      <a:pt x="92" y="1618"/>
                    </a:lnTo>
                    <a:lnTo>
                      <a:pt x="92" y="1614"/>
                    </a:lnTo>
                    <a:lnTo>
                      <a:pt x="94" y="1614"/>
                    </a:lnTo>
                    <a:lnTo>
                      <a:pt x="94" y="1610"/>
                    </a:lnTo>
                    <a:lnTo>
                      <a:pt x="98" y="1610"/>
                    </a:lnTo>
                    <a:lnTo>
                      <a:pt x="98" y="1603"/>
                    </a:lnTo>
                    <a:lnTo>
                      <a:pt x="102" y="1603"/>
                    </a:lnTo>
                    <a:lnTo>
                      <a:pt x="102" y="1601"/>
                    </a:lnTo>
                    <a:lnTo>
                      <a:pt x="104" y="1601"/>
                    </a:lnTo>
                    <a:lnTo>
                      <a:pt x="104" y="1597"/>
                    </a:lnTo>
                    <a:lnTo>
                      <a:pt x="106" y="1597"/>
                    </a:lnTo>
                    <a:lnTo>
                      <a:pt x="106" y="1593"/>
                    </a:lnTo>
                    <a:lnTo>
                      <a:pt x="110" y="1593"/>
                    </a:lnTo>
                    <a:lnTo>
                      <a:pt x="110" y="1591"/>
                    </a:lnTo>
                    <a:lnTo>
                      <a:pt x="116" y="1591"/>
                    </a:lnTo>
                    <a:lnTo>
                      <a:pt x="116" y="1587"/>
                    </a:lnTo>
                    <a:lnTo>
                      <a:pt x="118" y="1587"/>
                    </a:lnTo>
                    <a:lnTo>
                      <a:pt x="118" y="1585"/>
                    </a:lnTo>
                    <a:lnTo>
                      <a:pt x="125" y="1585"/>
                    </a:lnTo>
                    <a:lnTo>
                      <a:pt x="125" y="1583"/>
                    </a:lnTo>
                    <a:lnTo>
                      <a:pt x="129" y="1583"/>
                    </a:lnTo>
                    <a:lnTo>
                      <a:pt x="129" y="1579"/>
                    </a:lnTo>
                    <a:lnTo>
                      <a:pt x="133" y="1579"/>
                    </a:lnTo>
                    <a:lnTo>
                      <a:pt x="133" y="1577"/>
                    </a:lnTo>
                    <a:lnTo>
                      <a:pt x="137" y="1577"/>
                    </a:lnTo>
                    <a:lnTo>
                      <a:pt x="137" y="1575"/>
                    </a:lnTo>
                    <a:lnTo>
                      <a:pt x="141" y="1575"/>
                    </a:lnTo>
                    <a:lnTo>
                      <a:pt x="141" y="1571"/>
                    </a:lnTo>
                    <a:lnTo>
                      <a:pt x="145" y="1571"/>
                    </a:lnTo>
                    <a:lnTo>
                      <a:pt x="145" y="1567"/>
                    </a:lnTo>
                    <a:lnTo>
                      <a:pt x="149" y="1567"/>
                    </a:lnTo>
                    <a:lnTo>
                      <a:pt x="149" y="1565"/>
                    </a:lnTo>
                    <a:lnTo>
                      <a:pt x="153" y="1565"/>
                    </a:lnTo>
                    <a:lnTo>
                      <a:pt x="153" y="1563"/>
                    </a:lnTo>
                    <a:lnTo>
                      <a:pt x="157" y="1563"/>
                    </a:lnTo>
                    <a:lnTo>
                      <a:pt x="157" y="1559"/>
                    </a:lnTo>
                    <a:lnTo>
                      <a:pt x="161" y="1559"/>
                    </a:lnTo>
                    <a:lnTo>
                      <a:pt x="161" y="1557"/>
                    </a:lnTo>
                    <a:lnTo>
                      <a:pt x="167" y="1557"/>
                    </a:lnTo>
                    <a:lnTo>
                      <a:pt x="167" y="1553"/>
                    </a:lnTo>
                    <a:lnTo>
                      <a:pt x="171" y="1553"/>
                    </a:lnTo>
                    <a:lnTo>
                      <a:pt x="171" y="1549"/>
                    </a:lnTo>
                    <a:lnTo>
                      <a:pt x="175" y="1549"/>
                    </a:lnTo>
                    <a:lnTo>
                      <a:pt x="175" y="1545"/>
                    </a:lnTo>
                    <a:lnTo>
                      <a:pt x="179" y="1545"/>
                    </a:lnTo>
                    <a:lnTo>
                      <a:pt x="179" y="1541"/>
                    </a:lnTo>
                    <a:lnTo>
                      <a:pt x="181" y="1541"/>
                    </a:lnTo>
                    <a:lnTo>
                      <a:pt x="181" y="1537"/>
                    </a:lnTo>
                    <a:lnTo>
                      <a:pt x="185" y="1537"/>
                    </a:lnTo>
                    <a:lnTo>
                      <a:pt x="185" y="1533"/>
                    </a:lnTo>
                    <a:lnTo>
                      <a:pt x="191" y="1533"/>
                    </a:lnTo>
                    <a:lnTo>
                      <a:pt x="191" y="1531"/>
                    </a:lnTo>
                    <a:lnTo>
                      <a:pt x="197" y="1531"/>
                    </a:lnTo>
                    <a:lnTo>
                      <a:pt x="197" y="1527"/>
                    </a:lnTo>
                    <a:lnTo>
                      <a:pt x="201" y="1527"/>
                    </a:lnTo>
                    <a:lnTo>
                      <a:pt x="201" y="1525"/>
                    </a:lnTo>
                    <a:lnTo>
                      <a:pt x="203" y="1525"/>
                    </a:lnTo>
                    <a:lnTo>
                      <a:pt x="203" y="1523"/>
                    </a:lnTo>
                    <a:lnTo>
                      <a:pt x="207" y="1523"/>
                    </a:lnTo>
                    <a:lnTo>
                      <a:pt x="207" y="1519"/>
                    </a:lnTo>
                    <a:lnTo>
                      <a:pt x="213" y="1519"/>
                    </a:lnTo>
                    <a:lnTo>
                      <a:pt x="213" y="1517"/>
                    </a:lnTo>
                    <a:lnTo>
                      <a:pt x="219" y="1517"/>
                    </a:lnTo>
                    <a:lnTo>
                      <a:pt x="219" y="1511"/>
                    </a:lnTo>
                    <a:lnTo>
                      <a:pt x="223" y="1511"/>
                    </a:lnTo>
                    <a:lnTo>
                      <a:pt x="223" y="1507"/>
                    </a:lnTo>
                    <a:lnTo>
                      <a:pt x="225" y="1507"/>
                    </a:lnTo>
                    <a:lnTo>
                      <a:pt x="225" y="1501"/>
                    </a:lnTo>
                    <a:lnTo>
                      <a:pt x="229" y="1501"/>
                    </a:lnTo>
                    <a:lnTo>
                      <a:pt x="229" y="1497"/>
                    </a:lnTo>
                    <a:lnTo>
                      <a:pt x="235" y="1497"/>
                    </a:lnTo>
                    <a:lnTo>
                      <a:pt x="235" y="1495"/>
                    </a:lnTo>
                    <a:lnTo>
                      <a:pt x="239" y="1495"/>
                    </a:lnTo>
                    <a:lnTo>
                      <a:pt x="239" y="1493"/>
                    </a:lnTo>
                    <a:lnTo>
                      <a:pt x="245" y="1493"/>
                    </a:lnTo>
                    <a:lnTo>
                      <a:pt x="245" y="1489"/>
                    </a:lnTo>
                    <a:lnTo>
                      <a:pt x="251" y="1489"/>
                    </a:lnTo>
                    <a:lnTo>
                      <a:pt x="251" y="1487"/>
                    </a:lnTo>
                    <a:lnTo>
                      <a:pt x="259" y="1487"/>
                    </a:lnTo>
                    <a:lnTo>
                      <a:pt x="259" y="1485"/>
                    </a:lnTo>
                    <a:lnTo>
                      <a:pt x="265" y="1485"/>
                    </a:lnTo>
                    <a:lnTo>
                      <a:pt x="265" y="1481"/>
                    </a:lnTo>
                    <a:lnTo>
                      <a:pt x="271" y="1481"/>
                    </a:lnTo>
                    <a:lnTo>
                      <a:pt x="271" y="1479"/>
                    </a:lnTo>
                    <a:lnTo>
                      <a:pt x="275" y="1479"/>
                    </a:lnTo>
                    <a:lnTo>
                      <a:pt x="275" y="1475"/>
                    </a:lnTo>
                    <a:lnTo>
                      <a:pt x="281" y="1475"/>
                    </a:lnTo>
                    <a:lnTo>
                      <a:pt x="281" y="1471"/>
                    </a:lnTo>
                    <a:lnTo>
                      <a:pt x="285" y="1471"/>
                    </a:lnTo>
                    <a:lnTo>
                      <a:pt x="285" y="1465"/>
                    </a:lnTo>
                    <a:lnTo>
                      <a:pt x="289" y="1465"/>
                    </a:lnTo>
                    <a:lnTo>
                      <a:pt x="289" y="1463"/>
                    </a:lnTo>
                    <a:lnTo>
                      <a:pt x="299" y="1463"/>
                    </a:lnTo>
                    <a:lnTo>
                      <a:pt x="299" y="1457"/>
                    </a:lnTo>
                    <a:lnTo>
                      <a:pt x="301" y="1457"/>
                    </a:lnTo>
                    <a:lnTo>
                      <a:pt x="301" y="1447"/>
                    </a:lnTo>
                    <a:lnTo>
                      <a:pt x="303" y="1447"/>
                    </a:lnTo>
                    <a:lnTo>
                      <a:pt x="303" y="1443"/>
                    </a:lnTo>
                    <a:lnTo>
                      <a:pt x="309" y="1443"/>
                    </a:lnTo>
                    <a:lnTo>
                      <a:pt x="309" y="1439"/>
                    </a:lnTo>
                    <a:lnTo>
                      <a:pt x="319" y="1439"/>
                    </a:lnTo>
                    <a:lnTo>
                      <a:pt x="319" y="1437"/>
                    </a:lnTo>
                    <a:lnTo>
                      <a:pt x="323" y="1437"/>
                    </a:lnTo>
                    <a:lnTo>
                      <a:pt x="323" y="1435"/>
                    </a:lnTo>
                    <a:lnTo>
                      <a:pt x="329" y="1435"/>
                    </a:lnTo>
                    <a:lnTo>
                      <a:pt x="329" y="1431"/>
                    </a:lnTo>
                    <a:lnTo>
                      <a:pt x="335" y="1431"/>
                    </a:lnTo>
                    <a:lnTo>
                      <a:pt x="335" y="1427"/>
                    </a:lnTo>
                    <a:lnTo>
                      <a:pt x="343" y="1427"/>
                    </a:lnTo>
                    <a:lnTo>
                      <a:pt x="343" y="1423"/>
                    </a:lnTo>
                    <a:lnTo>
                      <a:pt x="349" y="1423"/>
                    </a:lnTo>
                    <a:lnTo>
                      <a:pt x="349" y="1419"/>
                    </a:lnTo>
                    <a:lnTo>
                      <a:pt x="357" y="1419"/>
                    </a:lnTo>
                    <a:lnTo>
                      <a:pt x="357" y="1415"/>
                    </a:lnTo>
                    <a:lnTo>
                      <a:pt x="365" y="1415"/>
                    </a:lnTo>
                    <a:lnTo>
                      <a:pt x="365" y="1411"/>
                    </a:lnTo>
                    <a:lnTo>
                      <a:pt x="369" y="1411"/>
                    </a:lnTo>
                    <a:lnTo>
                      <a:pt x="369" y="1405"/>
                    </a:lnTo>
                    <a:lnTo>
                      <a:pt x="373" y="1405"/>
                    </a:lnTo>
                    <a:lnTo>
                      <a:pt x="373" y="1401"/>
                    </a:lnTo>
                    <a:lnTo>
                      <a:pt x="383" y="1401"/>
                    </a:lnTo>
                    <a:lnTo>
                      <a:pt x="383" y="1395"/>
                    </a:lnTo>
                    <a:lnTo>
                      <a:pt x="387" y="1395"/>
                    </a:lnTo>
                    <a:lnTo>
                      <a:pt x="387" y="1390"/>
                    </a:lnTo>
                    <a:lnTo>
                      <a:pt x="391" y="1390"/>
                    </a:lnTo>
                    <a:lnTo>
                      <a:pt x="391" y="1386"/>
                    </a:lnTo>
                    <a:lnTo>
                      <a:pt x="395" y="1386"/>
                    </a:lnTo>
                    <a:lnTo>
                      <a:pt x="395" y="1380"/>
                    </a:lnTo>
                    <a:lnTo>
                      <a:pt x="399" y="1380"/>
                    </a:lnTo>
                    <a:lnTo>
                      <a:pt x="399" y="1376"/>
                    </a:lnTo>
                    <a:lnTo>
                      <a:pt x="405" y="1376"/>
                    </a:lnTo>
                    <a:lnTo>
                      <a:pt x="405" y="1372"/>
                    </a:lnTo>
                    <a:lnTo>
                      <a:pt x="413" y="1372"/>
                    </a:lnTo>
                    <a:lnTo>
                      <a:pt x="413" y="1368"/>
                    </a:lnTo>
                    <a:lnTo>
                      <a:pt x="419" y="1368"/>
                    </a:lnTo>
                    <a:lnTo>
                      <a:pt x="419" y="1364"/>
                    </a:lnTo>
                    <a:lnTo>
                      <a:pt x="428" y="1364"/>
                    </a:lnTo>
                    <a:lnTo>
                      <a:pt x="428" y="1362"/>
                    </a:lnTo>
                    <a:lnTo>
                      <a:pt x="434" y="1362"/>
                    </a:lnTo>
                    <a:lnTo>
                      <a:pt x="434" y="1360"/>
                    </a:lnTo>
                    <a:lnTo>
                      <a:pt x="442" y="1360"/>
                    </a:lnTo>
                    <a:lnTo>
                      <a:pt x="442" y="1356"/>
                    </a:lnTo>
                    <a:lnTo>
                      <a:pt x="446" y="1356"/>
                    </a:lnTo>
                    <a:lnTo>
                      <a:pt x="446" y="1352"/>
                    </a:lnTo>
                    <a:lnTo>
                      <a:pt x="452" y="1352"/>
                    </a:lnTo>
                    <a:lnTo>
                      <a:pt x="452" y="1346"/>
                    </a:lnTo>
                    <a:lnTo>
                      <a:pt x="456" y="1346"/>
                    </a:lnTo>
                    <a:lnTo>
                      <a:pt x="456" y="1340"/>
                    </a:lnTo>
                    <a:lnTo>
                      <a:pt x="462" y="1340"/>
                    </a:lnTo>
                    <a:lnTo>
                      <a:pt x="462" y="1338"/>
                    </a:lnTo>
                    <a:lnTo>
                      <a:pt x="466" y="1338"/>
                    </a:lnTo>
                    <a:lnTo>
                      <a:pt x="466" y="1334"/>
                    </a:lnTo>
                    <a:lnTo>
                      <a:pt x="474" y="1334"/>
                    </a:lnTo>
                    <a:lnTo>
                      <a:pt x="474" y="1330"/>
                    </a:lnTo>
                    <a:lnTo>
                      <a:pt x="478" y="1330"/>
                    </a:lnTo>
                    <a:lnTo>
                      <a:pt x="478" y="1326"/>
                    </a:lnTo>
                    <a:lnTo>
                      <a:pt x="482" y="1326"/>
                    </a:lnTo>
                    <a:lnTo>
                      <a:pt x="482" y="1322"/>
                    </a:lnTo>
                    <a:lnTo>
                      <a:pt x="492" y="1322"/>
                    </a:lnTo>
                    <a:lnTo>
                      <a:pt x="492" y="1318"/>
                    </a:lnTo>
                    <a:lnTo>
                      <a:pt x="502" y="1318"/>
                    </a:lnTo>
                    <a:lnTo>
                      <a:pt x="502" y="1314"/>
                    </a:lnTo>
                    <a:lnTo>
                      <a:pt x="510" y="1314"/>
                    </a:lnTo>
                    <a:lnTo>
                      <a:pt x="510" y="1310"/>
                    </a:lnTo>
                    <a:lnTo>
                      <a:pt x="518" y="1310"/>
                    </a:lnTo>
                    <a:lnTo>
                      <a:pt x="518" y="1304"/>
                    </a:lnTo>
                    <a:lnTo>
                      <a:pt x="522" y="1304"/>
                    </a:lnTo>
                    <a:lnTo>
                      <a:pt x="522" y="1300"/>
                    </a:lnTo>
                    <a:lnTo>
                      <a:pt x="528" y="1300"/>
                    </a:lnTo>
                    <a:lnTo>
                      <a:pt x="528" y="1298"/>
                    </a:lnTo>
                    <a:lnTo>
                      <a:pt x="534" y="1298"/>
                    </a:lnTo>
                    <a:lnTo>
                      <a:pt x="534" y="1294"/>
                    </a:lnTo>
                    <a:lnTo>
                      <a:pt x="548" y="1294"/>
                    </a:lnTo>
                    <a:lnTo>
                      <a:pt x="548" y="1288"/>
                    </a:lnTo>
                    <a:lnTo>
                      <a:pt x="552" y="1288"/>
                    </a:lnTo>
                    <a:lnTo>
                      <a:pt x="552" y="1284"/>
                    </a:lnTo>
                    <a:lnTo>
                      <a:pt x="558" y="1284"/>
                    </a:lnTo>
                    <a:lnTo>
                      <a:pt x="558" y="1278"/>
                    </a:lnTo>
                    <a:lnTo>
                      <a:pt x="564" y="1278"/>
                    </a:lnTo>
                    <a:lnTo>
                      <a:pt x="564" y="1274"/>
                    </a:lnTo>
                    <a:lnTo>
                      <a:pt x="570" y="1274"/>
                    </a:lnTo>
                    <a:lnTo>
                      <a:pt x="570" y="1270"/>
                    </a:lnTo>
                    <a:lnTo>
                      <a:pt x="574" y="1270"/>
                    </a:lnTo>
                    <a:lnTo>
                      <a:pt x="574" y="1268"/>
                    </a:lnTo>
                    <a:lnTo>
                      <a:pt x="584" y="1268"/>
                    </a:lnTo>
                    <a:lnTo>
                      <a:pt x="584" y="1258"/>
                    </a:lnTo>
                    <a:lnTo>
                      <a:pt x="588" y="1258"/>
                    </a:lnTo>
                    <a:lnTo>
                      <a:pt x="588" y="1254"/>
                    </a:lnTo>
                    <a:lnTo>
                      <a:pt x="592" y="1254"/>
                    </a:lnTo>
                    <a:lnTo>
                      <a:pt x="592" y="1252"/>
                    </a:lnTo>
                    <a:lnTo>
                      <a:pt x="596" y="1252"/>
                    </a:lnTo>
                    <a:lnTo>
                      <a:pt x="596" y="1248"/>
                    </a:lnTo>
                    <a:lnTo>
                      <a:pt x="600" y="1248"/>
                    </a:lnTo>
                    <a:lnTo>
                      <a:pt x="600" y="1240"/>
                    </a:lnTo>
                    <a:lnTo>
                      <a:pt x="608" y="1240"/>
                    </a:lnTo>
                    <a:lnTo>
                      <a:pt x="608" y="1234"/>
                    </a:lnTo>
                    <a:lnTo>
                      <a:pt x="614" y="1234"/>
                    </a:lnTo>
                    <a:lnTo>
                      <a:pt x="614" y="1232"/>
                    </a:lnTo>
                    <a:lnTo>
                      <a:pt x="620" y="1232"/>
                    </a:lnTo>
                    <a:lnTo>
                      <a:pt x="620" y="1228"/>
                    </a:lnTo>
                    <a:lnTo>
                      <a:pt x="628" y="1228"/>
                    </a:lnTo>
                    <a:lnTo>
                      <a:pt x="628" y="1224"/>
                    </a:lnTo>
                    <a:lnTo>
                      <a:pt x="636" y="1224"/>
                    </a:lnTo>
                    <a:lnTo>
                      <a:pt x="636" y="1222"/>
                    </a:lnTo>
                    <a:lnTo>
                      <a:pt x="650" y="1222"/>
                    </a:lnTo>
                    <a:lnTo>
                      <a:pt x="650" y="1218"/>
                    </a:lnTo>
                    <a:lnTo>
                      <a:pt x="662" y="1218"/>
                    </a:lnTo>
                    <a:lnTo>
                      <a:pt x="662" y="1214"/>
                    </a:lnTo>
                    <a:lnTo>
                      <a:pt x="668" y="1214"/>
                    </a:lnTo>
                    <a:lnTo>
                      <a:pt x="668" y="1210"/>
                    </a:lnTo>
                    <a:lnTo>
                      <a:pt x="676" y="1210"/>
                    </a:lnTo>
                    <a:lnTo>
                      <a:pt x="676" y="1204"/>
                    </a:lnTo>
                    <a:lnTo>
                      <a:pt x="680" y="1204"/>
                    </a:lnTo>
                    <a:lnTo>
                      <a:pt x="680" y="1200"/>
                    </a:lnTo>
                    <a:lnTo>
                      <a:pt x="686" y="1200"/>
                    </a:lnTo>
                    <a:lnTo>
                      <a:pt x="686" y="1196"/>
                    </a:lnTo>
                    <a:lnTo>
                      <a:pt x="692" y="1196"/>
                    </a:lnTo>
                    <a:lnTo>
                      <a:pt x="692" y="1188"/>
                    </a:lnTo>
                    <a:lnTo>
                      <a:pt x="696" y="1188"/>
                    </a:lnTo>
                    <a:lnTo>
                      <a:pt x="696" y="1184"/>
                    </a:lnTo>
                    <a:lnTo>
                      <a:pt x="698" y="1184"/>
                    </a:lnTo>
                    <a:lnTo>
                      <a:pt x="698" y="1180"/>
                    </a:lnTo>
                    <a:lnTo>
                      <a:pt x="714" y="1180"/>
                    </a:lnTo>
                    <a:lnTo>
                      <a:pt x="714" y="1173"/>
                    </a:lnTo>
                    <a:lnTo>
                      <a:pt x="721" y="1173"/>
                    </a:lnTo>
                    <a:lnTo>
                      <a:pt x="721" y="1169"/>
                    </a:lnTo>
                    <a:lnTo>
                      <a:pt x="727" y="1169"/>
                    </a:lnTo>
                    <a:lnTo>
                      <a:pt x="727" y="1165"/>
                    </a:lnTo>
                    <a:lnTo>
                      <a:pt x="733" y="1165"/>
                    </a:lnTo>
                    <a:lnTo>
                      <a:pt x="733" y="1161"/>
                    </a:lnTo>
                    <a:lnTo>
                      <a:pt x="741" y="1161"/>
                    </a:lnTo>
                    <a:lnTo>
                      <a:pt x="741" y="1155"/>
                    </a:lnTo>
                    <a:lnTo>
                      <a:pt x="749" y="1155"/>
                    </a:lnTo>
                    <a:lnTo>
                      <a:pt x="749" y="1153"/>
                    </a:lnTo>
                    <a:lnTo>
                      <a:pt x="759" y="1153"/>
                    </a:lnTo>
                    <a:lnTo>
                      <a:pt x="759" y="1149"/>
                    </a:lnTo>
                    <a:lnTo>
                      <a:pt x="769" y="1149"/>
                    </a:lnTo>
                    <a:lnTo>
                      <a:pt x="769" y="1145"/>
                    </a:lnTo>
                    <a:lnTo>
                      <a:pt x="773" y="1145"/>
                    </a:lnTo>
                    <a:lnTo>
                      <a:pt x="773" y="1143"/>
                    </a:lnTo>
                    <a:lnTo>
                      <a:pt x="781" y="1143"/>
                    </a:lnTo>
                    <a:lnTo>
                      <a:pt x="781" y="1139"/>
                    </a:lnTo>
                    <a:lnTo>
                      <a:pt x="785" y="1139"/>
                    </a:lnTo>
                    <a:lnTo>
                      <a:pt x="785" y="1135"/>
                    </a:lnTo>
                    <a:lnTo>
                      <a:pt x="791" y="1135"/>
                    </a:lnTo>
                    <a:lnTo>
                      <a:pt x="791" y="1131"/>
                    </a:lnTo>
                    <a:lnTo>
                      <a:pt x="797" y="1131"/>
                    </a:lnTo>
                    <a:lnTo>
                      <a:pt x="797" y="1127"/>
                    </a:lnTo>
                    <a:lnTo>
                      <a:pt x="807" y="1127"/>
                    </a:lnTo>
                    <a:lnTo>
                      <a:pt x="807" y="1125"/>
                    </a:lnTo>
                    <a:lnTo>
                      <a:pt x="813" y="1125"/>
                    </a:lnTo>
                    <a:lnTo>
                      <a:pt x="813" y="1121"/>
                    </a:lnTo>
                    <a:lnTo>
                      <a:pt x="821" y="1121"/>
                    </a:lnTo>
                    <a:lnTo>
                      <a:pt x="821" y="1117"/>
                    </a:lnTo>
                    <a:lnTo>
                      <a:pt x="831" y="1117"/>
                    </a:lnTo>
                    <a:lnTo>
                      <a:pt x="831" y="1113"/>
                    </a:lnTo>
                    <a:lnTo>
                      <a:pt x="837" y="1113"/>
                    </a:lnTo>
                    <a:lnTo>
                      <a:pt x="837" y="1109"/>
                    </a:lnTo>
                    <a:lnTo>
                      <a:pt x="847" y="1109"/>
                    </a:lnTo>
                    <a:lnTo>
                      <a:pt x="847" y="1105"/>
                    </a:lnTo>
                    <a:lnTo>
                      <a:pt x="859" y="1105"/>
                    </a:lnTo>
                    <a:lnTo>
                      <a:pt x="859" y="1101"/>
                    </a:lnTo>
                    <a:lnTo>
                      <a:pt x="867" y="1101"/>
                    </a:lnTo>
                    <a:lnTo>
                      <a:pt x="867" y="1097"/>
                    </a:lnTo>
                    <a:lnTo>
                      <a:pt x="877" y="1097"/>
                    </a:lnTo>
                    <a:lnTo>
                      <a:pt x="877" y="1091"/>
                    </a:lnTo>
                    <a:lnTo>
                      <a:pt x="881" y="1091"/>
                    </a:lnTo>
                    <a:lnTo>
                      <a:pt x="881" y="1089"/>
                    </a:lnTo>
                    <a:lnTo>
                      <a:pt x="887" y="1089"/>
                    </a:lnTo>
                    <a:lnTo>
                      <a:pt x="887" y="1083"/>
                    </a:lnTo>
                    <a:lnTo>
                      <a:pt x="891" y="1083"/>
                    </a:lnTo>
                    <a:lnTo>
                      <a:pt x="891" y="1075"/>
                    </a:lnTo>
                    <a:lnTo>
                      <a:pt x="893" y="1075"/>
                    </a:lnTo>
                    <a:lnTo>
                      <a:pt x="893" y="1071"/>
                    </a:lnTo>
                    <a:lnTo>
                      <a:pt x="895" y="1071"/>
                    </a:lnTo>
                    <a:lnTo>
                      <a:pt x="895" y="1063"/>
                    </a:lnTo>
                    <a:lnTo>
                      <a:pt x="901" y="1063"/>
                    </a:lnTo>
                    <a:lnTo>
                      <a:pt x="901" y="1061"/>
                    </a:lnTo>
                    <a:lnTo>
                      <a:pt x="913" y="1061"/>
                    </a:lnTo>
                    <a:lnTo>
                      <a:pt x="913" y="1055"/>
                    </a:lnTo>
                    <a:lnTo>
                      <a:pt x="917" y="1055"/>
                    </a:lnTo>
                    <a:lnTo>
                      <a:pt x="917" y="1047"/>
                    </a:lnTo>
                    <a:lnTo>
                      <a:pt x="923" y="1047"/>
                    </a:lnTo>
                    <a:lnTo>
                      <a:pt x="923" y="1041"/>
                    </a:lnTo>
                    <a:lnTo>
                      <a:pt x="925" y="1041"/>
                    </a:lnTo>
                    <a:lnTo>
                      <a:pt x="925" y="1035"/>
                    </a:lnTo>
                    <a:lnTo>
                      <a:pt x="929" y="1035"/>
                    </a:lnTo>
                    <a:lnTo>
                      <a:pt x="929" y="1027"/>
                    </a:lnTo>
                    <a:lnTo>
                      <a:pt x="933" y="1027"/>
                    </a:lnTo>
                    <a:lnTo>
                      <a:pt x="933" y="1023"/>
                    </a:lnTo>
                    <a:lnTo>
                      <a:pt x="939" y="1023"/>
                    </a:lnTo>
                    <a:lnTo>
                      <a:pt x="939" y="1021"/>
                    </a:lnTo>
                    <a:lnTo>
                      <a:pt x="951" y="1021"/>
                    </a:lnTo>
                    <a:lnTo>
                      <a:pt x="951" y="1017"/>
                    </a:lnTo>
                    <a:lnTo>
                      <a:pt x="955" y="1017"/>
                    </a:lnTo>
                    <a:lnTo>
                      <a:pt x="955" y="1013"/>
                    </a:lnTo>
                    <a:lnTo>
                      <a:pt x="963" y="1013"/>
                    </a:lnTo>
                    <a:lnTo>
                      <a:pt x="963" y="1009"/>
                    </a:lnTo>
                    <a:lnTo>
                      <a:pt x="967" y="1009"/>
                    </a:lnTo>
                    <a:lnTo>
                      <a:pt x="967" y="1003"/>
                    </a:lnTo>
                    <a:lnTo>
                      <a:pt x="987" y="1003"/>
                    </a:lnTo>
                    <a:lnTo>
                      <a:pt x="987" y="1001"/>
                    </a:lnTo>
                    <a:lnTo>
                      <a:pt x="993" y="1001"/>
                    </a:lnTo>
                    <a:lnTo>
                      <a:pt x="993" y="995"/>
                    </a:lnTo>
                    <a:lnTo>
                      <a:pt x="997" y="995"/>
                    </a:lnTo>
                    <a:lnTo>
                      <a:pt x="997" y="991"/>
                    </a:lnTo>
                    <a:lnTo>
                      <a:pt x="1005" y="991"/>
                    </a:lnTo>
                    <a:lnTo>
                      <a:pt x="1005" y="985"/>
                    </a:lnTo>
                    <a:lnTo>
                      <a:pt x="1011" y="985"/>
                    </a:lnTo>
                    <a:lnTo>
                      <a:pt x="1011" y="983"/>
                    </a:lnTo>
                    <a:lnTo>
                      <a:pt x="1022" y="983"/>
                    </a:lnTo>
                    <a:lnTo>
                      <a:pt x="1022" y="979"/>
                    </a:lnTo>
                    <a:lnTo>
                      <a:pt x="1028" y="979"/>
                    </a:lnTo>
                    <a:lnTo>
                      <a:pt x="1028" y="973"/>
                    </a:lnTo>
                    <a:lnTo>
                      <a:pt x="1034" y="973"/>
                    </a:lnTo>
                    <a:lnTo>
                      <a:pt x="1034" y="967"/>
                    </a:lnTo>
                    <a:lnTo>
                      <a:pt x="1042" y="967"/>
                    </a:lnTo>
                    <a:lnTo>
                      <a:pt x="1042" y="958"/>
                    </a:lnTo>
                    <a:lnTo>
                      <a:pt x="1048" y="958"/>
                    </a:lnTo>
                    <a:lnTo>
                      <a:pt x="1048" y="954"/>
                    </a:lnTo>
                    <a:lnTo>
                      <a:pt x="1054" y="954"/>
                    </a:lnTo>
                    <a:lnTo>
                      <a:pt x="1054" y="948"/>
                    </a:lnTo>
                    <a:lnTo>
                      <a:pt x="1060" y="948"/>
                    </a:lnTo>
                    <a:lnTo>
                      <a:pt x="1060" y="944"/>
                    </a:lnTo>
                    <a:lnTo>
                      <a:pt x="1068" y="944"/>
                    </a:lnTo>
                    <a:lnTo>
                      <a:pt x="1068" y="938"/>
                    </a:lnTo>
                    <a:lnTo>
                      <a:pt x="1076" y="938"/>
                    </a:lnTo>
                    <a:lnTo>
                      <a:pt x="1076" y="934"/>
                    </a:lnTo>
                    <a:lnTo>
                      <a:pt x="1084" y="934"/>
                    </a:lnTo>
                    <a:lnTo>
                      <a:pt x="1084" y="930"/>
                    </a:lnTo>
                    <a:lnTo>
                      <a:pt x="1090" y="930"/>
                    </a:lnTo>
                    <a:lnTo>
                      <a:pt x="1090" y="924"/>
                    </a:lnTo>
                    <a:lnTo>
                      <a:pt x="1094" y="924"/>
                    </a:lnTo>
                    <a:lnTo>
                      <a:pt x="1094" y="916"/>
                    </a:lnTo>
                    <a:lnTo>
                      <a:pt x="1100" y="916"/>
                    </a:lnTo>
                    <a:lnTo>
                      <a:pt x="1100" y="910"/>
                    </a:lnTo>
                    <a:lnTo>
                      <a:pt x="1104" y="910"/>
                    </a:lnTo>
                    <a:lnTo>
                      <a:pt x="1104" y="902"/>
                    </a:lnTo>
                    <a:lnTo>
                      <a:pt x="1108" y="902"/>
                    </a:lnTo>
                    <a:lnTo>
                      <a:pt x="1108" y="896"/>
                    </a:lnTo>
                    <a:lnTo>
                      <a:pt x="1116" y="896"/>
                    </a:lnTo>
                    <a:lnTo>
                      <a:pt x="1116" y="892"/>
                    </a:lnTo>
                    <a:lnTo>
                      <a:pt x="1122" y="892"/>
                    </a:lnTo>
                    <a:lnTo>
                      <a:pt x="1122" y="884"/>
                    </a:lnTo>
                    <a:lnTo>
                      <a:pt x="1128" y="884"/>
                    </a:lnTo>
                    <a:lnTo>
                      <a:pt x="1128" y="880"/>
                    </a:lnTo>
                    <a:lnTo>
                      <a:pt x="1134" y="880"/>
                    </a:lnTo>
                    <a:lnTo>
                      <a:pt x="1134" y="874"/>
                    </a:lnTo>
                    <a:lnTo>
                      <a:pt x="1144" y="874"/>
                    </a:lnTo>
                    <a:lnTo>
                      <a:pt x="1144" y="872"/>
                    </a:lnTo>
                    <a:lnTo>
                      <a:pt x="1154" y="872"/>
                    </a:lnTo>
                    <a:lnTo>
                      <a:pt x="1154" y="868"/>
                    </a:lnTo>
                    <a:lnTo>
                      <a:pt x="1170" y="868"/>
                    </a:lnTo>
                    <a:lnTo>
                      <a:pt x="1170" y="864"/>
                    </a:lnTo>
                    <a:lnTo>
                      <a:pt x="1176" y="864"/>
                    </a:lnTo>
                    <a:lnTo>
                      <a:pt x="1176" y="860"/>
                    </a:lnTo>
                    <a:lnTo>
                      <a:pt x="1182" y="860"/>
                    </a:lnTo>
                    <a:lnTo>
                      <a:pt x="1182" y="856"/>
                    </a:lnTo>
                    <a:lnTo>
                      <a:pt x="1186" y="856"/>
                    </a:lnTo>
                    <a:lnTo>
                      <a:pt x="1186" y="850"/>
                    </a:lnTo>
                    <a:lnTo>
                      <a:pt x="1192" y="850"/>
                    </a:lnTo>
                    <a:lnTo>
                      <a:pt x="1192" y="844"/>
                    </a:lnTo>
                    <a:lnTo>
                      <a:pt x="1198" y="844"/>
                    </a:lnTo>
                    <a:lnTo>
                      <a:pt x="1198" y="840"/>
                    </a:lnTo>
                    <a:lnTo>
                      <a:pt x="1210" y="840"/>
                    </a:lnTo>
                    <a:lnTo>
                      <a:pt x="1210" y="838"/>
                    </a:lnTo>
                    <a:lnTo>
                      <a:pt x="1220" y="838"/>
                    </a:lnTo>
                    <a:lnTo>
                      <a:pt x="1220" y="834"/>
                    </a:lnTo>
                    <a:lnTo>
                      <a:pt x="1222" y="834"/>
                    </a:lnTo>
                    <a:lnTo>
                      <a:pt x="1222" y="830"/>
                    </a:lnTo>
                    <a:lnTo>
                      <a:pt x="1228" y="830"/>
                    </a:lnTo>
                    <a:lnTo>
                      <a:pt x="1228" y="824"/>
                    </a:lnTo>
                    <a:lnTo>
                      <a:pt x="1234" y="824"/>
                    </a:lnTo>
                    <a:lnTo>
                      <a:pt x="1234" y="822"/>
                    </a:lnTo>
                    <a:lnTo>
                      <a:pt x="1242" y="822"/>
                    </a:lnTo>
                    <a:lnTo>
                      <a:pt x="1242" y="818"/>
                    </a:lnTo>
                    <a:lnTo>
                      <a:pt x="1248" y="818"/>
                    </a:lnTo>
                    <a:lnTo>
                      <a:pt x="1248" y="812"/>
                    </a:lnTo>
                    <a:lnTo>
                      <a:pt x="1256" y="812"/>
                    </a:lnTo>
                    <a:lnTo>
                      <a:pt x="1256" y="806"/>
                    </a:lnTo>
                    <a:lnTo>
                      <a:pt x="1266" y="806"/>
                    </a:lnTo>
                    <a:lnTo>
                      <a:pt x="1266" y="802"/>
                    </a:lnTo>
                    <a:lnTo>
                      <a:pt x="1270" y="802"/>
                    </a:lnTo>
                    <a:lnTo>
                      <a:pt x="1270" y="796"/>
                    </a:lnTo>
                    <a:lnTo>
                      <a:pt x="1276" y="796"/>
                    </a:lnTo>
                    <a:lnTo>
                      <a:pt x="1276" y="790"/>
                    </a:lnTo>
                    <a:lnTo>
                      <a:pt x="1302" y="790"/>
                    </a:lnTo>
                    <a:lnTo>
                      <a:pt x="1302" y="784"/>
                    </a:lnTo>
                    <a:lnTo>
                      <a:pt x="1310" y="784"/>
                    </a:lnTo>
                    <a:lnTo>
                      <a:pt x="1310" y="780"/>
                    </a:lnTo>
                    <a:lnTo>
                      <a:pt x="1327" y="780"/>
                    </a:lnTo>
                    <a:lnTo>
                      <a:pt x="1327" y="774"/>
                    </a:lnTo>
                    <a:lnTo>
                      <a:pt x="1337" y="774"/>
                    </a:lnTo>
                    <a:lnTo>
                      <a:pt x="1337" y="770"/>
                    </a:lnTo>
                    <a:lnTo>
                      <a:pt x="1343" y="770"/>
                    </a:lnTo>
                    <a:lnTo>
                      <a:pt x="1343" y="766"/>
                    </a:lnTo>
                    <a:lnTo>
                      <a:pt x="1351" y="766"/>
                    </a:lnTo>
                    <a:lnTo>
                      <a:pt x="1351" y="762"/>
                    </a:lnTo>
                    <a:lnTo>
                      <a:pt x="1357" y="762"/>
                    </a:lnTo>
                    <a:lnTo>
                      <a:pt x="1357" y="760"/>
                    </a:lnTo>
                    <a:lnTo>
                      <a:pt x="1365" y="760"/>
                    </a:lnTo>
                    <a:lnTo>
                      <a:pt x="1365" y="756"/>
                    </a:lnTo>
                    <a:lnTo>
                      <a:pt x="1373" y="756"/>
                    </a:lnTo>
                    <a:lnTo>
                      <a:pt x="1373" y="750"/>
                    </a:lnTo>
                    <a:lnTo>
                      <a:pt x="1379" y="750"/>
                    </a:lnTo>
                    <a:lnTo>
                      <a:pt x="1379" y="745"/>
                    </a:lnTo>
                    <a:lnTo>
                      <a:pt x="1387" y="745"/>
                    </a:lnTo>
                    <a:lnTo>
                      <a:pt x="1387" y="743"/>
                    </a:lnTo>
                    <a:lnTo>
                      <a:pt x="1397" y="743"/>
                    </a:lnTo>
                    <a:lnTo>
                      <a:pt x="1397" y="739"/>
                    </a:lnTo>
                    <a:lnTo>
                      <a:pt x="1407" y="739"/>
                    </a:lnTo>
                    <a:lnTo>
                      <a:pt x="1407" y="737"/>
                    </a:lnTo>
                    <a:lnTo>
                      <a:pt x="1413" y="737"/>
                    </a:lnTo>
                    <a:lnTo>
                      <a:pt x="1413" y="735"/>
                    </a:lnTo>
                    <a:lnTo>
                      <a:pt x="1423" y="735"/>
                    </a:lnTo>
                    <a:lnTo>
                      <a:pt x="1423" y="731"/>
                    </a:lnTo>
                    <a:lnTo>
                      <a:pt x="1429" y="731"/>
                    </a:lnTo>
                    <a:lnTo>
                      <a:pt x="1429" y="725"/>
                    </a:lnTo>
                    <a:lnTo>
                      <a:pt x="1435" y="725"/>
                    </a:lnTo>
                    <a:lnTo>
                      <a:pt x="1435" y="721"/>
                    </a:lnTo>
                    <a:lnTo>
                      <a:pt x="1457" y="721"/>
                    </a:lnTo>
                    <a:lnTo>
                      <a:pt x="1457" y="719"/>
                    </a:lnTo>
                    <a:lnTo>
                      <a:pt x="1461" y="719"/>
                    </a:lnTo>
                    <a:lnTo>
                      <a:pt x="1461" y="713"/>
                    </a:lnTo>
                    <a:lnTo>
                      <a:pt x="1479" y="713"/>
                    </a:lnTo>
                    <a:lnTo>
                      <a:pt x="1479" y="709"/>
                    </a:lnTo>
                    <a:lnTo>
                      <a:pt x="1483" y="709"/>
                    </a:lnTo>
                    <a:lnTo>
                      <a:pt x="1483" y="701"/>
                    </a:lnTo>
                    <a:lnTo>
                      <a:pt x="1487" y="701"/>
                    </a:lnTo>
                    <a:lnTo>
                      <a:pt x="1487" y="695"/>
                    </a:lnTo>
                    <a:lnTo>
                      <a:pt x="1491" y="695"/>
                    </a:lnTo>
                    <a:lnTo>
                      <a:pt x="1491" y="689"/>
                    </a:lnTo>
                    <a:lnTo>
                      <a:pt x="1505" y="689"/>
                    </a:lnTo>
                    <a:lnTo>
                      <a:pt x="1505" y="685"/>
                    </a:lnTo>
                    <a:lnTo>
                      <a:pt x="1511" y="685"/>
                    </a:lnTo>
                    <a:lnTo>
                      <a:pt x="1511" y="681"/>
                    </a:lnTo>
                    <a:lnTo>
                      <a:pt x="1519" y="681"/>
                    </a:lnTo>
                    <a:lnTo>
                      <a:pt x="1519" y="679"/>
                    </a:lnTo>
                    <a:lnTo>
                      <a:pt x="1541" y="679"/>
                    </a:lnTo>
                    <a:lnTo>
                      <a:pt x="1541" y="675"/>
                    </a:lnTo>
                    <a:lnTo>
                      <a:pt x="1551" y="675"/>
                    </a:lnTo>
                    <a:lnTo>
                      <a:pt x="1551" y="671"/>
                    </a:lnTo>
                    <a:lnTo>
                      <a:pt x="1559" y="671"/>
                    </a:lnTo>
                    <a:lnTo>
                      <a:pt x="1559" y="667"/>
                    </a:lnTo>
                    <a:lnTo>
                      <a:pt x="1565" y="667"/>
                    </a:lnTo>
                    <a:lnTo>
                      <a:pt x="1565" y="665"/>
                    </a:lnTo>
                    <a:lnTo>
                      <a:pt x="1573" y="665"/>
                    </a:lnTo>
                    <a:lnTo>
                      <a:pt x="1573" y="661"/>
                    </a:lnTo>
                    <a:lnTo>
                      <a:pt x="1581" y="661"/>
                    </a:lnTo>
                    <a:lnTo>
                      <a:pt x="1581" y="657"/>
                    </a:lnTo>
                    <a:lnTo>
                      <a:pt x="1587" y="657"/>
                    </a:lnTo>
                    <a:lnTo>
                      <a:pt x="1587" y="651"/>
                    </a:lnTo>
                    <a:lnTo>
                      <a:pt x="1591" y="651"/>
                    </a:lnTo>
                    <a:lnTo>
                      <a:pt x="1591" y="645"/>
                    </a:lnTo>
                    <a:lnTo>
                      <a:pt x="1595" y="645"/>
                    </a:lnTo>
                    <a:lnTo>
                      <a:pt x="1595" y="639"/>
                    </a:lnTo>
                    <a:lnTo>
                      <a:pt x="1599" y="639"/>
                    </a:lnTo>
                    <a:lnTo>
                      <a:pt x="1599" y="633"/>
                    </a:lnTo>
                    <a:lnTo>
                      <a:pt x="1607" y="633"/>
                    </a:lnTo>
                    <a:lnTo>
                      <a:pt x="1607" y="627"/>
                    </a:lnTo>
                    <a:lnTo>
                      <a:pt x="1612" y="627"/>
                    </a:lnTo>
                    <a:lnTo>
                      <a:pt x="1612" y="623"/>
                    </a:lnTo>
                    <a:lnTo>
                      <a:pt x="1616" y="623"/>
                    </a:lnTo>
                    <a:lnTo>
                      <a:pt x="1616" y="617"/>
                    </a:lnTo>
                    <a:lnTo>
                      <a:pt x="1622" y="617"/>
                    </a:lnTo>
                    <a:lnTo>
                      <a:pt x="1622" y="613"/>
                    </a:lnTo>
                    <a:lnTo>
                      <a:pt x="1630" y="613"/>
                    </a:lnTo>
                    <a:lnTo>
                      <a:pt x="1630" y="609"/>
                    </a:lnTo>
                    <a:lnTo>
                      <a:pt x="1634" y="609"/>
                    </a:lnTo>
                    <a:lnTo>
                      <a:pt x="1634" y="607"/>
                    </a:lnTo>
                    <a:lnTo>
                      <a:pt x="1644" y="607"/>
                    </a:lnTo>
                    <a:lnTo>
                      <a:pt x="1644" y="599"/>
                    </a:lnTo>
                    <a:lnTo>
                      <a:pt x="1656" y="599"/>
                    </a:lnTo>
                    <a:lnTo>
                      <a:pt x="1656" y="591"/>
                    </a:lnTo>
                    <a:lnTo>
                      <a:pt x="1670" y="591"/>
                    </a:lnTo>
                    <a:lnTo>
                      <a:pt x="1670" y="585"/>
                    </a:lnTo>
                    <a:lnTo>
                      <a:pt x="1678" y="585"/>
                    </a:lnTo>
                    <a:lnTo>
                      <a:pt x="1678" y="583"/>
                    </a:lnTo>
                    <a:lnTo>
                      <a:pt x="1684" y="583"/>
                    </a:lnTo>
                    <a:lnTo>
                      <a:pt x="1684" y="577"/>
                    </a:lnTo>
                    <a:lnTo>
                      <a:pt x="1690" y="577"/>
                    </a:lnTo>
                    <a:lnTo>
                      <a:pt x="1690" y="575"/>
                    </a:lnTo>
                    <a:lnTo>
                      <a:pt x="1700" y="575"/>
                    </a:lnTo>
                    <a:lnTo>
                      <a:pt x="1700" y="571"/>
                    </a:lnTo>
                    <a:lnTo>
                      <a:pt x="1708" y="571"/>
                    </a:lnTo>
                    <a:lnTo>
                      <a:pt x="1708" y="569"/>
                    </a:lnTo>
                    <a:lnTo>
                      <a:pt x="1716" y="569"/>
                    </a:lnTo>
                    <a:lnTo>
                      <a:pt x="1716" y="565"/>
                    </a:lnTo>
                    <a:lnTo>
                      <a:pt x="1724" y="565"/>
                    </a:lnTo>
                    <a:lnTo>
                      <a:pt x="1724" y="561"/>
                    </a:lnTo>
                    <a:lnTo>
                      <a:pt x="1728" y="561"/>
                    </a:lnTo>
                    <a:lnTo>
                      <a:pt x="1728" y="557"/>
                    </a:lnTo>
                    <a:lnTo>
                      <a:pt x="1734" y="557"/>
                    </a:lnTo>
                    <a:lnTo>
                      <a:pt x="1734" y="551"/>
                    </a:lnTo>
                    <a:lnTo>
                      <a:pt x="1740" y="551"/>
                    </a:lnTo>
                    <a:lnTo>
                      <a:pt x="1740" y="547"/>
                    </a:lnTo>
                    <a:lnTo>
                      <a:pt x="1746" y="547"/>
                    </a:lnTo>
                    <a:lnTo>
                      <a:pt x="1746" y="543"/>
                    </a:lnTo>
                    <a:lnTo>
                      <a:pt x="1766" y="543"/>
                    </a:lnTo>
                    <a:lnTo>
                      <a:pt x="1766" y="537"/>
                    </a:lnTo>
                    <a:lnTo>
                      <a:pt x="1768" y="537"/>
                    </a:lnTo>
                    <a:lnTo>
                      <a:pt x="1768" y="526"/>
                    </a:lnTo>
                    <a:lnTo>
                      <a:pt x="1778" y="526"/>
                    </a:lnTo>
                    <a:lnTo>
                      <a:pt x="1778" y="524"/>
                    </a:lnTo>
                    <a:lnTo>
                      <a:pt x="1786" y="524"/>
                    </a:lnTo>
                    <a:lnTo>
                      <a:pt x="1786" y="516"/>
                    </a:lnTo>
                    <a:lnTo>
                      <a:pt x="1796" y="516"/>
                    </a:lnTo>
                    <a:lnTo>
                      <a:pt x="1796" y="510"/>
                    </a:lnTo>
                    <a:lnTo>
                      <a:pt x="1810" y="510"/>
                    </a:lnTo>
                    <a:lnTo>
                      <a:pt x="1810" y="506"/>
                    </a:lnTo>
                    <a:lnTo>
                      <a:pt x="1816" y="506"/>
                    </a:lnTo>
                    <a:lnTo>
                      <a:pt x="1816" y="498"/>
                    </a:lnTo>
                    <a:lnTo>
                      <a:pt x="1822" y="498"/>
                    </a:lnTo>
                    <a:lnTo>
                      <a:pt x="1822" y="494"/>
                    </a:lnTo>
                    <a:lnTo>
                      <a:pt x="1828" y="494"/>
                    </a:lnTo>
                    <a:lnTo>
                      <a:pt x="1828" y="488"/>
                    </a:lnTo>
                    <a:lnTo>
                      <a:pt x="1834" y="488"/>
                    </a:lnTo>
                    <a:lnTo>
                      <a:pt x="1834" y="484"/>
                    </a:lnTo>
                    <a:lnTo>
                      <a:pt x="1844" y="484"/>
                    </a:lnTo>
                    <a:lnTo>
                      <a:pt x="1844" y="480"/>
                    </a:lnTo>
                    <a:lnTo>
                      <a:pt x="1850" y="480"/>
                    </a:lnTo>
                    <a:lnTo>
                      <a:pt x="1850" y="476"/>
                    </a:lnTo>
                    <a:lnTo>
                      <a:pt x="1856" y="476"/>
                    </a:lnTo>
                    <a:lnTo>
                      <a:pt x="1856" y="472"/>
                    </a:lnTo>
                    <a:lnTo>
                      <a:pt x="1866" y="472"/>
                    </a:lnTo>
                    <a:lnTo>
                      <a:pt x="1866" y="468"/>
                    </a:lnTo>
                    <a:lnTo>
                      <a:pt x="1872" y="468"/>
                    </a:lnTo>
                    <a:lnTo>
                      <a:pt x="1872" y="464"/>
                    </a:lnTo>
                    <a:lnTo>
                      <a:pt x="1878" y="464"/>
                    </a:lnTo>
                    <a:lnTo>
                      <a:pt x="1878" y="458"/>
                    </a:lnTo>
                    <a:lnTo>
                      <a:pt x="1882" y="458"/>
                    </a:lnTo>
                    <a:lnTo>
                      <a:pt x="1882" y="454"/>
                    </a:lnTo>
                    <a:lnTo>
                      <a:pt x="1888" y="454"/>
                    </a:lnTo>
                    <a:lnTo>
                      <a:pt x="1888" y="450"/>
                    </a:lnTo>
                    <a:lnTo>
                      <a:pt x="1894" y="450"/>
                    </a:lnTo>
                    <a:lnTo>
                      <a:pt x="1894" y="444"/>
                    </a:lnTo>
                    <a:lnTo>
                      <a:pt x="1898" y="444"/>
                    </a:lnTo>
                    <a:lnTo>
                      <a:pt x="1898" y="442"/>
                    </a:lnTo>
                    <a:lnTo>
                      <a:pt x="1909" y="442"/>
                    </a:lnTo>
                    <a:lnTo>
                      <a:pt x="1909" y="438"/>
                    </a:lnTo>
                    <a:lnTo>
                      <a:pt x="1911" y="438"/>
                    </a:lnTo>
                    <a:lnTo>
                      <a:pt x="1911" y="434"/>
                    </a:lnTo>
                    <a:lnTo>
                      <a:pt x="1917" y="434"/>
                    </a:lnTo>
                    <a:lnTo>
                      <a:pt x="1917" y="428"/>
                    </a:lnTo>
                    <a:lnTo>
                      <a:pt x="1921" y="428"/>
                    </a:lnTo>
                    <a:lnTo>
                      <a:pt x="1921" y="424"/>
                    </a:lnTo>
                    <a:lnTo>
                      <a:pt x="1933" y="424"/>
                    </a:lnTo>
                    <a:lnTo>
                      <a:pt x="1933" y="420"/>
                    </a:lnTo>
                    <a:lnTo>
                      <a:pt x="1937" y="420"/>
                    </a:lnTo>
                    <a:lnTo>
                      <a:pt x="1937" y="414"/>
                    </a:lnTo>
                    <a:lnTo>
                      <a:pt x="1945" y="414"/>
                    </a:lnTo>
                    <a:lnTo>
                      <a:pt x="1945" y="408"/>
                    </a:lnTo>
                    <a:lnTo>
                      <a:pt x="1963" y="408"/>
                    </a:lnTo>
                    <a:lnTo>
                      <a:pt x="1963" y="404"/>
                    </a:lnTo>
                    <a:lnTo>
                      <a:pt x="1969" y="404"/>
                    </a:lnTo>
                    <a:lnTo>
                      <a:pt x="1969" y="400"/>
                    </a:lnTo>
                    <a:lnTo>
                      <a:pt x="1973" y="400"/>
                    </a:lnTo>
                    <a:lnTo>
                      <a:pt x="1973" y="394"/>
                    </a:lnTo>
                    <a:lnTo>
                      <a:pt x="1977" y="394"/>
                    </a:lnTo>
                    <a:lnTo>
                      <a:pt x="1977" y="392"/>
                    </a:lnTo>
                    <a:lnTo>
                      <a:pt x="1983" y="392"/>
                    </a:lnTo>
                    <a:lnTo>
                      <a:pt x="1983" y="388"/>
                    </a:lnTo>
                    <a:lnTo>
                      <a:pt x="1987" y="388"/>
                    </a:lnTo>
                    <a:lnTo>
                      <a:pt x="1987" y="384"/>
                    </a:lnTo>
                    <a:lnTo>
                      <a:pt x="1995" y="384"/>
                    </a:lnTo>
                    <a:lnTo>
                      <a:pt x="1995" y="380"/>
                    </a:lnTo>
                    <a:lnTo>
                      <a:pt x="2003" y="380"/>
                    </a:lnTo>
                    <a:lnTo>
                      <a:pt x="2003" y="376"/>
                    </a:lnTo>
                    <a:lnTo>
                      <a:pt x="2011" y="376"/>
                    </a:lnTo>
                    <a:lnTo>
                      <a:pt x="2011" y="372"/>
                    </a:lnTo>
                    <a:lnTo>
                      <a:pt x="2019" y="372"/>
                    </a:lnTo>
                    <a:lnTo>
                      <a:pt x="2019" y="368"/>
                    </a:lnTo>
                    <a:lnTo>
                      <a:pt x="2027" y="368"/>
                    </a:lnTo>
                    <a:lnTo>
                      <a:pt x="2027" y="364"/>
                    </a:lnTo>
                    <a:lnTo>
                      <a:pt x="2033" y="364"/>
                    </a:lnTo>
                    <a:lnTo>
                      <a:pt x="2033" y="360"/>
                    </a:lnTo>
                    <a:lnTo>
                      <a:pt x="2037" y="360"/>
                    </a:lnTo>
                    <a:lnTo>
                      <a:pt x="2037" y="352"/>
                    </a:lnTo>
                    <a:lnTo>
                      <a:pt x="2041" y="352"/>
                    </a:lnTo>
                    <a:lnTo>
                      <a:pt x="2041" y="346"/>
                    </a:lnTo>
                    <a:lnTo>
                      <a:pt x="2047" y="346"/>
                    </a:lnTo>
                    <a:lnTo>
                      <a:pt x="2047" y="344"/>
                    </a:lnTo>
                    <a:lnTo>
                      <a:pt x="2067" y="344"/>
                    </a:lnTo>
                    <a:lnTo>
                      <a:pt x="2067" y="340"/>
                    </a:lnTo>
                    <a:lnTo>
                      <a:pt x="2071" y="340"/>
                    </a:lnTo>
                    <a:lnTo>
                      <a:pt x="2071" y="336"/>
                    </a:lnTo>
                    <a:lnTo>
                      <a:pt x="2075" y="336"/>
                    </a:lnTo>
                    <a:lnTo>
                      <a:pt x="2075" y="330"/>
                    </a:lnTo>
                    <a:lnTo>
                      <a:pt x="2083" y="330"/>
                    </a:lnTo>
                    <a:lnTo>
                      <a:pt x="2083" y="326"/>
                    </a:lnTo>
                    <a:lnTo>
                      <a:pt x="2097" y="326"/>
                    </a:lnTo>
                    <a:lnTo>
                      <a:pt x="2097" y="322"/>
                    </a:lnTo>
                    <a:lnTo>
                      <a:pt x="2103" y="322"/>
                    </a:lnTo>
                    <a:lnTo>
                      <a:pt x="2103" y="317"/>
                    </a:lnTo>
                    <a:lnTo>
                      <a:pt x="2111" y="317"/>
                    </a:lnTo>
                    <a:lnTo>
                      <a:pt x="2111" y="315"/>
                    </a:lnTo>
                    <a:lnTo>
                      <a:pt x="2121" y="315"/>
                    </a:lnTo>
                    <a:lnTo>
                      <a:pt x="2121" y="307"/>
                    </a:lnTo>
                    <a:lnTo>
                      <a:pt x="2123" y="307"/>
                    </a:lnTo>
                    <a:lnTo>
                      <a:pt x="2123" y="301"/>
                    </a:lnTo>
                    <a:lnTo>
                      <a:pt x="2141" y="301"/>
                    </a:lnTo>
                    <a:lnTo>
                      <a:pt x="2141" y="289"/>
                    </a:lnTo>
                    <a:lnTo>
                      <a:pt x="2147" y="289"/>
                    </a:lnTo>
                    <a:lnTo>
                      <a:pt x="2147" y="285"/>
                    </a:lnTo>
                    <a:lnTo>
                      <a:pt x="2149" y="285"/>
                    </a:lnTo>
                    <a:lnTo>
                      <a:pt x="2149" y="281"/>
                    </a:lnTo>
                    <a:lnTo>
                      <a:pt x="2157" y="281"/>
                    </a:lnTo>
                    <a:lnTo>
                      <a:pt x="2157" y="279"/>
                    </a:lnTo>
                    <a:lnTo>
                      <a:pt x="2161" y="279"/>
                    </a:lnTo>
                    <a:lnTo>
                      <a:pt x="2161" y="275"/>
                    </a:lnTo>
                    <a:lnTo>
                      <a:pt x="2167" y="275"/>
                    </a:lnTo>
                    <a:lnTo>
                      <a:pt x="2167" y="273"/>
                    </a:lnTo>
                    <a:lnTo>
                      <a:pt x="2173" y="273"/>
                    </a:lnTo>
                    <a:lnTo>
                      <a:pt x="2173" y="267"/>
                    </a:lnTo>
                    <a:lnTo>
                      <a:pt x="2177" y="267"/>
                    </a:lnTo>
                    <a:lnTo>
                      <a:pt x="2177" y="263"/>
                    </a:lnTo>
                    <a:lnTo>
                      <a:pt x="2187" y="263"/>
                    </a:lnTo>
                    <a:lnTo>
                      <a:pt x="2187" y="261"/>
                    </a:lnTo>
                    <a:lnTo>
                      <a:pt x="2214" y="261"/>
                    </a:lnTo>
                    <a:lnTo>
                      <a:pt x="2214" y="255"/>
                    </a:lnTo>
                    <a:lnTo>
                      <a:pt x="2218" y="255"/>
                    </a:lnTo>
                    <a:lnTo>
                      <a:pt x="2218" y="251"/>
                    </a:lnTo>
                    <a:lnTo>
                      <a:pt x="2224" y="251"/>
                    </a:lnTo>
                    <a:lnTo>
                      <a:pt x="2224" y="247"/>
                    </a:lnTo>
                    <a:lnTo>
                      <a:pt x="2230" y="247"/>
                    </a:lnTo>
                    <a:lnTo>
                      <a:pt x="2230" y="243"/>
                    </a:lnTo>
                    <a:lnTo>
                      <a:pt x="2234" y="243"/>
                    </a:lnTo>
                    <a:lnTo>
                      <a:pt x="2234" y="237"/>
                    </a:lnTo>
                    <a:lnTo>
                      <a:pt x="2238" y="237"/>
                    </a:lnTo>
                    <a:lnTo>
                      <a:pt x="2238" y="231"/>
                    </a:lnTo>
                    <a:lnTo>
                      <a:pt x="2246" y="231"/>
                    </a:lnTo>
                    <a:lnTo>
                      <a:pt x="2246" y="229"/>
                    </a:lnTo>
                    <a:lnTo>
                      <a:pt x="2250" y="229"/>
                    </a:lnTo>
                    <a:lnTo>
                      <a:pt x="2250" y="223"/>
                    </a:lnTo>
                    <a:lnTo>
                      <a:pt x="2256" y="223"/>
                    </a:lnTo>
                    <a:lnTo>
                      <a:pt x="2256" y="221"/>
                    </a:lnTo>
                    <a:lnTo>
                      <a:pt x="2274" y="221"/>
                    </a:lnTo>
                    <a:lnTo>
                      <a:pt x="2274" y="217"/>
                    </a:lnTo>
                    <a:lnTo>
                      <a:pt x="2278" y="217"/>
                    </a:lnTo>
                    <a:lnTo>
                      <a:pt x="2278" y="215"/>
                    </a:lnTo>
                    <a:lnTo>
                      <a:pt x="2284" y="215"/>
                    </a:lnTo>
                    <a:lnTo>
                      <a:pt x="2284" y="213"/>
                    </a:lnTo>
                    <a:lnTo>
                      <a:pt x="2288" y="213"/>
                    </a:lnTo>
                    <a:lnTo>
                      <a:pt x="2288" y="207"/>
                    </a:lnTo>
                    <a:lnTo>
                      <a:pt x="2292" y="207"/>
                    </a:lnTo>
                    <a:lnTo>
                      <a:pt x="2292" y="201"/>
                    </a:lnTo>
                    <a:lnTo>
                      <a:pt x="2296" y="201"/>
                    </a:lnTo>
                    <a:lnTo>
                      <a:pt x="2296" y="197"/>
                    </a:lnTo>
                    <a:lnTo>
                      <a:pt x="2302" y="197"/>
                    </a:lnTo>
                    <a:lnTo>
                      <a:pt x="2302" y="193"/>
                    </a:lnTo>
                    <a:lnTo>
                      <a:pt x="2312" y="193"/>
                    </a:lnTo>
                    <a:lnTo>
                      <a:pt x="2312" y="191"/>
                    </a:lnTo>
                    <a:lnTo>
                      <a:pt x="2318" y="191"/>
                    </a:lnTo>
                    <a:lnTo>
                      <a:pt x="2318" y="187"/>
                    </a:lnTo>
                    <a:lnTo>
                      <a:pt x="2326" y="187"/>
                    </a:lnTo>
                    <a:lnTo>
                      <a:pt x="2326" y="183"/>
                    </a:lnTo>
                    <a:lnTo>
                      <a:pt x="2330" y="183"/>
                    </a:lnTo>
                    <a:lnTo>
                      <a:pt x="2330" y="179"/>
                    </a:lnTo>
                    <a:lnTo>
                      <a:pt x="2336" y="179"/>
                    </a:lnTo>
                    <a:lnTo>
                      <a:pt x="2336" y="173"/>
                    </a:lnTo>
                    <a:lnTo>
                      <a:pt x="2342" y="173"/>
                    </a:lnTo>
                    <a:lnTo>
                      <a:pt x="2342" y="169"/>
                    </a:lnTo>
                    <a:lnTo>
                      <a:pt x="2346" y="169"/>
                    </a:lnTo>
                    <a:lnTo>
                      <a:pt x="2346" y="163"/>
                    </a:lnTo>
                    <a:lnTo>
                      <a:pt x="2352" y="163"/>
                    </a:lnTo>
                    <a:lnTo>
                      <a:pt x="2352" y="159"/>
                    </a:lnTo>
                    <a:lnTo>
                      <a:pt x="2360" y="159"/>
                    </a:lnTo>
                    <a:lnTo>
                      <a:pt x="2360" y="155"/>
                    </a:lnTo>
                    <a:lnTo>
                      <a:pt x="2368" y="155"/>
                    </a:lnTo>
                    <a:lnTo>
                      <a:pt x="2368" y="151"/>
                    </a:lnTo>
                    <a:lnTo>
                      <a:pt x="2374" y="151"/>
                    </a:lnTo>
                    <a:lnTo>
                      <a:pt x="2374" y="149"/>
                    </a:lnTo>
                    <a:lnTo>
                      <a:pt x="2380" y="149"/>
                    </a:lnTo>
                    <a:lnTo>
                      <a:pt x="2380" y="145"/>
                    </a:lnTo>
                    <a:lnTo>
                      <a:pt x="2386" y="145"/>
                    </a:lnTo>
                    <a:lnTo>
                      <a:pt x="2386" y="139"/>
                    </a:lnTo>
                    <a:lnTo>
                      <a:pt x="2394" y="139"/>
                    </a:lnTo>
                    <a:lnTo>
                      <a:pt x="2394" y="135"/>
                    </a:lnTo>
                    <a:lnTo>
                      <a:pt x="2404" y="135"/>
                    </a:lnTo>
                    <a:lnTo>
                      <a:pt x="2404" y="131"/>
                    </a:lnTo>
                    <a:lnTo>
                      <a:pt x="2412" y="131"/>
                    </a:lnTo>
                    <a:lnTo>
                      <a:pt x="2412" y="127"/>
                    </a:lnTo>
                    <a:lnTo>
                      <a:pt x="2414" y="127"/>
                    </a:lnTo>
                    <a:lnTo>
                      <a:pt x="2414" y="119"/>
                    </a:lnTo>
                    <a:lnTo>
                      <a:pt x="2428" y="119"/>
                    </a:lnTo>
                    <a:lnTo>
                      <a:pt x="2428" y="117"/>
                    </a:lnTo>
                    <a:lnTo>
                      <a:pt x="2468" y="117"/>
                    </a:lnTo>
                    <a:lnTo>
                      <a:pt x="2468" y="113"/>
                    </a:lnTo>
                    <a:lnTo>
                      <a:pt x="2472" y="113"/>
                    </a:lnTo>
                    <a:lnTo>
                      <a:pt x="2472" y="105"/>
                    </a:lnTo>
                    <a:lnTo>
                      <a:pt x="2476" y="105"/>
                    </a:lnTo>
                    <a:lnTo>
                      <a:pt x="2476" y="102"/>
                    </a:lnTo>
                    <a:lnTo>
                      <a:pt x="2484" y="102"/>
                    </a:lnTo>
                    <a:lnTo>
                      <a:pt x="2484" y="94"/>
                    </a:lnTo>
                    <a:lnTo>
                      <a:pt x="2488" y="94"/>
                    </a:lnTo>
                    <a:lnTo>
                      <a:pt x="2488" y="88"/>
                    </a:lnTo>
                    <a:lnTo>
                      <a:pt x="2492" y="88"/>
                    </a:lnTo>
                    <a:lnTo>
                      <a:pt x="2492" y="84"/>
                    </a:lnTo>
                    <a:lnTo>
                      <a:pt x="2503" y="84"/>
                    </a:lnTo>
                    <a:lnTo>
                      <a:pt x="2503" y="76"/>
                    </a:lnTo>
                    <a:lnTo>
                      <a:pt x="2507" y="76"/>
                    </a:lnTo>
                    <a:lnTo>
                      <a:pt x="2507" y="70"/>
                    </a:lnTo>
                    <a:lnTo>
                      <a:pt x="2511" y="70"/>
                    </a:lnTo>
                    <a:lnTo>
                      <a:pt x="2511" y="66"/>
                    </a:lnTo>
                    <a:lnTo>
                      <a:pt x="2521" y="66"/>
                    </a:lnTo>
                    <a:lnTo>
                      <a:pt x="2521" y="56"/>
                    </a:lnTo>
                    <a:lnTo>
                      <a:pt x="2525" y="56"/>
                    </a:lnTo>
                    <a:lnTo>
                      <a:pt x="2525" y="46"/>
                    </a:lnTo>
                    <a:lnTo>
                      <a:pt x="2531" y="46"/>
                    </a:lnTo>
                    <a:lnTo>
                      <a:pt x="2531" y="42"/>
                    </a:lnTo>
                    <a:lnTo>
                      <a:pt x="2533" y="42"/>
                    </a:lnTo>
                    <a:lnTo>
                      <a:pt x="2533" y="34"/>
                    </a:lnTo>
                    <a:lnTo>
                      <a:pt x="2545" y="34"/>
                    </a:lnTo>
                    <a:lnTo>
                      <a:pt x="2545" y="30"/>
                    </a:lnTo>
                    <a:lnTo>
                      <a:pt x="2549" y="30"/>
                    </a:lnTo>
                    <a:lnTo>
                      <a:pt x="2549" y="26"/>
                    </a:lnTo>
                    <a:lnTo>
                      <a:pt x="2565" y="26"/>
                    </a:lnTo>
                    <a:lnTo>
                      <a:pt x="2565" y="20"/>
                    </a:lnTo>
                    <a:lnTo>
                      <a:pt x="2577" y="20"/>
                    </a:lnTo>
                    <a:lnTo>
                      <a:pt x="2577" y="14"/>
                    </a:lnTo>
                    <a:lnTo>
                      <a:pt x="2593" y="14"/>
                    </a:lnTo>
                    <a:lnTo>
                      <a:pt x="2593" y="10"/>
                    </a:lnTo>
                    <a:lnTo>
                      <a:pt x="2629" y="10"/>
                    </a:lnTo>
                    <a:lnTo>
                      <a:pt x="2629" y="0"/>
                    </a:lnTo>
                    <a:lnTo>
                      <a:pt x="2661" y="0"/>
                    </a:lnTo>
                  </a:path>
                </a:pathLst>
              </a:custGeom>
              <a:noFill/>
              <a:ln w="38100" cap="flat">
                <a:solidFill>
                  <a:schemeClr val="bg1">
                    <a:lumMod val="65000"/>
                  </a:schemeClr>
                </a:solidFill>
                <a:prstDash val="solid"/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sz="1000" b="1" dirty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>
              <a:off x="3150902" y="1895061"/>
              <a:ext cx="7038641" cy="3028864"/>
              <a:chOff x="3150902" y="1895061"/>
              <a:chExt cx="7038641" cy="3028864"/>
            </a:xfrm>
          </p:grpSpPr>
          <p:sp>
            <p:nvSpPr>
              <p:cNvPr id="130" name="TextBox 129"/>
              <p:cNvSpPr txBox="1"/>
              <p:nvPr/>
            </p:nvSpPr>
            <p:spPr>
              <a:xfrm>
                <a:off x="8819223" y="1895061"/>
                <a:ext cx="1370320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GB" sz="1000" b="1" dirty="0">
                    <a:solidFill>
                      <a:srgbClr val="0D3759"/>
                    </a:solidFill>
                    <a:ea typeface="ＭＳ Ｐゴシック" pitchFamily="34" charset="-128"/>
                  </a:rPr>
                  <a:t>7.85% 90 mg BID</a:t>
                </a:r>
              </a:p>
            </p:txBody>
          </p:sp>
          <p:sp>
            <p:nvSpPr>
              <p:cNvPr id="131" name="TextBox 130"/>
              <p:cNvSpPr txBox="1"/>
              <p:nvPr/>
            </p:nvSpPr>
            <p:spPr>
              <a:xfrm>
                <a:off x="8813953" y="2352629"/>
                <a:ext cx="1370320" cy="24622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GB" sz="1000" b="1" dirty="0">
                    <a:solidFill>
                      <a:srgbClr val="0D3759">
                        <a:lumMod val="60000"/>
                        <a:lumOff val="40000"/>
                      </a:srgbClr>
                    </a:solidFill>
                    <a:ea typeface="ＭＳ Ｐゴシック" pitchFamily="34" charset="-128"/>
                  </a:rPr>
                  <a:t>7.77% 60 mg BID</a:t>
                </a:r>
              </a:p>
            </p:txBody>
          </p:sp>
          <p:sp>
            <p:nvSpPr>
              <p:cNvPr id="132" name="Freeform 12"/>
              <p:cNvSpPr>
                <a:spLocks/>
              </p:cNvSpPr>
              <p:nvPr/>
            </p:nvSpPr>
            <p:spPr bwMode="auto">
              <a:xfrm>
                <a:off x="3160095" y="2192432"/>
                <a:ext cx="6089433" cy="2731493"/>
              </a:xfrm>
              <a:custGeom>
                <a:avLst/>
                <a:gdLst>
                  <a:gd name="T0" fmla="*/ 40 w 2659"/>
                  <a:gd name="T1" fmla="*/ 1435 h 1463"/>
                  <a:gd name="T2" fmla="*/ 104 w 2659"/>
                  <a:gd name="T3" fmla="*/ 1387 h 1463"/>
                  <a:gd name="T4" fmla="*/ 135 w 2659"/>
                  <a:gd name="T5" fmla="*/ 1360 h 1463"/>
                  <a:gd name="T6" fmla="*/ 193 w 2659"/>
                  <a:gd name="T7" fmla="*/ 1342 h 1463"/>
                  <a:gd name="T8" fmla="*/ 231 w 2659"/>
                  <a:gd name="T9" fmla="*/ 1324 h 1463"/>
                  <a:gd name="T10" fmla="*/ 269 w 2659"/>
                  <a:gd name="T11" fmla="*/ 1302 h 1463"/>
                  <a:gd name="T12" fmla="*/ 317 w 2659"/>
                  <a:gd name="T13" fmla="*/ 1276 h 1463"/>
                  <a:gd name="T14" fmla="*/ 353 w 2659"/>
                  <a:gd name="T15" fmla="*/ 1250 h 1463"/>
                  <a:gd name="T16" fmla="*/ 403 w 2659"/>
                  <a:gd name="T17" fmla="*/ 1224 h 1463"/>
                  <a:gd name="T18" fmla="*/ 438 w 2659"/>
                  <a:gd name="T19" fmla="*/ 1202 h 1463"/>
                  <a:gd name="T20" fmla="*/ 474 w 2659"/>
                  <a:gd name="T21" fmla="*/ 1184 h 1463"/>
                  <a:gd name="T22" fmla="*/ 504 w 2659"/>
                  <a:gd name="T23" fmla="*/ 1164 h 1463"/>
                  <a:gd name="T24" fmla="*/ 534 w 2659"/>
                  <a:gd name="T25" fmla="*/ 1143 h 1463"/>
                  <a:gd name="T26" fmla="*/ 570 w 2659"/>
                  <a:gd name="T27" fmla="*/ 1117 h 1463"/>
                  <a:gd name="T28" fmla="*/ 600 w 2659"/>
                  <a:gd name="T29" fmla="*/ 1095 h 1463"/>
                  <a:gd name="T30" fmla="*/ 652 w 2659"/>
                  <a:gd name="T31" fmla="*/ 1077 h 1463"/>
                  <a:gd name="T32" fmla="*/ 688 w 2659"/>
                  <a:gd name="T33" fmla="*/ 1053 h 1463"/>
                  <a:gd name="T34" fmla="*/ 731 w 2659"/>
                  <a:gd name="T35" fmla="*/ 1029 h 1463"/>
                  <a:gd name="T36" fmla="*/ 757 w 2659"/>
                  <a:gd name="T37" fmla="*/ 1005 h 1463"/>
                  <a:gd name="T38" fmla="*/ 813 w 2659"/>
                  <a:gd name="T39" fmla="*/ 985 h 1463"/>
                  <a:gd name="T40" fmla="*/ 859 w 2659"/>
                  <a:gd name="T41" fmla="*/ 963 h 1463"/>
                  <a:gd name="T42" fmla="*/ 895 w 2659"/>
                  <a:gd name="T43" fmla="*/ 943 h 1463"/>
                  <a:gd name="T44" fmla="*/ 939 w 2659"/>
                  <a:gd name="T45" fmla="*/ 918 h 1463"/>
                  <a:gd name="T46" fmla="*/ 985 w 2659"/>
                  <a:gd name="T47" fmla="*/ 896 h 1463"/>
                  <a:gd name="T48" fmla="*/ 1048 w 2659"/>
                  <a:gd name="T49" fmla="*/ 876 h 1463"/>
                  <a:gd name="T50" fmla="*/ 1104 w 2659"/>
                  <a:gd name="T51" fmla="*/ 852 h 1463"/>
                  <a:gd name="T52" fmla="*/ 1146 w 2659"/>
                  <a:gd name="T53" fmla="*/ 814 h 1463"/>
                  <a:gd name="T54" fmla="*/ 1210 w 2659"/>
                  <a:gd name="T55" fmla="*/ 792 h 1463"/>
                  <a:gd name="T56" fmla="*/ 1260 w 2659"/>
                  <a:gd name="T57" fmla="*/ 762 h 1463"/>
                  <a:gd name="T58" fmla="*/ 1310 w 2659"/>
                  <a:gd name="T59" fmla="*/ 742 h 1463"/>
                  <a:gd name="T60" fmla="*/ 1343 w 2659"/>
                  <a:gd name="T61" fmla="*/ 713 h 1463"/>
                  <a:gd name="T62" fmla="*/ 1385 w 2659"/>
                  <a:gd name="T63" fmla="*/ 697 h 1463"/>
                  <a:gd name="T64" fmla="*/ 1423 w 2659"/>
                  <a:gd name="T65" fmla="*/ 675 h 1463"/>
                  <a:gd name="T66" fmla="*/ 1451 w 2659"/>
                  <a:gd name="T67" fmla="*/ 655 h 1463"/>
                  <a:gd name="T68" fmla="*/ 1495 w 2659"/>
                  <a:gd name="T69" fmla="*/ 635 h 1463"/>
                  <a:gd name="T70" fmla="*/ 1533 w 2659"/>
                  <a:gd name="T71" fmla="*/ 613 h 1463"/>
                  <a:gd name="T72" fmla="*/ 1567 w 2659"/>
                  <a:gd name="T73" fmla="*/ 585 h 1463"/>
                  <a:gd name="T74" fmla="*/ 1599 w 2659"/>
                  <a:gd name="T75" fmla="*/ 551 h 1463"/>
                  <a:gd name="T76" fmla="*/ 1660 w 2659"/>
                  <a:gd name="T77" fmla="*/ 529 h 1463"/>
                  <a:gd name="T78" fmla="*/ 1704 w 2659"/>
                  <a:gd name="T79" fmla="*/ 504 h 1463"/>
                  <a:gd name="T80" fmla="*/ 1742 w 2659"/>
                  <a:gd name="T81" fmla="*/ 476 h 1463"/>
                  <a:gd name="T82" fmla="*/ 1784 w 2659"/>
                  <a:gd name="T83" fmla="*/ 450 h 1463"/>
                  <a:gd name="T84" fmla="*/ 1812 w 2659"/>
                  <a:gd name="T85" fmla="*/ 430 h 1463"/>
                  <a:gd name="T86" fmla="*/ 1862 w 2659"/>
                  <a:gd name="T87" fmla="*/ 414 h 1463"/>
                  <a:gd name="T88" fmla="*/ 1945 w 2659"/>
                  <a:gd name="T89" fmla="*/ 396 h 1463"/>
                  <a:gd name="T90" fmla="*/ 1989 w 2659"/>
                  <a:gd name="T91" fmla="*/ 372 h 1463"/>
                  <a:gd name="T92" fmla="*/ 2033 w 2659"/>
                  <a:gd name="T93" fmla="*/ 348 h 1463"/>
                  <a:gd name="T94" fmla="*/ 2069 w 2659"/>
                  <a:gd name="T95" fmla="*/ 328 h 1463"/>
                  <a:gd name="T96" fmla="*/ 2111 w 2659"/>
                  <a:gd name="T97" fmla="*/ 306 h 1463"/>
                  <a:gd name="T98" fmla="*/ 2183 w 2659"/>
                  <a:gd name="T99" fmla="*/ 283 h 1463"/>
                  <a:gd name="T100" fmla="*/ 2230 w 2659"/>
                  <a:gd name="T101" fmla="*/ 263 h 1463"/>
                  <a:gd name="T102" fmla="*/ 2266 w 2659"/>
                  <a:gd name="T103" fmla="*/ 243 h 1463"/>
                  <a:gd name="T104" fmla="*/ 2306 w 2659"/>
                  <a:gd name="T105" fmla="*/ 219 h 1463"/>
                  <a:gd name="T106" fmla="*/ 2382 w 2659"/>
                  <a:gd name="T107" fmla="*/ 185 h 1463"/>
                  <a:gd name="T108" fmla="*/ 2416 w 2659"/>
                  <a:gd name="T109" fmla="*/ 145 h 1463"/>
                  <a:gd name="T110" fmla="*/ 2458 w 2659"/>
                  <a:gd name="T111" fmla="*/ 111 h 1463"/>
                  <a:gd name="T112" fmla="*/ 2486 w 2659"/>
                  <a:gd name="T113" fmla="*/ 81 h 1463"/>
                  <a:gd name="T114" fmla="*/ 2539 w 2659"/>
                  <a:gd name="T115" fmla="*/ 58 h 1463"/>
                  <a:gd name="T116" fmla="*/ 2587 w 2659"/>
                  <a:gd name="T117" fmla="*/ 34 h 1463"/>
                  <a:gd name="T118" fmla="*/ 2641 w 2659"/>
                  <a:gd name="T119" fmla="*/ 6 h 14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659" h="1463">
                    <a:moveTo>
                      <a:pt x="0" y="1463"/>
                    </a:moveTo>
                    <a:lnTo>
                      <a:pt x="0" y="1459"/>
                    </a:lnTo>
                    <a:lnTo>
                      <a:pt x="10" y="1459"/>
                    </a:lnTo>
                    <a:lnTo>
                      <a:pt x="10" y="1453"/>
                    </a:lnTo>
                    <a:lnTo>
                      <a:pt x="18" y="1453"/>
                    </a:lnTo>
                    <a:lnTo>
                      <a:pt x="18" y="1447"/>
                    </a:lnTo>
                    <a:lnTo>
                      <a:pt x="28" y="1447"/>
                    </a:lnTo>
                    <a:lnTo>
                      <a:pt x="28" y="1443"/>
                    </a:lnTo>
                    <a:lnTo>
                      <a:pt x="36" y="1443"/>
                    </a:lnTo>
                    <a:lnTo>
                      <a:pt x="36" y="1439"/>
                    </a:lnTo>
                    <a:lnTo>
                      <a:pt x="40" y="1439"/>
                    </a:lnTo>
                    <a:lnTo>
                      <a:pt x="40" y="1435"/>
                    </a:lnTo>
                    <a:lnTo>
                      <a:pt x="48" y="1435"/>
                    </a:lnTo>
                    <a:lnTo>
                      <a:pt x="48" y="1431"/>
                    </a:lnTo>
                    <a:lnTo>
                      <a:pt x="56" y="1431"/>
                    </a:lnTo>
                    <a:lnTo>
                      <a:pt x="56" y="1417"/>
                    </a:lnTo>
                    <a:lnTo>
                      <a:pt x="68" y="1417"/>
                    </a:lnTo>
                    <a:lnTo>
                      <a:pt x="68" y="1409"/>
                    </a:lnTo>
                    <a:lnTo>
                      <a:pt x="80" y="1409"/>
                    </a:lnTo>
                    <a:lnTo>
                      <a:pt x="80" y="1401"/>
                    </a:lnTo>
                    <a:lnTo>
                      <a:pt x="96" y="1401"/>
                    </a:lnTo>
                    <a:lnTo>
                      <a:pt x="96" y="1393"/>
                    </a:lnTo>
                    <a:lnTo>
                      <a:pt x="104" y="1393"/>
                    </a:lnTo>
                    <a:lnTo>
                      <a:pt x="104" y="1387"/>
                    </a:lnTo>
                    <a:lnTo>
                      <a:pt x="110" y="1387"/>
                    </a:lnTo>
                    <a:lnTo>
                      <a:pt x="110" y="1381"/>
                    </a:lnTo>
                    <a:lnTo>
                      <a:pt x="116" y="1381"/>
                    </a:lnTo>
                    <a:lnTo>
                      <a:pt x="116" y="1377"/>
                    </a:lnTo>
                    <a:lnTo>
                      <a:pt x="122" y="1377"/>
                    </a:lnTo>
                    <a:lnTo>
                      <a:pt x="122" y="1373"/>
                    </a:lnTo>
                    <a:lnTo>
                      <a:pt x="126" y="1373"/>
                    </a:lnTo>
                    <a:lnTo>
                      <a:pt x="126" y="1368"/>
                    </a:lnTo>
                    <a:lnTo>
                      <a:pt x="131" y="1368"/>
                    </a:lnTo>
                    <a:lnTo>
                      <a:pt x="131" y="1364"/>
                    </a:lnTo>
                    <a:lnTo>
                      <a:pt x="135" y="1364"/>
                    </a:lnTo>
                    <a:lnTo>
                      <a:pt x="135" y="1360"/>
                    </a:lnTo>
                    <a:lnTo>
                      <a:pt x="141" y="1360"/>
                    </a:lnTo>
                    <a:lnTo>
                      <a:pt x="141" y="1356"/>
                    </a:lnTo>
                    <a:lnTo>
                      <a:pt x="145" y="1356"/>
                    </a:lnTo>
                    <a:lnTo>
                      <a:pt x="145" y="1354"/>
                    </a:lnTo>
                    <a:lnTo>
                      <a:pt x="153" y="1354"/>
                    </a:lnTo>
                    <a:lnTo>
                      <a:pt x="153" y="1350"/>
                    </a:lnTo>
                    <a:lnTo>
                      <a:pt x="161" y="1350"/>
                    </a:lnTo>
                    <a:lnTo>
                      <a:pt x="161" y="1348"/>
                    </a:lnTo>
                    <a:lnTo>
                      <a:pt x="169" y="1348"/>
                    </a:lnTo>
                    <a:lnTo>
                      <a:pt x="169" y="1346"/>
                    </a:lnTo>
                    <a:lnTo>
                      <a:pt x="193" y="1346"/>
                    </a:lnTo>
                    <a:lnTo>
                      <a:pt x="193" y="1342"/>
                    </a:lnTo>
                    <a:lnTo>
                      <a:pt x="201" y="1342"/>
                    </a:lnTo>
                    <a:lnTo>
                      <a:pt x="201" y="1338"/>
                    </a:lnTo>
                    <a:lnTo>
                      <a:pt x="205" y="1338"/>
                    </a:lnTo>
                    <a:lnTo>
                      <a:pt x="205" y="1334"/>
                    </a:lnTo>
                    <a:lnTo>
                      <a:pt x="209" y="1334"/>
                    </a:lnTo>
                    <a:lnTo>
                      <a:pt x="209" y="1330"/>
                    </a:lnTo>
                    <a:lnTo>
                      <a:pt x="215" y="1330"/>
                    </a:lnTo>
                    <a:lnTo>
                      <a:pt x="215" y="1328"/>
                    </a:lnTo>
                    <a:lnTo>
                      <a:pt x="223" y="1328"/>
                    </a:lnTo>
                    <a:lnTo>
                      <a:pt x="223" y="1326"/>
                    </a:lnTo>
                    <a:lnTo>
                      <a:pt x="231" y="1326"/>
                    </a:lnTo>
                    <a:lnTo>
                      <a:pt x="231" y="1324"/>
                    </a:lnTo>
                    <a:lnTo>
                      <a:pt x="237" y="1324"/>
                    </a:lnTo>
                    <a:lnTo>
                      <a:pt x="237" y="1320"/>
                    </a:lnTo>
                    <a:lnTo>
                      <a:pt x="241" y="1320"/>
                    </a:lnTo>
                    <a:lnTo>
                      <a:pt x="241" y="1314"/>
                    </a:lnTo>
                    <a:lnTo>
                      <a:pt x="249" y="1314"/>
                    </a:lnTo>
                    <a:lnTo>
                      <a:pt x="249" y="1312"/>
                    </a:lnTo>
                    <a:lnTo>
                      <a:pt x="257" y="1312"/>
                    </a:lnTo>
                    <a:lnTo>
                      <a:pt x="257" y="1308"/>
                    </a:lnTo>
                    <a:lnTo>
                      <a:pt x="265" y="1308"/>
                    </a:lnTo>
                    <a:lnTo>
                      <a:pt x="265" y="1304"/>
                    </a:lnTo>
                    <a:lnTo>
                      <a:pt x="269" y="1304"/>
                    </a:lnTo>
                    <a:lnTo>
                      <a:pt x="269" y="1302"/>
                    </a:lnTo>
                    <a:lnTo>
                      <a:pt x="277" y="1302"/>
                    </a:lnTo>
                    <a:lnTo>
                      <a:pt x="277" y="1298"/>
                    </a:lnTo>
                    <a:lnTo>
                      <a:pt x="283" y="1298"/>
                    </a:lnTo>
                    <a:lnTo>
                      <a:pt x="283" y="1294"/>
                    </a:lnTo>
                    <a:lnTo>
                      <a:pt x="291" y="1294"/>
                    </a:lnTo>
                    <a:lnTo>
                      <a:pt x="291" y="1290"/>
                    </a:lnTo>
                    <a:lnTo>
                      <a:pt x="301" y="1290"/>
                    </a:lnTo>
                    <a:lnTo>
                      <a:pt x="301" y="1286"/>
                    </a:lnTo>
                    <a:lnTo>
                      <a:pt x="309" y="1286"/>
                    </a:lnTo>
                    <a:lnTo>
                      <a:pt x="309" y="1282"/>
                    </a:lnTo>
                    <a:lnTo>
                      <a:pt x="317" y="1282"/>
                    </a:lnTo>
                    <a:lnTo>
                      <a:pt x="317" y="1276"/>
                    </a:lnTo>
                    <a:lnTo>
                      <a:pt x="323" y="1276"/>
                    </a:lnTo>
                    <a:lnTo>
                      <a:pt x="323" y="1272"/>
                    </a:lnTo>
                    <a:lnTo>
                      <a:pt x="329" y="1272"/>
                    </a:lnTo>
                    <a:lnTo>
                      <a:pt x="329" y="1266"/>
                    </a:lnTo>
                    <a:lnTo>
                      <a:pt x="335" y="1266"/>
                    </a:lnTo>
                    <a:lnTo>
                      <a:pt x="335" y="1262"/>
                    </a:lnTo>
                    <a:lnTo>
                      <a:pt x="343" y="1262"/>
                    </a:lnTo>
                    <a:lnTo>
                      <a:pt x="343" y="1260"/>
                    </a:lnTo>
                    <a:lnTo>
                      <a:pt x="347" y="1260"/>
                    </a:lnTo>
                    <a:lnTo>
                      <a:pt x="347" y="1254"/>
                    </a:lnTo>
                    <a:lnTo>
                      <a:pt x="353" y="1254"/>
                    </a:lnTo>
                    <a:lnTo>
                      <a:pt x="353" y="1250"/>
                    </a:lnTo>
                    <a:lnTo>
                      <a:pt x="359" y="1250"/>
                    </a:lnTo>
                    <a:lnTo>
                      <a:pt x="359" y="1248"/>
                    </a:lnTo>
                    <a:lnTo>
                      <a:pt x="365" y="1248"/>
                    </a:lnTo>
                    <a:lnTo>
                      <a:pt x="365" y="1242"/>
                    </a:lnTo>
                    <a:lnTo>
                      <a:pt x="369" y="1242"/>
                    </a:lnTo>
                    <a:lnTo>
                      <a:pt x="369" y="1236"/>
                    </a:lnTo>
                    <a:lnTo>
                      <a:pt x="375" y="1236"/>
                    </a:lnTo>
                    <a:lnTo>
                      <a:pt x="375" y="1232"/>
                    </a:lnTo>
                    <a:lnTo>
                      <a:pt x="395" y="1232"/>
                    </a:lnTo>
                    <a:lnTo>
                      <a:pt x="395" y="1228"/>
                    </a:lnTo>
                    <a:lnTo>
                      <a:pt x="403" y="1228"/>
                    </a:lnTo>
                    <a:lnTo>
                      <a:pt x="403" y="1224"/>
                    </a:lnTo>
                    <a:lnTo>
                      <a:pt x="411" y="1224"/>
                    </a:lnTo>
                    <a:lnTo>
                      <a:pt x="411" y="1220"/>
                    </a:lnTo>
                    <a:lnTo>
                      <a:pt x="417" y="1220"/>
                    </a:lnTo>
                    <a:lnTo>
                      <a:pt x="417" y="1218"/>
                    </a:lnTo>
                    <a:lnTo>
                      <a:pt x="423" y="1218"/>
                    </a:lnTo>
                    <a:lnTo>
                      <a:pt x="423" y="1214"/>
                    </a:lnTo>
                    <a:lnTo>
                      <a:pt x="430" y="1214"/>
                    </a:lnTo>
                    <a:lnTo>
                      <a:pt x="430" y="1210"/>
                    </a:lnTo>
                    <a:lnTo>
                      <a:pt x="436" y="1210"/>
                    </a:lnTo>
                    <a:lnTo>
                      <a:pt x="436" y="1206"/>
                    </a:lnTo>
                    <a:lnTo>
                      <a:pt x="438" y="1206"/>
                    </a:lnTo>
                    <a:lnTo>
                      <a:pt x="438" y="1202"/>
                    </a:lnTo>
                    <a:lnTo>
                      <a:pt x="442" y="1202"/>
                    </a:lnTo>
                    <a:lnTo>
                      <a:pt x="442" y="1198"/>
                    </a:lnTo>
                    <a:lnTo>
                      <a:pt x="448" y="1198"/>
                    </a:lnTo>
                    <a:lnTo>
                      <a:pt x="448" y="1196"/>
                    </a:lnTo>
                    <a:lnTo>
                      <a:pt x="456" y="1196"/>
                    </a:lnTo>
                    <a:lnTo>
                      <a:pt x="456" y="1194"/>
                    </a:lnTo>
                    <a:lnTo>
                      <a:pt x="460" y="1194"/>
                    </a:lnTo>
                    <a:lnTo>
                      <a:pt x="460" y="1190"/>
                    </a:lnTo>
                    <a:lnTo>
                      <a:pt x="466" y="1190"/>
                    </a:lnTo>
                    <a:lnTo>
                      <a:pt x="466" y="1188"/>
                    </a:lnTo>
                    <a:lnTo>
                      <a:pt x="474" y="1188"/>
                    </a:lnTo>
                    <a:lnTo>
                      <a:pt x="474" y="1184"/>
                    </a:lnTo>
                    <a:lnTo>
                      <a:pt x="478" y="1184"/>
                    </a:lnTo>
                    <a:lnTo>
                      <a:pt x="478" y="1180"/>
                    </a:lnTo>
                    <a:lnTo>
                      <a:pt x="480" y="1180"/>
                    </a:lnTo>
                    <a:lnTo>
                      <a:pt x="480" y="1176"/>
                    </a:lnTo>
                    <a:lnTo>
                      <a:pt x="486" y="1176"/>
                    </a:lnTo>
                    <a:lnTo>
                      <a:pt x="486" y="1172"/>
                    </a:lnTo>
                    <a:lnTo>
                      <a:pt x="492" y="1172"/>
                    </a:lnTo>
                    <a:lnTo>
                      <a:pt x="492" y="1170"/>
                    </a:lnTo>
                    <a:lnTo>
                      <a:pt x="498" y="1170"/>
                    </a:lnTo>
                    <a:lnTo>
                      <a:pt x="498" y="1166"/>
                    </a:lnTo>
                    <a:lnTo>
                      <a:pt x="504" y="1166"/>
                    </a:lnTo>
                    <a:lnTo>
                      <a:pt x="504" y="1164"/>
                    </a:lnTo>
                    <a:lnTo>
                      <a:pt x="510" y="1164"/>
                    </a:lnTo>
                    <a:lnTo>
                      <a:pt x="510" y="1162"/>
                    </a:lnTo>
                    <a:lnTo>
                      <a:pt x="516" y="1162"/>
                    </a:lnTo>
                    <a:lnTo>
                      <a:pt x="516" y="1158"/>
                    </a:lnTo>
                    <a:lnTo>
                      <a:pt x="522" y="1158"/>
                    </a:lnTo>
                    <a:lnTo>
                      <a:pt x="522" y="1153"/>
                    </a:lnTo>
                    <a:lnTo>
                      <a:pt x="526" y="1153"/>
                    </a:lnTo>
                    <a:lnTo>
                      <a:pt x="526" y="1151"/>
                    </a:lnTo>
                    <a:lnTo>
                      <a:pt x="530" y="1151"/>
                    </a:lnTo>
                    <a:lnTo>
                      <a:pt x="530" y="1147"/>
                    </a:lnTo>
                    <a:lnTo>
                      <a:pt x="534" y="1147"/>
                    </a:lnTo>
                    <a:lnTo>
                      <a:pt x="534" y="1143"/>
                    </a:lnTo>
                    <a:lnTo>
                      <a:pt x="540" y="1143"/>
                    </a:lnTo>
                    <a:lnTo>
                      <a:pt x="540" y="1139"/>
                    </a:lnTo>
                    <a:lnTo>
                      <a:pt x="544" y="1139"/>
                    </a:lnTo>
                    <a:lnTo>
                      <a:pt x="544" y="1133"/>
                    </a:lnTo>
                    <a:lnTo>
                      <a:pt x="548" y="1133"/>
                    </a:lnTo>
                    <a:lnTo>
                      <a:pt x="548" y="1129"/>
                    </a:lnTo>
                    <a:lnTo>
                      <a:pt x="558" y="1129"/>
                    </a:lnTo>
                    <a:lnTo>
                      <a:pt x="558" y="1125"/>
                    </a:lnTo>
                    <a:lnTo>
                      <a:pt x="564" y="1125"/>
                    </a:lnTo>
                    <a:lnTo>
                      <a:pt x="564" y="1123"/>
                    </a:lnTo>
                    <a:lnTo>
                      <a:pt x="570" y="1123"/>
                    </a:lnTo>
                    <a:lnTo>
                      <a:pt x="570" y="1117"/>
                    </a:lnTo>
                    <a:lnTo>
                      <a:pt x="574" y="1117"/>
                    </a:lnTo>
                    <a:lnTo>
                      <a:pt x="574" y="1113"/>
                    </a:lnTo>
                    <a:lnTo>
                      <a:pt x="580" y="1113"/>
                    </a:lnTo>
                    <a:lnTo>
                      <a:pt x="580" y="1109"/>
                    </a:lnTo>
                    <a:lnTo>
                      <a:pt x="584" y="1109"/>
                    </a:lnTo>
                    <a:lnTo>
                      <a:pt x="584" y="1105"/>
                    </a:lnTo>
                    <a:lnTo>
                      <a:pt x="590" y="1105"/>
                    </a:lnTo>
                    <a:lnTo>
                      <a:pt x="590" y="1103"/>
                    </a:lnTo>
                    <a:lnTo>
                      <a:pt x="594" y="1103"/>
                    </a:lnTo>
                    <a:lnTo>
                      <a:pt x="594" y="1099"/>
                    </a:lnTo>
                    <a:lnTo>
                      <a:pt x="600" y="1099"/>
                    </a:lnTo>
                    <a:lnTo>
                      <a:pt x="600" y="1095"/>
                    </a:lnTo>
                    <a:lnTo>
                      <a:pt x="608" y="1095"/>
                    </a:lnTo>
                    <a:lnTo>
                      <a:pt x="608" y="1093"/>
                    </a:lnTo>
                    <a:lnTo>
                      <a:pt x="614" y="1093"/>
                    </a:lnTo>
                    <a:lnTo>
                      <a:pt x="614" y="1091"/>
                    </a:lnTo>
                    <a:lnTo>
                      <a:pt x="624" y="1091"/>
                    </a:lnTo>
                    <a:lnTo>
                      <a:pt x="624" y="1087"/>
                    </a:lnTo>
                    <a:lnTo>
                      <a:pt x="636" y="1087"/>
                    </a:lnTo>
                    <a:lnTo>
                      <a:pt x="636" y="1085"/>
                    </a:lnTo>
                    <a:lnTo>
                      <a:pt x="644" y="1085"/>
                    </a:lnTo>
                    <a:lnTo>
                      <a:pt x="644" y="1081"/>
                    </a:lnTo>
                    <a:lnTo>
                      <a:pt x="652" y="1081"/>
                    </a:lnTo>
                    <a:lnTo>
                      <a:pt x="652" y="1077"/>
                    </a:lnTo>
                    <a:lnTo>
                      <a:pt x="658" y="1077"/>
                    </a:lnTo>
                    <a:lnTo>
                      <a:pt x="658" y="1075"/>
                    </a:lnTo>
                    <a:lnTo>
                      <a:pt x="668" y="1075"/>
                    </a:lnTo>
                    <a:lnTo>
                      <a:pt x="668" y="1073"/>
                    </a:lnTo>
                    <a:lnTo>
                      <a:pt x="676" y="1073"/>
                    </a:lnTo>
                    <a:lnTo>
                      <a:pt x="676" y="1069"/>
                    </a:lnTo>
                    <a:lnTo>
                      <a:pt x="680" y="1069"/>
                    </a:lnTo>
                    <a:lnTo>
                      <a:pt x="680" y="1063"/>
                    </a:lnTo>
                    <a:lnTo>
                      <a:pt x="684" y="1063"/>
                    </a:lnTo>
                    <a:lnTo>
                      <a:pt x="684" y="1057"/>
                    </a:lnTo>
                    <a:lnTo>
                      <a:pt x="688" y="1057"/>
                    </a:lnTo>
                    <a:lnTo>
                      <a:pt x="688" y="1053"/>
                    </a:lnTo>
                    <a:lnTo>
                      <a:pt x="694" y="1053"/>
                    </a:lnTo>
                    <a:lnTo>
                      <a:pt x="694" y="1049"/>
                    </a:lnTo>
                    <a:lnTo>
                      <a:pt x="700" y="1049"/>
                    </a:lnTo>
                    <a:lnTo>
                      <a:pt x="700" y="1043"/>
                    </a:lnTo>
                    <a:lnTo>
                      <a:pt x="706" y="1043"/>
                    </a:lnTo>
                    <a:lnTo>
                      <a:pt x="706" y="1039"/>
                    </a:lnTo>
                    <a:lnTo>
                      <a:pt x="718" y="1039"/>
                    </a:lnTo>
                    <a:lnTo>
                      <a:pt x="718" y="1037"/>
                    </a:lnTo>
                    <a:lnTo>
                      <a:pt x="727" y="1037"/>
                    </a:lnTo>
                    <a:lnTo>
                      <a:pt x="727" y="1033"/>
                    </a:lnTo>
                    <a:lnTo>
                      <a:pt x="731" y="1033"/>
                    </a:lnTo>
                    <a:lnTo>
                      <a:pt x="731" y="1029"/>
                    </a:lnTo>
                    <a:lnTo>
                      <a:pt x="735" y="1029"/>
                    </a:lnTo>
                    <a:lnTo>
                      <a:pt x="735" y="1025"/>
                    </a:lnTo>
                    <a:lnTo>
                      <a:pt x="739" y="1025"/>
                    </a:lnTo>
                    <a:lnTo>
                      <a:pt x="739" y="1021"/>
                    </a:lnTo>
                    <a:lnTo>
                      <a:pt x="743" y="1021"/>
                    </a:lnTo>
                    <a:lnTo>
                      <a:pt x="743" y="1017"/>
                    </a:lnTo>
                    <a:lnTo>
                      <a:pt x="747" y="1017"/>
                    </a:lnTo>
                    <a:lnTo>
                      <a:pt x="747" y="1013"/>
                    </a:lnTo>
                    <a:lnTo>
                      <a:pt x="751" y="1013"/>
                    </a:lnTo>
                    <a:lnTo>
                      <a:pt x="751" y="1007"/>
                    </a:lnTo>
                    <a:lnTo>
                      <a:pt x="757" y="1007"/>
                    </a:lnTo>
                    <a:lnTo>
                      <a:pt x="757" y="1005"/>
                    </a:lnTo>
                    <a:lnTo>
                      <a:pt x="777" y="1005"/>
                    </a:lnTo>
                    <a:lnTo>
                      <a:pt x="777" y="1001"/>
                    </a:lnTo>
                    <a:lnTo>
                      <a:pt x="783" y="1001"/>
                    </a:lnTo>
                    <a:lnTo>
                      <a:pt x="783" y="999"/>
                    </a:lnTo>
                    <a:lnTo>
                      <a:pt x="793" y="999"/>
                    </a:lnTo>
                    <a:lnTo>
                      <a:pt x="793" y="997"/>
                    </a:lnTo>
                    <a:lnTo>
                      <a:pt x="799" y="997"/>
                    </a:lnTo>
                    <a:lnTo>
                      <a:pt x="799" y="993"/>
                    </a:lnTo>
                    <a:lnTo>
                      <a:pt x="807" y="993"/>
                    </a:lnTo>
                    <a:lnTo>
                      <a:pt x="807" y="989"/>
                    </a:lnTo>
                    <a:lnTo>
                      <a:pt x="813" y="989"/>
                    </a:lnTo>
                    <a:lnTo>
                      <a:pt x="813" y="985"/>
                    </a:lnTo>
                    <a:lnTo>
                      <a:pt x="817" y="985"/>
                    </a:lnTo>
                    <a:lnTo>
                      <a:pt x="817" y="981"/>
                    </a:lnTo>
                    <a:lnTo>
                      <a:pt x="823" y="981"/>
                    </a:lnTo>
                    <a:lnTo>
                      <a:pt x="823" y="977"/>
                    </a:lnTo>
                    <a:lnTo>
                      <a:pt x="833" y="977"/>
                    </a:lnTo>
                    <a:lnTo>
                      <a:pt x="833" y="973"/>
                    </a:lnTo>
                    <a:lnTo>
                      <a:pt x="841" y="973"/>
                    </a:lnTo>
                    <a:lnTo>
                      <a:pt x="841" y="969"/>
                    </a:lnTo>
                    <a:lnTo>
                      <a:pt x="849" y="969"/>
                    </a:lnTo>
                    <a:lnTo>
                      <a:pt x="849" y="967"/>
                    </a:lnTo>
                    <a:lnTo>
                      <a:pt x="859" y="967"/>
                    </a:lnTo>
                    <a:lnTo>
                      <a:pt x="859" y="963"/>
                    </a:lnTo>
                    <a:lnTo>
                      <a:pt x="863" y="963"/>
                    </a:lnTo>
                    <a:lnTo>
                      <a:pt x="863" y="961"/>
                    </a:lnTo>
                    <a:lnTo>
                      <a:pt x="871" y="961"/>
                    </a:lnTo>
                    <a:lnTo>
                      <a:pt x="871" y="959"/>
                    </a:lnTo>
                    <a:lnTo>
                      <a:pt x="877" y="959"/>
                    </a:lnTo>
                    <a:lnTo>
                      <a:pt x="877" y="955"/>
                    </a:lnTo>
                    <a:lnTo>
                      <a:pt x="883" y="955"/>
                    </a:lnTo>
                    <a:lnTo>
                      <a:pt x="883" y="951"/>
                    </a:lnTo>
                    <a:lnTo>
                      <a:pt x="887" y="951"/>
                    </a:lnTo>
                    <a:lnTo>
                      <a:pt x="887" y="947"/>
                    </a:lnTo>
                    <a:lnTo>
                      <a:pt x="895" y="947"/>
                    </a:lnTo>
                    <a:lnTo>
                      <a:pt x="895" y="943"/>
                    </a:lnTo>
                    <a:lnTo>
                      <a:pt x="903" y="943"/>
                    </a:lnTo>
                    <a:lnTo>
                      <a:pt x="903" y="938"/>
                    </a:lnTo>
                    <a:lnTo>
                      <a:pt x="917" y="938"/>
                    </a:lnTo>
                    <a:lnTo>
                      <a:pt x="917" y="934"/>
                    </a:lnTo>
                    <a:lnTo>
                      <a:pt x="923" y="934"/>
                    </a:lnTo>
                    <a:lnTo>
                      <a:pt x="923" y="928"/>
                    </a:lnTo>
                    <a:lnTo>
                      <a:pt x="927" y="928"/>
                    </a:lnTo>
                    <a:lnTo>
                      <a:pt x="927" y="924"/>
                    </a:lnTo>
                    <a:lnTo>
                      <a:pt x="935" y="924"/>
                    </a:lnTo>
                    <a:lnTo>
                      <a:pt x="935" y="920"/>
                    </a:lnTo>
                    <a:lnTo>
                      <a:pt x="939" y="920"/>
                    </a:lnTo>
                    <a:lnTo>
                      <a:pt x="939" y="918"/>
                    </a:lnTo>
                    <a:lnTo>
                      <a:pt x="947" y="918"/>
                    </a:lnTo>
                    <a:lnTo>
                      <a:pt x="947" y="914"/>
                    </a:lnTo>
                    <a:lnTo>
                      <a:pt x="951" y="914"/>
                    </a:lnTo>
                    <a:lnTo>
                      <a:pt x="951" y="908"/>
                    </a:lnTo>
                    <a:lnTo>
                      <a:pt x="957" y="908"/>
                    </a:lnTo>
                    <a:lnTo>
                      <a:pt x="957" y="906"/>
                    </a:lnTo>
                    <a:lnTo>
                      <a:pt x="967" y="906"/>
                    </a:lnTo>
                    <a:lnTo>
                      <a:pt x="967" y="902"/>
                    </a:lnTo>
                    <a:lnTo>
                      <a:pt x="971" y="902"/>
                    </a:lnTo>
                    <a:lnTo>
                      <a:pt x="971" y="900"/>
                    </a:lnTo>
                    <a:lnTo>
                      <a:pt x="985" y="900"/>
                    </a:lnTo>
                    <a:lnTo>
                      <a:pt x="985" y="896"/>
                    </a:lnTo>
                    <a:lnTo>
                      <a:pt x="993" y="896"/>
                    </a:lnTo>
                    <a:lnTo>
                      <a:pt x="993" y="892"/>
                    </a:lnTo>
                    <a:lnTo>
                      <a:pt x="1003" y="892"/>
                    </a:lnTo>
                    <a:lnTo>
                      <a:pt x="1003" y="888"/>
                    </a:lnTo>
                    <a:lnTo>
                      <a:pt x="1022" y="888"/>
                    </a:lnTo>
                    <a:lnTo>
                      <a:pt x="1022" y="886"/>
                    </a:lnTo>
                    <a:lnTo>
                      <a:pt x="1028" y="886"/>
                    </a:lnTo>
                    <a:lnTo>
                      <a:pt x="1028" y="882"/>
                    </a:lnTo>
                    <a:lnTo>
                      <a:pt x="1036" y="882"/>
                    </a:lnTo>
                    <a:lnTo>
                      <a:pt x="1036" y="878"/>
                    </a:lnTo>
                    <a:lnTo>
                      <a:pt x="1048" y="878"/>
                    </a:lnTo>
                    <a:lnTo>
                      <a:pt x="1048" y="876"/>
                    </a:lnTo>
                    <a:lnTo>
                      <a:pt x="1064" y="876"/>
                    </a:lnTo>
                    <a:lnTo>
                      <a:pt x="1064" y="874"/>
                    </a:lnTo>
                    <a:lnTo>
                      <a:pt x="1074" y="874"/>
                    </a:lnTo>
                    <a:lnTo>
                      <a:pt x="1074" y="870"/>
                    </a:lnTo>
                    <a:lnTo>
                      <a:pt x="1080" y="870"/>
                    </a:lnTo>
                    <a:lnTo>
                      <a:pt x="1080" y="866"/>
                    </a:lnTo>
                    <a:lnTo>
                      <a:pt x="1088" y="866"/>
                    </a:lnTo>
                    <a:lnTo>
                      <a:pt x="1088" y="862"/>
                    </a:lnTo>
                    <a:lnTo>
                      <a:pt x="1094" y="862"/>
                    </a:lnTo>
                    <a:lnTo>
                      <a:pt x="1094" y="858"/>
                    </a:lnTo>
                    <a:lnTo>
                      <a:pt x="1104" y="858"/>
                    </a:lnTo>
                    <a:lnTo>
                      <a:pt x="1104" y="852"/>
                    </a:lnTo>
                    <a:lnTo>
                      <a:pt x="1112" y="852"/>
                    </a:lnTo>
                    <a:lnTo>
                      <a:pt x="1112" y="848"/>
                    </a:lnTo>
                    <a:lnTo>
                      <a:pt x="1120" y="848"/>
                    </a:lnTo>
                    <a:lnTo>
                      <a:pt x="1120" y="842"/>
                    </a:lnTo>
                    <a:lnTo>
                      <a:pt x="1124" y="842"/>
                    </a:lnTo>
                    <a:lnTo>
                      <a:pt x="1124" y="834"/>
                    </a:lnTo>
                    <a:lnTo>
                      <a:pt x="1128" y="834"/>
                    </a:lnTo>
                    <a:lnTo>
                      <a:pt x="1128" y="830"/>
                    </a:lnTo>
                    <a:lnTo>
                      <a:pt x="1136" y="830"/>
                    </a:lnTo>
                    <a:lnTo>
                      <a:pt x="1136" y="826"/>
                    </a:lnTo>
                    <a:lnTo>
                      <a:pt x="1146" y="826"/>
                    </a:lnTo>
                    <a:lnTo>
                      <a:pt x="1146" y="814"/>
                    </a:lnTo>
                    <a:lnTo>
                      <a:pt x="1150" y="814"/>
                    </a:lnTo>
                    <a:lnTo>
                      <a:pt x="1150" y="810"/>
                    </a:lnTo>
                    <a:lnTo>
                      <a:pt x="1156" y="810"/>
                    </a:lnTo>
                    <a:lnTo>
                      <a:pt x="1156" y="806"/>
                    </a:lnTo>
                    <a:lnTo>
                      <a:pt x="1166" y="806"/>
                    </a:lnTo>
                    <a:lnTo>
                      <a:pt x="1166" y="802"/>
                    </a:lnTo>
                    <a:lnTo>
                      <a:pt x="1174" y="802"/>
                    </a:lnTo>
                    <a:lnTo>
                      <a:pt x="1174" y="798"/>
                    </a:lnTo>
                    <a:lnTo>
                      <a:pt x="1196" y="798"/>
                    </a:lnTo>
                    <a:lnTo>
                      <a:pt x="1202" y="798"/>
                    </a:lnTo>
                    <a:lnTo>
                      <a:pt x="1202" y="792"/>
                    </a:lnTo>
                    <a:lnTo>
                      <a:pt x="1210" y="792"/>
                    </a:lnTo>
                    <a:lnTo>
                      <a:pt x="1210" y="788"/>
                    </a:lnTo>
                    <a:lnTo>
                      <a:pt x="1218" y="788"/>
                    </a:lnTo>
                    <a:lnTo>
                      <a:pt x="1218" y="776"/>
                    </a:lnTo>
                    <a:lnTo>
                      <a:pt x="1224" y="776"/>
                    </a:lnTo>
                    <a:lnTo>
                      <a:pt x="1224" y="772"/>
                    </a:lnTo>
                    <a:lnTo>
                      <a:pt x="1232" y="772"/>
                    </a:lnTo>
                    <a:lnTo>
                      <a:pt x="1232" y="768"/>
                    </a:lnTo>
                    <a:lnTo>
                      <a:pt x="1238" y="768"/>
                    </a:lnTo>
                    <a:lnTo>
                      <a:pt x="1238" y="764"/>
                    </a:lnTo>
                    <a:lnTo>
                      <a:pt x="1254" y="764"/>
                    </a:lnTo>
                    <a:lnTo>
                      <a:pt x="1260" y="764"/>
                    </a:lnTo>
                    <a:lnTo>
                      <a:pt x="1260" y="762"/>
                    </a:lnTo>
                    <a:lnTo>
                      <a:pt x="1268" y="762"/>
                    </a:lnTo>
                    <a:lnTo>
                      <a:pt x="1268" y="752"/>
                    </a:lnTo>
                    <a:lnTo>
                      <a:pt x="1282" y="752"/>
                    </a:lnTo>
                    <a:lnTo>
                      <a:pt x="1286" y="752"/>
                    </a:lnTo>
                    <a:lnTo>
                      <a:pt x="1290" y="752"/>
                    </a:lnTo>
                    <a:lnTo>
                      <a:pt x="1290" y="750"/>
                    </a:lnTo>
                    <a:lnTo>
                      <a:pt x="1296" y="750"/>
                    </a:lnTo>
                    <a:lnTo>
                      <a:pt x="1296" y="748"/>
                    </a:lnTo>
                    <a:lnTo>
                      <a:pt x="1302" y="748"/>
                    </a:lnTo>
                    <a:lnTo>
                      <a:pt x="1302" y="746"/>
                    </a:lnTo>
                    <a:lnTo>
                      <a:pt x="1310" y="746"/>
                    </a:lnTo>
                    <a:lnTo>
                      <a:pt x="1310" y="742"/>
                    </a:lnTo>
                    <a:lnTo>
                      <a:pt x="1314" y="742"/>
                    </a:lnTo>
                    <a:lnTo>
                      <a:pt x="1314" y="738"/>
                    </a:lnTo>
                    <a:lnTo>
                      <a:pt x="1319" y="738"/>
                    </a:lnTo>
                    <a:lnTo>
                      <a:pt x="1319" y="734"/>
                    </a:lnTo>
                    <a:lnTo>
                      <a:pt x="1325" y="734"/>
                    </a:lnTo>
                    <a:lnTo>
                      <a:pt x="1325" y="728"/>
                    </a:lnTo>
                    <a:lnTo>
                      <a:pt x="1331" y="728"/>
                    </a:lnTo>
                    <a:lnTo>
                      <a:pt x="1331" y="723"/>
                    </a:lnTo>
                    <a:lnTo>
                      <a:pt x="1337" y="723"/>
                    </a:lnTo>
                    <a:lnTo>
                      <a:pt x="1337" y="719"/>
                    </a:lnTo>
                    <a:lnTo>
                      <a:pt x="1343" y="719"/>
                    </a:lnTo>
                    <a:lnTo>
                      <a:pt x="1343" y="713"/>
                    </a:lnTo>
                    <a:lnTo>
                      <a:pt x="1349" y="713"/>
                    </a:lnTo>
                    <a:lnTo>
                      <a:pt x="1349" y="709"/>
                    </a:lnTo>
                    <a:lnTo>
                      <a:pt x="1357" y="709"/>
                    </a:lnTo>
                    <a:lnTo>
                      <a:pt x="1357" y="707"/>
                    </a:lnTo>
                    <a:lnTo>
                      <a:pt x="1367" y="707"/>
                    </a:lnTo>
                    <a:lnTo>
                      <a:pt x="1367" y="705"/>
                    </a:lnTo>
                    <a:lnTo>
                      <a:pt x="1375" y="705"/>
                    </a:lnTo>
                    <a:lnTo>
                      <a:pt x="1375" y="703"/>
                    </a:lnTo>
                    <a:lnTo>
                      <a:pt x="1379" y="703"/>
                    </a:lnTo>
                    <a:lnTo>
                      <a:pt x="1379" y="699"/>
                    </a:lnTo>
                    <a:lnTo>
                      <a:pt x="1385" y="699"/>
                    </a:lnTo>
                    <a:lnTo>
                      <a:pt x="1385" y="697"/>
                    </a:lnTo>
                    <a:lnTo>
                      <a:pt x="1391" y="697"/>
                    </a:lnTo>
                    <a:lnTo>
                      <a:pt x="1391" y="693"/>
                    </a:lnTo>
                    <a:lnTo>
                      <a:pt x="1397" y="693"/>
                    </a:lnTo>
                    <a:lnTo>
                      <a:pt x="1397" y="689"/>
                    </a:lnTo>
                    <a:lnTo>
                      <a:pt x="1401" y="689"/>
                    </a:lnTo>
                    <a:lnTo>
                      <a:pt x="1401" y="687"/>
                    </a:lnTo>
                    <a:lnTo>
                      <a:pt x="1409" y="687"/>
                    </a:lnTo>
                    <a:lnTo>
                      <a:pt x="1409" y="683"/>
                    </a:lnTo>
                    <a:lnTo>
                      <a:pt x="1415" y="683"/>
                    </a:lnTo>
                    <a:lnTo>
                      <a:pt x="1415" y="679"/>
                    </a:lnTo>
                    <a:lnTo>
                      <a:pt x="1423" y="679"/>
                    </a:lnTo>
                    <a:lnTo>
                      <a:pt x="1423" y="675"/>
                    </a:lnTo>
                    <a:lnTo>
                      <a:pt x="1427" y="675"/>
                    </a:lnTo>
                    <a:lnTo>
                      <a:pt x="1427" y="673"/>
                    </a:lnTo>
                    <a:lnTo>
                      <a:pt x="1435" y="673"/>
                    </a:lnTo>
                    <a:lnTo>
                      <a:pt x="1435" y="671"/>
                    </a:lnTo>
                    <a:lnTo>
                      <a:pt x="1439" y="671"/>
                    </a:lnTo>
                    <a:lnTo>
                      <a:pt x="1439" y="667"/>
                    </a:lnTo>
                    <a:lnTo>
                      <a:pt x="1443" y="667"/>
                    </a:lnTo>
                    <a:lnTo>
                      <a:pt x="1443" y="663"/>
                    </a:lnTo>
                    <a:lnTo>
                      <a:pt x="1445" y="663"/>
                    </a:lnTo>
                    <a:lnTo>
                      <a:pt x="1445" y="659"/>
                    </a:lnTo>
                    <a:lnTo>
                      <a:pt x="1451" y="659"/>
                    </a:lnTo>
                    <a:lnTo>
                      <a:pt x="1451" y="655"/>
                    </a:lnTo>
                    <a:lnTo>
                      <a:pt x="1459" y="655"/>
                    </a:lnTo>
                    <a:lnTo>
                      <a:pt x="1459" y="651"/>
                    </a:lnTo>
                    <a:lnTo>
                      <a:pt x="1467" y="651"/>
                    </a:lnTo>
                    <a:lnTo>
                      <a:pt x="1467" y="649"/>
                    </a:lnTo>
                    <a:lnTo>
                      <a:pt x="1477" y="649"/>
                    </a:lnTo>
                    <a:lnTo>
                      <a:pt x="1477" y="645"/>
                    </a:lnTo>
                    <a:lnTo>
                      <a:pt x="1483" y="645"/>
                    </a:lnTo>
                    <a:lnTo>
                      <a:pt x="1483" y="643"/>
                    </a:lnTo>
                    <a:lnTo>
                      <a:pt x="1489" y="643"/>
                    </a:lnTo>
                    <a:lnTo>
                      <a:pt x="1489" y="639"/>
                    </a:lnTo>
                    <a:lnTo>
                      <a:pt x="1495" y="639"/>
                    </a:lnTo>
                    <a:lnTo>
                      <a:pt x="1495" y="635"/>
                    </a:lnTo>
                    <a:lnTo>
                      <a:pt x="1499" y="635"/>
                    </a:lnTo>
                    <a:lnTo>
                      <a:pt x="1499" y="633"/>
                    </a:lnTo>
                    <a:lnTo>
                      <a:pt x="1503" y="633"/>
                    </a:lnTo>
                    <a:lnTo>
                      <a:pt x="1503" y="627"/>
                    </a:lnTo>
                    <a:lnTo>
                      <a:pt x="1507" y="627"/>
                    </a:lnTo>
                    <a:lnTo>
                      <a:pt x="1507" y="623"/>
                    </a:lnTo>
                    <a:lnTo>
                      <a:pt x="1517" y="623"/>
                    </a:lnTo>
                    <a:lnTo>
                      <a:pt x="1517" y="619"/>
                    </a:lnTo>
                    <a:lnTo>
                      <a:pt x="1525" y="619"/>
                    </a:lnTo>
                    <a:lnTo>
                      <a:pt x="1525" y="617"/>
                    </a:lnTo>
                    <a:lnTo>
                      <a:pt x="1533" y="617"/>
                    </a:lnTo>
                    <a:lnTo>
                      <a:pt x="1533" y="613"/>
                    </a:lnTo>
                    <a:lnTo>
                      <a:pt x="1541" y="613"/>
                    </a:lnTo>
                    <a:lnTo>
                      <a:pt x="1541" y="607"/>
                    </a:lnTo>
                    <a:lnTo>
                      <a:pt x="1545" y="607"/>
                    </a:lnTo>
                    <a:lnTo>
                      <a:pt x="1545" y="603"/>
                    </a:lnTo>
                    <a:lnTo>
                      <a:pt x="1545" y="595"/>
                    </a:lnTo>
                    <a:lnTo>
                      <a:pt x="1553" y="595"/>
                    </a:lnTo>
                    <a:lnTo>
                      <a:pt x="1553" y="593"/>
                    </a:lnTo>
                    <a:lnTo>
                      <a:pt x="1557" y="593"/>
                    </a:lnTo>
                    <a:lnTo>
                      <a:pt x="1557" y="589"/>
                    </a:lnTo>
                    <a:lnTo>
                      <a:pt x="1565" y="589"/>
                    </a:lnTo>
                    <a:lnTo>
                      <a:pt x="1565" y="585"/>
                    </a:lnTo>
                    <a:lnTo>
                      <a:pt x="1567" y="585"/>
                    </a:lnTo>
                    <a:lnTo>
                      <a:pt x="1567" y="579"/>
                    </a:lnTo>
                    <a:lnTo>
                      <a:pt x="1573" y="579"/>
                    </a:lnTo>
                    <a:lnTo>
                      <a:pt x="1573" y="575"/>
                    </a:lnTo>
                    <a:lnTo>
                      <a:pt x="1581" y="575"/>
                    </a:lnTo>
                    <a:lnTo>
                      <a:pt x="1581" y="571"/>
                    </a:lnTo>
                    <a:lnTo>
                      <a:pt x="1587" y="571"/>
                    </a:lnTo>
                    <a:lnTo>
                      <a:pt x="1587" y="565"/>
                    </a:lnTo>
                    <a:lnTo>
                      <a:pt x="1591" y="565"/>
                    </a:lnTo>
                    <a:lnTo>
                      <a:pt x="1591" y="559"/>
                    </a:lnTo>
                    <a:lnTo>
                      <a:pt x="1595" y="559"/>
                    </a:lnTo>
                    <a:lnTo>
                      <a:pt x="1595" y="551"/>
                    </a:lnTo>
                    <a:lnTo>
                      <a:pt x="1599" y="551"/>
                    </a:lnTo>
                    <a:lnTo>
                      <a:pt x="1599" y="547"/>
                    </a:lnTo>
                    <a:lnTo>
                      <a:pt x="1605" y="547"/>
                    </a:lnTo>
                    <a:lnTo>
                      <a:pt x="1605" y="541"/>
                    </a:lnTo>
                    <a:lnTo>
                      <a:pt x="1614" y="541"/>
                    </a:lnTo>
                    <a:lnTo>
                      <a:pt x="1614" y="539"/>
                    </a:lnTo>
                    <a:lnTo>
                      <a:pt x="1628" y="539"/>
                    </a:lnTo>
                    <a:lnTo>
                      <a:pt x="1628" y="535"/>
                    </a:lnTo>
                    <a:lnTo>
                      <a:pt x="1634" y="535"/>
                    </a:lnTo>
                    <a:lnTo>
                      <a:pt x="1634" y="533"/>
                    </a:lnTo>
                    <a:lnTo>
                      <a:pt x="1640" y="533"/>
                    </a:lnTo>
                    <a:lnTo>
                      <a:pt x="1640" y="529"/>
                    </a:lnTo>
                    <a:lnTo>
                      <a:pt x="1660" y="529"/>
                    </a:lnTo>
                    <a:lnTo>
                      <a:pt x="1660" y="527"/>
                    </a:lnTo>
                    <a:lnTo>
                      <a:pt x="1666" y="527"/>
                    </a:lnTo>
                    <a:lnTo>
                      <a:pt x="1666" y="523"/>
                    </a:lnTo>
                    <a:lnTo>
                      <a:pt x="1676" y="523"/>
                    </a:lnTo>
                    <a:lnTo>
                      <a:pt x="1676" y="519"/>
                    </a:lnTo>
                    <a:lnTo>
                      <a:pt x="1680" y="519"/>
                    </a:lnTo>
                    <a:lnTo>
                      <a:pt x="1680" y="515"/>
                    </a:lnTo>
                    <a:lnTo>
                      <a:pt x="1690" y="515"/>
                    </a:lnTo>
                    <a:lnTo>
                      <a:pt x="1690" y="508"/>
                    </a:lnTo>
                    <a:lnTo>
                      <a:pt x="1698" y="508"/>
                    </a:lnTo>
                    <a:lnTo>
                      <a:pt x="1698" y="504"/>
                    </a:lnTo>
                    <a:lnTo>
                      <a:pt x="1704" y="504"/>
                    </a:lnTo>
                    <a:lnTo>
                      <a:pt x="1704" y="500"/>
                    </a:lnTo>
                    <a:lnTo>
                      <a:pt x="1712" y="500"/>
                    </a:lnTo>
                    <a:lnTo>
                      <a:pt x="1712" y="494"/>
                    </a:lnTo>
                    <a:lnTo>
                      <a:pt x="1718" y="494"/>
                    </a:lnTo>
                    <a:lnTo>
                      <a:pt x="1718" y="490"/>
                    </a:lnTo>
                    <a:lnTo>
                      <a:pt x="1724" y="490"/>
                    </a:lnTo>
                    <a:lnTo>
                      <a:pt x="1724" y="484"/>
                    </a:lnTo>
                    <a:lnTo>
                      <a:pt x="1728" y="484"/>
                    </a:lnTo>
                    <a:lnTo>
                      <a:pt x="1728" y="480"/>
                    </a:lnTo>
                    <a:lnTo>
                      <a:pt x="1736" y="480"/>
                    </a:lnTo>
                    <a:lnTo>
                      <a:pt x="1736" y="476"/>
                    </a:lnTo>
                    <a:lnTo>
                      <a:pt x="1742" y="476"/>
                    </a:lnTo>
                    <a:lnTo>
                      <a:pt x="1742" y="472"/>
                    </a:lnTo>
                    <a:lnTo>
                      <a:pt x="1752" y="472"/>
                    </a:lnTo>
                    <a:lnTo>
                      <a:pt x="1752" y="470"/>
                    </a:lnTo>
                    <a:lnTo>
                      <a:pt x="1760" y="470"/>
                    </a:lnTo>
                    <a:lnTo>
                      <a:pt x="1760" y="464"/>
                    </a:lnTo>
                    <a:lnTo>
                      <a:pt x="1762" y="464"/>
                    </a:lnTo>
                    <a:lnTo>
                      <a:pt x="1762" y="460"/>
                    </a:lnTo>
                    <a:lnTo>
                      <a:pt x="1766" y="460"/>
                    </a:lnTo>
                    <a:lnTo>
                      <a:pt x="1766" y="454"/>
                    </a:lnTo>
                    <a:lnTo>
                      <a:pt x="1770" y="454"/>
                    </a:lnTo>
                    <a:lnTo>
                      <a:pt x="1770" y="450"/>
                    </a:lnTo>
                    <a:lnTo>
                      <a:pt x="1784" y="450"/>
                    </a:lnTo>
                    <a:lnTo>
                      <a:pt x="1784" y="448"/>
                    </a:lnTo>
                    <a:lnTo>
                      <a:pt x="1790" y="448"/>
                    </a:lnTo>
                    <a:lnTo>
                      <a:pt x="1790" y="444"/>
                    </a:lnTo>
                    <a:lnTo>
                      <a:pt x="1794" y="444"/>
                    </a:lnTo>
                    <a:lnTo>
                      <a:pt x="1794" y="440"/>
                    </a:lnTo>
                    <a:lnTo>
                      <a:pt x="1796" y="440"/>
                    </a:lnTo>
                    <a:lnTo>
                      <a:pt x="1796" y="436"/>
                    </a:lnTo>
                    <a:lnTo>
                      <a:pt x="1802" y="436"/>
                    </a:lnTo>
                    <a:lnTo>
                      <a:pt x="1802" y="434"/>
                    </a:lnTo>
                    <a:lnTo>
                      <a:pt x="1806" y="434"/>
                    </a:lnTo>
                    <a:lnTo>
                      <a:pt x="1806" y="430"/>
                    </a:lnTo>
                    <a:lnTo>
                      <a:pt x="1812" y="430"/>
                    </a:lnTo>
                    <a:lnTo>
                      <a:pt x="1812" y="428"/>
                    </a:lnTo>
                    <a:lnTo>
                      <a:pt x="1824" y="428"/>
                    </a:lnTo>
                    <a:lnTo>
                      <a:pt x="1824" y="426"/>
                    </a:lnTo>
                    <a:lnTo>
                      <a:pt x="1834" y="426"/>
                    </a:lnTo>
                    <a:lnTo>
                      <a:pt x="1834" y="424"/>
                    </a:lnTo>
                    <a:lnTo>
                      <a:pt x="1844" y="424"/>
                    </a:lnTo>
                    <a:lnTo>
                      <a:pt x="1844" y="422"/>
                    </a:lnTo>
                    <a:lnTo>
                      <a:pt x="1850" y="422"/>
                    </a:lnTo>
                    <a:lnTo>
                      <a:pt x="1850" y="418"/>
                    </a:lnTo>
                    <a:lnTo>
                      <a:pt x="1854" y="418"/>
                    </a:lnTo>
                    <a:lnTo>
                      <a:pt x="1854" y="414"/>
                    </a:lnTo>
                    <a:lnTo>
                      <a:pt x="1862" y="414"/>
                    </a:lnTo>
                    <a:lnTo>
                      <a:pt x="1862" y="412"/>
                    </a:lnTo>
                    <a:lnTo>
                      <a:pt x="1906" y="412"/>
                    </a:lnTo>
                    <a:lnTo>
                      <a:pt x="1906" y="408"/>
                    </a:lnTo>
                    <a:lnTo>
                      <a:pt x="1911" y="408"/>
                    </a:lnTo>
                    <a:lnTo>
                      <a:pt x="1911" y="406"/>
                    </a:lnTo>
                    <a:lnTo>
                      <a:pt x="1921" y="406"/>
                    </a:lnTo>
                    <a:lnTo>
                      <a:pt x="1921" y="404"/>
                    </a:lnTo>
                    <a:lnTo>
                      <a:pt x="1929" y="404"/>
                    </a:lnTo>
                    <a:lnTo>
                      <a:pt x="1929" y="400"/>
                    </a:lnTo>
                    <a:lnTo>
                      <a:pt x="1935" y="400"/>
                    </a:lnTo>
                    <a:lnTo>
                      <a:pt x="1935" y="396"/>
                    </a:lnTo>
                    <a:lnTo>
                      <a:pt x="1945" y="396"/>
                    </a:lnTo>
                    <a:lnTo>
                      <a:pt x="1945" y="390"/>
                    </a:lnTo>
                    <a:lnTo>
                      <a:pt x="1951" y="390"/>
                    </a:lnTo>
                    <a:lnTo>
                      <a:pt x="1951" y="388"/>
                    </a:lnTo>
                    <a:lnTo>
                      <a:pt x="1957" y="388"/>
                    </a:lnTo>
                    <a:lnTo>
                      <a:pt x="1957" y="382"/>
                    </a:lnTo>
                    <a:lnTo>
                      <a:pt x="1963" y="382"/>
                    </a:lnTo>
                    <a:lnTo>
                      <a:pt x="1963" y="378"/>
                    </a:lnTo>
                    <a:lnTo>
                      <a:pt x="1971" y="378"/>
                    </a:lnTo>
                    <a:lnTo>
                      <a:pt x="1971" y="374"/>
                    </a:lnTo>
                    <a:lnTo>
                      <a:pt x="1979" y="374"/>
                    </a:lnTo>
                    <a:lnTo>
                      <a:pt x="1979" y="372"/>
                    </a:lnTo>
                    <a:lnTo>
                      <a:pt x="1989" y="372"/>
                    </a:lnTo>
                    <a:lnTo>
                      <a:pt x="1989" y="368"/>
                    </a:lnTo>
                    <a:lnTo>
                      <a:pt x="1997" y="368"/>
                    </a:lnTo>
                    <a:lnTo>
                      <a:pt x="1997" y="364"/>
                    </a:lnTo>
                    <a:lnTo>
                      <a:pt x="2005" y="364"/>
                    </a:lnTo>
                    <a:lnTo>
                      <a:pt x="2005" y="362"/>
                    </a:lnTo>
                    <a:lnTo>
                      <a:pt x="2015" y="362"/>
                    </a:lnTo>
                    <a:lnTo>
                      <a:pt x="2015" y="356"/>
                    </a:lnTo>
                    <a:lnTo>
                      <a:pt x="2019" y="356"/>
                    </a:lnTo>
                    <a:lnTo>
                      <a:pt x="2019" y="352"/>
                    </a:lnTo>
                    <a:lnTo>
                      <a:pt x="2027" y="352"/>
                    </a:lnTo>
                    <a:lnTo>
                      <a:pt x="2027" y="348"/>
                    </a:lnTo>
                    <a:lnTo>
                      <a:pt x="2033" y="348"/>
                    </a:lnTo>
                    <a:lnTo>
                      <a:pt x="2033" y="344"/>
                    </a:lnTo>
                    <a:lnTo>
                      <a:pt x="2041" y="344"/>
                    </a:lnTo>
                    <a:lnTo>
                      <a:pt x="2041" y="342"/>
                    </a:lnTo>
                    <a:lnTo>
                      <a:pt x="2045" y="342"/>
                    </a:lnTo>
                    <a:lnTo>
                      <a:pt x="2045" y="338"/>
                    </a:lnTo>
                    <a:lnTo>
                      <a:pt x="2051" y="338"/>
                    </a:lnTo>
                    <a:lnTo>
                      <a:pt x="2051" y="334"/>
                    </a:lnTo>
                    <a:lnTo>
                      <a:pt x="2059" y="334"/>
                    </a:lnTo>
                    <a:lnTo>
                      <a:pt x="2059" y="330"/>
                    </a:lnTo>
                    <a:lnTo>
                      <a:pt x="2065" y="330"/>
                    </a:lnTo>
                    <a:lnTo>
                      <a:pt x="2065" y="328"/>
                    </a:lnTo>
                    <a:lnTo>
                      <a:pt x="2069" y="328"/>
                    </a:lnTo>
                    <a:lnTo>
                      <a:pt x="2069" y="324"/>
                    </a:lnTo>
                    <a:lnTo>
                      <a:pt x="2075" y="324"/>
                    </a:lnTo>
                    <a:lnTo>
                      <a:pt x="2075" y="318"/>
                    </a:lnTo>
                    <a:lnTo>
                      <a:pt x="2081" y="318"/>
                    </a:lnTo>
                    <a:lnTo>
                      <a:pt x="2081" y="314"/>
                    </a:lnTo>
                    <a:lnTo>
                      <a:pt x="2085" y="314"/>
                    </a:lnTo>
                    <a:lnTo>
                      <a:pt x="2085" y="312"/>
                    </a:lnTo>
                    <a:lnTo>
                      <a:pt x="2095" y="312"/>
                    </a:lnTo>
                    <a:lnTo>
                      <a:pt x="2095" y="308"/>
                    </a:lnTo>
                    <a:lnTo>
                      <a:pt x="2105" y="308"/>
                    </a:lnTo>
                    <a:lnTo>
                      <a:pt x="2105" y="306"/>
                    </a:lnTo>
                    <a:lnTo>
                      <a:pt x="2111" y="306"/>
                    </a:lnTo>
                    <a:lnTo>
                      <a:pt x="2111" y="302"/>
                    </a:lnTo>
                    <a:lnTo>
                      <a:pt x="2137" y="302"/>
                    </a:lnTo>
                    <a:lnTo>
                      <a:pt x="2137" y="298"/>
                    </a:lnTo>
                    <a:lnTo>
                      <a:pt x="2139" y="298"/>
                    </a:lnTo>
                    <a:lnTo>
                      <a:pt x="2139" y="293"/>
                    </a:lnTo>
                    <a:lnTo>
                      <a:pt x="2143" y="293"/>
                    </a:lnTo>
                    <a:lnTo>
                      <a:pt x="2143" y="289"/>
                    </a:lnTo>
                    <a:lnTo>
                      <a:pt x="2157" y="289"/>
                    </a:lnTo>
                    <a:lnTo>
                      <a:pt x="2157" y="285"/>
                    </a:lnTo>
                    <a:lnTo>
                      <a:pt x="2163" y="285"/>
                    </a:lnTo>
                    <a:lnTo>
                      <a:pt x="2163" y="283"/>
                    </a:lnTo>
                    <a:lnTo>
                      <a:pt x="2183" y="283"/>
                    </a:lnTo>
                    <a:lnTo>
                      <a:pt x="2183" y="279"/>
                    </a:lnTo>
                    <a:lnTo>
                      <a:pt x="2193" y="279"/>
                    </a:lnTo>
                    <a:lnTo>
                      <a:pt x="2193" y="277"/>
                    </a:lnTo>
                    <a:lnTo>
                      <a:pt x="2201" y="277"/>
                    </a:lnTo>
                    <a:lnTo>
                      <a:pt x="2201" y="273"/>
                    </a:lnTo>
                    <a:lnTo>
                      <a:pt x="2205" y="273"/>
                    </a:lnTo>
                    <a:lnTo>
                      <a:pt x="2205" y="271"/>
                    </a:lnTo>
                    <a:lnTo>
                      <a:pt x="2212" y="271"/>
                    </a:lnTo>
                    <a:lnTo>
                      <a:pt x="2212" y="267"/>
                    </a:lnTo>
                    <a:lnTo>
                      <a:pt x="2222" y="267"/>
                    </a:lnTo>
                    <a:lnTo>
                      <a:pt x="2222" y="263"/>
                    </a:lnTo>
                    <a:lnTo>
                      <a:pt x="2230" y="263"/>
                    </a:lnTo>
                    <a:lnTo>
                      <a:pt x="2230" y="261"/>
                    </a:lnTo>
                    <a:lnTo>
                      <a:pt x="2236" y="261"/>
                    </a:lnTo>
                    <a:lnTo>
                      <a:pt x="2236" y="257"/>
                    </a:lnTo>
                    <a:lnTo>
                      <a:pt x="2242" y="257"/>
                    </a:lnTo>
                    <a:lnTo>
                      <a:pt x="2242" y="255"/>
                    </a:lnTo>
                    <a:lnTo>
                      <a:pt x="2250" y="255"/>
                    </a:lnTo>
                    <a:lnTo>
                      <a:pt x="2250" y="249"/>
                    </a:lnTo>
                    <a:lnTo>
                      <a:pt x="2254" y="249"/>
                    </a:lnTo>
                    <a:lnTo>
                      <a:pt x="2254" y="247"/>
                    </a:lnTo>
                    <a:lnTo>
                      <a:pt x="2262" y="247"/>
                    </a:lnTo>
                    <a:lnTo>
                      <a:pt x="2262" y="243"/>
                    </a:lnTo>
                    <a:lnTo>
                      <a:pt x="2266" y="243"/>
                    </a:lnTo>
                    <a:lnTo>
                      <a:pt x="2266" y="237"/>
                    </a:lnTo>
                    <a:lnTo>
                      <a:pt x="2272" y="237"/>
                    </a:lnTo>
                    <a:lnTo>
                      <a:pt x="2272" y="233"/>
                    </a:lnTo>
                    <a:lnTo>
                      <a:pt x="2278" y="233"/>
                    </a:lnTo>
                    <a:lnTo>
                      <a:pt x="2278" y="231"/>
                    </a:lnTo>
                    <a:lnTo>
                      <a:pt x="2282" y="231"/>
                    </a:lnTo>
                    <a:lnTo>
                      <a:pt x="2282" y="225"/>
                    </a:lnTo>
                    <a:lnTo>
                      <a:pt x="2286" y="225"/>
                    </a:lnTo>
                    <a:lnTo>
                      <a:pt x="2286" y="221"/>
                    </a:lnTo>
                    <a:lnTo>
                      <a:pt x="2296" y="221"/>
                    </a:lnTo>
                    <a:lnTo>
                      <a:pt x="2296" y="219"/>
                    </a:lnTo>
                    <a:lnTo>
                      <a:pt x="2306" y="219"/>
                    </a:lnTo>
                    <a:lnTo>
                      <a:pt x="2306" y="213"/>
                    </a:lnTo>
                    <a:lnTo>
                      <a:pt x="2348" y="213"/>
                    </a:lnTo>
                    <a:lnTo>
                      <a:pt x="2348" y="207"/>
                    </a:lnTo>
                    <a:lnTo>
                      <a:pt x="2352" y="207"/>
                    </a:lnTo>
                    <a:lnTo>
                      <a:pt x="2352" y="205"/>
                    </a:lnTo>
                    <a:lnTo>
                      <a:pt x="2358" y="205"/>
                    </a:lnTo>
                    <a:lnTo>
                      <a:pt x="2358" y="197"/>
                    </a:lnTo>
                    <a:lnTo>
                      <a:pt x="2362" y="197"/>
                    </a:lnTo>
                    <a:lnTo>
                      <a:pt x="2362" y="191"/>
                    </a:lnTo>
                    <a:lnTo>
                      <a:pt x="2366" y="191"/>
                    </a:lnTo>
                    <a:lnTo>
                      <a:pt x="2366" y="185"/>
                    </a:lnTo>
                    <a:lnTo>
                      <a:pt x="2382" y="185"/>
                    </a:lnTo>
                    <a:lnTo>
                      <a:pt x="2382" y="181"/>
                    </a:lnTo>
                    <a:lnTo>
                      <a:pt x="2386" y="181"/>
                    </a:lnTo>
                    <a:lnTo>
                      <a:pt x="2386" y="173"/>
                    </a:lnTo>
                    <a:lnTo>
                      <a:pt x="2388" y="173"/>
                    </a:lnTo>
                    <a:lnTo>
                      <a:pt x="2388" y="161"/>
                    </a:lnTo>
                    <a:lnTo>
                      <a:pt x="2398" y="161"/>
                    </a:lnTo>
                    <a:lnTo>
                      <a:pt x="2398" y="159"/>
                    </a:lnTo>
                    <a:lnTo>
                      <a:pt x="2402" y="159"/>
                    </a:lnTo>
                    <a:lnTo>
                      <a:pt x="2402" y="155"/>
                    </a:lnTo>
                    <a:lnTo>
                      <a:pt x="2412" y="155"/>
                    </a:lnTo>
                    <a:lnTo>
                      <a:pt x="2412" y="145"/>
                    </a:lnTo>
                    <a:lnTo>
                      <a:pt x="2416" y="145"/>
                    </a:lnTo>
                    <a:lnTo>
                      <a:pt x="2416" y="141"/>
                    </a:lnTo>
                    <a:lnTo>
                      <a:pt x="2432" y="141"/>
                    </a:lnTo>
                    <a:lnTo>
                      <a:pt x="2432" y="137"/>
                    </a:lnTo>
                    <a:lnTo>
                      <a:pt x="2436" y="137"/>
                    </a:lnTo>
                    <a:lnTo>
                      <a:pt x="2436" y="133"/>
                    </a:lnTo>
                    <a:lnTo>
                      <a:pt x="2440" y="133"/>
                    </a:lnTo>
                    <a:lnTo>
                      <a:pt x="2440" y="129"/>
                    </a:lnTo>
                    <a:lnTo>
                      <a:pt x="2450" y="129"/>
                    </a:lnTo>
                    <a:lnTo>
                      <a:pt x="2450" y="121"/>
                    </a:lnTo>
                    <a:lnTo>
                      <a:pt x="2454" y="121"/>
                    </a:lnTo>
                    <a:lnTo>
                      <a:pt x="2454" y="111"/>
                    </a:lnTo>
                    <a:lnTo>
                      <a:pt x="2458" y="111"/>
                    </a:lnTo>
                    <a:lnTo>
                      <a:pt x="2458" y="107"/>
                    </a:lnTo>
                    <a:lnTo>
                      <a:pt x="2462" y="107"/>
                    </a:lnTo>
                    <a:lnTo>
                      <a:pt x="2462" y="101"/>
                    </a:lnTo>
                    <a:lnTo>
                      <a:pt x="2468" y="101"/>
                    </a:lnTo>
                    <a:lnTo>
                      <a:pt x="2468" y="95"/>
                    </a:lnTo>
                    <a:lnTo>
                      <a:pt x="2472" y="95"/>
                    </a:lnTo>
                    <a:lnTo>
                      <a:pt x="2472" y="87"/>
                    </a:lnTo>
                    <a:lnTo>
                      <a:pt x="2476" y="87"/>
                    </a:lnTo>
                    <a:lnTo>
                      <a:pt x="2476" y="83"/>
                    </a:lnTo>
                    <a:lnTo>
                      <a:pt x="2482" y="83"/>
                    </a:lnTo>
                    <a:lnTo>
                      <a:pt x="2482" y="81"/>
                    </a:lnTo>
                    <a:lnTo>
                      <a:pt x="2486" y="81"/>
                    </a:lnTo>
                    <a:lnTo>
                      <a:pt x="2486" y="78"/>
                    </a:lnTo>
                    <a:lnTo>
                      <a:pt x="2492" y="78"/>
                    </a:lnTo>
                    <a:lnTo>
                      <a:pt x="2492" y="70"/>
                    </a:lnTo>
                    <a:lnTo>
                      <a:pt x="2498" y="70"/>
                    </a:lnTo>
                    <a:lnTo>
                      <a:pt x="2498" y="68"/>
                    </a:lnTo>
                    <a:lnTo>
                      <a:pt x="2505" y="68"/>
                    </a:lnTo>
                    <a:lnTo>
                      <a:pt x="2505" y="64"/>
                    </a:lnTo>
                    <a:lnTo>
                      <a:pt x="2517" y="64"/>
                    </a:lnTo>
                    <a:lnTo>
                      <a:pt x="2517" y="62"/>
                    </a:lnTo>
                    <a:lnTo>
                      <a:pt x="2529" y="62"/>
                    </a:lnTo>
                    <a:lnTo>
                      <a:pt x="2529" y="58"/>
                    </a:lnTo>
                    <a:lnTo>
                      <a:pt x="2539" y="58"/>
                    </a:lnTo>
                    <a:lnTo>
                      <a:pt x="2539" y="54"/>
                    </a:lnTo>
                    <a:lnTo>
                      <a:pt x="2547" y="54"/>
                    </a:lnTo>
                    <a:lnTo>
                      <a:pt x="2547" y="48"/>
                    </a:lnTo>
                    <a:lnTo>
                      <a:pt x="2553" y="48"/>
                    </a:lnTo>
                    <a:lnTo>
                      <a:pt x="2553" y="46"/>
                    </a:lnTo>
                    <a:lnTo>
                      <a:pt x="2561" y="46"/>
                    </a:lnTo>
                    <a:lnTo>
                      <a:pt x="2561" y="42"/>
                    </a:lnTo>
                    <a:lnTo>
                      <a:pt x="2573" y="42"/>
                    </a:lnTo>
                    <a:lnTo>
                      <a:pt x="2573" y="38"/>
                    </a:lnTo>
                    <a:lnTo>
                      <a:pt x="2579" y="38"/>
                    </a:lnTo>
                    <a:lnTo>
                      <a:pt x="2579" y="34"/>
                    </a:lnTo>
                    <a:lnTo>
                      <a:pt x="2587" y="34"/>
                    </a:lnTo>
                    <a:lnTo>
                      <a:pt x="2587" y="28"/>
                    </a:lnTo>
                    <a:lnTo>
                      <a:pt x="2593" y="28"/>
                    </a:lnTo>
                    <a:lnTo>
                      <a:pt x="2593" y="26"/>
                    </a:lnTo>
                    <a:lnTo>
                      <a:pt x="2611" y="26"/>
                    </a:lnTo>
                    <a:lnTo>
                      <a:pt x="2611" y="20"/>
                    </a:lnTo>
                    <a:lnTo>
                      <a:pt x="2623" y="20"/>
                    </a:lnTo>
                    <a:lnTo>
                      <a:pt x="2623" y="18"/>
                    </a:lnTo>
                    <a:lnTo>
                      <a:pt x="2633" y="18"/>
                    </a:lnTo>
                    <a:lnTo>
                      <a:pt x="2633" y="12"/>
                    </a:lnTo>
                    <a:lnTo>
                      <a:pt x="2635" y="12"/>
                    </a:lnTo>
                    <a:lnTo>
                      <a:pt x="2635" y="6"/>
                    </a:lnTo>
                    <a:lnTo>
                      <a:pt x="2641" y="6"/>
                    </a:lnTo>
                    <a:lnTo>
                      <a:pt x="2641" y="0"/>
                    </a:lnTo>
                    <a:lnTo>
                      <a:pt x="2659" y="0"/>
                    </a:lnTo>
                  </a:path>
                </a:pathLst>
              </a:custGeom>
              <a:noFill/>
              <a:ln w="38100" cap="flat">
                <a:solidFill>
                  <a:schemeClr val="accent2">
                    <a:lumMod val="40000"/>
                    <a:lumOff val="60000"/>
                  </a:schemeClr>
                </a:solidFill>
                <a:prstDash val="solid"/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sz="1000" b="1" dirty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133" name="Freeform 11"/>
              <p:cNvSpPr>
                <a:spLocks/>
              </p:cNvSpPr>
              <p:nvPr/>
            </p:nvSpPr>
            <p:spPr bwMode="auto">
              <a:xfrm>
                <a:off x="3150902" y="2158824"/>
                <a:ext cx="6084356" cy="2761368"/>
              </a:xfrm>
              <a:custGeom>
                <a:avLst/>
                <a:gdLst>
                  <a:gd name="T0" fmla="*/ 38 w 2663"/>
                  <a:gd name="T1" fmla="*/ 1453 h 1479"/>
                  <a:gd name="T2" fmla="*/ 74 w 2663"/>
                  <a:gd name="T3" fmla="*/ 1425 h 1479"/>
                  <a:gd name="T4" fmla="*/ 139 w 2663"/>
                  <a:gd name="T5" fmla="*/ 1403 h 1479"/>
                  <a:gd name="T6" fmla="*/ 173 w 2663"/>
                  <a:gd name="T7" fmla="*/ 1374 h 1479"/>
                  <a:gd name="T8" fmla="*/ 201 w 2663"/>
                  <a:gd name="T9" fmla="*/ 1346 h 1479"/>
                  <a:gd name="T10" fmla="*/ 243 w 2663"/>
                  <a:gd name="T11" fmla="*/ 1316 h 1479"/>
                  <a:gd name="T12" fmla="*/ 301 w 2663"/>
                  <a:gd name="T13" fmla="*/ 1298 h 1479"/>
                  <a:gd name="T14" fmla="*/ 331 w 2663"/>
                  <a:gd name="T15" fmla="*/ 1262 h 1479"/>
                  <a:gd name="T16" fmla="*/ 379 w 2663"/>
                  <a:gd name="T17" fmla="*/ 1234 h 1479"/>
                  <a:gd name="T18" fmla="*/ 432 w 2663"/>
                  <a:gd name="T19" fmla="*/ 1204 h 1479"/>
                  <a:gd name="T20" fmla="*/ 472 w 2663"/>
                  <a:gd name="T21" fmla="*/ 1182 h 1479"/>
                  <a:gd name="T22" fmla="*/ 508 w 2663"/>
                  <a:gd name="T23" fmla="*/ 1159 h 1479"/>
                  <a:gd name="T24" fmla="*/ 556 w 2663"/>
                  <a:gd name="T25" fmla="*/ 1133 h 1479"/>
                  <a:gd name="T26" fmla="*/ 586 w 2663"/>
                  <a:gd name="T27" fmla="*/ 1107 h 1479"/>
                  <a:gd name="T28" fmla="*/ 630 w 2663"/>
                  <a:gd name="T29" fmla="*/ 1083 h 1479"/>
                  <a:gd name="T30" fmla="*/ 668 w 2663"/>
                  <a:gd name="T31" fmla="*/ 1057 h 1479"/>
                  <a:gd name="T32" fmla="*/ 714 w 2663"/>
                  <a:gd name="T33" fmla="*/ 1031 h 1479"/>
                  <a:gd name="T34" fmla="*/ 757 w 2663"/>
                  <a:gd name="T35" fmla="*/ 1003 h 1479"/>
                  <a:gd name="T36" fmla="*/ 815 w 2663"/>
                  <a:gd name="T37" fmla="*/ 985 h 1479"/>
                  <a:gd name="T38" fmla="*/ 853 w 2663"/>
                  <a:gd name="T39" fmla="*/ 959 h 1479"/>
                  <a:gd name="T40" fmla="*/ 903 w 2663"/>
                  <a:gd name="T41" fmla="*/ 938 h 1479"/>
                  <a:gd name="T42" fmla="*/ 943 w 2663"/>
                  <a:gd name="T43" fmla="*/ 912 h 1479"/>
                  <a:gd name="T44" fmla="*/ 1005 w 2663"/>
                  <a:gd name="T45" fmla="*/ 894 h 1479"/>
                  <a:gd name="T46" fmla="*/ 1068 w 2663"/>
                  <a:gd name="T47" fmla="*/ 874 h 1479"/>
                  <a:gd name="T48" fmla="*/ 1112 w 2663"/>
                  <a:gd name="T49" fmla="*/ 854 h 1479"/>
                  <a:gd name="T50" fmla="*/ 1160 w 2663"/>
                  <a:gd name="T51" fmla="*/ 834 h 1479"/>
                  <a:gd name="T52" fmla="*/ 1200 w 2663"/>
                  <a:gd name="T53" fmla="*/ 814 h 1479"/>
                  <a:gd name="T54" fmla="*/ 1248 w 2663"/>
                  <a:gd name="T55" fmla="*/ 786 h 1479"/>
                  <a:gd name="T56" fmla="*/ 1294 w 2663"/>
                  <a:gd name="T57" fmla="*/ 764 h 1479"/>
                  <a:gd name="T58" fmla="*/ 1316 w 2663"/>
                  <a:gd name="T59" fmla="*/ 733 h 1479"/>
                  <a:gd name="T60" fmla="*/ 1371 w 2663"/>
                  <a:gd name="T61" fmla="*/ 711 h 1479"/>
                  <a:gd name="T62" fmla="*/ 1403 w 2663"/>
                  <a:gd name="T63" fmla="*/ 691 h 1479"/>
                  <a:gd name="T64" fmla="*/ 1441 w 2663"/>
                  <a:gd name="T65" fmla="*/ 673 h 1479"/>
                  <a:gd name="T66" fmla="*/ 1469 w 2663"/>
                  <a:gd name="T67" fmla="*/ 649 h 1479"/>
                  <a:gd name="T68" fmla="*/ 1525 w 2663"/>
                  <a:gd name="T69" fmla="*/ 629 h 1479"/>
                  <a:gd name="T70" fmla="*/ 1573 w 2663"/>
                  <a:gd name="T71" fmla="*/ 609 h 1479"/>
                  <a:gd name="T72" fmla="*/ 1638 w 2663"/>
                  <a:gd name="T73" fmla="*/ 589 h 1479"/>
                  <a:gd name="T74" fmla="*/ 1660 w 2663"/>
                  <a:gd name="T75" fmla="*/ 559 h 1479"/>
                  <a:gd name="T76" fmla="*/ 1704 w 2663"/>
                  <a:gd name="T77" fmla="*/ 543 h 1479"/>
                  <a:gd name="T78" fmla="*/ 1742 w 2663"/>
                  <a:gd name="T79" fmla="*/ 512 h 1479"/>
                  <a:gd name="T80" fmla="*/ 1786 w 2663"/>
                  <a:gd name="T81" fmla="*/ 494 h 1479"/>
                  <a:gd name="T82" fmla="*/ 1810 w 2663"/>
                  <a:gd name="T83" fmla="*/ 470 h 1479"/>
                  <a:gd name="T84" fmla="*/ 1842 w 2663"/>
                  <a:gd name="T85" fmla="*/ 452 h 1479"/>
                  <a:gd name="T86" fmla="*/ 1880 w 2663"/>
                  <a:gd name="T87" fmla="*/ 434 h 1479"/>
                  <a:gd name="T88" fmla="*/ 1939 w 2663"/>
                  <a:gd name="T89" fmla="*/ 406 h 1479"/>
                  <a:gd name="T90" fmla="*/ 1973 w 2663"/>
                  <a:gd name="T91" fmla="*/ 382 h 1479"/>
                  <a:gd name="T92" fmla="*/ 2005 w 2663"/>
                  <a:gd name="T93" fmla="*/ 356 h 1479"/>
                  <a:gd name="T94" fmla="*/ 2035 w 2663"/>
                  <a:gd name="T95" fmla="*/ 332 h 1479"/>
                  <a:gd name="T96" fmla="*/ 2093 w 2663"/>
                  <a:gd name="T97" fmla="*/ 316 h 1479"/>
                  <a:gd name="T98" fmla="*/ 2109 w 2663"/>
                  <a:gd name="T99" fmla="*/ 275 h 1479"/>
                  <a:gd name="T100" fmla="*/ 2151 w 2663"/>
                  <a:gd name="T101" fmla="*/ 255 h 1479"/>
                  <a:gd name="T102" fmla="*/ 2226 w 2663"/>
                  <a:gd name="T103" fmla="*/ 231 h 1479"/>
                  <a:gd name="T104" fmla="*/ 2284 w 2663"/>
                  <a:gd name="T105" fmla="*/ 209 h 1479"/>
                  <a:gd name="T106" fmla="*/ 2342 w 2663"/>
                  <a:gd name="T107" fmla="*/ 183 h 1479"/>
                  <a:gd name="T108" fmla="*/ 2384 w 2663"/>
                  <a:gd name="T109" fmla="*/ 149 h 1479"/>
                  <a:gd name="T110" fmla="*/ 2424 w 2663"/>
                  <a:gd name="T111" fmla="*/ 113 h 1479"/>
                  <a:gd name="T112" fmla="*/ 2470 w 2663"/>
                  <a:gd name="T113" fmla="*/ 94 h 1479"/>
                  <a:gd name="T114" fmla="*/ 2502 w 2663"/>
                  <a:gd name="T115" fmla="*/ 70 h 1479"/>
                  <a:gd name="T116" fmla="*/ 2563 w 2663"/>
                  <a:gd name="T117" fmla="*/ 50 h 1479"/>
                  <a:gd name="T118" fmla="*/ 2639 w 2663"/>
                  <a:gd name="T119" fmla="*/ 18 h 14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663" h="1479">
                    <a:moveTo>
                      <a:pt x="0" y="1479"/>
                    </a:moveTo>
                    <a:lnTo>
                      <a:pt x="0" y="1473"/>
                    </a:lnTo>
                    <a:lnTo>
                      <a:pt x="8" y="1473"/>
                    </a:lnTo>
                    <a:lnTo>
                      <a:pt x="8" y="1465"/>
                    </a:lnTo>
                    <a:lnTo>
                      <a:pt x="16" y="1465"/>
                    </a:lnTo>
                    <a:lnTo>
                      <a:pt x="16" y="1459"/>
                    </a:lnTo>
                    <a:lnTo>
                      <a:pt x="30" y="1459"/>
                    </a:lnTo>
                    <a:lnTo>
                      <a:pt x="30" y="1453"/>
                    </a:lnTo>
                    <a:lnTo>
                      <a:pt x="38" y="1453"/>
                    </a:lnTo>
                    <a:lnTo>
                      <a:pt x="38" y="1449"/>
                    </a:lnTo>
                    <a:lnTo>
                      <a:pt x="50" y="1449"/>
                    </a:lnTo>
                    <a:lnTo>
                      <a:pt x="50" y="1443"/>
                    </a:lnTo>
                    <a:lnTo>
                      <a:pt x="60" y="1443"/>
                    </a:lnTo>
                    <a:lnTo>
                      <a:pt x="60" y="1437"/>
                    </a:lnTo>
                    <a:lnTo>
                      <a:pt x="68" y="1437"/>
                    </a:lnTo>
                    <a:lnTo>
                      <a:pt x="68" y="1431"/>
                    </a:lnTo>
                    <a:lnTo>
                      <a:pt x="74" y="1431"/>
                    </a:lnTo>
                    <a:lnTo>
                      <a:pt x="74" y="1425"/>
                    </a:lnTo>
                    <a:lnTo>
                      <a:pt x="84" y="1425"/>
                    </a:lnTo>
                    <a:lnTo>
                      <a:pt x="84" y="1423"/>
                    </a:lnTo>
                    <a:lnTo>
                      <a:pt x="94" y="1423"/>
                    </a:lnTo>
                    <a:lnTo>
                      <a:pt x="94" y="1419"/>
                    </a:lnTo>
                    <a:lnTo>
                      <a:pt x="118" y="1419"/>
                    </a:lnTo>
                    <a:lnTo>
                      <a:pt x="118" y="1411"/>
                    </a:lnTo>
                    <a:lnTo>
                      <a:pt x="126" y="1411"/>
                    </a:lnTo>
                    <a:lnTo>
                      <a:pt x="126" y="1403"/>
                    </a:lnTo>
                    <a:lnTo>
                      <a:pt x="139" y="1403"/>
                    </a:lnTo>
                    <a:lnTo>
                      <a:pt x="139" y="1399"/>
                    </a:lnTo>
                    <a:lnTo>
                      <a:pt x="147" y="1399"/>
                    </a:lnTo>
                    <a:lnTo>
                      <a:pt x="147" y="1395"/>
                    </a:lnTo>
                    <a:lnTo>
                      <a:pt x="159" y="1395"/>
                    </a:lnTo>
                    <a:lnTo>
                      <a:pt x="159" y="1389"/>
                    </a:lnTo>
                    <a:lnTo>
                      <a:pt x="167" y="1389"/>
                    </a:lnTo>
                    <a:lnTo>
                      <a:pt x="167" y="1382"/>
                    </a:lnTo>
                    <a:lnTo>
                      <a:pt x="173" y="1382"/>
                    </a:lnTo>
                    <a:lnTo>
                      <a:pt x="173" y="1374"/>
                    </a:lnTo>
                    <a:lnTo>
                      <a:pt x="177" y="1374"/>
                    </a:lnTo>
                    <a:lnTo>
                      <a:pt x="177" y="1366"/>
                    </a:lnTo>
                    <a:lnTo>
                      <a:pt x="181" y="1366"/>
                    </a:lnTo>
                    <a:lnTo>
                      <a:pt x="181" y="1358"/>
                    </a:lnTo>
                    <a:lnTo>
                      <a:pt x="189" y="1358"/>
                    </a:lnTo>
                    <a:lnTo>
                      <a:pt x="189" y="1354"/>
                    </a:lnTo>
                    <a:lnTo>
                      <a:pt x="197" y="1354"/>
                    </a:lnTo>
                    <a:lnTo>
                      <a:pt x="197" y="1346"/>
                    </a:lnTo>
                    <a:lnTo>
                      <a:pt x="201" y="1346"/>
                    </a:lnTo>
                    <a:lnTo>
                      <a:pt x="201" y="1340"/>
                    </a:lnTo>
                    <a:lnTo>
                      <a:pt x="213" y="1340"/>
                    </a:lnTo>
                    <a:lnTo>
                      <a:pt x="213" y="1334"/>
                    </a:lnTo>
                    <a:lnTo>
                      <a:pt x="227" y="1334"/>
                    </a:lnTo>
                    <a:lnTo>
                      <a:pt x="227" y="1330"/>
                    </a:lnTo>
                    <a:lnTo>
                      <a:pt x="237" y="1330"/>
                    </a:lnTo>
                    <a:lnTo>
                      <a:pt x="237" y="1322"/>
                    </a:lnTo>
                    <a:lnTo>
                      <a:pt x="243" y="1322"/>
                    </a:lnTo>
                    <a:lnTo>
                      <a:pt x="243" y="1316"/>
                    </a:lnTo>
                    <a:lnTo>
                      <a:pt x="257" y="1316"/>
                    </a:lnTo>
                    <a:lnTo>
                      <a:pt x="257" y="1312"/>
                    </a:lnTo>
                    <a:lnTo>
                      <a:pt x="265" y="1312"/>
                    </a:lnTo>
                    <a:lnTo>
                      <a:pt x="265" y="1308"/>
                    </a:lnTo>
                    <a:lnTo>
                      <a:pt x="273" y="1308"/>
                    </a:lnTo>
                    <a:lnTo>
                      <a:pt x="273" y="1302"/>
                    </a:lnTo>
                    <a:lnTo>
                      <a:pt x="283" y="1302"/>
                    </a:lnTo>
                    <a:lnTo>
                      <a:pt x="283" y="1298"/>
                    </a:lnTo>
                    <a:lnTo>
                      <a:pt x="301" y="1298"/>
                    </a:lnTo>
                    <a:lnTo>
                      <a:pt x="301" y="1290"/>
                    </a:lnTo>
                    <a:lnTo>
                      <a:pt x="309" y="1290"/>
                    </a:lnTo>
                    <a:lnTo>
                      <a:pt x="309" y="1280"/>
                    </a:lnTo>
                    <a:lnTo>
                      <a:pt x="317" y="1280"/>
                    </a:lnTo>
                    <a:lnTo>
                      <a:pt x="317" y="1272"/>
                    </a:lnTo>
                    <a:lnTo>
                      <a:pt x="325" y="1272"/>
                    </a:lnTo>
                    <a:lnTo>
                      <a:pt x="325" y="1266"/>
                    </a:lnTo>
                    <a:lnTo>
                      <a:pt x="331" y="1266"/>
                    </a:lnTo>
                    <a:lnTo>
                      <a:pt x="331" y="1262"/>
                    </a:lnTo>
                    <a:lnTo>
                      <a:pt x="341" y="1262"/>
                    </a:lnTo>
                    <a:lnTo>
                      <a:pt x="341" y="1254"/>
                    </a:lnTo>
                    <a:lnTo>
                      <a:pt x="351" y="1254"/>
                    </a:lnTo>
                    <a:lnTo>
                      <a:pt x="351" y="1250"/>
                    </a:lnTo>
                    <a:lnTo>
                      <a:pt x="361" y="1250"/>
                    </a:lnTo>
                    <a:lnTo>
                      <a:pt x="361" y="1242"/>
                    </a:lnTo>
                    <a:lnTo>
                      <a:pt x="367" y="1242"/>
                    </a:lnTo>
                    <a:lnTo>
                      <a:pt x="367" y="1234"/>
                    </a:lnTo>
                    <a:lnTo>
                      <a:pt x="379" y="1234"/>
                    </a:lnTo>
                    <a:lnTo>
                      <a:pt x="379" y="1228"/>
                    </a:lnTo>
                    <a:lnTo>
                      <a:pt x="389" y="1228"/>
                    </a:lnTo>
                    <a:lnTo>
                      <a:pt x="389" y="1224"/>
                    </a:lnTo>
                    <a:lnTo>
                      <a:pt x="397" y="1224"/>
                    </a:lnTo>
                    <a:lnTo>
                      <a:pt x="397" y="1212"/>
                    </a:lnTo>
                    <a:lnTo>
                      <a:pt x="417" y="1212"/>
                    </a:lnTo>
                    <a:lnTo>
                      <a:pt x="417" y="1208"/>
                    </a:lnTo>
                    <a:lnTo>
                      <a:pt x="432" y="1208"/>
                    </a:lnTo>
                    <a:lnTo>
                      <a:pt x="432" y="1204"/>
                    </a:lnTo>
                    <a:lnTo>
                      <a:pt x="438" y="1204"/>
                    </a:lnTo>
                    <a:lnTo>
                      <a:pt x="438" y="1200"/>
                    </a:lnTo>
                    <a:lnTo>
                      <a:pt x="444" y="1200"/>
                    </a:lnTo>
                    <a:lnTo>
                      <a:pt x="444" y="1192"/>
                    </a:lnTo>
                    <a:lnTo>
                      <a:pt x="456" y="1192"/>
                    </a:lnTo>
                    <a:lnTo>
                      <a:pt x="456" y="1188"/>
                    </a:lnTo>
                    <a:lnTo>
                      <a:pt x="466" y="1188"/>
                    </a:lnTo>
                    <a:lnTo>
                      <a:pt x="466" y="1182"/>
                    </a:lnTo>
                    <a:lnTo>
                      <a:pt x="472" y="1182"/>
                    </a:lnTo>
                    <a:lnTo>
                      <a:pt x="472" y="1178"/>
                    </a:lnTo>
                    <a:lnTo>
                      <a:pt x="484" y="1178"/>
                    </a:lnTo>
                    <a:lnTo>
                      <a:pt x="484" y="1174"/>
                    </a:lnTo>
                    <a:lnTo>
                      <a:pt x="490" y="1174"/>
                    </a:lnTo>
                    <a:lnTo>
                      <a:pt x="490" y="1167"/>
                    </a:lnTo>
                    <a:lnTo>
                      <a:pt x="500" y="1167"/>
                    </a:lnTo>
                    <a:lnTo>
                      <a:pt x="500" y="1163"/>
                    </a:lnTo>
                    <a:lnTo>
                      <a:pt x="508" y="1163"/>
                    </a:lnTo>
                    <a:lnTo>
                      <a:pt x="508" y="1159"/>
                    </a:lnTo>
                    <a:lnTo>
                      <a:pt x="518" y="1159"/>
                    </a:lnTo>
                    <a:lnTo>
                      <a:pt x="518" y="1155"/>
                    </a:lnTo>
                    <a:lnTo>
                      <a:pt x="526" y="1155"/>
                    </a:lnTo>
                    <a:lnTo>
                      <a:pt x="526" y="1147"/>
                    </a:lnTo>
                    <a:lnTo>
                      <a:pt x="530" y="1147"/>
                    </a:lnTo>
                    <a:lnTo>
                      <a:pt x="530" y="1139"/>
                    </a:lnTo>
                    <a:lnTo>
                      <a:pt x="544" y="1139"/>
                    </a:lnTo>
                    <a:lnTo>
                      <a:pt x="544" y="1133"/>
                    </a:lnTo>
                    <a:lnTo>
                      <a:pt x="556" y="1133"/>
                    </a:lnTo>
                    <a:lnTo>
                      <a:pt x="556" y="1129"/>
                    </a:lnTo>
                    <a:lnTo>
                      <a:pt x="564" y="1129"/>
                    </a:lnTo>
                    <a:lnTo>
                      <a:pt x="564" y="1123"/>
                    </a:lnTo>
                    <a:lnTo>
                      <a:pt x="570" y="1123"/>
                    </a:lnTo>
                    <a:lnTo>
                      <a:pt x="570" y="1117"/>
                    </a:lnTo>
                    <a:lnTo>
                      <a:pt x="576" y="1117"/>
                    </a:lnTo>
                    <a:lnTo>
                      <a:pt x="576" y="1111"/>
                    </a:lnTo>
                    <a:lnTo>
                      <a:pt x="586" y="1111"/>
                    </a:lnTo>
                    <a:lnTo>
                      <a:pt x="586" y="1107"/>
                    </a:lnTo>
                    <a:lnTo>
                      <a:pt x="588" y="1107"/>
                    </a:lnTo>
                    <a:lnTo>
                      <a:pt x="588" y="1099"/>
                    </a:lnTo>
                    <a:lnTo>
                      <a:pt x="594" y="1099"/>
                    </a:lnTo>
                    <a:lnTo>
                      <a:pt x="594" y="1093"/>
                    </a:lnTo>
                    <a:lnTo>
                      <a:pt x="602" y="1093"/>
                    </a:lnTo>
                    <a:lnTo>
                      <a:pt x="602" y="1087"/>
                    </a:lnTo>
                    <a:lnTo>
                      <a:pt x="612" y="1087"/>
                    </a:lnTo>
                    <a:lnTo>
                      <a:pt x="612" y="1083"/>
                    </a:lnTo>
                    <a:lnTo>
                      <a:pt x="630" y="1083"/>
                    </a:lnTo>
                    <a:lnTo>
                      <a:pt x="630" y="1077"/>
                    </a:lnTo>
                    <a:lnTo>
                      <a:pt x="644" y="1077"/>
                    </a:lnTo>
                    <a:lnTo>
                      <a:pt x="644" y="1075"/>
                    </a:lnTo>
                    <a:lnTo>
                      <a:pt x="650" y="1075"/>
                    </a:lnTo>
                    <a:lnTo>
                      <a:pt x="650" y="1067"/>
                    </a:lnTo>
                    <a:lnTo>
                      <a:pt x="656" y="1067"/>
                    </a:lnTo>
                    <a:lnTo>
                      <a:pt x="656" y="1063"/>
                    </a:lnTo>
                    <a:lnTo>
                      <a:pt x="668" y="1063"/>
                    </a:lnTo>
                    <a:lnTo>
                      <a:pt x="668" y="1057"/>
                    </a:lnTo>
                    <a:lnTo>
                      <a:pt x="676" y="1057"/>
                    </a:lnTo>
                    <a:lnTo>
                      <a:pt x="676" y="1049"/>
                    </a:lnTo>
                    <a:lnTo>
                      <a:pt x="682" y="1049"/>
                    </a:lnTo>
                    <a:lnTo>
                      <a:pt x="682" y="1043"/>
                    </a:lnTo>
                    <a:lnTo>
                      <a:pt x="704" y="1043"/>
                    </a:lnTo>
                    <a:lnTo>
                      <a:pt x="704" y="1037"/>
                    </a:lnTo>
                    <a:lnTo>
                      <a:pt x="710" y="1037"/>
                    </a:lnTo>
                    <a:lnTo>
                      <a:pt x="710" y="1031"/>
                    </a:lnTo>
                    <a:lnTo>
                      <a:pt x="714" y="1031"/>
                    </a:lnTo>
                    <a:lnTo>
                      <a:pt x="714" y="1023"/>
                    </a:lnTo>
                    <a:lnTo>
                      <a:pt x="720" y="1023"/>
                    </a:lnTo>
                    <a:lnTo>
                      <a:pt x="720" y="1017"/>
                    </a:lnTo>
                    <a:lnTo>
                      <a:pt x="731" y="1017"/>
                    </a:lnTo>
                    <a:lnTo>
                      <a:pt x="731" y="1013"/>
                    </a:lnTo>
                    <a:lnTo>
                      <a:pt x="743" y="1013"/>
                    </a:lnTo>
                    <a:lnTo>
                      <a:pt x="743" y="1007"/>
                    </a:lnTo>
                    <a:lnTo>
                      <a:pt x="757" y="1007"/>
                    </a:lnTo>
                    <a:lnTo>
                      <a:pt x="757" y="1003"/>
                    </a:lnTo>
                    <a:lnTo>
                      <a:pt x="765" y="1003"/>
                    </a:lnTo>
                    <a:lnTo>
                      <a:pt x="765" y="999"/>
                    </a:lnTo>
                    <a:lnTo>
                      <a:pt x="777" y="999"/>
                    </a:lnTo>
                    <a:lnTo>
                      <a:pt x="777" y="993"/>
                    </a:lnTo>
                    <a:lnTo>
                      <a:pt x="795" y="993"/>
                    </a:lnTo>
                    <a:lnTo>
                      <a:pt x="795" y="991"/>
                    </a:lnTo>
                    <a:lnTo>
                      <a:pt x="805" y="991"/>
                    </a:lnTo>
                    <a:lnTo>
                      <a:pt x="805" y="985"/>
                    </a:lnTo>
                    <a:lnTo>
                      <a:pt x="815" y="985"/>
                    </a:lnTo>
                    <a:lnTo>
                      <a:pt x="815" y="979"/>
                    </a:lnTo>
                    <a:lnTo>
                      <a:pt x="821" y="979"/>
                    </a:lnTo>
                    <a:lnTo>
                      <a:pt x="821" y="973"/>
                    </a:lnTo>
                    <a:lnTo>
                      <a:pt x="835" y="973"/>
                    </a:lnTo>
                    <a:lnTo>
                      <a:pt x="835" y="971"/>
                    </a:lnTo>
                    <a:lnTo>
                      <a:pt x="845" y="971"/>
                    </a:lnTo>
                    <a:lnTo>
                      <a:pt x="845" y="965"/>
                    </a:lnTo>
                    <a:lnTo>
                      <a:pt x="853" y="965"/>
                    </a:lnTo>
                    <a:lnTo>
                      <a:pt x="853" y="959"/>
                    </a:lnTo>
                    <a:lnTo>
                      <a:pt x="863" y="959"/>
                    </a:lnTo>
                    <a:lnTo>
                      <a:pt x="863" y="954"/>
                    </a:lnTo>
                    <a:lnTo>
                      <a:pt x="869" y="954"/>
                    </a:lnTo>
                    <a:lnTo>
                      <a:pt x="869" y="946"/>
                    </a:lnTo>
                    <a:lnTo>
                      <a:pt x="883" y="946"/>
                    </a:lnTo>
                    <a:lnTo>
                      <a:pt x="883" y="944"/>
                    </a:lnTo>
                    <a:lnTo>
                      <a:pt x="893" y="944"/>
                    </a:lnTo>
                    <a:lnTo>
                      <a:pt x="893" y="938"/>
                    </a:lnTo>
                    <a:lnTo>
                      <a:pt x="903" y="938"/>
                    </a:lnTo>
                    <a:lnTo>
                      <a:pt x="903" y="932"/>
                    </a:lnTo>
                    <a:lnTo>
                      <a:pt x="911" y="932"/>
                    </a:lnTo>
                    <a:lnTo>
                      <a:pt x="911" y="926"/>
                    </a:lnTo>
                    <a:lnTo>
                      <a:pt x="923" y="926"/>
                    </a:lnTo>
                    <a:lnTo>
                      <a:pt x="923" y="924"/>
                    </a:lnTo>
                    <a:lnTo>
                      <a:pt x="933" y="924"/>
                    </a:lnTo>
                    <a:lnTo>
                      <a:pt x="933" y="918"/>
                    </a:lnTo>
                    <a:lnTo>
                      <a:pt x="943" y="918"/>
                    </a:lnTo>
                    <a:lnTo>
                      <a:pt x="943" y="912"/>
                    </a:lnTo>
                    <a:lnTo>
                      <a:pt x="957" y="912"/>
                    </a:lnTo>
                    <a:lnTo>
                      <a:pt x="957" y="908"/>
                    </a:lnTo>
                    <a:lnTo>
                      <a:pt x="973" y="908"/>
                    </a:lnTo>
                    <a:lnTo>
                      <a:pt x="973" y="902"/>
                    </a:lnTo>
                    <a:lnTo>
                      <a:pt x="983" y="902"/>
                    </a:lnTo>
                    <a:lnTo>
                      <a:pt x="983" y="898"/>
                    </a:lnTo>
                    <a:lnTo>
                      <a:pt x="995" y="898"/>
                    </a:lnTo>
                    <a:lnTo>
                      <a:pt x="995" y="894"/>
                    </a:lnTo>
                    <a:lnTo>
                      <a:pt x="1005" y="894"/>
                    </a:lnTo>
                    <a:lnTo>
                      <a:pt x="1005" y="890"/>
                    </a:lnTo>
                    <a:lnTo>
                      <a:pt x="1017" y="890"/>
                    </a:lnTo>
                    <a:lnTo>
                      <a:pt x="1017" y="886"/>
                    </a:lnTo>
                    <a:lnTo>
                      <a:pt x="1026" y="886"/>
                    </a:lnTo>
                    <a:lnTo>
                      <a:pt x="1026" y="882"/>
                    </a:lnTo>
                    <a:lnTo>
                      <a:pt x="1058" y="882"/>
                    </a:lnTo>
                    <a:lnTo>
                      <a:pt x="1058" y="878"/>
                    </a:lnTo>
                    <a:lnTo>
                      <a:pt x="1068" y="878"/>
                    </a:lnTo>
                    <a:lnTo>
                      <a:pt x="1068" y="874"/>
                    </a:lnTo>
                    <a:lnTo>
                      <a:pt x="1076" y="874"/>
                    </a:lnTo>
                    <a:lnTo>
                      <a:pt x="1076" y="870"/>
                    </a:lnTo>
                    <a:lnTo>
                      <a:pt x="1086" y="870"/>
                    </a:lnTo>
                    <a:lnTo>
                      <a:pt x="1086" y="866"/>
                    </a:lnTo>
                    <a:lnTo>
                      <a:pt x="1094" y="866"/>
                    </a:lnTo>
                    <a:lnTo>
                      <a:pt x="1094" y="858"/>
                    </a:lnTo>
                    <a:lnTo>
                      <a:pt x="1100" y="858"/>
                    </a:lnTo>
                    <a:lnTo>
                      <a:pt x="1100" y="854"/>
                    </a:lnTo>
                    <a:lnTo>
                      <a:pt x="1112" y="854"/>
                    </a:lnTo>
                    <a:lnTo>
                      <a:pt x="1112" y="850"/>
                    </a:lnTo>
                    <a:lnTo>
                      <a:pt x="1122" y="850"/>
                    </a:lnTo>
                    <a:lnTo>
                      <a:pt x="1122" y="844"/>
                    </a:lnTo>
                    <a:lnTo>
                      <a:pt x="1136" y="844"/>
                    </a:lnTo>
                    <a:lnTo>
                      <a:pt x="1136" y="840"/>
                    </a:lnTo>
                    <a:lnTo>
                      <a:pt x="1150" y="840"/>
                    </a:lnTo>
                    <a:lnTo>
                      <a:pt x="1150" y="836"/>
                    </a:lnTo>
                    <a:lnTo>
                      <a:pt x="1160" y="836"/>
                    </a:lnTo>
                    <a:lnTo>
                      <a:pt x="1160" y="834"/>
                    </a:lnTo>
                    <a:lnTo>
                      <a:pt x="1168" y="834"/>
                    </a:lnTo>
                    <a:lnTo>
                      <a:pt x="1168" y="830"/>
                    </a:lnTo>
                    <a:lnTo>
                      <a:pt x="1178" y="830"/>
                    </a:lnTo>
                    <a:lnTo>
                      <a:pt x="1178" y="824"/>
                    </a:lnTo>
                    <a:lnTo>
                      <a:pt x="1186" y="824"/>
                    </a:lnTo>
                    <a:lnTo>
                      <a:pt x="1186" y="820"/>
                    </a:lnTo>
                    <a:lnTo>
                      <a:pt x="1194" y="820"/>
                    </a:lnTo>
                    <a:lnTo>
                      <a:pt x="1194" y="814"/>
                    </a:lnTo>
                    <a:lnTo>
                      <a:pt x="1200" y="814"/>
                    </a:lnTo>
                    <a:lnTo>
                      <a:pt x="1200" y="806"/>
                    </a:lnTo>
                    <a:lnTo>
                      <a:pt x="1208" y="806"/>
                    </a:lnTo>
                    <a:lnTo>
                      <a:pt x="1208" y="800"/>
                    </a:lnTo>
                    <a:lnTo>
                      <a:pt x="1232" y="800"/>
                    </a:lnTo>
                    <a:lnTo>
                      <a:pt x="1232" y="796"/>
                    </a:lnTo>
                    <a:lnTo>
                      <a:pt x="1240" y="796"/>
                    </a:lnTo>
                    <a:lnTo>
                      <a:pt x="1240" y="790"/>
                    </a:lnTo>
                    <a:lnTo>
                      <a:pt x="1248" y="790"/>
                    </a:lnTo>
                    <a:lnTo>
                      <a:pt x="1248" y="786"/>
                    </a:lnTo>
                    <a:lnTo>
                      <a:pt x="1256" y="786"/>
                    </a:lnTo>
                    <a:lnTo>
                      <a:pt x="1256" y="776"/>
                    </a:lnTo>
                    <a:lnTo>
                      <a:pt x="1268" y="776"/>
                    </a:lnTo>
                    <a:lnTo>
                      <a:pt x="1268" y="774"/>
                    </a:lnTo>
                    <a:lnTo>
                      <a:pt x="1280" y="774"/>
                    </a:lnTo>
                    <a:lnTo>
                      <a:pt x="1280" y="770"/>
                    </a:lnTo>
                    <a:lnTo>
                      <a:pt x="1288" y="770"/>
                    </a:lnTo>
                    <a:lnTo>
                      <a:pt x="1288" y="764"/>
                    </a:lnTo>
                    <a:lnTo>
                      <a:pt x="1294" y="764"/>
                    </a:lnTo>
                    <a:lnTo>
                      <a:pt x="1294" y="758"/>
                    </a:lnTo>
                    <a:lnTo>
                      <a:pt x="1300" y="758"/>
                    </a:lnTo>
                    <a:lnTo>
                      <a:pt x="1300" y="752"/>
                    </a:lnTo>
                    <a:lnTo>
                      <a:pt x="1306" y="752"/>
                    </a:lnTo>
                    <a:lnTo>
                      <a:pt x="1306" y="748"/>
                    </a:lnTo>
                    <a:lnTo>
                      <a:pt x="1310" y="748"/>
                    </a:lnTo>
                    <a:lnTo>
                      <a:pt x="1310" y="741"/>
                    </a:lnTo>
                    <a:lnTo>
                      <a:pt x="1316" y="741"/>
                    </a:lnTo>
                    <a:lnTo>
                      <a:pt x="1316" y="733"/>
                    </a:lnTo>
                    <a:lnTo>
                      <a:pt x="1327" y="733"/>
                    </a:lnTo>
                    <a:lnTo>
                      <a:pt x="1327" y="729"/>
                    </a:lnTo>
                    <a:lnTo>
                      <a:pt x="1337" y="729"/>
                    </a:lnTo>
                    <a:lnTo>
                      <a:pt x="1337" y="721"/>
                    </a:lnTo>
                    <a:lnTo>
                      <a:pt x="1345" y="721"/>
                    </a:lnTo>
                    <a:lnTo>
                      <a:pt x="1345" y="717"/>
                    </a:lnTo>
                    <a:lnTo>
                      <a:pt x="1353" y="717"/>
                    </a:lnTo>
                    <a:lnTo>
                      <a:pt x="1353" y="711"/>
                    </a:lnTo>
                    <a:lnTo>
                      <a:pt x="1371" y="711"/>
                    </a:lnTo>
                    <a:lnTo>
                      <a:pt x="1371" y="707"/>
                    </a:lnTo>
                    <a:lnTo>
                      <a:pt x="1379" y="707"/>
                    </a:lnTo>
                    <a:lnTo>
                      <a:pt x="1379" y="701"/>
                    </a:lnTo>
                    <a:lnTo>
                      <a:pt x="1389" y="701"/>
                    </a:lnTo>
                    <a:lnTo>
                      <a:pt x="1389" y="697"/>
                    </a:lnTo>
                    <a:lnTo>
                      <a:pt x="1395" y="697"/>
                    </a:lnTo>
                    <a:lnTo>
                      <a:pt x="1395" y="693"/>
                    </a:lnTo>
                    <a:lnTo>
                      <a:pt x="1403" y="693"/>
                    </a:lnTo>
                    <a:lnTo>
                      <a:pt x="1403" y="691"/>
                    </a:lnTo>
                    <a:lnTo>
                      <a:pt x="1413" y="691"/>
                    </a:lnTo>
                    <a:lnTo>
                      <a:pt x="1413" y="685"/>
                    </a:lnTo>
                    <a:lnTo>
                      <a:pt x="1419" y="685"/>
                    </a:lnTo>
                    <a:lnTo>
                      <a:pt x="1419" y="681"/>
                    </a:lnTo>
                    <a:lnTo>
                      <a:pt x="1427" y="681"/>
                    </a:lnTo>
                    <a:lnTo>
                      <a:pt x="1427" y="677"/>
                    </a:lnTo>
                    <a:lnTo>
                      <a:pt x="1435" y="677"/>
                    </a:lnTo>
                    <a:lnTo>
                      <a:pt x="1435" y="673"/>
                    </a:lnTo>
                    <a:lnTo>
                      <a:pt x="1441" y="673"/>
                    </a:lnTo>
                    <a:lnTo>
                      <a:pt x="1441" y="669"/>
                    </a:lnTo>
                    <a:lnTo>
                      <a:pt x="1445" y="669"/>
                    </a:lnTo>
                    <a:lnTo>
                      <a:pt x="1445" y="663"/>
                    </a:lnTo>
                    <a:lnTo>
                      <a:pt x="1453" y="663"/>
                    </a:lnTo>
                    <a:lnTo>
                      <a:pt x="1453" y="659"/>
                    </a:lnTo>
                    <a:lnTo>
                      <a:pt x="1461" y="659"/>
                    </a:lnTo>
                    <a:lnTo>
                      <a:pt x="1461" y="655"/>
                    </a:lnTo>
                    <a:lnTo>
                      <a:pt x="1469" y="655"/>
                    </a:lnTo>
                    <a:lnTo>
                      <a:pt x="1469" y="649"/>
                    </a:lnTo>
                    <a:lnTo>
                      <a:pt x="1477" y="649"/>
                    </a:lnTo>
                    <a:lnTo>
                      <a:pt x="1477" y="643"/>
                    </a:lnTo>
                    <a:lnTo>
                      <a:pt x="1489" y="643"/>
                    </a:lnTo>
                    <a:lnTo>
                      <a:pt x="1489" y="637"/>
                    </a:lnTo>
                    <a:lnTo>
                      <a:pt x="1493" y="637"/>
                    </a:lnTo>
                    <a:lnTo>
                      <a:pt x="1493" y="631"/>
                    </a:lnTo>
                    <a:lnTo>
                      <a:pt x="1513" y="631"/>
                    </a:lnTo>
                    <a:lnTo>
                      <a:pt x="1513" y="629"/>
                    </a:lnTo>
                    <a:lnTo>
                      <a:pt x="1525" y="629"/>
                    </a:lnTo>
                    <a:lnTo>
                      <a:pt x="1525" y="623"/>
                    </a:lnTo>
                    <a:lnTo>
                      <a:pt x="1535" y="623"/>
                    </a:lnTo>
                    <a:lnTo>
                      <a:pt x="1535" y="619"/>
                    </a:lnTo>
                    <a:lnTo>
                      <a:pt x="1547" y="619"/>
                    </a:lnTo>
                    <a:lnTo>
                      <a:pt x="1547" y="617"/>
                    </a:lnTo>
                    <a:lnTo>
                      <a:pt x="1561" y="617"/>
                    </a:lnTo>
                    <a:lnTo>
                      <a:pt x="1561" y="615"/>
                    </a:lnTo>
                    <a:lnTo>
                      <a:pt x="1573" y="615"/>
                    </a:lnTo>
                    <a:lnTo>
                      <a:pt x="1573" y="609"/>
                    </a:lnTo>
                    <a:lnTo>
                      <a:pt x="1587" y="609"/>
                    </a:lnTo>
                    <a:lnTo>
                      <a:pt x="1587" y="607"/>
                    </a:lnTo>
                    <a:lnTo>
                      <a:pt x="1599" y="607"/>
                    </a:lnTo>
                    <a:lnTo>
                      <a:pt x="1599" y="601"/>
                    </a:lnTo>
                    <a:lnTo>
                      <a:pt x="1605" y="601"/>
                    </a:lnTo>
                    <a:lnTo>
                      <a:pt x="1605" y="595"/>
                    </a:lnTo>
                    <a:lnTo>
                      <a:pt x="1611" y="595"/>
                    </a:lnTo>
                    <a:lnTo>
                      <a:pt x="1611" y="589"/>
                    </a:lnTo>
                    <a:lnTo>
                      <a:pt x="1638" y="589"/>
                    </a:lnTo>
                    <a:lnTo>
                      <a:pt x="1638" y="585"/>
                    </a:lnTo>
                    <a:lnTo>
                      <a:pt x="1642" y="585"/>
                    </a:lnTo>
                    <a:lnTo>
                      <a:pt x="1642" y="575"/>
                    </a:lnTo>
                    <a:lnTo>
                      <a:pt x="1646" y="575"/>
                    </a:lnTo>
                    <a:lnTo>
                      <a:pt x="1646" y="569"/>
                    </a:lnTo>
                    <a:lnTo>
                      <a:pt x="1652" y="569"/>
                    </a:lnTo>
                    <a:lnTo>
                      <a:pt x="1652" y="563"/>
                    </a:lnTo>
                    <a:lnTo>
                      <a:pt x="1660" y="563"/>
                    </a:lnTo>
                    <a:lnTo>
                      <a:pt x="1660" y="559"/>
                    </a:lnTo>
                    <a:lnTo>
                      <a:pt x="1670" y="559"/>
                    </a:lnTo>
                    <a:lnTo>
                      <a:pt x="1670" y="555"/>
                    </a:lnTo>
                    <a:lnTo>
                      <a:pt x="1678" y="555"/>
                    </a:lnTo>
                    <a:lnTo>
                      <a:pt x="1678" y="551"/>
                    </a:lnTo>
                    <a:lnTo>
                      <a:pt x="1688" y="551"/>
                    </a:lnTo>
                    <a:lnTo>
                      <a:pt x="1688" y="549"/>
                    </a:lnTo>
                    <a:lnTo>
                      <a:pt x="1698" y="549"/>
                    </a:lnTo>
                    <a:lnTo>
                      <a:pt x="1698" y="543"/>
                    </a:lnTo>
                    <a:lnTo>
                      <a:pt x="1704" y="543"/>
                    </a:lnTo>
                    <a:lnTo>
                      <a:pt x="1704" y="537"/>
                    </a:lnTo>
                    <a:lnTo>
                      <a:pt x="1716" y="537"/>
                    </a:lnTo>
                    <a:lnTo>
                      <a:pt x="1716" y="531"/>
                    </a:lnTo>
                    <a:lnTo>
                      <a:pt x="1732" y="531"/>
                    </a:lnTo>
                    <a:lnTo>
                      <a:pt x="1732" y="524"/>
                    </a:lnTo>
                    <a:lnTo>
                      <a:pt x="1736" y="524"/>
                    </a:lnTo>
                    <a:lnTo>
                      <a:pt x="1736" y="518"/>
                    </a:lnTo>
                    <a:lnTo>
                      <a:pt x="1742" y="518"/>
                    </a:lnTo>
                    <a:lnTo>
                      <a:pt x="1742" y="512"/>
                    </a:lnTo>
                    <a:lnTo>
                      <a:pt x="1762" y="512"/>
                    </a:lnTo>
                    <a:lnTo>
                      <a:pt x="1762" y="508"/>
                    </a:lnTo>
                    <a:lnTo>
                      <a:pt x="1770" y="508"/>
                    </a:lnTo>
                    <a:lnTo>
                      <a:pt x="1770" y="504"/>
                    </a:lnTo>
                    <a:lnTo>
                      <a:pt x="1776" y="504"/>
                    </a:lnTo>
                    <a:lnTo>
                      <a:pt x="1776" y="500"/>
                    </a:lnTo>
                    <a:lnTo>
                      <a:pt x="1780" y="500"/>
                    </a:lnTo>
                    <a:lnTo>
                      <a:pt x="1780" y="494"/>
                    </a:lnTo>
                    <a:lnTo>
                      <a:pt x="1786" y="494"/>
                    </a:lnTo>
                    <a:lnTo>
                      <a:pt x="1786" y="490"/>
                    </a:lnTo>
                    <a:lnTo>
                      <a:pt x="1792" y="490"/>
                    </a:lnTo>
                    <a:lnTo>
                      <a:pt x="1792" y="484"/>
                    </a:lnTo>
                    <a:lnTo>
                      <a:pt x="1798" y="484"/>
                    </a:lnTo>
                    <a:lnTo>
                      <a:pt x="1798" y="480"/>
                    </a:lnTo>
                    <a:lnTo>
                      <a:pt x="1802" y="480"/>
                    </a:lnTo>
                    <a:lnTo>
                      <a:pt x="1802" y="476"/>
                    </a:lnTo>
                    <a:lnTo>
                      <a:pt x="1810" y="476"/>
                    </a:lnTo>
                    <a:lnTo>
                      <a:pt x="1810" y="470"/>
                    </a:lnTo>
                    <a:lnTo>
                      <a:pt x="1814" y="470"/>
                    </a:lnTo>
                    <a:lnTo>
                      <a:pt x="1814" y="468"/>
                    </a:lnTo>
                    <a:lnTo>
                      <a:pt x="1820" y="468"/>
                    </a:lnTo>
                    <a:lnTo>
                      <a:pt x="1820" y="460"/>
                    </a:lnTo>
                    <a:lnTo>
                      <a:pt x="1824" y="460"/>
                    </a:lnTo>
                    <a:lnTo>
                      <a:pt x="1824" y="456"/>
                    </a:lnTo>
                    <a:lnTo>
                      <a:pt x="1834" y="456"/>
                    </a:lnTo>
                    <a:lnTo>
                      <a:pt x="1834" y="452"/>
                    </a:lnTo>
                    <a:lnTo>
                      <a:pt x="1842" y="452"/>
                    </a:lnTo>
                    <a:lnTo>
                      <a:pt x="1842" y="448"/>
                    </a:lnTo>
                    <a:lnTo>
                      <a:pt x="1860" y="448"/>
                    </a:lnTo>
                    <a:lnTo>
                      <a:pt x="1860" y="444"/>
                    </a:lnTo>
                    <a:lnTo>
                      <a:pt x="1866" y="444"/>
                    </a:lnTo>
                    <a:lnTo>
                      <a:pt x="1866" y="440"/>
                    </a:lnTo>
                    <a:lnTo>
                      <a:pt x="1874" y="440"/>
                    </a:lnTo>
                    <a:lnTo>
                      <a:pt x="1874" y="438"/>
                    </a:lnTo>
                    <a:lnTo>
                      <a:pt x="1880" y="438"/>
                    </a:lnTo>
                    <a:lnTo>
                      <a:pt x="1880" y="434"/>
                    </a:lnTo>
                    <a:lnTo>
                      <a:pt x="1900" y="434"/>
                    </a:lnTo>
                    <a:lnTo>
                      <a:pt x="1900" y="428"/>
                    </a:lnTo>
                    <a:lnTo>
                      <a:pt x="1906" y="428"/>
                    </a:lnTo>
                    <a:lnTo>
                      <a:pt x="1906" y="418"/>
                    </a:lnTo>
                    <a:lnTo>
                      <a:pt x="1925" y="418"/>
                    </a:lnTo>
                    <a:lnTo>
                      <a:pt x="1925" y="414"/>
                    </a:lnTo>
                    <a:lnTo>
                      <a:pt x="1931" y="414"/>
                    </a:lnTo>
                    <a:lnTo>
                      <a:pt x="1931" y="406"/>
                    </a:lnTo>
                    <a:lnTo>
                      <a:pt x="1939" y="406"/>
                    </a:lnTo>
                    <a:lnTo>
                      <a:pt x="1939" y="402"/>
                    </a:lnTo>
                    <a:lnTo>
                      <a:pt x="1947" y="402"/>
                    </a:lnTo>
                    <a:lnTo>
                      <a:pt x="1947" y="398"/>
                    </a:lnTo>
                    <a:lnTo>
                      <a:pt x="1955" y="398"/>
                    </a:lnTo>
                    <a:lnTo>
                      <a:pt x="1955" y="394"/>
                    </a:lnTo>
                    <a:lnTo>
                      <a:pt x="1963" y="394"/>
                    </a:lnTo>
                    <a:lnTo>
                      <a:pt x="1963" y="386"/>
                    </a:lnTo>
                    <a:lnTo>
                      <a:pt x="1973" y="386"/>
                    </a:lnTo>
                    <a:lnTo>
                      <a:pt x="1973" y="382"/>
                    </a:lnTo>
                    <a:lnTo>
                      <a:pt x="1979" y="382"/>
                    </a:lnTo>
                    <a:lnTo>
                      <a:pt x="1979" y="376"/>
                    </a:lnTo>
                    <a:lnTo>
                      <a:pt x="1987" y="376"/>
                    </a:lnTo>
                    <a:lnTo>
                      <a:pt x="1987" y="370"/>
                    </a:lnTo>
                    <a:lnTo>
                      <a:pt x="1993" y="370"/>
                    </a:lnTo>
                    <a:lnTo>
                      <a:pt x="1993" y="362"/>
                    </a:lnTo>
                    <a:lnTo>
                      <a:pt x="1997" y="362"/>
                    </a:lnTo>
                    <a:lnTo>
                      <a:pt x="1997" y="356"/>
                    </a:lnTo>
                    <a:lnTo>
                      <a:pt x="2005" y="356"/>
                    </a:lnTo>
                    <a:lnTo>
                      <a:pt x="2005" y="352"/>
                    </a:lnTo>
                    <a:lnTo>
                      <a:pt x="2011" y="352"/>
                    </a:lnTo>
                    <a:lnTo>
                      <a:pt x="2011" y="348"/>
                    </a:lnTo>
                    <a:lnTo>
                      <a:pt x="2019" y="348"/>
                    </a:lnTo>
                    <a:lnTo>
                      <a:pt x="2019" y="342"/>
                    </a:lnTo>
                    <a:lnTo>
                      <a:pt x="2027" y="342"/>
                    </a:lnTo>
                    <a:lnTo>
                      <a:pt x="2027" y="340"/>
                    </a:lnTo>
                    <a:lnTo>
                      <a:pt x="2035" y="340"/>
                    </a:lnTo>
                    <a:lnTo>
                      <a:pt x="2035" y="332"/>
                    </a:lnTo>
                    <a:lnTo>
                      <a:pt x="2043" y="332"/>
                    </a:lnTo>
                    <a:lnTo>
                      <a:pt x="2043" y="328"/>
                    </a:lnTo>
                    <a:lnTo>
                      <a:pt x="2055" y="328"/>
                    </a:lnTo>
                    <a:lnTo>
                      <a:pt x="2055" y="324"/>
                    </a:lnTo>
                    <a:lnTo>
                      <a:pt x="2065" y="324"/>
                    </a:lnTo>
                    <a:lnTo>
                      <a:pt x="2065" y="320"/>
                    </a:lnTo>
                    <a:lnTo>
                      <a:pt x="2071" y="320"/>
                    </a:lnTo>
                    <a:lnTo>
                      <a:pt x="2071" y="316"/>
                    </a:lnTo>
                    <a:lnTo>
                      <a:pt x="2093" y="316"/>
                    </a:lnTo>
                    <a:lnTo>
                      <a:pt x="2093" y="309"/>
                    </a:lnTo>
                    <a:lnTo>
                      <a:pt x="2097" y="309"/>
                    </a:lnTo>
                    <a:lnTo>
                      <a:pt x="2097" y="303"/>
                    </a:lnTo>
                    <a:lnTo>
                      <a:pt x="2101" y="303"/>
                    </a:lnTo>
                    <a:lnTo>
                      <a:pt x="2101" y="297"/>
                    </a:lnTo>
                    <a:lnTo>
                      <a:pt x="2105" y="297"/>
                    </a:lnTo>
                    <a:lnTo>
                      <a:pt x="2105" y="285"/>
                    </a:lnTo>
                    <a:lnTo>
                      <a:pt x="2109" y="285"/>
                    </a:lnTo>
                    <a:lnTo>
                      <a:pt x="2109" y="275"/>
                    </a:lnTo>
                    <a:lnTo>
                      <a:pt x="2113" y="275"/>
                    </a:lnTo>
                    <a:lnTo>
                      <a:pt x="2113" y="267"/>
                    </a:lnTo>
                    <a:lnTo>
                      <a:pt x="2125" y="267"/>
                    </a:lnTo>
                    <a:lnTo>
                      <a:pt x="2125" y="265"/>
                    </a:lnTo>
                    <a:lnTo>
                      <a:pt x="2135" y="265"/>
                    </a:lnTo>
                    <a:lnTo>
                      <a:pt x="2135" y="259"/>
                    </a:lnTo>
                    <a:lnTo>
                      <a:pt x="2145" y="259"/>
                    </a:lnTo>
                    <a:lnTo>
                      <a:pt x="2145" y="255"/>
                    </a:lnTo>
                    <a:lnTo>
                      <a:pt x="2151" y="255"/>
                    </a:lnTo>
                    <a:lnTo>
                      <a:pt x="2151" y="249"/>
                    </a:lnTo>
                    <a:lnTo>
                      <a:pt x="2183" y="249"/>
                    </a:lnTo>
                    <a:lnTo>
                      <a:pt x="2183" y="247"/>
                    </a:lnTo>
                    <a:lnTo>
                      <a:pt x="2191" y="247"/>
                    </a:lnTo>
                    <a:lnTo>
                      <a:pt x="2191" y="241"/>
                    </a:lnTo>
                    <a:lnTo>
                      <a:pt x="2220" y="241"/>
                    </a:lnTo>
                    <a:lnTo>
                      <a:pt x="2220" y="237"/>
                    </a:lnTo>
                    <a:lnTo>
                      <a:pt x="2226" y="237"/>
                    </a:lnTo>
                    <a:lnTo>
                      <a:pt x="2226" y="231"/>
                    </a:lnTo>
                    <a:lnTo>
                      <a:pt x="2232" y="231"/>
                    </a:lnTo>
                    <a:lnTo>
                      <a:pt x="2232" y="223"/>
                    </a:lnTo>
                    <a:lnTo>
                      <a:pt x="2250" y="223"/>
                    </a:lnTo>
                    <a:lnTo>
                      <a:pt x="2250" y="217"/>
                    </a:lnTo>
                    <a:lnTo>
                      <a:pt x="2260" y="217"/>
                    </a:lnTo>
                    <a:lnTo>
                      <a:pt x="2260" y="211"/>
                    </a:lnTo>
                    <a:lnTo>
                      <a:pt x="2272" y="211"/>
                    </a:lnTo>
                    <a:lnTo>
                      <a:pt x="2272" y="209"/>
                    </a:lnTo>
                    <a:lnTo>
                      <a:pt x="2284" y="209"/>
                    </a:lnTo>
                    <a:lnTo>
                      <a:pt x="2284" y="205"/>
                    </a:lnTo>
                    <a:lnTo>
                      <a:pt x="2304" y="205"/>
                    </a:lnTo>
                    <a:lnTo>
                      <a:pt x="2304" y="201"/>
                    </a:lnTo>
                    <a:lnTo>
                      <a:pt x="2316" y="201"/>
                    </a:lnTo>
                    <a:lnTo>
                      <a:pt x="2316" y="197"/>
                    </a:lnTo>
                    <a:lnTo>
                      <a:pt x="2338" y="197"/>
                    </a:lnTo>
                    <a:lnTo>
                      <a:pt x="2338" y="191"/>
                    </a:lnTo>
                    <a:lnTo>
                      <a:pt x="2342" y="191"/>
                    </a:lnTo>
                    <a:lnTo>
                      <a:pt x="2342" y="183"/>
                    </a:lnTo>
                    <a:lnTo>
                      <a:pt x="2352" y="183"/>
                    </a:lnTo>
                    <a:lnTo>
                      <a:pt x="2352" y="181"/>
                    </a:lnTo>
                    <a:lnTo>
                      <a:pt x="2370" y="181"/>
                    </a:lnTo>
                    <a:lnTo>
                      <a:pt x="2370" y="171"/>
                    </a:lnTo>
                    <a:lnTo>
                      <a:pt x="2374" y="171"/>
                    </a:lnTo>
                    <a:lnTo>
                      <a:pt x="2374" y="161"/>
                    </a:lnTo>
                    <a:lnTo>
                      <a:pt x="2378" y="161"/>
                    </a:lnTo>
                    <a:lnTo>
                      <a:pt x="2378" y="149"/>
                    </a:lnTo>
                    <a:lnTo>
                      <a:pt x="2384" y="149"/>
                    </a:lnTo>
                    <a:lnTo>
                      <a:pt x="2384" y="141"/>
                    </a:lnTo>
                    <a:lnTo>
                      <a:pt x="2404" y="141"/>
                    </a:lnTo>
                    <a:lnTo>
                      <a:pt x="2404" y="133"/>
                    </a:lnTo>
                    <a:lnTo>
                      <a:pt x="2408" y="133"/>
                    </a:lnTo>
                    <a:lnTo>
                      <a:pt x="2408" y="127"/>
                    </a:lnTo>
                    <a:lnTo>
                      <a:pt x="2414" y="127"/>
                    </a:lnTo>
                    <a:lnTo>
                      <a:pt x="2414" y="115"/>
                    </a:lnTo>
                    <a:lnTo>
                      <a:pt x="2424" y="115"/>
                    </a:lnTo>
                    <a:lnTo>
                      <a:pt x="2424" y="113"/>
                    </a:lnTo>
                    <a:lnTo>
                      <a:pt x="2434" y="113"/>
                    </a:lnTo>
                    <a:lnTo>
                      <a:pt x="2434" y="109"/>
                    </a:lnTo>
                    <a:lnTo>
                      <a:pt x="2442" y="109"/>
                    </a:lnTo>
                    <a:lnTo>
                      <a:pt x="2442" y="103"/>
                    </a:lnTo>
                    <a:lnTo>
                      <a:pt x="2452" y="103"/>
                    </a:lnTo>
                    <a:lnTo>
                      <a:pt x="2452" y="99"/>
                    </a:lnTo>
                    <a:lnTo>
                      <a:pt x="2458" y="99"/>
                    </a:lnTo>
                    <a:lnTo>
                      <a:pt x="2458" y="94"/>
                    </a:lnTo>
                    <a:lnTo>
                      <a:pt x="2470" y="94"/>
                    </a:lnTo>
                    <a:lnTo>
                      <a:pt x="2470" y="90"/>
                    </a:lnTo>
                    <a:lnTo>
                      <a:pt x="2478" y="90"/>
                    </a:lnTo>
                    <a:lnTo>
                      <a:pt x="2478" y="86"/>
                    </a:lnTo>
                    <a:lnTo>
                      <a:pt x="2486" y="86"/>
                    </a:lnTo>
                    <a:lnTo>
                      <a:pt x="2486" y="80"/>
                    </a:lnTo>
                    <a:lnTo>
                      <a:pt x="2496" y="80"/>
                    </a:lnTo>
                    <a:lnTo>
                      <a:pt x="2496" y="76"/>
                    </a:lnTo>
                    <a:lnTo>
                      <a:pt x="2502" y="76"/>
                    </a:lnTo>
                    <a:lnTo>
                      <a:pt x="2502" y="70"/>
                    </a:lnTo>
                    <a:lnTo>
                      <a:pt x="2517" y="70"/>
                    </a:lnTo>
                    <a:lnTo>
                      <a:pt x="2517" y="64"/>
                    </a:lnTo>
                    <a:lnTo>
                      <a:pt x="2543" y="64"/>
                    </a:lnTo>
                    <a:lnTo>
                      <a:pt x="2543" y="62"/>
                    </a:lnTo>
                    <a:lnTo>
                      <a:pt x="2551" y="62"/>
                    </a:lnTo>
                    <a:lnTo>
                      <a:pt x="2551" y="54"/>
                    </a:lnTo>
                    <a:lnTo>
                      <a:pt x="2555" y="54"/>
                    </a:lnTo>
                    <a:lnTo>
                      <a:pt x="2555" y="50"/>
                    </a:lnTo>
                    <a:lnTo>
                      <a:pt x="2563" y="50"/>
                    </a:lnTo>
                    <a:lnTo>
                      <a:pt x="2563" y="44"/>
                    </a:lnTo>
                    <a:lnTo>
                      <a:pt x="2563" y="40"/>
                    </a:lnTo>
                    <a:lnTo>
                      <a:pt x="2579" y="40"/>
                    </a:lnTo>
                    <a:lnTo>
                      <a:pt x="2579" y="34"/>
                    </a:lnTo>
                    <a:lnTo>
                      <a:pt x="2613" y="34"/>
                    </a:lnTo>
                    <a:lnTo>
                      <a:pt x="2613" y="24"/>
                    </a:lnTo>
                    <a:lnTo>
                      <a:pt x="2631" y="24"/>
                    </a:lnTo>
                    <a:lnTo>
                      <a:pt x="2631" y="18"/>
                    </a:lnTo>
                    <a:lnTo>
                      <a:pt x="2639" y="18"/>
                    </a:lnTo>
                    <a:lnTo>
                      <a:pt x="2639" y="8"/>
                    </a:lnTo>
                    <a:lnTo>
                      <a:pt x="2657" y="8"/>
                    </a:lnTo>
                    <a:lnTo>
                      <a:pt x="2657" y="0"/>
                    </a:lnTo>
                    <a:lnTo>
                      <a:pt x="2663" y="0"/>
                    </a:lnTo>
                  </a:path>
                </a:pathLst>
              </a:custGeom>
              <a:noFill/>
              <a:ln w="38100" cap="flat">
                <a:solidFill>
                  <a:schemeClr val="accent2"/>
                </a:solidFill>
                <a:prstDash val="solid"/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sz="1000" b="1" dirty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</p:grpSp>
        <p:sp>
          <p:nvSpPr>
            <p:cNvPr id="81" name="TextBox 80"/>
            <p:cNvSpPr txBox="1"/>
            <p:nvPr/>
          </p:nvSpPr>
          <p:spPr>
            <a:xfrm>
              <a:off x="2983683" y="5025959"/>
              <a:ext cx="271221" cy="2616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000" dirty="0">
                  <a:solidFill>
                    <a:srgbClr val="000000"/>
                  </a:solidFill>
                  <a:ea typeface="ＭＳ Ｐゴシック" pitchFamily="34" charset="-128"/>
                </a:rPr>
                <a:t>0</a:t>
              </a: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3501493" y="5025959"/>
              <a:ext cx="271221" cy="2616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000" dirty="0">
                  <a:solidFill>
                    <a:srgbClr val="000000"/>
                  </a:solidFill>
                  <a:ea typeface="ＭＳ Ｐゴシック" pitchFamily="34" charset="-128"/>
                </a:rPr>
                <a:t>3</a:t>
              </a: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4002333" y="5025959"/>
              <a:ext cx="271221" cy="2616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000" dirty="0">
                  <a:solidFill>
                    <a:srgbClr val="000000"/>
                  </a:solidFill>
                  <a:ea typeface="ＭＳ Ｐゴシック" pitchFamily="34" charset="-128"/>
                </a:rPr>
                <a:t>6</a:t>
              </a: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4505985" y="5025959"/>
              <a:ext cx="271221" cy="2616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000" dirty="0">
                  <a:solidFill>
                    <a:srgbClr val="000000"/>
                  </a:solidFill>
                  <a:ea typeface="ＭＳ Ｐゴシック" pitchFamily="34" charset="-128"/>
                </a:rPr>
                <a:t>9</a:t>
              </a:r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4977782" y="5025959"/>
              <a:ext cx="346181" cy="2616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000" dirty="0">
                  <a:solidFill>
                    <a:srgbClr val="000000"/>
                  </a:solidFill>
                  <a:ea typeface="ＭＳ Ｐゴシック" pitchFamily="34" charset="-128"/>
                </a:rPr>
                <a:t>12</a:t>
              </a:r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5484246" y="5025959"/>
              <a:ext cx="346181" cy="2616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000" dirty="0">
                  <a:solidFill>
                    <a:srgbClr val="000000"/>
                  </a:solidFill>
                  <a:ea typeface="ＭＳ Ｐゴシック" pitchFamily="34" charset="-128"/>
                </a:rPr>
                <a:t>15</a:t>
              </a: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5987897" y="5025959"/>
              <a:ext cx="346181" cy="2616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000" dirty="0">
                  <a:solidFill>
                    <a:srgbClr val="000000"/>
                  </a:solidFill>
                  <a:ea typeface="ＭＳ Ｐゴシック" pitchFamily="34" charset="-128"/>
                </a:rPr>
                <a:t>18</a:t>
              </a:r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6497172" y="5025959"/>
              <a:ext cx="346181" cy="2616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000" dirty="0">
                  <a:solidFill>
                    <a:srgbClr val="000000"/>
                  </a:solidFill>
                  <a:ea typeface="ＭＳ Ｐゴシック" pitchFamily="34" charset="-128"/>
                </a:rPr>
                <a:t>21</a:t>
              </a:r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7004752" y="5025959"/>
              <a:ext cx="346181" cy="2616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000" dirty="0">
                  <a:solidFill>
                    <a:srgbClr val="000000"/>
                  </a:solidFill>
                  <a:ea typeface="ＭＳ Ｐゴシック" pitchFamily="34" charset="-128"/>
                </a:rPr>
                <a:t>24</a:t>
              </a: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7507288" y="5025959"/>
              <a:ext cx="346181" cy="2616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000" dirty="0">
                  <a:solidFill>
                    <a:srgbClr val="000000"/>
                  </a:solidFill>
                  <a:ea typeface="ＭＳ Ｐゴシック" pitchFamily="34" charset="-128"/>
                </a:rPr>
                <a:t>27</a:t>
              </a: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8016564" y="5025959"/>
              <a:ext cx="346181" cy="2616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000" dirty="0">
                  <a:solidFill>
                    <a:srgbClr val="000000"/>
                  </a:solidFill>
                  <a:ea typeface="ＭＳ Ｐゴシック" pitchFamily="34" charset="-128"/>
                </a:rPr>
                <a:t>30</a:t>
              </a:r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8523027" y="5025959"/>
              <a:ext cx="346181" cy="2616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000" dirty="0">
                  <a:solidFill>
                    <a:srgbClr val="000000"/>
                  </a:solidFill>
                  <a:ea typeface="ＭＳ Ｐゴシック" pitchFamily="34" charset="-128"/>
                </a:rPr>
                <a:t>33</a:t>
              </a:r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9032301" y="5025959"/>
              <a:ext cx="346181" cy="2616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000" dirty="0">
                  <a:solidFill>
                    <a:srgbClr val="000000"/>
                  </a:solidFill>
                  <a:ea typeface="ＭＳ Ｐゴシック" pitchFamily="34" charset="-128"/>
                </a:rPr>
                <a:t>36</a:t>
              </a:r>
            </a:p>
          </p:txBody>
        </p:sp>
        <p:cxnSp>
          <p:nvCxnSpPr>
            <p:cNvPr id="94" name="Straight Connector 93"/>
            <p:cNvCxnSpPr/>
            <p:nvPr/>
          </p:nvCxnSpPr>
          <p:spPr>
            <a:xfrm>
              <a:off x="3028484" y="3861267"/>
              <a:ext cx="95599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>
              <a:off x="3028484" y="4217451"/>
              <a:ext cx="95599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>
              <a:off x="3028484" y="4570914"/>
              <a:ext cx="95599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/>
          </p:nvCxnSpPr>
          <p:spPr>
            <a:xfrm>
              <a:off x="3028484" y="4937430"/>
              <a:ext cx="95599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/>
            <p:nvPr/>
          </p:nvCxnSpPr>
          <p:spPr>
            <a:xfrm rot="16200000">
              <a:off x="3073554" y="4981475"/>
              <a:ext cx="92443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>
            <a:xfrm rot="16200000">
              <a:off x="3589637" y="4981475"/>
              <a:ext cx="92443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>
            <a:xfrm rot="16200000">
              <a:off x="4092933" y="4981476"/>
              <a:ext cx="92443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>
            <a:xfrm rot="16200000">
              <a:off x="4596229" y="4981476"/>
              <a:ext cx="92443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>
            <a:xfrm rot="16200000">
              <a:off x="5107958" y="4981476"/>
              <a:ext cx="92443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>
            <a:xfrm>
              <a:off x="3028484" y="3505085"/>
              <a:ext cx="95599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/>
            <p:nvPr/>
          </p:nvCxnSpPr>
          <p:spPr>
            <a:xfrm>
              <a:off x="3028484" y="3151621"/>
              <a:ext cx="95599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/>
          </p:nvCxnSpPr>
          <p:spPr>
            <a:xfrm rot="16200000">
              <a:off x="5614065" y="4981476"/>
              <a:ext cx="92443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/>
            <p:nvPr/>
          </p:nvCxnSpPr>
          <p:spPr>
            <a:xfrm rot="16200000">
              <a:off x="6117360" y="4981476"/>
              <a:ext cx="92443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/>
            <p:nvPr/>
          </p:nvCxnSpPr>
          <p:spPr>
            <a:xfrm rot="16200000">
              <a:off x="6626279" y="4981476"/>
              <a:ext cx="92443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>
              <a:off x="7129575" y="4981476"/>
              <a:ext cx="92443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/>
            <p:nvPr/>
          </p:nvCxnSpPr>
          <p:spPr>
            <a:xfrm rot="16200000">
              <a:off x="7635681" y="4981476"/>
              <a:ext cx="92443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/>
            <p:nvPr/>
          </p:nvCxnSpPr>
          <p:spPr>
            <a:xfrm rot="16200000">
              <a:off x="8144600" y="4981476"/>
              <a:ext cx="92443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/>
            <p:cNvCxnSpPr/>
            <p:nvPr/>
          </p:nvCxnSpPr>
          <p:spPr>
            <a:xfrm rot="16200000">
              <a:off x="8650707" y="4981478"/>
              <a:ext cx="92443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/>
            <p:cNvCxnSpPr/>
            <p:nvPr/>
          </p:nvCxnSpPr>
          <p:spPr>
            <a:xfrm rot="16200000">
              <a:off x="9162437" y="4981478"/>
              <a:ext cx="92443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3" name="TextBox 112"/>
            <p:cNvSpPr txBox="1"/>
            <p:nvPr/>
          </p:nvSpPr>
          <p:spPr>
            <a:xfrm>
              <a:off x="2760413" y="4813881"/>
              <a:ext cx="271221" cy="2616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000" dirty="0">
                  <a:solidFill>
                    <a:srgbClr val="000000"/>
                  </a:solidFill>
                  <a:ea typeface="ＭＳ Ｐゴシック" pitchFamily="34" charset="-128"/>
                </a:rPr>
                <a:t>0</a:t>
              </a:r>
            </a:p>
          </p:txBody>
        </p:sp>
        <p:cxnSp>
          <p:nvCxnSpPr>
            <p:cNvPr id="114" name="Straight Connector 113"/>
            <p:cNvCxnSpPr/>
            <p:nvPr/>
          </p:nvCxnSpPr>
          <p:spPr>
            <a:xfrm>
              <a:off x="3028484" y="2795439"/>
              <a:ext cx="95599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/>
            <p:cNvCxnSpPr/>
            <p:nvPr/>
          </p:nvCxnSpPr>
          <p:spPr>
            <a:xfrm>
              <a:off x="3028484" y="2439256"/>
              <a:ext cx="95599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/>
            <p:cNvCxnSpPr/>
            <p:nvPr/>
          </p:nvCxnSpPr>
          <p:spPr>
            <a:xfrm>
              <a:off x="3028484" y="2080355"/>
              <a:ext cx="95599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/>
            <p:cNvCxnSpPr/>
            <p:nvPr/>
          </p:nvCxnSpPr>
          <p:spPr>
            <a:xfrm>
              <a:off x="3023695" y="1371900"/>
              <a:ext cx="95599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3028484" y="1724173"/>
              <a:ext cx="95599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9" name="TextBox 118"/>
            <p:cNvSpPr txBox="1"/>
            <p:nvPr/>
          </p:nvSpPr>
          <p:spPr>
            <a:xfrm>
              <a:off x="2760413" y="4445227"/>
              <a:ext cx="271221" cy="2616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000" dirty="0">
                  <a:solidFill>
                    <a:srgbClr val="000000"/>
                  </a:solidFill>
                  <a:ea typeface="ＭＳ Ｐゴシック" pitchFamily="34" charset="-128"/>
                </a:rPr>
                <a:t>1</a:t>
              </a:r>
            </a:p>
          </p:txBody>
        </p:sp>
        <p:sp>
          <p:nvSpPr>
            <p:cNvPr id="120" name="TextBox 119"/>
            <p:cNvSpPr txBox="1"/>
            <p:nvPr/>
          </p:nvSpPr>
          <p:spPr>
            <a:xfrm>
              <a:off x="2760413" y="4092688"/>
              <a:ext cx="271221" cy="2616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000" dirty="0">
                  <a:solidFill>
                    <a:srgbClr val="000000"/>
                  </a:solidFill>
                  <a:ea typeface="ＭＳ Ｐゴシック" pitchFamily="34" charset="-128"/>
                </a:rPr>
                <a:t>2</a:t>
              </a:r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2760413" y="3737134"/>
              <a:ext cx="271221" cy="2616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000" dirty="0">
                  <a:solidFill>
                    <a:srgbClr val="000000"/>
                  </a:solidFill>
                  <a:ea typeface="ＭＳ Ｐゴシック" pitchFamily="34" charset="-128"/>
                </a:rPr>
                <a:t>3</a:t>
              </a:r>
            </a:p>
          </p:txBody>
        </p:sp>
        <p:sp>
          <p:nvSpPr>
            <p:cNvPr id="122" name="TextBox 121"/>
            <p:cNvSpPr txBox="1"/>
            <p:nvPr/>
          </p:nvSpPr>
          <p:spPr>
            <a:xfrm>
              <a:off x="2760413" y="3381581"/>
              <a:ext cx="271221" cy="2616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000" dirty="0">
                  <a:solidFill>
                    <a:srgbClr val="000000"/>
                  </a:solidFill>
                  <a:ea typeface="ＭＳ Ｐゴシック" pitchFamily="34" charset="-128"/>
                </a:rPr>
                <a:t>4</a:t>
              </a:r>
            </a:p>
          </p:txBody>
        </p:sp>
        <p:sp>
          <p:nvSpPr>
            <p:cNvPr id="123" name="TextBox 122"/>
            <p:cNvSpPr txBox="1"/>
            <p:nvPr/>
          </p:nvSpPr>
          <p:spPr>
            <a:xfrm>
              <a:off x="2760413" y="3026028"/>
              <a:ext cx="271221" cy="2616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000" dirty="0">
                  <a:solidFill>
                    <a:srgbClr val="000000"/>
                  </a:solidFill>
                  <a:ea typeface="ＭＳ Ｐゴシック" pitchFamily="34" charset="-128"/>
                </a:rPr>
                <a:t>5</a:t>
              </a:r>
            </a:p>
          </p:txBody>
        </p:sp>
        <p:sp>
          <p:nvSpPr>
            <p:cNvPr id="124" name="TextBox 123"/>
            <p:cNvSpPr txBox="1"/>
            <p:nvPr/>
          </p:nvSpPr>
          <p:spPr>
            <a:xfrm>
              <a:off x="2760413" y="2673486"/>
              <a:ext cx="271221" cy="2616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000" dirty="0">
                  <a:solidFill>
                    <a:srgbClr val="000000"/>
                  </a:solidFill>
                  <a:ea typeface="ＭＳ Ｐゴシック" pitchFamily="34" charset="-128"/>
                </a:rPr>
                <a:t>6</a:t>
              </a:r>
            </a:p>
          </p:txBody>
        </p:sp>
        <p:sp>
          <p:nvSpPr>
            <p:cNvPr id="125" name="TextBox 124"/>
            <p:cNvSpPr txBox="1"/>
            <p:nvPr/>
          </p:nvSpPr>
          <p:spPr>
            <a:xfrm>
              <a:off x="2760413" y="2314920"/>
              <a:ext cx="271221" cy="2616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000" dirty="0">
                  <a:solidFill>
                    <a:srgbClr val="000000"/>
                  </a:solidFill>
                  <a:ea typeface="ＭＳ Ｐゴシック" pitchFamily="34" charset="-128"/>
                </a:rPr>
                <a:t>7</a:t>
              </a:r>
            </a:p>
          </p:txBody>
        </p:sp>
        <p:sp>
          <p:nvSpPr>
            <p:cNvPr id="126" name="TextBox 125"/>
            <p:cNvSpPr txBox="1"/>
            <p:nvPr/>
          </p:nvSpPr>
          <p:spPr>
            <a:xfrm>
              <a:off x="2760413" y="1956354"/>
              <a:ext cx="271221" cy="2616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000" dirty="0">
                  <a:solidFill>
                    <a:srgbClr val="000000"/>
                  </a:solidFill>
                  <a:ea typeface="ＭＳ Ｐゴシック" pitchFamily="34" charset="-128"/>
                </a:rPr>
                <a:t>8</a:t>
              </a:r>
            </a:p>
          </p:txBody>
        </p:sp>
        <p:sp>
          <p:nvSpPr>
            <p:cNvPr id="127" name="TextBox 126"/>
            <p:cNvSpPr txBox="1"/>
            <p:nvPr/>
          </p:nvSpPr>
          <p:spPr>
            <a:xfrm>
              <a:off x="2760413" y="1597786"/>
              <a:ext cx="271221" cy="2616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000" dirty="0">
                  <a:solidFill>
                    <a:srgbClr val="000000"/>
                  </a:solidFill>
                  <a:ea typeface="ＭＳ Ｐゴシック" pitchFamily="34" charset="-128"/>
                </a:rPr>
                <a:t>9</a:t>
              </a:r>
            </a:p>
          </p:txBody>
        </p:sp>
        <p:sp>
          <p:nvSpPr>
            <p:cNvPr id="128" name="TextBox 127"/>
            <p:cNvSpPr txBox="1"/>
            <p:nvPr/>
          </p:nvSpPr>
          <p:spPr>
            <a:xfrm>
              <a:off x="2685453" y="1257299"/>
              <a:ext cx="346181" cy="2616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000" dirty="0">
                  <a:solidFill>
                    <a:srgbClr val="000000"/>
                  </a:solidFill>
                  <a:ea typeface="ＭＳ Ｐゴシック" pitchFamily="34" charset="-128"/>
                </a:rPr>
                <a:t>10</a:t>
              </a:r>
            </a:p>
          </p:txBody>
        </p:sp>
        <p:sp>
          <p:nvSpPr>
            <p:cNvPr id="129" name="Freeform 128"/>
            <p:cNvSpPr/>
            <p:nvPr/>
          </p:nvSpPr>
          <p:spPr>
            <a:xfrm>
              <a:off x="3119771" y="1370390"/>
              <a:ext cx="6096790" cy="3565989"/>
            </a:xfrm>
            <a:custGeom>
              <a:avLst/>
              <a:gdLst>
                <a:gd name="connsiteX0" fmla="*/ 0 w 7420396"/>
                <a:gd name="connsiteY0" fmla="*/ 0 h 4402067"/>
                <a:gd name="connsiteX1" fmla="*/ 0 w 7420396"/>
                <a:gd name="connsiteY1" fmla="*/ 4037926 h 4402067"/>
                <a:gd name="connsiteX2" fmla="*/ 6675929 w 7420396"/>
                <a:gd name="connsiteY2" fmla="*/ 4037926 h 4402067"/>
                <a:gd name="connsiteX3" fmla="*/ 7420396 w 7420396"/>
                <a:gd name="connsiteY3" fmla="*/ 4402067 h 4402067"/>
                <a:gd name="connsiteX0" fmla="*/ 0 w 6675929"/>
                <a:gd name="connsiteY0" fmla="*/ 0 h 4037926"/>
                <a:gd name="connsiteX1" fmla="*/ 0 w 6675929"/>
                <a:gd name="connsiteY1" fmla="*/ 4037926 h 4037926"/>
                <a:gd name="connsiteX2" fmla="*/ 6675929 w 6675929"/>
                <a:gd name="connsiteY2" fmla="*/ 4037926 h 4037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675929" h="4037926">
                  <a:moveTo>
                    <a:pt x="0" y="0"/>
                  </a:moveTo>
                  <a:lnTo>
                    <a:pt x="0" y="4037926"/>
                  </a:lnTo>
                  <a:lnTo>
                    <a:pt x="6675929" y="4037926"/>
                  </a:ln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GB" sz="1000" b="1" dirty="0">
                <a:solidFill>
                  <a:srgbClr val="FFFFFF"/>
                </a:solidFill>
              </a:endParaRPr>
            </a:p>
          </p:txBody>
        </p:sp>
        <p:sp>
          <p:nvSpPr>
            <p:cNvPr id="138" name="TextBox 137"/>
            <p:cNvSpPr txBox="1"/>
            <p:nvPr/>
          </p:nvSpPr>
          <p:spPr>
            <a:xfrm>
              <a:off x="2002457" y="5321676"/>
              <a:ext cx="74251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900" b="1" dirty="0">
                  <a:solidFill>
                    <a:srgbClr val="000000"/>
                  </a:solidFill>
                  <a:ea typeface="ＭＳ Ｐゴシック" pitchFamily="34" charset="-128"/>
                </a:rPr>
                <a:t>No. at risk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900" dirty="0">
                  <a:solidFill>
                    <a:srgbClr val="000000"/>
                  </a:solidFill>
                  <a:ea typeface="ＭＳ Ｐゴシック" pitchFamily="34" charset="-128"/>
                </a:rPr>
                <a:t>Placebo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900" dirty="0">
                  <a:solidFill>
                    <a:srgbClr val="000000"/>
                  </a:solidFill>
                  <a:ea typeface="ＭＳ Ｐゴシック" pitchFamily="34" charset="-128"/>
                </a:rPr>
                <a:t>90 mg BID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900" dirty="0">
                  <a:solidFill>
                    <a:srgbClr val="000000"/>
                  </a:solidFill>
                  <a:ea typeface="ＭＳ Ｐゴシック" pitchFamily="34" charset="-128"/>
                </a:rPr>
                <a:t>60 mg BID</a:t>
              </a:r>
            </a:p>
          </p:txBody>
        </p:sp>
        <p:sp>
          <p:nvSpPr>
            <p:cNvPr id="139" name="TextBox 138"/>
            <p:cNvSpPr txBox="1"/>
            <p:nvPr/>
          </p:nvSpPr>
          <p:spPr>
            <a:xfrm>
              <a:off x="2884872" y="5517936"/>
              <a:ext cx="468844" cy="5397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900" dirty="0">
                  <a:solidFill>
                    <a:srgbClr val="000000"/>
                  </a:solidFill>
                  <a:ea typeface="ＭＳ Ｐゴシック" pitchFamily="34" charset="-128"/>
                </a:rPr>
                <a:t>7067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900" dirty="0">
                  <a:solidFill>
                    <a:srgbClr val="000000"/>
                  </a:solidFill>
                  <a:ea typeface="ＭＳ Ｐゴシック" pitchFamily="34" charset="-128"/>
                </a:rPr>
                <a:t>7050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900" dirty="0">
                  <a:solidFill>
                    <a:srgbClr val="000000"/>
                  </a:solidFill>
                  <a:ea typeface="ＭＳ Ｐゴシック" pitchFamily="34" charset="-128"/>
                </a:rPr>
                <a:t>7045</a:t>
              </a:r>
            </a:p>
          </p:txBody>
        </p:sp>
        <p:sp>
          <p:nvSpPr>
            <p:cNvPr id="140" name="TextBox 139"/>
            <p:cNvSpPr txBox="1"/>
            <p:nvPr/>
          </p:nvSpPr>
          <p:spPr>
            <a:xfrm>
              <a:off x="3402681" y="5517936"/>
              <a:ext cx="468844" cy="5397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900" dirty="0">
                  <a:solidFill>
                    <a:srgbClr val="000000"/>
                  </a:solidFill>
                  <a:ea typeface="ＭＳ Ｐゴシック" pitchFamily="34" charset="-128"/>
                </a:rPr>
                <a:t>6979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900" dirty="0">
                  <a:solidFill>
                    <a:srgbClr val="000000"/>
                  </a:solidFill>
                  <a:ea typeface="ＭＳ Ｐゴシック" pitchFamily="34" charset="-128"/>
                </a:rPr>
                <a:t>6973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900" dirty="0">
                  <a:solidFill>
                    <a:srgbClr val="000000"/>
                  </a:solidFill>
                  <a:ea typeface="ＭＳ Ｐゴシック" pitchFamily="34" charset="-128"/>
                </a:rPr>
                <a:t>6969</a:t>
              </a:r>
            </a:p>
          </p:txBody>
        </p:sp>
        <p:sp>
          <p:nvSpPr>
            <p:cNvPr id="141" name="TextBox 140"/>
            <p:cNvSpPr txBox="1"/>
            <p:nvPr/>
          </p:nvSpPr>
          <p:spPr>
            <a:xfrm>
              <a:off x="3904328" y="5517936"/>
              <a:ext cx="468844" cy="5397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900" dirty="0">
                  <a:solidFill>
                    <a:srgbClr val="000000"/>
                  </a:solidFill>
                  <a:ea typeface="ＭＳ Ｐゴシック" pitchFamily="34" charset="-128"/>
                </a:rPr>
                <a:t>6892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900" dirty="0">
                  <a:solidFill>
                    <a:srgbClr val="000000"/>
                  </a:solidFill>
                  <a:ea typeface="ＭＳ Ｐゴシック" pitchFamily="34" charset="-128"/>
                </a:rPr>
                <a:t>6899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900" dirty="0">
                  <a:solidFill>
                    <a:srgbClr val="000000"/>
                  </a:solidFill>
                  <a:ea typeface="ＭＳ Ｐゴシック" pitchFamily="34" charset="-128"/>
                </a:rPr>
                <a:t>6905</a:t>
              </a:r>
            </a:p>
          </p:txBody>
        </p:sp>
        <p:sp>
          <p:nvSpPr>
            <p:cNvPr id="142" name="TextBox 141"/>
            <p:cNvSpPr txBox="1"/>
            <p:nvPr/>
          </p:nvSpPr>
          <p:spPr>
            <a:xfrm>
              <a:off x="4405975" y="5517936"/>
              <a:ext cx="468844" cy="5397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900" dirty="0">
                  <a:solidFill>
                    <a:srgbClr val="000000"/>
                  </a:solidFill>
                  <a:ea typeface="ＭＳ Ｐゴシック" pitchFamily="34" charset="-128"/>
                </a:rPr>
                <a:t>6823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900" dirty="0">
                  <a:solidFill>
                    <a:srgbClr val="000000"/>
                  </a:solidFill>
                  <a:ea typeface="ＭＳ Ｐゴシック" pitchFamily="34" charset="-128"/>
                </a:rPr>
                <a:t>6827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900" dirty="0">
                  <a:solidFill>
                    <a:srgbClr val="000000"/>
                  </a:solidFill>
                  <a:ea typeface="ＭＳ Ｐゴシック" pitchFamily="34" charset="-128"/>
                </a:rPr>
                <a:t>6842</a:t>
              </a:r>
            </a:p>
          </p:txBody>
        </p:sp>
        <p:sp>
          <p:nvSpPr>
            <p:cNvPr id="143" name="TextBox 142"/>
            <p:cNvSpPr txBox="1"/>
            <p:nvPr/>
          </p:nvSpPr>
          <p:spPr>
            <a:xfrm>
              <a:off x="4916368" y="5517936"/>
              <a:ext cx="468844" cy="5397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900" dirty="0">
                  <a:solidFill>
                    <a:srgbClr val="000000"/>
                  </a:solidFill>
                  <a:ea typeface="ＭＳ Ｐゴシック" pitchFamily="34" charset="-128"/>
                </a:rPr>
                <a:t>6761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900" dirty="0">
                  <a:solidFill>
                    <a:srgbClr val="000000"/>
                  </a:solidFill>
                  <a:ea typeface="ＭＳ Ｐゴシック" pitchFamily="34" charset="-128"/>
                </a:rPr>
                <a:t>6769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900" dirty="0">
                  <a:solidFill>
                    <a:srgbClr val="000000"/>
                  </a:solidFill>
                  <a:ea typeface="ＭＳ Ｐゴシック" pitchFamily="34" charset="-128"/>
                </a:rPr>
                <a:t>6784</a:t>
              </a:r>
            </a:p>
          </p:txBody>
        </p:sp>
        <p:sp>
          <p:nvSpPr>
            <p:cNvPr id="144" name="TextBox 143"/>
            <p:cNvSpPr txBox="1"/>
            <p:nvPr/>
          </p:nvSpPr>
          <p:spPr>
            <a:xfrm>
              <a:off x="5426761" y="5517936"/>
              <a:ext cx="468844" cy="5397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900" dirty="0">
                  <a:solidFill>
                    <a:srgbClr val="000000"/>
                  </a:solidFill>
                  <a:ea typeface="ＭＳ Ｐゴシック" pitchFamily="34" charset="-128"/>
                </a:rPr>
                <a:t>6681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900" dirty="0">
                  <a:solidFill>
                    <a:srgbClr val="000000"/>
                  </a:solidFill>
                  <a:ea typeface="ＭＳ Ｐゴシック" pitchFamily="34" charset="-128"/>
                </a:rPr>
                <a:t>6719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900" dirty="0">
                  <a:solidFill>
                    <a:srgbClr val="000000"/>
                  </a:solidFill>
                  <a:ea typeface="ＭＳ Ｐゴシック" pitchFamily="34" charset="-128"/>
                </a:rPr>
                <a:t>6733</a:t>
              </a:r>
            </a:p>
          </p:txBody>
        </p:sp>
        <p:sp>
          <p:nvSpPr>
            <p:cNvPr id="145" name="TextBox 144"/>
            <p:cNvSpPr txBox="1"/>
            <p:nvPr/>
          </p:nvSpPr>
          <p:spPr>
            <a:xfrm>
              <a:off x="5937153" y="5517936"/>
              <a:ext cx="468844" cy="5397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900" dirty="0">
                  <a:solidFill>
                    <a:srgbClr val="000000"/>
                  </a:solidFill>
                  <a:ea typeface="ＭＳ Ｐゴシック" pitchFamily="34" charset="-128"/>
                </a:rPr>
                <a:t>6508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900" dirty="0">
                  <a:solidFill>
                    <a:srgbClr val="000000"/>
                  </a:solidFill>
                  <a:ea typeface="ＭＳ Ｐゴシック" pitchFamily="34" charset="-128"/>
                </a:rPr>
                <a:t>6550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900" dirty="0">
                  <a:solidFill>
                    <a:srgbClr val="000000"/>
                  </a:solidFill>
                  <a:ea typeface="ＭＳ Ｐゴシック" pitchFamily="34" charset="-128"/>
                </a:rPr>
                <a:t>6557</a:t>
              </a:r>
            </a:p>
          </p:txBody>
        </p:sp>
        <p:sp>
          <p:nvSpPr>
            <p:cNvPr id="146" name="TextBox 145"/>
            <p:cNvSpPr txBox="1"/>
            <p:nvPr/>
          </p:nvSpPr>
          <p:spPr>
            <a:xfrm>
              <a:off x="6437774" y="5517936"/>
              <a:ext cx="468844" cy="5397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900" dirty="0">
                  <a:solidFill>
                    <a:srgbClr val="000000"/>
                  </a:solidFill>
                  <a:ea typeface="ＭＳ Ｐゴシック" pitchFamily="34" charset="-128"/>
                </a:rPr>
                <a:t>6236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900" dirty="0">
                  <a:solidFill>
                    <a:srgbClr val="000000"/>
                  </a:solidFill>
                  <a:ea typeface="ＭＳ Ｐゴシック" pitchFamily="34" charset="-128"/>
                </a:rPr>
                <a:t>6272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900" dirty="0">
                  <a:solidFill>
                    <a:srgbClr val="000000"/>
                  </a:solidFill>
                  <a:ea typeface="ＭＳ Ｐゴシック" pitchFamily="34" charset="-128"/>
                </a:rPr>
                <a:t>6270</a:t>
              </a:r>
            </a:p>
          </p:txBody>
        </p:sp>
        <p:sp>
          <p:nvSpPr>
            <p:cNvPr id="147" name="TextBox 146"/>
            <p:cNvSpPr txBox="1"/>
            <p:nvPr/>
          </p:nvSpPr>
          <p:spPr>
            <a:xfrm>
              <a:off x="6943421" y="5517936"/>
              <a:ext cx="468844" cy="5397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900" dirty="0">
                  <a:solidFill>
                    <a:srgbClr val="000000"/>
                  </a:solidFill>
                  <a:ea typeface="ＭＳ Ｐゴシック" pitchFamily="34" charset="-128"/>
                </a:rPr>
                <a:t>5876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900" dirty="0">
                  <a:solidFill>
                    <a:srgbClr val="000000"/>
                  </a:solidFill>
                  <a:ea typeface="ＭＳ Ｐゴシック" pitchFamily="34" charset="-128"/>
                </a:rPr>
                <a:t>5921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900" dirty="0">
                  <a:solidFill>
                    <a:srgbClr val="000000"/>
                  </a:solidFill>
                  <a:ea typeface="ＭＳ Ｐゴシック" pitchFamily="34" charset="-128"/>
                </a:rPr>
                <a:t>5904</a:t>
              </a:r>
            </a:p>
          </p:txBody>
        </p:sp>
        <p:sp>
          <p:nvSpPr>
            <p:cNvPr id="148" name="TextBox 147"/>
            <p:cNvSpPr txBox="1"/>
            <p:nvPr/>
          </p:nvSpPr>
          <p:spPr>
            <a:xfrm>
              <a:off x="7441691" y="5517936"/>
              <a:ext cx="468844" cy="5397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900" dirty="0">
                  <a:solidFill>
                    <a:srgbClr val="000000"/>
                  </a:solidFill>
                  <a:ea typeface="ＭＳ Ｐゴシック" pitchFamily="34" charset="-128"/>
                </a:rPr>
                <a:t>5157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900" dirty="0">
                  <a:solidFill>
                    <a:srgbClr val="000000"/>
                  </a:solidFill>
                  <a:ea typeface="ＭＳ Ｐゴシック" pitchFamily="34" charset="-128"/>
                </a:rPr>
                <a:t>5243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900" dirty="0">
                  <a:solidFill>
                    <a:srgbClr val="000000"/>
                  </a:solidFill>
                  <a:ea typeface="ＭＳ Ｐゴシック" pitchFamily="34" charset="-128"/>
                </a:rPr>
                <a:t>5222</a:t>
              </a:r>
            </a:p>
          </p:txBody>
        </p:sp>
        <p:sp>
          <p:nvSpPr>
            <p:cNvPr id="149" name="TextBox 148"/>
            <p:cNvSpPr txBox="1"/>
            <p:nvPr/>
          </p:nvSpPr>
          <p:spPr>
            <a:xfrm>
              <a:off x="7951876" y="5517936"/>
              <a:ext cx="468844" cy="5397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900" dirty="0">
                  <a:solidFill>
                    <a:srgbClr val="000000"/>
                  </a:solidFill>
                  <a:ea typeface="ＭＳ Ｐゴシック" pitchFamily="34" charset="-128"/>
                </a:rPr>
                <a:t>4343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900" dirty="0">
                  <a:solidFill>
                    <a:srgbClr val="000000"/>
                  </a:solidFill>
                  <a:ea typeface="ＭＳ Ｐゴシック" pitchFamily="34" charset="-128"/>
                </a:rPr>
                <a:t>4401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900" dirty="0">
                  <a:solidFill>
                    <a:srgbClr val="000000"/>
                  </a:solidFill>
                  <a:ea typeface="ＭＳ Ｐゴシック" pitchFamily="34" charset="-128"/>
                </a:rPr>
                <a:t>4424</a:t>
              </a:r>
            </a:p>
          </p:txBody>
        </p:sp>
        <p:sp>
          <p:nvSpPr>
            <p:cNvPr id="150" name="TextBox 149"/>
            <p:cNvSpPr txBox="1"/>
            <p:nvPr/>
          </p:nvSpPr>
          <p:spPr>
            <a:xfrm>
              <a:off x="8462060" y="5517936"/>
              <a:ext cx="468844" cy="5397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900" dirty="0">
                  <a:solidFill>
                    <a:srgbClr val="000000"/>
                  </a:solidFill>
                  <a:ea typeface="ＭＳ Ｐゴシック" pitchFamily="34" charset="-128"/>
                </a:rPr>
                <a:t>3360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900" dirty="0">
                  <a:solidFill>
                    <a:srgbClr val="000000"/>
                  </a:solidFill>
                  <a:ea typeface="ＭＳ Ｐゴシック" pitchFamily="34" charset="-128"/>
                </a:rPr>
                <a:t>3368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900" dirty="0">
                  <a:solidFill>
                    <a:srgbClr val="000000"/>
                  </a:solidFill>
                  <a:ea typeface="ＭＳ Ｐゴシック" pitchFamily="34" charset="-128"/>
                </a:rPr>
                <a:t>3392</a:t>
              </a:r>
            </a:p>
          </p:txBody>
        </p:sp>
        <p:sp>
          <p:nvSpPr>
            <p:cNvPr id="151" name="TextBox 150"/>
            <p:cNvSpPr txBox="1"/>
            <p:nvPr/>
          </p:nvSpPr>
          <p:spPr>
            <a:xfrm>
              <a:off x="8970970" y="5517936"/>
              <a:ext cx="468844" cy="5397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900" dirty="0">
                  <a:solidFill>
                    <a:srgbClr val="000000"/>
                  </a:solidFill>
                  <a:ea typeface="ＭＳ Ｐゴシック" pitchFamily="34" charset="-128"/>
                </a:rPr>
                <a:t>2028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900" dirty="0">
                  <a:solidFill>
                    <a:srgbClr val="000000"/>
                  </a:solidFill>
                  <a:ea typeface="ＭＳ Ｐゴシック" pitchFamily="34" charset="-128"/>
                </a:rPr>
                <a:t>2038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900" dirty="0">
                  <a:solidFill>
                    <a:srgbClr val="000000"/>
                  </a:solidFill>
                  <a:ea typeface="ＭＳ Ｐゴシック" pitchFamily="34" charset="-128"/>
                </a:rPr>
                <a:t>2055</a:t>
              </a:r>
            </a:p>
          </p:txBody>
        </p:sp>
      </p:grpSp>
      <p:sp>
        <p:nvSpPr>
          <p:cNvPr id="155" name="TextBox 154">
            <a:extLst>
              <a:ext uri="{FF2B5EF4-FFF2-40B4-BE49-F238E27FC236}">
                <a16:creationId xmlns="" xmlns:a16="http://schemas.microsoft.com/office/drawing/2014/main" id="{18846F5B-DA76-481C-A731-B911BCB02B5B}"/>
              </a:ext>
            </a:extLst>
          </p:cNvPr>
          <p:cNvSpPr txBox="1"/>
          <p:nvPr/>
        </p:nvSpPr>
        <p:spPr>
          <a:xfrm>
            <a:off x="8346332" y="1323919"/>
            <a:ext cx="3644779" cy="4610493"/>
          </a:xfrm>
          <a:prstGeom prst="round1Rect">
            <a:avLst/>
          </a:prstGeom>
          <a:noFill/>
        </p:spPr>
        <p:txBody>
          <a:bodyPr wrap="square" rtlCol="0">
            <a:spAutoFit/>
          </a:bodyPr>
          <a:lstStyle/>
          <a:p>
            <a:pPr marL="225425" lvl="1" indent="-225425">
              <a:lnSpc>
                <a:spcPct val="9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In high-risk post-MI patients, ticagrelor 60 mg or 90 mg + aspirin </a:t>
            </a:r>
            <a:r>
              <a:rPr lang="en-US" sz="1600" b="1" dirty="0">
                <a:solidFill>
                  <a:srgbClr val="7F134C"/>
                </a:solidFill>
              </a:rPr>
              <a:t>significantly reduced major CV events </a:t>
            </a:r>
            <a:r>
              <a:rPr lang="en-US" sz="1600" dirty="0">
                <a:solidFill>
                  <a:srgbClr val="000000"/>
                </a:solidFill>
              </a:rPr>
              <a:t>compared with aspirin monotherapy at 3 years.</a:t>
            </a:r>
          </a:p>
          <a:p>
            <a:pPr marL="225425" lvl="1" indent="-225425">
              <a:lnSpc>
                <a:spcPct val="9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IN" sz="1600" dirty="0">
                <a:solidFill>
                  <a:srgbClr val="000000"/>
                </a:solidFill>
              </a:rPr>
              <a:t>The rate of the primary safety endpoint of </a:t>
            </a:r>
            <a:r>
              <a:rPr lang="en-IN" sz="1600" b="1" dirty="0">
                <a:solidFill>
                  <a:srgbClr val="7F134C"/>
                </a:solidFill>
              </a:rPr>
              <a:t>TIMI major bleeding was significantly higher </a:t>
            </a:r>
            <a:r>
              <a:rPr lang="en-IN" sz="1600" dirty="0">
                <a:solidFill>
                  <a:srgbClr val="000000"/>
                </a:solidFill>
              </a:rPr>
              <a:t>with both doses of ticagrelor </a:t>
            </a:r>
            <a:br>
              <a:rPr lang="en-IN" sz="1600" dirty="0">
                <a:solidFill>
                  <a:srgbClr val="000000"/>
                </a:solidFill>
              </a:rPr>
            </a:br>
            <a:r>
              <a:rPr lang="en-IN" sz="1600" dirty="0">
                <a:solidFill>
                  <a:srgbClr val="000000"/>
                </a:solidFill>
              </a:rPr>
              <a:t>(60 mg, HR 2.32, 95% CI 1.68-3.21, p&lt;0.001; 90 mg, HR 2.69, 95% CI 1.96-3.70, p&lt;0.001</a:t>
            </a:r>
            <a:r>
              <a:rPr lang="en-IN" sz="1600" baseline="30000" dirty="0">
                <a:solidFill>
                  <a:srgbClr val="000000"/>
                </a:solidFill>
              </a:rPr>
              <a:t>a</a:t>
            </a:r>
            <a:r>
              <a:rPr lang="en-IN" sz="1600" dirty="0">
                <a:solidFill>
                  <a:srgbClr val="000000"/>
                </a:solidFill>
              </a:rPr>
              <a:t>) compared with placebo.</a:t>
            </a:r>
          </a:p>
          <a:p>
            <a:pPr marL="225425" lvl="1" indent="-225425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IN" sz="1600" dirty="0">
                <a:solidFill>
                  <a:srgbClr val="000000"/>
                </a:solidFill>
              </a:rPr>
              <a:t>The rate of </a:t>
            </a:r>
            <a:r>
              <a:rPr lang="en-IN" sz="1600" b="1" dirty="0">
                <a:solidFill>
                  <a:srgbClr val="7F134C"/>
                </a:solidFill>
              </a:rPr>
              <a:t>fatal bleeding or non-fatal intracranial hemorrhage was low</a:t>
            </a:r>
            <a:br>
              <a:rPr lang="en-IN" sz="1600" b="1" dirty="0">
                <a:solidFill>
                  <a:srgbClr val="7F134C"/>
                </a:solidFill>
              </a:rPr>
            </a:br>
            <a:r>
              <a:rPr lang="en-IN" sz="1600" dirty="0">
                <a:solidFill>
                  <a:srgbClr val="000000"/>
                </a:solidFill>
              </a:rPr>
              <a:t>(&lt;1% at 3 years) and did not significantly differ between treatment arms.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156" name="Rectangle 2">
            <a:extLst>
              <a:ext uri="{FF2B5EF4-FFF2-40B4-BE49-F238E27FC236}">
                <a16:creationId xmlns="" xmlns:a16="http://schemas.microsoft.com/office/drawing/2014/main" id="{5474CA50-62DF-4F28-A063-AC9F0DBFBF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9207" y="1388687"/>
            <a:ext cx="4191000" cy="34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ctr" eaLnBrk="0" hangingPunct="0">
              <a:defRPr/>
            </a:pPr>
            <a:r>
              <a:rPr lang="en-US" sz="1400" b="1" kern="0" dirty="0">
                <a:solidFill>
                  <a:srgbClr val="000000"/>
                </a:solidFill>
                <a:cs typeface="Arial Unicode MS" panose="020B0604020202020204" pitchFamily="34" charset="-128"/>
              </a:rPr>
              <a:t>Primary Efficacy Endpoint</a:t>
            </a:r>
          </a:p>
        </p:txBody>
      </p:sp>
      <p:pic>
        <p:nvPicPr>
          <p:cNvPr id="154" name="Picture 153">
            <a:hlinkClick r:id="rId3" action="ppaction://hlinksldjump"/>
            <a:extLst>
              <a:ext uri="{FF2B5EF4-FFF2-40B4-BE49-F238E27FC236}">
                <a16:creationId xmlns="" xmlns:a16="http://schemas.microsoft.com/office/drawing/2014/main" id="{1275036F-401E-4A52-840D-87482DFF13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5937" y="100948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48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8678" y="736600"/>
            <a:ext cx="8688021" cy="536835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3" name="תמונה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41920" y="6444487"/>
            <a:ext cx="2801359" cy="293625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  <p:extLst>
      <p:ext uri="{BB962C8B-B14F-4D97-AF65-F5344CB8AC3E}">
        <p14:creationId xmlns:p14="http://schemas.microsoft.com/office/powerpoint/2010/main" val="3943444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="" xmlns:a16="http://schemas.microsoft.com/office/drawing/2014/main" id="{299858F3-3406-41EE-8BBF-E9BE672822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ISAR-REACT 5</a:t>
            </a:r>
            <a:r>
              <a:rPr lang="en-GB" i="1" dirty="0"/>
              <a:t/>
            </a:r>
            <a:br>
              <a:rPr lang="en-GB" i="1" dirty="0"/>
            </a:br>
            <a:r>
              <a:rPr lang="en-GB" i="1" dirty="0"/>
              <a:t>Background &amp; Rationale</a:t>
            </a:r>
            <a:endParaRPr lang="en-US" i="1" dirty="0"/>
          </a:p>
        </p:txBody>
      </p:sp>
      <p:sp>
        <p:nvSpPr>
          <p:cNvPr id="7" name="Text Placeholder 6">
            <a:extLst>
              <a:ext uri="{FF2B5EF4-FFF2-40B4-BE49-F238E27FC236}">
                <a16:creationId xmlns="" xmlns:a16="http://schemas.microsoft.com/office/drawing/2014/main" id="{8AC878EA-F16B-44E0-BE7B-1EF57CA7C76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1. </a:t>
            </a:r>
            <a:r>
              <a:rPr lang="en-US" dirty="0" err="1"/>
              <a:t>Wallentin</a:t>
            </a:r>
            <a:r>
              <a:rPr lang="en-US" dirty="0"/>
              <a:t> L et al. </a:t>
            </a:r>
            <a:r>
              <a:rPr lang="en-US" i="1" dirty="0"/>
              <a:t>N </a:t>
            </a:r>
            <a:r>
              <a:rPr lang="en-US" i="1" dirty="0" err="1"/>
              <a:t>Engl</a:t>
            </a:r>
            <a:r>
              <a:rPr lang="en-US" i="1" dirty="0"/>
              <a:t> J Med</a:t>
            </a:r>
            <a:r>
              <a:rPr lang="en-US" dirty="0"/>
              <a:t>. 2009;361:1045-1057; 2. </a:t>
            </a:r>
            <a:r>
              <a:rPr lang="en-US" dirty="0" err="1"/>
              <a:t>Wiviott</a:t>
            </a:r>
            <a:r>
              <a:rPr lang="en-US" dirty="0"/>
              <a:t> SD et al. </a:t>
            </a:r>
            <a:r>
              <a:rPr lang="en-US" i="1" dirty="0"/>
              <a:t>N </a:t>
            </a:r>
            <a:r>
              <a:rPr lang="en-US" i="1" dirty="0" err="1"/>
              <a:t>Engl</a:t>
            </a:r>
            <a:r>
              <a:rPr lang="en-US" i="1" dirty="0"/>
              <a:t> J Med</a:t>
            </a:r>
            <a:r>
              <a:rPr lang="en-US" dirty="0"/>
              <a:t>. 2007;357:2001-2015; 3. </a:t>
            </a:r>
            <a:r>
              <a:rPr lang="en-US" dirty="0" err="1"/>
              <a:t>Valgimigli</a:t>
            </a:r>
            <a:r>
              <a:rPr lang="en-US" dirty="0"/>
              <a:t> M et al. </a:t>
            </a:r>
            <a:r>
              <a:rPr lang="en-US" i="1" dirty="0"/>
              <a:t>Eur Heart J</a:t>
            </a:r>
            <a:r>
              <a:rPr lang="en-US" dirty="0"/>
              <a:t>. 2018;39:213-260; 4. Levine GN et al. </a:t>
            </a:r>
            <a:r>
              <a:rPr lang="en-US" i="1" dirty="0"/>
              <a:t>J Am Coll </a:t>
            </a:r>
            <a:r>
              <a:rPr lang="en-US" i="1" dirty="0" err="1"/>
              <a:t>Cardiol</a:t>
            </a:r>
            <a:r>
              <a:rPr lang="en-US" dirty="0"/>
              <a:t>. 2016;68:1082-1115; 5. Schulz S et al. </a:t>
            </a:r>
            <a:r>
              <a:rPr lang="en-US" i="1" dirty="0"/>
              <a:t>J Cardiovasc </a:t>
            </a:r>
            <a:r>
              <a:rPr lang="en-US" i="1" dirty="0" err="1"/>
              <a:t>Transl</a:t>
            </a:r>
            <a:r>
              <a:rPr lang="en-US" i="1" dirty="0"/>
              <a:t> Res</a:t>
            </a:r>
            <a:r>
              <a:rPr lang="en-US" dirty="0"/>
              <a:t>. 2014;7:91-100; 6. BRILIQUE Labelling Information; 7. James SK et al. </a:t>
            </a:r>
            <a:r>
              <a:rPr lang="en-US" i="1" dirty="0"/>
              <a:t>BMJ</a:t>
            </a:r>
            <a:r>
              <a:rPr lang="en-US" dirty="0"/>
              <a:t>. 2011;342:d3527. https://doi.org/10.1136/bmj.d3527</a:t>
            </a:r>
            <a:r>
              <a:rPr lang="en-GB" dirty="0">
                <a:solidFill>
                  <a:srgbClr val="000000"/>
                </a:solidFill>
              </a:rPr>
              <a:t>. Accessed September 13, 2019</a:t>
            </a:r>
            <a:r>
              <a:rPr lang="en-US" dirty="0"/>
              <a:t>; 8. Armstrong D et al. </a:t>
            </a:r>
            <a:r>
              <a:rPr lang="en-US" i="1" dirty="0"/>
              <a:t>J Cardiovasc </a:t>
            </a:r>
            <a:r>
              <a:rPr lang="en-US" i="1" dirty="0" err="1"/>
              <a:t>Pharmacol</a:t>
            </a:r>
            <a:r>
              <a:rPr lang="en-US" i="1" dirty="0"/>
              <a:t> </a:t>
            </a:r>
            <a:r>
              <a:rPr lang="en-US" i="1" dirty="0" err="1"/>
              <a:t>Ther</a:t>
            </a:r>
            <a:r>
              <a:rPr lang="en-US" dirty="0"/>
              <a:t>.</a:t>
            </a:r>
            <a:r>
              <a:rPr lang="en-GB" dirty="0">
                <a:solidFill>
                  <a:srgbClr val="000000"/>
                </a:solidFill>
              </a:rPr>
              <a:t> 2014;19:209-219</a:t>
            </a:r>
            <a:r>
              <a:rPr lang="en-US" dirty="0"/>
              <a:t>; 9. </a:t>
            </a:r>
            <a:r>
              <a:rPr lang="en-US" dirty="0" err="1"/>
              <a:t>Motovska</a:t>
            </a:r>
            <a:r>
              <a:rPr lang="en-US" dirty="0"/>
              <a:t> Z et al. </a:t>
            </a:r>
            <a:r>
              <a:rPr lang="en-US" i="1" dirty="0"/>
              <a:t>Circulation</a:t>
            </a:r>
            <a:r>
              <a:rPr lang="en-US" dirty="0"/>
              <a:t>. 2016;134:1603-1612.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F3CE8CF9-2DE6-4ADE-8CE6-874995417F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87500"/>
            <a:ext cx="11277600" cy="420083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endParaRPr lang="en-GB" sz="1800" baseline="30000" dirty="0"/>
          </a:p>
          <a:p>
            <a:pPr>
              <a:lnSpc>
                <a:spcPct val="120000"/>
              </a:lnSpc>
            </a:pPr>
            <a:r>
              <a:rPr lang="en-GB" sz="1800" dirty="0"/>
              <a:t>Ticagrelor &amp; prasugrel have never been compared in a well-designed prospective, double-blind, randomized trial </a:t>
            </a:r>
          </a:p>
          <a:p>
            <a:pPr>
              <a:lnSpc>
                <a:spcPct val="110000"/>
              </a:lnSpc>
            </a:pPr>
            <a:r>
              <a:rPr lang="en-GB" sz="1800" dirty="0"/>
              <a:t>The ISAR-REACT 5 study investigators hypothesised that ticagrelor would be superior to prasugrel for the composite endpoint of all-cause death, MI or stroke at 1 year after randomization, based on 3 factors:</a:t>
            </a:r>
            <a:r>
              <a:rPr lang="en-GB" sz="1800" baseline="30000" dirty="0"/>
              <a:t>5</a:t>
            </a:r>
            <a:endParaRPr lang="en-GB" sz="1800" dirty="0"/>
          </a:p>
          <a:p>
            <a:pPr lvl="1"/>
            <a:r>
              <a:rPr lang="en-GB" sz="1600" dirty="0"/>
              <a:t>The ability to pre-treat with ticagrelor regardless of clinical presentation and coronary anatomy</a:t>
            </a:r>
            <a:r>
              <a:rPr lang="en-GB" sz="1600" baseline="30000" dirty="0"/>
              <a:t>6</a:t>
            </a:r>
            <a:endParaRPr lang="en-GB" sz="1600" dirty="0"/>
          </a:p>
          <a:p>
            <a:pPr lvl="1"/>
            <a:r>
              <a:rPr lang="en-GB" sz="1600" dirty="0"/>
              <a:t>Consistent positive results in the medically managed only patients in PLATO</a:t>
            </a:r>
            <a:r>
              <a:rPr lang="en-GB" sz="1600" baseline="30000" dirty="0"/>
              <a:t>7</a:t>
            </a:r>
            <a:r>
              <a:rPr lang="en-GB" sz="1600" dirty="0"/>
              <a:t> </a:t>
            </a:r>
          </a:p>
          <a:p>
            <a:pPr lvl="1"/>
            <a:r>
              <a:rPr lang="en-GB" sz="1600" dirty="0"/>
              <a:t>Possible adenosine-mediated pleiotropic effects of </a:t>
            </a:r>
            <a:r>
              <a:rPr lang="en-GB" sz="1600" dirty="0" smtClean="0"/>
              <a:t>ticagrelor</a:t>
            </a:r>
            <a:r>
              <a:rPr lang="en-GB" sz="1600" baseline="30000" dirty="0" smtClean="0"/>
              <a:t>8</a:t>
            </a:r>
            <a:endParaRPr lang="en-GB" sz="1600" dirty="0"/>
          </a:p>
        </p:txBody>
      </p:sp>
      <p:sp>
        <p:nvSpPr>
          <p:cNvPr id="10" name="Rectangle: Rounded Corners 9">
            <a:hlinkClick r:id="rId3" action="ppaction://hlinksldjump"/>
            <a:extLst>
              <a:ext uri="{FF2B5EF4-FFF2-40B4-BE49-F238E27FC236}">
                <a16:creationId xmlns="" xmlns:a16="http://schemas.microsoft.com/office/drawing/2014/main" id="{520F9181-A20D-4E5E-9CF6-DFEE2EF3A5F9}"/>
              </a:ext>
            </a:extLst>
          </p:cNvPr>
          <p:cNvSpPr/>
          <p:nvPr/>
        </p:nvSpPr>
        <p:spPr>
          <a:xfrm>
            <a:off x="9725429" y="5631135"/>
            <a:ext cx="2242268" cy="583863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ISAR-REACT 5</a:t>
            </a:r>
          </a:p>
          <a:p>
            <a:pPr algn="ctr"/>
            <a:r>
              <a:rPr lang="en-US" sz="1400" b="1" dirty="0"/>
              <a:t>Eligibility Criteria</a:t>
            </a:r>
          </a:p>
        </p:txBody>
      </p:sp>
    </p:spTree>
    <p:extLst>
      <p:ext uri="{BB962C8B-B14F-4D97-AF65-F5344CB8AC3E}">
        <p14:creationId xmlns:p14="http://schemas.microsoft.com/office/powerpoint/2010/main" val="296832148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ED2542A-BBDB-4BC3-9EA9-14D21C5E3F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ISAR-REACT 5</a:t>
            </a:r>
            <a:br>
              <a:rPr lang="en-GB" dirty="0"/>
            </a:br>
            <a:r>
              <a:rPr lang="en-GB" i="1" dirty="0"/>
              <a:t>Study Design</a:t>
            </a:r>
            <a:endParaRPr lang="en-GB" i="1" baseline="300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E3EFD670-6251-4B99-8D41-1BF2C26BD8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432E5-F8E0-41AE-9A6B-AD730338B005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="" xmlns:a16="http://schemas.microsoft.com/office/drawing/2014/main" id="{7624C233-5025-443E-AC7A-CF73BBDBB87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ACS = acute coronary syndrome; CABG = coronary artery bypass graft; LD = loading dose; NSTEMI = non-ST-segment elevation myocardial infarction; PCI = percutaneous intervention; STEMI = ST-segment elevation myocardial infarction; UA = unstable angina.</a:t>
            </a:r>
          </a:p>
          <a:p>
            <a:r>
              <a:rPr lang="en-GB" dirty="0" err="1">
                <a:solidFill>
                  <a:srgbClr val="000000"/>
                </a:solidFill>
              </a:rPr>
              <a:t>Schüpke</a:t>
            </a:r>
            <a:r>
              <a:rPr lang="en-GB" dirty="0">
                <a:solidFill>
                  <a:srgbClr val="000000"/>
                </a:solidFill>
              </a:rPr>
              <a:t> S et al. </a:t>
            </a:r>
            <a:r>
              <a:rPr lang="en-US" dirty="0"/>
              <a:t>Online ahead of print. </a:t>
            </a:r>
            <a:r>
              <a:rPr lang="en-US" i="1" dirty="0"/>
              <a:t>N </a:t>
            </a:r>
            <a:r>
              <a:rPr lang="en-US" i="1" dirty="0" err="1"/>
              <a:t>Engl</a:t>
            </a:r>
            <a:r>
              <a:rPr lang="en-US" i="1" dirty="0"/>
              <a:t> J Med</a:t>
            </a:r>
            <a:r>
              <a:rPr lang="en-US" dirty="0"/>
              <a:t>. 2019.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="" xmlns:a16="http://schemas.microsoft.com/office/drawing/2014/main" id="{BCD8D2A7-5E5C-4902-9AFB-3EDAA7A93EA5}"/>
              </a:ext>
            </a:extLst>
          </p:cNvPr>
          <p:cNvGrpSpPr/>
          <p:nvPr/>
        </p:nvGrpSpPr>
        <p:grpSpPr>
          <a:xfrm>
            <a:off x="1107866" y="1300679"/>
            <a:ext cx="10626934" cy="1537341"/>
            <a:chOff x="1107866" y="1300679"/>
            <a:chExt cx="10626934" cy="1537341"/>
          </a:xfrm>
        </p:grpSpPr>
        <p:pic>
          <p:nvPicPr>
            <p:cNvPr id="22" name="Graphic 21" descr="Checklist RTL">
              <a:extLst>
                <a:ext uri="{FF2B5EF4-FFF2-40B4-BE49-F238E27FC236}">
                  <a16:creationId xmlns="" xmlns:a16="http://schemas.microsoft.com/office/drawing/2014/main" id="{71D7B246-1905-4AB8-8903-628BF18D1B6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6765146" y="1300679"/>
              <a:ext cx="1537341" cy="1537341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="" xmlns:a16="http://schemas.microsoft.com/office/drawing/2014/main" id="{3CBA99DA-1DAB-496C-AF5C-B562D2E4DAC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7866" y="1433061"/>
              <a:ext cx="1693977" cy="1272576"/>
            </a:xfrm>
            <a:prstGeom prst="rect">
              <a:avLst/>
            </a:prstGeom>
          </p:spPr>
        </p:pic>
        <p:sp>
          <p:nvSpPr>
            <p:cNvPr id="4" name="Rectangle: Rounded Corners 3">
              <a:extLst>
                <a:ext uri="{FF2B5EF4-FFF2-40B4-BE49-F238E27FC236}">
                  <a16:creationId xmlns="" xmlns:a16="http://schemas.microsoft.com/office/drawing/2014/main" id="{5958F9E7-434E-4724-9CDD-681411FEB099}"/>
                </a:ext>
              </a:extLst>
            </p:cNvPr>
            <p:cNvSpPr/>
            <p:nvPr/>
          </p:nvSpPr>
          <p:spPr>
            <a:xfrm>
              <a:off x="3240698" y="1518380"/>
              <a:ext cx="3366052" cy="1101939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dirty="0">
                  <a:solidFill>
                    <a:srgbClr val="000000"/>
                  </a:solidFill>
                </a:rPr>
                <a:t>Investigator-initiated, </a:t>
              </a:r>
              <a:br>
                <a:rPr lang="en-GB" sz="1400" dirty="0">
                  <a:solidFill>
                    <a:srgbClr val="000000"/>
                  </a:solidFill>
                </a:rPr>
              </a:br>
              <a:r>
                <a:rPr lang="en-GB" sz="1400" dirty="0">
                  <a:solidFill>
                    <a:srgbClr val="000000"/>
                  </a:solidFill>
                </a:rPr>
                <a:t>phase 4, multicentre, randomized, open-label trial, </a:t>
              </a:r>
              <a:br>
                <a:rPr lang="en-GB" sz="1400" dirty="0">
                  <a:solidFill>
                    <a:srgbClr val="000000"/>
                  </a:solidFill>
                </a:rPr>
              </a:br>
              <a:r>
                <a:rPr lang="en-GB" sz="1400" dirty="0">
                  <a:solidFill>
                    <a:srgbClr val="000000"/>
                  </a:solidFill>
                </a:rPr>
                <a:t>conducted in </a:t>
              </a:r>
              <a:r>
                <a:rPr lang="en-GB" sz="1400" b="1" dirty="0">
                  <a:solidFill>
                    <a:schemeClr val="accent2"/>
                  </a:solidFill>
                </a:rPr>
                <a:t>23</a:t>
              </a:r>
              <a:r>
                <a:rPr lang="en-GB" sz="1400" dirty="0">
                  <a:solidFill>
                    <a:srgbClr val="000000"/>
                  </a:solidFill>
                </a:rPr>
                <a:t> centres </a:t>
              </a:r>
              <a:br>
                <a:rPr lang="en-GB" sz="1400" dirty="0">
                  <a:solidFill>
                    <a:srgbClr val="000000"/>
                  </a:solidFill>
                </a:rPr>
              </a:br>
              <a:r>
                <a:rPr lang="en-GB" sz="1400" dirty="0">
                  <a:solidFill>
                    <a:srgbClr val="000000"/>
                  </a:solidFill>
                </a:rPr>
                <a:t>(</a:t>
              </a:r>
              <a:r>
                <a:rPr lang="en-GB" sz="1400" b="1" dirty="0">
                  <a:solidFill>
                    <a:schemeClr val="accent2"/>
                  </a:solidFill>
                </a:rPr>
                <a:t>21</a:t>
              </a:r>
              <a:r>
                <a:rPr lang="en-GB" sz="1400" dirty="0">
                  <a:solidFill>
                    <a:srgbClr val="000000"/>
                  </a:solidFill>
                </a:rPr>
                <a:t> in Germany, </a:t>
              </a:r>
              <a:r>
                <a:rPr lang="en-GB" sz="1400" b="1" dirty="0">
                  <a:solidFill>
                    <a:schemeClr val="accent2"/>
                  </a:solidFill>
                </a:rPr>
                <a:t>2</a:t>
              </a:r>
              <a:r>
                <a:rPr lang="en-GB" sz="1400" dirty="0">
                  <a:solidFill>
                    <a:srgbClr val="000000"/>
                  </a:solidFill>
                </a:rPr>
                <a:t> in Italy)</a:t>
              </a:r>
              <a:endParaRPr lang="en-US" sz="1400" dirty="0"/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="" xmlns:a16="http://schemas.microsoft.com/office/drawing/2014/main" id="{3A0E991A-9BAC-4F87-B8D1-EF301A780E96}"/>
                </a:ext>
              </a:extLst>
            </p:cNvPr>
            <p:cNvSpPr/>
            <p:nvPr/>
          </p:nvSpPr>
          <p:spPr>
            <a:xfrm>
              <a:off x="8368748" y="1518380"/>
              <a:ext cx="3366052" cy="1101939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609585">
                <a:spcBef>
                  <a:spcPts val="600"/>
                </a:spcBef>
                <a:buClr>
                  <a:schemeClr val="accent1"/>
                </a:buClr>
              </a:pPr>
              <a:r>
                <a:rPr lang="en-GB" sz="1400" dirty="0">
                  <a:solidFill>
                    <a:srgbClr val="000000"/>
                  </a:solidFill>
                </a:rPr>
                <a:t>Patients were eligible for enrolment if they presented with ACS (STEMI, NSTEMI, UA) intended for invasive evaluation (angiography ± PCI/CABG)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D12D8943-EA5A-4BE7-83CF-3AD5C0C96A4F}"/>
              </a:ext>
            </a:extLst>
          </p:cNvPr>
          <p:cNvGrpSpPr/>
          <p:nvPr/>
        </p:nvGrpSpPr>
        <p:grpSpPr>
          <a:xfrm>
            <a:off x="1327359" y="2879023"/>
            <a:ext cx="10407441" cy="1254990"/>
            <a:chOff x="1327359" y="2879022"/>
            <a:chExt cx="10407441" cy="1254990"/>
          </a:xfrm>
        </p:grpSpPr>
        <p:pic>
          <p:nvPicPr>
            <p:cNvPr id="10" name="Graphic 9" descr="Medicine">
              <a:extLst>
                <a:ext uri="{FF2B5EF4-FFF2-40B4-BE49-F238E27FC236}">
                  <a16:creationId xmlns="" xmlns:a16="http://schemas.microsoft.com/office/drawing/2014/main" id="{F45FF012-B6E7-4499-B7CA-827D6A4FF5B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327359" y="2879022"/>
              <a:ext cx="1254990" cy="1254990"/>
            </a:xfrm>
            <a:prstGeom prst="rect">
              <a:avLst/>
            </a:prstGeom>
          </p:spPr>
        </p:pic>
        <p:sp>
          <p:nvSpPr>
            <p:cNvPr id="12" name="Rectangle: Rounded Corners 11">
              <a:extLst>
                <a:ext uri="{FF2B5EF4-FFF2-40B4-BE49-F238E27FC236}">
                  <a16:creationId xmlns="" xmlns:a16="http://schemas.microsoft.com/office/drawing/2014/main" id="{1673F23D-67C0-4634-87F3-CC9FE6201410}"/>
                </a:ext>
              </a:extLst>
            </p:cNvPr>
            <p:cNvSpPr/>
            <p:nvPr/>
          </p:nvSpPr>
          <p:spPr>
            <a:xfrm>
              <a:off x="3240699" y="2955548"/>
              <a:ext cx="8494101" cy="1101939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85750" indent="-285750" defTabSz="609585">
                <a:spcBef>
                  <a:spcPts val="6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</a:pPr>
              <a:r>
                <a:rPr lang="en-GB" sz="1400" dirty="0">
                  <a:solidFill>
                    <a:srgbClr val="000000"/>
                  </a:solidFill>
                </a:rPr>
                <a:t>Patients randomized to ticagrelor received a LD as soon as possible following enrolment</a:t>
              </a:r>
            </a:p>
            <a:p>
              <a:pPr marL="285750" indent="-285750" defTabSz="609585">
                <a:spcBef>
                  <a:spcPts val="6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</a:pPr>
              <a:r>
                <a:rPr lang="en-GB" sz="1400" dirty="0">
                  <a:solidFill>
                    <a:srgbClr val="000000"/>
                  </a:solidFill>
                </a:rPr>
                <a:t>Patients randomized to prasugrel with STEMI received a LD as soon as possible, but patients randomized to prasugrel presenting with NSTEMI / UA could not receive a LD until </a:t>
              </a:r>
              <a:br>
                <a:rPr lang="en-GB" sz="1400" dirty="0">
                  <a:solidFill>
                    <a:srgbClr val="000000"/>
                  </a:solidFill>
                </a:rPr>
              </a:br>
              <a:r>
                <a:rPr lang="en-GB" sz="1400" dirty="0">
                  <a:solidFill>
                    <a:srgbClr val="000000"/>
                  </a:solidFill>
                </a:rPr>
                <a:t>coronary anatomy was known</a:t>
              </a:r>
              <a:endParaRPr lang="en-GB" sz="1400" baseline="300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C517B5F7-302B-4213-89E5-A8E74F29426B}"/>
              </a:ext>
            </a:extLst>
          </p:cNvPr>
          <p:cNvGrpSpPr/>
          <p:nvPr/>
        </p:nvGrpSpPr>
        <p:grpSpPr>
          <a:xfrm>
            <a:off x="763401" y="4175015"/>
            <a:ext cx="10971399" cy="1955529"/>
            <a:chOff x="763401" y="4175015"/>
            <a:chExt cx="10971399" cy="1955529"/>
          </a:xfrm>
        </p:grpSpPr>
        <p:sp>
          <p:nvSpPr>
            <p:cNvPr id="15" name="Rectangle: Rounded Corners 14">
              <a:extLst>
                <a:ext uri="{FF2B5EF4-FFF2-40B4-BE49-F238E27FC236}">
                  <a16:creationId xmlns="" xmlns:a16="http://schemas.microsoft.com/office/drawing/2014/main" id="{ED076712-018C-4A48-8D92-C218F4C0FA24}"/>
                </a:ext>
              </a:extLst>
            </p:cNvPr>
            <p:cNvSpPr/>
            <p:nvPr/>
          </p:nvSpPr>
          <p:spPr>
            <a:xfrm>
              <a:off x="3240699" y="4175015"/>
              <a:ext cx="8494101" cy="1955529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85750" indent="-285750" defTabSz="609585">
                <a:spcBef>
                  <a:spcPts val="6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</a:pPr>
              <a:r>
                <a:rPr lang="en-GB" sz="1400" dirty="0">
                  <a:solidFill>
                    <a:srgbClr val="000000"/>
                  </a:solidFill>
                </a:rPr>
                <a:t>Randomisation was performed using sealed, opaque envelopes containing a computer-generated sequence</a:t>
              </a:r>
            </a:p>
            <a:p>
              <a:pPr marL="285750" indent="-285750" defTabSz="609585">
                <a:spcBef>
                  <a:spcPts val="6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</a:pPr>
              <a:r>
                <a:rPr lang="en-GB" sz="1400" dirty="0">
                  <a:solidFill>
                    <a:srgbClr val="000000"/>
                  </a:solidFill>
                </a:rPr>
                <a:t>Based on the assumption of </a:t>
              </a:r>
              <a:r>
                <a:rPr lang="en-GB" sz="1400" b="1" dirty="0">
                  <a:solidFill>
                    <a:schemeClr val="accent2"/>
                  </a:solidFill>
                </a:rPr>
                <a:t>10% </a:t>
              </a:r>
              <a:r>
                <a:rPr lang="en-GB" sz="1400" dirty="0">
                  <a:solidFill>
                    <a:srgbClr val="000000"/>
                  </a:solidFill>
                </a:rPr>
                <a:t>incidence of the primary endpoint in the ticagrelor, </a:t>
              </a:r>
              <a:br>
                <a:rPr lang="en-GB" sz="1400" dirty="0">
                  <a:solidFill>
                    <a:srgbClr val="000000"/>
                  </a:solidFill>
                </a:rPr>
              </a:br>
              <a:r>
                <a:rPr lang="en-GB" sz="1400" b="1" dirty="0">
                  <a:solidFill>
                    <a:schemeClr val="accent2"/>
                  </a:solidFill>
                </a:rPr>
                <a:t>12.9%</a:t>
              </a:r>
              <a:r>
                <a:rPr lang="en-GB" sz="1400" dirty="0">
                  <a:solidFill>
                    <a:srgbClr val="000000"/>
                  </a:solidFill>
                </a:rPr>
                <a:t> in the prasugrel group (</a:t>
              </a:r>
              <a:r>
                <a:rPr lang="en-GB" sz="1400" b="1" dirty="0">
                  <a:solidFill>
                    <a:schemeClr val="accent2"/>
                  </a:solidFill>
                </a:rPr>
                <a:t>22.5%</a:t>
              </a:r>
              <a:r>
                <a:rPr lang="en-GB" sz="1400" dirty="0">
                  <a:solidFill>
                    <a:srgbClr val="000000"/>
                  </a:solidFill>
                </a:rPr>
                <a:t> relative risk reduction with ticagrelor), 2-sided α-level of 0.05 and power of 80%, 1895 patients in each group were needed. Compensation for censoring of missing endpoints required enrolment of 4000 patients</a:t>
              </a:r>
              <a:endParaRPr lang="en-GB" sz="1400" baseline="30000" dirty="0">
                <a:solidFill>
                  <a:srgbClr val="000000"/>
                </a:solidFill>
              </a:endParaRPr>
            </a:p>
            <a:p>
              <a:pPr marL="285750" indent="-285750" defTabSz="609585">
                <a:spcBef>
                  <a:spcPts val="6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</a:pPr>
              <a:r>
                <a:rPr lang="en-GB" sz="1400" dirty="0">
                  <a:solidFill>
                    <a:srgbClr val="000000"/>
                  </a:solidFill>
                </a:rPr>
                <a:t>Primary and secondary endpoints were assessed by an event adjudication committee masked to the assigned study arm</a:t>
              </a:r>
              <a:endParaRPr lang="en-GB" sz="1400" baseline="30000" dirty="0">
                <a:solidFill>
                  <a:srgbClr val="000000"/>
                </a:solidFill>
              </a:endParaRPr>
            </a:p>
          </p:txBody>
        </p:sp>
        <p:grpSp>
          <p:nvGrpSpPr>
            <p:cNvPr id="5" name="Group 4">
              <a:extLst>
                <a:ext uri="{FF2B5EF4-FFF2-40B4-BE49-F238E27FC236}">
                  <a16:creationId xmlns="" xmlns:a16="http://schemas.microsoft.com/office/drawing/2014/main" id="{CA150B2D-1B46-4B58-86A9-D6FD5635CB81}"/>
                </a:ext>
              </a:extLst>
            </p:cNvPr>
            <p:cNvGrpSpPr/>
            <p:nvPr/>
          </p:nvGrpSpPr>
          <p:grpSpPr>
            <a:xfrm>
              <a:off x="763401" y="4387570"/>
              <a:ext cx="2382907" cy="1530418"/>
              <a:chOff x="763401" y="4448653"/>
              <a:chExt cx="2382907" cy="1530418"/>
            </a:xfrm>
          </p:grpSpPr>
          <p:pic>
            <p:nvPicPr>
              <p:cNvPr id="14" name="Graphic 13" descr="Decision chart">
                <a:extLst>
                  <a:ext uri="{FF2B5EF4-FFF2-40B4-BE49-F238E27FC236}">
                    <a16:creationId xmlns="" xmlns:a16="http://schemas.microsoft.com/office/drawing/2014/main" id="{2C451B3A-68D0-4AE5-A3D2-16119FC0993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1615890" y="4448653"/>
                <a:ext cx="1530418" cy="1530418"/>
              </a:xfrm>
              <a:prstGeom prst="rect">
                <a:avLst/>
              </a:prstGeom>
            </p:spPr>
          </p:pic>
          <p:pic>
            <p:nvPicPr>
              <p:cNvPr id="20" name="Graphic 19" descr="Envelope">
                <a:extLst>
                  <a:ext uri="{FF2B5EF4-FFF2-40B4-BE49-F238E27FC236}">
                    <a16:creationId xmlns="" xmlns:a16="http://schemas.microsoft.com/office/drawing/2014/main" id="{36503F66-F38A-4702-A35A-FE282A2E0E0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>
                <a:off x="763401" y="4756662"/>
                <a:ext cx="914400" cy="91440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81721223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ED2542A-BBDB-4BC3-9EA9-14D21C5E3F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ISAR-REACT 5</a:t>
            </a:r>
            <a:br>
              <a:rPr lang="en-GB" dirty="0"/>
            </a:br>
            <a:r>
              <a:rPr lang="en-GB" i="1" dirty="0"/>
              <a:t>Study Design - Hypotheses tested in the open-label trial</a:t>
            </a:r>
            <a:endParaRPr lang="en-GB" baseline="300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E3EFD670-6251-4B99-8D41-1BF2C26BD8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432E5-F8E0-41AE-9A6B-AD730338B005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28" name="Text Placeholder 27">
            <a:extLst>
              <a:ext uri="{FF2B5EF4-FFF2-40B4-BE49-F238E27FC236}">
                <a16:creationId xmlns="" xmlns:a16="http://schemas.microsoft.com/office/drawing/2014/main" id="{2CA1FC49-E9B3-4CEC-96BD-88A7780C8E6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baseline="30000" dirty="0">
                <a:solidFill>
                  <a:srgbClr val="000000"/>
                </a:solidFill>
              </a:rPr>
              <a:t>a</a:t>
            </a:r>
            <a:r>
              <a:rPr lang="en-US" dirty="0">
                <a:solidFill>
                  <a:srgbClr val="000000"/>
                </a:solidFill>
              </a:rPr>
              <a:t>In patients with a coronary angiography confirmed ACS who were not candidates for PCI/CABG and were medically managed only, dual antiplatelet therapy (ASA and the randomly assigned trial medication) was recommended; </a:t>
            </a:r>
            <a:r>
              <a:rPr lang="en-GB" baseline="30000" dirty="0" err="1">
                <a:solidFill>
                  <a:srgbClr val="000000"/>
                </a:solidFill>
              </a:rPr>
              <a:t>b</a:t>
            </a:r>
            <a:r>
              <a:rPr lang="en-GB" dirty="0" err="1">
                <a:solidFill>
                  <a:srgbClr val="000000"/>
                </a:solidFill>
              </a:rPr>
              <a:t>Prasugrel</a:t>
            </a:r>
            <a:r>
              <a:rPr lang="en-GB" dirty="0">
                <a:solidFill>
                  <a:srgbClr val="000000"/>
                </a:solidFill>
              </a:rPr>
              <a:t> </a:t>
            </a:r>
            <a:r>
              <a:rPr lang="en-GB" dirty="0" err="1">
                <a:solidFill>
                  <a:srgbClr val="000000"/>
                </a:solidFill>
              </a:rPr>
              <a:t>pretreatment</a:t>
            </a:r>
            <a:r>
              <a:rPr lang="en-GB" dirty="0">
                <a:solidFill>
                  <a:srgbClr val="000000"/>
                </a:solidFill>
              </a:rPr>
              <a:t> was only allowed in patients with known coronary anatomy; </a:t>
            </a:r>
            <a:r>
              <a:rPr lang="en-GB" baseline="30000" dirty="0" err="1">
                <a:solidFill>
                  <a:srgbClr val="000000"/>
                </a:solidFill>
              </a:rPr>
              <a:t>c</a:t>
            </a:r>
            <a:r>
              <a:rPr lang="en-GB" dirty="0" err="1">
                <a:solidFill>
                  <a:srgbClr val="000000"/>
                </a:solidFill>
              </a:rPr>
              <a:t>Prasugrel</a:t>
            </a:r>
            <a:r>
              <a:rPr lang="en-GB" dirty="0">
                <a:solidFill>
                  <a:srgbClr val="000000"/>
                </a:solidFill>
              </a:rPr>
              <a:t> 5 mg QD MD was recommended in patients ≥75 years of age or &lt;60 kg. Note: ASA LD = ASA 150-300 mg chewed or intravenous ASA. ASA MD = ASA 75-150 mg QD.</a:t>
            </a:r>
            <a:r>
              <a:rPr lang="en-GB" baseline="30000" dirty="0">
                <a:solidFill>
                  <a:srgbClr val="000000"/>
                </a:solidFill>
              </a:rPr>
              <a:t>2</a:t>
            </a:r>
            <a:r>
              <a:rPr lang="en-GB" dirty="0">
                <a:solidFill>
                  <a:srgbClr val="000000"/>
                </a:solidFill>
              </a:rPr>
              <a:t> </a:t>
            </a:r>
          </a:p>
          <a:p>
            <a:r>
              <a:rPr lang="en-GB" dirty="0">
                <a:solidFill>
                  <a:srgbClr val="000000"/>
                </a:solidFill>
              </a:rPr>
              <a:t>1. </a:t>
            </a:r>
            <a:r>
              <a:rPr lang="en-GB" dirty="0" err="1">
                <a:solidFill>
                  <a:srgbClr val="000000"/>
                </a:solidFill>
              </a:rPr>
              <a:t>Schüpke</a:t>
            </a:r>
            <a:r>
              <a:rPr lang="en-GB" dirty="0">
                <a:solidFill>
                  <a:srgbClr val="000000"/>
                </a:solidFill>
              </a:rPr>
              <a:t> S et al. </a:t>
            </a:r>
            <a:r>
              <a:rPr lang="en-US" dirty="0"/>
              <a:t>Online ahead of print. </a:t>
            </a:r>
            <a:r>
              <a:rPr lang="en-US" i="1" dirty="0"/>
              <a:t>N </a:t>
            </a:r>
            <a:r>
              <a:rPr lang="en-US" i="1" dirty="0" err="1"/>
              <a:t>Engl</a:t>
            </a:r>
            <a:r>
              <a:rPr lang="en-US" i="1" dirty="0"/>
              <a:t> J Med</a:t>
            </a:r>
            <a:r>
              <a:rPr lang="en-US" dirty="0"/>
              <a:t>. 2019; 2. Schulz S et al. </a:t>
            </a:r>
            <a:r>
              <a:rPr lang="en-US" i="1" dirty="0"/>
              <a:t>J Cardiovasc </a:t>
            </a:r>
            <a:r>
              <a:rPr lang="en-US" i="1" dirty="0" err="1"/>
              <a:t>Transl</a:t>
            </a:r>
            <a:r>
              <a:rPr lang="en-US" i="1" dirty="0"/>
              <a:t> Res</a:t>
            </a:r>
            <a:r>
              <a:rPr lang="en-US" dirty="0"/>
              <a:t>. 2014;7:91-100.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="" xmlns:a16="http://schemas.microsoft.com/office/drawing/2014/main" id="{C79C15E5-50AB-4734-8406-2C03E56372E1}"/>
              </a:ext>
            </a:extLst>
          </p:cNvPr>
          <p:cNvSpPr/>
          <p:nvPr/>
        </p:nvSpPr>
        <p:spPr>
          <a:xfrm>
            <a:off x="1058502" y="1162470"/>
            <a:ext cx="9446625" cy="605535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Rectangle 34">
            <a:extLst>
              <a:ext uri="{FF2B5EF4-FFF2-40B4-BE49-F238E27FC236}">
                <a16:creationId xmlns="" xmlns:a16="http://schemas.microsoft.com/office/drawing/2014/main" id="{40302D7A-1A5C-473F-AB0A-BF6D3DAACFDE}"/>
              </a:ext>
            </a:extLst>
          </p:cNvPr>
          <p:cNvSpPr/>
          <p:nvPr/>
        </p:nvSpPr>
        <p:spPr>
          <a:xfrm>
            <a:off x="1058502" y="1790843"/>
            <a:ext cx="9446625" cy="1942916"/>
          </a:xfrm>
          <a:prstGeom prst="rect">
            <a:avLst/>
          </a:prstGeom>
          <a:noFill/>
          <a:ln w="28575">
            <a:solidFill>
              <a:srgbClr val="00B0F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Rectangle 36">
            <a:extLst>
              <a:ext uri="{FF2B5EF4-FFF2-40B4-BE49-F238E27FC236}">
                <a16:creationId xmlns="" xmlns:a16="http://schemas.microsoft.com/office/drawing/2014/main" id="{6B8217DC-B79D-4F68-B600-5503A7CA2EC1}"/>
              </a:ext>
            </a:extLst>
          </p:cNvPr>
          <p:cNvSpPr/>
          <p:nvPr/>
        </p:nvSpPr>
        <p:spPr>
          <a:xfrm>
            <a:off x="1058502" y="4095709"/>
            <a:ext cx="9446625" cy="848087"/>
          </a:xfrm>
          <a:prstGeom prst="rect">
            <a:avLst/>
          </a:prstGeom>
          <a:noFill/>
          <a:ln w="28575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D1486849-B233-4BCE-BBFE-219F959075DB}"/>
              </a:ext>
            </a:extLst>
          </p:cNvPr>
          <p:cNvSpPr txBox="1"/>
          <p:nvPr/>
        </p:nvSpPr>
        <p:spPr>
          <a:xfrm>
            <a:off x="10542254" y="1080256"/>
            <a:ext cx="1649746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buClr>
                <a:schemeClr val="accent1"/>
              </a:buClr>
            </a:pPr>
            <a:r>
              <a:rPr lang="en-GB" b="1" dirty="0">
                <a:solidFill>
                  <a:srgbClr val="FF0000"/>
                </a:solidFill>
              </a:rPr>
              <a:t>Clinical Presentation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391E87BE-A48C-48E9-B224-AA60A6A1ED38}"/>
              </a:ext>
            </a:extLst>
          </p:cNvPr>
          <p:cNvSpPr txBox="1"/>
          <p:nvPr/>
        </p:nvSpPr>
        <p:spPr>
          <a:xfrm>
            <a:off x="10563214" y="2202370"/>
            <a:ext cx="1473642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buClr>
                <a:schemeClr val="accent1"/>
              </a:buClr>
            </a:pPr>
            <a:r>
              <a:rPr lang="en-GB" b="1" dirty="0">
                <a:solidFill>
                  <a:srgbClr val="00B0F0"/>
                </a:solidFill>
              </a:rPr>
              <a:t>Multiple Preloading</a:t>
            </a:r>
          </a:p>
          <a:p>
            <a:pPr>
              <a:buClr>
                <a:schemeClr val="accent1"/>
              </a:buClr>
            </a:pPr>
            <a:r>
              <a:rPr lang="en-GB" b="1" dirty="0">
                <a:solidFill>
                  <a:srgbClr val="00B0F0"/>
                </a:solidFill>
              </a:rPr>
              <a:t>Strategies Tested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D68B573E-C9B0-4991-8CD2-7A19C8E2254F}"/>
              </a:ext>
            </a:extLst>
          </p:cNvPr>
          <p:cNvSpPr txBox="1"/>
          <p:nvPr/>
        </p:nvSpPr>
        <p:spPr>
          <a:xfrm>
            <a:off x="10563214" y="4068083"/>
            <a:ext cx="1649746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buClr>
                <a:schemeClr val="accent1"/>
              </a:buClr>
            </a:pPr>
            <a:r>
              <a:rPr lang="en-GB" b="1" dirty="0">
                <a:solidFill>
                  <a:srgbClr val="00B050"/>
                </a:solidFill>
              </a:rPr>
              <a:t>Maintenance  Drug </a:t>
            </a:r>
          </a:p>
          <a:p>
            <a:pPr>
              <a:buClr>
                <a:schemeClr val="accent1"/>
              </a:buClr>
            </a:pPr>
            <a:r>
              <a:rPr lang="en-GB" b="1" dirty="0">
                <a:solidFill>
                  <a:srgbClr val="00B050"/>
                </a:solidFill>
              </a:rPr>
              <a:t>Strategy</a:t>
            </a:r>
          </a:p>
        </p:txBody>
      </p:sp>
      <p:grpSp>
        <p:nvGrpSpPr>
          <p:cNvPr id="69" name="Group 68">
            <a:extLst>
              <a:ext uri="{FF2B5EF4-FFF2-40B4-BE49-F238E27FC236}">
                <a16:creationId xmlns="" xmlns:a16="http://schemas.microsoft.com/office/drawing/2014/main" id="{27DCFFD5-1D49-49E3-8C68-4261A93C2B34}"/>
              </a:ext>
            </a:extLst>
          </p:cNvPr>
          <p:cNvGrpSpPr/>
          <p:nvPr/>
        </p:nvGrpSpPr>
        <p:grpSpPr>
          <a:xfrm>
            <a:off x="1226064" y="1234336"/>
            <a:ext cx="9329267" cy="4659137"/>
            <a:chOff x="1226064" y="1234336"/>
            <a:chExt cx="9329267" cy="4659137"/>
          </a:xfrm>
        </p:grpSpPr>
        <p:cxnSp>
          <p:nvCxnSpPr>
            <p:cNvPr id="70" name="Straight Connector 69">
              <a:extLst>
                <a:ext uri="{FF2B5EF4-FFF2-40B4-BE49-F238E27FC236}">
                  <a16:creationId xmlns="" xmlns:a16="http://schemas.microsoft.com/office/drawing/2014/main" id="{328554B9-1844-40E6-A20A-B56825B2A364}"/>
                </a:ext>
              </a:extLst>
            </p:cNvPr>
            <p:cNvCxnSpPr>
              <a:cxnSpLocks/>
            </p:cNvCxnSpPr>
            <p:nvPr/>
          </p:nvCxnSpPr>
          <p:spPr>
            <a:xfrm>
              <a:off x="1270425" y="1700399"/>
              <a:ext cx="9089045" cy="0"/>
            </a:xfrm>
            <a:prstGeom prst="line">
              <a:avLst/>
            </a:prstGeom>
            <a:noFill/>
            <a:ln w="28575" cap="flat" cmpd="sng" algn="ctr">
              <a:solidFill>
                <a:srgbClr val="000000"/>
              </a:solidFill>
              <a:prstDash val="solid"/>
              <a:round/>
              <a:headEnd type="arrow" w="med" len="med"/>
              <a:tailEnd type="arrow" w="med" len="med"/>
            </a:ln>
            <a:effectLst/>
          </p:spPr>
        </p:cxnSp>
        <p:grpSp>
          <p:nvGrpSpPr>
            <p:cNvPr id="71" name="Group 70">
              <a:extLst>
                <a:ext uri="{FF2B5EF4-FFF2-40B4-BE49-F238E27FC236}">
                  <a16:creationId xmlns="" xmlns:a16="http://schemas.microsoft.com/office/drawing/2014/main" id="{C3AA8D2E-FF41-4828-977C-546BEAB7568E}"/>
                </a:ext>
              </a:extLst>
            </p:cNvPr>
            <p:cNvGrpSpPr/>
            <p:nvPr/>
          </p:nvGrpSpPr>
          <p:grpSpPr>
            <a:xfrm>
              <a:off x="1226064" y="1234336"/>
              <a:ext cx="9329267" cy="4659137"/>
              <a:chOff x="1043059" y="193316"/>
              <a:chExt cx="7233245" cy="4915857"/>
            </a:xfrm>
          </p:grpSpPr>
          <p:sp>
            <p:nvSpPr>
              <p:cNvPr id="76" name="Rectangle: Rounded Corners 75">
                <a:extLst>
                  <a:ext uri="{FF2B5EF4-FFF2-40B4-BE49-F238E27FC236}">
                    <a16:creationId xmlns="" xmlns:a16="http://schemas.microsoft.com/office/drawing/2014/main" id="{373D8294-BCB5-4CDE-914D-9024F0E411CC}"/>
                  </a:ext>
                </a:extLst>
              </p:cNvPr>
              <p:cNvSpPr/>
              <p:nvPr/>
            </p:nvSpPr>
            <p:spPr>
              <a:xfrm rot="5400000">
                <a:off x="2175174" y="-938799"/>
                <a:ext cx="400594" cy="2664823"/>
              </a:xfrm>
              <a:prstGeom prst="roundRect">
                <a:avLst/>
              </a:prstGeom>
              <a:solidFill>
                <a:schemeClr val="tx2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vert="vert270" rtlCol="0" anchor="ctr"/>
              <a:lstStyle/>
              <a:p>
                <a:pPr algn="ctr" defTabSz="1219170"/>
                <a:r>
                  <a:rPr lang="en-US" sz="1600" b="1" kern="0" dirty="0">
                    <a:solidFill>
                      <a:srgbClr val="FFFFFF"/>
                    </a:solidFill>
                    <a:latin typeface="Arial" panose="020B0604020202020204"/>
                  </a:rPr>
                  <a:t>STEMI</a:t>
                </a:r>
              </a:p>
            </p:txBody>
          </p:sp>
          <p:sp>
            <p:nvSpPr>
              <p:cNvPr id="77" name="Rectangle: Rounded Corners 76">
                <a:extLst>
                  <a:ext uri="{FF2B5EF4-FFF2-40B4-BE49-F238E27FC236}">
                    <a16:creationId xmlns="" xmlns:a16="http://schemas.microsoft.com/office/drawing/2014/main" id="{E7ECF721-CE49-43C3-9B3F-90A7DD6783AB}"/>
                  </a:ext>
                </a:extLst>
              </p:cNvPr>
              <p:cNvSpPr/>
              <p:nvPr/>
            </p:nvSpPr>
            <p:spPr>
              <a:xfrm rot="5400000">
                <a:off x="6566050" y="-938799"/>
                <a:ext cx="400594" cy="2664825"/>
              </a:xfrm>
              <a:prstGeom prst="roundRect">
                <a:avLst/>
              </a:prstGeom>
              <a:solidFill>
                <a:schemeClr val="tx2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vert="vert270" rtlCol="0" anchor="ctr"/>
              <a:lstStyle/>
              <a:p>
                <a:pPr algn="ctr" defTabSz="1219170"/>
                <a:r>
                  <a:rPr lang="en-US" sz="1600" b="1" kern="0" dirty="0">
                    <a:solidFill>
                      <a:srgbClr val="FFFFFF"/>
                    </a:solidFill>
                    <a:latin typeface="Arial" panose="020B0604020202020204"/>
                  </a:rPr>
                  <a:t>NSTEMI / UA</a:t>
                </a:r>
              </a:p>
            </p:txBody>
          </p:sp>
          <p:sp>
            <p:nvSpPr>
              <p:cNvPr id="78" name="Rectangle: Rounded Corners 77">
                <a:extLst>
                  <a:ext uri="{FF2B5EF4-FFF2-40B4-BE49-F238E27FC236}">
                    <a16:creationId xmlns="" xmlns:a16="http://schemas.microsoft.com/office/drawing/2014/main" id="{44352F80-E3F5-46EE-97B6-594363ADCF49}"/>
                  </a:ext>
                </a:extLst>
              </p:cNvPr>
              <p:cNvSpPr/>
              <p:nvPr/>
            </p:nvSpPr>
            <p:spPr>
              <a:xfrm rot="5400000">
                <a:off x="2690222" y="560335"/>
                <a:ext cx="807422" cy="1227907"/>
              </a:xfrm>
              <a:prstGeom prst="roundRect">
                <a:avLst/>
              </a:prstGeom>
              <a:solidFill>
                <a:schemeClr val="accent3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vert="vert270" rtlCol="0" anchor="ctr"/>
              <a:lstStyle/>
              <a:p>
                <a:pPr algn="ctr" defTabSz="1219170"/>
                <a:r>
                  <a:rPr lang="en-US" sz="1467" b="1" kern="0" dirty="0">
                    <a:solidFill>
                      <a:srgbClr val="FFFFFF"/>
                    </a:solidFill>
                    <a:latin typeface="Arial" panose="020B0604020202020204"/>
                  </a:rPr>
                  <a:t>Prasugrel </a:t>
                </a:r>
                <a:br>
                  <a:rPr lang="en-US" sz="1467" b="1" kern="0" dirty="0">
                    <a:solidFill>
                      <a:srgbClr val="FFFFFF"/>
                    </a:solidFill>
                    <a:latin typeface="Arial" panose="020B0604020202020204"/>
                  </a:rPr>
                </a:br>
                <a:r>
                  <a:rPr lang="en-US" sz="1467" b="1" kern="0" dirty="0">
                    <a:solidFill>
                      <a:srgbClr val="FFFFFF"/>
                    </a:solidFill>
                    <a:latin typeface="Arial" panose="020B0604020202020204"/>
                  </a:rPr>
                  <a:t>60 mg LD + ASA LD</a:t>
                </a:r>
                <a:r>
                  <a:rPr lang="en-US" sz="1467" kern="0" baseline="30000" dirty="0">
                    <a:solidFill>
                      <a:srgbClr val="FFFFFF"/>
                    </a:solidFill>
                    <a:latin typeface="Arial" panose="020B0604020202020204"/>
                  </a:rPr>
                  <a:t>2</a:t>
                </a:r>
                <a:r>
                  <a:rPr lang="en-US" sz="1467" b="1" kern="0" dirty="0">
                    <a:solidFill>
                      <a:srgbClr val="FFFFFF"/>
                    </a:solidFill>
                    <a:latin typeface="Arial" panose="020B0604020202020204"/>
                  </a:rPr>
                  <a:t> </a:t>
                </a:r>
              </a:p>
            </p:txBody>
          </p:sp>
          <p:sp>
            <p:nvSpPr>
              <p:cNvPr id="79" name="Rectangle: Rounded Corners 78">
                <a:extLst>
                  <a:ext uri="{FF2B5EF4-FFF2-40B4-BE49-F238E27FC236}">
                    <a16:creationId xmlns="" xmlns:a16="http://schemas.microsoft.com/office/drawing/2014/main" id="{83BFEFC2-B3FF-4F54-967B-E83E35A58E1A}"/>
                  </a:ext>
                </a:extLst>
              </p:cNvPr>
              <p:cNvSpPr/>
              <p:nvPr/>
            </p:nvSpPr>
            <p:spPr>
              <a:xfrm rot="5400000">
                <a:off x="5636407" y="570373"/>
                <a:ext cx="822960" cy="1227906"/>
              </a:xfrm>
              <a:prstGeom prst="roundRect">
                <a:avLst/>
              </a:prstGeom>
              <a:solidFill>
                <a:schemeClr val="accent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vert="vert270" rtlCol="0" anchor="ctr"/>
              <a:lstStyle/>
              <a:p>
                <a:pPr algn="ctr" defTabSz="1219170"/>
                <a:r>
                  <a:rPr lang="en-US" sz="1467" b="1" kern="0" dirty="0">
                    <a:solidFill>
                      <a:srgbClr val="FFFFFF"/>
                    </a:solidFill>
                    <a:latin typeface="Arial" panose="020B0604020202020204"/>
                  </a:rPr>
                  <a:t>Ticagrelor</a:t>
                </a:r>
              </a:p>
              <a:p>
                <a:pPr algn="ctr" defTabSz="1219170"/>
                <a:r>
                  <a:rPr lang="en-US" sz="1467" b="1" kern="0" dirty="0">
                    <a:solidFill>
                      <a:srgbClr val="FFFFFF"/>
                    </a:solidFill>
                    <a:latin typeface="Arial" panose="020B0604020202020204"/>
                  </a:rPr>
                  <a:t>180 mg LD + ASA LD</a:t>
                </a:r>
                <a:r>
                  <a:rPr lang="en-US" sz="1467" kern="0" baseline="30000" dirty="0">
                    <a:solidFill>
                      <a:srgbClr val="FFFFFF"/>
                    </a:solidFill>
                    <a:latin typeface="Arial" panose="020B0604020202020204"/>
                  </a:rPr>
                  <a:t>2</a:t>
                </a:r>
                <a:r>
                  <a:rPr lang="en-US" sz="1467" b="1" kern="0" dirty="0">
                    <a:solidFill>
                      <a:srgbClr val="FFFFFF"/>
                    </a:solidFill>
                    <a:latin typeface="Arial" panose="020B0604020202020204"/>
                  </a:rPr>
                  <a:t> </a:t>
                </a:r>
              </a:p>
            </p:txBody>
          </p:sp>
          <p:sp>
            <p:nvSpPr>
              <p:cNvPr id="80" name="Rectangle: Rounded Corners 79">
                <a:extLst>
                  <a:ext uri="{FF2B5EF4-FFF2-40B4-BE49-F238E27FC236}">
                    <a16:creationId xmlns="" xmlns:a16="http://schemas.microsoft.com/office/drawing/2014/main" id="{37182B39-3D4B-4819-B381-090FA5293B13}"/>
                  </a:ext>
                </a:extLst>
              </p:cNvPr>
              <p:cNvSpPr/>
              <p:nvPr/>
            </p:nvSpPr>
            <p:spPr>
              <a:xfrm rot="5400000">
                <a:off x="7085256" y="571148"/>
                <a:ext cx="799096" cy="1227905"/>
              </a:xfrm>
              <a:prstGeom prst="roundRect">
                <a:avLst/>
              </a:prstGeom>
              <a:solidFill>
                <a:srgbClr val="FFFFFF">
                  <a:lumMod val="75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vert="vert270" rtlCol="0" anchor="ctr"/>
              <a:lstStyle/>
              <a:p>
                <a:pPr algn="ctr" defTabSz="1219170"/>
                <a:r>
                  <a:rPr lang="en-US" sz="1467" kern="0" dirty="0">
                    <a:solidFill>
                      <a:srgbClr val="FFFFFF"/>
                    </a:solidFill>
                    <a:latin typeface="Arial" panose="020B0604020202020204"/>
                  </a:rPr>
                  <a:t>Prasugrel</a:t>
                </a:r>
              </a:p>
              <a:p>
                <a:pPr algn="ctr" defTabSz="1219170"/>
                <a:r>
                  <a:rPr lang="en-US" sz="1467" kern="0" dirty="0" err="1">
                    <a:solidFill>
                      <a:srgbClr val="FFFFFF"/>
                    </a:solidFill>
                    <a:latin typeface="Arial" panose="020B0604020202020204"/>
                  </a:rPr>
                  <a:t>NA</a:t>
                </a:r>
                <a:r>
                  <a:rPr lang="en-US" sz="1467" kern="0" baseline="30000" dirty="0" err="1">
                    <a:solidFill>
                      <a:srgbClr val="FFFFFF"/>
                    </a:solidFill>
                    <a:latin typeface="Arial" panose="020B0604020202020204"/>
                  </a:rPr>
                  <a:t>b</a:t>
                </a:r>
                <a:r>
                  <a:rPr lang="en-US" sz="1467" kern="0" dirty="0">
                    <a:solidFill>
                      <a:srgbClr val="9DB0AC"/>
                    </a:solidFill>
                    <a:latin typeface="Arial" panose="020B0604020202020204"/>
                  </a:rPr>
                  <a:t> </a:t>
                </a:r>
                <a:r>
                  <a:rPr lang="en-US" sz="1467" b="1" kern="0" dirty="0">
                    <a:solidFill>
                      <a:srgbClr val="FFFFFF"/>
                    </a:solidFill>
                    <a:latin typeface="Arial" panose="020B0604020202020204"/>
                  </a:rPr>
                  <a:t>+ </a:t>
                </a:r>
                <a:br>
                  <a:rPr lang="en-US" sz="1467" b="1" kern="0" dirty="0">
                    <a:solidFill>
                      <a:srgbClr val="FFFFFF"/>
                    </a:solidFill>
                    <a:latin typeface="Arial" panose="020B0604020202020204"/>
                  </a:rPr>
                </a:br>
                <a:r>
                  <a:rPr lang="en-US" sz="1467" b="1" kern="0" dirty="0">
                    <a:solidFill>
                      <a:srgbClr val="FFFFFF"/>
                    </a:solidFill>
                    <a:latin typeface="Arial" panose="020B0604020202020204"/>
                  </a:rPr>
                  <a:t>ASA LD</a:t>
                </a:r>
                <a:r>
                  <a:rPr lang="en-US" sz="1467" kern="0" baseline="30000" dirty="0">
                    <a:solidFill>
                      <a:srgbClr val="FFFFFF"/>
                    </a:solidFill>
                    <a:latin typeface="Arial" panose="020B0604020202020204"/>
                  </a:rPr>
                  <a:t>2</a:t>
                </a:r>
                <a:endParaRPr lang="en-US" sz="1467" kern="0" baseline="30000" dirty="0">
                  <a:solidFill>
                    <a:srgbClr val="9DB0AC"/>
                  </a:solidFill>
                  <a:latin typeface="Arial" panose="020B0604020202020204"/>
                </a:endParaRPr>
              </a:p>
            </p:txBody>
          </p:sp>
          <p:sp>
            <p:nvSpPr>
              <p:cNvPr id="81" name="Rectangle: Rounded Corners 80">
                <a:extLst>
                  <a:ext uri="{FF2B5EF4-FFF2-40B4-BE49-F238E27FC236}">
                    <a16:creationId xmlns="" xmlns:a16="http://schemas.microsoft.com/office/drawing/2014/main" id="{D5AEEFBD-49E7-4122-9774-A39057EB8974}"/>
                  </a:ext>
                </a:extLst>
              </p:cNvPr>
              <p:cNvSpPr/>
              <p:nvPr/>
            </p:nvSpPr>
            <p:spPr>
              <a:xfrm rot="5400000">
                <a:off x="1249885" y="574726"/>
                <a:ext cx="814253" cy="1227906"/>
              </a:xfrm>
              <a:prstGeom prst="roundRect">
                <a:avLst/>
              </a:prstGeom>
              <a:solidFill>
                <a:schemeClr val="accent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vert="vert270" rtlCol="0" anchor="ctr"/>
              <a:lstStyle/>
              <a:p>
                <a:pPr algn="ctr" defTabSz="1219170"/>
                <a:r>
                  <a:rPr lang="en-US" sz="1467" b="1" kern="0" dirty="0">
                    <a:solidFill>
                      <a:srgbClr val="FFFFFF"/>
                    </a:solidFill>
                    <a:latin typeface="Arial" panose="020B0604020202020204"/>
                  </a:rPr>
                  <a:t>Ticagrelor </a:t>
                </a:r>
                <a:br>
                  <a:rPr lang="en-US" sz="1467" b="1" kern="0" dirty="0">
                    <a:solidFill>
                      <a:srgbClr val="FFFFFF"/>
                    </a:solidFill>
                    <a:latin typeface="Arial" panose="020B0604020202020204"/>
                  </a:rPr>
                </a:br>
                <a:r>
                  <a:rPr lang="en-US" sz="1467" b="1" kern="0" dirty="0">
                    <a:solidFill>
                      <a:srgbClr val="FFFFFF"/>
                    </a:solidFill>
                    <a:latin typeface="Arial" panose="020B0604020202020204"/>
                  </a:rPr>
                  <a:t>180 mg LD + ASA LD</a:t>
                </a:r>
                <a:r>
                  <a:rPr lang="en-US" sz="1467" kern="0" baseline="30000" dirty="0">
                    <a:solidFill>
                      <a:srgbClr val="FFFFFF"/>
                    </a:solidFill>
                    <a:latin typeface="Arial" panose="020B0604020202020204"/>
                  </a:rPr>
                  <a:t>2</a:t>
                </a:r>
              </a:p>
            </p:txBody>
          </p:sp>
          <p:cxnSp>
            <p:nvCxnSpPr>
              <p:cNvPr id="82" name="Straight Connector 81">
                <a:extLst>
                  <a:ext uri="{FF2B5EF4-FFF2-40B4-BE49-F238E27FC236}">
                    <a16:creationId xmlns="" xmlns:a16="http://schemas.microsoft.com/office/drawing/2014/main" id="{C6E821E3-CC0D-47E9-87E8-93C57B18B86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51765" y="706032"/>
                <a:ext cx="7046994" cy="0"/>
              </a:xfrm>
              <a:prstGeom prst="line">
                <a:avLst/>
              </a:prstGeom>
              <a:noFill/>
              <a:ln w="28575" cap="flat" cmpd="sng" algn="ctr">
                <a:noFill/>
                <a:prstDash val="solid"/>
                <a:round/>
                <a:headEnd type="arrow" w="med" len="med"/>
                <a:tailEnd type="arrow" w="med" len="med"/>
              </a:ln>
              <a:effectLst/>
            </p:spPr>
          </p:cxnSp>
          <p:sp>
            <p:nvSpPr>
              <p:cNvPr id="83" name="TextBox 82">
                <a:extLst>
                  <a:ext uri="{FF2B5EF4-FFF2-40B4-BE49-F238E27FC236}">
                    <a16:creationId xmlns="" xmlns:a16="http://schemas.microsoft.com/office/drawing/2014/main" id="{6E28B4DF-0224-4FF9-8181-A4E7C55ACFA8}"/>
                  </a:ext>
                </a:extLst>
              </p:cNvPr>
              <p:cNvSpPr txBox="1"/>
              <p:nvPr/>
            </p:nvSpPr>
            <p:spPr>
              <a:xfrm>
                <a:off x="3997017" y="505230"/>
                <a:ext cx="1227906" cy="324735"/>
              </a:xfrm>
              <a:prstGeom prst="rect">
                <a:avLst/>
              </a:prstGeom>
              <a:solidFill>
                <a:srgbClr val="FFFFFF"/>
              </a:solidFill>
              <a:ln w="12700" cap="flat" cmpd="sng" algn="ctr">
                <a:solidFill>
                  <a:schemeClr val="tx1"/>
                </a:solidFill>
                <a:prstDash val="solid"/>
                <a:miter lim="800000"/>
              </a:ln>
              <a:effectLst/>
            </p:spPr>
            <p:txBody>
              <a:bodyPr wrap="square" rtlCol="0" anchor="ctr">
                <a:spAutoFit/>
              </a:bodyPr>
              <a:lstStyle/>
              <a:p>
                <a:pPr algn="ctr" defTabSz="1219170"/>
                <a:r>
                  <a:rPr lang="en-US" sz="1400" b="1" kern="0" dirty="0">
                    <a:solidFill>
                      <a:srgbClr val="000000"/>
                    </a:solidFill>
                    <a:latin typeface="Arial" panose="020B0604020202020204"/>
                  </a:rPr>
                  <a:t>Randomization</a:t>
                </a:r>
              </a:p>
            </p:txBody>
          </p:sp>
          <p:sp>
            <p:nvSpPr>
              <p:cNvPr id="84" name="TextBox 83">
                <a:extLst>
                  <a:ext uri="{FF2B5EF4-FFF2-40B4-BE49-F238E27FC236}">
                    <a16:creationId xmlns="" xmlns:a16="http://schemas.microsoft.com/office/drawing/2014/main" id="{8D551E9E-F956-4A81-89AB-6FF89F77B1B4}"/>
                  </a:ext>
                </a:extLst>
              </p:cNvPr>
              <p:cNvSpPr txBox="1"/>
              <p:nvPr/>
            </p:nvSpPr>
            <p:spPr>
              <a:xfrm>
                <a:off x="1051765" y="1628969"/>
                <a:ext cx="2656117" cy="324735"/>
              </a:xfrm>
              <a:prstGeom prst="rect">
                <a:avLst/>
              </a:prstGeom>
              <a:solidFill>
                <a:srgbClr val="FFFFFF"/>
              </a:solidFill>
              <a:ln w="12700" cap="flat" cmpd="sng" algn="ctr">
                <a:solidFill>
                  <a:schemeClr val="tx1"/>
                </a:solidFill>
                <a:prstDash val="solid"/>
                <a:miter lim="800000"/>
              </a:ln>
              <a:effectLst/>
            </p:spPr>
            <p:txBody>
              <a:bodyPr wrap="square" rtlCol="0" anchor="ctr">
                <a:spAutoFit/>
              </a:bodyPr>
              <a:lstStyle/>
              <a:p>
                <a:pPr algn="ctr" defTabSz="1219170"/>
                <a:r>
                  <a:rPr lang="en-US" sz="1400" b="1" kern="0" dirty="0" err="1">
                    <a:solidFill>
                      <a:srgbClr val="000000"/>
                    </a:solidFill>
                    <a:latin typeface="Arial" panose="020B0604020202020204"/>
                  </a:rPr>
                  <a:t>Angiography</a:t>
                </a:r>
                <a:r>
                  <a:rPr lang="en-US" sz="1400" b="1" kern="0" baseline="30000" dirty="0" err="1">
                    <a:solidFill>
                      <a:srgbClr val="000000"/>
                    </a:solidFill>
                    <a:latin typeface="Arial" panose="020B0604020202020204"/>
                  </a:rPr>
                  <a:t>a</a:t>
                </a:r>
                <a:r>
                  <a:rPr lang="en-US" sz="1400" b="1" kern="0" dirty="0">
                    <a:solidFill>
                      <a:srgbClr val="000000"/>
                    </a:solidFill>
                    <a:latin typeface="Arial" panose="020B0604020202020204"/>
                  </a:rPr>
                  <a:t> + PCI/CABG</a:t>
                </a:r>
              </a:p>
            </p:txBody>
          </p:sp>
          <p:sp>
            <p:nvSpPr>
              <p:cNvPr id="85" name="TextBox 84">
                <a:extLst>
                  <a:ext uri="{FF2B5EF4-FFF2-40B4-BE49-F238E27FC236}">
                    <a16:creationId xmlns="" xmlns:a16="http://schemas.microsoft.com/office/drawing/2014/main" id="{D0B2DF0C-676F-4986-963F-68837A3A13CC}"/>
                  </a:ext>
                </a:extLst>
              </p:cNvPr>
              <p:cNvSpPr txBox="1"/>
              <p:nvPr/>
            </p:nvSpPr>
            <p:spPr>
              <a:xfrm>
                <a:off x="5433930" y="1628969"/>
                <a:ext cx="2664825" cy="324735"/>
              </a:xfrm>
              <a:prstGeom prst="rect">
                <a:avLst/>
              </a:prstGeom>
              <a:solidFill>
                <a:srgbClr val="FFFFFF"/>
              </a:solidFill>
              <a:ln w="12700" cap="flat" cmpd="sng" algn="ctr">
                <a:solidFill>
                  <a:schemeClr val="tx1"/>
                </a:solidFill>
                <a:prstDash val="solid"/>
                <a:miter lim="800000"/>
              </a:ln>
              <a:effectLst/>
            </p:spPr>
            <p:txBody>
              <a:bodyPr wrap="square" rtlCol="0" anchor="ctr">
                <a:spAutoFit/>
              </a:bodyPr>
              <a:lstStyle/>
              <a:p>
                <a:pPr algn="ctr" defTabSz="1219170"/>
                <a:r>
                  <a:rPr lang="en-US" sz="1400" b="1" kern="0" dirty="0" err="1">
                    <a:solidFill>
                      <a:srgbClr val="000000"/>
                    </a:solidFill>
                    <a:latin typeface="Arial" panose="020B0604020202020204"/>
                  </a:rPr>
                  <a:t>Angiography</a:t>
                </a:r>
                <a:r>
                  <a:rPr lang="en-US" sz="1400" b="1" kern="0" baseline="30000" dirty="0" err="1">
                    <a:solidFill>
                      <a:srgbClr val="000000"/>
                    </a:solidFill>
                    <a:latin typeface="Arial" panose="020B0604020202020204"/>
                  </a:rPr>
                  <a:t>a</a:t>
                </a:r>
                <a:endParaRPr lang="en-US" sz="1400" b="1" kern="0" dirty="0">
                  <a:solidFill>
                    <a:srgbClr val="000000"/>
                  </a:solidFill>
                  <a:latin typeface="Arial" panose="020B0604020202020204"/>
                </a:endParaRPr>
              </a:p>
            </p:txBody>
          </p:sp>
          <p:sp>
            <p:nvSpPr>
              <p:cNvPr id="86" name="Rectangle: Rounded Corners 85">
                <a:extLst>
                  <a:ext uri="{FF2B5EF4-FFF2-40B4-BE49-F238E27FC236}">
                    <a16:creationId xmlns="" xmlns:a16="http://schemas.microsoft.com/office/drawing/2014/main" id="{110C1BFB-7BDD-4DF1-A81E-D33F6A88668B}"/>
                  </a:ext>
                </a:extLst>
              </p:cNvPr>
              <p:cNvSpPr/>
              <p:nvPr/>
            </p:nvSpPr>
            <p:spPr>
              <a:xfrm rot="5400000">
                <a:off x="2698929" y="1781585"/>
                <a:ext cx="807422" cy="1227907"/>
              </a:xfrm>
              <a:prstGeom prst="roundRect">
                <a:avLst/>
              </a:prstGeom>
              <a:solidFill>
                <a:schemeClr val="accent3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vert="vert270" rtlCol="0" anchor="ctr"/>
              <a:lstStyle/>
              <a:p>
                <a:pPr algn="ctr" defTabSz="1219170"/>
                <a:r>
                  <a:rPr lang="en-US" sz="1467" b="1" kern="0" dirty="0">
                    <a:solidFill>
                      <a:srgbClr val="FFFFFF"/>
                    </a:solidFill>
                    <a:latin typeface="Arial" panose="020B0604020202020204"/>
                  </a:rPr>
                  <a:t>Prasugrel </a:t>
                </a:r>
                <a:br>
                  <a:rPr lang="en-US" sz="1467" b="1" kern="0" dirty="0">
                    <a:solidFill>
                      <a:srgbClr val="FFFFFF"/>
                    </a:solidFill>
                    <a:latin typeface="Arial" panose="020B0604020202020204"/>
                  </a:rPr>
                </a:br>
                <a:r>
                  <a:rPr lang="en-US" sz="1467" b="1" kern="0" dirty="0">
                    <a:solidFill>
                      <a:srgbClr val="FFFFFF"/>
                    </a:solidFill>
                    <a:latin typeface="Arial" panose="020B0604020202020204"/>
                  </a:rPr>
                  <a:t>10 mg </a:t>
                </a:r>
                <a:r>
                  <a:rPr lang="en-US" sz="1467" b="1" kern="0" dirty="0" err="1">
                    <a:solidFill>
                      <a:srgbClr val="FFFFFF"/>
                    </a:solidFill>
                    <a:latin typeface="Arial" panose="020B0604020202020204"/>
                  </a:rPr>
                  <a:t>QD</a:t>
                </a:r>
                <a:r>
                  <a:rPr lang="en-US" sz="1467" b="1" kern="0" baseline="30000" dirty="0" err="1">
                    <a:solidFill>
                      <a:srgbClr val="FFFFFF"/>
                    </a:solidFill>
                    <a:latin typeface="Arial" panose="020B0604020202020204"/>
                  </a:rPr>
                  <a:t>b</a:t>
                </a:r>
                <a:r>
                  <a:rPr lang="en-US" sz="1467" b="1" kern="0" baseline="30000" dirty="0">
                    <a:solidFill>
                      <a:srgbClr val="FFFFFF"/>
                    </a:solidFill>
                    <a:latin typeface="Arial" panose="020B0604020202020204"/>
                  </a:rPr>
                  <a:t> </a:t>
                </a:r>
                <a:r>
                  <a:rPr lang="en-US" sz="1467" b="1" kern="0" dirty="0">
                    <a:solidFill>
                      <a:srgbClr val="FFFFFF"/>
                    </a:solidFill>
                    <a:latin typeface="Arial" panose="020B0604020202020204"/>
                  </a:rPr>
                  <a:t>+ ASA MD</a:t>
                </a:r>
                <a:r>
                  <a:rPr lang="en-US" sz="1467" kern="0" baseline="30000" dirty="0">
                    <a:solidFill>
                      <a:srgbClr val="FFFFFF"/>
                    </a:solidFill>
                    <a:latin typeface="Arial" panose="020B0604020202020204"/>
                  </a:rPr>
                  <a:t>2</a:t>
                </a:r>
              </a:p>
            </p:txBody>
          </p:sp>
          <p:sp>
            <p:nvSpPr>
              <p:cNvPr id="87" name="Rectangle: Rounded Corners 86">
                <a:extLst>
                  <a:ext uri="{FF2B5EF4-FFF2-40B4-BE49-F238E27FC236}">
                    <a16:creationId xmlns="" xmlns:a16="http://schemas.microsoft.com/office/drawing/2014/main" id="{5E03F75F-402F-4CF8-BE29-EA8348BA5288}"/>
                  </a:ext>
                </a:extLst>
              </p:cNvPr>
              <p:cNvSpPr/>
              <p:nvPr/>
            </p:nvSpPr>
            <p:spPr>
              <a:xfrm rot="5400000">
                <a:off x="1258592" y="1795976"/>
                <a:ext cx="814253" cy="1227906"/>
              </a:xfrm>
              <a:prstGeom prst="roundRect">
                <a:avLst/>
              </a:prstGeom>
              <a:solidFill>
                <a:schemeClr val="accent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vert="vert270" rtlCol="0" anchor="ctr"/>
              <a:lstStyle/>
              <a:p>
                <a:pPr algn="ctr" defTabSz="1219170"/>
                <a:r>
                  <a:rPr lang="en-US" sz="1467" b="1" kern="0" dirty="0">
                    <a:solidFill>
                      <a:srgbClr val="FFFFFF"/>
                    </a:solidFill>
                    <a:latin typeface="Arial" panose="020B0604020202020204"/>
                  </a:rPr>
                  <a:t>Ticagrelor </a:t>
                </a:r>
                <a:br>
                  <a:rPr lang="en-US" sz="1467" b="1" kern="0" dirty="0">
                    <a:solidFill>
                      <a:srgbClr val="FFFFFF"/>
                    </a:solidFill>
                    <a:latin typeface="Arial" panose="020B0604020202020204"/>
                  </a:rPr>
                </a:br>
                <a:r>
                  <a:rPr lang="en-US" sz="1467" b="1" kern="0" dirty="0">
                    <a:solidFill>
                      <a:srgbClr val="FFFFFF"/>
                    </a:solidFill>
                    <a:latin typeface="Arial" panose="020B0604020202020204"/>
                  </a:rPr>
                  <a:t>90 mg BID + ASA MD</a:t>
                </a:r>
                <a:r>
                  <a:rPr lang="en-US" sz="1467" kern="0" baseline="30000" dirty="0">
                    <a:solidFill>
                      <a:srgbClr val="FFFFFF"/>
                    </a:solidFill>
                    <a:latin typeface="Arial" panose="020B0604020202020204"/>
                  </a:rPr>
                  <a:t>2</a:t>
                </a:r>
              </a:p>
            </p:txBody>
          </p:sp>
          <p:sp>
            <p:nvSpPr>
              <p:cNvPr id="88" name="Rectangle: Rounded Corners 87">
                <a:extLst>
                  <a:ext uri="{FF2B5EF4-FFF2-40B4-BE49-F238E27FC236}">
                    <a16:creationId xmlns="" xmlns:a16="http://schemas.microsoft.com/office/drawing/2014/main" id="{855F905B-5126-4C4E-A498-E4755CB0958C}"/>
                  </a:ext>
                </a:extLst>
              </p:cNvPr>
              <p:cNvSpPr/>
              <p:nvPr/>
            </p:nvSpPr>
            <p:spPr>
              <a:xfrm rot="5400000">
                <a:off x="7083122" y="1779561"/>
                <a:ext cx="803368" cy="1227905"/>
              </a:xfrm>
              <a:prstGeom prst="roundRect">
                <a:avLst/>
              </a:prstGeom>
              <a:solidFill>
                <a:schemeClr val="accent3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vert="vert270" rtlCol="0" anchor="ctr"/>
              <a:lstStyle/>
              <a:p>
                <a:pPr algn="ctr" defTabSz="1219170"/>
                <a:r>
                  <a:rPr lang="en-US" sz="1467" b="1" kern="0" dirty="0">
                    <a:solidFill>
                      <a:srgbClr val="FFFFFF"/>
                    </a:solidFill>
                    <a:latin typeface="Arial" panose="020B0604020202020204"/>
                  </a:rPr>
                  <a:t>Prasugrel </a:t>
                </a:r>
                <a:br>
                  <a:rPr lang="en-US" sz="1467" b="1" kern="0" dirty="0">
                    <a:solidFill>
                      <a:srgbClr val="FFFFFF"/>
                    </a:solidFill>
                    <a:latin typeface="Arial" panose="020B0604020202020204"/>
                  </a:rPr>
                </a:br>
                <a:r>
                  <a:rPr lang="en-US" sz="1467" b="1" kern="0" dirty="0">
                    <a:solidFill>
                      <a:srgbClr val="FFFFFF"/>
                    </a:solidFill>
                    <a:latin typeface="Arial" panose="020B0604020202020204"/>
                  </a:rPr>
                  <a:t>60 mg LD + ASA MD</a:t>
                </a:r>
                <a:r>
                  <a:rPr lang="en-US" sz="1467" kern="0" baseline="30000" dirty="0">
                    <a:solidFill>
                      <a:srgbClr val="FFFFFF"/>
                    </a:solidFill>
                    <a:latin typeface="Arial" panose="020B0604020202020204"/>
                  </a:rPr>
                  <a:t>2</a:t>
                </a:r>
                <a:r>
                  <a:rPr lang="en-US" sz="1467" b="1" kern="0" dirty="0">
                    <a:solidFill>
                      <a:srgbClr val="9DB0AC"/>
                    </a:solidFill>
                    <a:latin typeface="Arial" panose="020B0604020202020204"/>
                  </a:rPr>
                  <a:t> </a:t>
                </a:r>
              </a:p>
            </p:txBody>
          </p:sp>
          <p:sp>
            <p:nvSpPr>
              <p:cNvPr id="89" name="TextBox 88">
                <a:extLst>
                  <a:ext uri="{FF2B5EF4-FFF2-40B4-BE49-F238E27FC236}">
                    <a16:creationId xmlns="" xmlns:a16="http://schemas.microsoft.com/office/drawing/2014/main" id="{44829BC8-DF6A-4AE1-AA52-A0EEC460D263}"/>
                  </a:ext>
                </a:extLst>
              </p:cNvPr>
              <p:cNvSpPr txBox="1"/>
              <p:nvPr/>
            </p:nvSpPr>
            <p:spPr>
              <a:xfrm>
                <a:off x="5433934" y="2863329"/>
                <a:ext cx="2664825" cy="324735"/>
              </a:xfrm>
              <a:prstGeom prst="rect">
                <a:avLst/>
              </a:prstGeom>
              <a:solidFill>
                <a:srgbClr val="FFFFFF"/>
              </a:solidFill>
              <a:ln w="12700" cap="flat" cmpd="sng" algn="ctr">
                <a:solidFill>
                  <a:schemeClr val="tx1"/>
                </a:solidFill>
                <a:prstDash val="solid"/>
                <a:miter lim="800000"/>
              </a:ln>
              <a:effectLst/>
            </p:spPr>
            <p:txBody>
              <a:bodyPr wrap="square" rtlCol="0" anchor="ctr">
                <a:spAutoFit/>
              </a:bodyPr>
              <a:lstStyle/>
              <a:p>
                <a:pPr algn="ctr" defTabSz="1219170"/>
                <a:r>
                  <a:rPr lang="en-US" sz="1400" b="1" kern="0" dirty="0">
                    <a:solidFill>
                      <a:srgbClr val="000000"/>
                    </a:solidFill>
                    <a:latin typeface="Arial" panose="020B0604020202020204"/>
                  </a:rPr>
                  <a:t>PCI/CABG</a:t>
                </a:r>
              </a:p>
            </p:txBody>
          </p:sp>
          <p:sp>
            <p:nvSpPr>
              <p:cNvPr id="90" name="Rectangle: Rounded Corners 89">
                <a:extLst>
                  <a:ext uri="{FF2B5EF4-FFF2-40B4-BE49-F238E27FC236}">
                    <a16:creationId xmlns="" xmlns:a16="http://schemas.microsoft.com/office/drawing/2014/main" id="{B65C1FE9-FA13-4861-BBC3-54F2078B658F}"/>
                  </a:ext>
                </a:extLst>
              </p:cNvPr>
              <p:cNvSpPr/>
              <p:nvPr/>
            </p:nvSpPr>
            <p:spPr>
              <a:xfrm rot="5400000">
                <a:off x="7081094" y="3033439"/>
                <a:ext cx="807422" cy="1227907"/>
              </a:xfrm>
              <a:prstGeom prst="roundRect">
                <a:avLst/>
              </a:prstGeom>
              <a:solidFill>
                <a:schemeClr val="accent3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vert="vert270" rtlCol="0" anchor="ctr"/>
              <a:lstStyle/>
              <a:p>
                <a:pPr algn="ctr" defTabSz="1219170"/>
                <a:r>
                  <a:rPr lang="en-US" sz="1467" b="1" kern="0" dirty="0">
                    <a:solidFill>
                      <a:srgbClr val="FFFFFF"/>
                    </a:solidFill>
                    <a:latin typeface="Arial" panose="020B0604020202020204"/>
                  </a:rPr>
                  <a:t>Prasugrel </a:t>
                </a:r>
                <a:br>
                  <a:rPr lang="en-US" sz="1467" b="1" kern="0" dirty="0">
                    <a:solidFill>
                      <a:srgbClr val="FFFFFF"/>
                    </a:solidFill>
                    <a:latin typeface="Arial" panose="020B0604020202020204"/>
                  </a:rPr>
                </a:br>
                <a:r>
                  <a:rPr lang="en-US" sz="1467" b="1" kern="0" dirty="0">
                    <a:solidFill>
                      <a:srgbClr val="FFFFFF"/>
                    </a:solidFill>
                    <a:latin typeface="Arial" panose="020B0604020202020204"/>
                  </a:rPr>
                  <a:t>10 mg </a:t>
                </a:r>
                <a:r>
                  <a:rPr lang="en-US" sz="1467" b="1" kern="0" dirty="0" err="1">
                    <a:solidFill>
                      <a:srgbClr val="FFFFFF"/>
                    </a:solidFill>
                    <a:latin typeface="Arial" panose="020B0604020202020204"/>
                  </a:rPr>
                  <a:t>QD</a:t>
                </a:r>
                <a:r>
                  <a:rPr lang="en-US" sz="1467" b="1" kern="0" baseline="30000" dirty="0" err="1">
                    <a:solidFill>
                      <a:srgbClr val="FFFFFF"/>
                    </a:solidFill>
                    <a:latin typeface="Arial" panose="020B0604020202020204"/>
                  </a:rPr>
                  <a:t>c</a:t>
                </a:r>
                <a:r>
                  <a:rPr lang="en-US" sz="1467" b="1" kern="0" baseline="30000" dirty="0">
                    <a:solidFill>
                      <a:srgbClr val="FFFFFF"/>
                    </a:solidFill>
                    <a:latin typeface="Arial" panose="020B0604020202020204"/>
                  </a:rPr>
                  <a:t> </a:t>
                </a:r>
                <a:r>
                  <a:rPr lang="en-US" sz="1467" b="1" kern="0" dirty="0">
                    <a:solidFill>
                      <a:srgbClr val="FFFFFF"/>
                    </a:solidFill>
                    <a:latin typeface="Arial" panose="020B0604020202020204"/>
                  </a:rPr>
                  <a:t>+ ASA MD</a:t>
                </a:r>
                <a:r>
                  <a:rPr lang="en-US" sz="1467" kern="0" baseline="30000" dirty="0">
                    <a:solidFill>
                      <a:srgbClr val="FFFFFF"/>
                    </a:solidFill>
                    <a:latin typeface="Arial" panose="020B0604020202020204"/>
                  </a:rPr>
                  <a:t>2</a:t>
                </a:r>
              </a:p>
            </p:txBody>
          </p:sp>
          <p:sp>
            <p:nvSpPr>
              <p:cNvPr id="91" name="Rectangle: Rounded Corners 90">
                <a:extLst>
                  <a:ext uri="{FF2B5EF4-FFF2-40B4-BE49-F238E27FC236}">
                    <a16:creationId xmlns="" xmlns:a16="http://schemas.microsoft.com/office/drawing/2014/main" id="{1F254EF0-33DD-45A8-89D3-C1A6C5E16A11}"/>
                  </a:ext>
                </a:extLst>
              </p:cNvPr>
              <p:cNvSpPr/>
              <p:nvPr/>
            </p:nvSpPr>
            <p:spPr>
              <a:xfrm rot="5400000">
                <a:off x="5640757" y="3047830"/>
                <a:ext cx="814253" cy="1227906"/>
              </a:xfrm>
              <a:prstGeom prst="roundRect">
                <a:avLst/>
              </a:prstGeom>
              <a:solidFill>
                <a:schemeClr val="accent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vert="vert270" rtlCol="0" anchor="ctr"/>
              <a:lstStyle/>
              <a:p>
                <a:pPr algn="ctr" defTabSz="1219170"/>
                <a:r>
                  <a:rPr lang="en-US" sz="1467" b="1" kern="0" dirty="0">
                    <a:solidFill>
                      <a:srgbClr val="FFFFFF"/>
                    </a:solidFill>
                    <a:latin typeface="Arial" panose="020B0604020202020204"/>
                  </a:rPr>
                  <a:t>Ticagrelor </a:t>
                </a:r>
                <a:br>
                  <a:rPr lang="en-US" sz="1467" b="1" kern="0" dirty="0">
                    <a:solidFill>
                      <a:srgbClr val="FFFFFF"/>
                    </a:solidFill>
                    <a:latin typeface="Arial" panose="020B0604020202020204"/>
                  </a:rPr>
                </a:br>
                <a:r>
                  <a:rPr lang="en-US" sz="1467" b="1" kern="0" dirty="0">
                    <a:solidFill>
                      <a:srgbClr val="FFFFFF"/>
                    </a:solidFill>
                    <a:latin typeface="Arial" panose="020B0604020202020204"/>
                  </a:rPr>
                  <a:t>90 mg BID + ASA MD</a:t>
                </a:r>
                <a:r>
                  <a:rPr lang="en-US" sz="1467" kern="0" baseline="30000" dirty="0">
                    <a:solidFill>
                      <a:srgbClr val="FFFFFF"/>
                    </a:solidFill>
                    <a:latin typeface="Arial" panose="020B0604020202020204"/>
                  </a:rPr>
                  <a:t>2</a:t>
                </a:r>
              </a:p>
            </p:txBody>
          </p:sp>
          <p:cxnSp>
            <p:nvCxnSpPr>
              <p:cNvPr id="92" name="Straight Arrow Connector 91">
                <a:extLst>
                  <a:ext uri="{FF2B5EF4-FFF2-40B4-BE49-F238E27FC236}">
                    <a16:creationId xmlns="" xmlns:a16="http://schemas.microsoft.com/office/drawing/2014/main" id="{2EDFEFFA-2C2B-48F6-AC01-0FAC98C3D0A1}"/>
                  </a:ext>
                </a:extLst>
              </p:cNvPr>
              <p:cNvCxnSpPr>
                <a:cxnSpLocks/>
                <a:stCxn id="87" idx="3"/>
              </p:cNvCxnSpPr>
              <p:nvPr/>
            </p:nvCxnSpPr>
            <p:spPr>
              <a:xfrm>
                <a:off x="1665719" y="2817056"/>
                <a:ext cx="0" cy="1625660"/>
              </a:xfrm>
              <a:prstGeom prst="straightConnector1">
                <a:avLst/>
              </a:prstGeom>
              <a:noFill/>
              <a:ln w="19050" cap="flat" cmpd="sng" algn="ctr">
                <a:noFill/>
                <a:prstDash val="solid"/>
                <a:miter lim="800000"/>
                <a:tailEnd type="triangle"/>
              </a:ln>
              <a:effectLst/>
            </p:spPr>
          </p:cxnSp>
          <p:cxnSp>
            <p:nvCxnSpPr>
              <p:cNvPr id="93" name="Straight Arrow Connector 92">
                <a:extLst>
                  <a:ext uri="{FF2B5EF4-FFF2-40B4-BE49-F238E27FC236}">
                    <a16:creationId xmlns="" xmlns:a16="http://schemas.microsoft.com/office/drawing/2014/main" id="{AA28D854-7491-4B21-ABBB-A9C71D35D64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102627" y="2798042"/>
                <a:ext cx="13" cy="1644674"/>
              </a:xfrm>
              <a:prstGeom prst="straightConnector1">
                <a:avLst/>
              </a:prstGeom>
              <a:noFill/>
              <a:ln w="19050" cap="flat" cmpd="sng" algn="ctr">
                <a:noFill/>
                <a:prstDash val="solid"/>
                <a:miter lim="800000"/>
                <a:tailEnd type="triangle"/>
              </a:ln>
              <a:effectLst/>
            </p:spPr>
          </p:cxnSp>
          <p:cxnSp>
            <p:nvCxnSpPr>
              <p:cNvPr id="94" name="Straight Arrow Connector 93">
                <a:extLst>
                  <a:ext uri="{FF2B5EF4-FFF2-40B4-BE49-F238E27FC236}">
                    <a16:creationId xmlns="" xmlns:a16="http://schemas.microsoft.com/office/drawing/2014/main" id="{EED533E7-4E5D-4B3E-BB2B-394702A6F2A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47883" y="4068910"/>
                <a:ext cx="0" cy="373806"/>
              </a:xfrm>
              <a:prstGeom prst="straightConnector1">
                <a:avLst/>
              </a:prstGeom>
              <a:noFill/>
              <a:ln w="19050" cap="flat" cmpd="sng" algn="ctr">
                <a:noFill/>
                <a:prstDash val="solid"/>
                <a:miter lim="800000"/>
                <a:tailEnd type="triangle"/>
              </a:ln>
              <a:effectLst/>
            </p:spPr>
          </p:cxnSp>
          <p:cxnSp>
            <p:nvCxnSpPr>
              <p:cNvPr id="95" name="Straight Arrow Connector 94">
                <a:extLst>
                  <a:ext uri="{FF2B5EF4-FFF2-40B4-BE49-F238E27FC236}">
                    <a16:creationId xmlns="" xmlns:a16="http://schemas.microsoft.com/office/drawing/2014/main" id="{6B179BAA-F01D-487F-BDBE-B5E65080332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476018" y="4051104"/>
                <a:ext cx="0" cy="391612"/>
              </a:xfrm>
              <a:prstGeom prst="straightConnector1">
                <a:avLst/>
              </a:prstGeom>
              <a:noFill/>
              <a:ln w="19050" cap="flat" cmpd="sng" algn="ctr">
                <a:noFill/>
                <a:prstDash val="solid"/>
                <a:miter lim="800000"/>
                <a:tailEnd type="triangle"/>
              </a:ln>
              <a:effectLst/>
            </p:spPr>
          </p:cxnSp>
          <p:sp>
            <p:nvSpPr>
              <p:cNvPr id="96" name="Rectangle: Rounded Corners 95">
                <a:extLst>
                  <a:ext uri="{FF2B5EF4-FFF2-40B4-BE49-F238E27FC236}">
                    <a16:creationId xmlns="" xmlns:a16="http://schemas.microsoft.com/office/drawing/2014/main" id="{54474D12-5AC3-4DC4-BEE4-C4129400DE49}"/>
                  </a:ext>
                </a:extLst>
              </p:cNvPr>
              <p:cNvSpPr/>
              <p:nvPr/>
            </p:nvSpPr>
            <p:spPr>
              <a:xfrm rot="5400000">
                <a:off x="4221057" y="1053927"/>
                <a:ext cx="894815" cy="7215678"/>
              </a:xfrm>
              <a:prstGeom prst="roundRect">
                <a:avLst/>
              </a:prstGeom>
              <a:solidFill>
                <a:schemeClr val="tx2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vert="vert270" rtlCol="0" anchor="ctr"/>
              <a:lstStyle/>
              <a:p>
                <a:pPr algn="ctr" defTabSz="1219170"/>
                <a:r>
                  <a:rPr lang="en-US" sz="1600" b="1" kern="0" dirty="0">
                    <a:solidFill>
                      <a:srgbClr val="FFFFFF"/>
                    </a:solidFill>
                    <a:latin typeface="Arial" panose="020B0604020202020204"/>
                  </a:rPr>
                  <a:t>Primary Efficacy Endpoint: </a:t>
                </a:r>
                <a:r>
                  <a:rPr lang="en-US" sz="1600" kern="0" dirty="0">
                    <a:solidFill>
                      <a:srgbClr val="FFFFFF"/>
                    </a:solidFill>
                    <a:latin typeface="Arial" panose="020B0604020202020204"/>
                  </a:rPr>
                  <a:t>Death, MI, or Stroke at 12 months from randomization</a:t>
                </a:r>
              </a:p>
              <a:p>
                <a:pPr algn="ctr" defTabSz="1219170"/>
                <a:r>
                  <a:rPr lang="en-US" sz="1600" b="1" kern="0" dirty="0">
                    <a:solidFill>
                      <a:srgbClr val="FFFFFF"/>
                    </a:solidFill>
                    <a:latin typeface="Arial" panose="020B0604020202020204"/>
                  </a:rPr>
                  <a:t>Primary Safety Endpoint: </a:t>
                </a:r>
                <a:r>
                  <a:rPr lang="en-US" sz="1600" kern="0" dirty="0">
                    <a:solidFill>
                      <a:srgbClr val="FFFFFF"/>
                    </a:solidFill>
                    <a:latin typeface="Arial" panose="020B0604020202020204"/>
                  </a:rPr>
                  <a:t>BARC 3-5 Bleeding</a:t>
                </a:r>
              </a:p>
              <a:p>
                <a:pPr algn="ctr" defTabSz="1219170"/>
                <a:r>
                  <a:rPr lang="en-US" sz="1600" b="1" kern="0" dirty="0">
                    <a:solidFill>
                      <a:srgbClr val="FFFFFF"/>
                    </a:solidFill>
                    <a:latin typeface="Arial" panose="020B0604020202020204"/>
                  </a:rPr>
                  <a:t>Follow-up: </a:t>
                </a:r>
                <a:r>
                  <a:rPr lang="en-GB" sz="1600" dirty="0">
                    <a:solidFill>
                      <a:srgbClr val="FFFFFF"/>
                    </a:solidFill>
                    <a:latin typeface="Arial"/>
                  </a:rPr>
                  <a:t>30 days, 6 months, 12 months (outpatient clinic, phone, or letter)</a:t>
                </a:r>
                <a:r>
                  <a:rPr lang="en-US" sz="1600" b="1" kern="0" dirty="0">
                    <a:solidFill>
                      <a:srgbClr val="FFFFFF"/>
                    </a:solidFill>
                    <a:latin typeface="Arial" panose="020B0604020202020204"/>
                  </a:rPr>
                  <a:t> </a:t>
                </a:r>
              </a:p>
            </p:txBody>
          </p:sp>
        </p:grpSp>
        <p:cxnSp>
          <p:nvCxnSpPr>
            <p:cNvPr id="72" name="Straight Arrow Connector 71">
              <a:extLst>
                <a:ext uri="{FF2B5EF4-FFF2-40B4-BE49-F238E27FC236}">
                  <a16:creationId xmlns="" xmlns:a16="http://schemas.microsoft.com/office/drawing/2014/main" id="{601B58E9-A439-4035-8C8C-898F42864AE4}"/>
                </a:ext>
              </a:extLst>
            </p:cNvPr>
            <p:cNvCxnSpPr>
              <a:cxnSpLocks/>
            </p:cNvCxnSpPr>
            <p:nvPr/>
          </p:nvCxnSpPr>
          <p:spPr>
            <a:xfrm>
              <a:off x="2029156" y="3721058"/>
              <a:ext cx="0" cy="1324330"/>
            </a:xfrm>
            <a:prstGeom prst="straightConnector1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73" name="Straight Arrow Connector 72">
              <a:extLst>
                <a:ext uri="{FF2B5EF4-FFF2-40B4-BE49-F238E27FC236}">
                  <a16:creationId xmlns="" xmlns:a16="http://schemas.microsoft.com/office/drawing/2014/main" id="{6FAA5B28-6340-4D75-9E9A-C82B36D7BBAB}"/>
                </a:ext>
              </a:extLst>
            </p:cNvPr>
            <p:cNvCxnSpPr>
              <a:cxnSpLocks/>
            </p:cNvCxnSpPr>
            <p:nvPr/>
          </p:nvCxnSpPr>
          <p:spPr>
            <a:xfrm>
              <a:off x="3882446" y="3703037"/>
              <a:ext cx="0" cy="1342351"/>
            </a:xfrm>
            <a:prstGeom prst="straightConnector1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74" name="Straight Arrow Connector 73">
              <a:extLst>
                <a:ext uri="{FF2B5EF4-FFF2-40B4-BE49-F238E27FC236}">
                  <a16:creationId xmlns="" xmlns:a16="http://schemas.microsoft.com/office/drawing/2014/main" id="{65EA16FF-7C2E-4E9C-85D5-14D14C8C7457}"/>
                </a:ext>
              </a:extLst>
            </p:cNvPr>
            <p:cNvCxnSpPr>
              <a:cxnSpLocks/>
            </p:cNvCxnSpPr>
            <p:nvPr/>
          </p:nvCxnSpPr>
          <p:spPr>
            <a:xfrm>
              <a:off x="7681167" y="4907537"/>
              <a:ext cx="0" cy="137851"/>
            </a:xfrm>
            <a:prstGeom prst="straightConnector1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75" name="Straight Arrow Connector 74">
              <a:extLst>
                <a:ext uri="{FF2B5EF4-FFF2-40B4-BE49-F238E27FC236}">
                  <a16:creationId xmlns="" xmlns:a16="http://schemas.microsoft.com/office/drawing/2014/main" id="{D80CDC5E-1B58-4FA7-AAB8-EAE97F4DF936}"/>
                </a:ext>
              </a:extLst>
            </p:cNvPr>
            <p:cNvCxnSpPr>
              <a:cxnSpLocks/>
            </p:cNvCxnSpPr>
            <p:nvPr/>
          </p:nvCxnSpPr>
          <p:spPr>
            <a:xfrm>
              <a:off x="9523141" y="4890661"/>
              <a:ext cx="0" cy="154727"/>
            </a:xfrm>
            <a:prstGeom prst="straightConnector1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miter lim="800000"/>
              <a:tailEnd type="triangle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65540317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308AD4D-C30C-418C-B546-FE47496DE0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ISAR-REACT 5</a:t>
            </a:r>
            <a:br>
              <a:rPr lang="en-GB" dirty="0"/>
            </a:br>
            <a:r>
              <a:rPr lang="en-GB" i="1" dirty="0"/>
              <a:t>Consort Diagram - Screening, Randomization, Treatment, and Follow-up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665BF731-11C9-433B-A426-E23A5464B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432E5-F8E0-41AE-9A6B-AD730338B005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1DAC7735-ADDB-4487-8ECD-096E2B7C72B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 dirty="0"/>
          </a:p>
          <a:p>
            <a:r>
              <a:rPr lang="en-GB" dirty="0"/>
              <a:t>ACS = acute coronary syndrome; CABG = coronary artery bypass graft; LD = loading dose.</a:t>
            </a:r>
          </a:p>
          <a:p>
            <a:r>
              <a:rPr lang="en-GB" dirty="0" err="1"/>
              <a:t>Schüpke</a:t>
            </a:r>
            <a:r>
              <a:rPr lang="en-GB" dirty="0"/>
              <a:t> S et al. </a:t>
            </a:r>
            <a:r>
              <a:rPr lang="en-US" dirty="0"/>
              <a:t>Online ahead of print. </a:t>
            </a:r>
            <a:r>
              <a:rPr lang="en-US" i="1" dirty="0"/>
              <a:t>N </a:t>
            </a:r>
            <a:r>
              <a:rPr lang="en-US" i="1" dirty="0" err="1"/>
              <a:t>Engl</a:t>
            </a:r>
            <a:r>
              <a:rPr lang="en-US" i="1" dirty="0"/>
              <a:t> J Med</a:t>
            </a:r>
            <a:r>
              <a:rPr lang="en-US" dirty="0"/>
              <a:t>. 2019.</a:t>
            </a:r>
            <a:endParaRPr lang="en-GB" dirty="0"/>
          </a:p>
        </p:txBody>
      </p:sp>
      <p:sp>
        <p:nvSpPr>
          <p:cNvPr id="37" name="Text Box 12">
            <a:extLst>
              <a:ext uri="{FF2B5EF4-FFF2-40B4-BE49-F238E27FC236}">
                <a16:creationId xmlns="" xmlns:a16="http://schemas.microsoft.com/office/drawing/2014/main" id="{3243B7C1-1E81-45F9-B055-DF9822A3F2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677" y="4244317"/>
            <a:ext cx="5902315" cy="1364913"/>
          </a:xfrm>
          <a:prstGeom prst="round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wrap="square" numCol="2" anchor="ctr">
            <a:spAutoFit/>
          </a:bodyPr>
          <a:lstStyle/>
          <a:p>
            <a:pPr marL="265113" indent="3175" defTabSz="114300" fontAlgn="auto">
              <a:spcBef>
                <a:spcPts val="100"/>
              </a:spcBef>
              <a:spcAft>
                <a:spcPts val="0"/>
              </a:spcAft>
              <a:tabLst>
                <a:tab pos="179388" algn="dec"/>
                <a:tab pos="268288" algn="l"/>
                <a:tab pos="360363" algn="dec"/>
                <a:tab pos="446088" algn="l"/>
              </a:tabLst>
              <a:defRPr/>
            </a:pPr>
            <a:r>
              <a:rPr lang="en-GB" sz="1000" kern="0" dirty="0">
                <a:solidFill>
                  <a:schemeClr val="bg1"/>
                </a:solidFill>
              </a:rPr>
              <a:t>    </a:t>
            </a:r>
            <a:r>
              <a:rPr lang="en-GB" sz="1000" b="1" kern="0" dirty="0">
                <a:solidFill>
                  <a:schemeClr val="bg1"/>
                </a:solidFill>
              </a:rPr>
              <a:t>22</a:t>
            </a:r>
            <a:r>
              <a:rPr lang="en-GB" sz="1000" kern="0" dirty="0">
                <a:solidFill>
                  <a:schemeClr val="bg1"/>
                </a:solidFill>
              </a:rPr>
              <a:t> Withdrew consent</a:t>
            </a:r>
          </a:p>
          <a:p>
            <a:pPr marL="265113" indent="3175" defTabSz="114300">
              <a:spcBef>
                <a:spcPts val="100"/>
              </a:spcBef>
              <a:tabLst>
                <a:tab pos="179388" algn="dec"/>
                <a:tab pos="268288" algn="l"/>
                <a:tab pos="360363" algn="dec"/>
                <a:tab pos="446088" algn="l"/>
              </a:tabLst>
              <a:defRPr/>
            </a:pPr>
            <a:r>
              <a:rPr lang="en-GB" sz="1000" b="1" kern="0" dirty="0">
                <a:solidFill>
                  <a:schemeClr val="bg1"/>
                </a:solidFill>
              </a:rPr>
              <a:t>  243 (15.2%) Discontinued ticagrelor after 				    discharge </a:t>
            </a:r>
          </a:p>
          <a:p>
            <a:pPr marL="265113" indent="3175" defTabSz="114300">
              <a:spcBef>
                <a:spcPts val="100"/>
              </a:spcBef>
              <a:tabLst>
                <a:tab pos="179388" algn="dec"/>
                <a:tab pos="268288" algn="l"/>
                <a:tab pos="360363" algn="dec"/>
                <a:tab pos="446088" algn="l"/>
              </a:tabLst>
              <a:defRPr/>
            </a:pPr>
            <a:r>
              <a:rPr lang="en-GB" sz="1000" b="1" i="1" kern="0" dirty="0">
                <a:solidFill>
                  <a:schemeClr val="bg1"/>
                </a:solidFill>
              </a:rPr>
              <a:t>					65</a:t>
            </a:r>
            <a:r>
              <a:rPr lang="en-GB" sz="1000" kern="0" dirty="0">
                <a:solidFill>
                  <a:schemeClr val="bg1"/>
                </a:solidFill>
              </a:rPr>
              <a:t> Were withdrawn by physician</a:t>
            </a:r>
          </a:p>
          <a:p>
            <a:pPr marL="631825" indent="-1588" defTabSz="228600" fontAlgn="auto">
              <a:spcBef>
                <a:spcPts val="100"/>
              </a:spcBef>
              <a:spcAft>
                <a:spcPts val="0"/>
              </a:spcAft>
              <a:tabLst>
                <a:tab pos="92075" algn="l"/>
              </a:tabLst>
              <a:defRPr/>
            </a:pPr>
            <a:r>
              <a:rPr lang="en-GB" sz="1000" kern="0" dirty="0">
                <a:solidFill>
                  <a:schemeClr val="bg1"/>
                </a:solidFill>
              </a:rPr>
              <a:t>  </a:t>
            </a:r>
            <a:r>
              <a:rPr lang="en-GB" sz="1000" b="1" i="1" kern="0" dirty="0">
                <a:solidFill>
                  <a:schemeClr val="bg1"/>
                </a:solidFill>
              </a:rPr>
              <a:t>44</a:t>
            </a:r>
            <a:r>
              <a:rPr lang="en-GB" sz="1000" kern="0" dirty="0">
                <a:solidFill>
                  <a:schemeClr val="bg1"/>
                </a:solidFill>
              </a:rPr>
              <a:t> Had bleeding</a:t>
            </a:r>
          </a:p>
          <a:p>
            <a:pPr marL="631825" indent="-1588" defTabSz="228600" fontAlgn="auto">
              <a:spcBef>
                <a:spcPts val="100"/>
              </a:spcBef>
              <a:spcAft>
                <a:spcPts val="0"/>
              </a:spcAft>
              <a:tabLst>
                <a:tab pos="92075" algn="l"/>
              </a:tabLst>
              <a:defRPr/>
            </a:pPr>
            <a:r>
              <a:rPr lang="en-GB" sz="1000" kern="0" dirty="0">
                <a:solidFill>
                  <a:schemeClr val="bg1"/>
                </a:solidFill>
              </a:rPr>
              <a:t>  </a:t>
            </a:r>
            <a:r>
              <a:rPr lang="en-GB" sz="1000" b="1" i="1" kern="0" dirty="0">
                <a:solidFill>
                  <a:schemeClr val="bg1"/>
                </a:solidFill>
              </a:rPr>
              <a:t>44</a:t>
            </a:r>
            <a:r>
              <a:rPr lang="en-GB" sz="1000" b="1" kern="0" dirty="0">
                <a:solidFill>
                  <a:schemeClr val="bg1"/>
                </a:solidFill>
              </a:rPr>
              <a:t> (2.7%) Had dyspnoea</a:t>
            </a:r>
          </a:p>
          <a:p>
            <a:pPr marL="631825" indent="-1588" defTabSz="228600" fontAlgn="auto">
              <a:spcBef>
                <a:spcPts val="100"/>
              </a:spcBef>
              <a:spcAft>
                <a:spcPts val="0"/>
              </a:spcAft>
              <a:tabLst>
                <a:tab pos="92075" algn="l"/>
              </a:tabLst>
              <a:defRPr/>
            </a:pPr>
            <a:r>
              <a:rPr lang="en-GB" sz="1000" kern="0" dirty="0">
                <a:solidFill>
                  <a:schemeClr val="bg1"/>
                </a:solidFill>
              </a:rPr>
              <a:t> </a:t>
            </a:r>
          </a:p>
          <a:p>
            <a:pPr marL="631825" indent="-1588" defTabSz="228600" fontAlgn="auto">
              <a:spcBef>
                <a:spcPts val="100"/>
              </a:spcBef>
              <a:spcAft>
                <a:spcPts val="0"/>
              </a:spcAft>
              <a:tabLst>
                <a:tab pos="92075" algn="l"/>
              </a:tabLst>
              <a:defRPr/>
            </a:pPr>
            <a:r>
              <a:rPr lang="en-GB" sz="1000" kern="0" dirty="0">
                <a:solidFill>
                  <a:schemeClr val="bg1"/>
                </a:solidFill>
              </a:rPr>
              <a:t> </a:t>
            </a:r>
            <a:r>
              <a:rPr lang="en-GB" sz="1000" b="1" i="1" kern="0" dirty="0">
                <a:solidFill>
                  <a:schemeClr val="bg1"/>
                </a:solidFill>
              </a:rPr>
              <a:t>40</a:t>
            </a:r>
            <a:r>
              <a:rPr lang="en-GB" sz="1000" kern="0" dirty="0">
                <a:solidFill>
                  <a:schemeClr val="bg1"/>
                </a:solidFill>
              </a:rPr>
              <a:t> Had indication for oral 		      	     anticoagulation</a:t>
            </a:r>
          </a:p>
          <a:p>
            <a:pPr marL="631825" indent="-1588" defTabSz="228600" fontAlgn="auto">
              <a:spcBef>
                <a:spcPts val="100"/>
              </a:spcBef>
              <a:spcAft>
                <a:spcPts val="0"/>
              </a:spcAft>
              <a:tabLst>
                <a:tab pos="92075" algn="l"/>
              </a:tabLst>
              <a:defRPr/>
            </a:pPr>
            <a:r>
              <a:rPr lang="en-GB" sz="1000" kern="0" dirty="0">
                <a:solidFill>
                  <a:schemeClr val="bg1"/>
                </a:solidFill>
              </a:rPr>
              <a:t>  </a:t>
            </a:r>
            <a:r>
              <a:rPr lang="en-GB" sz="1000" b="1" i="1" kern="0" dirty="0">
                <a:solidFill>
                  <a:schemeClr val="bg1"/>
                </a:solidFill>
              </a:rPr>
              <a:t>13</a:t>
            </a:r>
            <a:r>
              <a:rPr lang="en-GB" sz="1000" kern="0" dirty="0">
                <a:solidFill>
                  <a:schemeClr val="bg1"/>
                </a:solidFill>
              </a:rPr>
              <a:t> Had unspecific side effects</a:t>
            </a:r>
          </a:p>
          <a:p>
            <a:pPr marL="631825" indent="-1588" defTabSz="228600" fontAlgn="auto">
              <a:spcBef>
                <a:spcPts val="100"/>
              </a:spcBef>
              <a:spcAft>
                <a:spcPts val="0"/>
              </a:spcAft>
              <a:tabLst>
                <a:tab pos="92075" algn="l"/>
              </a:tabLst>
              <a:defRPr/>
            </a:pPr>
            <a:r>
              <a:rPr lang="en-GB" sz="1000" b="1" i="1" kern="0" dirty="0">
                <a:solidFill>
                  <a:schemeClr val="bg1"/>
                </a:solidFill>
              </a:rPr>
              <a:t>    9</a:t>
            </a:r>
            <a:r>
              <a:rPr lang="en-GB" sz="1000" kern="0" dirty="0">
                <a:solidFill>
                  <a:schemeClr val="bg1"/>
                </a:solidFill>
              </a:rPr>
              <a:t> Did not adhere to trial regimen</a:t>
            </a:r>
          </a:p>
          <a:p>
            <a:pPr marL="631825" indent="-1588" defTabSz="228600" fontAlgn="auto">
              <a:spcBef>
                <a:spcPts val="100"/>
              </a:spcBef>
              <a:spcAft>
                <a:spcPts val="0"/>
              </a:spcAft>
              <a:tabLst>
                <a:tab pos="92075" algn="l"/>
              </a:tabLst>
              <a:defRPr/>
            </a:pPr>
            <a:r>
              <a:rPr lang="en-GB" sz="1000" b="1" kern="0" dirty="0">
                <a:solidFill>
                  <a:schemeClr val="bg1"/>
                </a:solidFill>
              </a:rPr>
              <a:t>  </a:t>
            </a:r>
            <a:r>
              <a:rPr lang="en-GB" sz="1000" b="1" i="1" kern="0" dirty="0">
                <a:solidFill>
                  <a:schemeClr val="bg1"/>
                </a:solidFill>
              </a:rPr>
              <a:t>12</a:t>
            </a:r>
            <a:r>
              <a:rPr lang="en-GB" sz="1000" b="1" kern="0" dirty="0">
                <a:solidFill>
                  <a:schemeClr val="bg1"/>
                </a:solidFill>
              </a:rPr>
              <a:t> </a:t>
            </a:r>
            <a:r>
              <a:rPr lang="en-GB" sz="1000" kern="0" dirty="0">
                <a:solidFill>
                  <a:schemeClr val="bg1"/>
                </a:solidFill>
              </a:rPr>
              <a:t>Had allergy</a:t>
            </a:r>
          </a:p>
          <a:p>
            <a:pPr marL="631825" indent="-1588" defTabSz="228600" fontAlgn="auto">
              <a:spcBef>
                <a:spcPts val="100"/>
              </a:spcBef>
              <a:spcAft>
                <a:spcPts val="0"/>
              </a:spcAft>
              <a:tabLst>
                <a:tab pos="92075" algn="l"/>
              </a:tabLst>
              <a:defRPr/>
            </a:pPr>
            <a:r>
              <a:rPr lang="en-GB" sz="1000" kern="0" dirty="0">
                <a:solidFill>
                  <a:schemeClr val="bg1"/>
                </a:solidFill>
              </a:rPr>
              <a:t>  </a:t>
            </a:r>
            <a:r>
              <a:rPr lang="en-GB" sz="1000" b="1" i="1" kern="0" dirty="0">
                <a:solidFill>
                  <a:schemeClr val="bg1"/>
                </a:solidFill>
              </a:rPr>
              <a:t>16</a:t>
            </a:r>
            <a:r>
              <a:rPr lang="en-GB" sz="1000" kern="0" dirty="0">
                <a:solidFill>
                  <a:schemeClr val="bg1"/>
                </a:solidFill>
              </a:rPr>
              <a:t> Had other reasons</a:t>
            </a:r>
          </a:p>
          <a:p>
            <a:pPr marL="265113" indent="3175" defTabSz="114300" fontAlgn="auto">
              <a:spcBef>
                <a:spcPts val="100"/>
              </a:spcBef>
              <a:spcAft>
                <a:spcPts val="0"/>
              </a:spcAft>
              <a:tabLst>
                <a:tab pos="179388" algn="dec"/>
                <a:tab pos="268288" algn="l"/>
                <a:tab pos="360363" algn="dec"/>
                <a:tab pos="446088" algn="l"/>
              </a:tabLst>
              <a:defRPr/>
            </a:pPr>
            <a:r>
              <a:rPr lang="en-GB" sz="1000" kern="0" dirty="0">
                <a:solidFill>
                  <a:schemeClr val="bg1"/>
                </a:solidFill>
              </a:rPr>
              <a:t>    </a:t>
            </a:r>
            <a:r>
              <a:rPr lang="en-GB" sz="1000" b="1" kern="0" dirty="0">
                <a:solidFill>
                  <a:schemeClr val="bg1"/>
                </a:solidFill>
              </a:rPr>
              <a:t>19</a:t>
            </a:r>
            <a:r>
              <a:rPr lang="en-GB" sz="1000" kern="0" dirty="0">
                <a:solidFill>
                  <a:schemeClr val="bg1"/>
                </a:solidFill>
              </a:rPr>
              <a:t> Were lost to follow-up</a:t>
            </a:r>
            <a:endParaRPr lang="en-US" sz="1000" kern="0" dirty="0">
              <a:solidFill>
                <a:schemeClr val="bg1"/>
              </a:solidFill>
            </a:endParaRPr>
          </a:p>
        </p:txBody>
      </p:sp>
      <p:sp>
        <p:nvSpPr>
          <p:cNvPr id="38" name="Text Box 13">
            <a:extLst>
              <a:ext uri="{FF2B5EF4-FFF2-40B4-BE49-F238E27FC236}">
                <a16:creationId xmlns="" xmlns:a16="http://schemas.microsoft.com/office/drawing/2014/main" id="{4EC36239-D616-41A4-B762-E87DCCC354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396" y="4226186"/>
            <a:ext cx="5744309" cy="1364913"/>
          </a:xfrm>
          <a:prstGeom prst="round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wrap="square" numCol="2" anchor="ctr">
            <a:spAutoFit/>
          </a:bodyPr>
          <a:lstStyle/>
          <a:p>
            <a:pPr marL="265113" indent="3175" defTabSz="114300" fontAlgn="auto">
              <a:spcBef>
                <a:spcPts val="100"/>
              </a:spcBef>
              <a:spcAft>
                <a:spcPts val="0"/>
              </a:spcAft>
              <a:tabLst>
                <a:tab pos="179388" algn="dec"/>
                <a:tab pos="268288" algn="l"/>
                <a:tab pos="360363" algn="dec"/>
                <a:tab pos="446088" algn="l"/>
              </a:tabLst>
              <a:defRPr/>
            </a:pPr>
            <a:r>
              <a:rPr lang="en-GB" sz="1000" kern="0" dirty="0">
                <a:solidFill>
                  <a:schemeClr val="bg1"/>
                </a:solidFill>
              </a:rPr>
              <a:t>    </a:t>
            </a:r>
            <a:r>
              <a:rPr lang="en-GB" sz="1000" b="1" kern="0" dirty="0">
                <a:solidFill>
                  <a:schemeClr val="bg1"/>
                </a:solidFill>
              </a:rPr>
              <a:t>31</a:t>
            </a:r>
            <a:r>
              <a:rPr lang="en-GB" sz="1000" kern="0" dirty="0">
                <a:solidFill>
                  <a:schemeClr val="bg1"/>
                </a:solidFill>
              </a:rPr>
              <a:t> Withdrew consent</a:t>
            </a:r>
          </a:p>
          <a:p>
            <a:pPr marL="265113" indent="3175" defTabSz="114300">
              <a:spcBef>
                <a:spcPts val="100"/>
              </a:spcBef>
              <a:tabLst>
                <a:tab pos="179388" algn="dec"/>
                <a:tab pos="268288" algn="l"/>
                <a:tab pos="360363" algn="dec"/>
                <a:tab pos="446088" algn="l"/>
              </a:tabLst>
              <a:defRPr/>
            </a:pPr>
            <a:r>
              <a:rPr lang="en-GB" sz="1000" kern="0" dirty="0">
                <a:solidFill>
                  <a:schemeClr val="bg1"/>
                </a:solidFill>
              </a:rPr>
              <a:t>  </a:t>
            </a:r>
            <a:r>
              <a:rPr lang="en-GB" sz="1000" b="1" kern="0" dirty="0">
                <a:solidFill>
                  <a:schemeClr val="bg1"/>
                </a:solidFill>
              </a:rPr>
              <a:t>199 (12.5%) Discontinued prasugrel 			         after discharge </a:t>
            </a:r>
          </a:p>
          <a:p>
            <a:pPr marL="265113" indent="3175" defTabSz="114300">
              <a:spcBef>
                <a:spcPts val="100"/>
              </a:spcBef>
              <a:tabLst>
                <a:tab pos="179388" algn="dec"/>
                <a:tab pos="268288" algn="l"/>
                <a:tab pos="360363" algn="dec"/>
                <a:tab pos="446088" algn="l"/>
              </a:tabLst>
              <a:defRPr/>
            </a:pPr>
            <a:r>
              <a:rPr lang="en-GB" sz="1000" b="1" i="1" kern="0" dirty="0">
                <a:solidFill>
                  <a:schemeClr val="bg1"/>
                </a:solidFill>
              </a:rPr>
              <a:t>				   	70</a:t>
            </a:r>
            <a:r>
              <a:rPr lang="en-GB" sz="1000" kern="0" dirty="0">
                <a:solidFill>
                  <a:schemeClr val="bg1"/>
                </a:solidFill>
              </a:rPr>
              <a:t> Were withdrawn by physician</a:t>
            </a:r>
          </a:p>
          <a:p>
            <a:pPr marL="631825" marR="0" lvl="0" indent="-1588" defTabSz="2286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>
                <a:tab pos="92075" algn="l"/>
              </a:tabLst>
              <a:defRPr/>
            </a:pPr>
            <a:r>
              <a:rPr lang="en-GB" sz="1000" kern="0" dirty="0">
                <a:solidFill>
                  <a:schemeClr val="bg1"/>
                </a:solidFill>
              </a:rPr>
              <a:t>  </a:t>
            </a:r>
            <a:r>
              <a:rPr lang="en-GB" sz="1000" b="1" i="1" kern="0" dirty="0">
                <a:solidFill>
                  <a:schemeClr val="bg1"/>
                </a:solidFill>
              </a:rPr>
              <a:t>35</a:t>
            </a:r>
            <a:r>
              <a:rPr lang="en-GB" sz="1000" kern="0" dirty="0">
                <a:solidFill>
                  <a:schemeClr val="bg1"/>
                </a:solidFill>
              </a:rPr>
              <a:t> Had bleeding</a:t>
            </a:r>
          </a:p>
          <a:p>
            <a:pPr marL="631825" marR="0" lvl="0" indent="-1588" defTabSz="2286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>
                <a:tab pos="92075" algn="l"/>
              </a:tabLst>
              <a:defRPr/>
            </a:pPr>
            <a:r>
              <a:rPr lang="en-GB" sz="1000" kern="0" dirty="0">
                <a:solidFill>
                  <a:schemeClr val="bg1"/>
                </a:solidFill>
              </a:rPr>
              <a:t>    </a:t>
            </a:r>
            <a:r>
              <a:rPr lang="en-GB" sz="1000" b="1" i="1" kern="0" dirty="0">
                <a:solidFill>
                  <a:schemeClr val="bg1"/>
                </a:solidFill>
              </a:rPr>
              <a:t>1</a:t>
            </a:r>
            <a:r>
              <a:rPr lang="en-GB" sz="1000" kern="0" dirty="0">
                <a:solidFill>
                  <a:schemeClr val="bg1"/>
                </a:solidFill>
              </a:rPr>
              <a:t> Had dyspnoea</a:t>
            </a:r>
          </a:p>
          <a:p>
            <a:pPr marL="631825" marR="0" lvl="0" indent="-1588" defTabSz="2286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>
                <a:tab pos="92075" algn="l"/>
              </a:tabLst>
              <a:defRPr/>
            </a:pPr>
            <a:r>
              <a:rPr lang="en-GB" sz="1000" kern="0" dirty="0">
                <a:solidFill>
                  <a:schemeClr val="bg1"/>
                </a:solidFill>
              </a:rPr>
              <a:t>  </a:t>
            </a:r>
          </a:p>
          <a:p>
            <a:pPr marL="631825" marR="0" lvl="0" indent="-1588" defTabSz="2286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>
                <a:tab pos="92075" algn="l"/>
              </a:tabLst>
              <a:defRPr/>
            </a:pPr>
            <a:r>
              <a:rPr lang="en-GB" sz="1000" b="1" i="1" kern="0" dirty="0">
                <a:solidFill>
                  <a:schemeClr val="bg1"/>
                </a:solidFill>
              </a:rPr>
              <a:t>43</a:t>
            </a:r>
            <a:r>
              <a:rPr lang="en-GB" sz="1000" kern="0" dirty="0">
                <a:solidFill>
                  <a:schemeClr val="bg1"/>
                </a:solidFill>
              </a:rPr>
              <a:t> Had indication for oral 		   	    anticoagulation</a:t>
            </a:r>
          </a:p>
          <a:p>
            <a:pPr marL="631825" marR="0" lvl="0" indent="-1588" defTabSz="2286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>
                <a:tab pos="92075" algn="l"/>
              </a:tabLst>
              <a:defRPr/>
            </a:pPr>
            <a:r>
              <a:rPr lang="en-GB" sz="1000" kern="0" dirty="0">
                <a:solidFill>
                  <a:schemeClr val="bg1"/>
                </a:solidFill>
              </a:rPr>
              <a:t>    </a:t>
            </a:r>
            <a:r>
              <a:rPr lang="en-GB" sz="1000" b="1" i="1" kern="0" dirty="0">
                <a:solidFill>
                  <a:schemeClr val="bg1"/>
                </a:solidFill>
              </a:rPr>
              <a:t>5 </a:t>
            </a:r>
            <a:r>
              <a:rPr lang="en-GB" sz="1000" kern="0" dirty="0">
                <a:solidFill>
                  <a:schemeClr val="bg1"/>
                </a:solidFill>
              </a:rPr>
              <a:t>Had unspecific side effects</a:t>
            </a:r>
          </a:p>
          <a:p>
            <a:pPr marL="631825" marR="0" lvl="0" indent="-1588" defTabSz="2286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>
                <a:tab pos="92075" algn="l"/>
              </a:tabLst>
              <a:defRPr/>
            </a:pPr>
            <a:r>
              <a:rPr lang="en-GB" sz="1000" kern="0" dirty="0">
                <a:solidFill>
                  <a:schemeClr val="bg1"/>
                </a:solidFill>
              </a:rPr>
              <a:t>  </a:t>
            </a:r>
            <a:r>
              <a:rPr lang="en-GB" sz="1000" b="1" i="1" kern="0" dirty="0">
                <a:solidFill>
                  <a:schemeClr val="bg1"/>
                </a:solidFill>
              </a:rPr>
              <a:t>18</a:t>
            </a:r>
            <a:r>
              <a:rPr lang="en-GB" sz="1000" kern="0" dirty="0">
                <a:solidFill>
                  <a:schemeClr val="bg1"/>
                </a:solidFill>
              </a:rPr>
              <a:t> Did not adhere to trial regimen</a:t>
            </a:r>
          </a:p>
          <a:p>
            <a:pPr marL="631825" marR="0" lvl="0" indent="-1588" defTabSz="2286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>
                <a:tab pos="92075" algn="l"/>
              </a:tabLst>
              <a:defRPr/>
            </a:pPr>
            <a:r>
              <a:rPr lang="en-GB" sz="1000" b="1" i="1" kern="0" dirty="0">
                <a:solidFill>
                  <a:schemeClr val="bg1"/>
                </a:solidFill>
              </a:rPr>
              <a:t>    8</a:t>
            </a:r>
            <a:r>
              <a:rPr lang="en-GB" sz="1000" kern="0" dirty="0">
                <a:solidFill>
                  <a:schemeClr val="bg1"/>
                </a:solidFill>
              </a:rPr>
              <a:t> Had allergy</a:t>
            </a:r>
          </a:p>
          <a:p>
            <a:pPr marL="631825" marR="0" lvl="0" indent="-1588" defTabSz="2286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>
                <a:tab pos="92075" algn="l"/>
              </a:tabLst>
              <a:defRPr/>
            </a:pPr>
            <a:r>
              <a:rPr lang="en-GB" sz="1000" b="1" i="1" kern="0" dirty="0">
                <a:solidFill>
                  <a:schemeClr val="bg1"/>
                </a:solidFill>
              </a:rPr>
              <a:t>  19 </a:t>
            </a:r>
            <a:r>
              <a:rPr lang="en-GB" sz="1000" kern="0" dirty="0">
                <a:solidFill>
                  <a:schemeClr val="bg1"/>
                </a:solidFill>
              </a:rPr>
              <a:t>Had other reasons</a:t>
            </a:r>
          </a:p>
          <a:p>
            <a:pPr marL="265113" marR="0" lvl="0" indent="3175" defTabSz="1143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>
                <a:tab pos="179388" algn="dec"/>
                <a:tab pos="268288" algn="l"/>
                <a:tab pos="360363" algn="dec"/>
                <a:tab pos="446088" algn="l"/>
              </a:tabLst>
              <a:defRPr/>
            </a:pPr>
            <a:r>
              <a:rPr lang="en-GB" sz="1000" kern="0" dirty="0">
                <a:solidFill>
                  <a:schemeClr val="bg1"/>
                </a:solidFill>
              </a:rPr>
              <a:t>    </a:t>
            </a:r>
            <a:r>
              <a:rPr lang="en-GB" sz="1000" b="1" kern="0" dirty="0">
                <a:solidFill>
                  <a:schemeClr val="bg1"/>
                </a:solidFill>
              </a:rPr>
              <a:t>18</a:t>
            </a:r>
            <a:r>
              <a:rPr lang="en-GB" sz="1000" kern="0" dirty="0">
                <a:solidFill>
                  <a:schemeClr val="bg1"/>
                </a:solidFill>
              </a:rPr>
              <a:t> Were lost to follow-up</a:t>
            </a:r>
            <a:endParaRPr lang="en-US" sz="1000" kern="0" dirty="0">
              <a:solidFill>
                <a:schemeClr val="bg1"/>
              </a:solidFill>
            </a:endParaRPr>
          </a:p>
        </p:txBody>
      </p:sp>
      <p:sp>
        <p:nvSpPr>
          <p:cNvPr id="39" name="Text Box 14">
            <a:extLst>
              <a:ext uri="{FF2B5EF4-FFF2-40B4-BE49-F238E27FC236}">
                <a16:creationId xmlns="" xmlns:a16="http://schemas.microsoft.com/office/drawing/2014/main" id="{548C1F58-50D9-45A0-A672-1D10D9DBEF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676" y="5745096"/>
            <a:ext cx="5906499" cy="692388"/>
          </a:xfrm>
          <a:prstGeom prst="roundRect">
            <a:avLst/>
          </a:prstGeom>
          <a:solidFill>
            <a:schemeClr val="accent5"/>
          </a:solidFill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marL="265113" marR="0" lvl="0" indent="3175" algn="ctr" defTabSz="1143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>
                <a:tab pos="179388" algn="dec"/>
                <a:tab pos="268288" algn="l"/>
                <a:tab pos="360363" algn="dec"/>
                <a:tab pos="446088" algn="l"/>
              </a:tabLst>
              <a:defRPr/>
            </a:pPr>
            <a:r>
              <a:rPr lang="en-GB" sz="1100" b="1" kern="0" dirty="0"/>
              <a:t>2012</a:t>
            </a:r>
            <a:r>
              <a:rPr lang="en-GB" sz="1100" kern="0" dirty="0"/>
              <a:t> Were evaluated for primary endpoint</a:t>
            </a:r>
          </a:p>
          <a:p>
            <a:pPr marL="265113" marR="0" lvl="0" indent="3175" algn="ctr" defTabSz="1143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>
                <a:tab pos="179388" algn="dec"/>
                <a:tab pos="268288" algn="l"/>
                <a:tab pos="360363" algn="dec"/>
                <a:tab pos="446088" algn="l"/>
              </a:tabLst>
              <a:defRPr/>
            </a:pPr>
            <a:r>
              <a:rPr lang="en-GB" sz="1100" b="1" kern="0" dirty="0"/>
              <a:t>1989</a:t>
            </a:r>
            <a:r>
              <a:rPr lang="en-GB" sz="1100" kern="0" dirty="0"/>
              <a:t> Were evaluated for safety endpoint</a:t>
            </a:r>
          </a:p>
          <a:p>
            <a:pPr marL="1350963" lvl="2" indent="-171450" algn="ctr" defTabSz="114300">
              <a:spcBef>
                <a:spcPts val="1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tabLst>
                <a:tab pos="179388" algn="dec"/>
                <a:tab pos="268288" algn="l"/>
                <a:tab pos="360363" algn="dec"/>
                <a:tab pos="446088" algn="l"/>
              </a:tabLst>
              <a:defRPr/>
            </a:pPr>
            <a:r>
              <a:rPr lang="en-GB" sz="1100" b="1" i="1" kern="0" dirty="0"/>
              <a:t>23 </a:t>
            </a:r>
            <a:r>
              <a:rPr lang="en-GB" sz="1100" kern="0" dirty="0"/>
              <a:t>Were excluded from safety analysis </a:t>
            </a:r>
            <a:r>
              <a:rPr lang="en-GB" sz="1100" b="1" i="1" kern="0" dirty="0"/>
              <a:t>(</a:t>
            </a:r>
            <a:r>
              <a:rPr lang="en-GB" sz="1100" b="1" i="1" kern="0" dirty="0">
                <a:solidFill>
                  <a:schemeClr val="accent2"/>
                </a:solidFill>
              </a:rPr>
              <a:t>1.1%</a:t>
            </a:r>
            <a:r>
              <a:rPr lang="en-GB" sz="1100" b="1" i="1" kern="0" dirty="0"/>
              <a:t>)</a:t>
            </a:r>
            <a:r>
              <a:rPr lang="en-GB" sz="1100" b="1" kern="0" dirty="0"/>
              <a:t> </a:t>
            </a:r>
            <a:r>
              <a:rPr lang="en-US" sz="1000" kern="0" dirty="0"/>
              <a:t>	</a:t>
            </a:r>
          </a:p>
        </p:txBody>
      </p:sp>
      <p:sp>
        <p:nvSpPr>
          <p:cNvPr id="43" name="Rectangle: Rounded Corners 42">
            <a:extLst>
              <a:ext uri="{FF2B5EF4-FFF2-40B4-BE49-F238E27FC236}">
                <a16:creationId xmlns="" xmlns:a16="http://schemas.microsoft.com/office/drawing/2014/main" id="{E3FF8A29-E731-494B-AEEA-6E82E81CDD3E}"/>
              </a:ext>
            </a:extLst>
          </p:cNvPr>
          <p:cNvSpPr/>
          <p:nvPr/>
        </p:nvSpPr>
        <p:spPr bwMode="auto">
          <a:xfrm>
            <a:off x="4840778" y="1587723"/>
            <a:ext cx="2510444" cy="255600"/>
          </a:xfrm>
          <a:prstGeom prst="roundRect">
            <a:avLst/>
          </a:prstGeom>
          <a:solidFill>
            <a:schemeClr val="accent4"/>
          </a:soli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4018 Underwent randomization</a:t>
            </a:r>
          </a:p>
        </p:txBody>
      </p:sp>
      <p:sp>
        <p:nvSpPr>
          <p:cNvPr id="45" name="Text Box 13">
            <a:extLst>
              <a:ext uri="{FF2B5EF4-FFF2-40B4-BE49-F238E27FC236}">
                <a16:creationId xmlns="" xmlns:a16="http://schemas.microsoft.com/office/drawing/2014/main" id="{745306CD-1E47-422C-A5B5-FC405C3B57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397" y="5745096"/>
            <a:ext cx="5744308" cy="692388"/>
          </a:xfrm>
          <a:prstGeom prst="roundRect">
            <a:avLst/>
          </a:prstGeom>
          <a:solidFill>
            <a:schemeClr val="accent5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265113" indent="3175" algn="ctr" defTabSz="114300" fontAlgn="auto">
              <a:spcBef>
                <a:spcPts val="100"/>
              </a:spcBef>
              <a:spcAft>
                <a:spcPts val="0"/>
              </a:spcAft>
              <a:tabLst>
                <a:tab pos="179388" algn="dec"/>
                <a:tab pos="268288" algn="l"/>
                <a:tab pos="360363" algn="dec"/>
                <a:tab pos="446088" algn="l"/>
              </a:tabLst>
              <a:defRPr/>
            </a:pPr>
            <a:r>
              <a:rPr lang="en-US" sz="1100" b="1" kern="0" dirty="0"/>
              <a:t>2006</a:t>
            </a:r>
            <a:r>
              <a:rPr lang="en-US" sz="1100" kern="0" dirty="0"/>
              <a:t> Were evaluated for primary endpoint</a:t>
            </a:r>
          </a:p>
          <a:p>
            <a:pPr marL="265113" indent="3175" algn="ctr" defTabSz="114300" fontAlgn="auto">
              <a:spcBef>
                <a:spcPts val="100"/>
              </a:spcBef>
              <a:spcAft>
                <a:spcPts val="0"/>
              </a:spcAft>
              <a:tabLst>
                <a:tab pos="179388" algn="dec"/>
                <a:tab pos="268288" algn="l"/>
                <a:tab pos="360363" algn="dec"/>
                <a:tab pos="446088" algn="l"/>
              </a:tabLst>
              <a:defRPr/>
            </a:pPr>
            <a:r>
              <a:rPr lang="en-US" sz="1100" b="1" kern="0" dirty="0"/>
              <a:t>1773</a:t>
            </a:r>
            <a:r>
              <a:rPr lang="en-US" sz="1100" kern="0" dirty="0"/>
              <a:t> Were evaluated for safety endpoint</a:t>
            </a:r>
          </a:p>
          <a:p>
            <a:pPr marL="1350963" lvl="2" indent="-171450" algn="ctr" defTabSz="114300">
              <a:spcBef>
                <a:spcPts val="1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tabLst>
                <a:tab pos="179388" algn="dec"/>
                <a:tab pos="268288" algn="l"/>
                <a:tab pos="360363" algn="dec"/>
                <a:tab pos="446088" algn="l"/>
              </a:tabLst>
              <a:defRPr/>
            </a:pPr>
            <a:r>
              <a:rPr lang="en-US" sz="1100" b="1" i="1" kern="0" dirty="0"/>
              <a:t>233 </a:t>
            </a:r>
            <a:r>
              <a:rPr lang="en-US" sz="1100" kern="0" dirty="0"/>
              <a:t>Were excluded from safety analysis </a:t>
            </a:r>
            <a:r>
              <a:rPr lang="en-US" sz="1100" b="1" i="1" kern="0" dirty="0"/>
              <a:t>(</a:t>
            </a:r>
            <a:r>
              <a:rPr lang="en-US" sz="1100" b="1" i="1" kern="0" dirty="0">
                <a:solidFill>
                  <a:schemeClr val="accent2"/>
                </a:solidFill>
              </a:rPr>
              <a:t>11.6%</a:t>
            </a:r>
            <a:r>
              <a:rPr lang="en-US" sz="1100" b="1" i="1" kern="0" dirty="0"/>
              <a:t>) </a:t>
            </a:r>
            <a:endParaRPr lang="en-US" sz="1000" kern="0" dirty="0"/>
          </a:p>
        </p:txBody>
      </p:sp>
      <p:sp>
        <p:nvSpPr>
          <p:cNvPr id="46" name="Text Box 4">
            <a:extLst>
              <a:ext uri="{FF2B5EF4-FFF2-40B4-BE49-F238E27FC236}">
                <a16:creationId xmlns="" xmlns:a16="http://schemas.microsoft.com/office/drawing/2014/main" id="{B8929E01-6B5D-442D-8540-E4B276EA68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35615" y="1171844"/>
            <a:ext cx="3520770" cy="289441"/>
          </a:xfrm>
          <a:prstGeom prst="round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</a:rPr>
              <a:t>8434 Patients were assessed for eligibility</a:t>
            </a:r>
            <a:endParaRPr kumimoji="0" lang="en-US" sz="11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</a:endParaRPr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="" xmlns:a16="http://schemas.microsoft.com/office/drawing/2014/main" id="{DCC6137C-2860-4A81-8E6B-380AC5343947}"/>
              </a:ext>
            </a:extLst>
          </p:cNvPr>
          <p:cNvCxnSpPr>
            <a:cxnSpLocks/>
            <a:stCxn id="46" idx="2"/>
            <a:endCxn id="43" idx="0"/>
          </p:cNvCxnSpPr>
          <p:nvPr/>
        </p:nvCxnSpPr>
        <p:spPr>
          <a:xfrm>
            <a:off x="6096000" y="1461285"/>
            <a:ext cx="0" cy="126438"/>
          </a:xfrm>
          <a:prstGeom prst="straightConnector1">
            <a:avLst/>
          </a:prstGeom>
          <a:ln w="3492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="" xmlns:a16="http://schemas.microsoft.com/office/drawing/2014/main" id="{2EDDF17E-0E0F-453A-831D-D99C5E66F13D}"/>
              </a:ext>
            </a:extLst>
          </p:cNvPr>
          <p:cNvCxnSpPr>
            <a:cxnSpLocks/>
            <a:stCxn id="38" idx="2"/>
            <a:endCxn id="45" idx="0"/>
          </p:cNvCxnSpPr>
          <p:nvPr/>
        </p:nvCxnSpPr>
        <p:spPr>
          <a:xfrm>
            <a:off x="9120551" y="5591099"/>
            <a:ext cx="0" cy="153997"/>
          </a:xfrm>
          <a:prstGeom prst="straightConnector1">
            <a:avLst/>
          </a:prstGeom>
          <a:ln w="3492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="" xmlns:a16="http://schemas.microsoft.com/office/drawing/2014/main" id="{587845E2-DD79-43A6-940D-E7742A4DD735}"/>
              </a:ext>
            </a:extLst>
          </p:cNvPr>
          <p:cNvCxnSpPr>
            <a:cxnSpLocks/>
            <a:stCxn id="41" idx="2"/>
            <a:endCxn id="38" idx="0"/>
          </p:cNvCxnSpPr>
          <p:nvPr/>
        </p:nvCxnSpPr>
        <p:spPr>
          <a:xfrm flipH="1">
            <a:off x="9120551" y="4074837"/>
            <a:ext cx="4" cy="151349"/>
          </a:xfrm>
          <a:prstGeom prst="straightConnector1">
            <a:avLst/>
          </a:prstGeom>
          <a:ln w="3492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="" xmlns:a16="http://schemas.microsoft.com/office/drawing/2014/main" id="{227C2F27-D9BB-4651-A6E4-49144B714A9D}"/>
              </a:ext>
            </a:extLst>
          </p:cNvPr>
          <p:cNvCxnSpPr>
            <a:cxnSpLocks/>
            <a:stCxn id="40" idx="2"/>
            <a:endCxn id="37" idx="0"/>
          </p:cNvCxnSpPr>
          <p:nvPr/>
        </p:nvCxnSpPr>
        <p:spPr>
          <a:xfrm flipH="1">
            <a:off x="3144835" y="4151881"/>
            <a:ext cx="10134" cy="92436"/>
          </a:xfrm>
          <a:prstGeom prst="straightConnector1">
            <a:avLst/>
          </a:prstGeom>
          <a:ln w="3492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="" xmlns:a16="http://schemas.microsoft.com/office/drawing/2014/main" id="{A18C7BC3-9C34-4893-90CB-E52C895DE4FA}"/>
              </a:ext>
            </a:extLst>
          </p:cNvPr>
          <p:cNvCxnSpPr>
            <a:cxnSpLocks/>
            <a:stCxn id="37" idx="2"/>
            <a:endCxn id="39" idx="0"/>
          </p:cNvCxnSpPr>
          <p:nvPr/>
        </p:nvCxnSpPr>
        <p:spPr>
          <a:xfrm>
            <a:off x="3144835" y="5609230"/>
            <a:ext cx="2091" cy="135866"/>
          </a:xfrm>
          <a:prstGeom prst="straightConnector1">
            <a:avLst/>
          </a:prstGeom>
          <a:ln w="3492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onnector: Elbow 61">
            <a:extLst>
              <a:ext uri="{FF2B5EF4-FFF2-40B4-BE49-F238E27FC236}">
                <a16:creationId xmlns="" xmlns:a16="http://schemas.microsoft.com/office/drawing/2014/main" id="{FB64A039-01C6-431D-8ACE-3C5F94EF1D16}"/>
              </a:ext>
            </a:extLst>
          </p:cNvPr>
          <p:cNvCxnSpPr>
            <a:cxnSpLocks/>
            <a:stCxn id="43" idx="2"/>
            <a:endCxn id="40" idx="0"/>
          </p:cNvCxnSpPr>
          <p:nvPr/>
        </p:nvCxnSpPr>
        <p:spPr>
          <a:xfrm rot="5400000">
            <a:off x="4508370" y="489923"/>
            <a:ext cx="234231" cy="2941031"/>
          </a:xfrm>
          <a:prstGeom prst="bentConnector3">
            <a:avLst>
              <a:gd name="adj1" fmla="val 50000"/>
            </a:avLst>
          </a:prstGeom>
          <a:ln w="3492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nector: Elbow 63">
            <a:extLst>
              <a:ext uri="{FF2B5EF4-FFF2-40B4-BE49-F238E27FC236}">
                <a16:creationId xmlns="" xmlns:a16="http://schemas.microsoft.com/office/drawing/2014/main" id="{0ED9D9D3-8F93-4486-854C-158E1E6330E5}"/>
              </a:ext>
            </a:extLst>
          </p:cNvPr>
          <p:cNvCxnSpPr>
            <a:cxnSpLocks/>
            <a:stCxn id="43" idx="2"/>
            <a:endCxn id="41" idx="0"/>
          </p:cNvCxnSpPr>
          <p:nvPr/>
        </p:nvCxnSpPr>
        <p:spPr>
          <a:xfrm rot="16200000" flipH="1">
            <a:off x="7452640" y="486682"/>
            <a:ext cx="311274" cy="3024555"/>
          </a:xfrm>
          <a:prstGeom prst="bentConnector3">
            <a:avLst>
              <a:gd name="adj1" fmla="val 50000"/>
            </a:avLst>
          </a:prstGeom>
          <a:ln w="3492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Group 29">
            <a:extLst>
              <a:ext uri="{FF2B5EF4-FFF2-40B4-BE49-F238E27FC236}">
                <a16:creationId xmlns="" xmlns:a16="http://schemas.microsoft.com/office/drawing/2014/main" id="{0CF3D914-E0E4-44EC-A40D-FAE78F172C2A}"/>
              </a:ext>
            </a:extLst>
          </p:cNvPr>
          <p:cNvGrpSpPr/>
          <p:nvPr/>
        </p:nvGrpSpPr>
        <p:grpSpPr>
          <a:xfrm>
            <a:off x="7878874" y="1414117"/>
            <a:ext cx="2886151" cy="255600"/>
            <a:chOff x="8981162" y="1376539"/>
            <a:chExt cx="2886151" cy="255600"/>
          </a:xfrm>
        </p:grpSpPr>
        <p:sp>
          <p:nvSpPr>
            <p:cNvPr id="63" name="Rectangle: Rounded Corners 62">
              <a:extLst>
                <a:ext uri="{FF2B5EF4-FFF2-40B4-BE49-F238E27FC236}">
                  <a16:creationId xmlns="" xmlns:a16="http://schemas.microsoft.com/office/drawing/2014/main" id="{E59C906A-10A8-47A7-ADA4-F91245E0365D}"/>
                </a:ext>
              </a:extLst>
            </p:cNvPr>
            <p:cNvSpPr/>
            <p:nvPr/>
          </p:nvSpPr>
          <p:spPr bwMode="auto">
            <a:xfrm>
              <a:off x="9356869" y="1376539"/>
              <a:ext cx="2510444" cy="255600"/>
            </a:xfrm>
            <a:prstGeom prst="roundRect">
              <a:avLst/>
            </a:prstGeom>
            <a:solidFill>
              <a:schemeClr val="accent4"/>
            </a:soli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4416 were excluded</a:t>
              </a: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="" xmlns:a16="http://schemas.microsoft.com/office/drawing/2014/main" id="{51F886D9-DECE-4058-AAFF-5F2242FF6A72}"/>
                </a:ext>
              </a:extLst>
            </p:cNvPr>
            <p:cNvCxnSpPr>
              <a:cxnSpLocks/>
              <a:stCxn id="63" idx="1"/>
            </p:cNvCxnSpPr>
            <p:nvPr/>
          </p:nvCxnSpPr>
          <p:spPr>
            <a:xfrm flipH="1">
              <a:off x="8981162" y="1504339"/>
              <a:ext cx="375707" cy="0"/>
            </a:xfrm>
            <a:prstGeom prst="line">
              <a:avLst/>
            </a:prstGeom>
            <a:ln w="34925">
              <a:solidFill>
                <a:schemeClr val="accent2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Text Box 7">
            <a:extLst>
              <a:ext uri="{FF2B5EF4-FFF2-40B4-BE49-F238E27FC236}">
                <a16:creationId xmlns="" xmlns:a16="http://schemas.microsoft.com/office/drawing/2014/main" id="{50B6786C-266B-45E5-8F61-410BA3F10A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676" y="2077554"/>
            <a:ext cx="5922585" cy="2074327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numCol="2" anchor="ctr">
            <a:spAutoFit/>
          </a:bodyPr>
          <a:lstStyle/>
          <a:p>
            <a:pPr marR="0" lvl="0" defTabSz="2286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GB" sz="1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2012</a:t>
            </a: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 Were assigned to ticagrelor-based strategy</a:t>
            </a:r>
          </a:p>
          <a:p>
            <a:pPr marL="265113" defTabSz="114300" fontAlgn="auto">
              <a:spcBef>
                <a:spcPts val="100"/>
              </a:spcBef>
              <a:spcAft>
                <a:spcPts val="0"/>
              </a:spcAft>
              <a:tabLst>
                <a:tab pos="179388" algn="dec"/>
                <a:tab pos="268288" algn="l"/>
                <a:tab pos="360363" algn="dec"/>
                <a:tab pos="446088" algn="l"/>
              </a:tabLst>
              <a:defRPr/>
            </a:pPr>
            <a:r>
              <a:rPr lang="en-GB" sz="1000" b="1" kern="0" dirty="0"/>
              <a:t>1985</a:t>
            </a:r>
            <a:r>
              <a:rPr lang="en-GB" sz="1000" kern="0" dirty="0"/>
              <a:t> Received ticagrelor loading</a:t>
            </a:r>
          </a:p>
          <a:p>
            <a:pPr marL="436563" indent="-171450" defTabSz="114300" fontAlgn="auto">
              <a:spcBef>
                <a:spcPts val="10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tabLst>
                <a:tab pos="179388" algn="dec"/>
                <a:tab pos="268288" algn="l"/>
                <a:tab pos="360363" algn="dec"/>
                <a:tab pos="446088" algn="l"/>
              </a:tabLst>
              <a:defRPr/>
            </a:pPr>
            <a:r>
              <a:rPr lang="en-GB" sz="1000" b="1" kern="0" dirty="0"/>
              <a:t>27/2012 (</a:t>
            </a:r>
            <a:r>
              <a:rPr lang="en-GB" sz="1000" b="1" kern="0" dirty="0">
                <a:solidFill>
                  <a:schemeClr val="accent2"/>
                </a:solidFill>
              </a:rPr>
              <a:t>1.3%</a:t>
            </a:r>
            <a:r>
              <a:rPr lang="en-GB" sz="1000" b="1" kern="0" dirty="0"/>
              <a:t>) did not receive a ticagrelor LD</a:t>
            </a:r>
          </a:p>
          <a:p>
            <a:pPr marL="265113" defTabSz="114300" fontAlgn="auto">
              <a:spcBef>
                <a:spcPts val="100"/>
              </a:spcBef>
              <a:spcAft>
                <a:spcPts val="0"/>
              </a:spcAft>
              <a:tabLst>
                <a:tab pos="179388" algn="dec"/>
                <a:tab pos="268288" algn="l"/>
                <a:tab pos="360363" algn="dec"/>
                <a:tab pos="446088" algn="l"/>
              </a:tabLst>
              <a:defRPr/>
            </a:pPr>
            <a:r>
              <a:rPr lang="en-GB" sz="1000" b="1" kern="0" dirty="0"/>
              <a:t>1602 </a:t>
            </a:r>
            <a:r>
              <a:rPr lang="en-GB" sz="1000" kern="0" dirty="0"/>
              <a:t>Were discharged with ticagrelor</a:t>
            </a:r>
          </a:p>
          <a:p>
            <a:pPr marL="265113" defTabSz="114300">
              <a:spcBef>
                <a:spcPts val="100"/>
              </a:spcBef>
              <a:tabLst>
                <a:tab pos="179388" algn="dec"/>
                <a:tab pos="268288" algn="l"/>
                <a:tab pos="360363" algn="dec"/>
                <a:tab pos="446088" algn="l"/>
              </a:tabLst>
              <a:defRPr/>
            </a:pPr>
            <a:r>
              <a:rPr lang="en-GB" sz="1000" b="1" kern="0" dirty="0"/>
              <a:t>410 (</a:t>
            </a:r>
            <a:r>
              <a:rPr lang="en-GB" sz="1000" b="1" kern="0" dirty="0">
                <a:solidFill>
                  <a:schemeClr val="accent2"/>
                </a:solidFill>
              </a:rPr>
              <a:t>20.4%</a:t>
            </a:r>
            <a:r>
              <a:rPr lang="en-GB" sz="1000" b="1" kern="0" dirty="0"/>
              <a:t>) Were not discharged with trial medication </a:t>
            </a:r>
          </a:p>
          <a:p>
            <a:pPr marL="265113" defTabSz="114300">
              <a:spcBef>
                <a:spcPts val="100"/>
              </a:spcBef>
              <a:tabLst>
                <a:tab pos="179388" algn="dec"/>
                <a:tab pos="268288" algn="l"/>
                <a:tab pos="360363" algn="dec"/>
                <a:tab pos="446088" algn="l"/>
              </a:tabLst>
              <a:defRPr/>
            </a:pPr>
            <a:r>
              <a:rPr lang="en-GB" sz="1000" b="1" i="1" kern="0" dirty="0"/>
              <a:t>						 31</a:t>
            </a:r>
            <a:r>
              <a:rPr lang="en-GB" sz="1000" kern="0" dirty="0"/>
              <a:t> Died</a:t>
            </a:r>
          </a:p>
          <a:p>
            <a:pPr marL="630237" defTabSz="228600" fontAlgn="auto">
              <a:spcBef>
                <a:spcPts val="100"/>
              </a:spcBef>
              <a:spcAft>
                <a:spcPts val="0"/>
              </a:spcAft>
              <a:tabLst>
                <a:tab pos="92075" algn="l"/>
              </a:tabLst>
              <a:defRPr/>
            </a:pPr>
            <a:r>
              <a:rPr lang="en-GB" sz="1000" b="1" i="1" kern="0" dirty="0"/>
              <a:t>    6</a:t>
            </a:r>
            <a:r>
              <a:rPr lang="en-GB" sz="1000" kern="0" dirty="0"/>
              <a:t> Withdrew consent with no info  			on medication at discharge</a:t>
            </a:r>
          </a:p>
          <a:p>
            <a:pPr marL="630237" defTabSz="228600" fontAlgn="auto">
              <a:spcBef>
                <a:spcPts val="100"/>
              </a:spcBef>
              <a:spcAft>
                <a:spcPts val="0"/>
              </a:spcAft>
              <a:tabLst>
                <a:tab pos="92075" algn="l"/>
              </a:tabLst>
              <a:defRPr/>
            </a:pPr>
            <a:endParaRPr lang="en-GB" sz="1000" b="1" i="1" kern="0" dirty="0"/>
          </a:p>
          <a:p>
            <a:pPr marL="630237" defTabSz="228600" fontAlgn="auto">
              <a:spcBef>
                <a:spcPts val="100"/>
              </a:spcBef>
              <a:spcAft>
                <a:spcPts val="0"/>
              </a:spcAft>
              <a:tabLst>
                <a:tab pos="92075" algn="l"/>
              </a:tabLst>
              <a:defRPr/>
            </a:pPr>
            <a:r>
              <a:rPr lang="en-GB" sz="1000" b="1" i="1" kern="0" dirty="0"/>
              <a:t>172</a:t>
            </a:r>
            <a:r>
              <a:rPr lang="en-GB" sz="1000" b="1" kern="0" dirty="0"/>
              <a:t> (</a:t>
            </a:r>
            <a:r>
              <a:rPr lang="en-GB" sz="1000" b="1" kern="0" dirty="0">
                <a:solidFill>
                  <a:schemeClr val="accent2"/>
                </a:solidFill>
              </a:rPr>
              <a:t>8.5%</a:t>
            </a:r>
            <a:r>
              <a:rPr lang="en-GB" sz="1000" b="1" kern="0" dirty="0"/>
              <a:t>) Did not have 			 	      confirmation of ACS diagnosis</a:t>
            </a:r>
          </a:p>
          <a:p>
            <a:pPr marL="630237" defTabSz="228600" fontAlgn="auto">
              <a:spcBef>
                <a:spcPts val="100"/>
              </a:spcBef>
              <a:spcAft>
                <a:spcPts val="0"/>
              </a:spcAft>
              <a:tabLst>
                <a:tab pos="92075" algn="l"/>
              </a:tabLst>
              <a:defRPr/>
            </a:pPr>
            <a:r>
              <a:rPr lang="en-GB" sz="1000" kern="0" dirty="0"/>
              <a:t>  </a:t>
            </a:r>
            <a:r>
              <a:rPr lang="en-GB" sz="1000" b="1" i="1" kern="0" dirty="0"/>
              <a:t>69</a:t>
            </a:r>
            <a:r>
              <a:rPr lang="en-GB" sz="1000" kern="0" dirty="0"/>
              <a:t> Had indication for oral 	   	 			anticoagulation</a:t>
            </a:r>
          </a:p>
          <a:p>
            <a:pPr marL="630237" defTabSz="228600" fontAlgn="auto">
              <a:spcBef>
                <a:spcPts val="100"/>
              </a:spcBef>
              <a:spcAft>
                <a:spcPts val="0"/>
              </a:spcAft>
              <a:tabLst>
                <a:tab pos="92075" algn="l"/>
              </a:tabLst>
              <a:defRPr/>
            </a:pPr>
            <a:r>
              <a:rPr lang="en-GB" sz="1000" b="1" i="1" kern="0" dirty="0"/>
              <a:t>  61 </a:t>
            </a:r>
            <a:r>
              <a:rPr lang="en-GB" sz="1000" kern="0" dirty="0"/>
              <a:t>Were withdrawn by physician</a:t>
            </a:r>
          </a:p>
          <a:p>
            <a:pPr marL="630237" defTabSz="228600" fontAlgn="auto">
              <a:spcBef>
                <a:spcPts val="100"/>
              </a:spcBef>
              <a:spcAft>
                <a:spcPts val="0"/>
              </a:spcAft>
              <a:tabLst>
                <a:tab pos="92075" algn="l"/>
              </a:tabLst>
              <a:defRPr/>
            </a:pPr>
            <a:r>
              <a:rPr lang="en-GB" sz="1000" b="1" i="1" kern="0" dirty="0"/>
              <a:t>  32 </a:t>
            </a:r>
            <a:r>
              <a:rPr lang="en-GB" sz="1000" kern="0" dirty="0"/>
              <a:t>Underwent CABG</a:t>
            </a:r>
          </a:p>
          <a:p>
            <a:pPr marL="630237" defTabSz="228600" fontAlgn="auto">
              <a:spcBef>
                <a:spcPts val="100"/>
              </a:spcBef>
              <a:spcAft>
                <a:spcPts val="0"/>
              </a:spcAft>
              <a:tabLst>
                <a:tab pos="92075" algn="l"/>
              </a:tabLst>
              <a:defRPr/>
            </a:pPr>
            <a:r>
              <a:rPr lang="en-GB" sz="1000" b="1" i="1" kern="0" dirty="0"/>
              <a:t>  10</a:t>
            </a:r>
            <a:r>
              <a:rPr lang="en-GB" sz="1000" kern="0" dirty="0"/>
              <a:t> Had bleeding</a:t>
            </a:r>
          </a:p>
          <a:p>
            <a:pPr marL="630237" defTabSz="228600" fontAlgn="auto">
              <a:spcBef>
                <a:spcPts val="100"/>
              </a:spcBef>
              <a:spcAft>
                <a:spcPts val="0"/>
              </a:spcAft>
              <a:tabLst>
                <a:tab pos="92075" algn="l"/>
              </a:tabLst>
              <a:defRPr/>
            </a:pPr>
            <a:r>
              <a:rPr lang="en-GB" sz="1000" kern="0" dirty="0"/>
              <a:t>    </a:t>
            </a:r>
            <a:r>
              <a:rPr lang="en-GB" sz="1000" b="1" i="1" kern="0" dirty="0"/>
              <a:t>7</a:t>
            </a:r>
            <a:r>
              <a:rPr lang="en-GB" sz="1000" kern="0" dirty="0"/>
              <a:t> Had dyspnoea</a:t>
            </a:r>
          </a:p>
          <a:p>
            <a:pPr marL="630237" defTabSz="228600" fontAlgn="auto">
              <a:spcBef>
                <a:spcPts val="100"/>
              </a:spcBef>
              <a:spcAft>
                <a:spcPts val="0"/>
              </a:spcAft>
              <a:tabLst>
                <a:tab pos="92075" algn="l"/>
              </a:tabLst>
              <a:defRPr/>
            </a:pPr>
            <a:r>
              <a:rPr lang="en-GB" sz="1000" b="1" i="1" kern="0" dirty="0"/>
              <a:t>    3</a:t>
            </a:r>
            <a:r>
              <a:rPr lang="en-GB" sz="1000" kern="0" dirty="0"/>
              <a:t> Had allergy</a:t>
            </a:r>
          </a:p>
          <a:p>
            <a:pPr marL="630237" defTabSz="228600" fontAlgn="auto">
              <a:spcBef>
                <a:spcPts val="100"/>
              </a:spcBef>
              <a:spcAft>
                <a:spcPts val="0"/>
              </a:spcAft>
              <a:tabLst>
                <a:tab pos="92075" algn="l"/>
              </a:tabLst>
              <a:defRPr/>
            </a:pPr>
            <a:r>
              <a:rPr lang="en-GB" sz="1000" kern="0" dirty="0"/>
              <a:t>    </a:t>
            </a:r>
            <a:r>
              <a:rPr lang="en-GB" sz="1000" b="1" i="1" kern="0" dirty="0"/>
              <a:t>19 </a:t>
            </a:r>
            <a:r>
              <a:rPr lang="en-GB" sz="1000" kern="0" dirty="0"/>
              <a:t>Had other reasons</a:t>
            </a:r>
            <a:endParaRPr lang="en-US" sz="1000" kern="0" dirty="0"/>
          </a:p>
        </p:txBody>
      </p:sp>
      <p:sp>
        <p:nvSpPr>
          <p:cNvPr id="41" name="Text Box 11">
            <a:extLst>
              <a:ext uri="{FF2B5EF4-FFF2-40B4-BE49-F238E27FC236}">
                <a16:creationId xmlns="" xmlns:a16="http://schemas.microsoft.com/office/drawing/2014/main" id="{58325190-5E71-4C75-95FB-DE5D00DB43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2154597"/>
            <a:ext cx="5744309" cy="192024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bIns="0" numCol="2" anchor="ctr">
            <a:noAutofit/>
          </a:bodyPr>
          <a:lstStyle/>
          <a:p>
            <a:pPr marL="0" marR="0" lvl="0" indent="0" defTabSz="1143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>
                <a:tab pos="179388" algn="dec"/>
                <a:tab pos="268288" algn="l"/>
                <a:tab pos="360363" algn="dec"/>
                <a:tab pos="446088" algn="l"/>
              </a:tabLst>
              <a:defRPr/>
            </a:pPr>
            <a:r>
              <a:rPr kumimoji="0" lang="en-GB" sz="1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2006</a:t>
            </a: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 Were assigned to prasugrel-based strategy</a:t>
            </a:r>
          </a:p>
          <a:p>
            <a:pPr marL="266400" marR="0" lvl="0" indent="0" defTabSz="1143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>
                <a:tab pos="179388" algn="dec"/>
                <a:tab pos="268288" algn="l"/>
                <a:tab pos="360363" algn="dec"/>
                <a:tab pos="446088" algn="l"/>
              </a:tabLst>
              <a:defRPr/>
            </a:pPr>
            <a:r>
              <a:rPr kumimoji="0" lang="en-GB" sz="1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1728</a:t>
            </a: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 Received prasugrel loading </a:t>
            </a:r>
          </a:p>
          <a:p>
            <a:pPr marL="437850" marR="0" lvl="0" indent="-171450" defTabSz="1143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>
                <a:tab pos="179388" algn="dec"/>
                <a:tab pos="268288" algn="l"/>
                <a:tab pos="360363" algn="dec"/>
                <a:tab pos="446088" algn="l"/>
              </a:tabLst>
              <a:defRPr/>
            </a:pPr>
            <a:r>
              <a:rPr kumimoji="0" lang="en-GB" sz="1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278/2006 (</a:t>
            </a:r>
            <a:r>
              <a:rPr kumimoji="0" lang="en-GB" sz="1000" b="1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</a:rPr>
              <a:t>13.9%</a:t>
            </a:r>
            <a:r>
              <a:rPr kumimoji="0" lang="en-GB" sz="1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) did not receive prasugrel </a:t>
            </a:r>
            <a:r>
              <a:rPr lang="en-GB" sz="1000" b="1" kern="0" dirty="0"/>
              <a:t>LD</a:t>
            </a:r>
            <a:endParaRPr kumimoji="0" lang="en-GB" sz="10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  <a:p>
            <a:pPr marL="265113" marR="0" lvl="0" indent="3175" defTabSz="1143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>
                <a:tab pos="179388" algn="dec"/>
                <a:tab pos="268288" algn="l"/>
                <a:tab pos="360363" algn="dec"/>
                <a:tab pos="446088" algn="l"/>
              </a:tabLst>
              <a:defRPr/>
            </a:pPr>
            <a:r>
              <a:rPr lang="en-GB" sz="1000" b="1" kern="0" dirty="0"/>
              <a:t>1596</a:t>
            </a:r>
            <a:r>
              <a:rPr lang="en-GB" sz="1000" kern="0" dirty="0"/>
              <a:t> Were discharged with prasugrel  </a:t>
            </a:r>
            <a:br>
              <a:rPr lang="en-GB" sz="1000" kern="0" dirty="0"/>
            </a:br>
            <a:r>
              <a:rPr lang="en-GB" sz="1000" b="1" kern="0" dirty="0"/>
              <a:t>410 (</a:t>
            </a:r>
            <a:r>
              <a:rPr lang="en-GB" sz="1000" b="1" kern="0" dirty="0">
                <a:solidFill>
                  <a:schemeClr val="accent2"/>
                </a:solidFill>
              </a:rPr>
              <a:t>20.4%</a:t>
            </a:r>
            <a:r>
              <a:rPr lang="en-GB" sz="1000" b="1" kern="0" dirty="0"/>
              <a:t>) Were not discharged with trial medication</a:t>
            </a:r>
          </a:p>
          <a:p>
            <a:pPr marL="265113" marR="0" lvl="0" indent="3175" defTabSz="1143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>
                <a:tab pos="179388" algn="dec"/>
                <a:tab pos="268288" algn="l"/>
                <a:tab pos="360363" algn="dec"/>
                <a:tab pos="446088" algn="l"/>
              </a:tabLst>
              <a:defRPr/>
            </a:pPr>
            <a:r>
              <a:rPr lang="en-GB" sz="1000" b="1" i="1" kern="0" dirty="0"/>
              <a:t>				26</a:t>
            </a:r>
            <a:r>
              <a:rPr lang="en-GB" sz="1000" kern="0" dirty="0"/>
              <a:t> Died   </a:t>
            </a:r>
          </a:p>
          <a:p>
            <a:pPr marL="631825" defTabSz="228600" fontAlgn="auto">
              <a:spcBef>
                <a:spcPts val="100"/>
              </a:spcBef>
              <a:spcAft>
                <a:spcPts val="0"/>
              </a:spcAft>
              <a:tabLst>
                <a:tab pos="92075" algn="l"/>
              </a:tabLst>
              <a:defRPr/>
            </a:pPr>
            <a:r>
              <a:rPr lang="en-GB" sz="1000" b="1" i="1" kern="0" dirty="0"/>
              <a:t>2</a:t>
            </a:r>
            <a:r>
              <a:rPr lang="en-GB" sz="1000" kern="0" dirty="0"/>
              <a:t> Withdrew consent with no info on medication at discharge</a:t>
            </a:r>
            <a:endParaRPr lang="en-GB" sz="1000" b="1" i="1" kern="0" dirty="0"/>
          </a:p>
          <a:p>
            <a:pPr marL="631825" defTabSz="228600" fontAlgn="auto">
              <a:spcBef>
                <a:spcPts val="100"/>
              </a:spcBef>
              <a:spcAft>
                <a:spcPts val="0"/>
              </a:spcAft>
              <a:tabLst>
                <a:tab pos="92075" algn="l"/>
              </a:tabLst>
              <a:defRPr/>
            </a:pPr>
            <a:r>
              <a:rPr lang="en-GB" sz="1000" b="1" i="1" kern="0" dirty="0"/>
              <a:t>184</a:t>
            </a:r>
            <a:r>
              <a:rPr lang="en-GB" sz="1000" b="1" kern="0" dirty="0"/>
              <a:t> (</a:t>
            </a:r>
            <a:r>
              <a:rPr lang="en-GB" sz="1000" b="1" kern="0" dirty="0">
                <a:solidFill>
                  <a:schemeClr val="accent2"/>
                </a:solidFill>
              </a:rPr>
              <a:t>9.2%</a:t>
            </a:r>
            <a:r>
              <a:rPr lang="en-GB" sz="1000" b="1" kern="0" dirty="0"/>
              <a:t>) Did not have 		  	      confirmation of ACS 			 	diagnosis</a:t>
            </a:r>
          </a:p>
          <a:p>
            <a:pPr marL="631825" defTabSz="228600" fontAlgn="auto">
              <a:spcBef>
                <a:spcPts val="100"/>
              </a:spcBef>
              <a:spcAft>
                <a:spcPts val="0"/>
              </a:spcAft>
              <a:tabLst>
                <a:tab pos="92075" algn="l"/>
              </a:tabLst>
              <a:defRPr/>
            </a:pPr>
            <a:r>
              <a:rPr lang="en-GB" sz="1000" kern="0" dirty="0"/>
              <a:t>  </a:t>
            </a:r>
            <a:r>
              <a:rPr lang="en-GB" sz="1000" b="1" i="1" kern="0" dirty="0"/>
              <a:t>65</a:t>
            </a:r>
            <a:r>
              <a:rPr lang="en-GB" sz="1000" kern="0" dirty="0"/>
              <a:t> Had indication for oral 	   	 		anticoagulation</a:t>
            </a:r>
          </a:p>
          <a:p>
            <a:pPr marL="631825" defTabSz="228600" fontAlgn="auto">
              <a:spcBef>
                <a:spcPts val="100"/>
              </a:spcBef>
              <a:spcAft>
                <a:spcPts val="0"/>
              </a:spcAft>
              <a:tabLst>
                <a:tab pos="92075" algn="l"/>
              </a:tabLst>
              <a:defRPr/>
            </a:pPr>
            <a:r>
              <a:rPr lang="en-GB" sz="1000" kern="0" dirty="0"/>
              <a:t>  </a:t>
            </a:r>
            <a:r>
              <a:rPr lang="en-GB" sz="1000" b="1" i="1" kern="0" dirty="0"/>
              <a:t>67</a:t>
            </a:r>
            <a:r>
              <a:rPr lang="en-GB" sz="1000" kern="0" dirty="0"/>
              <a:t> Were withdrawn by physician</a:t>
            </a:r>
          </a:p>
          <a:p>
            <a:pPr marL="631825" defTabSz="228600" fontAlgn="auto">
              <a:spcBef>
                <a:spcPts val="100"/>
              </a:spcBef>
              <a:spcAft>
                <a:spcPts val="0"/>
              </a:spcAft>
              <a:tabLst>
                <a:tab pos="92075" algn="l"/>
              </a:tabLst>
              <a:defRPr/>
            </a:pPr>
            <a:r>
              <a:rPr lang="en-GB" sz="1000" kern="0" dirty="0"/>
              <a:t>  </a:t>
            </a:r>
            <a:r>
              <a:rPr lang="en-GB" sz="1000" b="1" i="1" kern="0" dirty="0"/>
              <a:t>30 </a:t>
            </a:r>
            <a:r>
              <a:rPr lang="en-GB" sz="1000" kern="0" dirty="0"/>
              <a:t>Underwent CABG</a:t>
            </a:r>
          </a:p>
          <a:p>
            <a:pPr marL="631825" defTabSz="228600" fontAlgn="auto">
              <a:spcBef>
                <a:spcPts val="100"/>
              </a:spcBef>
              <a:spcAft>
                <a:spcPts val="0"/>
              </a:spcAft>
              <a:tabLst>
                <a:tab pos="92075" algn="l"/>
              </a:tabLst>
              <a:defRPr/>
            </a:pPr>
            <a:r>
              <a:rPr lang="en-GB" sz="1000" b="1" i="1" kern="0" dirty="0"/>
              <a:t>    8</a:t>
            </a:r>
            <a:r>
              <a:rPr lang="en-GB" sz="1000" kern="0" dirty="0"/>
              <a:t> Had bleeding</a:t>
            </a:r>
          </a:p>
          <a:p>
            <a:pPr marL="631825" defTabSz="228600" fontAlgn="auto">
              <a:spcBef>
                <a:spcPts val="100"/>
              </a:spcBef>
              <a:spcAft>
                <a:spcPts val="0"/>
              </a:spcAft>
              <a:tabLst>
                <a:tab pos="92075" algn="l"/>
              </a:tabLst>
              <a:defRPr/>
            </a:pPr>
            <a:r>
              <a:rPr lang="en-GB" sz="1000" kern="0" dirty="0"/>
              <a:t>  </a:t>
            </a:r>
            <a:r>
              <a:rPr lang="en-GB" sz="1000" b="1" i="1" kern="0" dirty="0"/>
              <a:t>28</a:t>
            </a:r>
            <a:r>
              <a:rPr lang="en-GB" sz="1000" kern="0" dirty="0"/>
              <a:t> Had other reasons</a:t>
            </a:r>
            <a:r>
              <a:rPr lang="en-US" sz="1000" kern="0" dirty="0"/>
              <a:t>	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="" xmlns:a16="http://schemas.microsoft.com/office/drawing/2014/main" id="{EE22E076-5148-42F3-89FD-DD47C3C0382D}"/>
              </a:ext>
            </a:extLst>
          </p:cNvPr>
          <p:cNvSpPr/>
          <p:nvPr/>
        </p:nvSpPr>
        <p:spPr>
          <a:xfrm>
            <a:off x="570523" y="2413000"/>
            <a:ext cx="2266462" cy="49729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="" xmlns:a16="http://schemas.microsoft.com/office/drawing/2014/main" id="{F4D63D1F-5A98-40F8-99AA-FE628D4BF69C}"/>
              </a:ext>
            </a:extLst>
          </p:cNvPr>
          <p:cNvSpPr/>
          <p:nvPr/>
        </p:nvSpPr>
        <p:spPr>
          <a:xfrm>
            <a:off x="6622668" y="2657943"/>
            <a:ext cx="2266462" cy="50470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="" xmlns:a16="http://schemas.microsoft.com/office/drawing/2014/main" id="{7C778C46-B4CF-40CE-93F6-4AADD13F0794}"/>
              </a:ext>
            </a:extLst>
          </p:cNvPr>
          <p:cNvSpPr/>
          <p:nvPr/>
        </p:nvSpPr>
        <p:spPr>
          <a:xfrm>
            <a:off x="2021737" y="6174758"/>
            <a:ext cx="3277094" cy="23928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33" name="Rectangle 32">
            <a:extLst>
              <a:ext uri="{FF2B5EF4-FFF2-40B4-BE49-F238E27FC236}">
                <a16:creationId xmlns="" xmlns:a16="http://schemas.microsoft.com/office/drawing/2014/main" id="{52E66A7C-4268-4473-BF3D-E995AD42CF2E}"/>
              </a:ext>
            </a:extLst>
          </p:cNvPr>
          <p:cNvSpPr/>
          <p:nvPr/>
        </p:nvSpPr>
        <p:spPr>
          <a:xfrm>
            <a:off x="8066727" y="6174758"/>
            <a:ext cx="3277094" cy="23928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49820757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תוצאת תמונה עבור ‪simple‬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2723" y="-269875"/>
            <a:ext cx="5372100" cy="537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תוצאת תמונה עבור ‪simple‬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7239" y="0"/>
            <a:ext cx="4751811" cy="2416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תוצאת תמונה עבור ‪simple‬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7765" y="-165100"/>
            <a:ext cx="2444235" cy="2395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תוצאת תמונה עבור ‪simple‬‏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7765" y="2235200"/>
            <a:ext cx="2444235" cy="2013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תוצאת תמונה עבור ‪simple‬‏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8773" y="4261653"/>
            <a:ext cx="5049650" cy="2583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תוצאת תמונה עבור ‪simple‬‏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383" y="2551529"/>
            <a:ext cx="3199779" cy="2550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תוצאת תמונה עבור ‪simple‬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76804"/>
            <a:ext cx="3047576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תוצאת תמונה עבור ‪simple‬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576" y="4775209"/>
            <a:ext cx="4071197" cy="207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8989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="" xmlns:a16="http://schemas.microsoft.com/office/drawing/2014/main" id="{EB91FD21-BFDF-4F19-849D-BC2F29CF97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7718424"/>
              </p:ext>
            </p:extLst>
          </p:nvPr>
        </p:nvGraphicFramePr>
        <p:xfrm>
          <a:off x="934808" y="1180775"/>
          <a:ext cx="10322384" cy="513080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0322384">
                  <a:extLst>
                    <a:ext uri="{9D8B030D-6E8A-4147-A177-3AD203B41FA5}">
                      <a16:colId xmlns="" xmlns:a16="http://schemas.microsoft.com/office/drawing/2014/main" val="198707493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en-US" dirty="0"/>
                        <a:t>Criticism about study management</a:t>
                      </a:r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9541263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OPEN LABEL!!</a:t>
                      </a:r>
                      <a:endParaRPr lang="he-IL" b="1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A 10-fold greater proportion of patients in the prasugrel arm </a:t>
                      </a:r>
                      <a:r>
                        <a:rPr lang="en-US" sz="1800" b="1" dirty="0" smtClean="0"/>
                        <a:t>did not receive a study drug loading dose </a:t>
                      </a:r>
                      <a:r>
                        <a:rPr lang="en-US" sz="1800" dirty="0" smtClean="0"/>
                        <a:t>compared with ticagrelor: </a:t>
                      </a:r>
                      <a:r>
                        <a:rPr lang="en-US" sz="1800" b="1" dirty="0" smtClean="0">
                          <a:solidFill>
                            <a:srgbClr val="FF0000"/>
                          </a:solidFill>
                        </a:rPr>
                        <a:t>13.9%</a:t>
                      </a:r>
                      <a:r>
                        <a:rPr lang="en-US" sz="1800" dirty="0" smtClean="0"/>
                        <a:t> (278/2006) randomized to prasugrel vs 1.3% (27/2012) randomized to ticagrelor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/>
                        <a:t>At discharge</a:t>
                      </a:r>
                      <a:r>
                        <a:rPr lang="en-US" sz="1800" dirty="0"/>
                        <a:t>, only 81.1% of patients in the ticagrelor arm and 80.7% of patients in the prasugrel arm received the randomly assigned trial drug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2169889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dirty="0"/>
                        <a:t>High rate of discontinuation</a:t>
                      </a:r>
                      <a:r>
                        <a:rPr lang="en-GB" sz="1800" dirty="0"/>
                        <a:t> of the study drug in the trial (15.2% in the ticagrelor arm and 12.5% in the prasugrel arm)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7838633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/>
                        <a:t>High proportion of patients not receiving the randomly assigned study drug at </a:t>
                      </a:r>
                      <a:r>
                        <a:rPr lang="en-GB" sz="1800" b="1" dirty="0"/>
                        <a:t>12 months, </a:t>
                      </a:r>
                      <a:r>
                        <a:rPr lang="en-GB" sz="1800" b="0" dirty="0"/>
                        <a:t>a total of </a:t>
                      </a:r>
                      <a:r>
                        <a:rPr lang="en-GB" sz="1800" b="1" dirty="0"/>
                        <a:t>32.4% of </a:t>
                      </a:r>
                      <a:r>
                        <a:rPr lang="en-GB" sz="1800" b="0" dirty="0"/>
                        <a:t>patients in the ticagrelor group and </a:t>
                      </a:r>
                      <a:r>
                        <a:rPr lang="en-GB" sz="1800" b="1" dirty="0"/>
                        <a:t>30.4% </a:t>
                      </a:r>
                      <a:r>
                        <a:rPr lang="en-GB" sz="1800" dirty="0"/>
                        <a:t>of patients in the prasugrel group</a:t>
                      </a:r>
                      <a:r>
                        <a:rPr lang="en-IE" sz="1800" dirty="0"/>
                        <a:t>- however, they were included in the </a:t>
                      </a:r>
                      <a:r>
                        <a:rPr lang="en-IE" sz="1800" dirty="0" smtClean="0"/>
                        <a:t>outcomes analysis</a:t>
                      </a:r>
                      <a:endParaRPr lang="en-GB" sz="18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5050975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/>
                        <a:t>Twelve-month </a:t>
                      </a:r>
                      <a:r>
                        <a:rPr lang="en-GB" sz="1800" b="1" dirty="0"/>
                        <a:t>follow-up data were not provided for 2.2% of patients- </a:t>
                      </a:r>
                      <a:r>
                        <a:rPr lang="en-GB" sz="1800" dirty="0">
                          <a:solidFill>
                            <a:srgbClr val="FF0000"/>
                          </a:solidFill>
                        </a:rPr>
                        <a:t>that is 90 pts! The difference in MACE was of 47 events!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289443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Significant proportion of randomized patients </a:t>
                      </a:r>
                      <a:r>
                        <a:rPr lang="en-US" sz="1800" b="1" dirty="0"/>
                        <a:t>did not have confirmation of ACS but were included in the ITT </a:t>
                      </a:r>
                      <a:r>
                        <a:rPr lang="en-US" sz="1800" dirty="0"/>
                        <a:t>analysis: ticagrelor arm 8.5% (172/2012) vs prasugrel arm 9.2% (184/2006)</a:t>
                      </a:r>
                      <a:endParaRPr lang="en-GB" sz="18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670153293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B6D58E9B-42D1-4AF6-A2D0-6F2032F45D68}"/>
              </a:ext>
            </a:extLst>
          </p:cNvPr>
          <p:cNvSpPr txBox="1"/>
          <p:nvPr/>
        </p:nvSpPr>
        <p:spPr>
          <a:xfrm>
            <a:off x="581891" y="344384"/>
            <a:ext cx="1090154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defRPr/>
            </a:pPr>
            <a:r>
              <a:rPr lang="he-IL" sz="2000" b="1" dirty="0" smtClean="0">
                <a:solidFill>
                  <a:prstClr val="black"/>
                </a:solidFill>
              </a:rPr>
              <a:t>האם ניתן לשנות את הפרדיגמה הטיפולית </a:t>
            </a:r>
            <a:r>
              <a:rPr lang="he-IL" sz="2000" b="1" dirty="0">
                <a:solidFill>
                  <a:prstClr val="black"/>
                </a:solidFill>
              </a:rPr>
              <a:t>על סמך </a:t>
            </a:r>
            <a:r>
              <a:rPr lang="he-IL" sz="2000" b="1" dirty="0" smtClean="0">
                <a:solidFill>
                  <a:prstClr val="black"/>
                </a:solidFill>
              </a:rPr>
              <a:t>מחקר זה??</a:t>
            </a:r>
            <a:endParaRPr lang="he-IL" sz="20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177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="" xmlns:a16="http://schemas.microsoft.com/office/drawing/2014/main" id="{11896B89-F8DD-482D-9FC8-44B4D0C7DB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4242777"/>
              </p:ext>
            </p:extLst>
          </p:nvPr>
        </p:nvGraphicFramePr>
        <p:xfrm>
          <a:off x="361951" y="1214120"/>
          <a:ext cx="11534774" cy="394208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1534774">
                  <a:extLst>
                    <a:ext uri="{9D8B030D-6E8A-4147-A177-3AD203B41FA5}">
                      <a16:colId xmlns="" xmlns:a16="http://schemas.microsoft.com/office/drawing/2014/main" val="245532158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en-US" dirty="0"/>
                        <a:t>Specific criticism for </a:t>
                      </a:r>
                      <a:r>
                        <a:rPr lang="en-US" dirty="0" smtClean="0"/>
                        <a:t>TICAGRELOR</a:t>
                      </a:r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7511237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Median time to </a:t>
                      </a:r>
                      <a:r>
                        <a:rPr lang="en-US" sz="1800" b="1" dirty="0"/>
                        <a:t>discontinuation</a:t>
                      </a:r>
                      <a:r>
                        <a:rPr lang="en-US" sz="1800" dirty="0"/>
                        <a:t> in those patients that discontinued was </a:t>
                      </a:r>
                      <a:r>
                        <a:rPr lang="en-US" sz="1800" b="1" dirty="0"/>
                        <a:t>very short </a:t>
                      </a:r>
                      <a:r>
                        <a:rPr lang="en-US" sz="1800" dirty="0"/>
                        <a:t>and also differed significantly between the arms (</a:t>
                      </a:r>
                      <a:r>
                        <a:rPr lang="en-US" sz="1800" b="1" dirty="0"/>
                        <a:t>84 days for ticagrelor vs 109 days for prasugrel; P=0.01</a:t>
                      </a:r>
                      <a:r>
                        <a:rPr lang="en-US" sz="1800" dirty="0"/>
                        <a:t>)</a:t>
                      </a:r>
                      <a:endParaRPr lang="en-GB" sz="18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5559733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>
                          <a:solidFill>
                            <a:srgbClr val="FF0000"/>
                          </a:solidFill>
                        </a:rPr>
                        <a:t>Higher number of patients were excluded from the </a:t>
                      </a:r>
                      <a:r>
                        <a:rPr lang="en-GB" sz="1800" b="1" dirty="0">
                          <a:solidFill>
                            <a:srgbClr val="FF0000"/>
                          </a:solidFill>
                        </a:rPr>
                        <a:t>safety analysis </a:t>
                      </a:r>
                      <a:r>
                        <a:rPr lang="en-GB" sz="1800" dirty="0">
                          <a:solidFill>
                            <a:srgbClr val="FF0000"/>
                          </a:solidFill>
                        </a:rPr>
                        <a:t>(</a:t>
                      </a:r>
                      <a:r>
                        <a:rPr lang="en-GB" sz="1800" dirty="0" err="1">
                          <a:solidFill>
                            <a:srgbClr val="FF0000"/>
                          </a:solidFill>
                        </a:rPr>
                        <a:t>mITT</a:t>
                      </a:r>
                      <a:r>
                        <a:rPr lang="en-GB" sz="1800" dirty="0">
                          <a:solidFill>
                            <a:srgbClr val="FF0000"/>
                          </a:solidFill>
                        </a:rPr>
                        <a:t>) in the prasugrel arm (233/2006, </a:t>
                      </a:r>
                      <a:r>
                        <a:rPr lang="en-GB" sz="1800" b="1" dirty="0">
                          <a:solidFill>
                            <a:srgbClr val="FF0000"/>
                          </a:solidFill>
                        </a:rPr>
                        <a:t>11.6%</a:t>
                      </a:r>
                      <a:r>
                        <a:rPr lang="en-GB" sz="1800" dirty="0">
                          <a:solidFill>
                            <a:srgbClr val="FF0000"/>
                          </a:solidFill>
                        </a:rPr>
                        <a:t>) compared with the ticagrelor arm (23/2012, </a:t>
                      </a:r>
                      <a:r>
                        <a:rPr lang="en-GB" sz="1800" b="1" dirty="0">
                          <a:solidFill>
                            <a:srgbClr val="FF0000"/>
                          </a:solidFill>
                        </a:rPr>
                        <a:t>1.1%</a:t>
                      </a:r>
                      <a:r>
                        <a:rPr lang="en-GB" sz="1800" dirty="0">
                          <a:solidFill>
                            <a:srgbClr val="FF0000"/>
                          </a:solidFill>
                        </a:rPr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6267652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/>
                        <a:t>Number of </a:t>
                      </a:r>
                      <a:r>
                        <a:rPr lang="en-IE" b="1" dirty="0"/>
                        <a:t>MI/MACE events in prasugrel arm is lower than expected </a:t>
                      </a:r>
                      <a:r>
                        <a:rPr lang="en-US" altLang="he-IL" dirty="0"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(MI: ISAR-REACT-5, 3.0% vs. TRITON-TIMI, 7.3%)</a:t>
                      </a:r>
                      <a:r>
                        <a:rPr lang="he-IL" altLang="he-IL" dirty="0"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 (</a:t>
                      </a:r>
                      <a:r>
                        <a:rPr lang="en-US" altLang="he-IL" dirty="0"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MACE: ISAR-REACT-5, 6.9% vs. TRITON-TIMI, 10.7%) </a:t>
                      </a:r>
                      <a:r>
                        <a:rPr lang="he-IL" altLang="he-IL" dirty="0"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8525715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‘</a:t>
                      </a:r>
                      <a:r>
                        <a:rPr lang="en-US" b="1" dirty="0" smtClean="0"/>
                        <a:t>On </a:t>
                      </a:r>
                      <a:r>
                        <a:rPr lang="en-US" b="1" dirty="0"/>
                        <a:t>treatment’ analysis showed no difference between arms in </a:t>
                      </a:r>
                      <a:r>
                        <a:rPr lang="en-US" b="1" dirty="0" smtClean="0"/>
                        <a:t>MACE !!! </a:t>
                      </a:r>
                      <a:endParaRPr lang="he-IL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780711960"/>
                  </a:ext>
                </a:extLst>
              </a:tr>
              <a:tr h="500611">
                <a:tc>
                  <a:txBody>
                    <a:bodyPr/>
                    <a:lstStyle/>
                    <a:p>
                      <a:pPr rtl="1"/>
                      <a:r>
                        <a:rPr lang="en-US" dirty="0"/>
                        <a:t>NSTEMI patients received </a:t>
                      </a:r>
                      <a:r>
                        <a:rPr lang="en-US" dirty="0" smtClean="0"/>
                        <a:t>prasugrel 61 minutes </a:t>
                      </a:r>
                      <a:r>
                        <a:rPr lang="en-US" dirty="0"/>
                        <a:t>hours post </a:t>
                      </a:r>
                      <a:r>
                        <a:rPr lang="en-US" dirty="0" smtClean="0"/>
                        <a:t>randomization - </a:t>
                      </a:r>
                      <a:r>
                        <a:rPr lang="en-US" dirty="0"/>
                        <a:t>this is </a:t>
                      </a:r>
                      <a:r>
                        <a:rPr lang="en-US" b="1" dirty="0"/>
                        <a:t>NOT the practice in Israel! </a:t>
                      </a:r>
                      <a:r>
                        <a:rPr lang="en-US" dirty="0"/>
                        <a:t>(they stay about 1-2 days without </a:t>
                      </a:r>
                      <a:r>
                        <a:rPr lang="en-US" dirty="0" smtClean="0"/>
                        <a:t>P2Y12. Therefore </a:t>
                      </a:r>
                      <a:r>
                        <a:rPr lang="en-US" dirty="0"/>
                        <a:t>they MUST be preloaded)</a:t>
                      </a:r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2384138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/>
                        <a:t>High number of patients in the ticagrelor arm discontinued because of </a:t>
                      </a:r>
                      <a:r>
                        <a:rPr lang="en-GB" sz="1800" b="1" dirty="0"/>
                        <a:t>dyspnoea</a:t>
                      </a:r>
                      <a:r>
                        <a:rPr lang="en-GB" sz="1800" dirty="0"/>
                        <a:t>: 44/1602 (</a:t>
                      </a:r>
                      <a:r>
                        <a:rPr lang="en-GB" sz="1800" b="1" dirty="0"/>
                        <a:t>2.7%</a:t>
                      </a:r>
                      <a:r>
                        <a:rPr lang="en-GB" sz="1800" dirty="0"/>
                        <a:t>) vs prasugrel 1/1596 (0.06%), a much </a:t>
                      </a:r>
                      <a:r>
                        <a:rPr lang="en-GB" sz="1800" b="1" dirty="0"/>
                        <a:t>higher rate than observed in the ticagrelor arm of the PLATO study (0.9% </a:t>
                      </a:r>
                      <a:r>
                        <a:rPr lang="en-GB" sz="1800" dirty="0"/>
                        <a:t>vs clopidogrel 0.1%)</a:t>
                      </a:r>
                      <a:r>
                        <a:rPr lang="en-GB" sz="1800" baseline="3000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9714275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73508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37DD2C4-2DC2-4582-8054-D990976B06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ISAR-REACT 5</a:t>
            </a:r>
            <a:br>
              <a:rPr lang="en-GB" dirty="0"/>
            </a:br>
            <a:r>
              <a:rPr lang="en-GB" i="1" dirty="0"/>
              <a:t>Angiographic Characteristics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E6A33282-12C9-4341-8B1E-FE913479DB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432E5-F8E0-41AE-9A6B-AD730338B005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="" xmlns:a16="http://schemas.microsoft.com/office/drawing/2014/main" id="{79A1FE8F-5D02-4A61-AA2F-11ECB9EDA7E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defTabSz="609585"/>
            <a:r>
              <a:rPr lang="en-GB" altLang="en-US" dirty="0">
                <a:solidFill>
                  <a:srgbClr val="000000"/>
                </a:solidFill>
              </a:rPr>
              <a:t>Note: Angiographic data were not available for 14 patients: four patients withdrew consent before angiography and ten patients did not undergo coronary angiography. </a:t>
            </a:r>
          </a:p>
          <a:p>
            <a:pPr defTabSz="609585"/>
            <a:r>
              <a:rPr lang="en-GB" altLang="en-US" dirty="0">
                <a:solidFill>
                  <a:srgbClr val="000000"/>
                </a:solidFill>
              </a:rPr>
              <a:t>CAD = coronary artery disease. </a:t>
            </a:r>
          </a:p>
          <a:p>
            <a:pPr defTabSz="609585"/>
            <a:r>
              <a:rPr lang="en-GB" dirty="0" err="1">
                <a:solidFill>
                  <a:srgbClr val="000000"/>
                </a:solidFill>
              </a:rPr>
              <a:t>Schüpke</a:t>
            </a:r>
            <a:r>
              <a:rPr lang="en-GB" dirty="0">
                <a:solidFill>
                  <a:srgbClr val="000000"/>
                </a:solidFill>
              </a:rPr>
              <a:t> S, et al. Supplementary appendix </a:t>
            </a:r>
            <a:r>
              <a:rPr lang="en-US" dirty="0">
                <a:solidFill>
                  <a:srgbClr val="000000"/>
                </a:solidFill>
              </a:rPr>
              <a:t>o</a:t>
            </a:r>
            <a:r>
              <a:rPr lang="en-US" dirty="0"/>
              <a:t>nline ahead of print. </a:t>
            </a:r>
            <a:r>
              <a:rPr lang="en-US" i="1" dirty="0"/>
              <a:t>N </a:t>
            </a:r>
            <a:r>
              <a:rPr lang="en-US" i="1" dirty="0" err="1"/>
              <a:t>Engl</a:t>
            </a:r>
            <a:r>
              <a:rPr lang="en-US" i="1" dirty="0"/>
              <a:t> J Med</a:t>
            </a:r>
            <a:r>
              <a:rPr lang="en-US" dirty="0"/>
              <a:t>. 2019.</a:t>
            </a:r>
            <a:endParaRPr lang="en-GB" sz="1800" dirty="0">
              <a:solidFill>
                <a:srgbClr val="000000"/>
              </a:solidFill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="" xmlns:a16="http://schemas.microsoft.com/office/drawing/2014/main" id="{BD260559-B44B-40AD-AE47-6B00090D29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2868971"/>
              </p:ext>
            </p:extLst>
          </p:nvPr>
        </p:nvGraphicFramePr>
        <p:xfrm>
          <a:off x="805247" y="1338328"/>
          <a:ext cx="10581507" cy="43129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049607">
                  <a:extLst>
                    <a:ext uri="{9D8B030D-6E8A-4147-A177-3AD203B41FA5}">
                      <a16:colId xmlns="" xmlns:a16="http://schemas.microsoft.com/office/drawing/2014/main" val="697330127"/>
                    </a:ext>
                  </a:extLst>
                </a:gridCol>
                <a:gridCol w="3265950">
                  <a:extLst>
                    <a:ext uri="{9D8B030D-6E8A-4147-A177-3AD203B41FA5}">
                      <a16:colId xmlns="" xmlns:a16="http://schemas.microsoft.com/office/drawing/2014/main" val="2324783387"/>
                    </a:ext>
                  </a:extLst>
                </a:gridCol>
                <a:gridCol w="3265950">
                  <a:extLst>
                    <a:ext uri="{9D8B030D-6E8A-4147-A177-3AD203B41FA5}">
                      <a16:colId xmlns="" xmlns:a16="http://schemas.microsoft.com/office/drawing/2014/main" val="1909393460"/>
                    </a:ext>
                  </a:extLst>
                </a:gridCol>
              </a:tblGrid>
              <a:tr h="207103">
                <a:tc>
                  <a:txBody>
                    <a:bodyPr/>
                    <a:lstStyle/>
                    <a:p>
                      <a:r>
                        <a:rPr lang="en-GB" sz="1900" dirty="0"/>
                        <a:t>Characteristic, n (%)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900" dirty="0"/>
                        <a:t>Ticagrelor (n=2003)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900" dirty="0"/>
                        <a:t>Prasugrel (n=2001)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="" xmlns:a16="http://schemas.microsoft.com/office/drawing/2014/main" val="40857092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1900" dirty="0"/>
                        <a:t>Access site</a:t>
                      </a:r>
                      <a:endParaRPr lang="en-GB" sz="1900" b="1" dirty="0"/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endParaRPr lang="en-GB" sz="3200" dirty="0"/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endParaRPr lang="en-GB" sz="3200" dirty="0"/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="" xmlns:a16="http://schemas.microsoft.com/office/drawing/2014/main" val="1745150738"/>
                  </a:ext>
                </a:extLst>
              </a:tr>
              <a:tr h="211730">
                <a:tc>
                  <a:txBody>
                    <a:bodyPr/>
                    <a:lstStyle/>
                    <a:p>
                      <a:pPr marL="274320" algn="l"/>
                      <a:r>
                        <a:rPr lang="en-GB" sz="1900" b="0" dirty="0">
                          <a:solidFill>
                            <a:schemeClr val="tx1"/>
                          </a:solidFill>
                        </a:rPr>
                        <a:t>Femoral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900" b="0" dirty="0">
                          <a:solidFill>
                            <a:schemeClr val="tx1"/>
                          </a:solidFill>
                        </a:rPr>
                        <a:t>1245 (62.2)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900" b="0" dirty="0">
                          <a:solidFill>
                            <a:schemeClr val="tx1"/>
                          </a:solidFill>
                        </a:rPr>
                        <a:t>1260 (63.0)</a:t>
                      </a:r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="" xmlns:a16="http://schemas.microsoft.com/office/drawing/2014/main" val="2754340895"/>
                  </a:ext>
                </a:extLst>
              </a:tr>
              <a:tr h="211730">
                <a:tc>
                  <a:txBody>
                    <a:bodyPr/>
                    <a:lstStyle/>
                    <a:p>
                      <a:pPr marL="274320" algn="l"/>
                      <a:r>
                        <a:rPr lang="en-GB" sz="1900" dirty="0"/>
                        <a:t>Radial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900" dirty="0"/>
                        <a:t>748 (37.3)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900" dirty="0"/>
                        <a:t>731 (36.5)</a:t>
                      </a:r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="" xmlns:a16="http://schemas.microsoft.com/office/drawing/2014/main" val="3673563558"/>
                  </a:ext>
                </a:extLst>
              </a:tr>
              <a:tr h="211730">
                <a:tc>
                  <a:txBody>
                    <a:bodyPr/>
                    <a:lstStyle/>
                    <a:p>
                      <a:pPr marL="274320" algn="l"/>
                      <a:r>
                        <a:rPr lang="en-GB" sz="1900" dirty="0"/>
                        <a:t>Other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900" dirty="0"/>
                        <a:t>10 (0.5)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900" dirty="0"/>
                        <a:t>10 (0.5)</a:t>
                      </a:r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="" xmlns:a16="http://schemas.microsoft.com/office/drawing/2014/main" val="3107466635"/>
                  </a:ext>
                </a:extLst>
              </a:tr>
              <a:tr h="211730">
                <a:tc>
                  <a:txBody>
                    <a:bodyPr/>
                    <a:lstStyle/>
                    <a:p>
                      <a:r>
                        <a:rPr lang="en-GB" sz="1900" dirty="0"/>
                        <a:t>No. of diseased coronary vessels</a:t>
                      </a:r>
                      <a:endParaRPr lang="en-GB" sz="1900" b="1" dirty="0"/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900" dirty="0"/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900" dirty="0"/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="" xmlns:a16="http://schemas.microsoft.com/office/drawing/2014/main" val="1512580223"/>
                  </a:ext>
                </a:extLst>
              </a:tr>
              <a:tr h="211730">
                <a:tc>
                  <a:txBody>
                    <a:bodyPr/>
                    <a:lstStyle/>
                    <a:p>
                      <a:pPr marL="274320" algn="l"/>
                      <a:r>
                        <a:rPr lang="en-GB" sz="1900" b="0" dirty="0">
                          <a:solidFill>
                            <a:schemeClr val="tx1"/>
                          </a:solidFill>
                        </a:rPr>
                        <a:t>No obstructive CAD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900" b="0" dirty="0">
                          <a:solidFill>
                            <a:schemeClr val="tx1"/>
                          </a:solidFill>
                        </a:rPr>
                        <a:t>170 (8.5)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900" b="0" dirty="0">
                          <a:solidFill>
                            <a:schemeClr val="tx1"/>
                          </a:solidFill>
                        </a:rPr>
                        <a:t>164 (8.2)</a:t>
                      </a:r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="" xmlns:a16="http://schemas.microsoft.com/office/drawing/2014/main" val="1106801926"/>
                  </a:ext>
                </a:extLst>
              </a:tr>
              <a:tr h="211730">
                <a:tc>
                  <a:txBody>
                    <a:bodyPr/>
                    <a:lstStyle/>
                    <a:p>
                      <a:pPr marL="274320" algn="l"/>
                      <a:r>
                        <a:rPr lang="en-GB" sz="1900" dirty="0"/>
                        <a:t>One vessel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900" dirty="0"/>
                        <a:t>601 (30.0)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900" dirty="0"/>
                        <a:t>582 (29.1)</a:t>
                      </a:r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="" xmlns:a16="http://schemas.microsoft.com/office/drawing/2014/main" val="4244625390"/>
                  </a:ext>
                </a:extLst>
              </a:tr>
              <a:tr h="211730">
                <a:tc>
                  <a:txBody>
                    <a:bodyPr/>
                    <a:lstStyle/>
                    <a:p>
                      <a:pPr marL="274320" algn="l"/>
                      <a:r>
                        <a:rPr lang="en-GB" sz="1900" dirty="0"/>
                        <a:t>Two vessels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900" dirty="0"/>
                        <a:t>521 (26.0)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900" dirty="0"/>
                        <a:t>555 (27.7)</a:t>
                      </a:r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="" xmlns:a16="http://schemas.microsoft.com/office/drawing/2014/main" val="2553351950"/>
                  </a:ext>
                </a:extLst>
              </a:tr>
              <a:tr h="211730">
                <a:tc>
                  <a:txBody>
                    <a:bodyPr/>
                    <a:lstStyle/>
                    <a:p>
                      <a:pPr marL="274320" algn="l"/>
                      <a:r>
                        <a:rPr lang="en-GB" sz="1900" dirty="0"/>
                        <a:t>Three vessels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900" dirty="0"/>
                        <a:t>711 (35.5)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900" dirty="0"/>
                        <a:t>700 (35.0)</a:t>
                      </a:r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="" xmlns:a16="http://schemas.microsoft.com/office/drawing/2014/main" val="2582880588"/>
                  </a:ext>
                </a:extLst>
              </a:tr>
            </a:tbl>
          </a:graphicData>
        </a:graphic>
      </p:graphicFrame>
      <p:sp>
        <p:nvSpPr>
          <p:cNvPr id="6" name="Rectangle: Rounded Corners 5">
            <a:hlinkClick r:id="rId3" action="ppaction://hlinksldjump"/>
            <a:extLst>
              <a:ext uri="{FF2B5EF4-FFF2-40B4-BE49-F238E27FC236}">
                <a16:creationId xmlns="" xmlns:a16="http://schemas.microsoft.com/office/drawing/2014/main" id="{BEE53F44-0C51-4789-A7E7-EC9EFD1856E0}"/>
              </a:ext>
            </a:extLst>
          </p:cNvPr>
          <p:cNvSpPr/>
          <p:nvPr/>
        </p:nvSpPr>
        <p:spPr>
          <a:xfrm>
            <a:off x="9195077" y="5706863"/>
            <a:ext cx="2242268" cy="583863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Procedural Characteristics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257D0791-B314-494B-86D4-C996F73729D5}"/>
              </a:ext>
            </a:extLst>
          </p:cNvPr>
          <p:cNvSpPr/>
          <p:nvPr/>
        </p:nvSpPr>
        <p:spPr>
          <a:xfrm>
            <a:off x="805247" y="2336801"/>
            <a:ext cx="10581506" cy="42984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7214444B-630B-4D70-A66F-3A33213A5507}"/>
              </a:ext>
            </a:extLst>
          </p:cNvPr>
          <p:cNvSpPr/>
          <p:nvPr/>
        </p:nvSpPr>
        <p:spPr>
          <a:xfrm>
            <a:off x="805247" y="3994024"/>
            <a:ext cx="10581505" cy="42984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81034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="" xmlns:a16="http://schemas.microsoft.com/office/drawing/2014/main" id="{7CB43228-BB5A-401E-9764-BA39BD0692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ISAR-REACT 5</a:t>
            </a:r>
            <a:br>
              <a:rPr lang="en-US" dirty="0"/>
            </a:br>
            <a:r>
              <a:rPr lang="en-US" i="1" dirty="0"/>
              <a:t>Medication after Discontinuation of Study Drug post-Discharge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E6A33282-12C9-4341-8B1E-FE913479DB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432E5-F8E0-41AE-9A6B-AD730338B005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="" xmlns:a16="http://schemas.microsoft.com/office/drawing/2014/main" id="{B96B28AA-77FB-4A72-9E9B-E078DB0FBC4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ITT = intention to treat.</a:t>
            </a:r>
          </a:p>
          <a:p>
            <a:r>
              <a:rPr lang="en-GB" dirty="0"/>
              <a:t>1. </a:t>
            </a:r>
            <a:r>
              <a:rPr lang="en-GB" dirty="0" err="1">
                <a:solidFill>
                  <a:srgbClr val="000000"/>
                </a:solidFill>
              </a:rPr>
              <a:t>Schüpke</a:t>
            </a:r>
            <a:r>
              <a:rPr lang="en-GB" dirty="0">
                <a:solidFill>
                  <a:srgbClr val="000000"/>
                </a:solidFill>
              </a:rPr>
              <a:t> S et al. </a:t>
            </a:r>
            <a:r>
              <a:rPr lang="en-US" dirty="0"/>
              <a:t>Online ahead of print. </a:t>
            </a:r>
            <a:r>
              <a:rPr lang="en-US" i="1" dirty="0"/>
              <a:t>N </a:t>
            </a:r>
            <a:r>
              <a:rPr lang="en-US" i="1" dirty="0" err="1"/>
              <a:t>Engl</a:t>
            </a:r>
            <a:r>
              <a:rPr lang="en-US" i="1" dirty="0"/>
              <a:t> J Med</a:t>
            </a:r>
            <a:r>
              <a:rPr lang="en-US" dirty="0"/>
              <a:t>. 2019; </a:t>
            </a:r>
            <a:r>
              <a:rPr lang="en-GB" dirty="0"/>
              <a:t>2. </a:t>
            </a:r>
            <a:r>
              <a:rPr lang="en-GB" dirty="0" err="1"/>
              <a:t>Schüpke</a:t>
            </a:r>
            <a:r>
              <a:rPr lang="en-GB" dirty="0"/>
              <a:t> S et al. Supplementary appendix </a:t>
            </a:r>
            <a:r>
              <a:rPr lang="en-US" dirty="0"/>
              <a:t>online ahead of print. </a:t>
            </a:r>
            <a:r>
              <a:rPr lang="en-US" i="1" dirty="0"/>
              <a:t>N </a:t>
            </a:r>
            <a:r>
              <a:rPr lang="en-US" i="1" dirty="0" err="1"/>
              <a:t>Engl</a:t>
            </a:r>
            <a:r>
              <a:rPr lang="en-US" i="1" dirty="0"/>
              <a:t> J Med</a:t>
            </a:r>
            <a:r>
              <a:rPr lang="en-US" dirty="0"/>
              <a:t>. 2019.</a:t>
            </a:r>
            <a:endParaRPr lang="en-GB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="" xmlns:a16="http://schemas.microsoft.com/office/drawing/2014/main" id="{F0B089D1-8386-4E91-9E6E-9C539C0FF3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1889030"/>
              </p:ext>
            </p:extLst>
          </p:nvPr>
        </p:nvGraphicFramePr>
        <p:xfrm>
          <a:off x="805247" y="1275699"/>
          <a:ext cx="10581507" cy="32308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049607">
                  <a:extLst>
                    <a:ext uri="{9D8B030D-6E8A-4147-A177-3AD203B41FA5}">
                      <a16:colId xmlns="" xmlns:a16="http://schemas.microsoft.com/office/drawing/2014/main" val="697330127"/>
                    </a:ext>
                  </a:extLst>
                </a:gridCol>
                <a:gridCol w="3265950">
                  <a:extLst>
                    <a:ext uri="{9D8B030D-6E8A-4147-A177-3AD203B41FA5}">
                      <a16:colId xmlns="" xmlns:a16="http://schemas.microsoft.com/office/drawing/2014/main" val="2324783387"/>
                    </a:ext>
                  </a:extLst>
                </a:gridCol>
                <a:gridCol w="3265950">
                  <a:extLst>
                    <a:ext uri="{9D8B030D-6E8A-4147-A177-3AD203B41FA5}">
                      <a16:colId xmlns="" xmlns:a16="http://schemas.microsoft.com/office/drawing/2014/main" val="1909393460"/>
                    </a:ext>
                  </a:extLst>
                </a:gridCol>
              </a:tblGrid>
              <a:tr h="590547">
                <a:tc>
                  <a:txBody>
                    <a:bodyPr/>
                    <a:lstStyle/>
                    <a:p>
                      <a:r>
                        <a:rPr lang="en-GB" sz="1800" dirty="0"/>
                        <a:t>Drug</a:t>
                      </a:r>
                    </a:p>
                  </a:txBody>
                  <a:tcPr marL="121920" marR="121920" marT="60960" marB="6096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Ticagrelor</a:t>
                      </a:r>
                    </a:p>
                    <a:p>
                      <a:pPr algn="ctr"/>
                      <a:r>
                        <a:rPr lang="en-GB" sz="1800" dirty="0"/>
                        <a:t>n/N (%)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Prasugrel</a:t>
                      </a:r>
                    </a:p>
                    <a:p>
                      <a:pPr algn="ctr"/>
                      <a:r>
                        <a:rPr lang="en-GB" sz="1800" dirty="0"/>
                        <a:t>n/N (%)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="" xmlns:a16="http://schemas.microsoft.com/office/drawing/2014/main" val="408570928"/>
                  </a:ext>
                </a:extLst>
              </a:tr>
              <a:tr h="322117">
                <a:tc>
                  <a:txBody>
                    <a:bodyPr/>
                    <a:lstStyle/>
                    <a:p>
                      <a:r>
                        <a:rPr lang="en-GB" sz="1600" b="0" dirty="0"/>
                        <a:t>Discontinuation of assigned therapy</a:t>
                      </a:r>
                      <a:r>
                        <a:rPr lang="en-GB" sz="1600" b="0" baseline="30000" dirty="0"/>
                        <a:t>1</a:t>
                      </a:r>
                      <a:endParaRPr lang="en-GB" sz="1600" b="0" dirty="0"/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243/1602 (15.2)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199/1596 (12.5)</a:t>
                      </a:r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="" xmlns:a16="http://schemas.microsoft.com/office/drawing/2014/main" val="3176584001"/>
                  </a:ext>
                </a:extLst>
              </a:tr>
              <a:tr h="322117">
                <a:tc gridSpan="3">
                  <a:txBody>
                    <a:bodyPr/>
                    <a:lstStyle/>
                    <a:p>
                      <a:r>
                        <a:rPr lang="en-GB" sz="1600" b="1" dirty="0"/>
                        <a:t>Antithrombotic therapy following discontinuation of assigned treatment</a:t>
                      </a:r>
                      <a:r>
                        <a:rPr lang="en-GB" sz="1600" b="0" baseline="30000" dirty="0"/>
                        <a:t>2</a:t>
                      </a:r>
                      <a:r>
                        <a:rPr lang="en-GB" sz="1600" b="1" dirty="0"/>
                        <a:t> </a:t>
                      </a:r>
                    </a:p>
                  </a:txBody>
                  <a:tcPr marL="121920" marR="121920" marT="60960" marB="6096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GB" sz="1800" dirty="0"/>
                    </a:p>
                  </a:txBody>
                  <a:tcPr marL="121920" marR="121920" marT="60960" marB="6096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GB" sz="1800" dirty="0"/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="" xmlns:a16="http://schemas.microsoft.com/office/drawing/2014/main" val="2319213908"/>
                  </a:ext>
                </a:extLst>
              </a:tr>
              <a:tr h="322117">
                <a:tc>
                  <a:txBody>
                    <a:bodyPr/>
                    <a:lstStyle/>
                    <a:p>
                      <a:r>
                        <a:rPr lang="en-GB" sz="1600" dirty="0"/>
                        <a:t>Ticagrelor</a:t>
                      </a:r>
                      <a:endParaRPr lang="en-GB" sz="1600" b="1" dirty="0"/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0/243 (0.0)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14/199 (7.0)</a:t>
                      </a:r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="" xmlns:a16="http://schemas.microsoft.com/office/drawing/2014/main" val="1745150738"/>
                  </a:ext>
                </a:extLst>
              </a:tr>
              <a:tr h="322117">
                <a:tc>
                  <a:txBody>
                    <a:bodyPr/>
                    <a:lstStyle/>
                    <a:p>
                      <a:r>
                        <a:rPr lang="en-GB" sz="1600" b="0" dirty="0"/>
                        <a:t>Prasugrel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35/243 (14.4)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0/199 (0.0)</a:t>
                      </a:r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="" xmlns:a16="http://schemas.microsoft.com/office/drawing/2014/main" val="4217153879"/>
                  </a:ext>
                </a:extLst>
              </a:tr>
              <a:tr h="322117">
                <a:tc>
                  <a:txBody>
                    <a:bodyPr/>
                    <a:lstStyle/>
                    <a:p>
                      <a:r>
                        <a:rPr lang="en-GB" sz="1600" b="0" dirty="0">
                          <a:solidFill>
                            <a:schemeClr val="tx1"/>
                          </a:solidFill>
                        </a:rPr>
                        <a:t>Clopidogrel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>
                          <a:solidFill>
                            <a:schemeClr val="tx1"/>
                          </a:solidFill>
                        </a:rPr>
                        <a:t>119/243 (49.0)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>
                          <a:solidFill>
                            <a:schemeClr val="tx1"/>
                          </a:solidFill>
                        </a:rPr>
                        <a:t>106/199 (53.3)</a:t>
                      </a:r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="" xmlns:a16="http://schemas.microsoft.com/office/drawing/2014/main" val="1554012187"/>
                  </a:ext>
                </a:extLst>
              </a:tr>
              <a:tr h="322117">
                <a:tc>
                  <a:txBody>
                    <a:bodyPr/>
                    <a:lstStyle/>
                    <a:p>
                      <a:r>
                        <a:rPr lang="en-GB" sz="1600" b="0" dirty="0"/>
                        <a:t>Oral anticoagulant 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40/243 (16.5)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44/199 (22.1)</a:t>
                      </a:r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="" xmlns:a16="http://schemas.microsoft.com/office/drawing/2014/main" val="3181717837"/>
                  </a:ext>
                </a:extLst>
              </a:tr>
              <a:tr h="322117">
                <a:tc>
                  <a:txBody>
                    <a:bodyPr/>
                    <a:lstStyle/>
                    <a:p>
                      <a:r>
                        <a:rPr lang="en-GB" sz="1600" b="0" dirty="0"/>
                        <a:t>None of the medications above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78/243 (32.1)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64/199 (32.2)</a:t>
                      </a:r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="" xmlns:a16="http://schemas.microsoft.com/office/drawing/2014/main" val="1610459786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190E5757-482D-4CE8-82FE-1E3058342573}"/>
              </a:ext>
            </a:extLst>
          </p:cNvPr>
          <p:cNvSpPr txBox="1"/>
          <p:nvPr/>
        </p:nvSpPr>
        <p:spPr>
          <a:xfrm>
            <a:off x="805247" y="4620218"/>
            <a:ext cx="10581506" cy="177069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230188" indent="-230188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1600" dirty="0"/>
              <a:t>Approximately</a:t>
            </a:r>
            <a:r>
              <a:rPr lang="en-GB" sz="1600" dirty="0">
                <a:solidFill>
                  <a:schemeClr val="accent2"/>
                </a:solidFill>
              </a:rPr>
              <a:t> </a:t>
            </a:r>
            <a:r>
              <a:rPr lang="en-GB" sz="1600" b="1" dirty="0">
                <a:solidFill>
                  <a:schemeClr val="accent2"/>
                </a:solidFill>
              </a:rPr>
              <a:t>50% </a:t>
            </a:r>
            <a:r>
              <a:rPr lang="en-GB" sz="1600" dirty="0"/>
              <a:t>of patients who discontinued study treatment after discharge were switched to clopidogrel</a:t>
            </a:r>
            <a:r>
              <a:rPr lang="en-GB" sz="1600" baseline="30000" dirty="0"/>
              <a:t>2</a:t>
            </a:r>
          </a:p>
          <a:p>
            <a:pPr marL="687388" lvl="1" indent="-230188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1600" dirty="0"/>
              <a:t>It is not known if the characteristics of patients switching / discontinuing the study drug remained balanced between the two arms in this open-label trial</a:t>
            </a:r>
          </a:p>
          <a:p>
            <a:pPr marL="230188" indent="-230188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600" dirty="0"/>
              <a:t>Subsequent antithrombotic therapy was not reported in about </a:t>
            </a:r>
            <a:r>
              <a:rPr lang="en-GB" sz="1600" b="1" dirty="0">
                <a:solidFill>
                  <a:schemeClr val="accent2"/>
                </a:solidFill>
              </a:rPr>
              <a:t>20%</a:t>
            </a:r>
            <a:r>
              <a:rPr lang="en-US" sz="1600" dirty="0"/>
              <a:t> of patients who were not discharged on their assigned study drug</a:t>
            </a:r>
            <a:r>
              <a:rPr lang="en-US" sz="1600" baseline="30000" dirty="0"/>
              <a:t>1</a:t>
            </a:r>
          </a:p>
          <a:p>
            <a:pPr marL="687388" lvl="1" indent="-230188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600" dirty="0"/>
              <a:t>These patients were however included in the ITT analysis</a:t>
            </a:r>
            <a:endParaRPr lang="en-GB" sz="1200" dirty="0"/>
          </a:p>
        </p:txBody>
      </p:sp>
      <p:sp>
        <p:nvSpPr>
          <p:cNvPr id="4" name="מלבן 3"/>
          <p:cNvSpPr/>
          <p:nvPr/>
        </p:nvSpPr>
        <p:spPr>
          <a:xfrm>
            <a:off x="660400" y="3340100"/>
            <a:ext cx="10845800" cy="4953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מלבן 9"/>
          <p:cNvSpPr/>
          <p:nvPr/>
        </p:nvSpPr>
        <p:spPr>
          <a:xfrm>
            <a:off x="660400" y="4089400"/>
            <a:ext cx="10845800" cy="4953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מלבן 10"/>
          <p:cNvSpPr/>
          <p:nvPr/>
        </p:nvSpPr>
        <p:spPr>
          <a:xfrm>
            <a:off x="622300" y="5461000"/>
            <a:ext cx="10845800" cy="8001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85375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="" xmlns:a16="http://schemas.microsoft.com/office/drawing/2014/main" id="{4F3C5699-AC5F-4980-82BA-CFC4EDCDB4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>ISAR-REACT 5</a:t>
            </a:r>
            <a:br>
              <a:rPr lang="en-US" dirty="0"/>
            </a:br>
            <a:r>
              <a:rPr lang="en-US" sz="2200" i="1" dirty="0"/>
              <a:t>Primary Efficacy Endpoint (Composite of Death from any cause, MI, or Stroke)</a:t>
            </a:r>
            <a:endParaRPr lang="en-US" i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E5429995-E272-4B3B-820D-438A63B664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7432E5-F8E0-41AE-9A6B-AD730338B005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5" name="Text Placeholder 3">
            <a:extLst>
              <a:ext uri="{FF2B5EF4-FFF2-40B4-BE49-F238E27FC236}">
                <a16:creationId xmlns="" xmlns:a16="http://schemas.microsoft.com/office/drawing/2014/main" id="{A03A5F21-02A9-4802-A906-60FE49CF5CA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err="1">
                <a:solidFill>
                  <a:srgbClr val="000000"/>
                </a:solidFill>
              </a:rPr>
              <a:t>Schüpke</a:t>
            </a:r>
            <a:r>
              <a:rPr lang="en-GB" dirty="0">
                <a:solidFill>
                  <a:srgbClr val="000000"/>
                </a:solidFill>
              </a:rPr>
              <a:t> S et al. </a:t>
            </a:r>
            <a:r>
              <a:rPr lang="en-US" dirty="0"/>
              <a:t>Online ahead of print. </a:t>
            </a:r>
            <a:r>
              <a:rPr lang="en-US" i="1" dirty="0"/>
              <a:t>N </a:t>
            </a:r>
            <a:r>
              <a:rPr lang="en-US" i="1" dirty="0" err="1"/>
              <a:t>Engl</a:t>
            </a:r>
            <a:r>
              <a:rPr lang="en-US" i="1" dirty="0"/>
              <a:t> J Med</a:t>
            </a:r>
            <a:r>
              <a:rPr lang="en-US" dirty="0"/>
              <a:t>. 2019. </a:t>
            </a:r>
            <a:endParaRPr lang="en-GB" dirty="0">
              <a:solidFill>
                <a:srgbClr val="000000"/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C00E1C50-C5A2-41E5-9FDD-91E4AD77F049}"/>
              </a:ext>
            </a:extLst>
          </p:cNvPr>
          <p:cNvGrpSpPr/>
          <p:nvPr/>
        </p:nvGrpSpPr>
        <p:grpSpPr>
          <a:xfrm>
            <a:off x="1833039" y="1400591"/>
            <a:ext cx="8483391" cy="5095072"/>
            <a:chOff x="2115116" y="1400591"/>
            <a:chExt cx="8483391" cy="5095072"/>
          </a:xfrm>
        </p:grpSpPr>
        <p:grpSp>
          <p:nvGrpSpPr>
            <p:cNvPr id="2" name="Group 1">
              <a:extLst>
                <a:ext uri="{FF2B5EF4-FFF2-40B4-BE49-F238E27FC236}">
                  <a16:creationId xmlns="" xmlns:a16="http://schemas.microsoft.com/office/drawing/2014/main" id="{3630A6B8-6B1C-4EA9-A538-2C658D44CF55}"/>
                </a:ext>
              </a:extLst>
            </p:cNvPr>
            <p:cNvGrpSpPr/>
            <p:nvPr/>
          </p:nvGrpSpPr>
          <p:grpSpPr>
            <a:xfrm>
              <a:off x="2115116" y="5736529"/>
              <a:ext cx="7902929" cy="759134"/>
              <a:chOff x="2115116" y="5736529"/>
              <a:chExt cx="7902929" cy="759134"/>
            </a:xfrm>
          </p:grpSpPr>
          <p:sp>
            <p:nvSpPr>
              <p:cNvPr id="40" name="TextBox 39">
                <a:extLst>
                  <a:ext uri="{FF2B5EF4-FFF2-40B4-BE49-F238E27FC236}">
                    <a16:creationId xmlns="" xmlns:a16="http://schemas.microsoft.com/office/drawing/2014/main" id="{195B3D43-64EF-485E-A6D5-51A3E63D64C2}"/>
                  </a:ext>
                </a:extLst>
              </p:cNvPr>
              <p:cNvSpPr txBox="1"/>
              <p:nvPr/>
            </p:nvSpPr>
            <p:spPr>
              <a:xfrm>
                <a:off x="3224709" y="5971303"/>
                <a:ext cx="58221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F134C"/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F134C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2012</a:t>
                </a:r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="" xmlns:a16="http://schemas.microsoft.com/office/drawing/2014/main" id="{E43961CC-D042-4625-A3F1-03A841934EBE}"/>
                  </a:ext>
                </a:extLst>
              </p:cNvPr>
              <p:cNvSpPr txBox="1"/>
              <p:nvPr/>
            </p:nvSpPr>
            <p:spPr>
              <a:xfrm>
                <a:off x="4259897" y="5971303"/>
                <a:ext cx="58221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F134C"/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F134C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1877</a:t>
                </a:r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="" xmlns:a16="http://schemas.microsoft.com/office/drawing/2014/main" id="{2B2C7709-0C75-4B38-9D4D-8939C289D92A}"/>
                  </a:ext>
                </a:extLst>
              </p:cNvPr>
              <p:cNvSpPr txBox="1"/>
              <p:nvPr/>
            </p:nvSpPr>
            <p:spPr>
              <a:xfrm>
                <a:off x="5295085" y="5971303"/>
                <a:ext cx="58221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F134C"/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F134C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1857</a:t>
                </a:r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="" xmlns:a16="http://schemas.microsoft.com/office/drawing/2014/main" id="{23E57E99-61B7-4FAF-B757-720495A87020}"/>
                  </a:ext>
                </a:extLst>
              </p:cNvPr>
              <p:cNvSpPr txBox="1"/>
              <p:nvPr/>
            </p:nvSpPr>
            <p:spPr>
              <a:xfrm>
                <a:off x="6330273" y="5971303"/>
                <a:ext cx="58221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F134C"/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F134C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1835</a:t>
                </a:r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="" xmlns:a16="http://schemas.microsoft.com/office/drawing/2014/main" id="{7884AC62-9E71-4C30-90CE-E5D645AC11CE}"/>
                  </a:ext>
                </a:extLst>
              </p:cNvPr>
              <p:cNvSpPr txBox="1"/>
              <p:nvPr/>
            </p:nvSpPr>
            <p:spPr>
              <a:xfrm>
                <a:off x="7365461" y="5971303"/>
                <a:ext cx="58221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F134C"/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F134C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1815</a:t>
                </a:r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="" xmlns:a16="http://schemas.microsoft.com/office/drawing/2014/main" id="{71E615F1-5671-490C-B9E3-D777F7BAD358}"/>
                  </a:ext>
                </a:extLst>
              </p:cNvPr>
              <p:cNvSpPr txBox="1"/>
              <p:nvPr/>
            </p:nvSpPr>
            <p:spPr>
              <a:xfrm>
                <a:off x="8400649" y="5971303"/>
                <a:ext cx="58221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F134C"/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F134C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1801</a:t>
                </a:r>
              </a:p>
            </p:txBody>
          </p:sp>
          <p:sp>
            <p:nvSpPr>
              <p:cNvPr id="46" name="TextBox 45">
                <a:extLst>
                  <a:ext uri="{FF2B5EF4-FFF2-40B4-BE49-F238E27FC236}">
                    <a16:creationId xmlns="" xmlns:a16="http://schemas.microsoft.com/office/drawing/2014/main" id="{DF6DB7E7-15B1-4EBC-80A5-CB5F913304FE}"/>
                  </a:ext>
                </a:extLst>
              </p:cNvPr>
              <p:cNvSpPr txBox="1"/>
              <p:nvPr/>
            </p:nvSpPr>
            <p:spPr>
              <a:xfrm>
                <a:off x="9435834" y="5971303"/>
                <a:ext cx="58221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F134C"/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F134C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1722</a:t>
                </a:r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="" xmlns:a16="http://schemas.microsoft.com/office/drawing/2014/main" id="{D033B4E1-E78C-46D0-9B2E-791FA1E1C170}"/>
                  </a:ext>
                </a:extLst>
              </p:cNvPr>
              <p:cNvSpPr txBox="1"/>
              <p:nvPr/>
            </p:nvSpPr>
            <p:spPr>
              <a:xfrm>
                <a:off x="2177697" y="5971303"/>
                <a:ext cx="104701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F134C"/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F134C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Ticagrelor</a:t>
                </a: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="" xmlns:a16="http://schemas.microsoft.com/office/drawing/2014/main" id="{A8848761-7FB0-499C-ABFD-A0734F6DC172}"/>
                  </a:ext>
                </a:extLst>
              </p:cNvPr>
              <p:cNvSpPr txBox="1"/>
              <p:nvPr/>
            </p:nvSpPr>
            <p:spPr>
              <a:xfrm>
                <a:off x="2212900" y="6187886"/>
                <a:ext cx="101181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F134C"/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>
                        <a:lumMod val="50000"/>
                      </a:srgbClr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Prasugrel</a:t>
                </a:r>
              </a:p>
            </p:txBody>
          </p:sp>
          <p:sp>
            <p:nvSpPr>
              <p:cNvPr id="49" name="TextBox 48">
                <a:extLst>
                  <a:ext uri="{FF2B5EF4-FFF2-40B4-BE49-F238E27FC236}">
                    <a16:creationId xmlns="" xmlns:a16="http://schemas.microsoft.com/office/drawing/2014/main" id="{E4440ACA-0207-4AB5-BF4C-F4D7A2F67937}"/>
                  </a:ext>
                </a:extLst>
              </p:cNvPr>
              <p:cNvSpPr txBox="1"/>
              <p:nvPr/>
            </p:nvSpPr>
            <p:spPr>
              <a:xfrm>
                <a:off x="2115116" y="5736529"/>
                <a:ext cx="110959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F134C"/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No. at Risk</a:t>
                </a:r>
              </a:p>
            </p:txBody>
          </p:sp>
          <p:sp>
            <p:nvSpPr>
              <p:cNvPr id="50" name="TextBox 49">
                <a:extLst>
                  <a:ext uri="{FF2B5EF4-FFF2-40B4-BE49-F238E27FC236}">
                    <a16:creationId xmlns="" xmlns:a16="http://schemas.microsoft.com/office/drawing/2014/main" id="{2B15C22D-5FB2-4B6A-893D-5A43D8B020F5}"/>
                  </a:ext>
                </a:extLst>
              </p:cNvPr>
              <p:cNvSpPr txBox="1"/>
              <p:nvPr/>
            </p:nvSpPr>
            <p:spPr>
              <a:xfrm>
                <a:off x="3220514" y="6187886"/>
                <a:ext cx="58221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F134C"/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>
                        <a:lumMod val="50000"/>
                      </a:srgbClr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2006</a:t>
                </a:r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="" xmlns:a16="http://schemas.microsoft.com/office/drawing/2014/main" id="{5F87A319-AE8E-4B93-9D9B-8F4B79C9DC18}"/>
                  </a:ext>
                </a:extLst>
              </p:cNvPr>
              <p:cNvSpPr txBox="1"/>
              <p:nvPr/>
            </p:nvSpPr>
            <p:spPr>
              <a:xfrm>
                <a:off x="4256401" y="6187886"/>
                <a:ext cx="58221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F134C"/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>
                        <a:lumMod val="50000"/>
                      </a:srgbClr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1892</a:t>
                </a:r>
              </a:p>
            </p:txBody>
          </p:sp>
          <p:sp>
            <p:nvSpPr>
              <p:cNvPr id="52" name="TextBox 51">
                <a:extLst>
                  <a:ext uri="{FF2B5EF4-FFF2-40B4-BE49-F238E27FC236}">
                    <a16:creationId xmlns="" xmlns:a16="http://schemas.microsoft.com/office/drawing/2014/main" id="{E27A57AD-B430-408C-8090-2DC103063E85}"/>
                  </a:ext>
                </a:extLst>
              </p:cNvPr>
              <p:cNvSpPr txBox="1"/>
              <p:nvPr/>
            </p:nvSpPr>
            <p:spPr>
              <a:xfrm>
                <a:off x="5292288" y="6187886"/>
                <a:ext cx="58221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F134C"/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>
                        <a:lumMod val="50000"/>
                      </a:srgbClr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1877</a:t>
                </a:r>
              </a:p>
            </p:txBody>
          </p:sp>
          <p:sp>
            <p:nvSpPr>
              <p:cNvPr id="53" name="TextBox 52">
                <a:extLst>
                  <a:ext uri="{FF2B5EF4-FFF2-40B4-BE49-F238E27FC236}">
                    <a16:creationId xmlns="" xmlns:a16="http://schemas.microsoft.com/office/drawing/2014/main" id="{F0609310-2891-4B81-8014-29BAEB1A4D1C}"/>
                  </a:ext>
                </a:extLst>
              </p:cNvPr>
              <p:cNvSpPr txBox="1"/>
              <p:nvPr/>
            </p:nvSpPr>
            <p:spPr>
              <a:xfrm>
                <a:off x="6328175" y="6187886"/>
                <a:ext cx="58221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F134C"/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>
                        <a:lumMod val="50000"/>
                      </a:srgbClr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1862</a:t>
                </a:r>
              </a:p>
            </p:txBody>
          </p:sp>
          <p:sp>
            <p:nvSpPr>
              <p:cNvPr id="54" name="TextBox 53">
                <a:extLst>
                  <a:ext uri="{FF2B5EF4-FFF2-40B4-BE49-F238E27FC236}">
                    <a16:creationId xmlns="" xmlns:a16="http://schemas.microsoft.com/office/drawing/2014/main" id="{ADFDEA1B-6314-432D-A772-87E1C34FD74C}"/>
                  </a:ext>
                </a:extLst>
              </p:cNvPr>
              <p:cNvSpPr txBox="1"/>
              <p:nvPr/>
            </p:nvSpPr>
            <p:spPr>
              <a:xfrm>
                <a:off x="7364062" y="6187886"/>
                <a:ext cx="58221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F134C"/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>
                        <a:lumMod val="50000"/>
                      </a:srgbClr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1839</a:t>
                </a:r>
              </a:p>
            </p:txBody>
          </p:sp>
          <p:sp>
            <p:nvSpPr>
              <p:cNvPr id="55" name="TextBox 54">
                <a:extLst>
                  <a:ext uri="{FF2B5EF4-FFF2-40B4-BE49-F238E27FC236}">
                    <a16:creationId xmlns="" xmlns:a16="http://schemas.microsoft.com/office/drawing/2014/main" id="{9953B194-FB55-4B71-A798-931CA79FB474}"/>
                  </a:ext>
                </a:extLst>
              </p:cNvPr>
              <p:cNvSpPr txBox="1"/>
              <p:nvPr/>
            </p:nvSpPr>
            <p:spPr>
              <a:xfrm>
                <a:off x="8399949" y="6187886"/>
                <a:ext cx="58221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F134C"/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>
                        <a:lumMod val="50000"/>
                      </a:srgbClr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1829</a:t>
                </a:r>
              </a:p>
            </p:txBody>
          </p:sp>
          <p:sp>
            <p:nvSpPr>
              <p:cNvPr id="56" name="TextBox 55">
                <a:extLst>
                  <a:ext uri="{FF2B5EF4-FFF2-40B4-BE49-F238E27FC236}">
                    <a16:creationId xmlns="" xmlns:a16="http://schemas.microsoft.com/office/drawing/2014/main" id="{D4CB2928-38A2-4FDD-A6AD-6791565A782B}"/>
                  </a:ext>
                </a:extLst>
              </p:cNvPr>
              <p:cNvSpPr txBox="1"/>
              <p:nvPr/>
            </p:nvSpPr>
            <p:spPr>
              <a:xfrm>
                <a:off x="9435834" y="6187886"/>
                <a:ext cx="58221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F134C"/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>
                        <a:lumMod val="50000"/>
                      </a:srgbClr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1803</a:t>
                </a:r>
              </a:p>
            </p:txBody>
          </p:sp>
        </p:grpSp>
        <p:grpSp>
          <p:nvGrpSpPr>
            <p:cNvPr id="63" name="Group 62">
              <a:extLst>
                <a:ext uri="{FF2B5EF4-FFF2-40B4-BE49-F238E27FC236}">
                  <a16:creationId xmlns="" xmlns:a16="http://schemas.microsoft.com/office/drawing/2014/main" id="{49D7BF7E-F560-420B-A75C-928F9F09C6A2}"/>
                </a:ext>
              </a:extLst>
            </p:cNvPr>
            <p:cNvGrpSpPr/>
            <p:nvPr/>
          </p:nvGrpSpPr>
          <p:grpSpPr>
            <a:xfrm>
              <a:off x="2771927" y="1400591"/>
              <a:ext cx="7826580" cy="4429893"/>
              <a:chOff x="2771927" y="1400591"/>
              <a:chExt cx="7826580" cy="4429893"/>
            </a:xfrm>
          </p:grpSpPr>
          <p:sp>
            <p:nvSpPr>
              <p:cNvPr id="8" name="Freeform: Shape 7">
                <a:extLst>
                  <a:ext uri="{FF2B5EF4-FFF2-40B4-BE49-F238E27FC236}">
                    <a16:creationId xmlns="" xmlns:a16="http://schemas.microsoft.com/office/drawing/2014/main" id="{A4A6AB63-AEFF-4F85-9285-278ECA832D14}"/>
                  </a:ext>
                </a:extLst>
              </p:cNvPr>
              <p:cNvSpPr/>
              <p:nvPr/>
            </p:nvSpPr>
            <p:spPr>
              <a:xfrm>
                <a:off x="3530990" y="1554480"/>
                <a:ext cx="6182751" cy="3636498"/>
              </a:xfrm>
              <a:custGeom>
                <a:avLst/>
                <a:gdLst>
                  <a:gd name="connsiteX0" fmla="*/ 0 w 5099538"/>
                  <a:gd name="connsiteY0" fmla="*/ 0 h 3636498"/>
                  <a:gd name="connsiteX1" fmla="*/ 0 w 5099538"/>
                  <a:gd name="connsiteY1" fmla="*/ 3636498 h 3636498"/>
                  <a:gd name="connsiteX2" fmla="*/ 5099538 w 5099538"/>
                  <a:gd name="connsiteY2" fmla="*/ 3636498 h 36364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099538" h="3636498">
                    <a:moveTo>
                      <a:pt x="0" y="0"/>
                    </a:moveTo>
                    <a:lnTo>
                      <a:pt x="0" y="3636498"/>
                    </a:lnTo>
                    <a:lnTo>
                      <a:pt x="5099538" y="3636498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cxnSp>
            <p:nvCxnSpPr>
              <p:cNvPr id="13" name="Straight Connector 12">
                <a:extLst>
                  <a:ext uri="{FF2B5EF4-FFF2-40B4-BE49-F238E27FC236}">
                    <a16:creationId xmlns="" xmlns:a16="http://schemas.microsoft.com/office/drawing/2014/main" id="{0AF17397-1868-4B71-9905-EC0220A83191}"/>
                  </a:ext>
                </a:extLst>
              </p:cNvPr>
              <p:cNvCxnSpPr/>
              <p:nvPr/>
            </p:nvCxnSpPr>
            <p:spPr>
              <a:xfrm>
                <a:off x="3434909" y="1554480"/>
                <a:ext cx="9144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="" xmlns:a16="http://schemas.microsoft.com/office/drawing/2014/main" id="{4CED01CD-C63C-4B29-ACD0-D26DDD148C8F}"/>
                  </a:ext>
                </a:extLst>
              </p:cNvPr>
              <p:cNvCxnSpPr/>
              <p:nvPr/>
            </p:nvCxnSpPr>
            <p:spPr>
              <a:xfrm>
                <a:off x="3434909" y="2281780"/>
                <a:ext cx="9144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="" xmlns:a16="http://schemas.microsoft.com/office/drawing/2014/main" id="{A596E5FE-4379-460C-AFAE-B5FEC9C15330}"/>
                  </a:ext>
                </a:extLst>
              </p:cNvPr>
              <p:cNvCxnSpPr/>
              <p:nvPr/>
            </p:nvCxnSpPr>
            <p:spPr>
              <a:xfrm>
                <a:off x="3434909" y="3009080"/>
                <a:ext cx="9144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="" xmlns:a16="http://schemas.microsoft.com/office/drawing/2014/main" id="{3A758FD3-96B9-4AC0-8A81-AA9C980E56A7}"/>
                  </a:ext>
                </a:extLst>
              </p:cNvPr>
              <p:cNvCxnSpPr/>
              <p:nvPr/>
            </p:nvCxnSpPr>
            <p:spPr>
              <a:xfrm>
                <a:off x="3434909" y="3736380"/>
                <a:ext cx="9144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="" xmlns:a16="http://schemas.microsoft.com/office/drawing/2014/main" id="{64CF0993-36BE-4713-AB6E-0C01D2AB0D96}"/>
                  </a:ext>
                </a:extLst>
              </p:cNvPr>
              <p:cNvCxnSpPr/>
              <p:nvPr/>
            </p:nvCxnSpPr>
            <p:spPr>
              <a:xfrm>
                <a:off x="3434909" y="4463680"/>
                <a:ext cx="9144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="" xmlns:a16="http://schemas.microsoft.com/office/drawing/2014/main" id="{520A8448-B4BE-4717-8FC4-B774A91C3EC9}"/>
                  </a:ext>
                </a:extLst>
              </p:cNvPr>
              <p:cNvCxnSpPr/>
              <p:nvPr/>
            </p:nvCxnSpPr>
            <p:spPr>
              <a:xfrm>
                <a:off x="3434909" y="5190978"/>
                <a:ext cx="9144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="" xmlns:a16="http://schemas.microsoft.com/office/drawing/2014/main" id="{2FDB9476-12F3-407A-97BB-9C49590AFC9A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3486728" y="5236698"/>
                <a:ext cx="9144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="" xmlns:a16="http://schemas.microsoft.com/office/drawing/2014/main" id="{1538A1B7-6D5A-4EEA-A99C-19D35D35C121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4517807" y="5236698"/>
                <a:ext cx="9144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="" xmlns:a16="http://schemas.microsoft.com/office/drawing/2014/main" id="{0784B5EE-CDC6-458B-8883-E820A9C030B3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5548886" y="5236698"/>
                <a:ext cx="9144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="" xmlns:a16="http://schemas.microsoft.com/office/drawing/2014/main" id="{BFDBADB4-F7F6-432D-B477-64D52BC842D1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6579965" y="5236698"/>
                <a:ext cx="9144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="" xmlns:a16="http://schemas.microsoft.com/office/drawing/2014/main" id="{9A02ACD9-E1EC-413C-9DA4-0C87E938CB55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7611044" y="5236698"/>
                <a:ext cx="9144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="" xmlns:a16="http://schemas.microsoft.com/office/drawing/2014/main" id="{E1498DFE-9930-432E-93FB-8745DA31D6E0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8642123" y="5236698"/>
                <a:ext cx="9144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="" xmlns:a16="http://schemas.microsoft.com/office/drawing/2014/main" id="{B8246395-6A69-4D11-9887-13ED83C892E6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9673204" y="5236698"/>
                <a:ext cx="9144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TextBox 13">
                <a:extLst>
                  <a:ext uri="{FF2B5EF4-FFF2-40B4-BE49-F238E27FC236}">
                    <a16:creationId xmlns="" xmlns:a16="http://schemas.microsoft.com/office/drawing/2014/main" id="{0ADE8ED5-77FB-4CA1-A749-285E27859DA5}"/>
                  </a:ext>
                </a:extLst>
              </p:cNvPr>
              <p:cNvSpPr txBox="1"/>
              <p:nvPr/>
            </p:nvSpPr>
            <p:spPr>
              <a:xfrm>
                <a:off x="3101604" y="1400591"/>
                <a:ext cx="38343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F134C"/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10</a:t>
                </a: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="" xmlns:a16="http://schemas.microsoft.com/office/drawing/2014/main" id="{99B4B9E6-F867-43DC-8B20-62D13D4E3EF1}"/>
                  </a:ext>
                </a:extLst>
              </p:cNvPr>
              <p:cNvSpPr txBox="1"/>
              <p:nvPr/>
            </p:nvSpPr>
            <p:spPr>
              <a:xfrm>
                <a:off x="3200990" y="2844661"/>
                <a:ext cx="28405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F134C"/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6</a:t>
                </a: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="" xmlns:a16="http://schemas.microsoft.com/office/drawing/2014/main" id="{D2D46958-2254-4B12-BDCB-08342E1C597D}"/>
                  </a:ext>
                </a:extLst>
              </p:cNvPr>
              <p:cNvSpPr txBox="1"/>
              <p:nvPr/>
            </p:nvSpPr>
            <p:spPr>
              <a:xfrm>
                <a:off x="3200990" y="2122626"/>
                <a:ext cx="28405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F134C"/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8</a:t>
                </a: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="" xmlns:a16="http://schemas.microsoft.com/office/drawing/2014/main" id="{D00A610A-2A53-4899-9BAF-5EEC4CDD398B}"/>
                  </a:ext>
                </a:extLst>
              </p:cNvPr>
              <p:cNvSpPr txBox="1"/>
              <p:nvPr/>
            </p:nvSpPr>
            <p:spPr>
              <a:xfrm>
                <a:off x="3200990" y="3566696"/>
                <a:ext cx="28405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F134C"/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4</a:t>
                </a: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="" xmlns:a16="http://schemas.microsoft.com/office/drawing/2014/main" id="{94D21B38-C225-4887-95BB-706CB16806A2}"/>
                  </a:ext>
                </a:extLst>
              </p:cNvPr>
              <p:cNvSpPr txBox="1"/>
              <p:nvPr/>
            </p:nvSpPr>
            <p:spPr>
              <a:xfrm>
                <a:off x="3200990" y="4288731"/>
                <a:ext cx="28405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F134C"/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2</a:t>
                </a: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="" xmlns:a16="http://schemas.microsoft.com/office/drawing/2014/main" id="{2C80BD97-5577-4CFE-B9A5-F119BB79E2E1}"/>
                  </a:ext>
                </a:extLst>
              </p:cNvPr>
              <p:cNvSpPr txBox="1"/>
              <p:nvPr/>
            </p:nvSpPr>
            <p:spPr>
              <a:xfrm>
                <a:off x="3200990" y="5010765"/>
                <a:ext cx="28405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F134C"/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0</a:t>
                </a: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="" xmlns:a16="http://schemas.microsoft.com/office/drawing/2014/main" id="{2B1FFC91-D7CC-419B-9B35-58AC5CF8A894}"/>
                  </a:ext>
                </a:extLst>
              </p:cNvPr>
              <p:cNvSpPr txBox="1"/>
              <p:nvPr/>
            </p:nvSpPr>
            <p:spPr>
              <a:xfrm>
                <a:off x="3391804" y="5257224"/>
                <a:ext cx="28405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F134C"/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0</a:t>
                </a: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="" xmlns:a16="http://schemas.microsoft.com/office/drawing/2014/main" id="{3F06057E-8A17-4D85-A3AD-60382F9E555B}"/>
                  </a:ext>
                </a:extLst>
              </p:cNvPr>
              <p:cNvSpPr txBox="1"/>
              <p:nvPr/>
            </p:nvSpPr>
            <p:spPr>
              <a:xfrm>
                <a:off x="4423609" y="5257224"/>
                <a:ext cx="28405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F134C"/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2</a:t>
                </a: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="" xmlns:a16="http://schemas.microsoft.com/office/drawing/2014/main" id="{DBE51B87-162B-411F-ABFC-01CB73EB2847}"/>
                  </a:ext>
                </a:extLst>
              </p:cNvPr>
              <p:cNvSpPr txBox="1"/>
              <p:nvPr/>
            </p:nvSpPr>
            <p:spPr>
              <a:xfrm>
                <a:off x="5455414" y="5257224"/>
                <a:ext cx="28405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F134C"/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4</a:t>
                </a:r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="" xmlns:a16="http://schemas.microsoft.com/office/drawing/2014/main" id="{6B91EDCE-E427-4521-8426-9CF700319761}"/>
                  </a:ext>
                </a:extLst>
              </p:cNvPr>
              <p:cNvSpPr txBox="1"/>
              <p:nvPr/>
            </p:nvSpPr>
            <p:spPr>
              <a:xfrm>
                <a:off x="6487219" y="5257224"/>
                <a:ext cx="28405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F134C"/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6</a:t>
                </a:r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="" xmlns:a16="http://schemas.microsoft.com/office/drawing/2014/main" id="{8BAC5BDD-402E-4FF5-829D-1E85CF8FC3D7}"/>
                  </a:ext>
                </a:extLst>
              </p:cNvPr>
              <p:cNvSpPr txBox="1"/>
              <p:nvPr/>
            </p:nvSpPr>
            <p:spPr>
              <a:xfrm>
                <a:off x="7519024" y="5257224"/>
                <a:ext cx="28405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F134C"/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8</a:t>
                </a:r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="" xmlns:a16="http://schemas.microsoft.com/office/drawing/2014/main" id="{F1194209-819D-4C6D-959D-5F9A5D69FD61}"/>
                  </a:ext>
                </a:extLst>
              </p:cNvPr>
              <p:cNvSpPr txBox="1"/>
              <p:nvPr/>
            </p:nvSpPr>
            <p:spPr>
              <a:xfrm>
                <a:off x="8503857" y="5257224"/>
                <a:ext cx="38343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F134C"/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10</a:t>
                </a:r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="" xmlns:a16="http://schemas.microsoft.com/office/drawing/2014/main" id="{BAEF2C8E-FBDC-4698-8CEE-7F99E55112A3}"/>
                  </a:ext>
                </a:extLst>
              </p:cNvPr>
              <p:cNvSpPr txBox="1"/>
              <p:nvPr/>
            </p:nvSpPr>
            <p:spPr>
              <a:xfrm>
                <a:off x="9535220" y="5257224"/>
                <a:ext cx="38343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F134C"/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12</a:t>
                </a:r>
              </a:p>
            </p:txBody>
          </p:sp>
          <p:sp>
            <p:nvSpPr>
              <p:cNvPr id="57" name="TextBox 56">
                <a:extLst>
                  <a:ext uri="{FF2B5EF4-FFF2-40B4-BE49-F238E27FC236}">
                    <a16:creationId xmlns="" xmlns:a16="http://schemas.microsoft.com/office/drawing/2014/main" id="{8519CDE1-AEF0-4C90-A29C-5E1BE8BEE923}"/>
                  </a:ext>
                </a:extLst>
              </p:cNvPr>
              <p:cNvSpPr txBox="1"/>
              <p:nvPr/>
            </p:nvSpPr>
            <p:spPr>
              <a:xfrm>
                <a:off x="4748833" y="5522707"/>
                <a:ext cx="265810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F134C"/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Months since Randomization</a:t>
                </a:r>
              </a:p>
            </p:txBody>
          </p:sp>
          <p:sp>
            <p:nvSpPr>
              <p:cNvPr id="58" name="TextBox 57">
                <a:extLst>
                  <a:ext uri="{FF2B5EF4-FFF2-40B4-BE49-F238E27FC236}">
                    <a16:creationId xmlns="" xmlns:a16="http://schemas.microsoft.com/office/drawing/2014/main" id="{3E0979DD-8C57-4FA7-8698-FE529F75C136}"/>
                  </a:ext>
                </a:extLst>
              </p:cNvPr>
              <p:cNvSpPr txBox="1"/>
              <p:nvPr/>
            </p:nvSpPr>
            <p:spPr>
              <a:xfrm rot="16200000">
                <a:off x="1749853" y="3202766"/>
                <a:ext cx="235192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F134C"/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Cumulative Incidence (%)</a:t>
                </a:r>
              </a:p>
            </p:txBody>
          </p:sp>
          <p:sp>
            <p:nvSpPr>
              <p:cNvPr id="59" name="TextBox 58">
                <a:extLst>
                  <a:ext uri="{FF2B5EF4-FFF2-40B4-BE49-F238E27FC236}">
                    <a16:creationId xmlns="" xmlns:a16="http://schemas.microsoft.com/office/drawing/2014/main" id="{6911B9A8-A8F2-4F2C-90BD-AB1048F258EE}"/>
                  </a:ext>
                </a:extLst>
              </p:cNvPr>
              <p:cNvSpPr txBox="1"/>
              <p:nvPr/>
            </p:nvSpPr>
            <p:spPr>
              <a:xfrm>
                <a:off x="8844838" y="1456984"/>
                <a:ext cx="1694421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F134C"/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F134C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Ticagrelor 9.3%</a:t>
                </a:r>
              </a:p>
            </p:txBody>
          </p:sp>
          <p:sp>
            <p:nvSpPr>
              <p:cNvPr id="60" name="TextBox 59">
                <a:extLst>
                  <a:ext uri="{FF2B5EF4-FFF2-40B4-BE49-F238E27FC236}">
                    <a16:creationId xmlns="" xmlns:a16="http://schemas.microsoft.com/office/drawing/2014/main" id="{BEB01406-BA75-42DD-A041-DB0643F9AB5E}"/>
                  </a:ext>
                </a:extLst>
              </p:cNvPr>
              <p:cNvSpPr txBox="1"/>
              <p:nvPr/>
            </p:nvSpPr>
            <p:spPr>
              <a:xfrm>
                <a:off x="8883036" y="2844661"/>
                <a:ext cx="165622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F134C"/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>
                        <a:lumMod val="50000"/>
                      </a:srgbClr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Prasugrel 6.9%</a:t>
                </a:r>
              </a:p>
            </p:txBody>
          </p:sp>
          <p:sp>
            <p:nvSpPr>
              <p:cNvPr id="61" name="Freeform: Shape 60">
                <a:extLst>
                  <a:ext uri="{FF2B5EF4-FFF2-40B4-BE49-F238E27FC236}">
                    <a16:creationId xmlns="" xmlns:a16="http://schemas.microsoft.com/office/drawing/2014/main" id="{B49BBAB9-B0B7-49DA-B0DD-4AB66E35316E}"/>
                  </a:ext>
                </a:extLst>
              </p:cNvPr>
              <p:cNvSpPr/>
              <p:nvPr/>
            </p:nvSpPr>
            <p:spPr>
              <a:xfrm>
                <a:off x="3530991" y="2616591"/>
                <a:ext cx="6161649" cy="2546252"/>
              </a:xfrm>
              <a:custGeom>
                <a:avLst/>
                <a:gdLst>
                  <a:gd name="connsiteX0" fmla="*/ 0 w 6161649"/>
                  <a:gd name="connsiteY0" fmla="*/ 2546252 h 2546252"/>
                  <a:gd name="connsiteX1" fmla="*/ 0 w 6161649"/>
                  <a:gd name="connsiteY1" fmla="*/ 2546252 h 2546252"/>
                  <a:gd name="connsiteX2" fmla="*/ 14067 w 6161649"/>
                  <a:gd name="connsiteY2" fmla="*/ 2482947 h 2546252"/>
                  <a:gd name="connsiteX3" fmla="*/ 28135 w 6161649"/>
                  <a:gd name="connsiteY3" fmla="*/ 2440744 h 2546252"/>
                  <a:gd name="connsiteX4" fmla="*/ 35169 w 6161649"/>
                  <a:gd name="connsiteY4" fmla="*/ 2370406 h 2546252"/>
                  <a:gd name="connsiteX5" fmla="*/ 42203 w 6161649"/>
                  <a:gd name="connsiteY5" fmla="*/ 2349304 h 2546252"/>
                  <a:gd name="connsiteX6" fmla="*/ 49237 w 6161649"/>
                  <a:gd name="connsiteY6" fmla="*/ 2307101 h 2546252"/>
                  <a:gd name="connsiteX7" fmla="*/ 56271 w 6161649"/>
                  <a:gd name="connsiteY7" fmla="*/ 2187526 h 2546252"/>
                  <a:gd name="connsiteX8" fmla="*/ 77372 w 6161649"/>
                  <a:gd name="connsiteY8" fmla="*/ 2110154 h 2546252"/>
                  <a:gd name="connsiteX9" fmla="*/ 84406 w 6161649"/>
                  <a:gd name="connsiteY9" fmla="*/ 2018714 h 2546252"/>
                  <a:gd name="connsiteX10" fmla="*/ 98474 w 6161649"/>
                  <a:gd name="connsiteY10" fmla="*/ 1976511 h 2546252"/>
                  <a:gd name="connsiteX11" fmla="*/ 105507 w 6161649"/>
                  <a:gd name="connsiteY11" fmla="*/ 1934307 h 2546252"/>
                  <a:gd name="connsiteX12" fmla="*/ 112541 w 6161649"/>
                  <a:gd name="connsiteY12" fmla="*/ 1913206 h 2546252"/>
                  <a:gd name="connsiteX13" fmla="*/ 119575 w 6161649"/>
                  <a:gd name="connsiteY13" fmla="*/ 1878037 h 2546252"/>
                  <a:gd name="connsiteX14" fmla="*/ 133643 w 6161649"/>
                  <a:gd name="connsiteY14" fmla="*/ 1835834 h 2546252"/>
                  <a:gd name="connsiteX15" fmla="*/ 147711 w 6161649"/>
                  <a:gd name="connsiteY15" fmla="*/ 1772529 h 2546252"/>
                  <a:gd name="connsiteX16" fmla="*/ 161778 w 6161649"/>
                  <a:gd name="connsiteY16" fmla="*/ 1751427 h 2546252"/>
                  <a:gd name="connsiteX17" fmla="*/ 168812 w 6161649"/>
                  <a:gd name="connsiteY17" fmla="*/ 1730326 h 2546252"/>
                  <a:gd name="connsiteX18" fmla="*/ 189914 w 6161649"/>
                  <a:gd name="connsiteY18" fmla="*/ 1716258 h 2546252"/>
                  <a:gd name="connsiteX19" fmla="*/ 203981 w 6161649"/>
                  <a:gd name="connsiteY19" fmla="*/ 1695157 h 2546252"/>
                  <a:gd name="connsiteX20" fmla="*/ 218049 w 6161649"/>
                  <a:gd name="connsiteY20" fmla="*/ 1652954 h 2546252"/>
                  <a:gd name="connsiteX21" fmla="*/ 239151 w 6161649"/>
                  <a:gd name="connsiteY21" fmla="*/ 1638886 h 2546252"/>
                  <a:gd name="connsiteX22" fmla="*/ 253218 w 6161649"/>
                  <a:gd name="connsiteY22" fmla="*/ 1617784 h 2546252"/>
                  <a:gd name="connsiteX23" fmla="*/ 274320 w 6161649"/>
                  <a:gd name="connsiteY23" fmla="*/ 1610751 h 2546252"/>
                  <a:gd name="connsiteX24" fmla="*/ 281354 w 6161649"/>
                  <a:gd name="connsiteY24" fmla="*/ 1589649 h 2546252"/>
                  <a:gd name="connsiteX25" fmla="*/ 309489 w 6161649"/>
                  <a:gd name="connsiteY25" fmla="*/ 1498209 h 2546252"/>
                  <a:gd name="connsiteX26" fmla="*/ 330591 w 6161649"/>
                  <a:gd name="connsiteY26" fmla="*/ 1484141 h 2546252"/>
                  <a:gd name="connsiteX27" fmla="*/ 372794 w 6161649"/>
                  <a:gd name="connsiteY27" fmla="*/ 1470074 h 2546252"/>
                  <a:gd name="connsiteX28" fmla="*/ 436098 w 6161649"/>
                  <a:gd name="connsiteY28" fmla="*/ 1441938 h 2546252"/>
                  <a:gd name="connsiteX29" fmla="*/ 457200 w 6161649"/>
                  <a:gd name="connsiteY29" fmla="*/ 1434904 h 2546252"/>
                  <a:gd name="connsiteX30" fmla="*/ 485335 w 6161649"/>
                  <a:gd name="connsiteY30" fmla="*/ 1392701 h 2546252"/>
                  <a:gd name="connsiteX31" fmla="*/ 492369 w 6161649"/>
                  <a:gd name="connsiteY31" fmla="*/ 1371600 h 2546252"/>
                  <a:gd name="connsiteX32" fmla="*/ 513471 w 6161649"/>
                  <a:gd name="connsiteY32" fmla="*/ 1357532 h 2546252"/>
                  <a:gd name="connsiteX33" fmla="*/ 562707 w 6161649"/>
                  <a:gd name="connsiteY33" fmla="*/ 1329397 h 2546252"/>
                  <a:gd name="connsiteX34" fmla="*/ 576775 w 6161649"/>
                  <a:gd name="connsiteY34" fmla="*/ 1308295 h 2546252"/>
                  <a:gd name="connsiteX35" fmla="*/ 597877 w 6161649"/>
                  <a:gd name="connsiteY35" fmla="*/ 1294227 h 2546252"/>
                  <a:gd name="connsiteX36" fmla="*/ 604911 w 6161649"/>
                  <a:gd name="connsiteY36" fmla="*/ 1273126 h 2546252"/>
                  <a:gd name="connsiteX37" fmla="*/ 661181 w 6161649"/>
                  <a:gd name="connsiteY37" fmla="*/ 1259058 h 2546252"/>
                  <a:gd name="connsiteX38" fmla="*/ 773723 w 6161649"/>
                  <a:gd name="connsiteY38" fmla="*/ 1259058 h 2546252"/>
                  <a:gd name="connsiteX39" fmla="*/ 773723 w 6161649"/>
                  <a:gd name="connsiteY39" fmla="*/ 1252024 h 2546252"/>
                  <a:gd name="connsiteX40" fmla="*/ 844061 w 6161649"/>
                  <a:gd name="connsiteY40" fmla="*/ 1202787 h 2546252"/>
                  <a:gd name="connsiteX41" fmla="*/ 858129 w 6161649"/>
                  <a:gd name="connsiteY41" fmla="*/ 1202787 h 2546252"/>
                  <a:gd name="connsiteX42" fmla="*/ 942535 w 6161649"/>
                  <a:gd name="connsiteY42" fmla="*/ 1202787 h 2546252"/>
                  <a:gd name="connsiteX43" fmla="*/ 970671 w 6161649"/>
                  <a:gd name="connsiteY43" fmla="*/ 1146517 h 2546252"/>
                  <a:gd name="connsiteX44" fmla="*/ 1033975 w 6161649"/>
                  <a:gd name="connsiteY44" fmla="*/ 1132449 h 2546252"/>
                  <a:gd name="connsiteX45" fmla="*/ 1069144 w 6161649"/>
                  <a:gd name="connsiteY45" fmla="*/ 1125415 h 2546252"/>
                  <a:gd name="connsiteX46" fmla="*/ 1083212 w 6161649"/>
                  <a:gd name="connsiteY46" fmla="*/ 1104314 h 2546252"/>
                  <a:gd name="connsiteX47" fmla="*/ 1125415 w 6161649"/>
                  <a:gd name="connsiteY47" fmla="*/ 1090246 h 2546252"/>
                  <a:gd name="connsiteX48" fmla="*/ 1125415 w 6161649"/>
                  <a:gd name="connsiteY48" fmla="*/ 1090246 h 2546252"/>
                  <a:gd name="connsiteX49" fmla="*/ 1153551 w 6161649"/>
                  <a:gd name="connsiteY49" fmla="*/ 1083212 h 2546252"/>
                  <a:gd name="connsiteX50" fmla="*/ 1195754 w 6161649"/>
                  <a:gd name="connsiteY50" fmla="*/ 1069144 h 2546252"/>
                  <a:gd name="connsiteX51" fmla="*/ 1216855 w 6161649"/>
                  <a:gd name="connsiteY51" fmla="*/ 1026941 h 2546252"/>
                  <a:gd name="connsiteX52" fmla="*/ 1230923 w 6161649"/>
                  <a:gd name="connsiteY52" fmla="*/ 1005840 h 2546252"/>
                  <a:gd name="connsiteX53" fmla="*/ 1392701 w 6161649"/>
                  <a:gd name="connsiteY53" fmla="*/ 998806 h 2546252"/>
                  <a:gd name="connsiteX54" fmla="*/ 1434904 w 6161649"/>
                  <a:gd name="connsiteY54" fmla="*/ 977704 h 2546252"/>
                  <a:gd name="connsiteX55" fmla="*/ 1456006 w 6161649"/>
                  <a:gd name="connsiteY55" fmla="*/ 970671 h 2546252"/>
                  <a:gd name="connsiteX56" fmla="*/ 1498209 w 6161649"/>
                  <a:gd name="connsiteY56" fmla="*/ 949569 h 2546252"/>
                  <a:gd name="connsiteX57" fmla="*/ 1519311 w 6161649"/>
                  <a:gd name="connsiteY57" fmla="*/ 935501 h 2546252"/>
                  <a:gd name="connsiteX58" fmla="*/ 1568547 w 6161649"/>
                  <a:gd name="connsiteY58" fmla="*/ 928467 h 2546252"/>
                  <a:gd name="connsiteX59" fmla="*/ 1582615 w 6161649"/>
                  <a:gd name="connsiteY59" fmla="*/ 907366 h 2546252"/>
                  <a:gd name="connsiteX60" fmla="*/ 1688123 w 6161649"/>
                  <a:gd name="connsiteY60" fmla="*/ 886264 h 2546252"/>
                  <a:gd name="connsiteX61" fmla="*/ 1730326 w 6161649"/>
                  <a:gd name="connsiteY61" fmla="*/ 858129 h 2546252"/>
                  <a:gd name="connsiteX62" fmla="*/ 1821766 w 6161649"/>
                  <a:gd name="connsiteY62" fmla="*/ 844061 h 2546252"/>
                  <a:gd name="connsiteX63" fmla="*/ 1842867 w 6161649"/>
                  <a:gd name="connsiteY63" fmla="*/ 837027 h 2546252"/>
                  <a:gd name="connsiteX64" fmla="*/ 1913206 w 6161649"/>
                  <a:gd name="connsiteY64" fmla="*/ 844061 h 2546252"/>
                  <a:gd name="connsiteX65" fmla="*/ 1955409 w 6161649"/>
                  <a:gd name="connsiteY65" fmla="*/ 865163 h 2546252"/>
                  <a:gd name="connsiteX66" fmla="*/ 1976511 w 6161649"/>
                  <a:gd name="connsiteY66" fmla="*/ 872197 h 2546252"/>
                  <a:gd name="connsiteX67" fmla="*/ 2082018 w 6161649"/>
                  <a:gd name="connsiteY67" fmla="*/ 865163 h 2546252"/>
                  <a:gd name="connsiteX68" fmla="*/ 2124221 w 6161649"/>
                  <a:gd name="connsiteY68" fmla="*/ 851095 h 2546252"/>
                  <a:gd name="connsiteX69" fmla="*/ 2145323 w 6161649"/>
                  <a:gd name="connsiteY69" fmla="*/ 844061 h 2546252"/>
                  <a:gd name="connsiteX70" fmla="*/ 2208627 w 6161649"/>
                  <a:gd name="connsiteY70" fmla="*/ 837027 h 2546252"/>
                  <a:gd name="connsiteX71" fmla="*/ 2300067 w 6161649"/>
                  <a:gd name="connsiteY71" fmla="*/ 829994 h 2546252"/>
                  <a:gd name="connsiteX72" fmla="*/ 2363372 w 6161649"/>
                  <a:gd name="connsiteY72" fmla="*/ 865163 h 2546252"/>
                  <a:gd name="connsiteX73" fmla="*/ 2398541 w 6161649"/>
                  <a:gd name="connsiteY73" fmla="*/ 837027 h 2546252"/>
                  <a:gd name="connsiteX74" fmla="*/ 2419643 w 6161649"/>
                  <a:gd name="connsiteY74" fmla="*/ 829994 h 2546252"/>
                  <a:gd name="connsiteX75" fmla="*/ 2433711 w 6161649"/>
                  <a:gd name="connsiteY75" fmla="*/ 808892 h 2546252"/>
                  <a:gd name="connsiteX76" fmla="*/ 2454812 w 6161649"/>
                  <a:gd name="connsiteY76" fmla="*/ 801858 h 2546252"/>
                  <a:gd name="connsiteX77" fmla="*/ 2539218 w 6161649"/>
                  <a:gd name="connsiteY77" fmla="*/ 787791 h 2546252"/>
                  <a:gd name="connsiteX78" fmla="*/ 2553286 w 6161649"/>
                  <a:gd name="connsiteY78" fmla="*/ 766689 h 2546252"/>
                  <a:gd name="connsiteX79" fmla="*/ 2560320 w 6161649"/>
                  <a:gd name="connsiteY79" fmla="*/ 745587 h 2546252"/>
                  <a:gd name="connsiteX80" fmla="*/ 2581421 w 6161649"/>
                  <a:gd name="connsiteY80" fmla="*/ 738554 h 2546252"/>
                  <a:gd name="connsiteX81" fmla="*/ 2679895 w 6161649"/>
                  <a:gd name="connsiteY81" fmla="*/ 745587 h 2546252"/>
                  <a:gd name="connsiteX82" fmla="*/ 2764301 w 6161649"/>
                  <a:gd name="connsiteY82" fmla="*/ 745587 h 2546252"/>
                  <a:gd name="connsiteX83" fmla="*/ 2771335 w 6161649"/>
                  <a:gd name="connsiteY83" fmla="*/ 724486 h 2546252"/>
                  <a:gd name="connsiteX84" fmla="*/ 2813538 w 6161649"/>
                  <a:gd name="connsiteY84" fmla="*/ 717452 h 2546252"/>
                  <a:gd name="connsiteX85" fmla="*/ 2855741 w 6161649"/>
                  <a:gd name="connsiteY85" fmla="*/ 703384 h 2546252"/>
                  <a:gd name="connsiteX86" fmla="*/ 3017520 w 6161649"/>
                  <a:gd name="connsiteY86" fmla="*/ 710418 h 2546252"/>
                  <a:gd name="connsiteX87" fmla="*/ 3066757 w 6161649"/>
                  <a:gd name="connsiteY87" fmla="*/ 682283 h 2546252"/>
                  <a:gd name="connsiteX88" fmla="*/ 3123027 w 6161649"/>
                  <a:gd name="connsiteY88" fmla="*/ 668215 h 2546252"/>
                  <a:gd name="connsiteX89" fmla="*/ 3151163 w 6161649"/>
                  <a:gd name="connsiteY89" fmla="*/ 661181 h 2546252"/>
                  <a:gd name="connsiteX90" fmla="*/ 3200400 w 6161649"/>
                  <a:gd name="connsiteY90" fmla="*/ 647114 h 2546252"/>
                  <a:gd name="connsiteX91" fmla="*/ 3242603 w 6161649"/>
                  <a:gd name="connsiteY91" fmla="*/ 640080 h 2546252"/>
                  <a:gd name="connsiteX92" fmla="*/ 3284806 w 6161649"/>
                  <a:gd name="connsiteY92" fmla="*/ 618978 h 2546252"/>
                  <a:gd name="connsiteX93" fmla="*/ 3298874 w 6161649"/>
                  <a:gd name="connsiteY93" fmla="*/ 597877 h 2546252"/>
                  <a:gd name="connsiteX94" fmla="*/ 3334043 w 6161649"/>
                  <a:gd name="connsiteY94" fmla="*/ 597877 h 2546252"/>
                  <a:gd name="connsiteX95" fmla="*/ 3397347 w 6161649"/>
                  <a:gd name="connsiteY95" fmla="*/ 513471 h 2546252"/>
                  <a:gd name="connsiteX96" fmla="*/ 3453618 w 6161649"/>
                  <a:gd name="connsiteY96" fmla="*/ 485335 h 2546252"/>
                  <a:gd name="connsiteX97" fmla="*/ 3495821 w 6161649"/>
                  <a:gd name="connsiteY97" fmla="*/ 471267 h 2546252"/>
                  <a:gd name="connsiteX98" fmla="*/ 3545058 w 6161649"/>
                  <a:gd name="connsiteY98" fmla="*/ 450166 h 2546252"/>
                  <a:gd name="connsiteX99" fmla="*/ 3566160 w 6161649"/>
                  <a:gd name="connsiteY99" fmla="*/ 443132 h 2546252"/>
                  <a:gd name="connsiteX100" fmla="*/ 3798277 w 6161649"/>
                  <a:gd name="connsiteY100" fmla="*/ 429064 h 2546252"/>
                  <a:gd name="connsiteX101" fmla="*/ 3896751 w 6161649"/>
                  <a:gd name="connsiteY101" fmla="*/ 407963 h 2546252"/>
                  <a:gd name="connsiteX102" fmla="*/ 3903784 w 6161649"/>
                  <a:gd name="connsiteY102" fmla="*/ 407963 h 2546252"/>
                  <a:gd name="connsiteX103" fmla="*/ 3903784 w 6161649"/>
                  <a:gd name="connsiteY103" fmla="*/ 379827 h 2546252"/>
                  <a:gd name="connsiteX104" fmla="*/ 4192172 w 6161649"/>
                  <a:gd name="connsiteY104" fmla="*/ 379827 h 2546252"/>
                  <a:gd name="connsiteX105" fmla="*/ 4220307 w 6161649"/>
                  <a:gd name="connsiteY105" fmla="*/ 337624 h 2546252"/>
                  <a:gd name="connsiteX106" fmla="*/ 4389120 w 6161649"/>
                  <a:gd name="connsiteY106" fmla="*/ 337624 h 2546252"/>
                  <a:gd name="connsiteX107" fmla="*/ 4389120 w 6161649"/>
                  <a:gd name="connsiteY107" fmla="*/ 337624 h 2546252"/>
                  <a:gd name="connsiteX108" fmla="*/ 4543864 w 6161649"/>
                  <a:gd name="connsiteY108" fmla="*/ 330591 h 2546252"/>
                  <a:gd name="connsiteX109" fmla="*/ 4543864 w 6161649"/>
                  <a:gd name="connsiteY109" fmla="*/ 330591 h 2546252"/>
                  <a:gd name="connsiteX110" fmla="*/ 4593101 w 6161649"/>
                  <a:gd name="connsiteY110" fmla="*/ 288387 h 2546252"/>
                  <a:gd name="connsiteX111" fmla="*/ 4642338 w 6161649"/>
                  <a:gd name="connsiteY111" fmla="*/ 246184 h 2546252"/>
                  <a:gd name="connsiteX112" fmla="*/ 4930726 w 6161649"/>
                  <a:gd name="connsiteY112" fmla="*/ 246184 h 2546252"/>
                  <a:gd name="connsiteX113" fmla="*/ 4965895 w 6161649"/>
                  <a:gd name="connsiteY113" fmla="*/ 239151 h 2546252"/>
                  <a:gd name="connsiteX114" fmla="*/ 5036234 w 6161649"/>
                  <a:gd name="connsiteY114" fmla="*/ 232117 h 2546252"/>
                  <a:gd name="connsiteX115" fmla="*/ 5057335 w 6161649"/>
                  <a:gd name="connsiteY115" fmla="*/ 211015 h 2546252"/>
                  <a:gd name="connsiteX116" fmla="*/ 5591907 w 6161649"/>
                  <a:gd name="connsiteY116" fmla="*/ 211015 h 2546252"/>
                  <a:gd name="connsiteX117" fmla="*/ 5591907 w 6161649"/>
                  <a:gd name="connsiteY117" fmla="*/ 211015 h 2546252"/>
                  <a:gd name="connsiteX118" fmla="*/ 5725551 w 6161649"/>
                  <a:gd name="connsiteY118" fmla="*/ 211015 h 2546252"/>
                  <a:gd name="connsiteX119" fmla="*/ 5725551 w 6161649"/>
                  <a:gd name="connsiteY119" fmla="*/ 182880 h 2546252"/>
                  <a:gd name="connsiteX120" fmla="*/ 5781821 w 6161649"/>
                  <a:gd name="connsiteY120" fmla="*/ 112541 h 2546252"/>
                  <a:gd name="connsiteX121" fmla="*/ 5908431 w 6161649"/>
                  <a:gd name="connsiteY121" fmla="*/ 112541 h 2546252"/>
                  <a:gd name="connsiteX122" fmla="*/ 5908431 w 6161649"/>
                  <a:gd name="connsiteY122" fmla="*/ 35169 h 2546252"/>
                  <a:gd name="connsiteX123" fmla="*/ 5992837 w 6161649"/>
                  <a:gd name="connsiteY123" fmla="*/ 28135 h 2546252"/>
                  <a:gd name="connsiteX124" fmla="*/ 6084277 w 6161649"/>
                  <a:gd name="connsiteY124" fmla="*/ 21101 h 2546252"/>
                  <a:gd name="connsiteX125" fmla="*/ 6140547 w 6161649"/>
                  <a:gd name="connsiteY125" fmla="*/ 14067 h 2546252"/>
                  <a:gd name="connsiteX126" fmla="*/ 6161649 w 6161649"/>
                  <a:gd name="connsiteY126" fmla="*/ 0 h 2546252"/>
                  <a:gd name="connsiteX127" fmla="*/ 6161649 w 6161649"/>
                  <a:gd name="connsiteY127" fmla="*/ 0 h 2546252"/>
                  <a:gd name="connsiteX0" fmla="*/ 0 w 6161649"/>
                  <a:gd name="connsiteY0" fmla="*/ 2546252 h 2546252"/>
                  <a:gd name="connsiteX1" fmla="*/ 0 w 6161649"/>
                  <a:gd name="connsiteY1" fmla="*/ 2546252 h 2546252"/>
                  <a:gd name="connsiteX2" fmla="*/ 14067 w 6161649"/>
                  <a:gd name="connsiteY2" fmla="*/ 2482947 h 2546252"/>
                  <a:gd name="connsiteX3" fmla="*/ 28135 w 6161649"/>
                  <a:gd name="connsiteY3" fmla="*/ 2440744 h 2546252"/>
                  <a:gd name="connsiteX4" fmla="*/ 35169 w 6161649"/>
                  <a:gd name="connsiteY4" fmla="*/ 2370406 h 2546252"/>
                  <a:gd name="connsiteX5" fmla="*/ 42203 w 6161649"/>
                  <a:gd name="connsiteY5" fmla="*/ 2349304 h 2546252"/>
                  <a:gd name="connsiteX6" fmla="*/ 49237 w 6161649"/>
                  <a:gd name="connsiteY6" fmla="*/ 2307101 h 2546252"/>
                  <a:gd name="connsiteX7" fmla="*/ 56271 w 6161649"/>
                  <a:gd name="connsiteY7" fmla="*/ 2187526 h 2546252"/>
                  <a:gd name="connsiteX8" fmla="*/ 77372 w 6161649"/>
                  <a:gd name="connsiteY8" fmla="*/ 2110154 h 2546252"/>
                  <a:gd name="connsiteX9" fmla="*/ 84406 w 6161649"/>
                  <a:gd name="connsiteY9" fmla="*/ 2018714 h 2546252"/>
                  <a:gd name="connsiteX10" fmla="*/ 98474 w 6161649"/>
                  <a:gd name="connsiteY10" fmla="*/ 1976511 h 2546252"/>
                  <a:gd name="connsiteX11" fmla="*/ 105507 w 6161649"/>
                  <a:gd name="connsiteY11" fmla="*/ 1934307 h 2546252"/>
                  <a:gd name="connsiteX12" fmla="*/ 112541 w 6161649"/>
                  <a:gd name="connsiteY12" fmla="*/ 1913206 h 2546252"/>
                  <a:gd name="connsiteX13" fmla="*/ 119575 w 6161649"/>
                  <a:gd name="connsiteY13" fmla="*/ 1878037 h 2546252"/>
                  <a:gd name="connsiteX14" fmla="*/ 133643 w 6161649"/>
                  <a:gd name="connsiteY14" fmla="*/ 1835834 h 2546252"/>
                  <a:gd name="connsiteX15" fmla="*/ 147711 w 6161649"/>
                  <a:gd name="connsiteY15" fmla="*/ 1772529 h 2546252"/>
                  <a:gd name="connsiteX16" fmla="*/ 161778 w 6161649"/>
                  <a:gd name="connsiteY16" fmla="*/ 1751427 h 2546252"/>
                  <a:gd name="connsiteX17" fmla="*/ 168812 w 6161649"/>
                  <a:gd name="connsiteY17" fmla="*/ 1730326 h 2546252"/>
                  <a:gd name="connsiteX18" fmla="*/ 189914 w 6161649"/>
                  <a:gd name="connsiteY18" fmla="*/ 1716258 h 2546252"/>
                  <a:gd name="connsiteX19" fmla="*/ 203981 w 6161649"/>
                  <a:gd name="connsiteY19" fmla="*/ 1695157 h 2546252"/>
                  <a:gd name="connsiteX20" fmla="*/ 218049 w 6161649"/>
                  <a:gd name="connsiteY20" fmla="*/ 1652954 h 2546252"/>
                  <a:gd name="connsiteX21" fmla="*/ 239151 w 6161649"/>
                  <a:gd name="connsiteY21" fmla="*/ 1638886 h 2546252"/>
                  <a:gd name="connsiteX22" fmla="*/ 253218 w 6161649"/>
                  <a:gd name="connsiteY22" fmla="*/ 1617784 h 2546252"/>
                  <a:gd name="connsiteX23" fmla="*/ 274320 w 6161649"/>
                  <a:gd name="connsiteY23" fmla="*/ 1610751 h 2546252"/>
                  <a:gd name="connsiteX24" fmla="*/ 281354 w 6161649"/>
                  <a:gd name="connsiteY24" fmla="*/ 1589649 h 2546252"/>
                  <a:gd name="connsiteX25" fmla="*/ 309489 w 6161649"/>
                  <a:gd name="connsiteY25" fmla="*/ 1498209 h 2546252"/>
                  <a:gd name="connsiteX26" fmla="*/ 330591 w 6161649"/>
                  <a:gd name="connsiteY26" fmla="*/ 1484141 h 2546252"/>
                  <a:gd name="connsiteX27" fmla="*/ 372794 w 6161649"/>
                  <a:gd name="connsiteY27" fmla="*/ 1470074 h 2546252"/>
                  <a:gd name="connsiteX28" fmla="*/ 436098 w 6161649"/>
                  <a:gd name="connsiteY28" fmla="*/ 1441938 h 2546252"/>
                  <a:gd name="connsiteX29" fmla="*/ 457200 w 6161649"/>
                  <a:gd name="connsiteY29" fmla="*/ 1434904 h 2546252"/>
                  <a:gd name="connsiteX30" fmla="*/ 485335 w 6161649"/>
                  <a:gd name="connsiteY30" fmla="*/ 1392701 h 2546252"/>
                  <a:gd name="connsiteX31" fmla="*/ 492369 w 6161649"/>
                  <a:gd name="connsiteY31" fmla="*/ 1371600 h 2546252"/>
                  <a:gd name="connsiteX32" fmla="*/ 513471 w 6161649"/>
                  <a:gd name="connsiteY32" fmla="*/ 1357532 h 2546252"/>
                  <a:gd name="connsiteX33" fmla="*/ 562707 w 6161649"/>
                  <a:gd name="connsiteY33" fmla="*/ 1329397 h 2546252"/>
                  <a:gd name="connsiteX34" fmla="*/ 576775 w 6161649"/>
                  <a:gd name="connsiteY34" fmla="*/ 1308295 h 2546252"/>
                  <a:gd name="connsiteX35" fmla="*/ 597877 w 6161649"/>
                  <a:gd name="connsiteY35" fmla="*/ 1294227 h 2546252"/>
                  <a:gd name="connsiteX36" fmla="*/ 604911 w 6161649"/>
                  <a:gd name="connsiteY36" fmla="*/ 1273126 h 2546252"/>
                  <a:gd name="connsiteX37" fmla="*/ 661181 w 6161649"/>
                  <a:gd name="connsiteY37" fmla="*/ 1259058 h 2546252"/>
                  <a:gd name="connsiteX38" fmla="*/ 773723 w 6161649"/>
                  <a:gd name="connsiteY38" fmla="*/ 1259058 h 2546252"/>
                  <a:gd name="connsiteX39" fmla="*/ 773723 w 6161649"/>
                  <a:gd name="connsiteY39" fmla="*/ 1252024 h 2546252"/>
                  <a:gd name="connsiteX40" fmla="*/ 844061 w 6161649"/>
                  <a:gd name="connsiteY40" fmla="*/ 1202787 h 2546252"/>
                  <a:gd name="connsiteX41" fmla="*/ 858129 w 6161649"/>
                  <a:gd name="connsiteY41" fmla="*/ 1202787 h 2546252"/>
                  <a:gd name="connsiteX42" fmla="*/ 942535 w 6161649"/>
                  <a:gd name="connsiteY42" fmla="*/ 1202787 h 2546252"/>
                  <a:gd name="connsiteX43" fmla="*/ 970671 w 6161649"/>
                  <a:gd name="connsiteY43" fmla="*/ 1146517 h 2546252"/>
                  <a:gd name="connsiteX44" fmla="*/ 1033975 w 6161649"/>
                  <a:gd name="connsiteY44" fmla="*/ 1132449 h 2546252"/>
                  <a:gd name="connsiteX45" fmla="*/ 1069144 w 6161649"/>
                  <a:gd name="connsiteY45" fmla="*/ 1125415 h 2546252"/>
                  <a:gd name="connsiteX46" fmla="*/ 1083212 w 6161649"/>
                  <a:gd name="connsiteY46" fmla="*/ 1104314 h 2546252"/>
                  <a:gd name="connsiteX47" fmla="*/ 1125415 w 6161649"/>
                  <a:gd name="connsiteY47" fmla="*/ 1090246 h 2546252"/>
                  <a:gd name="connsiteX48" fmla="*/ 1125415 w 6161649"/>
                  <a:gd name="connsiteY48" fmla="*/ 1090246 h 2546252"/>
                  <a:gd name="connsiteX49" fmla="*/ 1153551 w 6161649"/>
                  <a:gd name="connsiteY49" fmla="*/ 1083212 h 2546252"/>
                  <a:gd name="connsiteX50" fmla="*/ 1195754 w 6161649"/>
                  <a:gd name="connsiteY50" fmla="*/ 1069144 h 2546252"/>
                  <a:gd name="connsiteX51" fmla="*/ 1216855 w 6161649"/>
                  <a:gd name="connsiteY51" fmla="*/ 1026941 h 2546252"/>
                  <a:gd name="connsiteX52" fmla="*/ 1230923 w 6161649"/>
                  <a:gd name="connsiteY52" fmla="*/ 1005840 h 2546252"/>
                  <a:gd name="connsiteX53" fmla="*/ 1392701 w 6161649"/>
                  <a:gd name="connsiteY53" fmla="*/ 998806 h 2546252"/>
                  <a:gd name="connsiteX54" fmla="*/ 1434904 w 6161649"/>
                  <a:gd name="connsiteY54" fmla="*/ 977704 h 2546252"/>
                  <a:gd name="connsiteX55" fmla="*/ 1456006 w 6161649"/>
                  <a:gd name="connsiteY55" fmla="*/ 970671 h 2546252"/>
                  <a:gd name="connsiteX56" fmla="*/ 1498209 w 6161649"/>
                  <a:gd name="connsiteY56" fmla="*/ 949569 h 2546252"/>
                  <a:gd name="connsiteX57" fmla="*/ 1519311 w 6161649"/>
                  <a:gd name="connsiteY57" fmla="*/ 935501 h 2546252"/>
                  <a:gd name="connsiteX58" fmla="*/ 1568547 w 6161649"/>
                  <a:gd name="connsiteY58" fmla="*/ 928467 h 2546252"/>
                  <a:gd name="connsiteX59" fmla="*/ 1582615 w 6161649"/>
                  <a:gd name="connsiteY59" fmla="*/ 907366 h 2546252"/>
                  <a:gd name="connsiteX60" fmla="*/ 1688123 w 6161649"/>
                  <a:gd name="connsiteY60" fmla="*/ 886264 h 2546252"/>
                  <a:gd name="connsiteX61" fmla="*/ 1730326 w 6161649"/>
                  <a:gd name="connsiteY61" fmla="*/ 858129 h 2546252"/>
                  <a:gd name="connsiteX62" fmla="*/ 1821766 w 6161649"/>
                  <a:gd name="connsiteY62" fmla="*/ 844061 h 2546252"/>
                  <a:gd name="connsiteX63" fmla="*/ 1842867 w 6161649"/>
                  <a:gd name="connsiteY63" fmla="*/ 837027 h 2546252"/>
                  <a:gd name="connsiteX64" fmla="*/ 1913206 w 6161649"/>
                  <a:gd name="connsiteY64" fmla="*/ 844061 h 2546252"/>
                  <a:gd name="connsiteX65" fmla="*/ 1955409 w 6161649"/>
                  <a:gd name="connsiteY65" fmla="*/ 865163 h 2546252"/>
                  <a:gd name="connsiteX66" fmla="*/ 1976511 w 6161649"/>
                  <a:gd name="connsiteY66" fmla="*/ 872197 h 2546252"/>
                  <a:gd name="connsiteX67" fmla="*/ 2082018 w 6161649"/>
                  <a:gd name="connsiteY67" fmla="*/ 865163 h 2546252"/>
                  <a:gd name="connsiteX68" fmla="*/ 2124221 w 6161649"/>
                  <a:gd name="connsiteY68" fmla="*/ 851095 h 2546252"/>
                  <a:gd name="connsiteX69" fmla="*/ 2145323 w 6161649"/>
                  <a:gd name="connsiteY69" fmla="*/ 844061 h 2546252"/>
                  <a:gd name="connsiteX70" fmla="*/ 2208627 w 6161649"/>
                  <a:gd name="connsiteY70" fmla="*/ 837027 h 2546252"/>
                  <a:gd name="connsiteX71" fmla="*/ 2300067 w 6161649"/>
                  <a:gd name="connsiteY71" fmla="*/ 829994 h 2546252"/>
                  <a:gd name="connsiteX72" fmla="*/ 2368315 w 6161649"/>
                  <a:gd name="connsiteY72" fmla="*/ 818208 h 2546252"/>
                  <a:gd name="connsiteX73" fmla="*/ 2398541 w 6161649"/>
                  <a:gd name="connsiteY73" fmla="*/ 837027 h 2546252"/>
                  <a:gd name="connsiteX74" fmla="*/ 2419643 w 6161649"/>
                  <a:gd name="connsiteY74" fmla="*/ 829994 h 2546252"/>
                  <a:gd name="connsiteX75" fmla="*/ 2433711 w 6161649"/>
                  <a:gd name="connsiteY75" fmla="*/ 808892 h 2546252"/>
                  <a:gd name="connsiteX76" fmla="*/ 2454812 w 6161649"/>
                  <a:gd name="connsiteY76" fmla="*/ 801858 h 2546252"/>
                  <a:gd name="connsiteX77" fmla="*/ 2539218 w 6161649"/>
                  <a:gd name="connsiteY77" fmla="*/ 787791 h 2546252"/>
                  <a:gd name="connsiteX78" fmla="*/ 2553286 w 6161649"/>
                  <a:gd name="connsiteY78" fmla="*/ 766689 h 2546252"/>
                  <a:gd name="connsiteX79" fmla="*/ 2560320 w 6161649"/>
                  <a:gd name="connsiteY79" fmla="*/ 745587 h 2546252"/>
                  <a:gd name="connsiteX80" fmla="*/ 2581421 w 6161649"/>
                  <a:gd name="connsiteY80" fmla="*/ 738554 h 2546252"/>
                  <a:gd name="connsiteX81" fmla="*/ 2679895 w 6161649"/>
                  <a:gd name="connsiteY81" fmla="*/ 745587 h 2546252"/>
                  <a:gd name="connsiteX82" fmla="*/ 2764301 w 6161649"/>
                  <a:gd name="connsiteY82" fmla="*/ 745587 h 2546252"/>
                  <a:gd name="connsiteX83" fmla="*/ 2771335 w 6161649"/>
                  <a:gd name="connsiteY83" fmla="*/ 724486 h 2546252"/>
                  <a:gd name="connsiteX84" fmla="*/ 2813538 w 6161649"/>
                  <a:gd name="connsiteY84" fmla="*/ 717452 h 2546252"/>
                  <a:gd name="connsiteX85" fmla="*/ 2855741 w 6161649"/>
                  <a:gd name="connsiteY85" fmla="*/ 703384 h 2546252"/>
                  <a:gd name="connsiteX86" fmla="*/ 3017520 w 6161649"/>
                  <a:gd name="connsiteY86" fmla="*/ 710418 h 2546252"/>
                  <a:gd name="connsiteX87" fmla="*/ 3066757 w 6161649"/>
                  <a:gd name="connsiteY87" fmla="*/ 682283 h 2546252"/>
                  <a:gd name="connsiteX88" fmla="*/ 3123027 w 6161649"/>
                  <a:gd name="connsiteY88" fmla="*/ 668215 h 2546252"/>
                  <a:gd name="connsiteX89" fmla="*/ 3151163 w 6161649"/>
                  <a:gd name="connsiteY89" fmla="*/ 661181 h 2546252"/>
                  <a:gd name="connsiteX90" fmla="*/ 3200400 w 6161649"/>
                  <a:gd name="connsiteY90" fmla="*/ 647114 h 2546252"/>
                  <a:gd name="connsiteX91" fmla="*/ 3242603 w 6161649"/>
                  <a:gd name="connsiteY91" fmla="*/ 640080 h 2546252"/>
                  <a:gd name="connsiteX92" fmla="*/ 3284806 w 6161649"/>
                  <a:gd name="connsiteY92" fmla="*/ 618978 h 2546252"/>
                  <a:gd name="connsiteX93" fmla="*/ 3298874 w 6161649"/>
                  <a:gd name="connsiteY93" fmla="*/ 597877 h 2546252"/>
                  <a:gd name="connsiteX94" fmla="*/ 3334043 w 6161649"/>
                  <a:gd name="connsiteY94" fmla="*/ 597877 h 2546252"/>
                  <a:gd name="connsiteX95" fmla="*/ 3397347 w 6161649"/>
                  <a:gd name="connsiteY95" fmla="*/ 513471 h 2546252"/>
                  <a:gd name="connsiteX96" fmla="*/ 3453618 w 6161649"/>
                  <a:gd name="connsiteY96" fmla="*/ 485335 h 2546252"/>
                  <a:gd name="connsiteX97" fmla="*/ 3495821 w 6161649"/>
                  <a:gd name="connsiteY97" fmla="*/ 471267 h 2546252"/>
                  <a:gd name="connsiteX98" fmla="*/ 3545058 w 6161649"/>
                  <a:gd name="connsiteY98" fmla="*/ 450166 h 2546252"/>
                  <a:gd name="connsiteX99" fmla="*/ 3566160 w 6161649"/>
                  <a:gd name="connsiteY99" fmla="*/ 443132 h 2546252"/>
                  <a:gd name="connsiteX100" fmla="*/ 3798277 w 6161649"/>
                  <a:gd name="connsiteY100" fmla="*/ 429064 h 2546252"/>
                  <a:gd name="connsiteX101" fmla="*/ 3896751 w 6161649"/>
                  <a:gd name="connsiteY101" fmla="*/ 407963 h 2546252"/>
                  <a:gd name="connsiteX102" fmla="*/ 3903784 w 6161649"/>
                  <a:gd name="connsiteY102" fmla="*/ 407963 h 2546252"/>
                  <a:gd name="connsiteX103" fmla="*/ 3903784 w 6161649"/>
                  <a:gd name="connsiteY103" fmla="*/ 379827 h 2546252"/>
                  <a:gd name="connsiteX104" fmla="*/ 4192172 w 6161649"/>
                  <a:gd name="connsiteY104" fmla="*/ 379827 h 2546252"/>
                  <a:gd name="connsiteX105" fmla="*/ 4220307 w 6161649"/>
                  <a:gd name="connsiteY105" fmla="*/ 337624 h 2546252"/>
                  <a:gd name="connsiteX106" fmla="*/ 4389120 w 6161649"/>
                  <a:gd name="connsiteY106" fmla="*/ 337624 h 2546252"/>
                  <a:gd name="connsiteX107" fmla="*/ 4389120 w 6161649"/>
                  <a:gd name="connsiteY107" fmla="*/ 337624 h 2546252"/>
                  <a:gd name="connsiteX108" fmla="*/ 4543864 w 6161649"/>
                  <a:gd name="connsiteY108" fmla="*/ 330591 h 2546252"/>
                  <a:gd name="connsiteX109" fmla="*/ 4543864 w 6161649"/>
                  <a:gd name="connsiteY109" fmla="*/ 330591 h 2546252"/>
                  <a:gd name="connsiteX110" fmla="*/ 4593101 w 6161649"/>
                  <a:gd name="connsiteY110" fmla="*/ 288387 h 2546252"/>
                  <a:gd name="connsiteX111" fmla="*/ 4642338 w 6161649"/>
                  <a:gd name="connsiteY111" fmla="*/ 246184 h 2546252"/>
                  <a:gd name="connsiteX112" fmla="*/ 4930726 w 6161649"/>
                  <a:gd name="connsiteY112" fmla="*/ 246184 h 2546252"/>
                  <a:gd name="connsiteX113" fmla="*/ 4965895 w 6161649"/>
                  <a:gd name="connsiteY113" fmla="*/ 239151 h 2546252"/>
                  <a:gd name="connsiteX114" fmla="*/ 5036234 w 6161649"/>
                  <a:gd name="connsiteY114" fmla="*/ 232117 h 2546252"/>
                  <a:gd name="connsiteX115" fmla="*/ 5057335 w 6161649"/>
                  <a:gd name="connsiteY115" fmla="*/ 211015 h 2546252"/>
                  <a:gd name="connsiteX116" fmla="*/ 5591907 w 6161649"/>
                  <a:gd name="connsiteY116" fmla="*/ 211015 h 2546252"/>
                  <a:gd name="connsiteX117" fmla="*/ 5591907 w 6161649"/>
                  <a:gd name="connsiteY117" fmla="*/ 211015 h 2546252"/>
                  <a:gd name="connsiteX118" fmla="*/ 5725551 w 6161649"/>
                  <a:gd name="connsiteY118" fmla="*/ 211015 h 2546252"/>
                  <a:gd name="connsiteX119" fmla="*/ 5725551 w 6161649"/>
                  <a:gd name="connsiteY119" fmla="*/ 182880 h 2546252"/>
                  <a:gd name="connsiteX120" fmla="*/ 5781821 w 6161649"/>
                  <a:gd name="connsiteY120" fmla="*/ 112541 h 2546252"/>
                  <a:gd name="connsiteX121" fmla="*/ 5908431 w 6161649"/>
                  <a:gd name="connsiteY121" fmla="*/ 112541 h 2546252"/>
                  <a:gd name="connsiteX122" fmla="*/ 5908431 w 6161649"/>
                  <a:gd name="connsiteY122" fmla="*/ 35169 h 2546252"/>
                  <a:gd name="connsiteX123" fmla="*/ 5992837 w 6161649"/>
                  <a:gd name="connsiteY123" fmla="*/ 28135 h 2546252"/>
                  <a:gd name="connsiteX124" fmla="*/ 6084277 w 6161649"/>
                  <a:gd name="connsiteY124" fmla="*/ 21101 h 2546252"/>
                  <a:gd name="connsiteX125" fmla="*/ 6140547 w 6161649"/>
                  <a:gd name="connsiteY125" fmla="*/ 14067 h 2546252"/>
                  <a:gd name="connsiteX126" fmla="*/ 6161649 w 6161649"/>
                  <a:gd name="connsiteY126" fmla="*/ 0 h 2546252"/>
                  <a:gd name="connsiteX127" fmla="*/ 6161649 w 6161649"/>
                  <a:gd name="connsiteY127" fmla="*/ 0 h 2546252"/>
                  <a:gd name="connsiteX0" fmla="*/ 0 w 6161649"/>
                  <a:gd name="connsiteY0" fmla="*/ 2546252 h 2546252"/>
                  <a:gd name="connsiteX1" fmla="*/ 0 w 6161649"/>
                  <a:gd name="connsiteY1" fmla="*/ 2546252 h 2546252"/>
                  <a:gd name="connsiteX2" fmla="*/ 14067 w 6161649"/>
                  <a:gd name="connsiteY2" fmla="*/ 2482947 h 2546252"/>
                  <a:gd name="connsiteX3" fmla="*/ 28135 w 6161649"/>
                  <a:gd name="connsiteY3" fmla="*/ 2440744 h 2546252"/>
                  <a:gd name="connsiteX4" fmla="*/ 35169 w 6161649"/>
                  <a:gd name="connsiteY4" fmla="*/ 2370406 h 2546252"/>
                  <a:gd name="connsiteX5" fmla="*/ 42203 w 6161649"/>
                  <a:gd name="connsiteY5" fmla="*/ 2349304 h 2546252"/>
                  <a:gd name="connsiteX6" fmla="*/ 49237 w 6161649"/>
                  <a:gd name="connsiteY6" fmla="*/ 2307101 h 2546252"/>
                  <a:gd name="connsiteX7" fmla="*/ 56271 w 6161649"/>
                  <a:gd name="connsiteY7" fmla="*/ 2187526 h 2546252"/>
                  <a:gd name="connsiteX8" fmla="*/ 77372 w 6161649"/>
                  <a:gd name="connsiteY8" fmla="*/ 2110154 h 2546252"/>
                  <a:gd name="connsiteX9" fmla="*/ 84406 w 6161649"/>
                  <a:gd name="connsiteY9" fmla="*/ 2018714 h 2546252"/>
                  <a:gd name="connsiteX10" fmla="*/ 98474 w 6161649"/>
                  <a:gd name="connsiteY10" fmla="*/ 1976511 h 2546252"/>
                  <a:gd name="connsiteX11" fmla="*/ 105507 w 6161649"/>
                  <a:gd name="connsiteY11" fmla="*/ 1934307 h 2546252"/>
                  <a:gd name="connsiteX12" fmla="*/ 112541 w 6161649"/>
                  <a:gd name="connsiteY12" fmla="*/ 1913206 h 2546252"/>
                  <a:gd name="connsiteX13" fmla="*/ 119575 w 6161649"/>
                  <a:gd name="connsiteY13" fmla="*/ 1878037 h 2546252"/>
                  <a:gd name="connsiteX14" fmla="*/ 133643 w 6161649"/>
                  <a:gd name="connsiteY14" fmla="*/ 1835834 h 2546252"/>
                  <a:gd name="connsiteX15" fmla="*/ 147711 w 6161649"/>
                  <a:gd name="connsiteY15" fmla="*/ 1772529 h 2546252"/>
                  <a:gd name="connsiteX16" fmla="*/ 161778 w 6161649"/>
                  <a:gd name="connsiteY16" fmla="*/ 1751427 h 2546252"/>
                  <a:gd name="connsiteX17" fmla="*/ 168812 w 6161649"/>
                  <a:gd name="connsiteY17" fmla="*/ 1730326 h 2546252"/>
                  <a:gd name="connsiteX18" fmla="*/ 189914 w 6161649"/>
                  <a:gd name="connsiteY18" fmla="*/ 1716258 h 2546252"/>
                  <a:gd name="connsiteX19" fmla="*/ 203981 w 6161649"/>
                  <a:gd name="connsiteY19" fmla="*/ 1695157 h 2546252"/>
                  <a:gd name="connsiteX20" fmla="*/ 218049 w 6161649"/>
                  <a:gd name="connsiteY20" fmla="*/ 1652954 h 2546252"/>
                  <a:gd name="connsiteX21" fmla="*/ 239151 w 6161649"/>
                  <a:gd name="connsiteY21" fmla="*/ 1638886 h 2546252"/>
                  <a:gd name="connsiteX22" fmla="*/ 253218 w 6161649"/>
                  <a:gd name="connsiteY22" fmla="*/ 1617784 h 2546252"/>
                  <a:gd name="connsiteX23" fmla="*/ 274320 w 6161649"/>
                  <a:gd name="connsiteY23" fmla="*/ 1610751 h 2546252"/>
                  <a:gd name="connsiteX24" fmla="*/ 281354 w 6161649"/>
                  <a:gd name="connsiteY24" fmla="*/ 1589649 h 2546252"/>
                  <a:gd name="connsiteX25" fmla="*/ 309489 w 6161649"/>
                  <a:gd name="connsiteY25" fmla="*/ 1498209 h 2546252"/>
                  <a:gd name="connsiteX26" fmla="*/ 330591 w 6161649"/>
                  <a:gd name="connsiteY26" fmla="*/ 1484141 h 2546252"/>
                  <a:gd name="connsiteX27" fmla="*/ 372794 w 6161649"/>
                  <a:gd name="connsiteY27" fmla="*/ 1470074 h 2546252"/>
                  <a:gd name="connsiteX28" fmla="*/ 436098 w 6161649"/>
                  <a:gd name="connsiteY28" fmla="*/ 1441938 h 2546252"/>
                  <a:gd name="connsiteX29" fmla="*/ 457200 w 6161649"/>
                  <a:gd name="connsiteY29" fmla="*/ 1434904 h 2546252"/>
                  <a:gd name="connsiteX30" fmla="*/ 485335 w 6161649"/>
                  <a:gd name="connsiteY30" fmla="*/ 1392701 h 2546252"/>
                  <a:gd name="connsiteX31" fmla="*/ 492369 w 6161649"/>
                  <a:gd name="connsiteY31" fmla="*/ 1371600 h 2546252"/>
                  <a:gd name="connsiteX32" fmla="*/ 513471 w 6161649"/>
                  <a:gd name="connsiteY32" fmla="*/ 1357532 h 2546252"/>
                  <a:gd name="connsiteX33" fmla="*/ 562707 w 6161649"/>
                  <a:gd name="connsiteY33" fmla="*/ 1329397 h 2546252"/>
                  <a:gd name="connsiteX34" fmla="*/ 576775 w 6161649"/>
                  <a:gd name="connsiteY34" fmla="*/ 1308295 h 2546252"/>
                  <a:gd name="connsiteX35" fmla="*/ 597877 w 6161649"/>
                  <a:gd name="connsiteY35" fmla="*/ 1294227 h 2546252"/>
                  <a:gd name="connsiteX36" fmla="*/ 604911 w 6161649"/>
                  <a:gd name="connsiteY36" fmla="*/ 1273126 h 2546252"/>
                  <a:gd name="connsiteX37" fmla="*/ 661181 w 6161649"/>
                  <a:gd name="connsiteY37" fmla="*/ 1259058 h 2546252"/>
                  <a:gd name="connsiteX38" fmla="*/ 773723 w 6161649"/>
                  <a:gd name="connsiteY38" fmla="*/ 1259058 h 2546252"/>
                  <a:gd name="connsiteX39" fmla="*/ 773723 w 6161649"/>
                  <a:gd name="connsiteY39" fmla="*/ 1252024 h 2546252"/>
                  <a:gd name="connsiteX40" fmla="*/ 844061 w 6161649"/>
                  <a:gd name="connsiteY40" fmla="*/ 1202787 h 2546252"/>
                  <a:gd name="connsiteX41" fmla="*/ 858129 w 6161649"/>
                  <a:gd name="connsiteY41" fmla="*/ 1202787 h 2546252"/>
                  <a:gd name="connsiteX42" fmla="*/ 942535 w 6161649"/>
                  <a:gd name="connsiteY42" fmla="*/ 1202787 h 2546252"/>
                  <a:gd name="connsiteX43" fmla="*/ 970671 w 6161649"/>
                  <a:gd name="connsiteY43" fmla="*/ 1146517 h 2546252"/>
                  <a:gd name="connsiteX44" fmla="*/ 1033975 w 6161649"/>
                  <a:gd name="connsiteY44" fmla="*/ 1132449 h 2546252"/>
                  <a:gd name="connsiteX45" fmla="*/ 1069144 w 6161649"/>
                  <a:gd name="connsiteY45" fmla="*/ 1125415 h 2546252"/>
                  <a:gd name="connsiteX46" fmla="*/ 1083212 w 6161649"/>
                  <a:gd name="connsiteY46" fmla="*/ 1104314 h 2546252"/>
                  <a:gd name="connsiteX47" fmla="*/ 1125415 w 6161649"/>
                  <a:gd name="connsiteY47" fmla="*/ 1090246 h 2546252"/>
                  <a:gd name="connsiteX48" fmla="*/ 1125415 w 6161649"/>
                  <a:gd name="connsiteY48" fmla="*/ 1090246 h 2546252"/>
                  <a:gd name="connsiteX49" fmla="*/ 1153551 w 6161649"/>
                  <a:gd name="connsiteY49" fmla="*/ 1083212 h 2546252"/>
                  <a:gd name="connsiteX50" fmla="*/ 1195754 w 6161649"/>
                  <a:gd name="connsiteY50" fmla="*/ 1069144 h 2546252"/>
                  <a:gd name="connsiteX51" fmla="*/ 1216855 w 6161649"/>
                  <a:gd name="connsiteY51" fmla="*/ 1026941 h 2546252"/>
                  <a:gd name="connsiteX52" fmla="*/ 1230923 w 6161649"/>
                  <a:gd name="connsiteY52" fmla="*/ 1005840 h 2546252"/>
                  <a:gd name="connsiteX53" fmla="*/ 1392701 w 6161649"/>
                  <a:gd name="connsiteY53" fmla="*/ 998806 h 2546252"/>
                  <a:gd name="connsiteX54" fmla="*/ 1434904 w 6161649"/>
                  <a:gd name="connsiteY54" fmla="*/ 977704 h 2546252"/>
                  <a:gd name="connsiteX55" fmla="*/ 1456006 w 6161649"/>
                  <a:gd name="connsiteY55" fmla="*/ 970671 h 2546252"/>
                  <a:gd name="connsiteX56" fmla="*/ 1498209 w 6161649"/>
                  <a:gd name="connsiteY56" fmla="*/ 949569 h 2546252"/>
                  <a:gd name="connsiteX57" fmla="*/ 1519311 w 6161649"/>
                  <a:gd name="connsiteY57" fmla="*/ 935501 h 2546252"/>
                  <a:gd name="connsiteX58" fmla="*/ 1568547 w 6161649"/>
                  <a:gd name="connsiteY58" fmla="*/ 928467 h 2546252"/>
                  <a:gd name="connsiteX59" fmla="*/ 1582615 w 6161649"/>
                  <a:gd name="connsiteY59" fmla="*/ 907366 h 2546252"/>
                  <a:gd name="connsiteX60" fmla="*/ 1688123 w 6161649"/>
                  <a:gd name="connsiteY60" fmla="*/ 886264 h 2546252"/>
                  <a:gd name="connsiteX61" fmla="*/ 1730326 w 6161649"/>
                  <a:gd name="connsiteY61" fmla="*/ 858129 h 2546252"/>
                  <a:gd name="connsiteX62" fmla="*/ 1821766 w 6161649"/>
                  <a:gd name="connsiteY62" fmla="*/ 844061 h 2546252"/>
                  <a:gd name="connsiteX63" fmla="*/ 1842867 w 6161649"/>
                  <a:gd name="connsiteY63" fmla="*/ 837027 h 2546252"/>
                  <a:gd name="connsiteX64" fmla="*/ 1913206 w 6161649"/>
                  <a:gd name="connsiteY64" fmla="*/ 844061 h 2546252"/>
                  <a:gd name="connsiteX65" fmla="*/ 1955409 w 6161649"/>
                  <a:gd name="connsiteY65" fmla="*/ 865163 h 2546252"/>
                  <a:gd name="connsiteX66" fmla="*/ 1976511 w 6161649"/>
                  <a:gd name="connsiteY66" fmla="*/ 872197 h 2546252"/>
                  <a:gd name="connsiteX67" fmla="*/ 2082018 w 6161649"/>
                  <a:gd name="connsiteY67" fmla="*/ 865163 h 2546252"/>
                  <a:gd name="connsiteX68" fmla="*/ 2124221 w 6161649"/>
                  <a:gd name="connsiteY68" fmla="*/ 851095 h 2546252"/>
                  <a:gd name="connsiteX69" fmla="*/ 2145323 w 6161649"/>
                  <a:gd name="connsiteY69" fmla="*/ 844061 h 2546252"/>
                  <a:gd name="connsiteX70" fmla="*/ 2208627 w 6161649"/>
                  <a:gd name="connsiteY70" fmla="*/ 837027 h 2546252"/>
                  <a:gd name="connsiteX71" fmla="*/ 2300067 w 6161649"/>
                  <a:gd name="connsiteY71" fmla="*/ 829994 h 2546252"/>
                  <a:gd name="connsiteX72" fmla="*/ 2368315 w 6161649"/>
                  <a:gd name="connsiteY72" fmla="*/ 818208 h 2546252"/>
                  <a:gd name="connsiteX73" fmla="*/ 2398541 w 6161649"/>
                  <a:gd name="connsiteY73" fmla="*/ 837027 h 2546252"/>
                  <a:gd name="connsiteX74" fmla="*/ 2419643 w 6161649"/>
                  <a:gd name="connsiteY74" fmla="*/ 829994 h 2546252"/>
                  <a:gd name="connsiteX75" fmla="*/ 2433711 w 6161649"/>
                  <a:gd name="connsiteY75" fmla="*/ 808892 h 2546252"/>
                  <a:gd name="connsiteX76" fmla="*/ 2454812 w 6161649"/>
                  <a:gd name="connsiteY76" fmla="*/ 801858 h 2546252"/>
                  <a:gd name="connsiteX77" fmla="*/ 2539218 w 6161649"/>
                  <a:gd name="connsiteY77" fmla="*/ 787791 h 2546252"/>
                  <a:gd name="connsiteX78" fmla="*/ 2553286 w 6161649"/>
                  <a:gd name="connsiteY78" fmla="*/ 766689 h 2546252"/>
                  <a:gd name="connsiteX79" fmla="*/ 2560320 w 6161649"/>
                  <a:gd name="connsiteY79" fmla="*/ 745587 h 2546252"/>
                  <a:gd name="connsiteX80" fmla="*/ 2581421 w 6161649"/>
                  <a:gd name="connsiteY80" fmla="*/ 738554 h 2546252"/>
                  <a:gd name="connsiteX81" fmla="*/ 2679895 w 6161649"/>
                  <a:gd name="connsiteY81" fmla="*/ 745587 h 2546252"/>
                  <a:gd name="connsiteX82" fmla="*/ 2764301 w 6161649"/>
                  <a:gd name="connsiteY82" fmla="*/ 745587 h 2546252"/>
                  <a:gd name="connsiteX83" fmla="*/ 2771335 w 6161649"/>
                  <a:gd name="connsiteY83" fmla="*/ 724486 h 2546252"/>
                  <a:gd name="connsiteX84" fmla="*/ 2813538 w 6161649"/>
                  <a:gd name="connsiteY84" fmla="*/ 717452 h 2546252"/>
                  <a:gd name="connsiteX85" fmla="*/ 2855741 w 6161649"/>
                  <a:gd name="connsiteY85" fmla="*/ 703384 h 2546252"/>
                  <a:gd name="connsiteX86" fmla="*/ 3017520 w 6161649"/>
                  <a:gd name="connsiteY86" fmla="*/ 710418 h 2546252"/>
                  <a:gd name="connsiteX87" fmla="*/ 3066757 w 6161649"/>
                  <a:gd name="connsiteY87" fmla="*/ 682283 h 2546252"/>
                  <a:gd name="connsiteX88" fmla="*/ 3123027 w 6161649"/>
                  <a:gd name="connsiteY88" fmla="*/ 668215 h 2546252"/>
                  <a:gd name="connsiteX89" fmla="*/ 3151163 w 6161649"/>
                  <a:gd name="connsiteY89" fmla="*/ 661181 h 2546252"/>
                  <a:gd name="connsiteX90" fmla="*/ 3200400 w 6161649"/>
                  <a:gd name="connsiteY90" fmla="*/ 647114 h 2546252"/>
                  <a:gd name="connsiteX91" fmla="*/ 3242603 w 6161649"/>
                  <a:gd name="connsiteY91" fmla="*/ 640080 h 2546252"/>
                  <a:gd name="connsiteX92" fmla="*/ 3284806 w 6161649"/>
                  <a:gd name="connsiteY92" fmla="*/ 618978 h 2546252"/>
                  <a:gd name="connsiteX93" fmla="*/ 3298874 w 6161649"/>
                  <a:gd name="connsiteY93" fmla="*/ 597877 h 2546252"/>
                  <a:gd name="connsiteX94" fmla="*/ 3334043 w 6161649"/>
                  <a:gd name="connsiteY94" fmla="*/ 597877 h 2546252"/>
                  <a:gd name="connsiteX95" fmla="*/ 3397347 w 6161649"/>
                  <a:gd name="connsiteY95" fmla="*/ 513471 h 2546252"/>
                  <a:gd name="connsiteX96" fmla="*/ 3453618 w 6161649"/>
                  <a:gd name="connsiteY96" fmla="*/ 485335 h 2546252"/>
                  <a:gd name="connsiteX97" fmla="*/ 3495821 w 6161649"/>
                  <a:gd name="connsiteY97" fmla="*/ 471267 h 2546252"/>
                  <a:gd name="connsiteX98" fmla="*/ 3545058 w 6161649"/>
                  <a:gd name="connsiteY98" fmla="*/ 450166 h 2546252"/>
                  <a:gd name="connsiteX99" fmla="*/ 3566160 w 6161649"/>
                  <a:gd name="connsiteY99" fmla="*/ 443132 h 2546252"/>
                  <a:gd name="connsiteX100" fmla="*/ 3798277 w 6161649"/>
                  <a:gd name="connsiteY100" fmla="*/ 429064 h 2546252"/>
                  <a:gd name="connsiteX101" fmla="*/ 3896751 w 6161649"/>
                  <a:gd name="connsiteY101" fmla="*/ 407963 h 2546252"/>
                  <a:gd name="connsiteX102" fmla="*/ 3903784 w 6161649"/>
                  <a:gd name="connsiteY102" fmla="*/ 407963 h 2546252"/>
                  <a:gd name="connsiteX103" fmla="*/ 3903784 w 6161649"/>
                  <a:gd name="connsiteY103" fmla="*/ 379827 h 2546252"/>
                  <a:gd name="connsiteX104" fmla="*/ 4192172 w 6161649"/>
                  <a:gd name="connsiteY104" fmla="*/ 379827 h 2546252"/>
                  <a:gd name="connsiteX105" fmla="*/ 4220307 w 6161649"/>
                  <a:gd name="connsiteY105" fmla="*/ 337624 h 2546252"/>
                  <a:gd name="connsiteX106" fmla="*/ 4389120 w 6161649"/>
                  <a:gd name="connsiteY106" fmla="*/ 337624 h 2546252"/>
                  <a:gd name="connsiteX107" fmla="*/ 4389120 w 6161649"/>
                  <a:gd name="connsiteY107" fmla="*/ 337624 h 2546252"/>
                  <a:gd name="connsiteX108" fmla="*/ 4543864 w 6161649"/>
                  <a:gd name="connsiteY108" fmla="*/ 330591 h 2546252"/>
                  <a:gd name="connsiteX109" fmla="*/ 4543864 w 6161649"/>
                  <a:gd name="connsiteY109" fmla="*/ 330591 h 2546252"/>
                  <a:gd name="connsiteX110" fmla="*/ 4593101 w 6161649"/>
                  <a:gd name="connsiteY110" fmla="*/ 288387 h 2546252"/>
                  <a:gd name="connsiteX111" fmla="*/ 4642338 w 6161649"/>
                  <a:gd name="connsiteY111" fmla="*/ 246184 h 2546252"/>
                  <a:gd name="connsiteX112" fmla="*/ 4930726 w 6161649"/>
                  <a:gd name="connsiteY112" fmla="*/ 246184 h 2546252"/>
                  <a:gd name="connsiteX113" fmla="*/ 4965895 w 6161649"/>
                  <a:gd name="connsiteY113" fmla="*/ 239151 h 2546252"/>
                  <a:gd name="connsiteX114" fmla="*/ 5036234 w 6161649"/>
                  <a:gd name="connsiteY114" fmla="*/ 232117 h 2546252"/>
                  <a:gd name="connsiteX115" fmla="*/ 5057335 w 6161649"/>
                  <a:gd name="connsiteY115" fmla="*/ 211015 h 2546252"/>
                  <a:gd name="connsiteX116" fmla="*/ 5591907 w 6161649"/>
                  <a:gd name="connsiteY116" fmla="*/ 211015 h 2546252"/>
                  <a:gd name="connsiteX117" fmla="*/ 5591907 w 6161649"/>
                  <a:gd name="connsiteY117" fmla="*/ 211015 h 2546252"/>
                  <a:gd name="connsiteX118" fmla="*/ 5725551 w 6161649"/>
                  <a:gd name="connsiteY118" fmla="*/ 211015 h 2546252"/>
                  <a:gd name="connsiteX119" fmla="*/ 5725551 w 6161649"/>
                  <a:gd name="connsiteY119" fmla="*/ 182880 h 2546252"/>
                  <a:gd name="connsiteX120" fmla="*/ 5781821 w 6161649"/>
                  <a:gd name="connsiteY120" fmla="*/ 112541 h 2546252"/>
                  <a:gd name="connsiteX121" fmla="*/ 5908431 w 6161649"/>
                  <a:gd name="connsiteY121" fmla="*/ 112541 h 2546252"/>
                  <a:gd name="connsiteX122" fmla="*/ 5908431 w 6161649"/>
                  <a:gd name="connsiteY122" fmla="*/ 35169 h 2546252"/>
                  <a:gd name="connsiteX123" fmla="*/ 5992837 w 6161649"/>
                  <a:gd name="connsiteY123" fmla="*/ 28135 h 2546252"/>
                  <a:gd name="connsiteX124" fmla="*/ 6084277 w 6161649"/>
                  <a:gd name="connsiteY124" fmla="*/ 21101 h 2546252"/>
                  <a:gd name="connsiteX125" fmla="*/ 6140547 w 6161649"/>
                  <a:gd name="connsiteY125" fmla="*/ 14067 h 2546252"/>
                  <a:gd name="connsiteX126" fmla="*/ 6161649 w 6161649"/>
                  <a:gd name="connsiteY126" fmla="*/ 0 h 2546252"/>
                  <a:gd name="connsiteX127" fmla="*/ 6161649 w 6161649"/>
                  <a:gd name="connsiteY127" fmla="*/ 0 h 2546252"/>
                  <a:gd name="connsiteX0" fmla="*/ 0 w 6161649"/>
                  <a:gd name="connsiteY0" fmla="*/ 2546252 h 2546252"/>
                  <a:gd name="connsiteX1" fmla="*/ 0 w 6161649"/>
                  <a:gd name="connsiteY1" fmla="*/ 2546252 h 2546252"/>
                  <a:gd name="connsiteX2" fmla="*/ 14067 w 6161649"/>
                  <a:gd name="connsiteY2" fmla="*/ 2482947 h 2546252"/>
                  <a:gd name="connsiteX3" fmla="*/ 28135 w 6161649"/>
                  <a:gd name="connsiteY3" fmla="*/ 2440744 h 2546252"/>
                  <a:gd name="connsiteX4" fmla="*/ 35169 w 6161649"/>
                  <a:gd name="connsiteY4" fmla="*/ 2370406 h 2546252"/>
                  <a:gd name="connsiteX5" fmla="*/ 42203 w 6161649"/>
                  <a:gd name="connsiteY5" fmla="*/ 2349304 h 2546252"/>
                  <a:gd name="connsiteX6" fmla="*/ 49237 w 6161649"/>
                  <a:gd name="connsiteY6" fmla="*/ 2307101 h 2546252"/>
                  <a:gd name="connsiteX7" fmla="*/ 56271 w 6161649"/>
                  <a:gd name="connsiteY7" fmla="*/ 2187526 h 2546252"/>
                  <a:gd name="connsiteX8" fmla="*/ 77372 w 6161649"/>
                  <a:gd name="connsiteY8" fmla="*/ 2110154 h 2546252"/>
                  <a:gd name="connsiteX9" fmla="*/ 84406 w 6161649"/>
                  <a:gd name="connsiteY9" fmla="*/ 2018714 h 2546252"/>
                  <a:gd name="connsiteX10" fmla="*/ 98474 w 6161649"/>
                  <a:gd name="connsiteY10" fmla="*/ 1976511 h 2546252"/>
                  <a:gd name="connsiteX11" fmla="*/ 105507 w 6161649"/>
                  <a:gd name="connsiteY11" fmla="*/ 1934307 h 2546252"/>
                  <a:gd name="connsiteX12" fmla="*/ 112541 w 6161649"/>
                  <a:gd name="connsiteY12" fmla="*/ 1913206 h 2546252"/>
                  <a:gd name="connsiteX13" fmla="*/ 119575 w 6161649"/>
                  <a:gd name="connsiteY13" fmla="*/ 1878037 h 2546252"/>
                  <a:gd name="connsiteX14" fmla="*/ 133643 w 6161649"/>
                  <a:gd name="connsiteY14" fmla="*/ 1835834 h 2546252"/>
                  <a:gd name="connsiteX15" fmla="*/ 147711 w 6161649"/>
                  <a:gd name="connsiteY15" fmla="*/ 1772529 h 2546252"/>
                  <a:gd name="connsiteX16" fmla="*/ 161778 w 6161649"/>
                  <a:gd name="connsiteY16" fmla="*/ 1751427 h 2546252"/>
                  <a:gd name="connsiteX17" fmla="*/ 168812 w 6161649"/>
                  <a:gd name="connsiteY17" fmla="*/ 1730326 h 2546252"/>
                  <a:gd name="connsiteX18" fmla="*/ 189914 w 6161649"/>
                  <a:gd name="connsiteY18" fmla="*/ 1716258 h 2546252"/>
                  <a:gd name="connsiteX19" fmla="*/ 203981 w 6161649"/>
                  <a:gd name="connsiteY19" fmla="*/ 1695157 h 2546252"/>
                  <a:gd name="connsiteX20" fmla="*/ 218049 w 6161649"/>
                  <a:gd name="connsiteY20" fmla="*/ 1652954 h 2546252"/>
                  <a:gd name="connsiteX21" fmla="*/ 239151 w 6161649"/>
                  <a:gd name="connsiteY21" fmla="*/ 1638886 h 2546252"/>
                  <a:gd name="connsiteX22" fmla="*/ 253218 w 6161649"/>
                  <a:gd name="connsiteY22" fmla="*/ 1617784 h 2546252"/>
                  <a:gd name="connsiteX23" fmla="*/ 274320 w 6161649"/>
                  <a:gd name="connsiteY23" fmla="*/ 1610751 h 2546252"/>
                  <a:gd name="connsiteX24" fmla="*/ 281354 w 6161649"/>
                  <a:gd name="connsiteY24" fmla="*/ 1589649 h 2546252"/>
                  <a:gd name="connsiteX25" fmla="*/ 309489 w 6161649"/>
                  <a:gd name="connsiteY25" fmla="*/ 1498209 h 2546252"/>
                  <a:gd name="connsiteX26" fmla="*/ 330591 w 6161649"/>
                  <a:gd name="connsiteY26" fmla="*/ 1484141 h 2546252"/>
                  <a:gd name="connsiteX27" fmla="*/ 372794 w 6161649"/>
                  <a:gd name="connsiteY27" fmla="*/ 1470074 h 2546252"/>
                  <a:gd name="connsiteX28" fmla="*/ 436098 w 6161649"/>
                  <a:gd name="connsiteY28" fmla="*/ 1441938 h 2546252"/>
                  <a:gd name="connsiteX29" fmla="*/ 457200 w 6161649"/>
                  <a:gd name="connsiteY29" fmla="*/ 1434904 h 2546252"/>
                  <a:gd name="connsiteX30" fmla="*/ 485335 w 6161649"/>
                  <a:gd name="connsiteY30" fmla="*/ 1392701 h 2546252"/>
                  <a:gd name="connsiteX31" fmla="*/ 492369 w 6161649"/>
                  <a:gd name="connsiteY31" fmla="*/ 1371600 h 2546252"/>
                  <a:gd name="connsiteX32" fmla="*/ 513471 w 6161649"/>
                  <a:gd name="connsiteY32" fmla="*/ 1357532 h 2546252"/>
                  <a:gd name="connsiteX33" fmla="*/ 562707 w 6161649"/>
                  <a:gd name="connsiteY33" fmla="*/ 1329397 h 2546252"/>
                  <a:gd name="connsiteX34" fmla="*/ 576775 w 6161649"/>
                  <a:gd name="connsiteY34" fmla="*/ 1308295 h 2546252"/>
                  <a:gd name="connsiteX35" fmla="*/ 597877 w 6161649"/>
                  <a:gd name="connsiteY35" fmla="*/ 1294227 h 2546252"/>
                  <a:gd name="connsiteX36" fmla="*/ 604911 w 6161649"/>
                  <a:gd name="connsiteY36" fmla="*/ 1273126 h 2546252"/>
                  <a:gd name="connsiteX37" fmla="*/ 661181 w 6161649"/>
                  <a:gd name="connsiteY37" fmla="*/ 1259058 h 2546252"/>
                  <a:gd name="connsiteX38" fmla="*/ 773723 w 6161649"/>
                  <a:gd name="connsiteY38" fmla="*/ 1259058 h 2546252"/>
                  <a:gd name="connsiteX39" fmla="*/ 773723 w 6161649"/>
                  <a:gd name="connsiteY39" fmla="*/ 1252024 h 2546252"/>
                  <a:gd name="connsiteX40" fmla="*/ 844061 w 6161649"/>
                  <a:gd name="connsiteY40" fmla="*/ 1202787 h 2546252"/>
                  <a:gd name="connsiteX41" fmla="*/ 858129 w 6161649"/>
                  <a:gd name="connsiteY41" fmla="*/ 1202787 h 2546252"/>
                  <a:gd name="connsiteX42" fmla="*/ 942535 w 6161649"/>
                  <a:gd name="connsiteY42" fmla="*/ 1202787 h 2546252"/>
                  <a:gd name="connsiteX43" fmla="*/ 970671 w 6161649"/>
                  <a:gd name="connsiteY43" fmla="*/ 1146517 h 2546252"/>
                  <a:gd name="connsiteX44" fmla="*/ 1033975 w 6161649"/>
                  <a:gd name="connsiteY44" fmla="*/ 1132449 h 2546252"/>
                  <a:gd name="connsiteX45" fmla="*/ 1069144 w 6161649"/>
                  <a:gd name="connsiteY45" fmla="*/ 1125415 h 2546252"/>
                  <a:gd name="connsiteX46" fmla="*/ 1083212 w 6161649"/>
                  <a:gd name="connsiteY46" fmla="*/ 1104314 h 2546252"/>
                  <a:gd name="connsiteX47" fmla="*/ 1125415 w 6161649"/>
                  <a:gd name="connsiteY47" fmla="*/ 1090246 h 2546252"/>
                  <a:gd name="connsiteX48" fmla="*/ 1125415 w 6161649"/>
                  <a:gd name="connsiteY48" fmla="*/ 1090246 h 2546252"/>
                  <a:gd name="connsiteX49" fmla="*/ 1153551 w 6161649"/>
                  <a:gd name="connsiteY49" fmla="*/ 1083212 h 2546252"/>
                  <a:gd name="connsiteX50" fmla="*/ 1195754 w 6161649"/>
                  <a:gd name="connsiteY50" fmla="*/ 1069144 h 2546252"/>
                  <a:gd name="connsiteX51" fmla="*/ 1216855 w 6161649"/>
                  <a:gd name="connsiteY51" fmla="*/ 1026941 h 2546252"/>
                  <a:gd name="connsiteX52" fmla="*/ 1230923 w 6161649"/>
                  <a:gd name="connsiteY52" fmla="*/ 1005840 h 2546252"/>
                  <a:gd name="connsiteX53" fmla="*/ 1392701 w 6161649"/>
                  <a:gd name="connsiteY53" fmla="*/ 998806 h 2546252"/>
                  <a:gd name="connsiteX54" fmla="*/ 1434904 w 6161649"/>
                  <a:gd name="connsiteY54" fmla="*/ 977704 h 2546252"/>
                  <a:gd name="connsiteX55" fmla="*/ 1456006 w 6161649"/>
                  <a:gd name="connsiteY55" fmla="*/ 970671 h 2546252"/>
                  <a:gd name="connsiteX56" fmla="*/ 1498209 w 6161649"/>
                  <a:gd name="connsiteY56" fmla="*/ 949569 h 2546252"/>
                  <a:gd name="connsiteX57" fmla="*/ 1519311 w 6161649"/>
                  <a:gd name="connsiteY57" fmla="*/ 935501 h 2546252"/>
                  <a:gd name="connsiteX58" fmla="*/ 1568547 w 6161649"/>
                  <a:gd name="connsiteY58" fmla="*/ 928467 h 2546252"/>
                  <a:gd name="connsiteX59" fmla="*/ 1582615 w 6161649"/>
                  <a:gd name="connsiteY59" fmla="*/ 907366 h 2546252"/>
                  <a:gd name="connsiteX60" fmla="*/ 1688123 w 6161649"/>
                  <a:gd name="connsiteY60" fmla="*/ 886264 h 2546252"/>
                  <a:gd name="connsiteX61" fmla="*/ 1730326 w 6161649"/>
                  <a:gd name="connsiteY61" fmla="*/ 858129 h 2546252"/>
                  <a:gd name="connsiteX62" fmla="*/ 1821766 w 6161649"/>
                  <a:gd name="connsiteY62" fmla="*/ 844061 h 2546252"/>
                  <a:gd name="connsiteX63" fmla="*/ 1842867 w 6161649"/>
                  <a:gd name="connsiteY63" fmla="*/ 837027 h 2546252"/>
                  <a:gd name="connsiteX64" fmla="*/ 1913206 w 6161649"/>
                  <a:gd name="connsiteY64" fmla="*/ 844061 h 2546252"/>
                  <a:gd name="connsiteX65" fmla="*/ 1955409 w 6161649"/>
                  <a:gd name="connsiteY65" fmla="*/ 865163 h 2546252"/>
                  <a:gd name="connsiteX66" fmla="*/ 1976511 w 6161649"/>
                  <a:gd name="connsiteY66" fmla="*/ 872197 h 2546252"/>
                  <a:gd name="connsiteX67" fmla="*/ 2082018 w 6161649"/>
                  <a:gd name="connsiteY67" fmla="*/ 865163 h 2546252"/>
                  <a:gd name="connsiteX68" fmla="*/ 2124221 w 6161649"/>
                  <a:gd name="connsiteY68" fmla="*/ 851095 h 2546252"/>
                  <a:gd name="connsiteX69" fmla="*/ 2145323 w 6161649"/>
                  <a:gd name="connsiteY69" fmla="*/ 844061 h 2546252"/>
                  <a:gd name="connsiteX70" fmla="*/ 2208627 w 6161649"/>
                  <a:gd name="connsiteY70" fmla="*/ 837027 h 2546252"/>
                  <a:gd name="connsiteX71" fmla="*/ 2300067 w 6161649"/>
                  <a:gd name="connsiteY71" fmla="*/ 829994 h 2546252"/>
                  <a:gd name="connsiteX72" fmla="*/ 2368315 w 6161649"/>
                  <a:gd name="connsiteY72" fmla="*/ 818208 h 2546252"/>
                  <a:gd name="connsiteX73" fmla="*/ 2398541 w 6161649"/>
                  <a:gd name="connsiteY73" fmla="*/ 837027 h 2546252"/>
                  <a:gd name="connsiteX74" fmla="*/ 2419643 w 6161649"/>
                  <a:gd name="connsiteY74" fmla="*/ 829994 h 2546252"/>
                  <a:gd name="connsiteX75" fmla="*/ 2433711 w 6161649"/>
                  <a:gd name="connsiteY75" fmla="*/ 808892 h 2546252"/>
                  <a:gd name="connsiteX76" fmla="*/ 2454812 w 6161649"/>
                  <a:gd name="connsiteY76" fmla="*/ 801858 h 2546252"/>
                  <a:gd name="connsiteX77" fmla="*/ 2539218 w 6161649"/>
                  <a:gd name="connsiteY77" fmla="*/ 787791 h 2546252"/>
                  <a:gd name="connsiteX78" fmla="*/ 2553286 w 6161649"/>
                  <a:gd name="connsiteY78" fmla="*/ 766689 h 2546252"/>
                  <a:gd name="connsiteX79" fmla="*/ 2560320 w 6161649"/>
                  <a:gd name="connsiteY79" fmla="*/ 745587 h 2546252"/>
                  <a:gd name="connsiteX80" fmla="*/ 2581421 w 6161649"/>
                  <a:gd name="connsiteY80" fmla="*/ 738554 h 2546252"/>
                  <a:gd name="connsiteX81" fmla="*/ 2679895 w 6161649"/>
                  <a:gd name="connsiteY81" fmla="*/ 745587 h 2546252"/>
                  <a:gd name="connsiteX82" fmla="*/ 2764301 w 6161649"/>
                  <a:gd name="connsiteY82" fmla="*/ 745587 h 2546252"/>
                  <a:gd name="connsiteX83" fmla="*/ 2771335 w 6161649"/>
                  <a:gd name="connsiteY83" fmla="*/ 724486 h 2546252"/>
                  <a:gd name="connsiteX84" fmla="*/ 2813538 w 6161649"/>
                  <a:gd name="connsiteY84" fmla="*/ 717452 h 2546252"/>
                  <a:gd name="connsiteX85" fmla="*/ 2855741 w 6161649"/>
                  <a:gd name="connsiteY85" fmla="*/ 703384 h 2546252"/>
                  <a:gd name="connsiteX86" fmla="*/ 3017520 w 6161649"/>
                  <a:gd name="connsiteY86" fmla="*/ 710418 h 2546252"/>
                  <a:gd name="connsiteX87" fmla="*/ 3066757 w 6161649"/>
                  <a:gd name="connsiteY87" fmla="*/ 682283 h 2546252"/>
                  <a:gd name="connsiteX88" fmla="*/ 3123027 w 6161649"/>
                  <a:gd name="connsiteY88" fmla="*/ 668215 h 2546252"/>
                  <a:gd name="connsiteX89" fmla="*/ 3151163 w 6161649"/>
                  <a:gd name="connsiteY89" fmla="*/ 661181 h 2546252"/>
                  <a:gd name="connsiteX90" fmla="*/ 3200400 w 6161649"/>
                  <a:gd name="connsiteY90" fmla="*/ 647114 h 2546252"/>
                  <a:gd name="connsiteX91" fmla="*/ 3242603 w 6161649"/>
                  <a:gd name="connsiteY91" fmla="*/ 640080 h 2546252"/>
                  <a:gd name="connsiteX92" fmla="*/ 3284806 w 6161649"/>
                  <a:gd name="connsiteY92" fmla="*/ 618978 h 2546252"/>
                  <a:gd name="connsiteX93" fmla="*/ 3298874 w 6161649"/>
                  <a:gd name="connsiteY93" fmla="*/ 597877 h 2546252"/>
                  <a:gd name="connsiteX94" fmla="*/ 3334043 w 6161649"/>
                  <a:gd name="connsiteY94" fmla="*/ 597877 h 2546252"/>
                  <a:gd name="connsiteX95" fmla="*/ 3397347 w 6161649"/>
                  <a:gd name="connsiteY95" fmla="*/ 513471 h 2546252"/>
                  <a:gd name="connsiteX96" fmla="*/ 3453618 w 6161649"/>
                  <a:gd name="connsiteY96" fmla="*/ 485335 h 2546252"/>
                  <a:gd name="connsiteX97" fmla="*/ 3495821 w 6161649"/>
                  <a:gd name="connsiteY97" fmla="*/ 471267 h 2546252"/>
                  <a:gd name="connsiteX98" fmla="*/ 3545058 w 6161649"/>
                  <a:gd name="connsiteY98" fmla="*/ 450166 h 2546252"/>
                  <a:gd name="connsiteX99" fmla="*/ 3566160 w 6161649"/>
                  <a:gd name="connsiteY99" fmla="*/ 443132 h 2546252"/>
                  <a:gd name="connsiteX100" fmla="*/ 3798277 w 6161649"/>
                  <a:gd name="connsiteY100" fmla="*/ 429064 h 2546252"/>
                  <a:gd name="connsiteX101" fmla="*/ 3896751 w 6161649"/>
                  <a:gd name="connsiteY101" fmla="*/ 407963 h 2546252"/>
                  <a:gd name="connsiteX102" fmla="*/ 3903784 w 6161649"/>
                  <a:gd name="connsiteY102" fmla="*/ 407963 h 2546252"/>
                  <a:gd name="connsiteX103" fmla="*/ 3903784 w 6161649"/>
                  <a:gd name="connsiteY103" fmla="*/ 379827 h 2546252"/>
                  <a:gd name="connsiteX104" fmla="*/ 4192172 w 6161649"/>
                  <a:gd name="connsiteY104" fmla="*/ 379827 h 2546252"/>
                  <a:gd name="connsiteX105" fmla="*/ 4220307 w 6161649"/>
                  <a:gd name="connsiteY105" fmla="*/ 337624 h 2546252"/>
                  <a:gd name="connsiteX106" fmla="*/ 4389120 w 6161649"/>
                  <a:gd name="connsiteY106" fmla="*/ 337624 h 2546252"/>
                  <a:gd name="connsiteX107" fmla="*/ 4389120 w 6161649"/>
                  <a:gd name="connsiteY107" fmla="*/ 337624 h 2546252"/>
                  <a:gd name="connsiteX108" fmla="*/ 4543864 w 6161649"/>
                  <a:gd name="connsiteY108" fmla="*/ 330591 h 2546252"/>
                  <a:gd name="connsiteX109" fmla="*/ 4543864 w 6161649"/>
                  <a:gd name="connsiteY109" fmla="*/ 330591 h 2546252"/>
                  <a:gd name="connsiteX110" fmla="*/ 4593101 w 6161649"/>
                  <a:gd name="connsiteY110" fmla="*/ 288387 h 2546252"/>
                  <a:gd name="connsiteX111" fmla="*/ 4642338 w 6161649"/>
                  <a:gd name="connsiteY111" fmla="*/ 246184 h 2546252"/>
                  <a:gd name="connsiteX112" fmla="*/ 4930726 w 6161649"/>
                  <a:gd name="connsiteY112" fmla="*/ 246184 h 2546252"/>
                  <a:gd name="connsiteX113" fmla="*/ 4965895 w 6161649"/>
                  <a:gd name="connsiteY113" fmla="*/ 239151 h 2546252"/>
                  <a:gd name="connsiteX114" fmla="*/ 5036234 w 6161649"/>
                  <a:gd name="connsiteY114" fmla="*/ 232117 h 2546252"/>
                  <a:gd name="connsiteX115" fmla="*/ 5057335 w 6161649"/>
                  <a:gd name="connsiteY115" fmla="*/ 211015 h 2546252"/>
                  <a:gd name="connsiteX116" fmla="*/ 5591907 w 6161649"/>
                  <a:gd name="connsiteY116" fmla="*/ 211015 h 2546252"/>
                  <a:gd name="connsiteX117" fmla="*/ 5591907 w 6161649"/>
                  <a:gd name="connsiteY117" fmla="*/ 211015 h 2546252"/>
                  <a:gd name="connsiteX118" fmla="*/ 5725551 w 6161649"/>
                  <a:gd name="connsiteY118" fmla="*/ 211015 h 2546252"/>
                  <a:gd name="connsiteX119" fmla="*/ 5725551 w 6161649"/>
                  <a:gd name="connsiteY119" fmla="*/ 182880 h 2546252"/>
                  <a:gd name="connsiteX120" fmla="*/ 5781821 w 6161649"/>
                  <a:gd name="connsiteY120" fmla="*/ 112541 h 2546252"/>
                  <a:gd name="connsiteX121" fmla="*/ 5908431 w 6161649"/>
                  <a:gd name="connsiteY121" fmla="*/ 112541 h 2546252"/>
                  <a:gd name="connsiteX122" fmla="*/ 5908431 w 6161649"/>
                  <a:gd name="connsiteY122" fmla="*/ 35169 h 2546252"/>
                  <a:gd name="connsiteX123" fmla="*/ 5992837 w 6161649"/>
                  <a:gd name="connsiteY123" fmla="*/ 28135 h 2546252"/>
                  <a:gd name="connsiteX124" fmla="*/ 6084277 w 6161649"/>
                  <a:gd name="connsiteY124" fmla="*/ 21101 h 2546252"/>
                  <a:gd name="connsiteX125" fmla="*/ 6140547 w 6161649"/>
                  <a:gd name="connsiteY125" fmla="*/ 14067 h 2546252"/>
                  <a:gd name="connsiteX126" fmla="*/ 6161649 w 6161649"/>
                  <a:gd name="connsiteY126" fmla="*/ 0 h 2546252"/>
                  <a:gd name="connsiteX127" fmla="*/ 6161649 w 6161649"/>
                  <a:gd name="connsiteY127" fmla="*/ 0 h 2546252"/>
                  <a:gd name="connsiteX0" fmla="*/ 0 w 6161649"/>
                  <a:gd name="connsiteY0" fmla="*/ 2546252 h 2546252"/>
                  <a:gd name="connsiteX1" fmla="*/ 0 w 6161649"/>
                  <a:gd name="connsiteY1" fmla="*/ 2546252 h 2546252"/>
                  <a:gd name="connsiteX2" fmla="*/ 14067 w 6161649"/>
                  <a:gd name="connsiteY2" fmla="*/ 2482947 h 2546252"/>
                  <a:gd name="connsiteX3" fmla="*/ 28135 w 6161649"/>
                  <a:gd name="connsiteY3" fmla="*/ 2440744 h 2546252"/>
                  <a:gd name="connsiteX4" fmla="*/ 35169 w 6161649"/>
                  <a:gd name="connsiteY4" fmla="*/ 2370406 h 2546252"/>
                  <a:gd name="connsiteX5" fmla="*/ 42203 w 6161649"/>
                  <a:gd name="connsiteY5" fmla="*/ 2349304 h 2546252"/>
                  <a:gd name="connsiteX6" fmla="*/ 49237 w 6161649"/>
                  <a:gd name="connsiteY6" fmla="*/ 2307101 h 2546252"/>
                  <a:gd name="connsiteX7" fmla="*/ 56271 w 6161649"/>
                  <a:gd name="connsiteY7" fmla="*/ 2187526 h 2546252"/>
                  <a:gd name="connsiteX8" fmla="*/ 77372 w 6161649"/>
                  <a:gd name="connsiteY8" fmla="*/ 2110154 h 2546252"/>
                  <a:gd name="connsiteX9" fmla="*/ 84406 w 6161649"/>
                  <a:gd name="connsiteY9" fmla="*/ 2018714 h 2546252"/>
                  <a:gd name="connsiteX10" fmla="*/ 98474 w 6161649"/>
                  <a:gd name="connsiteY10" fmla="*/ 1976511 h 2546252"/>
                  <a:gd name="connsiteX11" fmla="*/ 105507 w 6161649"/>
                  <a:gd name="connsiteY11" fmla="*/ 1934307 h 2546252"/>
                  <a:gd name="connsiteX12" fmla="*/ 112541 w 6161649"/>
                  <a:gd name="connsiteY12" fmla="*/ 1913206 h 2546252"/>
                  <a:gd name="connsiteX13" fmla="*/ 119575 w 6161649"/>
                  <a:gd name="connsiteY13" fmla="*/ 1878037 h 2546252"/>
                  <a:gd name="connsiteX14" fmla="*/ 133643 w 6161649"/>
                  <a:gd name="connsiteY14" fmla="*/ 1835834 h 2546252"/>
                  <a:gd name="connsiteX15" fmla="*/ 147711 w 6161649"/>
                  <a:gd name="connsiteY15" fmla="*/ 1772529 h 2546252"/>
                  <a:gd name="connsiteX16" fmla="*/ 161778 w 6161649"/>
                  <a:gd name="connsiteY16" fmla="*/ 1751427 h 2546252"/>
                  <a:gd name="connsiteX17" fmla="*/ 168812 w 6161649"/>
                  <a:gd name="connsiteY17" fmla="*/ 1730326 h 2546252"/>
                  <a:gd name="connsiteX18" fmla="*/ 189914 w 6161649"/>
                  <a:gd name="connsiteY18" fmla="*/ 1716258 h 2546252"/>
                  <a:gd name="connsiteX19" fmla="*/ 203981 w 6161649"/>
                  <a:gd name="connsiteY19" fmla="*/ 1695157 h 2546252"/>
                  <a:gd name="connsiteX20" fmla="*/ 218049 w 6161649"/>
                  <a:gd name="connsiteY20" fmla="*/ 1652954 h 2546252"/>
                  <a:gd name="connsiteX21" fmla="*/ 239151 w 6161649"/>
                  <a:gd name="connsiteY21" fmla="*/ 1638886 h 2546252"/>
                  <a:gd name="connsiteX22" fmla="*/ 253218 w 6161649"/>
                  <a:gd name="connsiteY22" fmla="*/ 1617784 h 2546252"/>
                  <a:gd name="connsiteX23" fmla="*/ 274320 w 6161649"/>
                  <a:gd name="connsiteY23" fmla="*/ 1610751 h 2546252"/>
                  <a:gd name="connsiteX24" fmla="*/ 281354 w 6161649"/>
                  <a:gd name="connsiteY24" fmla="*/ 1589649 h 2546252"/>
                  <a:gd name="connsiteX25" fmla="*/ 309489 w 6161649"/>
                  <a:gd name="connsiteY25" fmla="*/ 1498209 h 2546252"/>
                  <a:gd name="connsiteX26" fmla="*/ 330591 w 6161649"/>
                  <a:gd name="connsiteY26" fmla="*/ 1484141 h 2546252"/>
                  <a:gd name="connsiteX27" fmla="*/ 372794 w 6161649"/>
                  <a:gd name="connsiteY27" fmla="*/ 1470074 h 2546252"/>
                  <a:gd name="connsiteX28" fmla="*/ 436098 w 6161649"/>
                  <a:gd name="connsiteY28" fmla="*/ 1441938 h 2546252"/>
                  <a:gd name="connsiteX29" fmla="*/ 457200 w 6161649"/>
                  <a:gd name="connsiteY29" fmla="*/ 1434904 h 2546252"/>
                  <a:gd name="connsiteX30" fmla="*/ 485335 w 6161649"/>
                  <a:gd name="connsiteY30" fmla="*/ 1392701 h 2546252"/>
                  <a:gd name="connsiteX31" fmla="*/ 492369 w 6161649"/>
                  <a:gd name="connsiteY31" fmla="*/ 1371600 h 2546252"/>
                  <a:gd name="connsiteX32" fmla="*/ 513471 w 6161649"/>
                  <a:gd name="connsiteY32" fmla="*/ 1357532 h 2546252"/>
                  <a:gd name="connsiteX33" fmla="*/ 562707 w 6161649"/>
                  <a:gd name="connsiteY33" fmla="*/ 1329397 h 2546252"/>
                  <a:gd name="connsiteX34" fmla="*/ 576775 w 6161649"/>
                  <a:gd name="connsiteY34" fmla="*/ 1308295 h 2546252"/>
                  <a:gd name="connsiteX35" fmla="*/ 597877 w 6161649"/>
                  <a:gd name="connsiteY35" fmla="*/ 1294227 h 2546252"/>
                  <a:gd name="connsiteX36" fmla="*/ 604911 w 6161649"/>
                  <a:gd name="connsiteY36" fmla="*/ 1273126 h 2546252"/>
                  <a:gd name="connsiteX37" fmla="*/ 661181 w 6161649"/>
                  <a:gd name="connsiteY37" fmla="*/ 1259058 h 2546252"/>
                  <a:gd name="connsiteX38" fmla="*/ 773723 w 6161649"/>
                  <a:gd name="connsiteY38" fmla="*/ 1259058 h 2546252"/>
                  <a:gd name="connsiteX39" fmla="*/ 773723 w 6161649"/>
                  <a:gd name="connsiteY39" fmla="*/ 1252024 h 2546252"/>
                  <a:gd name="connsiteX40" fmla="*/ 844061 w 6161649"/>
                  <a:gd name="connsiteY40" fmla="*/ 1202787 h 2546252"/>
                  <a:gd name="connsiteX41" fmla="*/ 858129 w 6161649"/>
                  <a:gd name="connsiteY41" fmla="*/ 1202787 h 2546252"/>
                  <a:gd name="connsiteX42" fmla="*/ 942535 w 6161649"/>
                  <a:gd name="connsiteY42" fmla="*/ 1202787 h 2546252"/>
                  <a:gd name="connsiteX43" fmla="*/ 970671 w 6161649"/>
                  <a:gd name="connsiteY43" fmla="*/ 1146517 h 2546252"/>
                  <a:gd name="connsiteX44" fmla="*/ 1033975 w 6161649"/>
                  <a:gd name="connsiteY44" fmla="*/ 1132449 h 2546252"/>
                  <a:gd name="connsiteX45" fmla="*/ 1069144 w 6161649"/>
                  <a:gd name="connsiteY45" fmla="*/ 1125415 h 2546252"/>
                  <a:gd name="connsiteX46" fmla="*/ 1083212 w 6161649"/>
                  <a:gd name="connsiteY46" fmla="*/ 1104314 h 2546252"/>
                  <a:gd name="connsiteX47" fmla="*/ 1125415 w 6161649"/>
                  <a:gd name="connsiteY47" fmla="*/ 1090246 h 2546252"/>
                  <a:gd name="connsiteX48" fmla="*/ 1125415 w 6161649"/>
                  <a:gd name="connsiteY48" fmla="*/ 1090246 h 2546252"/>
                  <a:gd name="connsiteX49" fmla="*/ 1153551 w 6161649"/>
                  <a:gd name="connsiteY49" fmla="*/ 1083212 h 2546252"/>
                  <a:gd name="connsiteX50" fmla="*/ 1195754 w 6161649"/>
                  <a:gd name="connsiteY50" fmla="*/ 1069144 h 2546252"/>
                  <a:gd name="connsiteX51" fmla="*/ 1216855 w 6161649"/>
                  <a:gd name="connsiteY51" fmla="*/ 1026941 h 2546252"/>
                  <a:gd name="connsiteX52" fmla="*/ 1230923 w 6161649"/>
                  <a:gd name="connsiteY52" fmla="*/ 1005840 h 2546252"/>
                  <a:gd name="connsiteX53" fmla="*/ 1392701 w 6161649"/>
                  <a:gd name="connsiteY53" fmla="*/ 998806 h 2546252"/>
                  <a:gd name="connsiteX54" fmla="*/ 1434904 w 6161649"/>
                  <a:gd name="connsiteY54" fmla="*/ 977704 h 2546252"/>
                  <a:gd name="connsiteX55" fmla="*/ 1456006 w 6161649"/>
                  <a:gd name="connsiteY55" fmla="*/ 970671 h 2546252"/>
                  <a:gd name="connsiteX56" fmla="*/ 1498209 w 6161649"/>
                  <a:gd name="connsiteY56" fmla="*/ 949569 h 2546252"/>
                  <a:gd name="connsiteX57" fmla="*/ 1519311 w 6161649"/>
                  <a:gd name="connsiteY57" fmla="*/ 935501 h 2546252"/>
                  <a:gd name="connsiteX58" fmla="*/ 1568547 w 6161649"/>
                  <a:gd name="connsiteY58" fmla="*/ 928467 h 2546252"/>
                  <a:gd name="connsiteX59" fmla="*/ 1582615 w 6161649"/>
                  <a:gd name="connsiteY59" fmla="*/ 907366 h 2546252"/>
                  <a:gd name="connsiteX60" fmla="*/ 1688123 w 6161649"/>
                  <a:gd name="connsiteY60" fmla="*/ 886264 h 2546252"/>
                  <a:gd name="connsiteX61" fmla="*/ 1730326 w 6161649"/>
                  <a:gd name="connsiteY61" fmla="*/ 858129 h 2546252"/>
                  <a:gd name="connsiteX62" fmla="*/ 1821766 w 6161649"/>
                  <a:gd name="connsiteY62" fmla="*/ 844061 h 2546252"/>
                  <a:gd name="connsiteX63" fmla="*/ 1842867 w 6161649"/>
                  <a:gd name="connsiteY63" fmla="*/ 837027 h 2546252"/>
                  <a:gd name="connsiteX64" fmla="*/ 1913206 w 6161649"/>
                  <a:gd name="connsiteY64" fmla="*/ 844061 h 2546252"/>
                  <a:gd name="connsiteX65" fmla="*/ 1955409 w 6161649"/>
                  <a:gd name="connsiteY65" fmla="*/ 865163 h 2546252"/>
                  <a:gd name="connsiteX66" fmla="*/ 1976511 w 6161649"/>
                  <a:gd name="connsiteY66" fmla="*/ 872197 h 2546252"/>
                  <a:gd name="connsiteX67" fmla="*/ 2082018 w 6161649"/>
                  <a:gd name="connsiteY67" fmla="*/ 865163 h 2546252"/>
                  <a:gd name="connsiteX68" fmla="*/ 2124221 w 6161649"/>
                  <a:gd name="connsiteY68" fmla="*/ 851095 h 2546252"/>
                  <a:gd name="connsiteX69" fmla="*/ 2145323 w 6161649"/>
                  <a:gd name="connsiteY69" fmla="*/ 844061 h 2546252"/>
                  <a:gd name="connsiteX70" fmla="*/ 2208627 w 6161649"/>
                  <a:gd name="connsiteY70" fmla="*/ 837027 h 2546252"/>
                  <a:gd name="connsiteX71" fmla="*/ 2300067 w 6161649"/>
                  <a:gd name="connsiteY71" fmla="*/ 829994 h 2546252"/>
                  <a:gd name="connsiteX72" fmla="*/ 2368315 w 6161649"/>
                  <a:gd name="connsiteY72" fmla="*/ 818208 h 2546252"/>
                  <a:gd name="connsiteX73" fmla="*/ 2398541 w 6161649"/>
                  <a:gd name="connsiteY73" fmla="*/ 837027 h 2546252"/>
                  <a:gd name="connsiteX74" fmla="*/ 2433711 w 6161649"/>
                  <a:gd name="connsiteY74" fmla="*/ 808892 h 2546252"/>
                  <a:gd name="connsiteX75" fmla="*/ 2454812 w 6161649"/>
                  <a:gd name="connsiteY75" fmla="*/ 801858 h 2546252"/>
                  <a:gd name="connsiteX76" fmla="*/ 2539218 w 6161649"/>
                  <a:gd name="connsiteY76" fmla="*/ 787791 h 2546252"/>
                  <a:gd name="connsiteX77" fmla="*/ 2553286 w 6161649"/>
                  <a:gd name="connsiteY77" fmla="*/ 766689 h 2546252"/>
                  <a:gd name="connsiteX78" fmla="*/ 2560320 w 6161649"/>
                  <a:gd name="connsiteY78" fmla="*/ 745587 h 2546252"/>
                  <a:gd name="connsiteX79" fmla="*/ 2581421 w 6161649"/>
                  <a:gd name="connsiteY79" fmla="*/ 738554 h 2546252"/>
                  <a:gd name="connsiteX80" fmla="*/ 2679895 w 6161649"/>
                  <a:gd name="connsiteY80" fmla="*/ 745587 h 2546252"/>
                  <a:gd name="connsiteX81" fmla="*/ 2764301 w 6161649"/>
                  <a:gd name="connsiteY81" fmla="*/ 745587 h 2546252"/>
                  <a:gd name="connsiteX82" fmla="*/ 2771335 w 6161649"/>
                  <a:gd name="connsiteY82" fmla="*/ 724486 h 2546252"/>
                  <a:gd name="connsiteX83" fmla="*/ 2813538 w 6161649"/>
                  <a:gd name="connsiteY83" fmla="*/ 717452 h 2546252"/>
                  <a:gd name="connsiteX84" fmla="*/ 2855741 w 6161649"/>
                  <a:gd name="connsiteY84" fmla="*/ 703384 h 2546252"/>
                  <a:gd name="connsiteX85" fmla="*/ 3017520 w 6161649"/>
                  <a:gd name="connsiteY85" fmla="*/ 710418 h 2546252"/>
                  <a:gd name="connsiteX86" fmla="*/ 3066757 w 6161649"/>
                  <a:gd name="connsiteY86" fmla="*/ 682283 h 2546252"/>
                  <a:gd name="connsiteX87" fmla="*/ 3123027 w 6161649"/>
                  <a:gd name="connsiteY87" fmla="*/ 668215 h 2546252"/>
                  <a:gd name="connsiteX88" fmla="*/ 3151163 w 6161649"/>
                  <a:gd name="connsiteY88" fmla="*/ 661181 h 2546252"/>
                  <a:gd name="connsiteX89" fmla="*/ 3200400 w 6161649"/>
                  <a:gd name="connsiteY89" fmla="*/ 647114 h 2546252"/>
                  <a:gd name="connsiteX90" fmla="*/ 3242603 w 6161649"/>
                  <a:gd name="connsiteY90" fmla="*/ 640080 h 2546252"/>
                  <a:gd name="connsiteX91" fmla="*/ 3284806 w 6161649"/>
                  <a:gd name="connsiteY91" fmla="*/ 618978 h 2546252"/>
                  <a:gd name="connsiteX92" fmla="*/ 3298874 w 6161649"/>
                  <a:gd name="connsiteY92" fmla="*/ 597877 h 2546252"/>
                  <a:gd name="connsiteX93" fmla="*/ 3334043 w 6161649"/>
                  <a:gd name="connsiteY93" fmla="*/ 597877 h 2546252"/>
                  <a:gd name="connsiteX94" fmla="*/ 3397347 w 6161649"/>
                  <a:gd name="connsiteY94" fmla="*/ 513471 h 2546252"/>
                  <a:gd name="connsiteX95" fmla="*/ 3453618 w 6161649"/>
                  <a:gd name="connsiteY95" fmla="*/ 485335 h 2546252"/>
                  <a:gd name="connsiteX96" fmla="*/ 3495821 w 6161649"/>
                  <a:gd name="connsiteY96" fmla="*/ 471267 h 2546252"/>
                  <a:gd name="connsiteX97" fmla="*/ 3545058 w 6161649"/>
                  <a:gd name="connsiteY97" fmla="*/ 450166 h 2546252"/>
                  <a:gd name="connsiteX98" fmla="*/ 3566160 w 6161649"/>
                  <a:gd name="connsiteY98" fmla="*/ 443132 h 2546252"/>
                  <a:gd name="connsiteX99" fmla="*/ 3798277 w 6161649"/>
                  <a:gd name="connsiteY99" fmla="*/ 429064 h 2546252"/>
                  <a:gd name="connsiteX100" fmla="*/ 3896751 w 6161649"/>
                  <a:gd name="connsiteY100" fmla="*/ 407963 h 2546252"/>
                  <a:gd name="connsiteX101" fmla="*/ 3903784 w 6161649"/>
                  <a:gd name="connsiteY101" fmla="*/ 407963 h 2546252"/>
                  <a:gd name="connsiteX102" fmla="*/ 3903784 w 6161649"/>
                  <a:gd name="connsiteY102" fmla="*/ 379827 h 2546252"/>
                  <a:gd name="connsiteX103" fmla="*/ 4192172 w 6161649"/>
                  <a:gd name="connsiteY103" fmla="*/ 379827 h 2546252"/>
                  <a:gd name="connsiteX104" fmla="*/ 4220307 w 6161649"/>
                  <a:gd name="connsiteY104" fmla="*/ 337624 h 2546252"/>
                  <a:gd name="connsiteX105" fmla="*/ 4389120 w 6161649"/>
                  <a:gd name="connsiteY105" fmla="*/ 337624 h 2546252"/>
                  <a:gd name="connsiteX106" fmla="*/ 4389120 w 6161649"/>
                  <a:gd name="connsiteY106" fmla="*/ 337624 h 2546252"/>
                  <a:gd name="connsiteX107" fmla="*/ 4543864 w 6161649"/>
                  <a:gd name="connsiteY107" fmla="*/ 330591 h 2546252"/>
                  <a:gd name="connsiteX108" fmla="*/ 4543864 w 6161649"/>
                  <a:gd name="connsiteY108" fmla="*/ 330591 h 2546252"/>
                  <a:gd name="connsiteX109" fmla="*/ 4593101 w 6161649"/>
                  <a:gd name="connsiteY109" fmla="*/ 288387 h 2546252"/>
                  <a:gd name="connsiteX110" fmla="*/ 4642338 w 6161649"/>
                  <a:gd name="connsiteY110" fmla="*/ 246184 h 2546252"/>
                  <a:gd name="connsiteX111" fmla="*/ 4930726 w 6161649"/>
                  <a:gd name="connsiteY111" fmla="*/ 246184 h 2546252"/>
                  <a:gd name="connsiteX112" fmla="*/ 4965895 w 6161649"/>
                  <a:gd name="connsiteY112" fmla="*/ 239151 h 2546252"/>
                  <a:gd name="connsiteX113" fmla="*/ 5036234 w 6161649"/>
                  <a:gd name="connsiteY113" fmla="*/ 232117 h 2546252"/>
                  <a:gd name="connsiteX114" fmla="*/ 5057335 w 6161649"/>
                  <a:gd name="connsiteY114" fmla="*/ 211015 h 2546252"/>
                  <a:gd name="connsiteX115" fmla="*/ 5591907 w 6161649"/>
                  <a:gd name="connsiteY115" fmla="*/ 211015 h 2546252"/>
                  <a:gd name="connsiteX116" fmla="*/ 5591907 w 6161649"/>
                  <a:gd name="connsiteY116" fmla="*/ 211015 h 2546252"/>
                  <a:gd name="connsiteX117" fmla="*/ 5725551 w 6161649"/>
                  <a:gd name="connsiteY117" fmla="*/ 211015 h 2546252"/>
                  <a:gd name="connsiteX118" fmla="*/ 5725551 w 6161649"/>
                  <a:gd name="connsiteY118" fmla="*/ 182880 h 2546252"/>
                  <a:gd name="connsiteX119" fmla="*/ 5781821 w 6161649"/>
                  <a:gd name="connsiteY119" fmla="*/ 112541 h 2546252"/>
                  <a:gd name="connsiteX120" fmla="*/ 5908431 w 6161649"/>
                  <a:gd name="connsiteY120" fmla="*/ 112541 h 2546252"/>
                  <a:gd name="connsiteX121" fmla="*/ 5908431 w 6161649"/>
                  <a:gd name="connsiteY121" fmla="*/ 35169 h 2546252"/>
                  <a:gd name="connsiteX122" fmla="*/ 5992837 w 6161649"/>
                  <a:gd name="connsiteY122" fmla="*/ 28135 h 2546252"/>
                  <a:gd name="connsiteX123" fmla="*/ 6084277 w 6161649"/>
                  <a:gd name="connsiteY123" fmla="*/ 21101 h 2546252"/>
                  <a:gd name="connsiteX124" fmla="*/ 6140547 w 6161649"/>
                  <a:gd name="connsiteY124" fmla="*/ 14067 h 2546252"/>
                  <a:gd name="connsiteX125" fmla="*/ 6161649 w 6161649"/>
                  <a:gd name="connsiteY125" fmla="*/ 0 h 2546252"/>
                  <a:gd name="connsiteX126" fmla="*/ 6161649 w 6161649"/>
                  <a:gd name="connsiteY126" fmla="*/ 0 h 2546252"/>
                  <a:gd name="connsiteX0" fmla="*/ 0 w 6161649"/>
                  <a:gd name="connsiteY0" fmla="*/ 2546252 h 2546252"/>
                  <a:gd name="connsiteX1" fmla="*/ 0 w 6161649"/>
                  <a:gd name="connsiteY1" fmla="*/ 2546252 h 2546252"/>
                  <a:gd name="connsiteX2" fmla="*/ 14067 w 6161649"/>
                  <a:gd name="connsiteY2" fmla="*/ 2482947 h 2546252"/>
                  <a:gd name="connsiteX3" fmla="*/ 28135 w 6161649"/>
                  <a:gd name="connsiteY3" fmla="*/ 2440744 h 2546252"/>
                  <a:gd name="connsiteX4" fmla="*/ 35169 w 6161649"/>
                  <a:gd name="connsiteY4" fmla="*/ 2370406 h 2546252"/>
                  <a:gd name="connsiteX5" fmla="*/ 42203 w 6161649"/>
                  <a:gd name="connsiteY5" fmla="*/ 2349304 h 2546252"/>
                  <a:gd name="connsiteX6" fmla="*/ 49237 w 6161649"/>
                  <a:gd name="connsiteY6" fmla="*/ 2307101 h 2546252"/>
                  <a:gd name="connsiteX7" fmla="*/ 56271 w 6161649"/>
                  <a:gd name="connsiteY7" fmla="*/ 2187526 h 2546252"/>
                  <a:gd name="connsiteX8" fmla="*/ 77372 w 6161649"/>
                  <a:gd name="connsiteY8" fmla="*/ 2110154 h 2546252"/>
                  <a:gd name="connsiteX9" fmla="*/ 84406 w 6161649"/>
                  <a:gd name="connsiteY9" fmla="*/ 2018714 h 2546252"/>
                  <a:gd name="connsiteX10" fmla="*/ 98474 w 6161649"/>
                  <a:gd name="connsiteY10" fmla="*/ 1976511 h 2546252"/>
                  <a:gd name="connsiteX11" fmla="*/ 105507 w 6161649"/>
                  <a:gd name="connsiteY11" fmla="*/ 1934307 h 2546252"/>
                  <a:gd name="connsiteX12" fmla="*/ 112541 w 6161649"/>
                  <a:gd name="connsiteY12" fmla="*/ 1913206 h 2546252"/>
                  <a:gd name="connsiteX13" fmla="*/ 119575 w 6161649"/>
                  <a:gd name="connsiteY13" fmla="*/ 1878037 h 2546252"/>
                  <a:gd name="connsiteX14" fmla="*/ 133643 w 6161649"/>
                  <a:gd name="connsiteY14" fmla="*/ 1835834 h 2546252"/>
                  <a:gd name="connsiteX15" fmla="*/ 147711 w 6161649"/>
                  <a:gd name="connsiteY15" fmla="*/ 1772529 h 2546252"/>
                  <a:gd name="connsiteX16" fmla="*/ 161778 w 6161649"/>
                  <a:gd name="connsiteY16" fmla="*/ 1751427 h 2546252"/>
                  <a:gd name="connsiteX17" fmla="*/ 168812 w 6161649"/>
                  <a:gd name="connsiteY17" fmla="*/ 1730326 h 2546252"/>
                  <a:gd name="connsiteX18" fmla="*/ 189914 w 6161649"/>
                  <a:gd name="connsiteY18" fmla="*/ 1716258 h 2546252"/>
                  <a:gd name="connsiteX19" fmla="*/ 203981 w 6161649"/>
                  <a:gd name="connsiteY19" fmla="*/ 1695157 h 2546252"/>
                  <a:gd name="connsiteX20" fmla="*/ 218049 w 6161649"/>
                  <a:gd name="connsiteY20" fmla="*/ 1652954 h 2546252"/>
                  <a:gd name="connsiteX21" fmla="*/ 239151 w 6161649"/>
                  <a:gd name="connsiteY21" fmla="*/ 1638886 h 2546252"/>
                  <a:gd name="connsiteX22" fmla="*/ 253218 w 6161649"/>
                  <a:gd name="connsiteY22" fmla="*/ 1617784 h 2546252"/>
                  <a:gd name="connsiteX23" fmla="*/ 274320 w 6161649"/>
                  <a:gd name="connsiteY23" fmla="*/ 1610751 h 2546252"/>
                  <a:gd name="connsiteX24" fmla="*/ 281354 w 6161649"/>
                  <a:gd name="connsiteY24" fmla="*/ 1589649 h 2546252"/>
                  <a:gd name="connsiteX25" fmla="*/ 309489 w 6161649"/>
                  <a:gd name="connsiteY25" fmla="*/ 1498209 h 2546252"/>
                  <a:gd name="connsiteX26" fmla="*/ 330591 w 6161649"/>
                  <a:gd name="connsiteY26" fmla="*/ 1484141 h 2546252"/>
                  <a:gd name="connsiteX27" fmla="*/ 372794 w 6161649"/>
                  <a:gd name="connsiteY27" fmla="*/ 1470074 h 2546252"/>
                  <a:gd name="connsiteX28" fmla="*/ 436098 w 6161649"/>
                  <a:gd name="connsiteY28" fmla="*/ 1441938 h 2546252"/>
                  <a:gd name="connsiteX29" fmla="*/ 457200 w 6161649"/>
                  <a:gd name="connsiteY29" fmla="*/ 1434904 h 2546252"/>
                  <a:gd name="connsiteX30" fmla="*/ 485335 w 6161649"/>
                  <a:gd name="connsiteY30" fmla="*/ 1392701 h 2546252"/>
                  <a:gd name="connsiteX31" fmla="*/ 492369 w 6161649"/>
                  <a:gd name="connsiteY31" fmla="*/ 1371600 h 2546252"/>
                  <a:gd name="connsiteX32" fmla="*/ 513471 w 6161649"/>
                  <a:gd name="connsiteY32" fmla="*/ 1357532 h 2546252"/>
                  <a:gd name="connsiteX33" fmla="*/ 562707 w 6161649"/>
                  <a:gd name="connsiteY33" fmla="*/ 1329397 h 2546252"/>
                  <a:gd name="connsiteX34" fmla="*/ 576775 w 6161649"/>
                  <a:gd name="connsiteY34" fmla="*/ 1308295 h 2546252"/>
                  <a:gd name="connsiteX35" fmla="*/ 597877 w 6161649"/>
                  <a:gd name="connsiteY35" fmla="*/ 1294227 h 2546252"/>
                  <a:gd name="connsiteX36" fmla="*/ 604911 w 6161649"/>
                  <a:gd name="connsiteY36" fmla="*/ 1273126 h 2546252"/>
                  <a:gd name="connsiteX37" fmla="*/ 661181 w 6161649"/>
                  <a:gd name="connsiteY37" fmla="*/ 1259058 h 2546252"/>
                  <a:gd name="connsiteX38" fmla="*/ 773723 w 6161649"/>
                  <a:gd name="connsiteY38" fmla="*/ 1259058 h 2546252"/>
                  <a:gd name="connsiteX39" fmla="*/ 773723 w 6161649"/>
                  <a:gd name="connsiteY39" fmla="*/ 1252024 h 2546252"/>
                  <a:gd name="connsiteX40" fmla="*/ 844061 w 6161649"/>
                  <a:gd name="connsiteY40" fmla="*/ 1202787 h 2546252"/>
                  <a:gd name="connsiteX41" fmla="*/ 858129 w 6161649"/>
                  <a:gd name="connsiteY41" fmla="*/ 1202787 h 2546252"/>
                  <a:gd name="connsiteX42" fmla="*/ 942535 w 6161649"/>
                  <a:gd name="connsiteY42" fmla="*/ 1202787 h 2546252"/>
                  <a:gd name="connsiteX43" fmla="*/ 970671 w 6161649"/>
                  <a:gd name="connsiteY43" fmla="*/ 1146517 h 2546252"/>
                  <a:gd name="connsiteX44" fmla="*/ 1033975 w 6161649"/>
                  <a:gd name="connsiteY44" fmla="*/ 1132449 h 2546252"/>
                  <a:gd name="connsiteX45" fmla="*/ 1069144 w 6161649"/>
                  <a:gd name="connsiteY45" fmla="*/ 1125415 h 2546252"/>
                  <a:gd name="connsiteX46" fmla="*/ 1083212 w 6161649"/>
                  <a:gd name="connsiteY46" fmla="*/ 1104314 h 2546252"/>
                  <a:gd name="connsiteX47" fmla="*/ 1125415 w 6161649"/>
                  <a:gd name="connsiteY47" fmla="*/ 1090246 h 2546252"/>
                  <a:gd name="connsiteX48" fmla="*/ 1125415 w 6161649"/>
                  <a:gd name="connsiteY48" fmla="*/ 1090246 h 2546252"/>
                  <a:gd name="connsiteX49" fmla="*/ 1153551 w 6161649"/>
                  <a:gd name="connsiteY49" fmla="*/ 1083212 h 2546252"/>
                  <a:gd name="connsiteX50" fmla="*/ 1195754 w 6161649"/>
                  <a:gd name="connsiteY50" fmla="*/ 1069144 h 2546252"/>
                  <a:gd name="connsiteX51" fmla="*/ 1216855 w 6161649"/>
                  <a:gd name="connsiteY51" fmla="*/ 1026941 h 2546252"/>
                  <a:gd name="connsiteX52" fmla="*/ 1230923 w 6161649"/>
                  <a:gd name="connsiteY52" fmla="*/ 1005840 h 2546252"/>
                  <a:gd name="connsiteX53" fmla="*/ 1392701 w 6161649"/>
                  <a:gd name="connsiteY53" fmla="*/ 998806 h 2546252"/>
                  <a:gd name="connsiteX54" fmla="*/ 1434904 w 6161649"/>
                  <a:gd name="connsiteY54" fmla="*/ 977704 h 2546252"/>
                  <a:gd name="connsiteX55" fmla="*/ 1456006 w 6161649"/>
                  <a:gd name="connsiteY55" fmla="*/ 970671 h 2546252"/>
                  <a:gd name="connsiteX56" fmla="*/ 1498209 w 6161649"/>
                  <a:gd name="connsiteY56" fmla="*/ 949569 h 2546252"/>
                  <a:gd name="connsiteX57" fmla="*/ 1519311 w 6161649"/>
                  <a:gd name="connsiteY57" fmla="*/ 935501 h 2546252"/>
                  <a:gd name="connsiteX58" fmla="*/ 1568547 w 6161649"/>
                  <a:gd name="connsiteY58" fmla="*/ 928467 h 2546252"/>
                  <a:gd name="connsiteX59" fmla="*/ 1582615 w 6161649"/>
                  <a:gd name="connsiteY59" fmla="*/ 907366 h 2546252"/>
                  <a:gd name="connsiteX60" fmla="*/ 1688123 w 6161649"/>
                  <a:gd name="connsiteY60" fmla="*/ 886264 h 2546252"/>
                  <a:gd name="connsiteX61" fmla="*/ 1730326 w 6161649"/>
                  <a:gd name="connsiteY61" fmla="*/ 858129 h 2546252"/>
                  <a:gd name="connsiteX62" fmla="*/ 1821766 w 6161649"/>
                  <a:gd name="connsiteY62" fmla="*/ 844061 h 2546252"/>
                  <a:gd name="connsiteX63" fmla="*/ 1842867 w 6161649"/>
                  <a:gd name="connsiteY63" fmla="*/ 837027 h 2546252"/>
                  <a:gd name="connsiteX64" fmla="*/ 1913206 w 6161649"/>
                  <a:gd name="connsiteY64" fmla="*/ 844061 h 2546252"/>
                  <a:gd name="connsiteX65" fmla="*/ 1955409 w 6161649"/>
                  <a:gd name="connsiteY65" fmla="*/ 865163 h 2546252"/>
                  <a:gd name="connsiteX66" fmla="*/ 1976511 w 6161649"/>
                  <a:gd name="connsiteY66" fmla="*/ 872197 h 2546252"/>
                  <a:gd name="connsiteX67" fmla="*/ 2082018 w 6161649"/>
                  <a:gd name="connsiteY67" fmla="*/ 865163 h 2546252"/>
                  <a:gd name="connsiteX68" fmla="*/ 2124221 w 6161649"/>
                  <a:gd name="connsiteY68" fmla="*/ 851095 h 2546252"/>
                  <a:gd name="connsiteX69" fmla="*/ 2145323 w 6161649"/>
                  <a:gd name="connsiteY69" fmla="*/ 844061 h 2546252"/>
                  <a:gd name="connsiteX70" fmla="*/ 2208627 w 6161649"/>
                  <a:gd name="connsiteY70" fmla="*/ 837027 h 2546252"/>
                  <a:gd name="connsiteX71" fmla="*/ 2300067 w 6161649"/>
                  <a:gd name="connsiteY71" fmla="*/ 829994 h 2546252"/>
                  <a:gd name="connsiteX72" fmla="*/ 2368315 w 6161649"/>
                  <a:gd name="connsiteY72" fmla="*/ 818208 h 2546252"/>
                  <a:gd name="connsiteX73" fmla="*/ 2398541 w 6161649"/>
                  <a:gd name="connsiteY73" fmla="*/ 837027 h 2546252"/>
                  <a:gd name="connsiteX74" fmla="*/ 2433711 w 6161649"/>
                  <a:gd name="connsiteY74" fmla="*/ 808892 h 2546252"/>
                  <a:gd name="connsiteX75" fmla="*/ 2454812 w 6161649"/>
                  <a:gd name="connsiteY75" fmla="*/ 801858 h 2546252"/>
                  <a:gd name="connsiteX76" fmla="*/ 2539218 w 6161649"/>
                  <a:gd name="connsiteY76" fmla="*/ 787791 h 2546252"/>
                  <a:gd name="connsiteX77" fmla="*/ 2553286 w 6161649"/>
                  <a:gd name="connsiteY77" fmla="*/ 766689 h 2546252"/>
                  <a:gd name="connsiteX78" fmla="*/ 2560320 w 6161649"/>
                  <a:gd name="connsiteY78" fmla="*/ 745587 h 2546252"/>
                  <a:gd name="connsiteX79" fmla="*/ 2581421 w 6161649"/>
                  <a:gd name="connsiteY79" fmla="*/ 738554 h 2546252"/>
                  <a:gd name="connsiteX80" fmla="*/ 2679895 w 6161649"/>
                  <a:gd name="connsiteY80" fmla="*/ 745587 h 2546252"/>
                  <a:gd name="connsiteX81" fmla="*/ 2764301 w 6161649"/>
                  <a:gd name="connsiteY81" fmla="*/ 745587 h 2546252"/>
                  <a:gd name="connsiteX82" fmla="*/ 2771335 w 6161649"/>
                  <a:gd name="connsiteY82" fmla="*/ 724486 h 2546252"/>
                  <a:gd name="connsiteX83" fmla="*/ 2813538 w 6161649"/>
                  <a:gd name="connsiteY83" fmla="*/ 717452 h 2546252"/>
                  <a:gd name="connsiteX84" fmla="*/ 2855741 w 6161649"/>
                  <a:gd name="connsiteY84" fmla="*/ 703384 h 2546252"/>
                  <a:gd name="connsiteX85" fmla="*/ 3017520 w 6161649"/>
                  <a:gd name="connsiteY85" fmla="*/ 710418 h 2546252"/>
                  <a:gd name="connsiteX86" fmla="*/ 3066757 w 6161649"/>
                  <a:gd name="connsiteY86" fmla="*/ 682283 h 2546252"/>
                  <a:gd name="connsiteX87" fmla="*/ 3123027 w 6161649"/>
                  <a:gd name="connsiteY87" fmla="*/ 668215 h 2546252"/>
                  <a:gd name="connsiteX88" fmla="*/ 3151163 w 6161649"/>
                  <a:gd name="connsiteY88" fmla="*/ 661181 h 2546252"/>
                  <a:gd name="connsiteX89" fmla="*/ 3200400 w 6161649"/>
                  <a:gd name="connsiteY89" fmla="*/ 647114 h 2546252"/>
                  <a:gd name="connsiteX90" fmla="*/ 3242603 w 6161649"/>
                  <a:gd name="connsiteY90" fmla="*/ 640080 h 2546252"/>
                  <a:gd name="connsiteX91" fmla="*/ 3284806 w 6161649"/>
                  <a:gd name="connsiteY91" fmla="*/ 618978 h 2546252"/>
                  <a:gd name="connsiteX92" fmla="*/ 3298874 w 6161649"/>
                  <a:gd name="connsiteY92" fmla="*/ 597877 h 2546252"/>
                  <a:gd name="connsiteX93" fmla="*/ 3334043 w 6161649"/>
                  <a:gd name="connsiteY93" fmla="*/ 597877 h 2546252"/>
                  <a:gd name="connsiteX94" fmla="*/ 3397347 w 6161649"/>
                  <a:gd name="connsiteY94" fmla="*/ 513471 h 2546252"/>
                  <a:gd name="connsiteX95" fmla="*/ 3453618 w 6161649"/>
                  <a:gd name="connsiteY95" fmla="*/ 485335 h 2546252"/>
                  <a:gd name="connsiteX96" fmla="*/ 3495821 w 6161649"/>
                  <a:gd name="connsiteY96" fmla="*/ 471267 h 2546252"/>
                  <a:gd name="connsiteX97" fmla="*/ 3545058 w 6161649"/>
                  <a:gd name="connsiteY97" fmla="*/ 450166 h 2546252"/>
                  <a:gd name="connsiteX98" fmla="*/ 3566160 w 6161649"/>
                  <a:gd name="connsiteY98" fmla="*/ 443132 h 2546252"/>
                  <a:gd name="connsiteX99" fmla="*/ 3798277 w 6161649"/>
                  <a:gd name="connsiteY99" fmla="*/ 429064 h 2546252"/>
                  <a:gd name="connsiteX100" fmla="*/ 3896751 w 6161649"/>
                  <a:gd name="connsiteY100" fmla="*/ 407963 h 2546252"/>
                  <a:gd name="connsiteX101" fmla="*/ 3903784 w 6161649"/>
                  <a:gd name="connsiteY101" fmla="*/ 407963 h 2546252"/>
                  <a:gd name="connsiteX102" fmla="*/ 3903784 w 6161649"/>
                  <a:gd name="connsiteY102" fmla="*/ 379827 h 2546252"/>
                  <a:gd name="connsiteX103" fmla="*/ 4192172 w 6161649"/>
                  <a:gd name="connsiteY103" fmla="*/ 379827 h 2546252"/>
                  <a:gd name="connsiteX104" fmla="*/ 4220307 w 6161649"/>
                  <a:gd name="connsiteY104" fmla="*/ 337624 h 2546252"/>
                  <a:gd name="connsiteX105" fmla="*/ 4389120 w 6161649"/>
                  <a:gd name="connsiteY105" fmla="*/ 337624 h 2546252"/>
                  <a:gd name="connsiteX106" fmla="*/ 4389120 w 6161649"/>
                  <a:gd name="connsiteY106" fmla="*/ 337624 h 2546252"/>
                  <a:gd name="connsiteX107" fmla="*/ 4543864 w 6161649"/>
                  <a:gd name="connsiteY107" fmla="*/ 330591 h 2546252"/>
                  <a:gd name="connsiteX108" fmla="*/ 4543864 w 6161649"/>
                  <a:gd name="connsiteY108" fmla="*/ 330591 h 2546252"/>
                  <a:gd name="connsiteX109" fmla="*/ 4593101 w 6161649"/>
                  <a:gd name="connsiteY109" fmla="*/ 288387 h 2546252"/>
                  <a:gd name="connsiteX110" fmla="*/ 4642338 w 6161649"/>
                  <a:gd name="connsiteY110" fmla="*/ 246184 h 2546252"/>
                  <a:gd name="connsiteX111" fmla="*/ 4930726 w 6161649"/>
                  <a:gd name="connsiteY111" fmla="*/ 246184 h 2546252"/>
                  <a:gd name="connsiteX112" fmla="*/ 4965895 w 6161649"/>
                  <a:gd name="connsiteY112" fmla="*/ 239151 h 2546252"/>
                  <a:gd name="connsiteX113" fmla="*/ 5036234 w 6161649"/>
                  <a:gd name="connsiteY113" fmla="*/ 232117 h 2546252"/>
                  <a:gd name="connsiteX114" fmla="*/ 5057335 w 6161649"/>
                  <a:gd name="connsiteY114" fmla="*/ 211015 h 2546252"/>
                  <a:gd name="connsiteX115" fmla="*/ 5591907 w 6161649"/>
                  <a:gd name="connsiteY115" fmla="*/ 211015 h 2546252"/>
                  <a:gd name="connsiteX116" fmla="*/ 5591907 w 6161649"/>
                  <a:gd name="connsiteY116" fmla="*/ 211015 h 2546252"/>
                  <a:gd name="connsiteX117" fmla="*/ 5725551 w 6161649"/>
                  <a:gd name="connsiteY117" fmla="*/ 211015 h 2546252"/>
                  <a:gd name="connsiteX118" fmla="*/ 5725551 w 6161649"/>
                  <a:gd name="connsiteY118" fmla="*/ 182880 h 2546252"/>
                  <a:gd name="connsiteX119" fmla="*/ 5781821 w 6161649"/>
                  <a:gd name="connsiteY119" fmla="*/ 112541 h 2546252"/>
                  <a:gd name="connsiteX120" fmla="*/ 5908431 w 6161649"/>
                  <a:gd name="connsiteY120" fmla="*/ 112541 h 2546252"/>
                  <a:gd name="connsiteX121" fmla="*/ 5908431 w 6161649"/>
                  <a:gd name="connsiteY121" fmla="*/ 35169 h 2546252"/>
                  <a:gd name="connsiteX122" fmla="*/ 5992837 w 6161649"/>
                  <a:gd name="connsiteY122" fmla="*/ 28135 h 2546252"/>
                  <a:gd name="connsiteX123" fmla="*/ 6084277 w 6161649"/>
                  <a:gd name="connsiteY123" fmla="*/ 21101 h 2546252"/>
                  <a:gd name="connsiteX124" fmla="*/ 6140547 w 6161649"/>
                  <a:gd name="connsiteY124" fmla="*/ 14067 h 2546252"/>
                  <a:gd name="connsiteX125" fmla="*/ 6161649 w 6161649"/>
                  <a:gd name="connsiteY125" fmla="*/ 0 h 2546252"/>
                  <a:gd name="connsiteX126" fmla="*/ 6161649 w 6161649"/>
                  <a:gd name="connsiteY126" fmla="*/ 0 h 2546252"/>
                  <a:gd name="connsiteX0" fmla="*/ 0 w 6161649"/>
                  <a:gd name="connsiteY0" fmla="*/ 2546252 h 2546252"/>
                  <a:gd name="connsiteX1" fmla="*/ 0 w 6161649"/>
                  <a:gd name="connsiteY1" fmla="*/ 2546252 h 2546252"/>
                  <a:gd name="connsiteX2" fmla="*/ 14067 w 6161649"/>
                  <a:gd name="connsiteY2" fmla="*/ 2482947 h 2546252"/>
                  <a:gd name="connsiteX3" fmla="*/ 28135 w 6161649"/>
                  <a:gd name="connsiteY3" fmla="*/ 2440744 h 2546252"/>
                  <a:gd name="connsiteX4" fmla="*/ 35169 w 6161649"/>
                  <a:gd name="connsiteY4" fmla="*/ 2370406 h 2546252"/>
                  <a:gd name="connsiteX5" fmla="*/ 42203 w 6161649"/>
                  <a:gd name="connsiteY5" fmla="*/ 2349304 h 2546252"/>
                  <a:gd name="connsiteX6" fmla="*/ 49237 w 6161649"/>
                  <a:gd name="connsiteY6" fmla="*/ 2307101 h 2546252"/>
                  <a:gd name="connsiteX7" fmla="*/ 56271 w 6161649"/>
                  <a:gd name="connsiteY7" fmla="*/ 2187526 h 2546252"/>
                  <a:gd name="connsiteX8" fmla="*/ 77372 w 6161649"/>
                  <a:gd name="connsiteY8" fmla="*/ 2110154 h 2546252"/>
                  <a:gd name="connsiteX9" fmla="*/ 84406 w 6161649"/>
                  <a:gd name="connsiteY9" fmla="*/ 2018714 h 2546252"/>
                  <a:gd name="connsiteX10" fmla="*/ 98474 w 6161649"/>
                  <a:gd name="connsiteY10" fmla="*/ 1976511 h 2546252"/>
                  <a:gd name="connsiteX11" fmla="*/ 105507 w 6161649"/>
                  <a:gd name="connsiteY11" fmla="*/ 1934307 h 2546252"/>
                  <a:gd name="connsiteX12" fmla="*/ 112541 w 6161649"/>
                  <a:gd name="connsiteY12" fmla="*/ 1913206 h 2546252"/>
                  <a:gd name="connsiteX13" fmla="*/ 119575 w 6161649"/>
                  <a:gd name="connsiteY13" fmla="*/ 1878037 h 2546252"/>
                  <a:gd name="connsiteX14" fmla="*/ 133643 w 6161649"/>
                  <a:gd name="connsiteY14" fmla="*/ 1835834 h 2546252"/>
                  <a:gd name="connsiteX15" fmla="*/ 147711 w 6161649"/>
                  <a:gd name="connsiteY15" fmla="*/ 1772529 h 2546252"/>
                  <a:gd name="connsiteX16" fmla="*/ 161778 w 6161649"/>
                  <a:gd name="connsiteY16" fmla="*/ 1751427 h 2546252"/>
                  <a:gd name="connsiteX17" fmla="*/ 168812 w 6161649"/>
                  <a:gd name="connsiteY17" fmla="*/ 1730326 h 2546252"/>
                  <a:gd name="connsiteX18" fmla="*/ 189914 w 6161649"/>
                  <a:gd name="connsiteY18" fmla="*/ 1716258 h 2546252"/>
                  <a:gd name="connsiteX19" fmla="*/ 203981 w 6161649"/>
                  <a:gd name="connsiteY19" fmla="*/ 1695157 h 2546252"/>
                  <a:gd name="connsiteX20" fmla="*/ 218049 w 6161649"/>
                  <a:gd name="connsiteY20" fmla="*/ 1652954 h 2546252"/>
                  <a:gd name="connsiteX21" fmla="*/ 239151 w 6161649"/>
                  <a:gd name="connsiteY21" fmla="*/ 1638886 h 2546252"/>
                  <a:gd name="connsiteX22" fmla="*/ 253218 w 6161649"/>
                  <a:gd name="connsiteY22" fmla="*/ 1617784 h 2546252"/>
                  <a:gd name="connsiteX23" fmla="*/ 274320 w 6161649"/>
                  <a:gd name="connsiteY23" fmla="*/ 1610751 h 2546252"/>
                  <a:gd name="connsiteX24" fmla="*/ 281354 w 6161649"/>
                  <a:gd name="connsiteY24" fmla="*/ 1589649 h 2546252"/>
                  <a:gd name="connsiteX25" fmla="*/ 309489 w 6161649"/>
                  <a:gd name="connsiteY25" fmla="*/ 1498209 h 2546252"/>
                  <a:gd name="connsiteX26" fmla="*/ 330591 w 6161649"/>
                  <a:gd name="connsiteY26" fmla="*/ 1484141 h 2546252"/>
                  <a:gd name="connsiteX27" fmla="*/ 372794 w 6161649"/>
                  <a:gd name="connsiteY27" fmla="*/ 1470074 h 2546252"/>
                  <a:gd name="connsiteX28" fmla="*/ 436098 w 6161649"/>
                  <a:gd name="connsiteY28" fmla="*/ 1441938 h 2546252"/>
                  <a:gd name="connsiteX29" fmla="*/ 457200 w 6161649"/>
                  <a:gd name="connsiteY29" fmla="*/ 1434904 h 2546252"/>
                  <a:gd name="connsiteX30" fmla="*/ 485335 w 6161649"/>
                  <a:gd name="connsiteY30" fmla="*/ 1392701 h 2546252"/>
                  <a:gd name="connsiteX31" fmla="*/ 492369 w 6161649"/>
                  <a:gd name="connsiteY31" fmla="*/ 1371600 h 2546252"/>
                  <a:gd name="connsiteX32" fmla="*/ 513471 w 6161649"/>
                  <a:gd name="connsiteY32" fmla="*/ 1357532 h 2546252"/>
                  <a:gd name="connsiteX33" fmla="*/ 562707 w 6161649"/>
                  <a:gd name="connsiteY33" fmla="*/ 1329397 h 2546252"/>
                  <a:gd name="connsiteX34" fmla="*/ 576775 w 6161649"/>
                  <a:gd name="connsiteY34" fmla="*/ 1308295 h 2546252"/>
                  <a:gd name="connsiteX35" fmla="*/ 597877 w 6161649"/>
                  <a:gd name="connsiteY35" fmla="*/ 1294227 h 2546252"/>
                  <a:gd name="connsiteX36" fmla="*/ 604911 w 6161649"/>
                  <a:gd name="connsiteY36" fmla="*/ 1273126 h 2546252"/>
                  <a:gd name="connsiteX37" fmla="*/ 661181 w 6161649"/>
                  <a:gd name="connsiteY37" fmla="*/ 1259058 h 2546252"/>
                  <a:gd name="connsiteX38" fmla="*/ 773723 w 6161649"/>
                  <a:gd name="connsiteY38" fmla="*/ 1259058 h 2546252"/>
                  <a:gd name="connsiteX39" fmla="*/ 773723 w 6161649"/>
                  <a:gd name="connsiteY39" fmla="*/ 1252024 h 2546252"/>
                  <a:gd name="connsiteX40" fmla="*/ 844061 w 6161649"/>
                  <a:gd name="connsiteY40" fmla="*/ 1202787 h 2546252"/>
                  <a:gd name="connsiteX41" fmla="*/ 858129 w 6161649"/>
                  <a:gd name="connsiteY41" fmla="*/ 1202787 h 2546252"/>
                  <a:gd name="connsiteX42" fmla="*/ 942535 w 6161649"/>
                  <a:gd name="connsiteY42" fmla="*/ 1202787 h 2546252"/>
                  <a:gd name="connsiteX43" fmla="*/ 970671 w 6161649"/>
                  <a:gd name="connsiteY43" fmla="*/ 1146517 h 2546252"/>
                  <a:gd name="connsiteX44" fmla="*/ 1033975 w 6161649"/>
                  <a:gd name="connsiteY44" fmla="*/ 1132449 h 2546252"/>
                  <a:gd name="connsiteX45" fmla="*/ 1069144 w 6161649"/>
                  <a:gd name="connsiteY45" fmla="*/ 1125415 h 2546252"/>
                  <a:gd name="connsiteX46" fmla="*/ 1083212 w 6161649"/>
                  <a:gd name="connsiteY46" fmla="*/ 1104314 h 2546252"/>
                  <a:gd name="connsiteX47" fmla="*/ 1125415 w 6161649"/>
                  <a:gd name="connsiteY47" fmla="*/ 1090246 h 2546252"/>
                  <a:gd name="connsiteX48" fmla="*/ 1125415 w 6161649"/>
                  <a:gd name="connsiteY48" fmla="*/ 1090246 h 2546252"/>
                  <a:gd name="connsiteX49" fmla="*/ 1153551 w 6161649"/>
                  <a:gd name="connsiteY49" fmla="*/ 1083212 h 2546252"/>
                  <a:gd name="connsiteX50" fmla="*/ 1195754 w 6161649"/>
                  <a:gd name="connsiteY50" fmla="*/ 1069144 h 2546252"/>
                  <a:gd name="connsiteX51" fmla="*/ 1216855 w 6161649"/>
                  <a:gd name="connsiteY51" fmla="*/ 1026941 h 2546252"/>
                  <a:gd name="connsiteX52" fmla="*/ 1230923 w 6161649"/>
                  <a:gd name="connsiteY52" fmla="*/ 1005840 h 2546252"/>
                  <a:gd name="connsiteX53" fmla="*/ 1392701 w 6161649"/>
                  <a:gd name="connsiteY53" fmla="*/ 998806 h 2546252"/>
                  <a:gd name="connsiteX54" fmla="*/ 1434904 w 6161649"/>
                  <a:gd name="connsiteY54" fmla="*/ 977704 h 2546252"/>
                  <a:gd name="connsiteX55" fmla="*/ 1456006 w 6161649"/>
                  <a:gd name="connsiteY55" fmla="*/ 970671 h 2546252"/>
                  <a:gd name="connsiteX56" fmla="*/ 1498209 w 6161649"/>
                  <a:gd name="connsiteY56" fmla="*/ 949569 h 2546252"/>
                  <a:gd name="connsiteX57" fmla="*/ 1519311 w 6161649"/>
                  <a:gd name="connsiteY57" fmla="*/ 935501 h 2546252"/>
                  <a:gd name="connsiteX58" fmla="*/ 1568547 w 6161649"/>
                  <a:gd name="connsiteY58" fmla="*/ 928467 h 2546252"/>
                  <a:gd name="connsiteX59" fmla="*/ 1582615 w 6161649"/>
                  <a:gd name="connsiteY59" fmla="*/ 907366 h 2546252"/>
                  <a:gd name="connsiteX60" fmla="*/ 1688123 w 6161649"/>
                  <a:gd name="connsiteY60" fmla="*/ 886264 h 2546252"/>
                  <a:gd name="connsiteX61" fmla="*/ 1730326 w 6161649"/>
                  <a:gd name="connsiteY61" fmla="*/ 858129 h 2546252"/>
                  <a:gd name="connsiteX62" fmla="*/ 1821766 w 6161649"/>
                  <a:gd name="connsiteY62" fmla="*/ 844061 h 2546252"/>
                  <a:gd name="connsiteX63" fmla="*/ 1842867 w 6161649"/>
                  <a:gd name="connsiteY63" fmla="*/ 837027 h 2546252"/>
                  <a:gd name="connsiteX64" fmla="*/ 1913206 w 6161649"/>
                  <a:gd name="connsiteY64" fmla="*/ 844061 h 2546252"/>
                  <a:gd name="connsiteX65" fmla="*/ 1955409 w 6161649"/>
                  <a:gd name="connsiteY65" fmla="*/ 865163 h 2546252"/>
                  <a:gd name="connsiteX66" fmla="*/ 1976511 w 6161649"/>
                  <a:gd name="connsiteY66" fmla="*/ 872197 h 2546252"/>
                  <a:gd name="connsiteX67" fmla="*/ 2082018 w 6161649"/>
                  <a:gd name="connsiteY67" fmla="*/ 865163 h 2546252"/>
                  <a:gd name="connsiteX68" fmla="*/ 2124221 w 6161649"/>
                  <a:gd name="connsiteY68" fmla="*/ 851095 h 2546252"/>
                  <a:gd name="connsiteX69" fmla="*/ 2145323 w 6161649"/>
                  <a:gd name="connsiteY69" fmla="*/ 844061 h 2546252"/>
                  <a:gd name="connsiteX70" fmla="*/ 2208627 w 6161649"/>
                  <a:gd name="connsiteY70" fmla="*/ 837027 h 2546252"/>
                  <a:gd name="connsiteX71" fmla="*/ 2300067 w 6161649"/>
                  <a:gd name="connsiteY71" fmla="*/ 829994 h 2546252"/>
                  <a:gd name="connsiteX72" fmla="*/ 2368315 w 6161649"/>
                  <a:gd name="connsiteY72" fmla="*/ 818208 h 2546252"/>
                  <a:gd name="connsiteX73" fmla="*/ 2398541 w 6161649"/>
                  <a:gd name="connsiteY73" fmla="*/ 837027 h 2546252"/>
                  <a:gd name="connsiteX74" fmla="*/ 2433711 w 6161649"/>
                  <a:gd name="connsiteY74" fmla="*/ 808892 h 2546252"/>
                  <a:gd name="connsiteX75" fmla="*/ 2454812 w 6161649"/>
                  <a:gd name="connsiteY75" fmla="*/ 801858 h 2546252"/>
                  <a:gd name="connsiteX76" fmla="*/ 2539218 w 6161649"/>
                  <a:gd name="connsiteY76" fmla="*/ 787791 h 2546252"/>
                  <a:gd name="connsiteX77" fmla="*/ 2553286 w 6161649"/>
                  <a:gd name="connsiteY77" fmla="*/ 766689 h 2546252"/>
                  <a:gd name="connsiteX78" fmla="*/ 2560320 w 6161649"/>
                  <a:gd name="connsiteY78" fmla="*/ 745587 h 2546252"/>
                  <a:gd name="connsiteX79" fmla="*/ 2581421 w 6161649"/>
                  <a:gd name="connsiteY79" fmla="*/ 738554 h 2546252"/>
                  <a:gd name="connsiteX80" fmla="*/ 2679895 w 6161649"/>
                  <a:gd name="connsiteY80" fmla="*/ 745587 h 2546252"/>
                  <a:gd name="connsiteX81" fmla="*/ 2764301 w 6161649"/>
                  <a:gd name="connsiteY81" fmla="*/ 745587 h 2546252"/>
                  <a:gd name="connsiteX82" fmla="*/ 2771335 w 6161649"/>
                  <a:gd name="connsiteY82" fmla="*/ 724486 h 2546252"/>
                  <a:gd name="connsiteX83" fmla="*/ 2813538 w 6161649"/>
                  <a:gd name="connsiteY83" fmla="*/ 717452 h 2546252"/>
                  <a:gd name="connsiteX84" fmla="*/ 2855741 w 6161649"/>
                  <a:gd name="connsiteY84" fmla="*/ 703384 h 2546252"/>
                  <a:gd name="connsiteX85" fmla="*/ 3017520 w 6161649"/>
                  <a:gd name="connsiteY85" fmla="*/ 710418 h 2546252"/>
                  <a:gd name="connsiteX86" fmla="*/ 3066757 w 6161649"/>
                  <a:gd name="connsiteY86" fmla="*/ 682283 h 2546252"/>
                  <a:gd name="connsiteX87" fmla="*/ 3123027 w 6161649"/>
                  <a:gd name="connsiteY87" fmla="*/ 668215 h 2546252"/>
                  <a:gd name="connsiteX88" fmla="*/ 3151163 w 6161649"/>
                  <a:gd name="connsiteY88" fmla="*/ 661181 h 2546252"/>
                  <a:gd name="connsiteX89" fmla="*/ 3200400 w 6161649"/>
                  <a:gd name="connsiteY89" fmla="*/ 647114 h 2546252"/>
                  <a:gd name="connsiteX90" fmla="*/ 3242603 w 6161649"/>
                  <a:gd name="connsiteY90" fmla="*/ 640080 h 2546252"/>
                  <a:gd name="connsiteX91" fmla="*/ 3284806 w 6161649"/>
                  <a:gd name="connsiteY91" fmla="*/ 618978 h 2546252"/>
                  <a:gd name="connsiteX92" fmla="*/ 3298874 w 6161649"/>
                  <a:gd name="connsiteY92" fmla="*/ 597877 h 2546252"/>
                  <a:gd name="connsiteX93" fmla="*/ 3334043 w 6161649"/>
                  <a:gd name="connsiteY93" fmla="*/ 597877 h 2546252"/>
                  <a:gd name="connsiteX94" fmla="*/ 3397347 w 6161649"/>
                  <a:gd name="connsiteY94" fmla="*/ 513471 h 2546252"/>
                  <a:gd name="connsiteX95" fmla="*/ 3453618 w 6161649"/>
                  <a:gd name="connsiteY95" fmla="*/ 485335 h 2546252"/>
                  <a:gd name="connsiteX96" fmla="*/ 3495821 w 6161649"/>
                  <a:gd name="connsiteY96" fmla="*/ 471267 h 2546252"/>
                  <a:gd name="connsiteX97" fmla="*/ 3545058 w 6161649"/>
                  <a:gd name="connsiteY97" fmla="*/ 450166 h 2546252"/>
                  <a:gd name="connsiteX98" fmla="*/ 3566160 w 6161649"/>
                  <a:gd name="connsiteY98" fmla="*/ 443132 h 2546252"/>
                  <a:gd name="connsiteX99" fmla="*/ 3798277 w 6161649"/>
                  <a:gd name="connsiteY99" fmla="*/ 429064 h 2546252"/>
                  <a:gd name="connsiteX100" fmla="*/ 3896751 w 6161649"/>
                  <a:gd name="connsiteY100" fmla="*/ 407963 h 2546252"/>
                  <a:gd name="connsiteX101" fmla="*/ 3903784 w 6161649"/>
                  <a:gd name="connsiteY101" fmla="*/ 407963 h 2546252"/>
                  <a:gd name="connsiteX102" fmla="*/ 3903784 w 6161649"/>
                  <a:gd name="connsiteY102" fmla="*/ 379827 h 2546252"/>
                  <a:gd name="connsiteX103" fmla="*/ 4192172 w 6161649"/>
                  <a:gd name="connsiteY103" fmla="*/ 379827 h 2546252"/>
                  <a:gd name="connsiteX104" fmla="*/ 4220307 w 6161649"/>
                  <a:gd name="connsiteY104" fmla="*/ 337624 h 2546252"/>
                  <a:gd name="connsiteX105" fmla="*/ 4389120 w 6161649"/>
                  <a:gd name="connsiteY105" fmla="*/ 337624 h 2546252"/>
                  <a:gd name="connsiteX106" fmla="*/ 4389120 w 6161649"/>
                  <a:gd name="connsiteY106" fmla="*/ 337624 h 2546252"/>
                  <a:gd name="connsiteX107" fmla="*/ 4543864 w 6161649"/>
                  <a:gd name="connsiteY107" fmla="*/ 330591 h 2546252"/>
                  <a:gd name="connsiteX108" fmla="*/ 4543864 w 6161649"/>
                  <a:gd name="connsiteY108" fmla="*/ 330591 h 2546252"/>
                  <a:gd name="connsiteX109" fmla="*/ 4593101 w 6161649"/>
                  <a:gd name="connsiteY109" fmla="*/ 288387 h 2546252"/>
                  <a:gd name="connsiteX110" fmla="*/ 4642338 w 6161649"/>
                  <a:gd name="connsiteY110" fmla="*/ 246184 h 2546252"/>
                  <a:gd name="connsiteX111" fmla="*/ 4930726 w 6161649"/>
                  <a:gd name="connsiteY111" fmla="*/ 246184 h 2546252"/>
                  <a:gd name="connsiteX112" fmla="*/ 4965895 w 6161649"/>
                  <a:gd name="connsiteY112" fmla="*/ 239151 h 2546252"/>
                  <a:gd name="connsiteX113" fmla="*/ 5036234 w 6161649"/>
                  <a:gd name="connsiteY113" fmla="*/ 232117 h 2546252"/>
                  <a:gd name="connsiteX114" fmla="*/ 5057335 w 6161649"/>
                  <a:gd name="connsiteY114" fmla="*/ 211015 h 2546252"/>
                  <a:gd name="connsiteX115" fmla="*/ 5591907 w 6161649"/>
                  <a:gd name="connsiteY115" fmla="*/ 211015 h 2546252"/>
                  <a:gd name="connsiteX116" fmla="*/ 5591907 w 6161649"/>
                  <a:gd name="connsiteY116" fmla="*/ 211015 h 2546252"/>
                  <a:gd name="connsiteX117" fmla="*/ 5725551 w 6161649"/>
                  <a:gd name="connsiteY117" fmla="*/ 211015 h 2546252"/>
                  <a:gd name="connsiteX118" fmla="*/ 5725551 w 6161649"/>
                  <a:gd name="connsiteY118" fmla="*/ 182880 h 2546252"/>
                  <a:gd name="connsiteX119" fmla="*/ 5781821 w 6161649"/>
                  <a:gd name="connsiteY119" fmla="*/ 112541 h 2546252"/>
                  <a:gd name="connsiteX120" fmla="*/ 5908431 w 6161649"/>
                  <a:gd name="connsiteY120" fmla="*/ 112541 h 2546252"/>
                  <a:gd name="connsiteX121" fmla="*/ 5908431 w 6161649"/>
                  <a:gd name="connsiteY121" fmla="*/ 35169 h 2546252"/>
                  <a:gd name="connsiteX122" fmla="*/ 5992837 w 6161649"/>
                  <a:gd name="connsiteY122" fmla="*/ 28135 h 2546252"/>
                  <a:gd name="connsiteX123" fmla="*/ 6084277 w 6161649"/>
                  <a:gd name="connsiteY123" fmla="*/ 21101 h 2546252"/>
                  <a:gd name="connsiteX124" fmla="*/ 6140547 w 6161649"/>
                  <a:gd name="connsiteY124" fmla="*/ 14067 h 2546252"/>
                  <a:gd name="connsiteX125" fmla="*/ 6161649 w 6161649"/>
                  <a:gd name="connsiteY125" fmla="*/ 0 h 2546252"/>
                  <a:gd name="connsiteX126" fmla="*/ 6161649 w 6161649"/>
                  <a:gd name="connsiteY126" fmla="*/ 0 h 2546252"/>
                  <a:gd name="connsiteX0" fmla="*/ 0 w 6161649"/>
                  <a:gd name="connsiteY0" fmla="*/ 2546252 h 2546252"/>
                  <a:gd name="connsiteX1" fmla="*/ 0 w 6161649"/>
                  <a:gd name="connsiteY1" fmla="*/ 2546252 h 2546252"/>
                  <a:gd name="connsiteX2" fmla="*/ 14067 w 6161649"/>
                  <a:gd name="connsiteY2" fmla="*/ 2482947 h 2546252"/>
                  <a:gd name="connsiteX3" fmla="*/ 28135 w 6161649"/>
                  <a:gd name="connsiteY3" fmla="*/ 2440744 h 2546252"/>
                  <a:gd name="connsiteX4" fmla="*/ 35169 w 6161649"/>
                  <a:gd name="connsiteY4" fmla="*/ 2370406 h 2546252"/>
                  <a:gd name="connsiteX5" fmla="*/ 42203 w 6161649"/>
                  <a:gd name="connsiteY5" fmla="*/ 2349304 h 2546252"/>
                  <a:gd name="connsiteX6" fmla="*/ 49237 w 6161649"/>
                  <a:gd name="connsiteY6" fmla="*/ 2307101 h 2546252"/>
                  <a:gd name="connsiteX7" fmla="*/ 56271 w 6161649"/>
                  <a:gd name="connsiteY7" fmla="*/ 2187526 h 2546252"/>
                  <a:gd name="connsiteX8" fmla="*/ 77372 w 6161649"/>
                  <a:gd name="connsiteY8" fmla="*/ 2110154 h 2546252"/>
                  <a:gd name="connsiteX9" fmla="*/ 84406 w 6161649"/>
                  <a:gd name="connsiteY9" fmla="*/ 2018714 h 2546252"/>
                  <a:gd name="connsiteX10" fmla="*/ 98474 w 6161649"/>
                  <a:gd name="connsiteY10" fmla="*/ 1976511 h 2546252"/>
                  <a:gd name="connsiteX11" fmla="*/ 105507 w 6161649"/>
                  <a:gd name="connsiteY11" fmla="*/ 1934307 h 2546252"/>
                  <a:gd name="connsiteX12" fmla="*/ 112541 w 6161649"/>
                  <a:gd name="connsiteY12" fmla="*/ 1913206 h 2546252"/>
                  <a:gd name="connsiteX13" fmla="*/ 119575 w 6161649"/>
                  <a:gd name="connsiteY13" fmla="*/ 1878037 h 2546252"/>
                  <a:gd name="connsiteX14" fmla="*/ 133643 w 6161649"/>
                  <a:gd name="connsiteY14" fmla="*/ 1835834 h 2546252"/>
                  <a:gd name="connsiteX15" fmla="*/ 147711 w 6161649"/>
                  <a:gd name="connsiteY15" fmla="*/ 1772529 h 2546252"/>
                  <a:gd name="connsiteX16" fmla="*/ 161778 w 6161649"/>
                  <a:gd name="connsiteY16" fmla="*/ 1751427 h 2546252"/>
                  <a:gd name="connsiteX17" fmla="*/ 168812 w 6161649"/>
                  <a:gd name="connsiteY17" fmla="*/ 1730326 h 2546252"/>
                  <a:gd name="connsiteX18" fmla="*/ 189914 w 6161649"/>
                  <a:gd name="connsiteY18" fmla="*/ 1716258 h 2546252"/>
                  <a:gd name="connsiteX19" fmla="*/ 203981 w 6161649"/>
                  <a:gd name="connsiteY19" fmla="*/ 1695157 h 2546252"/>
                  <a:gd name="connsiteX20" fmla="*/ 218049 w 6161649"/>
                  <a:gd name="connsiteY20" fmla="*/ 1652954 h 2546252"/>
                  <a:gd name="connsiteX21" fmla="*/ 239151 w 6161649"/>
                  <a:gd name="connsiteY21" fmla="*/ 1638886 h 2546252"/>
                  <a:gd name="connsiteX22" fmla="*/ 253218 w 6161649"/>
                  <a:gd name="connsiteY22" fmla="*/ 1617784 h 2546252"/>
                  <a:gd name="connsiteX23" fmla="*/ 274320 w 6161649"/>
                  <a:gd name="connsiteY23" fmla="*/ 1610751 h 2546252"/>
                  <a:gd name="connsiteX24" fmla="*/ 281354 w 6161649"/>
                  <a:gd name="connsiteY24" fmla="*/ 1589649 h 2546252"/>
                  <a:gd name="connsiteX25" fmla="*/ 309489 w 6161649"/>
                  <a:gd name="connsiteY25" fmla="*/ 1498209 h 2546252"/>
                  <a:gd name="connsiteX26" fmla="*/ 330591 w 6161649"/>
                  <a:gd name="connsiteY26" fmla="*/ 1484141 h 2546252"/>
                  <a:gd name="connsiteX27" fmla="*/ 372794 w 6161649"/>
                  <a:gd name="connsiteY27" fmla="*/ 1470074 h 2546252"/>
                  <a:gd name="connsiteX28" fmla="*/ 436098 w 6161649"/>
                  <a:gd name="connsiteY28" fmla="*/ 1441938 h 2546252"/>
                  <a:gd name="connsiteX29" fmla="*/ 457200 w 6161649"/>
                  <a:gd name="connsiteY29" fmla="*/ 1434904 h 2546252"/>
                  <a:gd name="connsiteX30" fmla="*/ 485335 w 6161649"/>
                  <a:gd name="connsiteY30" fmla="*/ 1392701 h 2546252"/>
                  <a:gd name="connsiteX31" fmla="*/ 492369 w 6161649"/>
                  <a:gd name="connsiteY31" fmla="*/ 1371600 h 2546252"/>
                  <a:gd name="connsiteX32" fmla="*/ 513471 w 6161649"/>
                  <a:gd name="connsiteY32" fmla="*/ 1357532 h 2546252"/>
                  <a:gd name="connsiteX33" fmla="*/ 562707 w 6161649"/>
                  <a:gd name="connsiteY33" fmla="*/ 1329397 h 2546252"/>
                  <a:gd name="connsiteX34" fmla="*/ 576775 w 6161649"/>
                  <a:gd name="connsiteY34" fmla="*/ 1308295 h 2546252"/>
                  <a:gd name="connsiteX35" fmla="*/ 597877 w 6161649"/>
                  <a:gd name="connsiteY35" fmla="*/ 1294227 h 2546252"/>
                  <a:gd name="connsiteX36" fmla="*/ 604911 w 6161649"/>
                  <a:gd name="connsiteY36" fmla="*/ 1273126 h 2546252"/>
                  <a:gd name="connsiteX37" fmla="*/ 661181 w 6161649"/>
                  <a:gd name="connsiteY37" fmla="*/ 1259058 h 2546252"/>
                  <a:gd name="connsiteX38" fmla="*/ 773723 w 6161649"/>
                  <a:gd name="connsiteY38" fmla="*/ 1259058 h 2546252"/>
                  <a:gd name="connsiteX39" fmla="*/ 773723 w 6161649"/>
                  <a:gd name="connsiteY39" fmla="*/ 1252024 h 2546252"/>
                  <a:gd name="connsiteX40" fmla="*/ 844061 w 6161649"/>
                  <a:gd name="connsiteY40" fmla="*/ 1202787 h 2546252"/>
                  <a:gd name="connsiteX41" fmla="*/ 858129 w 6161649"/>
                  <a:gd name="connsiteY41" fmla="*/ 1202787 h 2546252"/>
                  <a:gd name="connsiteX42" fmla="*/ 942535 w 6161649"/>
                  <a:gd name="connsiteY42" fmla="*/ 1202787 h 2546252"/>
                  <a:gd name="connsiteX43" fmla="*/ 970671 w 6161649"/>
                  <a:gd name="connsiteY43" fmla="*/ 1146517 h 2546252"/>
                  <a:gd name="connsiteX44" fmla="*/ 1033975 w 6161649"/>
                  <a:gd name="connsiteY44" fmla="*/ 1132449 h 2546252"/>
                  <a:gd name="connsiteX45" fmla="*/ 1069144 w 6161649"/>
                  <a:gd name="connsiteY45" fmla="*/ 1125415 h 2546252"/>
                  <a:gd name="connsiteX46" fmla="*/ 1083212 w 6161649"/>
                  <a:gd name="connsiteY46" fmla="*/ 1104314 h 2546252"/>
                  <a:gd name="connsiteX47" fmla="*/ 1125415 w 6161649"/>
                  <a:gd name="connsiteY47" fmla="*/ 1090246 h 2546252"/>
                  <a:gd name="connsiteX48" fmla="*/ 1125415 w 6161649"/>
                  <a:gd name="connsiteY48" fmla="*/ 1090246 h 2546252"/>
                  <a:gd name="connsiteX49" fmla="*/ 1153551 w 6161649"/>
                  <a:gd name="connsiteY49" fmla="*/ 1083212 h 2546252"/>
                  <a:gd name="connsiteX50" fmla="*/ 1195754 w 6161649"/>
                  <a:gd name="connsiteY50" fmla="*/ 1069144 h 2546252"/>
                  <a:gd name="connsiteX51" fmla="*/ 1216855 w 6161649"/>
                  <a:gd name="connsiteY51" fmla="*/ 1026941 h 2546252"/>
                  <a:gd name="connsiteX52" fmla="*/ 1230923 w 6161649"/>
                  <a:gd name="connsiteY52" fmla="*/ 1005840 h 2546252"/>
                  <a:gd name="connsiteX53" fmla="*/ 1392701 w 6161649"/>
                  <a:gd name="connsiteY53" fmla="*/ 998806 h 2546252"/>
                  <a:gd name="connsiteX54" fmla="*/ 1434904 w 6161649"/>
                  <a:gd name="connsiteY54" fmla="*/ 977704 h 2546252"/>
                  <a:gd name="connsiteX55" fmla="*/ 1456006 w 6161649"/>
                  <a:gd name="connsiteY55" fmla="*/ 970671 h 2546252"/>
                  <a:gd name="connsiteX56" fmla="*/ 1498209 w 6161649"/>
                  <a:gd name="connsiteY56" fmla="*/ 949569 h 2546252"/>
                  <a:gd name="connsiteX57" fmla="*/ 1519311 w 6161649"/>
                  <a:gd name="connsiteY57" fmla="*/ 935501 h 2546252"/>
                  <a:gd name="connsiteX58" fmla="*/ 1568547 w 6161649"/>
                  <a:gd name="connsiteY58" fmla="*/ 928467 h 2546252"/>
                  <a:gd name="connsiteX59" fmla="*/ 1582615 w 6161649"/>
                  <a:gd name="connsiteY59" fmla="*/ 907366 h 2546252"/>
                  <a:gd name="connsiteX60" fmla="*/ 1688123 w 6161649"/>
                  <a:gd name="connsiteY60" fmla="*/ 886264 h 2546252"/>
                  <a:gd name="connsiteX61" fmla="*/ 1730326 w 6161649"/>
                  <a:gd name="connsiteY61" fmla="*/ 858129 h 2546252"/>
                  <a:gd name="connsiteX62" fmla="*/ 1821766 w 6161649"/>
                  <a:gd name="connsiteY62" fmla="*/ 844061 h 2546252"/>
                  <a:gd name="connsiteX63" fmla="*/ 1842867 w 6161649"/>
                  <a:gd name="connsiteY63" fmla="*/ 837027 h 2546252"/>
                  <a:gd name="connsiteX64" fmla="*/ 1913206 w 6161649"/>
                  <a:gd name="connsiteY64" fmla="*/ 844061 h 2546252"/>
                  <a:gd name="connsiteX65" fmla="*/ 1955409 w 6161649"/>
                  <a:gd name="connsiteY65" fmla="*/ 865163 h 2546252"/>
                  <a:gd name="connsiteX66" fmla="*/ 1976511 w 6161649"/>
                  <a:gd name="connsiteY66" fmla="*/ 872197 h 2546252"/>
                  <a:gd name="connsiteX67" fmla="*/ 2082018 w 6161649"/>
                  <a:gd name="connsiteY67" fmla="*/ 865163 h 2546252"/>
                  <a:gd name="connsiteX68" fmla="*/ 2124221 w 6161649"/>
                  <a:gd name="connsiteY68" fmla="*/ 851095 h 2546252"/>
                  <a:gd name="connsiteX69" fmla="*/ 2145323 w 6161649"/>
                  <a:gd name="connsiteY69" fmla="*/ 844061 h 2546252"/>
                  <a:gd name="connsiteX70" fmla="*/ 2208627 w 6161649"/>
                  <a:gd name="connsiteY70" fmla="*/ 837027 h 2546252"/>
                  <a:gd name="connsiteX71" fmla="*/ 2300067 w 6161649"/>
                  <a:gd name="connsiteY71" fmla="*/ 829994 h 2546252"/>
                  <a:gd name="connsiteX72" fmla="*/ 2368315 w 6161649"/>
                  <a:gd name="connsiteY72" fmla="*/ 818208 h 2546252"/>
                  <a:gd name="connsiteX73" fmla="*/ 2433711 w 6161649"/>
                  <a:gd name="connsiteY73" fmla="*/ 808892 h 2546252"/>
                  <a:gd name="connsiteX74" fmla="*/ 2454812 w 6161649"/>
                  <a:gd name="connsiteY74" fmla="*/ 801858 h 2546252"/>
                  <a:gd name="connsiteX75" fmla="*/ 2539218 w 6161649"/>
                  <a:gd name="connsiteY75" fmla="*/ 787791 h 2546252"/>
                  <a:gd name="connsiteX76" fmla="*/ 2553286 w 6161649"/>
                  <a:gd name="connsiteY76" fmla="*/ 766689 h 2546252"/>
                  <a:gd name="connsiteX77" fmla="*/ 2560320 w 6161649"/>
                  <a:gd name="connsiteY77" fmla="*/ 745587 h 2546252"/>
                  <a:gd name="connsiteX78" fmla="*/ 2581421 w 6161649"/>
                  <a:gd name="connsiteY78" fmla="*/ 738554 h 2546252"/>
                  <a:gd name="connsiteX79" fmla="*/ 2679895 w 6161649"/>
                  <a:gd name="connsiteY79" fmla="*/ 745587 h 2546252"/>
                  <a:gd name="connsiteX80" fmla="*/ 2764301 w 6161649"/>
                  <a:gd name="connsiteY80" fmla="*/ 745587 h 2546252"/>
                  <a:gd name="connsiteX81" fmla="*/ 2771335 w 6161649"/>
                  <a:gd name="connsiteY81" fmla="*/ 724486 h 2546252"/>
                  <a:gd name="connsiteX82" fmla="*/ 2813538 w 6161649"/>
                  <a:gd name="connsiteY82" fmla="*/ 717452 h 2546252"/>
                  <a:gd name="connsiteX83" fmla="*/ 2855741 w 6161649"/>
                  <a:gd name="connsiteY83" fmla="*/ 703384 h 2546252"/>
                  <a:gd name="connsiteX84" fmla="*/ 3017520 w 6161649"/>
                  <a:gd name="connsiteY84" fmla="*/ 710418 h 2546252"/>
                  <a:gd name="connsiteX85" fmla="*/ 3066757 w 6161649"/>
                  <a:gd name="connsiteY85" fmla="*/ 682283 h 2546252"/>
                  <a:gd name="connsiteX86" fmla="*/ 3123027 w 6161649"/>
                  <a:gd name="connsiteY86" fmla="*/ 668215 h 2546252"/>
                  <a:gd name="connsiteX87" fmla="*/ 3151163 w 6161649"/>
                  <a:gd name="connsiteY87" fmla="*/ 661181 h 2546252"/>
                  <a:gd name="connsiteX88" fmla="*/ 3200400 w 6161649"/>
                  <a:gd name="connsiteY88" fmla="*/ 647114 h 2546252"/>
                  <a:gd name="connsiteX89" fmla="*/ 3242603 w 6161649"/>
                  <a:gd name="connsiteY89" fmla="*/ 640080 h 2546252"/>
                  <a:gd name="connsiteX90" fmla="*/ 3284806 w 6161649"/>
                  <a:gd name="connsiteY90" fmla="*/ 618978 h 2546252"/>
                  <a:gd name="connsiteX91" fmla="*/ 3298874 w 6161649"/>
                  <a:gd name="connsiteY91" fmla="*/ 597877 h 2546252"/>
                  <a:gd name="connsiteX92" fmla="*/ 3334043 w 6161649"/>
                  <a:gd name="connsiteY92" fmla="*/ 597877 h 2546252"/>
                  <a:gd name="connsiteX93" fmla="*/ 3397347 w 6161649"/>
                  <a:gd name="connsiteY93" fmla="*/ 513471 h 2546252"/>
                  <a:gd name="connsiteX94" fmla="*/ 3453618 w 6161649"/>
                  <a:gd name="connsiteY94" fmla="*/ 485335 h 2546252"/>
                  <a:gd name="connsiteX95" fmla="*/ 3495821 w 6161649"/>
                  <a:gd name="connsiteY95" fmla="*/ 471267 h 2546252"/>
                  <a:gd name="connsiteX96" fmla="*/ 3545058 w 6161649"/>
                  <a:gd name="connsiteY96" fmla="*/ 450166 h 2546252"/>
                  <a:gd name="connsiteX97" fmla="*/ 3566160 w 6161649"/>
                  <a:gd name="connsiteY97" fmla="*/ 443132 h 2546252"/>
                  <a:gd name="connsiteX98" fmla="*/ 3798277 w 6161649"/>
                  <a:gd name="connsiteY98" fmla="*/ 429064 h 2546252"/>
                  <a:gd name="connsiteX99" fmla="*/ 3896751 w 6161649"/>
                  <a:gd name="connsiteY99" fmla="*/ 407963 h 2546252"/>
                  <a:gd name="connsiteX100" fmla="*/ 3903784 w 6161649"/>
                  <a:gd name="connsiteY100" fmla="*/ 407963 h 2546252"/>
                  <a:gd name="connsiteX101" fmla="*/ 3903784 w 6161649"/>
                  <a:gd name="connsiteY101" fmla="*/ 379827 h 2546252"/>
                  <a:gd name="connsiteX102" fmla="*/ 4192172 w 6161649"/>
                  <a:gd name="connsiteY102" fmla="*/ 379827 h 2546252"/>
                  <a:gd name="connsiteX103" fmla="*/ 4220307 w 6161649"/>
                  <a:gd name="connsiteY103" fmla="*/ 337624 h 2546252"/>
                  <a:gd name="connsiteX104" fmla="*/ 4389120 w 6161649"/>
                  <a:gd name="connsiteY104" fmla="*/ 337624 h 2546252"/>
                  <a:gd name="connsiteX105" fmla="*/ 4389120 w 6161649"/>
                  <a:gd name="connsiteY105" fmla="*/ 337624 h 2546252"/>
                  <a:gd name="connsiteX106" fmla="*/ 4543864 w 6161649"/>
                  <a:gd name="connsiteY106" fmla="*/ 330591 h 2546252"/>
                  <a:gd name="connsiteX107" fmla="*/ 4543864 w 6161649"/>
                  <a:gd name="connsiteY107" fmla="*/ 330591 h 2546252"/>
                  <a:gd name="connsiteX108" fmla="*/ 4593101 w 6161649"/>
                  <a:gd name="connsiteY108" fmla="*/ 288387 h 2546252"/>
                  <a:gd name="connsiteX109" fmla="*/ 4642338 w 6161649"/>
                  <a:gd name="connsiteY109" fmla="*/ 246184 h 2546252"/>
                  <a:gd name="connsiteX110" fmla="*/ 4930726 w 6161649"/>
                  <a:gd name="connsiteY110" fmla="*/ 246184 h 2546252"/>
                  <a:gd name="connsiteX111" fmla="*/ 4965895 w 6161649"/>
                  <a:gd name="connsiteY111" fmla="*/ 239151 h 2546252"/>
                  <a:gd name="connsiteX112" fmla="*/ 5036234 w 6161649"/>
                  <a:gd name="connsiteY112" fmla="*/ 232117 h 2546252"/>
                  <a:gd name="connsiteX113" fmla="*/ 5057335 w 6161649"/>
                  <a:gd name="connsiteY113" fmla="*/ 211015 h 2546252"/>
                  <a:gd name="connsiteX114" fmla="*/ 5591907 w 6161649"/>
                  <a:gd name="connsiteY114" fmla="*/ 211015 h 2546252"/>
                  <a:gd name="connsiteX115" fmla="*/ 5591907 w 6161649"/>
                  <a:gd name="connsiteY115" fmla="*/ 211015 h 2546252"/>
                  <a:gd name="connsiteX116" fmla="*/ 5725551 w 6161649"/>
                  <a:gd name="connsiteY116" fmla="*/ 211015 h 2546252"/>
                  <a:gd name="connsiteX117" fmla="*/ 5725551 w 6161649"/>
                  <a:gd name="connsiteY117" fmla="*/ 182880 h 2546252"/>
                  <a:gd name="connsiteX118" fmla="*/ 5781821 w 6161649"/>
                  <a:gd name="connsiteY118" fmla="*/ 112541 h 2546252"/>
                  <a:gd name="connsiteX119" fmla="*/ 5908431 w 6161649"/>
                  <a:gd name="connsiteY119" fmla="*/ 112541 h 2546252"/>
                  <a:gd name="connsiteX120" fmla="*/ 5908431 w 6161649"/>
                  <a:gd name="connsiteY120" fmla="*/ 35169 h 2546252"/>
                  <a:gd name="connsiteX121" fmla="*/ 5992837 w 6161649"/>
                  <a:gd name="connsiteY121" fmla="*/ 28135 h 2546252"/>
                  <a:gd name="connsiteX122" fmla="*/ 6084277 w 6161649"/>
                  <a:gd name="connsiteY122" fmla="*/ 21101 h 2546252"/>
                  <a:gd name="connsiteX123" fmla="*/ 6140547 w 6161649"/>
                  <a:gd name="connsiteY123" fmla="*/ 14067 h 2546252"/>
                  <a:gd name="connsiteX124" fmla="*/ 6161649 w 6161649"/>
                  <a:gd name="connsiteY124" fmla="*/ 0 h 2546252"/>
                  <a:gd name="connsiteX125" fmla="*/ 6161649 w 6161649"/>
                  <a:gd name="connsiteY125" fmla="*/ 0 h 2546252"/>
                  <a:gd name="connsiteX0" fmla="*/ 0 w 6161649"/>
                  <a:gd name="connsiteY0" fmla="*/ 2546252 h 2546252"/>
                  <a:gd name="connsiteX1" fmla="*/ 0 w 6161649"/>
                  <a:gd name="connsiteY1" fmla="*/ 2546252 h 2546252"/>
                  <a:gd name="connsiteX2" fmla="*/ 14067 w 6161649"/>
                  <a:gd name="connsiteY2" fmla="*/ 2482947 h 2546252"/>
                  <a:gd name="connsiteX3" fmla="*/ 28135 w 6161649"/>
                  <a:gd name="connsiteY3" fmla="*/ 2440744 h 2546252"/>
                  <a:gd name="connsiteX4" fmla="*/ 35169 w 6161649"/>
                  <a:gd name="connsiteY4" fmla="*/ 2370406 h 2546252"/>
                  <a:gd name="connsiteX5" fmla="*/ 42203 w 6161649"/>
                  <a:gd name="connsiteY5" fmla="*/ 2349304 h 2546252"/>
                  <a:gd name="connsiteX6" fmla="*/ 49237 w 6161649"/>
                  <a:gd name="connsiteY6" fmla="*/ 2307101 h 2546252"/>
                  <a:gd name="connsiteX7" fmla="*/ 56271 w 6161649"/>
                  <a:gd name="connsiteY7" fmla="*/ 2187526 h 2546252"/>
                  <a:gd name="connsiteX8" fmla="*/ 77372 w 6161649"/>
                  <a:gd name="connsiteY8" fmla="*/ 2110154 h 2546252"/>
                  <a:gd name="connsiteX9" fmla="*/ 84406 w 6161649"/>
                  <a:gd name="connsiteY9" fmla="*/ 2018714 h 2546252"/>
                  <a:gd name="connsiteX10" fmla="*/ 98474 w 6161649"/>
                  <a:gd name="connsiteY10" fmla="*/ 1976511 h 2546252"/>
                  <a:gd name="connsiteX11" fmla="*/ 105507 w 6161649"/>
                  <a:gd name="connsiteY11" fmla="*/ 1934307 h 2546252"/>
                  <a:gd name="connsiteX12" fmla="*/ 112541 w 6161649"/>
                  <a:gd name="connsiteY12" fmla="*/ 1913206 h 2546252"/>
                  <a:gd name="connsiteX13" fmla="*/ 119575 w 6161649"/>
                  <a:gd name="connsiteY13" fmla="*/ 1878037 h 2546252"/>
                  <a:gd name="connsiteX14" fmla="*/ 133643 w 6161649"/>
                  <a:gd name="connsiteY14" fmla="*/ 1835834 h 2546252"/>
                  <a:gd name="connsiteX15" fmla="*/ 147711 w 6161649"/>
                  <a:gd name="connsiteY15" fmla="*/ 1772529 h 2546252"/>
                  <a:gd name="connsiteX16" fmla="*/ 161778 w 6161649"/>
                  <a:gd name="connsiteY16" fmla="*/ 1751427 h 2546252"/>
                  <a:gd name="connsiteX17" fmla="*/ 168812 w 6161649"/>
                  <a:gd name="connsiteY17" fmla="*/ 1730326 h 2546252"/>
                  <a:gd name="connsiteX18" fmla="*/ 189914 w 6161649"/>
                  <a:gd name="connsiteY18" fmla="*/ 1716258 h 2546252"/>
                  <a:gd name="connsiteX19" fmla="*/ 203981 w 6161649"/>
                  <a:gd name="connsiteY19" fmla="*/ 1695157 h 2546252"/>
                  <a:gd name="connsiteX20" fmla="*/ 218049 w 6161649"/>
                  <a:gd name="connsiteY20" fmla="*/ 1652954 h 2546252"/>
                  <a:gd name="connsiteX21" fmla="*/ 239151 w 6161649"/>
                  <a:gd name="connsiteY21" fmla="*/ 1638886 h 2546252"/>
                  <a:gd name="connsiteX22" fmla="*/ 253218 w 6161649"/>
                  <a:gd name="connsiteY22" fmla="*/ 1617784 h 2546252"/>
                  <a:gd name="connsiteX23" fmla="*/ 274320 w 6161649"/>
                  <a:gd name="connsiteY23" fmla="*/ 1610751 h 2546252"/>
                  <a:gd name="connsiteX24" fmla="*/ 281354 w 6161649"/>
                  <a:gd name="connsiteY24" fmla="*/ 1589649 h 2546252"/>
                  <a:gd name="connsiteX25" fmla="*/ 309489 w 6161649"/>
                  <a:gd name="connsiteY25" fmla="*/ 1498209 h 2546252"/>
                  <a:gd name="connsiteX26" fmla="*/ 330591 w 6161649"/>
                  <a:gd name="connsiteY26" fmla="*/ 1484141 h 2546252"/>
                  <a:gd name="connsiteX27" fmla="*/ 372794 w 6161649"/>
                  <a:gd name="connsiteY27" fmla="*/ 1470074 h 2546252"/>
                  <a:gd name="connsiteX28" fmla="*/ 436098 w 6161649"/>
                  <a:gd name="connsiteY28" fmla="*/ 1441938 h 2546252"/>
                  <a:gd name="connsiteX29" fmla="*/ 457200 w 6161649"/>
                  <a:gd name="connsiteY29" fmla="*/ 1434904 h 2546252"/>
                  <a:gd name="connsiteX30" fmla="*/ 485335 w 6161649"/>
                  <a:gd name="connsiteY30" fmla="*/ 1392701 h 2546252"/>
                  <a:gd name="connsiteX31" fmla="*/ 492369 w 6161649"/>
                  <a:gd name="connsiteY31" fmla="*/ 1371600 h 2546252"/>
                  <a:gd name="connsiteX32" fmla="*/ 513471 w 6161649"/>
                  <a:gd name="connsiteY32" fmla="*/ 1357532 h 2546252"/>
                  <a:gd name="connsiteX33" fmla="*/ 562707 w 6161649"/>
                  <a:gd name="connsiteY33" fmla="*/ 1329397 h 2546252"/>
                  <a:gd name="connsiteX34" fmla="*/ 576775 w 6161649"/>
                  <a:gd name="connsiteY34" fmla="*/ 1308295 h 2546252"/>
                  <a:gd name="connsiteX35" fmla="*/ 597877 w 6161649"/>
                  <a:gd name="connsiteY35" fmla="*/ 1294227 h 2546252"/>
                  <a:gd name="connsiteX36" fmla="*/ 604911 w 6161649"/>
                  <a:gd name="connsiteY36" fmla="*/ 1273126 h 2546252"/>
                  <a:gd name="connsiteX37" fmla="*/ 661181 w 6161649"/>
                  <a:gd name="connsiteY37" fmla="*/ 1259058 h 2546252"/>
                  <a:gd name="connsiteX38" fmla="*/ 773723 w 6161649"/>
                  <a:gd name="connsiteY38" fmla="*/ 1259058 h 2546252"/>
                  <a:gd name="connsiteX39" fmla="*/ 773723 w 6161649"/>
                  <a:gd name="connsiteY39" fmla="*/ 1252024 h 2546252"/>
                  <a:gd name="connsiteX40" fmla="*/ 844061 w 6161649"/>
                  <a:gd name="connsiteY40" fmla="*/ 1202787 h 2546252"/>
                  <a:gd name="connsiteX41" fmla="*/ 858129 w 6161649"/>
                  <a:gd name="connsiteY41" fmla="*/ 1202787 h 2546252"/>
                  <a:gd name="connsiteX42" fmla="*/ 942535 w 6161649"/>
                  <a:gd name="connsiteY42" fmla="*/ 1202787 h 2546252"/>
                  <a:gd name="connsiteX43" fmla="*/ 970671 w 6161649"/>
                  <a:gd name="connsiteY43" fmla="*/ 1146517 h 2546252"/>
                  <a:gd name="connsiteX44" fmla="*/ 1033975 w 6161649"/>
                  <a:gd name="connsiteY44" fmla="*/ 1132449 h 2546252"/>
                  <a:gd name="connsiteX45" fmla="*/ 1069144 w 6161649"/>
                  <a:gd name="connsiteY45" fmla="*/ 1125415 h 2546252"/>
                  <a:gd name="connsiteX46" fmla="*/ 1083212 w 6161649"/>
                  <a:gd name="connsiteY46" fmla="*/ 1104314 h 2546252"/>
                  <a:gd name="connsiteX47" fmla="*/ 1125415 w 6161649"/>
                  <a:gd name="connsiteY47" fmla="*/ 1090246 h 2546252"/>
                  <a:gd name="connsiteX48" fmla="*/ 1125415 w 6161649"/>
                  <a:gd name="connsiteY48" fmla="*/ 1090246 h 2546252"/>
                  <a:gd name="connsiteX49" fmla="*/ 1153551 w 6161649"/>
                  <a:gd name="connsiteY49" fmla="*/ 1083212 h 2546252"/>
                  <a:gd name="connsiteX50" fmla="*/ 1195754 w 6161649"/>
                  <a:gd name="connsiteY50" fmla="*/ 1069144 h 2546252"/>
                  <a:gd name="connsiteX51" fmla="*/ 1216855 w 6161649"/>
                  <a:gd name="connsiteY51" fmla="*/ 1026941 h 2546252"/>
                  <a:gd name="connsiteX52" fmla="*/ 1230923 w 6161649"/>
                  <a:gd name="connsiteY52" fmla="*/ 1005840 h 2546252"/>
                  <a:gd name="connsiteX53" fmla="*/ 1353160 w 6161649"/>
                  <a:gd name="connsiteY53" fmla="*/ 1001278 h 2546252"/>
                  <a:gd name="connsiteX54" fmla="*/ 1434904 w 6161649"/>
                  <a:gd name="connsiteY54" fmla="*/ 977704 h 2546252"/>
                  <a:gd name="connsiteX55" fmla="*/ 1456006 w 6161649"/>
                  <a:gd name="connsiteY55" fmla="*/ 970671 h 2546252"/>
                  <a:gd name="connsiteX56" fmla="*/ 1498209 w 6161649"/>
                  <a:gd name="connsiteY56" fmla="*/ 949569 h 2546252"/>
                  <a:gd name="connsiteX57" fmla="*/ 1519311 w 6161649"/>
                  <a:gd name="connsiteY57" fmla="*/ 935501 h 2546252"/>
                  <a:gd name="connsiteX58" fmla="*/ 1568547 w 6161649"/>
                  <a:gd name="connsiteY58" fmla="*/ 928467 h 2546252"/>
                  <a:gd name="connsiteX59" fmla="*/ 1582615 w 6161649"/>
                  <a:gd name="connsiteY59" fmla="*/ 907366 h 2546252"/>
                  <a:gd name="connsiteX60" fmla="*/ 1688123 w 6161649"/>
                  <a:gd name="connsiteY60" fmla="*/ 886264 h 2546252"/>
                  <a:gd name="connsiteX61" fmla="*/ 1730326 w 6161649"/>
                  <a:gd name="connsiteY61" fmla="*/ 858129 h 2546252"/>
                  <a:gd name="connsiteX62" fmla="*/ 1821766 w 6161649"/>
                  <a:gd name="connsiteY62" fmla="*/ 844061 h 2546252"/>
                  <a:gd name="connsiteX63" fmla="*/ 1842867 w 6161649"/>
                  <a:gd name="connsiteY63" fmla="*/ 837027 h 2546252"/>
                  <a:gd name="connsiteX64" fmla="*/ 1913206 w 6161649"/>
                  <a:gd name="connsiteY64" fmla="*/ 844061 h 2546252"/>
                  <a:gd name="connsiteX65" fmla="*/ 1955409 w 6161649"/>
                  <a:gd name="connsiteY65" fmla="*/ 865163 h 2546252"/>
                  <a:gd name="connsiteX66" fmla="*/ 1976511 w 6161649"/>
                  <a:gd name="connsiteY66" fmla="*/ 872197 h 2546252"/>
                  <a:gd name="connsiteX67" fmla="*/ 2082018 w 6161649"/>
                  <a:gd name="connsiteY67" fmla="*/ 865163 h 2546252"/>
                  <a:gd name="connsiteX68" fmla="*/ 2124221 w 6161649"/>
                  <a:gd name="connsiteY68" fmla="*/ 851095 h 2546252"/>
                  <a:gd name="connsiteX69" fmla="*/ 2145323 w 6161649"/>
                  <a:gd name="connsiteY69" fmla="*/ 844061 h 2546252"/>
                  <a:gd name="connsiteX70" fmla="*/ 2208627 w 6161649"/>
                  <a:gd name="connsiteY70" fmla="*/ 837027 h 2546252"/>
                  <a:gd name="connsiteX71" fmla="*/ 2300067 w 6161649"/>
                  <a:gd name="connsiteY71" fmla="*/ 829994 h 2546252"/>
                  <a:gd name="connsiteX72" fmla="*/ 2368315 w 6161649"/>
                  <a:gd name="connsiteY72" fmla="*/ 818208 h 2546252"/>
                  <a:gd name="connsiteX73" fmla="*/ 2433711 w 6161649"/>
                  <a:gd name="connsiteY73" fmla="*/ 808892 h 2546252"/>
                  <a:gd name="connsiteX74" fmla="*/ 2454812 w 6161649"/>
                  <a:gd name="connsiteY74" fmla="*/ 801858 h 2546252"/>
                  <a:gd name="connsiteX75" fmla="*/ 2539218 w 6161649"/>
                  <a:gd name="connsiteY75" fmla="*/ 787791 h 2546252"/>
                  <a:gd name="connsiteX76" fmla="*/ 2553286 w 6161649"/>
                  <a:gd name="connsiteY76" fmla="*/ 766689 h 2546252"/>
                  <a:gd name="connsiteX77" fmla="*/ 2560320 w 6161649"/>
                  <a:gd name="connsiteY77" fmla="*/ 745587 h 2546252"/>
                  <a:gd name="connsiteX78" fmla="*/ 2581421 w 6161649"/>
                  <a:gd name="connsiteY78" fmla="*/ 738554 h 2546252"/>
                  <a:gd name="connsiteX79" fmla="*/ 2679895 w 6161649"/>
                  <a:gd name="connsiteY79" fmla="*/ 745587 h 2546252"/>
                  <a:gd name="connsiteX80" fmla="*/ 2764301 w 6161649"/>
                  <a:gd name="connsiteY80" fmla="*/ 745587 h 2546252"/>
                  <a:gd name="connsiteX81" fmla="*/ 2771335 w 6161649"/>
                  <a:gd name="connsiteY81" fmla="*/ 724486 h 2546252"/>
                  <a:gd name="connsiteX82" fmla="*/ 2813538 w 6161649"/>
                  <a:gd name="connsiteY82" fmla="*/ 717452 h 2546252"/>
                  <a:gd name="connsiteX83" fmla="*/ 2855741 w 6161649"/>
                  <a:gd name="connsiteY83" fmla="*/ 703384 h 2546252"/>
                  <a:gd name="connsiteX84" fmla="*/ 3017520 w 6161649"/>
                  <a:gd name="connsiteY84" fmla="*/ 710418 h 2546252"/>
                  <a:gd name="connsiteX85" fmla="*/ 3066757 w 6161649"/>
                  <a:gd name="connsiteY85" fmla="*/ 682283 h 2546252"/>
                  <a:gd name="connsiteX86" fmla="*/ 3123027 w 6161649"/>
                  <a:gd name="connsiteY86" fmla="*/ 668215 h 2546252"/>
                  <a:gd name="connsiteX87" fmla="*/ 3151163 w 6161649"/>
                  <a:gd name="connsiteY87" fmla="*/ 661181 h 2546252"/>
                  <a:gd name="connsiteX88" fmla="*/ 3200400 w 6161649"/>
                  <a:gd name="connsiteY88" fmla="*/ 647114 h 2546252"/>
                  <a:gd name="connsiteX89" fmla="*/ 3242603 w 6161649"/>
                  <a:gd name="connsiteY89" fmla="*/ 640080 h 2546252"/>
                  <a:gd name="connsiteX90" fmla="*/ 3284806 w 6161649"/>
                  <a:gd name="connsiteY90" fmla="*/ 618978 h 2546252"/>
                  <a:gd name="connsiteX91" fmla="*/ 3298874 w 6161649"/>
                  <a:gd name="connsiteY91" fmla="*/ 597877 h 2546252"/>
                  <a:gd name="connsiteX92" fmla="*/ 3334043 w 6161649"/>
                  <a:gd name="connsiteY92" fmla="*/ 597877 h 2546252"/>
                  <a:gd name="connsiteX93" fmla="*/ 3397347 w 6161649"/>
                  <a:gd name="connsiteY93" fmla="*/ 513471 h 2546252"/>
                  <a:gd name="connsiteX94" fmla="*/ 3453618 w 6161649"/>
                  <a:gd name="connsiteY94" fmla="*/ 485335 h 2546252"/>
                  <a:gd name="connsiteX95" fmla="*/ 3495821 w 6161649"/>
                  <a:gd name="connsiteY95" fmla="*/ 471267 h 2546252"/>
                  <a:gd name="connsiteX96" fmla="*/ 3545058 w 6161649"/>
                  <a:gd name="connsiteY96" fmla="*/ 450166 h 2546252"/>
                  <a:gd name="connsiteX97" fmla="*/ 3566160 w 6161649"/>
                  <a:gd name="connsiteY97" fmla="*/ 443132 h 2546252"/>
                  <a:gd name="connsiteX98" fmla="*/ 3798277 w 6161649"/>
                  <a:gd name="connsiteY98" fmla="*/ 429064 h 2546252"/>
                  <a:gd name="connsiteX99" fmla="*/ 3896751 w 6161649"/>
                  <a:gd name="connsiteY99" fmla="*/ 407963 h 2546252"/>
                  <a:gd name="connsiteX100" fmla="*/ 3903784 w 6161649"/>
                  <a:gd name="connsiteY100" fmla="*/ 407963 h 2546252"/>
                  <a:gd name="connsiteX101" fmla="*/ 3903784 w 6161649"/>
                  <a:gd name="connsiteY101" fmla="*/ 379827 h 2546252"/>
                  <a:gd name="connsiteX102" fmla="*/ 4192172 w 6161649"/>
                  <a:gd name="connsiteY102" fmla="*/ 379827 h 2546252"/>
                  <a:gd name="connsiteX103" fmla="*/ 4220307 w 6161649"/>
                  <a:gd name="connsiteY103" fmla="*/ 337624 h 2546252"/>
                  <a:gd name="connsiteX104" fmla="*/ 4389120 w 6161649"/>
                  <a:gd name="connsiteY104" fmla="*/ 337624 h 2546252"/>
                  <a:gd name="connsiteX105" fmla="*/ 4389120 w 6161649"/>
                  <a:gd name="connsiteY105" fmla="*/ 337624 h 2546252"/>
                  <a:gd name="connsiteX106" fmla="*/ 4543864 w 6161649"/>
                  <a:gd name="connsiteY106" fmla="*/ 330591 h 2546252"/>
                  <a:gd name="connsiteX107" fmla="*/ 4543864 w 6161649"/>
                  <a:gd name="connsiteY107" fmla="*/ 330591 h 2546252"/>
                  <a:gd name="connsiteX108" fmla="*/ 4593101 w 6161649"/>
                  <a:gd name="connsiteY108" fmla="*/ 288387 h 2546252"/>
                  <a:gd name="connsiteX109" fmla="*/ 4642338 w 6161649"/>
                  <a:gd name="connsiteY109" fmla="*/ 246184 h 2546252"/>
                  <a:gd name="connsiteX110" fmla="*/ 4930726 w 6161649"/>
                  <a:gd name="connsiteY110" fmla="*/ 246184 h 2546252"/>
                  <a:gd name="connsiteX111" fmla="*/ 4965895 w 6161649"/>
                  <a:gd name="connsiteY111" fmla="*/ 239151 h 2546252"/>
                  <a:gd name="connsiteX112" fmla="*/ 5036234 w 6161649"/>
                  <a:gd name="connsiteY112" fmla="*/ 232117 h 2546252"/>
                  <a:gd name="connsiteX113" fmla="*/ 5057335 w 6161649"/>
                  <a:gd name="connsiteY113" fmla="*/ 211015 h 2546252"/>
                  <a:gd name="connsiteX114" fmla="*/ 5591907 w 6161649"/>
                  <a:gd name="connsiteY114" fmla="*/ 211015 h 2546252"/>
                  <a:gd name="connsiteX115" fmla="*/ 5591907 w 6161649"/>
                  <a:gd name="connsiteY115" fmla="*/ 211015 h 2546252"/>
                  <a:gd name="connsiteX116" fmla="*/ 5725551 w 6161649"/>
                  <a:gd name="connsiteY116" fmla="*/ 211015 h 2546252"/>
                  <a:gd name="connsiteX117" fmla="*/ 5725551 w 6161649"/>
                  <a:gd name="connsiteY117" fmla="*/ 182880 h 2546252"/>
                  <a:gd name="connsiteX118" fmla="*/ 5781821 w 6161649"/>
                  <a:gd name="connsiteY118" fmla="*/ 112541 h 2546252"/>
                  <a:gd name="connsiteX119" fmla="*/ 5908431 w 6161649"/>
                  <a:gd name="connsiteY119" fmla="*/ 112541 h 2546252"/>
                  <a:gd name="connsiteX120" fmla="*/ 5908431 w 6161649"/>
                  <a:gd name="connsiteY120" fmla="*/ 35169 h 2546252"/>
                  <a:gd name="connsiteX121" fmla="*/ 5992837 w 6161649"/>
                  <a:gd name="connsiteY121" fmla="*/ 28135 h 2546252"/>
                  <a:gd name="connsiteX122" fmla="*/ 6084277 w 6161649"/>
                  <a:gd name="connsiteY122" fmla="*/ 21101 h 2546252"/>
                  <a:gd name="connsiteX123" fmla="*/ 6140547 w 6161649"/>
                  <a:gd name="connsiteY123" fmla="*/ 14067 h 2546252"/>
                  <a:gd name="connsiteX124" fmla="*/ 6161649 w 6161649"/>
                  <a:gd name="connsiteY124" fmla="*/ 0 h 2546252"/>
                  <a:gd name="connsiteX125" fmla="*/ 6161649 w 6161649"/>
                  <a:gd name="connsiteY125" fmla="*/ 0 h 2546252"/>
                  <a:gd name="connsiteX0" fmla="*/ 0 w 6161649"/>
                  <a:gd name="connsiteY0" fmla="*/ 2546252 h 2546252"/>
                  <a:gd name="connsiteX1" fmla="*/ 0 w 6161649"/>
                  <a:gd name="connsiteY1" fmla="*/ 2546252 h 2546252"/>
                  <a:gd name="connsiteX2" fmla="*/ 14067 w 6161649"/>
                  <a:gd name="connsiteY2" fmla="*/ 2482947 h 2546252"/>
                  <a:gd name="connsiteX3" fmla="*/ 28135 w 6161649"/>
                  <a:gd name="connsiteY3" fmla="*/ 2440744 h 2546252"/>
                  <a:gd name="connsiteX4" fmla="*/ 35169 w 6161649"/>
                  <a:gd name="connsiteY4" fmla="*/ 2370406 h 2546252"/>
                  <a:gd name="connsiteX5" fmla="*/ 42203 w 6161649"/>
                  <a:gd name="connsiteY5" fmla="*/ 2349304 h 2546252"/>
                  <a:gd name="connsiteX6" fmla="*/ 49237 w 6161649"/>
                  <a:gd name="connsiteY6" fmla="*/ 2307101 h 2546252"/>
                  <a:gd name="connsiteX7" fmla="*/ 56271 w 6161649"/>
                  <a:gd name="connsiteY7" fmla="*/ 2187526 h 2546252"/>
                  <a:gd name="connsiteX8" fmla="*/ 77372 w 6161649"/>
                  <a:gd name="connsiteY8" fmla="*/ 2110154 h 2546252"/>
                  <a:gd name="connsiteX9" fmla="*/ 84406 w 6161649"/>
                  <a:gd name="connsiteY9" fmla="*/ 2018714 h 2546252"/>
                  <a:gd name="connsiteX10" fmla="*/ 98474 w 6161649"/>
                  <a:gd name="connsiteY10" fmla="*/ 1976511 h 2546252"/>
                  <a:gd name="connsiteX11" fmla="*/ 105507 w 6161649"/>
                  <a:gd name="connsiteY11" fmla="*/ 1934307 h 2546252"/>
                  <a:gd name="connsiteX12" fmla="*/ 112541 w 6161649"/>
                  <a:gd name="connsiteY12" fmla="*/ 1913206 h 2546252"/>
                  <a:gd name="connsiteX13" fmla="*/ 119575 w 6161649"/>
                  <a:gd name="connsiteY13" fmla="*/ 1878037 h 2546252"/>
                  <a:gd name="connsiteX14" fmla="*/ 133643 w 6161649"/>
                  <a:gd name="connsiteY14" fmla="*/ 1835834 h 2546252"/>
                  <a:gd name="connsiteX15" fmla="*/ 147711 w 6161649"/>
                  <a:gd name="connsiteY15" fmla="*/ 1772529 h 2546252"/>
                  <a:gd name="connsiteX16" fmla="*/ 161778 w 6161649"/>
                  <a:gd name="connsiteY16" fmla="*/ 1751427 h 2546252"/>
                  <a:gd name="connsiteX17" fmla="*/ 168812 w 6161649"/>
                  <a:gd name="connsiteY17" fmla="*/ 1730326 h 2546252"/>
                  <a:gd name="connsiteX18" fmla="*/ 189914 w 6161649"/>
                  <a:gd name="connsiteY18" fmla="*/ 1716258 h 2546252"/>
                  <a:gd name="connsiteX19" fmla="*/ 203981 w 6161649"/>
                  <a:gd name="connsiteY19" fmla="*/ 1695157 h 2546252"/>
                  <a:gd name="connsiteX20" fmla="*/ 218049 w 6161649"/>
                  <a:gd name="connsiteY20" fmla="*/ 1652954 h 2546252"/>
                  <a:gd name="connsiteX21" fmla="*/ 239151 w 6161649"/>
                  <a:gd name="connsiteY21" fmla="*/ 1638886 h 2546252"/>
                  <a:gd name="connsiteX22" fmla="*/ 253218 w 6161649"/>
                  <a:gd name="connsiteY22" fmla="*/ 1617784 h 2546252"/>
                  <a:gd name="connsiteX23" fmla="*/ 274320 w 6161649"/>
                  <a:gd name="connsiteY23" fmla="*/ 1610751 h 2546252"/>
                  <a:gd name="connsiteX24" fmla="*/ 281354 w 6161649"/>
                  <a:gd name="connsiteY24" fmla="*/ 1589649 h 2546252"/>
                  <a:gd name="connsiteX25" fmla="*/ 309489 w 6161649"/>
                  <a:gd name="connsiteY25" fmla="*/ 1498209 h 2546252"/>
                  <a:gd name="connsiteX26" fmla="*/ 330591 w 6161649"/>
                  <a:gd name="connsiteY26" fmla="*/ 1484141 h 2546252"/>
                  <a:gd name="connsiteX27" fmla="*/ 372794 w 6161649"/>
                  <a:gd name="connsiteY27" fmla="*/ 1470074 h 2546252"/>
                  <a:gd name="connsiteX28" fmla="*/ 436098 w 6161649"/>
                  <a:gd name="connsiteY28" fmla="*/ 1441938 h 2546252"/>
                  <a:gd name="connsiteX29" fmla="*/ 457200 w 6161649"/>
                  <a:gd name="connsiteY29" fmla="*/ 1434904 h 2546252"/>
                  <a:gd name="connsiteX30" fmla="*/ 485335 w 6161649"/>
                  <a:gd name="connsiteY30" fmla="*/ 1392701 h 2546252"/>
                  <a:gd name="connsiteX31" fmla="*/ 492369 w 6161649"/>
                  <a:gd name="connsiteY31" fmla="*/ 1371600 h 2546252"/>
                  <a:gd name="connsiteX32" fmla="*/ 513471 w 6161649"/>
                  <a:gd name="connsiteY32" fmla="*/ 1357532 h 2546252"/>
                  <a:gd name="connsiteX33" fmla="*/ 562707 w 6161649"/>
                  <a:gd name="connsiteY33" fmla="*/ 1329397 h 2546252"/>
                  <a:gd name="connsiteX34" fmla="*/ 576775 w 6161649"/>
                  <a:gd name="connsiteY34" fmla="*/ 1308295 h 2546252"/>
                  <a:gd name="connsiteX35" fmla="*/ 597877 w 6161649"/>
                  <a:gd name="connsiteY35" fmla="*/ 1294227 h 2546252"/>
                  <a:gd name="connsiteX36" fmla="*/ 604911 w 6161649"/>
                  <a:gd name="connsiteY36" fmla="*/ 1273126 h 2546252"/>
                  <a:gd name="connsiteX37" fmla="*/ 661181 w 6161649"/>
                  <a:gd name="connsiteY37" fmla="*/ 1259058 h 2546252"/>
                  <a:gd name="connsiteX38" fmla="*/ 773723 w 6161649"/>
                  <a:gd name="connsiteY38" fmla="*/ 1259058 h 2546252"/>
                  <a:gd name="connsiteX39" fmla="*/ 773723 w 6161649"/>
                  <a:gd name="connsiteY39" fmla="*/ 1252024 h 2546252"/>
                  <a:gd name="connsiteX40" fmla="*/ 844061 w 6161649"/>
                  <a:gd name="connsiteY40" fmla="*/ 1202787 h 2546252"/>
                  <a:gd name="connsiteX41" fmla="*/ 858129 w 6161649"/>
                  <a:gd name="connsiteY41" fmla="*/ 1202787 h 2546252"/>
                  <a:gd name="connsiteX42" fmla="*/ 942535 w 6161649"/>
                  <a:gd name="connsiteY42" fmla="*/ 1202787 h 2546252"/>
                  <a:gd name="connsiteX43" fmla="*/ 970671 w 6161649"/>
                  <a:gd name="connsiteY43" fmla="*/ 1146517 h 2546252"/>
                  <a:gd name="connsiteX44" fmla="*/ 1033975 w 6161649"/>
                  <a:gd name="connsiteY44" fmla="*/ 1132449 h 2546252"/>
                  <a:gd name="connsiteX45" fmla="*/ 1069144 w 6161649"/>
                  <a:gd name="connsiteY45" fmla="*/ 1125415 h 2546252"/>
                  <a:gd name="connsiteX46" fmla="*/ 1083212 w 6161649"/>
                  <a:gd name="connsiteY46" fmla="*/ 1104314 h 2546252"/>
                  <a:gd name="connsiteX47" fmla="*/ 1125415 w 6161649"/>
                  <a:gd name="connsiteY47" fmla="*/ 1090246 h 2546252"/>
                  <a:gd name="connsiteX48" fmla="*/ 1125415 w 6161649"/>
                  <a:gd name="connsiteY48" fmla="*/ 1090246 h 2546252"/>
                  <a:gd name="connsiteX49" fmla="*/ 1153551 w 6161649"/>
                  <a:gd name="connsiteY49" fmla="*/ 1083212 h 2546252"/>
                  <a:gd name="connsiteX50" fmla="*/ 1195754 w 6161649"/>
                  <a:gd name="connsiteY50" fmla="*/ 1069144 h 2546252"/>
                  <a:gd name="connsiteX51" fmla="*/ 1216855 w 6161649"/>
                  <a:gd name="connsiteY51" fmla="*/ 1026941 h 2546252"/>
                  <a:gd name="connsiteX52" fmla="*/ 1230923 w 6161649"/>
                  <a:gd name="connsiteY52" fmla="*/ 1005840 h 2546252"/>
                  <a:gd name="connsiteX53" fmla="*/ 1353160 w 6161649"/>
                  <a:gd name="connsiteY53" fmla="*/ 1001278 h 2546252"/>
                  <a:gd name="connsiteX54" fmla="*/ 1390420 w 6161649"/>
                  <a:gd name="connsiteY54" fmla="*/ 965347 h 2546252"/>
                  <a:gd name="connsiteX55" fmla="*/ 1456006 w 6161649"/>
                  <a:gd name="connsiteY55" fmla="*/ 970671 h 2546252"/>
                  <a:gd name="connsiteX56" fmla="*/ 1498209 w 6161649"/>
                  <a:gd name="connsiteY56" fmla="*/ 949569 h 2546252"/>
                  <a:gd name="connsiteX57" fmla="*/ 1519311 w 6161649"/>
                  <a:gd name="connsiteY57" fmla="*/ 935501 h 2546252"/>
                  <a:gd name="connsiteX58" fmla="*/ 1568547 w 6161649"/>
                  <a:gd name="connsiteY58" fmla="*/ 928467 h 2546252"/>
                  <a:gd name="connsiteX59" fmla="*/ 1582615 w 6161649"/>
                  <a:gd name="connsiteY59" fmla="*/ 907366 h 2546252"/>
                  <a:gd name="connsiteX60" fmla="*/ 1688123 w 6161649"/>
                  <a:gd name="connsiteY60" fmla="*/ 886264 h 2546252"/>
                  <a:gd name="connsiteX61" fmla="*/ 1730326 w 6161649"/>
                  <a:gd name="connsiteY61" fmla="*/ 858129 h 2546252"/>
                  <a:gd name="connsiteX62" fmla="*/ 1821766 w 6161649"/>
                  <a:gd name="connsiteY62" fmla="*/ 844061 h 2546252"/>
                  <a:gd name="connsiteX63" fmla="*/ 1842867 w 6161649"/>
                  <a:gd name="connsiteY63" fmla="*/ 837027 h 2546252"/>
                  <a:gd name="connsiteX64" fmla="*/ 1913206 w 6161649"/>
                  <a:gd name="connsiteY64" fmla="*/ 844061 h 2546252"/>
                  <a:gd name="connsiteX65" fmla="*/ 1955409 w 6161649"/>
                  <a:gd name="connsiteY65" fmla="*/ 865163 h 2546252"/>
                  <a:gd name="connsiteX66" fmla="*/ 1976511 w 6161649"/>
                  <a:gd name="connsiteY66" fmla="*/ 872197 h 2546252"/>
                  <a:gd name="connsiteX67" fmla="*/ 2082018 w 6161649"/>
                  <a:gd name="connsiteY67" fmla="*/ 865163 h 2546252"/>
                  <a:gd name="connsiteX68" fmla="*/ 2124221 w 6161649"/>
                  <a:gd name="connsiteY68" fmla="*/ 851095 h 2546252"/>
                  <a:gd name="connsiteX69" fmla="*/ 2145323 w 6161649"/>
                  <a:gd name="connsiteY69" fmla="*/ 844061 h 2546252"/>
                  <a:gd name="connsiteX70" fmla="*/ 2208627 w 6161649"/>
                  <a:gd name="connsiteY70" fmla="*/ 837027 h 2546252"/>
                  <a:gd name="connsiteX71" fmla="*/ 2300067 w 6161649"/>
                  <a:gd name="connsiteY71" fmla="*/ 829994 h 2546252"/>
                  <a:gd name="connsiteX72" fmla="*/ 2368315 w 6161649"/>
                  <a:gd name="connsiteY72" fmla="*/ 818208 h 2546252"/>
                  <a:gd name="connsiteX73" fmla="*/ 2433711 w 6161649"/>
                  <a:gd name="connsiteY73" fmla="*/ 808892 h 2546252"/>
                  <a:gd name="connsiteX74" fmla="*/ 2454812 w 6161649"/>
                  <a:gd name="connsiteY74" fmla="*/ 801858 h 2546252"/>
                  <a:gd name="connsiteX75" fmla="*/ 2539218 w 6161649"/>
                  <a:gd name="connsiteY75" fmla="*/ 787791 h 2546252"/>
                  <a:gd name="connsiteX76" fmla="*/ 2553286 w 6161649"/>
                  <a:gd name="connsiteY76" fmla="*/ 766689 h 2546252"/>
                  <a:gd name="connsiteX77" fmla="*/ 2560320 w 6161649"/>
                  <a:gd name="connsiteY77" fmla="*/ 745587 h 2546252"/>
                  <a:gd name="connsiteX78" fmla="*/ 2581421 w 6161649"/>
                  <a:gd name="connsiteY78" fmla="*/ 738554 h 2546252"/>
                  <a:gd name="connsiteX79" fmla="*/ 2679895 w 6161649"/>
                  <a:gd name="connsiteY79" fmla="*/ 745587 h 2546252"/>
                  <a:gd name="connsiteX80" fmla="*/ 2764301 w 6161649"/>
                  <a:gd name="connsiteY80" fmla="*/ 745587 h 2546252"/>
                  <a:gd name="connsiteX81" fmla="*/ 2771335 w 6161649"/>
                  <a:gd name="connsiteY81" fmla="*/ 724486 h 2546252"/>
                  <a:gd name="connsiteX82" fmla="*/ 2813538 w 6161649"/>
                  <a:gd name="connsiteY82" fmla="*/ 717452 h 2546252"/>
                  <a:gd name="connsiteX83" fmla="*/ 2855741 w 6161649"/>
                  <a:gd name="connsiteY83" fmla="*/ 703384 h 2546252"/>
                  <a:gd name="connsiteX84" fmla="*/ 3017520 w 6161649"/>
                  <a:gd name="connsiteY84" fmla="*/ 710418 h 2546252"/>
                  <a:gd name="connsiteX85" fmla="*/ 3066757 w 6161649"/>
                  <a:gd name="connsiteY85" fmla="*/ 682283 h 2546252"/>
                  <a:gd name="connsiteX86" fmla="*/ 3123027 w 6161649"/>
                  <a:gd name="connsiteY86" fmla="*/ 668215 h 2546252"/>
                  <a:gd name="connsiteX87" fmla="*/ 3151163 w 6161649"/>
                  <a:gd name="connsiteY87" fmla="*/ 661181 h 2546252"/>
                  <a:gd name="connsiteX88" fmla="*/ 3200400 w 6161649"/>
                  <a:gd name="connsiteY88" fmla="*/ 647114 h 2546252"/>
                  <a:gd name="connsiteX89" fmla="*/ 3242603 w 6161649"/>
                  <a:gd name="connsiteY89" fmla="*/ 640080 h 2546252"/>
                  <a:gd name="connsiteX90" fmla="*/ 3284806 w 6161649"/>
                  <a:gd name="connsiteY90" fmla="*/ 618978 h 2546252"/>
                  <a:gd name="connsiteX91" fmla="*/ 3298874 w 6161649"/>
                  <a:gd name="connsiteY91" fmla="*/ 597877 h 2546252"/>
                  <a:gd name="connsiteX92" fmla="*/ 3334043 w 6161649"/>
                  <a:gd name="connsiteY92" fmla="*/ 597877 h 2546252"/>
                  <a:gd name="connsiteX93" fmla="*/ 3397347 w 6161649"/>
                  <a:gd name="connsiteY93" fmla="*/ 513471 h 2546252"/>
                  <a:gd name="connsiteX94" fmla="*/ 3453618 w 6161649"/>
                  <a:gd name="connsiteY94" fmla="*/ 485335 h 2546252"/>
                  <a:gd name="connsiteX95" fmla="*/ 3495821 w 6161649"/>
                  <a:gd name="connsiteY95" fmla="*/ 471267 h 2546252"/>
                  <a:gd name="connsiteX96" fmla="*/ 3545058 w 6161649"/>
                  <a:gd name="connsiteY96" fmla="*/ 450166 h 2546252"/>
                  <a:gd name="connsiteX97" fmla="*/ 3566160 w 6161649"/>
                  <a:gd name="connsiteY97" fmla="*/ 443132 h 2546252"/>
                  <a:gd name="connsiteX98" fmla="*/ 3798277 w 6161649"/>
                  <a:gd name="connsiteY98" fmla="*/ 429064 h 2546252"/>
                  <a:gd name="connsiteX99" fmla="*/ 3896751 w 6161649"/>
                  <a:gd name="connsiteY99" fmla="*/ 407963 h 2546252"/>
                  <a:gd name="connsiteX100" fmla="*/ 3903784 w 6161649"/>
                  <a:gd name="connsiteY100" fmla="*/ 407963 h 2546252"/>
                  <a:gd name="connsiteX101" fmla="*/ 3903784 w 6161649"/>
                  <a:gd name="connsiteY101" fmla="*/ 379827 h 2546252"/>
                  <a:gd name="connsiteX102" fmla="*/ 4192172 w 6161649"/>
                  <a:gd name="connsiteY102" fmla="*/ 379827 h 2546252"/>
                  <a:gd name="connsiteX103" fmla="*/ 4220307 w 6161649"/>
                  <a:gd name="connsiteY103" fmla="*/ 337624 h 2546252"/>
                  <a:gd name="connsiteX104" fmla="*/ 4389120 w 6161649"/>
                  <a:gd name="connsiteY104" fmla="*/ 337624 h 2546252"/>
                  <a:gd name="connsiteX105" fmla="*/ 4389120 w 6161649"/>
                  <a:gd name="connsiteY105" fmla="*/ 337624 h 2546252"/>
                  <a:gd name="connsiteX106" fmla="*/ 4543864 w 6161649"/>
                  <a:gd name="connsiteY106" fmla="*/ 330591 h 2546252"/>
                  <a:gd name="connsiteX107" fmla="*/ 4543864 w 6161649"/>
                  <a:gd name="connsiteY107" fmla="*/ 330591 h 2546252"/>
                  <a:gd name="connsiteX108" fmla="*/ 4593101 w 6161649"/>
                  <a:gd name="connsiteY108" fmla="*/ 288387 h 2546252"/>
                  <a:gd name="connsiteX109" fmla="*/ 4642338 w 6161649"/>
                  <a:gd name="connsiteY109" fmla="*/ 246184 h 2546252"/>
                  <a:gd name="connsiteX110" fmla="*/ 4930726 w 6161649"/>
                  <a:gd name="connsiteY110" fmla="*/ 246184 h 2546252"/>
                  <a:gd name="connsiteX111" fmla="*/ 4965895 w 6161649"/>
                  <a:gd name="connsiteY111" fmla="*/ 239151 h 2546252"/>
                  <a:gd name="connsiteX112" fmla="*/ 5036234 w 6161649"/>
                  <a:gd name="connsiteY112" fmla="*/ 232117 h 2546252"/>
                  <a:gd name="connsiteX113" fmla="*/ 5057335 w 6161649"/>
                  <a:gd name="connsiteY113" fmla="*/ 211015 h 2546252"/>
                  <a:gd name="connsiteX114" fmla="*/ 5591907 w 6161649"/>
                  <a:gd name="connsiteY114" fmla="*/ 211015 h 2546252"/>
                  <a:gd name="connsiteX115" fmla="*/ 5591907 w 6161649"/>
                  <a:gd name="connsiteY115" fmla="*/ 211015 h 2546252"/>
                  <a:gd name="connsiteX116" fmla="*/ 5725551 w 6161649"/>
                  <a:gd name="connsiteY116" fmla="*/ 211015 h 2546252"/>
                  <a:gd name="connsiteX117" fmla="*/ 5725551 w 6161649"/>
                  <a:gd name="connsiteY117" fmla="*/ 182880 h 2546252"/>
                  <a:gd name="connsiteX118" fmla="*/ 5781821 w 6161649"/>
                  <a:gd name="connsiteY118" fmla="*/ 112541 h 2546252"/>
                  <a:gd name="connsiteX119" fmla="*/ 5908431 w 6161649"/>
                  <a:gd name="connsiteY119" fmla="*/ 112541 h 2546252"/>
                  <a:gd name="connsiteX120" fmla="*/ 5908431 w 6161649"/>
                  <a:gd name="connsiteY120" fmla="*/ 35169 h 2546252"/>
                  <a:gd name="connsiteX121" fmla="*/ 5992837 w 6161649"/>
                  <a:gd name="connsiteY121" fmla="*/ 28135 h 2546252"/>
                  <a:gd name="connsiteX122" fmla="*/ 6084277 w 6161649"/>
                  <a:gd name="connsiteY122" fmla="*/ 21101 h 2546252"/>
                  <a:gd name="connsiteX123" fmla="*/ 6140547 w 6161649"/>
                  <a:gd name="connsiteY123" fmla="*/ 14067 h 2546252"/>
                  <a:gd name="connsiteX124" fmla="*/ 6161649 w 6161649"/>
                  <a:gd name="connsiteY124" fmla="*/ 0 h 2546252"/>
                  <a:gd name="connsiteX125" fmla="*/ 6161649 w 6161649"/>
                  <a:gd name="connsiteY125" fmla="*/ 0 h 2546252"/>
                  <a:gd name="connsiteX0" fmla="*/ 0 w 6161649"/>
                  <a:gd name="connsiteY0" fmla="*/ 2546252 h 2546252"/>
                  <a:gd name="connsiteX1" fmla="*/ 0 w 6161649"/>
                  <a:gd name="connsiteY1" fmla="*/ 2546252 h 2546252"/>
                  <a:gd name="connsiteX2" fmla="*/ 14067 w 6161649"/>
                  <a:gd name="connsiteY2" fmla="*/ 2482947 h 2546252"/>
                  <a:gd name="connsiteX3" fmla="*/ 28135 w 6161649"/>
                  <a:gd name="connsiteY3" fmla="*/ 2440744 h 2546252"/>
                  <a:gd name="connsiteX4" fmla="*/ 35169 w 6161649"/>
                  <a:gd name="connsiteY4" fmla="*/ 2370406 h 2546252"/>
                  <a:gd name="connsiteX5" fmla="*/ 42203 w 6161649"/>
                  <a:gd name="connsiteY5" fmla="*/ 2349304 h 2546252"/>
                  <a:gd name="connsiteX6" fmla="*/ 49237 w 6161649"/>
                  <a:gd name="connsiteY6" fmla="*/ 2307101 h 2546252"/>
                  <a:gd name="connsiteX7" fmla="*/ 56271 w 6161649"/>
                  <a:gd name="connsiteY7" fmla="*/ 2187526 h 2546252"/>
                  <a:gd name="connsiteX8" fmla="*/ 77372 w 6161649"/>
                  <a:gd name="connsiteY8" fmla="*/ 2110154 h 2546252"/>
                  <a:gd name="connsiteX9" fmla="*/ 84406 w 6161649"/>
                  <a:gd name="connsiteY9" fmla="*/ 2018714 h 2546252"/>
                  <a:gd name="connsiteX10" fmla="*/ 98474 w 6161649"/>
                  <a:gd name="connsiteY10" fmla="*/ 1976511 h 2546252"/>
                  <a:gd name="connsiteX11" fmla="*/ 105507 w 6161649"/>
                  <a:gd name="connsiteY11" fmla="*/ 1934307 h 2546252"/>
                  <a:gd name="connsiteX12" fmla="*/ 112541 w 6161649"/>
                  <a:gd name="connsiteY12" fmla="*/ 1913206 h 2546252"/>
                  <a:gd name="connsiteX13" fmla="*/ 119575 w 6161649"/>
                  <a:gd name="connsiteY13" fmla="*/ 1878037 h 2546252"/>
                  <a:gd name="connsiteX14" fmla="*/ 133643 w 6161649"/>
                  <a:gd name="connsiteY14" fmla="*/ 1835834 h 2546252"/>
                  <a:gd name="connsiteX15" fmla="*/ 147711 w 6161649"/>
                  <a:gd name="connsiteY15" fmla="*/ 1772529 h 2546252"/>
                  <a:gd name="connsiteX16" fmla="*/ 161778 w 6161649"/>
                  <a:gd name="connsiteY16" fmla="*/ 1751427 h 2546252"/>
                  <a:gd name="connsiteX17" fmla="*/ 168812 w 6161649"/>
                  <a:gd name="connsiteY17" fmla="*/ 1730326 h 2546252"/>
                  <a:gd name="connsiteX18" fmla="*/ 189914 w 6161649"/>
                  <a:gd name="connsiteY18" fmla="*/ 1716258 h 2546252"/>
                  <a:gd name="connsiteX19" fmla="*/ 203981 w 6161649"/>
                  <a:gd name="connsiteY19" fmla="*/ 1695157 h 2546252"/>
                  <a:gd name="connsiteX20" fmla="*/ 218049 w 6161649"/>
                  <a:gd name="connsiteY20" fmla="*/ 1652954 h 2546252"/>
                  <a:gd name="connsiteX21" fmla="*/ 239151 w 6161649"/>
                  <a:gd name="connsiteY21" fmla="*/ 1638886 h 2546252"/>
                  <a:gd name="connsiteX22" fmla="*/ 253218 w 6161649"/>
                  <a:gd name="connsiteY22" fmla="*/ 1617784 h 2546252"/>
                  <a:gd name="connsiteX23" fmla="*/ 274320 w 6161649"/>
                  <a:gd name="connsiteY23" fmla="*/ 1610751 h 2546252"/>
                  <a:gd name="connsiteX24" fmla="*/ 281354 w 6161649"/>
                  <a:gd name="connsiteY24" fmla="*/ 1589649 h 2546252"/>
                  <a:gd name="connsiteX25" fmla="*/ 309489 w 6161649"/>
                  <a:gd name="connsiteY25" fmla="*/ 1498209 h 2546252"/>
                  <a:gd name="connsiteX26" fmla="*/ 330591 w 6161649"/>
                  <a:gd name="connsiteY26" fmla="*/ 1484141 h 2546252"/>
                  <a:gd name="connsiteX27" fmla="*/ 372794 w 6161649"/>
                  <a:gd name="connsiteY27" fmla="*/ 1470074 h 2546252"/>
                  <a:gd name="connsiteX28" fmla="*/ 436098 w 6161649"/>
                  <a:gd name="connsiteY28" fmla="*/ 1441938 h 2546252"/>
                  <a:gd name="connsiteX29" fmla="*/ 457200 w 6161649"/>
                  <a:gd name="connsiteY29" fmla="*/ 1434904 h 2546252"/>
                  <a:gd name="connsiteX30" fmla="*/ 485335 w 6161649"/>
                  <a:gd name="connsiteY30" fmla="*/ 1392701 h 2546252"/>
                  <a:gd name="connsiteX31" fmla="*/ 492369 w 6161649"/>
                  <a:gd name="connsiteY31" fmla="*/ 1371600 h 2546252"/>
                  <a:gd name="connsiteX32" fmla="*/ 513471 w 6161649"/>
                  <a:gd name="connsiteY32" fmla="*/ 1357532 h 2546252"/>
                  <a:gd name="connsiteX33" fmla="*/ 562707 w 6161649"/>
                  <a:gd name="connsiteY33" fmla="*/ 1329397 h 2546252"/>
                  <a:gd name="connsiteX34" fmla="*/ 576775 w 6161649"/>
                  <a:gd name="connsiteY34" fmla="*/ 1308295 h 2546252"/>
                  <a:gd name="connsiteX35" fmla="*/ 597877 w 6161649"/>
                  <a:gd name="connsiteY35" fmla="*/ 1294227 h 2546252"/>
                  <a:gd name="connsiteX36" fmla="*/ 604911 w 6161649"/>
                  <a:gd name="connsiteY36" fmla="*/ 1273126 h 2546252"/>
                  <a:gd name="connsiteX37" fmla="*/ 661181 w 6161649"/>
                  <a:gd name="connsiteY37" fmla="*/ 1259058 h 2546252"/>
                  <a:gd name="connsiteX38" fmla="*/ 773723 w 6161649"/>
                  <a:gd name="connsiteY38" fmla="*/ 1259058 h 2546252"/>
                  <a:gd name="connsiteX39" fmla="*/ 773723 w 6161649"/>
                  <a:gd name="connsiteY39" fmla="*/ 1252024 h 2546252"/>
                  <a:gd name="connsiteX40" fmla="*/ 844061 w 6161649"/>
                  <a:gd name="connsiteY40" fmla="*/ 1202787 h 2546252"/>
                  <a:gd name="connsiteX41" fmla="*/ 858129 w 6161649"/>
                  <a:gd name="connsiteY41" fmla="*/ 1202787 h 2546252"/>
                  <a:gd name="connsiteX42" fmla="*/ 942535 w 6161649"/>
                  <a:gd name="connsiteY42" fmla="*/ 1202787 h 2546252"/>
                  <a:gd name="connsiteX43" fmla="*/ 970671 w 6161649"/>
                  <a:gd name="connsiteY43" fmla="*/ 1146517 h 2546252"/>
                  <a:gd name="connsiteX44" fmla="*/ 1033975 w 6161649"/>
                  <a:gd name="connsiteY44" fmla="*/ 1132449 h 2546252"/>
                  <a:gd name="connsiteX45" fmla="*/ 1069144 w 6161649"/>
                  <a:gd name="connsiteY45" fmla="*/ 1125415 h 2546252"/>
                  <a:gd name="connsiteX46" fmla="*/ 1083212 w 6161649"/>
                  <a:gd name="connsiteY46" fmla="*/ 1104314 h 2546252"/>
                  <a:gd name="connsiteX47" fmla="*/ 1125415 w 6161649"/>
                  <a:gd name="connsiteY47" fmla="*/ 1090246 h 2546252"/>
                  <a:gd name="connsiteX48" fmla="*/ 1125415 w 6161649"/>
                  <a:gd name="connsiteY48" fmla="*/ 1090246 h 2546252"/>
                  <a:gd name="connsiteX49" fmla="*/ 1153551 w 6161649"/>
                  <a:gd name="connsiteY49" fmla="*/ 1083212 h 2546252"/>
                  <a:gd name="connsiteX50" fmla="*/ 1195754 w 6161649"/>
                  <a:gd name="connsiteY50" fmla="*/ 1069144 h 2546252"/>
                  <a:gd name="connsiteX51" fmla="*/ 1216855 w 6161649"/>
                  <a:gd name="connsiteY51" fmla="*/ 1026941 h 2546252"/>
                  <a:gd name="connsiteX52" fmla="*/ 1230923 w 6161649"/>
                  <a:gd name="connsiteY52" fmla="*/ 1005840 h 2546252"/>
                  <a:gd name="connsiteX53" fmla="*/ 1353160 w 6161649"/>
                  <a:gd name="connsiteY53" fmla="*/ 1001278 h 2546252"/>
                  <a:gd name="connsiteX54" fmla="*/ 1390420 w 6161649"/>
                  <a:gd name="connsiteY54" fmla="*/ 965347 h 2546252"/>
                  <a:gd name="connsiteX55" fmla="*/ 1456006 w 6161649"/>
                  <a:gd name="connsiteY55" fmla="*/ 970671 h 2546252"/>
                  <a:gd name="connsiteX56" fmla="*/ 1498209 w 6161649"/>
                  <a:gd name="connsiteY56" fmla="*/ 949569 h 2546252"/>
                  <a:gd name="connsiteX57" fmla="*/ 1519311 w 6161649"/>
                  <a:gd name="connsiteY57" fmla="*/ 935501 h 2546252"/>
                  <a:gd name="connsiteX58" fmla="*/ 1568547 w 6161649"/>
                  <a:gd name="connsiteY58" fmla="*/ 928467 h 2546252"/>
                  <a:gd name="connsiteX59" fmla="*/ 1582615 w 6161649"/>
                  <a:gd name="connsiteY59" fmla="*/ 907366 h 2546252"/>
                  <a:gd name="connsiteX60" fmla="*/ 1688123 w 6161649"/>
                  <a:gd name="connsiteY60" fmla="*/ 886264 h 2546252"/>
                  <a:gd name="connsiteX61" fmla="*/ 1730326 w 6161649"/>
                  <a:gd name="connsiteY61" fmla="*/ 858129 h 2546252"/>
                  <a:gd name="connsiteX62" fmla="*/ 1821766 w 6161649"/>
                  <a:gd name="connsiteY62" fmla="*/ 844061 h 2546252"/>
                  <a:gd name="connsiteX63" fmla="*/ 1842867 w 6161649"/>
                  <a:gd name="connsiteY63" fmla="*/ 837027 h 2546252"/>
                  <a:gd name="connsiteX64" fmla="*/ 1913206 w 6161649"/>
                  <a:gd name="connsiteY64" fmla="*/ 844061 h 2546252"/>
                  <a:gd name="connsiteX65" fmla="*/ 1955409 w 6161649"/>
                  <a:gd name="connsiteY65" fmla="*/ 865163 h 2546252"/>
                  <a:gd name="connsiteX66" fmla="*/ 1976511 w 6161649"/>
                  <a:gd name="connsiteY66" fmla="*/ 872197 h 2546252"/>
                  <a:gd name="connsiteX67" fmla="*/ 2082018 w 6161649"/>
                  <a:gd name="connsiteY67" fmla="*/ 865163 h 2546252"/>
                  <a:gd name="connsiteX68" fmla="*/ 2124221 w 6161649"/>
                  <a:gd name="connsiteY68" fmla="*/ 851095 h 2546252"/>
                  <a:gd name="connsiteX69" fmla="*/ 2145323 w 6161649"/>
                  <a:gd name="connsiteY69" fmla="*/ 844061 h 2546252"/>
                  <a:gd name="connsiteX70" fmla="*/ 2208627 w 6161649"/>
                  <a:gd name="connsiteY70" fmla="*/ 837027 h 2546252"/>
                  <a:gd name="connsiteX71" fmla="*/ 2300067 w 6161649"/>
                  <a:gd name="connsiteY71" fmla="*/ 829994 h 2546252"/>
                  <a:gd name="connsiteX72" fmla="*/ 2368315 w 6161649"/>
                  <a:gd name="connsiteY72" fmla="*/ 818208 h 2546252"/>
                  <a:gd name="connsiteX73" fmla="*/ 2433711 w 6161649"/>
                  <a:gd name="connsiteY73" fmla="*/ 808892 h 2546252"/>
                  <a:gd name="connsiteX74" fmla="*/ 2454812 w 6161649"/>
                  <a:gd name="connsiteY74" fmla="*/ 801858 h 2546252"/>
                  <a:gd name="connsiteX75" fmla="*/ 2539218 w 6161649"/>
                  <a:gd name="connsiteY75" fmla="*/ 787791 h 2546252"/>
                  <a:gd name="connsiteX76" fmla="*/ 2553286 w 6161649"/>
                  <a:gd name="connsiteY76" fmla="*/ 766689 h 2546252"/>
                  <a:gd name="connsiteX77" fmla="*/ 2560320 w 6161649"/>
                  <a:gd name="connsiteY77" fmla="*/ 745587 h 2546252"/>
                  <a:gd name="connsiteX78" fmla="*/ 2581421 w 6161649"/>
                  <a:gd name="connsiteY78" fmla="*/ 738554 h 2546252"/>
                  <a:gd name="connsiteX79" fmla="*/ 2679895 w 6161649"/>
                  <a:gd name="connsiteY79" fmla="*/ 745587 h 2546252"/>
                  <a:gd name="connsiteX80" fmla="*/ 2764301 w 6161649"/>
                  <a:gd name="connsiteY80" fmla="*/ 745587 h 2546252"/>
                  <a:gd name="connsiteX81" fmla="*/ 2771335 w 6161649"/>
                  <a:gd name="connsiteY81" fmla="*/ 724486 h 2546252"/>
                  <a:gd name="connsiteX82" fmla="*/ 2813538 w 6161649"/>
                  <a:gd name="connsiteY82" fmla="*/ 717452 h 2546252"/>
                  <a:gd name="connsiteX83" fmla="*/ 2855741 w 6161649"/>
                  <a:gd name="connsiteY83" fmla="*/ 703384 h 2546252"/>
                  <a:gd name="connsiteX84" fmla="*/ 3017520 w 6161649"/>
                  <a:gd name="connsiteY84" fmla="*/ 710418 h 2546252"/>
                  <a:gd name="connsiteX85" fmla="*/ 3066757 w 6161649"/>
                  <a:gd name="connsiteY85" fmla="*/ 682283 h 2546252"/>
                  <a:gd name="connsiteX86" fmla="*/ 3123027 w 6161649"/>
                  <a:gd name="connsiteY86" fmla="*/ 668215 h 2546252"/>
                  <a:gd name="connsiteX87" fmla="*/ 3151163 w 6161649"/>
                  <a:gd name="connsiteY87" fmla="*/ 661181 h 2546252"/>
                  <a:gd name="connsiteX88" fmla="*/ 3200400 w 6161649"/>
                  <a:gd name="connsiteY88" fmla="*/ 647114 h 2546252"/>
                  <a:gd name="connsiteX89" fmla="*/ 3242603 w 6161649"/>
                  <a:gd name="connsiteY89" fmla="*/ 640080 h 2546252"/>
                  <a:gd name="connsiteX90" fmla="*/ 3284806 w 6161649"/>
                  <a:gd name="connsiteY90" fmla="*/ 618978 h 2546252"/>
                  <a:gd name="connsiteX91" fmla="*/ 3298874 w 6161649"/>
                  <a:gd name="connsiteY91" fmla="*/ 597877 h 2546252"/>
                  <a:gd name="connsiteX92" fmla="*/ 3334043 w 6161649"/>
                  <a:gd name="connsiteY92" fmla="*/ 597877 h 2546252"/>
                  <a:gd name="connsiteX93" fmla="*/ 3397347 w 6161649"/>
                  <a:gd name="connsiteY93" fmla="*/ 513471 h 2546252"/>
                  <a:gd name="connsiteX94" fmla="*/ 3453618 w 6161649"/>
                  <a:gd name="connsiteY94" fmla="*/ 485335 h 2546252"/>
                  <a:gd name="connsiteX95" fmla="*/ 3495821 w 6161649"/>
                  <a:gd name="connsiteY95" fmla="*/ 471267 h 2546252"/>
                  <a:gd name="connsiteX96" fmla="*/ 3545058 w 6161649"/>
                  <a:gd name="connsiteY96" fmla="*/ 450166 h 2546252"/>
                  <a:gd name="connsiteX97" fmla="*/ 3566160 w 6161649"/>
                  <a:gd name="connsiteY97" fmla="*/ 443132 h 2546252"/>
                  <a:gd name="connsiteX98" fmla="*/ 3798277 w 6161649"/>
                  <a:gd name="connsiteY98" fmla="*/ 429064 h 2546252"/>
                  <a:gd name="connsiteX99" fmla="*/ 3896751 w 6161649"/>
                  <a:gd name="connsiteY99" fmla="*/ 407963 h 2546252"/>
                  <a:gd name="connsiteX100" fmla="*/ 3903784 w 6161649"/>
                  <a:gd name="connsiteY100" fmla="*/ 407963 h 2546252"/>
                  <a:gd name="connsiteX101" fmla="*/ 3903784 w 6161649"/>
                  <a:gd name="connsiteY101" fmla="*/ 379827 h 2546252"/>
                  <a:gd name="connsiteX102" fmla="*/ 4192172 w 6161649"/>
                  <a:gd name="connsiteY102" fmla="*/ 379827 h 2546252"/>
                  <a:gd name="connsiteX103" fmla="*/ 4220307 w 6161649"/>
                  <a:gd name="connsiteY103" fmla="*/ 337624 h 2546252"/>
                  <a:gd name="connsiteX104" fmla="*/ 4389120 w 6161649"/>
                  <a:gd name="connsiteY104" fmla="*/ 337624 h 2546252"/>
                  <a:gd name="connsiteX105" fmla="*/ 4389120 w 6161649"/>
                  <a:gd name="connsiteY105" fmla="*/ 337624 h 2546252"/>
                  <a:gd name="connsiteX106" fmla="*/ 4543864 w 6161649"/>
                  <a:gd name="connsiteY106" fmla="*/ 330591 h 2546252"/>
                  <a:gd name="connsiteX107" fmla="*/ 4543864 w 6161649"/>
                  <a:gd name="connsiteY107" fmla="*/ 330591 h 2546252"/>
                  <a:gd name="connsiteX108" fmla="*/ 4593101 w 6161649"/>
                  <a:gd name="connsiteY108" fmla="*/ 288387 h 2546252"/>
                  <a:gd name="connsiteX109" fmla="*/ 4642338 w 6161649"/>
                  <a:gd name="connsiteY109" fmla="*/ 246184 h 2546252"/>
                  <a:gd name="connsiteX110" fmla="*/ 4930726 w 6161649"/>
                  <a:gd name="connsiteY110" fmla="*/ 246184 h 2546252"/>
                  <a:gd name="connsiteX111" fmla="*/ 4965895 w 6161649"/>
                  <a:gd name="connsiteY111" fmla="*/ 239151 h 2546252"/>
                  <a:gd name="connsiteX112" fmla="*/ 5036234 w 6161649"/>
                  <a:gd name="connsiteY112" fmla="*/ 232117 h 2546252"/>
                  <a:gd name="connsiteX113" fmla="*/ 5057335 w 6161649"/>
                  <a:gd name="connsiteY113" fmla="*/ 211015 h 2546252"/>
                  <a:gd name="connsiteX114" fmla="*/ 5591907 w 6161649"/>
                  <a:gd name="connsiteY114" fmla="*/ 211015 h 2546252"/>
                  <a:gd name="connsiteX115" fmla="*/ 5591907 w 6161649"/>
                  <a:gd name="connsiteY115" fmla="*/ 211015 h 2546252"/>
                  <a:gd name="connsiteX116" fmla="*/ 5725551 w 6161649"/>
                  <a:gd name="connsiteY116" fmla="*/ 211015 h 2546252"/>
                  <a:gd name="connsiteX117" fmla="*/ 5725551 w 6161649"/>
                  <a:gd name="connsiteY117" fmla="*/ 182880 h 2546252"/>
                  <a:gd name="connsiteX118" fmla="*/ 5781821 w 6161649"/>
                  <a:gd name="connsiteY118" fmla="*/ 112541 h 2546252"/>
                  <a:gd name="connsiteX119" fmla="*/ 5908431 w 6161649"/>
                  <a:gd name="connsiteY119" fmla="*/ 112541 h 2546252"/>
                  <a:gd name="connsiteX120" fmla="*/ 5908431 w 6161649"/>
                  <a:gd name="connsiteY120" fmla="*/ 35169 h 2546252"/>
                  <a:gd name="connsiteX121" fmla="*/ 5992837 w 6161649"/>
                  <a:gd name="connsiteY121" fmla="*/ 28135 h 2546252"/>
                  <a:gd name="connsiteX122" fmla="*/ 6084277 w 6161649"/>
                  <a:gd name="connsiteY122" fmla="*/ 21101 h 2546252"/>
                  <a:gd name="connsiteX123" fmla="*/ 6140547 w 6161649"/>
                  <a:gd name="connsiteY123" fmla="*/ 14067 h 2546252"/>
                  <a:gd name="connsiteX124" fmla="*/ 6161649 w 6161649"/>
                  <a:gd name="connsiteY124" fmla="*/ 0 h 2546252"/>
                  <a:gd name="connsiteX125" fmla="*/ 6161649 w 6161649"/>
                  <a:gd name="connsiteY125" fmla="*/ 0 h 2546252"/>
                  <a:gd name="connsiteX0" fmla="*/ 0 w 6161649"/>
                  <a:gd name="connsiteY0" fmla="*/ 2546252 h 2546252"/>
                  <a:gd name="connsiteX1" fmla="*/ 0 w 6161649"/>
                  <a:gd name="connsiteY1" fmla="*/ 2546252 h 2546252"/>
                  <a:gd name="connsiteX2" fmla="*/ 14067 w 6161649"/>
                  <a:gd name="connsiteY2" fmla="*/ 2482947 h 2546252"/>
                  <a:gd name="connsiteX3" fmla="*/ 28135 w 6161649"/>
                  <a:gd name="connsiteY3" fmla="*/ 2440744 h 2546252"/>
                  <a:gd name="connsiteX4" fmla="*/ 35169 w 6161649"/>
                  <a:gd name="connsiteY4" fmla="*/ 2370406 h 2546252"/>
                  <a:gd name="connsiteX5" fmla="*/ 42203 w 6161649"/>
                  <a:gd name="connsiteY5" fmla="*/ 2349304 h 2546252"/>
                  <a:gd name="connsiteX6" fmla="*/ 49237 w 6161649"/>
                  <a:gd name="connsiteY6" fmla="*/ 2307101 h 2546252"/>
                  <a:gd name="connsiteX7" fmla="*/ 56271 w 6161649"/>
                  <a:gd name="connsiteY7" fmla="*/ 2187526 h 2546252"/>
                  <a:gd name="connsiteX8" fmla="*/ 77372 w 6161649"/>
                  <a:gd name="connsiteY8" fmla="*/ 2110154 h 2546252"/>
                  <a:gd name="connsiteX9" fmla="*/ 84406 w 6161649"/>
                  <a:gd name="connsiteY9" fmla="*/ 2018714 h 2546252"/>
                  <a:gd name="connsiteX10" fmla="*/ 98474 w 6161649"/>
                  <a:gd name="connsiteY10" fmla="*/ 1976511 h 2546252"/>
                  <a:gd name="connsiteX11" fmla="*/ 105507 w 6161649"/>
                  <a:gd name="connsiteY11" fmla="*/ 1934307 h 2546252"/>
                  <a:gd name="connsiteX12" fmla="*/ 112541 w 6161649"/>
                  <a:gd name="connsiteY12" fmla="*/ 1913206 h 2546252"/>
                  <a:gd name="connsiteX13" fmla="*/ 119575 w 6161649"/>
                  <a:gd name="connsiteY13" fmla="*/ 1878037 h 2546252"/>
                  <a:gd name="connsiteX14" fmla="*/ 133643 w 6161649"/>
                  <a:gd name="connsiteY14" fmla="*/ 1835834 h 2546252"/>
                  <a:gd name="connsiteX15" fmla="*/ 147711 w 6161649"/>
                  <a:gd name="connsiteY15" fmla="*/ 1772529 h 2546252"/>
                  <a:gd name="connsiteX16" fmla="*/ 161778 w 6161649"/>
                  <a:gd name="connsiteY16" fmla="*/ 1751427 h 2546252"/>
                  <a:gd name="connsiteX17" fmla="*/ 168812 w 6161649"/>
                  <a:gd name="connsiteY17" fmla="*/ 1730326 h 2546252"/>
                  <a:gd name="connsiteX18" fmla="*/ 189914 w 6161649"/>
                  <a:gd name="connsiteY18" fmla="*/ 1716258 h 2546252"/>
                  <a:gd name="connsiteX19" fmla="*/ 203981 w 6161649"/>
                  <a:gd name="connsiteY19" fmla="*/ 1695157 h 2546252"/>
                  <a:gd name="connsiteX20" fmla="*/ 218049 w 6161649"/>
                  <a:gd name="connsiteY20" fmla="*/ 1652954 h 2546252"/>
                  <a:gd name="connsiteX21" fmla="*/ 239151 w 6161649"/>
                  <a:gd name="connsiteY21" fmla="*/ 1638886 h 2546252"/>
                  <a:gd name="connsiteX22" fmla="*/ 253218 w 6161649"/>
                  <a:gd name="connsiteY22" fmla="*/ 1617784 h 2546252"/>
                  <a:gd name="connsiteX23" fmla="*/ 274320 w 6161649"/>
                  <a:gd name="connsiteY23" fmla="*/ 1610751 h 2546252"/>
                  <a:gd name="connsiteX24" fmla="*/ 281354 w 6161649"/>
                  <a:gd name="connsiteY24" fmla="*/ 1589649 h 2546252"/>
                  <a:gd name="connsiteX25" fmla="*/ 309489 w 6161649"/>
                  <a:gd name="connsiteY25" fmla="*/ 1498209 h 2546252"/>
                  <a:gd name="connsiteX26" fmla="*/ 330591 w 6161649"/>
                  <a:gd name="connsiteY26" fmla="*/ 1484141 h 2546252"/>
                  <a:gd name="connsiteX27" fmla="*/ 372794 w 6161649"/>
                  <a:gd name="connsiteY27" fmla="*/ 1470074 h 2546252"/>
                  <a:gd name="connsiteX28" fmla="*/ 436098 w 6161649"/>
                  <a:gd name="connsiteY28" fmla="*/ 1441938 h 2546252"/>
                  <a:gd name="connsiteX29" fmla="*/ 457200 w 6161649"/>
                  <a:gd name="connsiteY29" fmla="*/ 1434904 h 2546252"/>
                  <a:gd name="connsiteX30" fmla="*/ 485335 w 6161649"/>
                  <a:gd name="connsiteY30" fmla="*/ 1392701 h 2546252"/>
                  <a:gd name="connsiteX31" fmla="*/ 492369 w 6161649"/>
                  <a:gd name="connsiteY31" fmla="*/ 1371600 h 2546252"/>
                  <a:gd name="connsiteX32" fmla="*/ 513471 w 6161649"/>
                  <a:gd name="connsiteY32" fmla="*/ 1357532 h 2546252"/>
                  <a:gd name="connsiteX33" fmla="*/ 562707 w 6161649"/>
                  <a:gd name="connsiteY33" fmla="*/ 1329397 h 2546252"/>
                  <a:gd name="connsiteX34" fmla="*/ 576775 w 6161649"/>
                  <a:gd name="connsiteY34" fmla="*/ 1308295 h 2546252"/>
                  <a:gd name="connsiteX35" fmla="*/ 597877 w 6161649"/>
                  <a:gd name="connsiteY35" fmla="*/ 1294227 h 2546252"/>
                  <a:gd name="connsiteX36" fmla="*/ 604911 w 6161649"/>
                  <a:gd name="connsiteY36" fmla="*/ 1273126 h 2546252"/>
                  <a:gd name="connsiteX37" fmla="*/ 661181 w 6161649"/>
                  <a:gd name="connsiteY37" fmla="*/ 1259058 h 2546252"/>
                  <a:gd name="connsiteX38" fmla="*/ 773723 w 6161649"/>
                  <a:gd name="connsiteY38" fmla="*/ 1259058 h 2546252"/>
                  <a:gd name="connsiteX39" fmla="*/ 773723 w 6161649"/>
                  <a:gd name="connsiteY39" fmla="*/ 1252024 h 2546252"/>
                  <a:gd name="connsiteX40" fmla="*/ 844061 w 6161649"/>
                  <a:gd name="connsiteY40" fmla="*/ 1202787 h 2546252"/>
                  <a:gd name="connsiteX41" fmla="*/ 858129 w 6161649"/>
                  <a:gd name="connsiteY41" fmla="*/ 1202787 h 2546252"/>
                  <a:gd name="connsiteX42" fmla="*/ 942535 w 6161649"/>
                  <a:gd name="connsiteY42" fmla="*/ 1202787 h 2546252"/>
                  <a:gd name="connsiteX43" fmla="*/ 970671 w 6161649"/>
                  <a:gd name="connsiteY43" fmla="*/ 1146517 h 2546252"/>
                  <a:gd name="connsiteX44" fmla="*/ 1033975 w 6161649"/>
                  <a:gd name="connsiteY44" fmla="*/ 1132449 h 2546252"/>
                  <a:gd name="connsiteX45" fmla="*/ 1069144 w 6161649"/>
                  <a:gd name="connsiteY45" fmla="*/ 1125415 h 2546252"/>
                  <a:gd name="connsiteX46" fmla="*/ 1083212 w 6161649"/>
                  <a:gd name="connsiteY46" fmla="*/ 1104314 h 2546252"/>
                  <a:gd name="connsiteX47" fmla="*/ 1125415 w 6161649"/>
                  <a:gd name="connsiteY47" fmla="*/ 1090246 h 2546252"/>
                  <a:gd name="connsiteX48" fmla="*/ 1125415 w 6161649"/>
                  <a:gd name="connsiteY48" fmla="*/ 1090246 h 2546252"/>
                  <a:gd name="connsiteX49" fmla="*/ 1153551 w 6161649"/>
                  <a:gd name="connsiteY49" fmla="*/ 1083212 h 2546252"/>
                  <a:gd name="connsiteX50" fmla="*/ 1195754 w 6161649"/>
                  <a:gd name="connsiteY50" fmla="*/ 1069144 h 2546252"/>
                  <a:gd name="connsiteX51" fmla="*/ 1216855 w 6161649"/>
                  <a:gd name="connsiteY51" fmla="*/ 1026941 h 2546252"/>
                  <a:gd name="connsiteX52" fmla="*/ 1230923 w 6161649"/>
                  <a:gd name="connsiteY52" fmla="*/ 1005840 h 2546252"/>
                  <a:gd name="connsiteX53" fmla="*/ 1353160 w 6161649"/>
                  <a:gd name="connsiteY53" fmla="*/ 1001278 h 2546252"/>
                  <a:gd name="connsiteX54" fmla="*/ 1390420 w 6161649"/>
                  <a:gd name="connsiteY54" fmla="*/ 965347 h 2546252"/>
                  <a:gd name="connsiteX55" fmla="*/ 1460948 w 6161649"/>
                  <a:gd name="connsiteY55" fmla="*/ 968200 h 2546252"/>
                  <a:gd name="connsiteX56" fmla="*/ 1498209 w 6161649"/>
                  <a:gd name="connsiteY56" fmla="*/ 949569 h 2546252"/>
                  <a:gd name="connsiteX57" fmla="*/ 1519311 w 6161649"/>
                  <a:gd name="connsiteY57" fmla="*/ 935501 h 2546252"/>
                  <a:gd name="connsiteX58" fmla="*/ 1568547 w 6161649"/>
                  <a:gd name="connsiteY58" fmla="*/ 928467 h 2546252"/>
                  <a:gd name="connsiteX59" fmla="*/ 1582615 w 6161649"/>
                  <a:gd name="connsiteY59" fmla="*/ 907366 h 2546252"/>
                  <a:gd name="connsiteX60" fmla="*/ 1688123 w 6161649"/>
                  <a:gd name="connsiteY60" fmla="*/ 886264 h 2546252"/>
                  <a:gd name="connsiteX61" fmla="*/ 1730326 w 6161649"/>
                  <a:gd name="connsiteY61" fmla="*/ 858129 h 2546252"/>
                  <a:gd name="connsiteX62" fmla="*/ 1821766 w 6161649"/>
                  <a:gd name="connsiteY62" fmla="*/ 844061 h 2546252"/>
                  <a:gd name="connsiteX63" fmla="*/ 1842867 w 6161649"/>
                  <a:gd name="connsiteY63" fmla="*/ 837027 h 2546252"/>
                  <a:gd name="connsiteX64" fmla="*/ 1913206 w 6161649"/>
                  <a:gd name="connsiteY64" fmla="*/ 844061 h 2546252"/>
                  <a:gd name="connsiteX65" fmla="*/ 1955409 w 6161649"/>
                  <a:gd name="connsiteY65" fmla="*/ 865163 h 2546252"/>
                  <a:gd name="connsiteX66" fmla="*/ 1976511 w 6161649"/>
                  <a:gd name="connsiteY66" fmla="*/ 872197 h 2546252"/>
                  <a:gd name="connsiteX67" fmla="*/ 2082018 w 6161649"/>
                  <a:gd name="connsiteY67" fmla="*/ 865163 h 2546252"/>
                  <a:gd name="connsiteX68" fmla="*/ 2124221 w 6161649"/>
                  <a:gd name="connsiteY68" fmla="*/ 851095 h 2546252"/>
                  <a:gd name="connsiteX69" fmla="*/ 2145323 w 6161649"/>
                  <a:gd name="connsiteY69" fmla="*/ 844061 h 2546252"/>
                  <a:gd name="connsiteX70" fmla="*/ 2208627 w 6161649"/>
                  <a:gd name="connsiteY70" fmla="*/ 837027 h 2546252"/>
                  <a:gd name="connsiteX71" fmla="*/ 2300067 w 6161649"/>
                  <a:gd name="connsiteY71" fmla="*/ 829994 h 2546252"/>
                  <a:gd name="connsiteX72" fmla="*/ 2368315 w 6161649"/>
                  <a:gd name="connsiteY72" fmla="*/ 818208 h 2546252"/>
                  <a:gd name="connsiteX73" fmla="*/ 2433711 w 6161649"/>
                  <a:gd name="connsiteY73" fmla="*/ 808892 h 2546252"/>
                  <a:gd name="connsiteX74" fmla="*/ 2454812 w 6161649"/>
                  <a:gd name="connsiteY74" fmla="*/ 801858 h 2546252"/>
                  <a:gd name="connsiteX75" fmla="*/ 2539218 w 6161649"/>
                  <a:gd name="connsiteY75" fmla="*/ 787791 h 2546252"/>
                  <a:gd name="connsiteX76" fmla="*/ 2553286 w 6161649"/>
                  <a:gd name="connsiteY76" fmla="*/ 766689 h 2546252"/>
                  <a:gd name="connsiteX77" fmla="*/ 2560320 w 6161649"/>
                  <a:gd name="connsiteY77" fmla="*/ 745587 h 2546252"/>
                  <a:gd name="connsiteX78" fmla="*/ 2581421 w 6161649"/>
                  <a:gd name="connsiteY78" fmla="*/ 738554 h 2546252"/>
                  <a:gd name="connsiteX79" fmla="*/ 2679895 w 6161649"/>
                  <a:gd name="connsiteY79" fmla="*/ 745587 h 2546252"/>
                  <a:gd name="connsiteX80" fmla="*/ 2764301 w 6161649"/>
                  <a:gd name="connsiteY80" fmla="*/ 745587 h 2546252"/>
                  <a:gd name="connsiteX81" fmla="*/ 2771335 w 6161649"/>
                  <a:gd name="connsiteY81" fmla="*/ 724486 h 2546252"/>
                  <a:gd name="connsiteX82" fmla="*/ 2813538 w 6161649"/>
                  <a:gd name="connsiteY82" fmla="*/ 717452 h 2546252"/>
                  <a:gd name="connsiteX83" fmla="*/ 2855741 w 6161649"/>
                  <a:gd name="connsiteY83" fmla="*/ 703384 h 2546252"/>
                  <a:gd name="connsiteX84" fmla="*/ 3017520 w 6161649"/>
                  <a:gd name="connsiteY84" fmla="*/ 710418 h 2546252"/>
                  <a:gd name="connsiteX85" fmla="*/ 3066757 w 6161649"/>
                  <a:gd name="connsiteY85" fmla="*/ 682283 h 2546252"/>
                  <a:gd name="connsiteX86" fmla="*/ 3123027 w 6161649"/>
                  <a:gd name="connsiteY86" fmla="*/ 668215 h 2546252"/>
                  <a:gd name="connsiteX87" fmla="*/ 3151163 w 6161649"/>
                  <a:gd name="connsiteY87" fmla="*/ 661181 h 2546252"/>
                  <a:gd name="connsiteX88" fmla="*/ 3200400 w 6161649"/>
                  <a:gd name="connsiteY88" fmla="*/ 647114 h 2546252"/>
                  <a:gd name="connsiteX89" fmla="*/ 3242603 w 6161649"/>
                  <a:gd name="connsiteY89" fmla="*/ 640080 h 2546252"/>
                  <a:gd name="connsiteX90" fmla="*/ 3284806 w 6161649"/>
                  <a:gd name="connsiteY90" fmla="*/ 618978 h 2546252"/>
                  <a:gd name="connsiteX91" fmla="*/ 3298874 w 6161649"/>
                  <a:gd name="connsiteY91" fmla="*/ 597877 h 2546252"/>
                  <a:gd name="connsiteX92" fmla="*/ 3334043 w 6161649"/>
                  <a:gd name="connsiteY92" fmla="*/ 597877 h 2546252"/>
                  <a:gd name="connsiteX93" fmla="*/ 3397347 w 6161649"/>
                  <a:gd name="connsiteY93" fmla="*/ 513471 h 2546252"/>
                  <a:gd name="connsiteX94" fmla="*/ 3453618 w 6161649"/>
                  <a:gd name="connsiteY94" fmla="*/ 485335 h 2546252"/>
                  <a:gd name="connsiteX95" fmla="*/ 3495821 w 6161649"/>
                  <a:gd name="connsiteY95" fmla="*/ 471267 h 2546252"/>
                  <a:gd name="connsiteX96" fmla="*/ 3545058 w 6161649"/>
                  <a:gd name="connsiteY96" fmla="*/ 450166 h 2546252"/>
                  <a:gd name="connsiteX97" fmla="*/ 3566160 w 6161649"/>
                  <a:gd name="connsiteY97" fmla="*/ 443132 h 2546252"/>
                  <a:gd name="connsiteX98" fmla="*/ 3798277 w 6161649"/>
                  <a:gd name="connsiteY98" fmla="*/ 429064 h 2546252"/>
                  <a:gd name="connsiteX99" fmla="*/ 3896751 w 6161649"/>
                  <a:gd name="connsiteY99" fmla="*/ 407963 h 2546252"/>
                  <a:gd name="connsiteX100" fmla="*/ 3903784 w 6161649"/>
                  <a:gd name="connsiteY100" fmla="*/ 407963 h 2546252"/>
                  <a:gd name="connsiteX101" fmla="*/ 3903784 w 6161649"/>
                  <a:gd name="connsiteY101" fmla="*/ 379827 h 2546252"/>
                  <a:gd name="connsiteX102" fmla="*/ 4192172 w 6161649"/>
                  <a:gd name="connsiteY102" fmla="*/ 379827 h 2546252"/>
                  <a:gd name="connsiteX103" fmla="*/ 4220307 w 6161649"/>
                  <a:gd name="connsiteY103" fmla="*/ 337624 h 2546252"/>
                  <a:gd name="connsiteX104" fmla="*/ 4389120 w 6161649"/>
                  <a:gd name="connsiteY104" fmla="*/ 337624 h 2546252"/>
                  <a:gd name="connsiteX105" fmla="*/ 4389120 w 6161649"/>
                  <a:gd name="connsiteY105" fmla="*/ 337624 h 2546252"/>
                  <a:gd name="connsiteX106" fmla="*/ 4543864 w 6161649"/>
                  <a:gd name="connsiteY106" fmla="*/ 330591 h 2546252"/>
                  <a:gd name="connsiteX107" fmla="*/ 4543864 w 6161649"/>
                  <a:gd name="connsiteY107" fmla="*/ 330591 h 2546252"/>
                  <a:gd name="connsiteX108" fmla="*/ 4593101 w 6161649"/>
                  <a:gd name="connsiteY108" fmla="*/ 288387 h 2546252"/>
                  <a:gd name="connsiteX109" fmla="*/ 4642338 w 6161649"/>
                  <a:gd name="connsiteY109" fmla="*/ 246184 h 2546252"/>
                  <a:gd name="connsiteX110" fmla="*/ 4930726 w 6161649"/>
                  <a:gd name="connsiteY110" fmla="*/ 246184 h 2546252"/>
                  <a:gd name="connsiteX111" fmla="*/ 4965895 w 6161649"/>
                  <a:gd name="connsiteY111" fmla="*/ 239151 h 2546252"/>
                  <a:gd name="connsiteX112" fmla="*/ 5036234 w 6161649"/>
                  <a:gd name="connsiteY112" fmla="*/ 232117 h 2546252"/>
                  <a:gd name="connsiteX113" fmla="*/ 5057335 w 6161649"/>
                  <a:gd name="connsiteY113" fmla="*/ 211015 h 2546252"/>
                  <a:gd name="connsiteX114" fmla="*/ 5591907 w 6161649"/>
                  <a:gd name="connsiteY114" fmla="*/ 211015 h 2546252"/>
                  <a:gd name="connsiteX115" fmla="*/ 5591907 w 6161649"/>
                  <a:gd name="connsiteY115" fmla="*/ 211015 h 2546252"/>
                  <a:gd name="connsiteX116" fmla="*/ 5725551 w 6161649"/>
                  <a:gd name="connsiteY116" fmla="*/ 211015 h 2546252"/>
                  <a:gd name="connsiteX117" fmla="*/ 5725551 w 6161649"/>
                  <a:gd name="connsiteY117" fmla="*/ 182880 h 2546252"/>
                  <a:gd name="connsiteX118" fmla="*/ 5781821 w 6161649"/>
                  <a:gd name="connsiteY118" fmla="*/ 112541 h 2546252"/>
                  <a:gd name="connsiteX119" fmla="*/ 5908431 w 6161649"/>
                  <a:gd name="connsiteY119" fmla="*/ 112541 h 2546252"/>
                  <a:gd name="connsiteX120" fmla="*/ 5908431 w 6161649"/>
                  <a:gd name="connsiteY120" fmla="*/ 35169 h 2546252"/>
                  <a:gd name="connsiteX121" fmla="*/ 5992837 w 6161649"/>
                  <a:gd name="connsiteY121" fmla="*/ 28135 h 2546252"/>
                  <a:gd name="connsiteX122" fmla="*/ 6084277 w 6161649"/>
                  <a:gd name="connsiteY122" fmla="*/ 21101 h 2546252"/>
                  <a:gd name="connsiteX123" fmla="*/ 6140547 w 6161649"/>
                  <a:gd name="connsiteY123" fmla="*/ 14067 h 2546252"/>
                  <a:gd name="connsiteX124" fmla="*/ 6161649 w 6161649"/>
                  <a:gd name="connsiteY124" fmla="*/ 0 h 2546252"/>
                  <a:gd name="connsiteX125" fmla="*/ 6161649 w 6161649"/>
                  <a:gd name="connsiteY125" fmla="*/ 0 h 2546252"/>
                  <a:gd name="connsiteX0" fmla="*/ 0 w 6161649"/>
                  <a:gd name="connsiteY0" fmla="*/ 2546252 h 2546252"/>
                  <a:gd name="connsiteX1" fmla="*/ 0 w 6161649"/>
                  <a:gd name="connsiteY1" fmla="*/ 2546252 h 2546252"/>
                  <a:gd name="connsiteX2" fmla="*/ 14067 w 6161649"/>
                  <a:gd name="connsiteY2" fmla="*/ 2482947 h 2546252"/>
                  <a:gd name="connsiteX3" fmla="*/ 28135 w 6161649"/>
                  <a:gd name="connsiteY3" fmla="*/ 2440744 h 2546252"/>
                  <a:gd name="connsiteX4" fmla="*/ 35169 w 6161649"/>
                  <a:gd name="connsiteY4" fmla="*/ 2370406 h 2546252"/>
                  <a:gd name="connsiteX5" fmla="*/ 42203 w 6161649"/>
                  <a:gd name="connsiteY5" fmla="*/ 2349304 h 2546252"/>
                  <a:gd name="connsiteX6" fmla="*/ 49237 w 6161649"/>
                  <a:gd name="connsiteY6" fmla="*/ 2307101 h 2546252"/>
                  <a:gd name="connsiteX7" fmla="*/ 56271 w 6161649"/>
                  <a:gd name="connsiteY7" fmla="*/ 2187526 h 2546252"/>
                  <a:gd name="connsiteX8" fmla="*/ 77372 w 6161649"/>
                  <a:gd name="connsiteY8" fmla="*/ 2110154 h 2546252"/>
                  <a:gd name="connsiteX9" fmla="*/ 84406 w 6161649"/>
                  <a:gd name="connsiteY9" fmla="*/ 2018714 h 2546252"/>
                  <a:gd name="connsiteX10" fmla="*/ 98474 w 6161649"/>
                  <a:gd name="connsiteY10" fmla="*/ 1976511 h 2546252"/>
                  <a:gd name="connsiteX11" fmla="*/ 105507 w 6161649"/>
                  <a:gd name="connsiteY11" fmla="*/ 1934307 h 2546252"/>
                  <a:gd name="connsiteX12" fmla="*/ 112541 w 6161649"/>
                  <a:gd name="connsiteY12" fmla="*/ 1913206 h 2546252"/>
                  <a:gd name="connsiteX13" fmla="*/ 119575 w 6161649"/>
                  <a:gd name="connsiteY13" fmla="*/ 1878037 h 2546252"/>
                  <a:gd name="connsiteX14" fmla="*/ 133643 w 6161649"/>
                  <a:gd name="connsiteY14" fmla="*/ 1835834 h 2546252"/>
                  <a:gd name="connsiteX15" fmla="*/ 147711 w 6161649"/>
                  <a:gd name="connsiteY15" fmla="*/ 1772529 h 2546252"/>
                  <a:gd name="connsiteX16" fmla="*/ 161778 w 6161649"/>
                  <a:gd name="connsiteY16" fmla="*/ 1751427 h 2546252"/>
                  <a:gd name="connsiteX17" fmla="*/ 168812 w 6161649"/>
                  <a:gd name="connsiteY17" fmla="*/ 1730326 h 2546252"/>
                  <a:gd name="connsiteX18" fmla="*/ 189914 w 6161649"/>
                  <a:gd name="connsiteY18" fmla="*/ 1716258 h 2546252"/>
                  <a:gd name="connsiteX19" fmla="*/ 203981 w 6161649"/>
                  <a:gd name="connsiteY19" fmla="*/ 1695157 h 2546252"/>
                  <a:gd name="connsiteX20" fmla="*/ 218049 w 6161649"/>
                  <a:gd name="connsiteY20" fmla="*/ 1652954 h 2546252"/>
                  <a:gd name="connsiteX21" fmla="*/ 239151 w 6161649"/>
                  <a:gd name="connsiteY21" fmla="*/ 1638886 h 2546252"/>
                  <a:gd name="connsiteX22" fmla="*/ 253218 w 6161649"/>
                  <a:gd name="connsiteY22" fmla="*/ 1617784 h 2546252"/>
                  <a:gd name="connsiteX23" fmla="*/ 274320 w 6161649"/>
                  <a:gd name="connsiteY23" fmla="*/ 1610751 h 2546252"/>
                  <a:gd name="connsiteX24" fmla="*/ 281354 w 6161649"/>
                  <a:gd name="connsiteY24" fmla="*/ 1589649 h 2546252"/>
                  <a:gd name="connsiteX25" fmla="*/ 309489 w 6161649"/>
                  <a:gd name="connsiteY25" fmla="*/ 1498209 h 2546252"/>
                  <a:gd name="connsiteX26" fmla="*/ 330591 w 6161649"/>
                  <a:gd name="connsiteY26" fmla="*/ 1484141 h 2546252"/>
                  <a:gd name="connsiteX27" fmla="*/ 372794 w 6161649"/>
                  <a:gd name="connsiteY27" fmla="*/ 1470074 h 2546252"/>
                  <a:gd name="connsiteX28" fmla="*/ 436098 w 6161649"/>
                  <a:gd name="connsiteY28" fmla="*/ 1441938 h 2546252"/>
                  <a:gd name="connsiteX29" fmla="*/ 457200 w 6161649"/>
                  <a:gd name="connsiteY29" fmla="*/ 1434904 h 2546252"/>
                  <a:gd name="connsiteX30" fmla="*/ 485335 w 6161649"/>
                  <a:gd name="connsiteY30" fmla="*/ 1392701 h 2546252"/>
                  <a:gd name="connsiteX31" fmla="*/ 492369 w 6161649"/>
                  <a:gd name="connsiteY31" fmla="*/ 1371600 h 2546252"/>
                  <a:gd name="connsiteX32" fmla="*/ 513471 w 6161649"/>
                  <a:gd name="connsiteY32" fmla="*/ 1357532 h 2546252"/>
                  <a:gd name="connsiteX33" fmla="*/ 562707 w 6161649"/>
                  <a:gd name="connsiteY33" fmla="*/ 1329397 h 2546252"/>
                  <a:gd name="connsiteX34" fmla="*/ 576775 w 6161649"/>
                  <a:gd name="connsiteY34" fmla="*/ 1308295 h 2546252"/>
                  <a:gd name="connsiteX35" fmla="*/ 597877 w 6161649"/>
                  <a:gd name="connsiteY35" fmla="*/ 1294227 h 2546252"/>
                  <a:gd name="connsiteX36" fmla="*/ 604911 w 6161649"/>
                  <a:gd name="connsiteY36" fmla="*/ 1273126 h 2546252"/>
                  <a:gd name="connsiteX37" fmla="*/ 661181 w 6161649"/>
                  <a:gd name="connsiteY37" fmla="*/ 1259058 h 2546252"/>
                  <a:gd name="connsiteX38" fmla="*/ 773723 w 6161649"/>
                  <a:gd name="connsiteY38" fmla="*/ 1259058 h 2546252"/>
                  <a:gd name="connsiteX39" fmla="*/ 773723 w 6161649"/>
                  <a:gd name="connsiteY39" fmla="*/ 1252024 h 2546252"/>
                  <a:gd name="connsiteX40" fmla="*/ 844061 w 6161649"/>
                  <a:gd name="connsiteY40" fmla="*/ 1202787 h 2546252"/>
                  <a:gd name="connsiteX41" fmla="*/ 858129 w 6161649"/>
                  <a:gd name="connsiteY41" fmla="*/ 1202787 h 2546252"/>
                  <a:gd name="connsiteX42" fmla="*/ 942535 w 6161649"/>
                  <a:gd name="connsiteY42" fmla="*/ 1202787 h 2546252"/>
                  <a:gd name="connsiteX43" fmla="*/ 970671 w 6161649"/>
                  <a:gd name="connsiteY43" fmla="*/ 1146517 h 2546252"/>
                  <a:gd name="connsiteX44" fmla="*/ 1033975 w 6161649"/>
                  <a:gd name="connsiteY44" fmla="*/ 1132449 h 2546252"/>
                  <a:gd name="connsiteX45" fmla="*/ 1069144 w 6161649"/>
                  <a:gd name="connsiteY45" fmla="*/ 1125415 h 2546252"/>
                  <a:gd name="connsiteX46" fmla="*/ 1083212 w 6161649"/>
                  <a:gd name="connsiteY46" fmla="*/ 1104314 h 2546252"/>
                  <a:gd name="connsiteX47" fmla="*/ 1125415 w 6161649"/>
                  <a:gd name="connsiteY47" fmla="*/ 1090246 h 2546252"/>
                  <a:gd name="connsiteX48" fmla="*/ 1125415 w 6161649"/>
                  <a:gd name="connsiteY48" fmla="*/ 1090246 h 2546252"/>
                  <a:gd name="connsiteX49" fmla="*/ 1153551 w 6161649"/>
                  <a:gd name="connsiteY49" fmla="*/ 1083212 h 2546252"/>
                  <a:gd name="connsiteX50" fmla="*/ 1195754 w 6161649"/>
                  <a:gd name="connsiteY50" fmla="*/ 1069144 h 2546252"/>
                  <a:gd name="connsiteX51" fmla="*/ 1216855 w 6161649"/>
                  <a:gd name="connsiteY51" fmla="*/ 1026941 h 2546252"/>
                  <a:gd name="connsiteX52" fmla="*/ 1230923 w 6161649"/>
                  <a:gd name="connsiteY52" fmla="*/ 1005840 h 2546252"/>
                  <a:gd name="connsiteX53" fmla="*/ 1353160 w 6161649"/>
                  <a:gd name="connsiteY53" fmla="*/ 1001278 h 2546252"/>
                  <a:gd name="connsiteX54" fmla="*/ 1390420 w 6161649"/>
                  <a:gd name="connsiteY54" fmla="*/ 965347 h 2546252"/>
                  <a:gd name="connsiteX55" fmla="*/ 1460948 w 6161649"/>
                  <a:gd name="connsiteY55" fmla="*/ 968200 h 2546252"/>
                  <a:gd name="connsiteX56" fmla="*/ 1498209 w 6161649"/>
                  <a:gd name="connsiteY56" fmla="*/ 949569 h 2546252"/>
                  <a:gd name="connsiteX57" fmla="*/ 1519311 w 6161649"/>
                  <a:gd name="connsiteY57" fmla="*/ 935501 h 2546252"/>
                  <a:gd name="connsiteX58" fmla="*/ 1568547 w 6161649"/>
                  <a:gd name="connsiteY58" fmla="*/ 928467 h 2546252"/>
                  <a:gd name="connsiteX59" fmla="*/ 1617214 w 6161649"/>
                  <a:gd name="connsiteY59" fmla="*/ 927136 h 2546252"/>
                  <a:gd name="connsiteX60" fmla="*/ 1688123 w 6161649"/>
                  <a:gd name="connsiteY60" fmla="*/ 886264 h 2546252"/>
                  <a:gd name="connsiteX61" fmla="*/ 1730326 w 6161649"/>
                  <a:gd name="connsiteY61" fmla="*/ 858129 h 2546252"/>
                  <a:gd name="connsiteX62" fmla="*/ 1821766 w 6161649"/>
                  <a:gd name="connsiteY62" fmla="*/ 844061 h 2546252"/>
                  <a:gd name="connsiteX63" fmla="*/ 1842867 w 6161649"/>
                  <a:gd name="connsiteY63" fmla="*/ 837027 h 2546252"/>
                  <a:gd name="connsiteX64" fmla="*/ 1913206 w 6161649"/>
                  <a:gd name="connsiteY64" fmla="*/ 844061 h 2546252"/>
                  <a:gd name="connsiteX65" fmla="*/ 1955409 w 6161649"/>
                  <a:gd name="connsiteY65" fmla="*/ 865163 h 2546252"/>
                  <a:gd name="connsiteX66" fmla="*/ 1976511 w 6161649"/>
                  <a:gd name="connsiteY66" fmla="*/ 872197 h 2546252"/>
                  <a:gd name="connsiteX67" fmla="*/ 2082018 w 6161649"/>
                  <a:gd name="connsiteY67" fmla="*/ 865163 h 2546252"/>
                  <a:gd name="connsiteX68" fmla="*/ 2124221 w 6161649"/>
                  <a:gd name="connsiteY68" fmla="*/ 851095 h 2546252"/>
                  <a:gd name="connsiteX69" fmla="*/ 2145323 w 6161649"/>
                  <a:gd name="connsiteY69" fmla="*/ 844061 h 2546252"/>
                  <a:gd name="connsiteX70" fmla="*/ 2208627 w 6161649"/>
                  <a:gd name="connsiteY70" fmla="*/ 837027 h 2546252"/>
                  <a:gd name="connsiteX71" fmla="*/ 2300067 w 6161649"/>
                  <a:gd name="connsiteY71" fmla="*/ 829994 h 2546252"/>
                  <a:gd name="connsiteX72" fmla="*/ 2368315 w 6161649"/>
                  <a:gd name="connsiteY72" fmla="*/ 818208 h 2546252"/>
                  <a:gd name="connsiteX73" fmla="*/ 2433711 w 6161649"/>
                  <a:gd name="connsiteY73" fmla="*/ 808892 h 2546252"/>
                  <a:gd name="connsiteX74" fmla="*/ 2454812 w 6161649"/>
                  <a:gd name="connsiteY74" fmla="*/ 801858 h 2546252"/>
                  <a:gd name="connsiteX75" fmla="*/ 2539218 w 6161649"/>
                  <a:gd name="connsiteY75" fmla="*/ 787791 h 2546252"/>
                  <a:gd name="connsiteX76" fmla="*/ 2553286 w 6161649"/>
                  <a:gd name="connsiteY76" fmla="*/ 766689 h 2546252"/>
                  <a:gd name="connsiteX77" fmla="*/ 2560320 w 6161649"/>
                  <a:gd name="connsiteY77" fmla="*/ 745587 h 2546252"/>
                  <a:gd name="connsiteX78" fmla="*/ 2581421 w 6161649"/>
                  <a:gd name="connsiteY78" fmla="*/ 738554 h 2546252"/>
                  <a:gd name="connsiteX79" fmla="*/ 2679895 w 6161649"/>
                  <a:gd name="connsiteY79" fmla="*/ 745587 h 2546252"/>
                  <a:gd name="connsiteX80" fmla="*/ 2764301 w 6161649"/>
                  <a:gd name="connsiteY80" fmla="*/ 745587 h 2546252"/>
                  <a:gd name="connsiteX81" fmla="*/ 2771335 w 6161649"/>
                  <a:gd name="connsiteY81" fmla="*/ 724486 h 2546252"/>
                  <a:gd name="connsiteX82" fmla="*/ 2813538 w 6161649"/>
                  <a:gd name="connsiteY82" fmla="*/ 717452 h 2546252"/>
                  <a:gd name="connsiteX83" fmla="*/ 2855741 w 6161649"/>
                  <a:gd name="connsiteY83" fmla="*/ 703384 h 2546252"/>
                  <a:gd name="connsiteX84" fmla="*/ 3017520 w 6161649"/>
                  <a:gd name="connsiteY84" fmla="*/ 710418 h 2546252"/>
                  <a:gd name="connsiteX85" fmla="*/ 3066757 w 6161649"/>
                  <a:gd name="connsiteY85" fmla="*/ 682283 h 2546252"/>
                  <a:gd name="connsiteX86" fmla="*/ 3123027 w 6161649"/>
                  <a:gd name="connsiteY86" fmla="*/ 668215 h 2546252"/>
                  <a:gd name="connsiteX87" fmla="*/ 3151163 w 6161649"/>
                  <a:gd name="connsiteY87" fmla="*/ 661181 h 2546252"/>
                  <a:gd name="connsiteX88" fmla="*/ 3200400 w 6161649"/>
                  <a:gd name="connsiteY88" fmla="*/ 647114 h 2546252"/>
                  <a:gd name="connsiteX89" fmla="*/ 3242603 w 6161649"/>
                  <a:gd name="connsiteY89" fmla="*/ 640080 h 2546252"/>
                  <a:gd name="connsiteX90" fmla="*/ 3284806 w 6161649"/>
                  <a:gd name="connsiteY90" fmla="*/ 618978 h 2546252"/>
                  <a:gd name="connsiteX91" fmla="*/ 3298874 w 6161649"/>
                  <a:gd name="connsiteY91" fmla="*/ 597877 h 2546252"/>
                  <a:gd name="connsiteX92" fmla="*/ 3334043 w 6161649"/>
                  <a:gd name="connsiteY92" fmla="*/ 597877 h 2546252"/>
                  <a:gd name="connsiteX93" fmla="*/ 3397347 w 6161649"/>
                  <a:gd name="connsiteY93" fmla="*/ 513471 h 2546252"/>
                  <a:gd name="connsiteX94" fmla="*/ 3453618 w 6161649"/>
                  <a:gd name="connsiteY94" fmla="*/ 485335 h 2546252"/>
                  <a:gd name="connsiteX95" fmla="*/ 3495821 w 6161649"/>
                  <a:gd name="connsiteY95" fmla="*/ 471267 h 2546252"/>
                  <a:gd name="connsiteX96" fmla="*/ 3545058 w 6161649"/>
                  <a:gd name="connsiteY96" fmla="*/ 450166 h 2546252"/>
                  <a:gd name="connsiteX97" fmla="*/ 3566160 w 6161649"/>
                  <a:gd name="connsiteY97" fmla="*/ 443132 h 2546252"/>
                  <a:gd name="connsiteX98" fmla="*/ 3798277 w 6161649"/>
                  <a:gd name="connsiteY98" fmla="*/ 429064 h 2546252"/>
                  <a:gd name="connsiteX99" fmla="*/ 3896751 w 6161649"/>
                  <a:gd name="connsiteY99" fmla="*/ 407963 h 2546252"/>
                  <a:gd name="connsiteX100" fmla="*/ 3903784 w 6161649"/>
                  <a:gd name="connsiteY100" fmla="*/ 407963 h 2546252"/>
                  <a:gd name="connsiteX101" fmla="*/ 3903784 w 6161649"/>
                  <a:gd name="connsiteY101" fmla="*/ 379827 h 2546252"/>
                  <a:gd name="connsiteX102" fmla="*/ 4192172 w 6161649"/>
                  <a:gd name="connsiteY102" fmla="*/ 379827 h 2546252"/>
                  <a:gd name="connsiteX103" fmla="*/ 4220307 w 6161649"/>
                  <a:gd name="connsiteY103" fmla="*/ 337624 h 2546252"/>
                  <a:gd name="connsiteX104" fmla="*/ 4389120 w 6161649"/>
                  <a:gd name="connsiteY104" fmla="*/ 337624 h 2546252"/>
                  <a:gd name="connsiteX105" fmla="*/ 4389120 w 6161649"/>
                  <a:gd name="connsiteY105" fmla="*/ 337624 h 2546252"/>
                  <a:gd name="connsiteX106" fmla="*/ 4543864 w 6161649"/>
                  <a:gd name="connsiteY106" fmla="*/ 330591 h 2546252"/>
                  <a:gd name="connsiteX107" fmla="*/ 4543864 w 6161649"/>
                  <a:gd name="connsiteY107" fmla="*/ 330591 h 2546252"/>
                  <a:gd name="connsiteX108" fmla="*/ 4593101 w 6161649"/>
                  <a:gd name="connsiteY108" fmla="*/ 288387 h 2546252"/>
                  <a:gd name="connsiteX109" fmla="*/ 4642338 w 6161649"/>
                  <a:gd name="connsiteY109" fmla="*/ 246184 h 2546252"/>
                  <a:gd name="connsiteX110" fmla="*/ 4930726 w 6161649"/>
                  <a:gd name="connsiteY110" fmla="*/ 246184 h 2546252"/>
                  <a:gd name="connsiteX111" fmla="*/ 4965895 w 6161649"/>
                  <a:gd name="connsiteY111" fmla="*/ 239151 h 2546252"/>
                  <a:gd name="connsiteX112" fmla="*/ 5036234 w 6161649"/>
                  <a:gd name="connsiteY112" fmla="*/ 232117 h 2546252"/>
                  <a:gd name="connsiteX113" fmla="*/ 5057335 w 6161649"/>
                  <a:gd name="connsiteY113" fmla="*/ 211015 h 2546252"/>
                  <a:gd name="connsiteX114" fmla="*/ 5591907 w 6161649"/>
                  <a:gd name="connsiteY114" fmla="*/ 211015 h 2546252"/>
                  <a:gd name="connsiteX115" fmla="*/ 5591907 w 6161649"/>
                  <a:gd name="connsiteY115" fmla="*/ 211015 h 2546252"/>
                  <a:gd name="connsiteX116" fmla="*/ 5725551 w 6161649"/>
                  <a:gd name="connsiteY116" fmla="*/ 211015 h 2546252"/>
                  <a:gd name="connsiteX117" fmla="*/ 5725551 w 6161649"/>
                  <a:gd name="connsiteY117" fmla="*/ 182880 h 2546252"/>
                  <a:gd name="connsiteX118" fmla="*/ 5781821 w 6161649"/>
                  <a:gd name="connsiteY118" fmla="*/ 112541 h 2546252"/>
                  <a:gd name="connsiteX119" fmla="*/ 5908431 w 6161649"/>
                  <a:gd name="connsiteY119" fmla="*/ 112541 h 2546252"/>
                  <a:gd name="connsiteX120" fmla="*/ 5908431 w 6161649"/>
                  <a:gd name="connsiteY120" fmla="*/ 35169 h 2546252"/>
                  <a:gd name="connsiteX121" fmla="*/ 5992837 w 6161649"/>
                  <a:gd name="connsiteY121" fmla="*/ 28135 h 2546252"/>
                  <a:gd name="connsiteX122" fmla="*/ 6084277 w 6161649"/>
                  <a:gd name="connsiteY122" fmla="*/ 21101 h 2546252"/>
                  <a:gd name="connsiteX123" fmla="*/ 6140547 w 6161649"/>
                  <a:gd name="connsiteY123" fmla="*/ 14067 h 2546252"/>
                  <a:gd name="connsiteX124" fmla="*/ 6161649 w 6161649"/>
                  <a:gd name="connsiteY124" fmla="*/ 0 h 2546252"/>
                  <a:gd name="connsiteX125" fmla="*/ 6161649 w 6161649"/>
                  <a:gd name="connsiteY125" fmla="*/ 0 h 2546252"/>
                  <a:gd name="connsiteX0" fmla="*/ 0 w 6161649"/>
                  <a:gd name="connsiteY0" fmla="*/ 2546252 h 2546252"/>
                  <a:gd name="connsiteX1" fmla="*/ 0 w 6161649"/>
                  <a:gd name="connsiteY1" fmla="*/ 2546252 h 2546252"/>
                  <a:gd name="connsiteX2" fmla="*/ 14067 w 6161649"/>
                  <a:gd name="connsiteY2" fmla="*/ 2482947 h 2546252"/>
                  <a:gd name="connsiteX3" fmla="*/ 28135 w 6161649"/>
                  <a:gd name="connsiteY3" fmla="*/ 2440744 h 2546252"/>
                  <a:gd name="connsiteX4" fmla="*/ 35169 w 6161649"/>
                  <a:gd name="connsiteY4" fmla="*/ 2370406 h 2546252"/>
                  <a:gd name="connsiteX5" fmla="*/ 42203 w 6161649"/>
                  <a:gd name="connsiteY5" fmla="*/ 2349304 h 2546252"/>
                  <a:gd name="connsiteX6" fmla="*/ 49237 w 6161649"/>
                  <a:gd name="connsiteY6" fmla="*/ 2307101 h 2546252"/>
                  <a:gd name="connsiteX7" fmla="*/ 56271 w 6161649"/>
                  <a:gd name="connsiteY7" fmla="*/ 2187526 h 2546252"/>
                  <a:gd name="connsiteX8" fmla="*/ 77372 w 6161649"/>
                  <a:gd name="connsiteY8" fmla="*/ 2110154 h 2546252"/>
                  <a:gd name="connsiteX9" fmla="*/ 84406 w 6161649"/>
                  <a:gd name="connsiteY9" fmla="*/ 2018714 h 2546252"/>
                  <a:gd name="connsiteX10" fmla="*/ 98474 w 6161649"/>
                  <a:gd name="connsiteY10" fmla="*/ 1976511 h 2546252"/>
                  <a:gd name="connsiteX11" fmla="*/ 105507 w 6161649"/>
                  <a:gd name="connsiteY11" fmla="*/ 1934307 h 2546252"/>
                  <a:gd name="connsiteX12" fmla="*/ 112541 w 6161649"/>
                  <a:gd name="connsiteY12" fmla="*/ 1913206 h 2546252"/>
                  <a:gd name="connsiteX13" fmla="*/ 119575 w 6161649"/>
                  <a:gd name="connsiteY13" fmla="*/ 1878037 h 2546252"/>
                  <a:gd name="connsiteX14" fmla="*/ 133643 w 6161649"/>
                  <a:gd name="connsiteY14" fmla="*/ 1835834 h 2546252"/>
                  <a:gd name="connsiteX15" fmla="*/ 147711 w 6161649"/>
                  <a:gd name="connsiteY15" fmla="*/ 1772529 h 2546252"/>
                  <a:gd name="connsiteX16" fmla="*/ 161778 w 6161649"/>
                  <a:gd name="connsiteY16" fmla="*/ 1751427 h 2546252"/>
                  <a:gd name="connsiteX17" fmla="*/ 168812 w 6161649"/>
                  <a:gd name="connsiteY17" fmla="*/ 1730326 h 2546252"/>
                  <a:gd name="connsiteX18" fmla="*/ 189914 w 6161649"/>
                  <a:gd name="connsiteY18" fmla="*/ 1716258 h 2546252"/>
                  <a:gd name="connsiteX19" fmla="*/ 203981 w 6161649"/>
                  <a:gd name="connsiteY19" fmla="*/ 1695157 h 2546252"/>
                  <a:gd name="connsiteX20" fmla="*/ 218049 w 6161649"/>
                  <a:gd name="connsiteY20" fmla="*/ 1652954 h 2546252"/>
                  <a:gd name="connsiteX21" fmla="*/ 239151 w 6161649"/>
                  <a:gd name="connsiteY21" fmla="*/ 1638886 h 2546252"/>
                  <a:gd name="connsiteX22" fmla="*/ 253218 w 6161649"/>
                  <a:gd name="connsiteY22" fmla="*/ 1617784 h 2546252"/>
                  <a:gd name="connsiteX23" fmla="*/ 274320 w 6161649"/>
                  <a:gd name="connsiteY23" fmla="*/ 1610751 h 2546252"/>
                  <a:gd name="connsiteX24" fmla="*/ 281354 w 6161649"/>
                  <a:gd name="connsiteY24" fmla="*/ 1589649 h 2546252"/>
                  <a:gd name="connsiteX25" fmla="*/ 309489 w 6161649"/>
                  <a:gd name="connsiteY25" fmla="*/ 1498209 h 2546252"/>
                  <a:gd name="connsiteX26" fmla="*/ 330591 w 6161649"/>
                  <a:gd name="connsiteY26" fmla="*/ 1484141 h 2546252"/>
                  <a:gd name="connsiteX27" fmla="*/ 372794 w 6161649"/>
                  <a:gd name="connsiteY27" fmla="*/ 1470074 h 2546252"/>
                  <a:gd name="connsiteX28" fmla="*/ 436098 w 6161649"/>
                  <a:gd name="connsiteY28" fmla="*/ 1441938 h 2546252"/>
                  <a:gd name="connsiteX29" fmla="*/ 457200 w 6161649"/>
                  <a:gd name="connsiteY29" fmla="*/ 1434904 h 2546252"/>
                  <a:gd name="connsiteX30" fmla="*/ 485335 w 6161649"/>
                  <a:gd name="connsiteY30" fmla="*/ 1392701 h 2546252"/>
                  <a:gd name="connsiteX31" fmla="*/ 492369 w 6161649"/>
                  <a:gd name="connsiteY31" fmla="*/ 1371600 h 2546252"/>
                  <a:gd name="connsiteX32" fmla="*/ 513471 w 6161649"/>
                  <a:gd name="connsiteY32" fmla="*/ 1357532 h 2546252"/>
                  <a:gd name="connsiteX33" fmla="*/ 562707 w 6161649"/>
                  <a:gd name="connsiteY33" fmla="*/ 1329397 h 2546252"/>
                  <a:gd name="connsiteX34" fmla="*/ 576775 w 6161649"/>
                  <a:gd name="connsiteY34" fmla="*/ 1308295 h 2546252"/>
                  <a:gd name="connsiteX35" fmla="*/ 597877 w 6161649"/>
                  <a:gd name="connsiteY35" fmla="*/ 1294227 h 2546252"/>
                  <a:gd name="connsiteX36" fmla="*/ 604911 w 6161649"/>
                  <a:gd name="connsiteY36" fmla="*/ 1273126 h 2546252"/>
                  <a:gd name="connsiteX37" fmla="*/ 661181 w 6161649"/>
                  <a:gd name="connsiteY37" fmla="*/ 1259058 h 2546252"/>
                  <a:gd name="connsiteX38" fmla="*/ 773723 w 6161649"/>
                  <a:gd name="connsiteY38" fmla="*/ 1259058 h 2546252"/>
                  <a:gd name="connsiteX39" fmla="*/ 773723 w 6161649"/>
                  <a:gd name="connsiteY39" fmla="*/ 1252024 h 2546252"/>
                  <a:gd name="connsiteX40" fmla="*/ 844061 w 6161649"/>
                  <a:gd name="connsiteY40" fmla="*/ 1202787 h 2546252"/>
                  <a:gd name="connsiteX41" fmla="*/ 858129 w 6161649"/>
                  <a:gd name="connsiteY41" fmla="*/ 1202787 h 2546252"/>
                  <a:gd name="connsiteX42" fmla="*/ 942535 w 6161649"/>
                  <a:gd name="connsiteY42" fmla="*/ 1202787 h 2546252"/>
                  <a:gd name="connsiteX43" fmla="*/ 970671 w 6161649"/>
                  <a:gd name="connsiteY43" fmla="*/ 1146517 h 2546252"/>
                  <a:gd name="connsiteX44" fmla="*/ 1033975 w 6161649"/>
                  <a:gd name="connsiteY44" fmla="*/ 1132449 h 2546252"/>
                  <a:gd name="connsiteX45" fmla="*/ 1069144 w 6161649"/>
                  <a:gd name="connsiteY45" fmla="*/ 1125415 h 2546252"/>
                  <a:gd name="connsiteX46" fmla="*/ 1083212 w 6161649"/>
                  <a:gd name="connsiteY46" fmla="*/ 1104314 h 2546252"/>
                  <a:gd name="connsiteX47" fmla="*/ 1125415 w 6161649"/>
                  <a:gd name="connsiteY47" fmla="*/ 1090246 h 2546252"/>
                  <a:gd name="connsiteX48" fmla="*/ 1125415 w 6161649"/>
                  <a:gd name="connsiteY48" fmla="*/ 1090246 h 2546252"/>
                  <a:gd name="connsiteX49" fmla="*/ 1153551 w 6161649"/>
                  <a:gd name="connsiteY49" fmla="*/ 1083212 h 2546252"/>
                  <a:gd name="connsiteX50" fmla="*/ 1195754 w 6161649"/>
                  <a:gd name="connsiteY50" fmla="*/ 1069144 h 2546252"/>
                  <a:gd name="connsiteX51" fmla="*/ 1216855 w 6161649"/>
                  <a:gd name="connsiteY51" fmla="*/ 1026941 h 2546252"/>
                  <a:gd name="connsiteX52" fmla="*/ 1230923 w 6161649"/>
                  <a:gd name="connsiteY52" fmla="*/ 1005840 h 2546252"/>
                  <a:gd name="connsiteX53" fmla="*/ 1353160 w 6161649"/>
                  <a:gd name="connsiteY53" fmla="*/ 1001278 h 2546252"/>
                  <a:gd name="connsiteX54" fmla="*/ 1390420 w 6161649"/>
                  <a:gd name="connsiteY54" fmla="*/ 965347 h 2546252"/>
                  <a:gd name="connsiteX55" fmla="*/ 1460948 w 6161649"/>
                  <a:gd name="connsiteY55" fmla="*/ 968200 h 2546252"/>
                  <a:gd name="connsiteX56" fmla="*/ 1498209 w 6161649"/>
                  <a:gd name="connsiteY56" fmla="*/ 949569 h 2546252"/>
                  <a:gd name="connsiteX57" fmla="*/ 1519311 w 6161649"/>
                  <a:gd name="connsiteY57" fmla="*/ 935501 h 2546252"/>
                  <a:gd name="connsiteX58" fmla="*/ 1563604 w 6161649"/>
                  <a:gd name="connsiteY58" fmla="*/ 938352 h 2546252"/>
                  <a:gd name="connsiteX59" fmla="*/ 1617214 w 6161649"/>
                  <a:gd name="connsiteY59" fmla="*/ 927136 h 2546252"/>
                  <a:gd name="connsiteX60" fmla="*/ 1688123 w 6161649"/>
                  <a:gd name="connsiteY60" fmla="*/ 886264 h 2546252"/>
                  <a:gd name="connsiteX61" fmla="*/ 1730326 w 6161649"/>
                  <a:gd name="connsiteY61" fmla="*/ 858129 h 2546252"/>
                  <a:gd name="connsiteX62" fmla="*/ 1821766 w 6161649"/>
                  <a:gd name="connsiteY62" fmla="*/ 844061 h 2546252"/>
                  <a:gd name="connsiteX63" fmla="*/ 1842867 w 6161649"/>
                  <a:gd name="connsiteY63" fmla="*/ 837027 h 2546252"/>
                  <a:gd name="connsiteX64" fmla="*/ 1913206 w 6161649"/>
                  <a:gd name="connsiteY64" fmla="*/ 844061 h 2546252"/>
                  <a:gd name="connsiteX65" fmla="*/ 1955409 w 6161649"/>
                  <a:gd name="connsiteY65" fmla="*/ 865163 h 2546252"/>
                  <a:gd name="connsiteX66" fmla="*/ 1976511 w 6161649"/>
                  <a:gd name="connsiteY66" fmla="*/ 872197 h 2546252"/>
                  <a:gd name="connsiteX67" fmla="*/ 2082018 w 6161649"/>
                  <a:gd name="connsiteY67" fmla="*/ 865163 h 2546252"/>
                  <a:gd name="connsiteX68" fmla="*/ 2124221 w 6161649"/>
                  <a:gd name="connsiteY68" fmla="*/ 851095 h 2546252"/>
                  <a:gd name="connsiteX69" fmla="*/ 2145323 w 6161649"/>
                  <a:gd name="connsiteY69" fmla="*/ 844061 h 2546252"/>
                  <a:gd name="connsiteX70" fmla="*/ 2208627 w 6161649"/>
                  <a:gd name="connsiteY70" fmla="*/ 837027 h 2546252"/>
                  <a:gd name="connsiteX71" fmla="*/ 2300067 w 6161649"/>
                  <a:gd name="connsiteY71" fmla="*/ 829994 h 2546252"/>
                  <a:gd name="connsiteX72" fmla="*/ 2368315 w 6161649"/>
                  <a:gd name="connsiteY72" fmla="*/ 818208 h 2546252"/>
                  <a:gd name="connsiteX73" fmla="*/ 2433711 w 6161649"/>
                  <a:gd name="connsiteY73" fmla="*/ 808892 h 2546252"/>
                  <a:gd name="connsiteX74" fmla="*/ 2454812 w 6161649"/>
                  <a:gd name="connsiteY74" fmla="*/ 801858 h 2546252"/>
                  <a:gd name="connsiteX75" fmla="*/ 2539218 w 6161649"/>
                  <a:gd name="connsiteY75" fmla="*/ 787791 h 2546252"/>
                  <a:gd name="connsiteX76" fmla="*/ 2553286 w 6161649"/>
                  <a:gd name="connsiteY76" fmla="*/ 766689 h 2546252"/>
                  <a:gd name="connsiteX77" fmla="*/ 2560320 w 6161649"/>
                  <a:gd name="connsiteY77" fmla="*/ 745587 h 2546252"/>
                  <a:gd name="connsiteX78" fmla="*/ 2581421 w 6161649"/>
                  <a:gd name="connsiteY78" fmla="*/ 738554 h 2546252"/>
                  <a:gd name="connsiteX79" fmla="*/ 2679895 w 6161649"/>
                  <a:gd name="connsiteY79" fmla="*/ 745587 h 2546252"/>
                  <a:gd name="connsiteX80" fmla="*/ 2764301 w 6161649"/>
                  <a:gd name="connsiteY80" fmla="*/ 745587 h 2546252"/>
                  <a:gd name="connsiteX81" fmla="*/ 2771335 w 6161649"/>
                  <a:gd name="connsiteY81" fmla="*/ 724486 h 2546252"/>
                  <a:gd name="connsiteX82" fmla="*/ 2813538 w 6161649"/>
                  <a:gd name="connsiteY82" fmla="*/ 717452 h 2546252"/>
                  <a:gd name="connsiteX83" fmla="*/ 2855741 w 6161649"/>
                  <a:gd name="connsiteY83" fmla="*/ 703384 h 2546252"/>
                  <a:gd name="connsiteX84" fmla="*/ 3017520 w 6161649"/>
                  <a:gd name="connsiteY84" fmla="*/ 710418 h 2546252"/>
                  <a:gd name="connsiteX85" fmla="*/ 3066757 w 6161649"/>
                  <a:gd name="connsiteY85" fmla="*/ 682283 h 2546252"/>
                  <a:gd name="connsiteX86" fmla="*/ 3123027 w 6161649"/>
                  <a:gd name="connsiteY86" fmla="*/ 668215 h 2546252"/>
                  <a:gd name="connsiteX87" fmla="*/ 3151163 w 6161649"/>
                  <a:gd name="connsiteY87" fmla="*/ 661181 h 2546252"/>
                  <a:gd name="connsiteX88" fmla="*/ 3200400 w 6161649"/>
                  <a:gd name="connsiteY88" fmla="*/ 647114 h 2546252"/>
                  <a:gd name="connsiteX89" fmla="*/ 3242603 w 6161649"/>
                  <a:gd name="connsiteY89" fmla="*/ 640080 h 2546252"/>
                  <a:gd name="connsiteX90" fmla="*/ 3284806 w 6161649"/>
                  <a:gd name="connsiteY90" fmla="*/ 618978 h 2546252"/>
                  <a:gd name="connsiteX91" fmla="*/ 3298874 w 6161649"/>
                  <a:gd name="connsiteY91" fmla="*/ 597877 h 2546252"/>
                  <a:gd name="connsiteX92" fmla="*/ 3334043 w 6161649"/>
                  <a:gd name="connsiteY92" fmla="*/ 597877 h 2546252"/>
                  <a:gd name="connsiteX93" fmla="*/ 3397347 w 6161649"/>
                  <a:gd name="connsiteY93" fmla="*/ 513471 h 2546252"/>
                  <a:gd name="connsiteX94" fmla="*/ 3453618 w 6161649"/>
                  <a:gd name="connsiteY94" fmla="*/ 485335 h 2546252"/>
                  <a:gd name="connsiteX95" fmla="*/ 3495821 w 6161649"/>
                  <a:gd name="connsiteY95" fmla="*/ 471267 h 2546252"/>
                  <a:gd name="connsiteX96" fmla="*/ 3545058 w 6161649"/>
                  <a:gd name="connsiteY96" fmla="*/ 450166 h 2546252"/>
                  <a:gd name="connsiteX97" fmla="*/ 3566160 w 6161649"/>
                  <a:gd name="connsiteY97" fmla="*/ 443132 h 2546252"/>
                  <a:gd name="connsiteX98" fmla="*/ 3798277 w 6161649"/>
                  <a:gd name="connsiteY98" fmla="*/ 429064 h 2546252"/>
                  <a:gd name="connsiteX99" fmla="*/ 3896751 w 6161649"/>
                  <a:gd name="connsiteY99" fmla="*/ 407963 h 2546252"/>
                  <a:gd name="connsiteX100" fmla="*/ 3903784 w 6161649"/>
                  <a:gd name="connsiteY100" fmla="*/ 407963 h 2546252"/>
                  <a:gd name="connsiteX101" fmla="*/ 3903784 w 6161649"/>
                  <a:gd name="connsiteY101" fmla="*/ 379827 h 2546252"/>
                  <a:gd name="connsiteX102" fmla="*/ 4192172 w 6161649"/>
                  <a:gd name="connsiteY102" fmla="*/ 379827 h 2546252"/>
                  <a:gd name="connsiteX103" fmla="*/ 4220307 w 6161649"/>
                  <a:gd name="connsiteY103" fmla="*/ 337624 h 2546252"/>
                  <a:gd name="connsiteX104" fmla="*/ 4389120 w 6161649"/>
                  <a:gd name="connsiteY104" fmla="*/ 337624 h 2546252"/>
                  <a:gd name="connsiteX105" fmla="*/ 4389120 w 6161649"/>
                  <a:gd name="connsiteY105" fmla="*/ 337624 h 2546252"/>
                  <a:gd name="connsiteX106" fmla="*/ 4543864 w 6161649"/>
                  <a:gd name="connsiteY106" fmla="*/ 330591 h 2546252"/>
                  <a:gd name="connsiteX107" fmla="*/ 4543864 w 6161649"/>
                  <a:gd name="connsiteY107" fmla="*/ 330591 h 2546252"/>
                  <a:gd name="connsiteX108" fmla="*/ 4593101 w 6161649"/>
                  <a:gd name="connsiteY108" fmla="*/ 288387 h 2546252"/>
                  <a:gd name="connsiteX109" fmla="*/ 4642338 w 6161649"/>
                  <a:gd name="connsiteY109" fmla="*/ 246184 h 2546252"/>
                  <a:gd name="connsiteX110" fmla="*/ 4930726 w 6161649"/>
                  <a:gd name="connsiteY110" fmla="*/ 246184 h 2546252"/>
                  <a:gd name="connsiteX111" fmla="*/ 4965895 w 6161649"/>
                  <a:gd name="connsiteY111" fmla="*/ 239151 h 2546252"/>
                  <a:gd name="connsiteX112" fmla="*/ 5036234 w 6161649"/>
                  <a:gd name="connsiteY112" fmla="*/ 232117 h 2546252"/>
                  <a:gd name="connsiteX113" fmla="*/ 5057335 w 6161649"/>
                  <a:gd name="connsiteY113" fmla="*/ 211015 h 2546252"/>
                  <a:gd name="connsiteX114" fmla="*/ 5591907 w 6161649"/>
                  <a:gd name="connsiteY114" fmla="*/ 211015 h 2546252"/>
                  <a:gd name="connsiteX115" fmla="*/ 5591907 w 6161649"/>
                  <a:gd name="connsiteY115" fmla="*/ 211015 h 2546252"/>
                  <a:gd name="connsiteX116" fmla="*/ 5725551 w 6161649"/>
                  <a:gd name="connsiteY116" fmla="*/ 211015 h 2546252"/>
                  <a:gd name="connsiteX117" fmla="*/ 5725551 w 6161649"/>
                  <a:gd name="connsiteY117" fmla="*/ 182880 h 2546252"/>
                  <a:gd name="connsiteX118" fmla="*/ 5781821 w 6161649"/>
                  <a:gd name="connsiteY118" fmla="*/ 112541 h 2546252"/>
                  <a:gd name="connsiteX119" fmla="*/ 5908431 w 6161649"/>
                  <a:gd name="connsiteY119" fmla="*/ 112541 h 2546252"/>
                  <a:gd name="connsiteX120" fmla="*/ 5908431 w 6161649"/>
                  <a:gd name="connsiteY120" fmla="*/ 35169 h 2546252"/>
                  <a:gd name="connsiteX121" fmla="*/ 5992837 w 6161649"/>
                  <a:gd name="connsiteY121" fmla="*/ 28135 h 2546252"/>
                  <a:gd name="connsiteX122" fmla="*/ 6084277 w 6161649"/>
                  <a:gd name="connsiteY122" fmla="*/ 21101 h 2546252"/>
                  <a:gd name="connsiteX123" fmla="*/ 6140547 w 6161649"/>
                  <a:gd name="connsiteY123" fmla="*/ 14067 h 2546252"/>
                  <a:gd name="connsiteX124" fmla="*/ 6161649 w 6161649"/>
                  <a:gd name="connsiteY124" fmla="*/ 0 h 2546252"/>
                  <a:gd name="connsiteX125" fmla="*/ 6161649 w 6161649"/>
                  <a:gd name="connsiteY125" fmla="*/ 0 h 2546252"/>
                  <a:gd name="connsiteX0" fmla="*/ 0 w 6161649"/>
                  <a:gd name="connsiteY0" fmla="*/ 2546252 h 2546252"/>
                  <a:gd name="connsiteX1" fmla="*/ 0 w 6161649"/>
                  <a:gd name="connsiteY1" fmla="*/ 2546252 h 2546252"/>
                  <a:gd name="connsiteX2" fmla="*/ 14067 w 6161649"/>
                  <a:gd name="connsiteY2" fmla="*/ 2482947 h 2546252"/>
                  <a:gd name="connsiteX3" fmla="*/ 28135 w 6161649"/>
                  <a:gd name="connsiteY3" fmla="*/ 2440744 h 2546252"/>
                  <a:gd name="connsiteX4" fmla="*/ 35169 w 6161649"/>
                  <a:gd name="connsiteY4" fmla="*/ 2370406 h 2546252"/>
                  <a:gd name="connsiteX5" fmla="*/ 42203 w 6161649"/>
                  <a:gd name="connsiteY5" fmla="*/ 2349304 h 2546252"/>
                  <a:gd name="connsiteX6" fmla="*/ 49237 w 6161649"/>
                  <a:gd name="connsiteY6" fmla="*/ 2307101 h 2546252"/>
                  <a:gd name="connsiteX7" fmla="*/ 56271 w 6161649"/>
                  <a:gd name="connsiteY7" fmla="*/ 2187526 h 2546252"/>
                  <a:gd name="connsiteX8" fmla="*/ 77372 w 6161649"/>
                  <a:gd name="connsiteY8" fmla="*/ 2110154 h 2546252"/>
                  <a:gd name="connsiteX9" fmla="*/ 84406 w 6161649"/>
                  <a:gd name="connsiteY9" fmla="*/ 2018714 h 2546252"/>
                  <a:gd name="connsiteX10" fmla="*/ 98474 w 6161649"/>
                  <a:gd name="connsiteY10" fmla="*/ 1976511 h 2546252"/>
                  <a:gd name="connsiteX11" fmla="*/ 105507 w 6161649"/>
                  <a:gd name="connsiteY11" fmla="*/ 1934307 h 2546252"/>
                  <a:gd name="connsiteX12" fmla="*/ 112541 w 6161649"/>
                  <a:gd name="connsiteY12" fmla="*/ 1913206 h 2546252"/>
                  <a:gd name="connsiteX13" fmla="*/ 119575 w 6161649"/>
                  <a:gd name="connsiteY13" fmla="*/ 1878037 h 2546252"/>
                  <a:gd name="connsiteX14" fmla="*/ 133643 w 6161649"/>
                  <a:gd name="connsiteY14" fmla="*/ 1835834 h 2546252"/>
                  <a:gd name="connsiteX15" fmla="*/ 147711 w 6161649"/>
                  <a:gd name="connsiteY15" fmla="*/ 1772529 h 2546252"/>
                  <a:gd name="connsiteX16" fmla="*/ 161778 w 6161649"/>
                  <a:gd name="connsiteY16" fmla="*/ 1751427 h 2546252"/>
                  <a:gd name="connsiteX17" fmla="*/ 168812 w 6161649"/>
                  <a:gd name="connsiteY17" fmla="*/ 1730326 h 2546252"/>
                  <a:gd name="connsiteX18" fmla="*/ 189914 w 6161649"/>
                  <a:gd name="connsiteY18" fmla="*/ 1716258 h 2546252"/>
                  <a:gd name="connsiteX19" fmla="*/ 203981 w 6161649"/>
                  <a:gd name="connsiteY19" fmla="*/ 1695157 h 2546252"/>
                  <a:gd name="connsiteX20" fmla="*/ 218049 w 6161649"/>
                  <a:gd name="connsiteY20" fmla="*/ 1652954 h 2546252"/>
                  <a:gd name="connsiteX21" fmla="*/ 239151 w 6161649"/>
                  <a:gd name="connsiteY21" fmla="*/ 1638886 h 2546252"/>
                  <a:gd name="connsiteX22" fmla="*/ 253218 w 6161649"/>
                  <a:gd name="connsiteY22" fmla="*/ 1617784 h 2546252"/>
                  <a:gd name="connsiteX23" fmla="*/ 274320 w 6161649"/>
                  <a:gd name="connsiteY23" fmla="*/ 1610751 h 2546252"/>
                  <a:gd name="connsiteX24" fmla="*/ 281354 w 6161649"/>
                  <a:gd name="connsiteY24" fmla="*/ 1589649 h 2546252"/>
                  <a:gd name="connsiteX25" fmla="*/ 309489 w 6161649"/>
                  <a:gd name="connsiteY25" fmla="*/ 1498209 h 2546252"/>
                  <a:gd name="connsiteX26" fmla="*/ 330591 w 6161649"/>
                  <a:gd name="connsiteY26" fmla="*/ 1484141 h 2546252"/>
                  <a:gd name="connsiteX27" fmla="*/ 372794 w 6161649"/>
                  <a:gd name="connsiteY27" fmla="*/ 1470074 h 2546252"/>
                  <a:gd name="connsiteX28" fmla="*/ 436098 w 6161649"/>
                  <a:gd name="connsiteY28" fmla="*/ 1441938 h 2546252"/>
                  <a:gd name="connsiteX29" fmla="*/ 457200 w 6161649"/>
                  <a:gd name="connsiteY29" fmla="*/ 1434904 h 2546252"/>
                  <a:gd name="connsiteX30" fmla="*/ 485335 w 6161649"/>
                  <a:gd name="connsiteY30" fmla="*/ 1392701 h 2546252"/>
                  <a:gd name="connsiteX31" fmla="*/ 492369 w 6161649"/>
                  <a:gd name="connsiteY31" fmla="*/ 1371600 h 2546252"/>
                  <a:gd name="connsiteX32" fmla="*/ 513471 w 6161649"/>
                  <a:gd name="connsiteY32" fmla="*/ 1357532 h 2546252"/>
                  <a:gd name="connsiteX33" fmla="*/ 562707 w 6161649"/>
                  <a:gd name="connsiteY33" fmla="*/ 1329397 h 2546252"/>
                  <a:gd name="connsiteX34" fmla="*/ 576775 w 6161649"/>
                  <a:gd name="connsiteY34" fmla="*/ 1308295 h 2546252"/>
                  <a:gd name="connsiteX35" fmla="*/ 597877 w 6161649"/>
                  <a:gd name="connsiteY35" fmla="*/ 1294227 h 2546252"/>
                  <a:gd name="connsiteX36" fmla="*/ 604911 w 6161649"/>
                  <a:gd name="connsiteY36" fmla="*/ 1273126 h 2546252"/>
                  <a:gd name="connsiteX37" fmla="*/ 661181 w 6161649"/>
                  <a:gd name="connsiteY37" fmla="*/ 1259058 h 2546252"/>
                  <a:gd name="connsiteX38" fmla="*/ 773723 w 6161649"/>
                  <a:gd name="connsiteY38" fmla="*/ 1259058 h 2546252"/>
                  <a:gd name="connsiteX39" fmla="*/ 773723 w 6161649"/>
                  <a:gd name="connsiteY39" fmla="*/ 1252024 h 2546252"/>
                  <a:gd name="connsiteX40" fmla="*/ 844061 w 6161649"/>
                  <a:gd name="connsiteY40" fmla="*/ 1202787 h 2546252"/>
                  <a:gd name="connsiteX41" fmla="*/ 858129 w 6161649"/>
                  <a:gd name="connsiteY41" fmla="*/ 1202787 h 2546252"/>
                  <a:gd name="connsiteX42" fmla="*/ 942535 w 6161649"/>
                  <a:gd name="connsiteY42" fmla="*/ 1202787 h 2546252"/>
                  <a:gd name="connsiteX43" fmla="*/ 970671 w 6161649"/>
                  <a:gd name="connsiteY43" fmla="*/ 1146517 h 2546252"/>
                  <a:gd name="connsiteX44" fmla="*/ 1033975 w 6161649"/>
                  <a:gd name="connsiteY44" fmla="*/ 1132449 h 2546252"/>
                  <a:gd name="connsiteX45" fmla="*/ 1069144 w 6161649"/>
                  <a:gd name="connsiteY45" fmla="*/ 1125415 h 2546252"/>
                  <a:gd name="connsiteX46" fmla="*/ 1083212 w 6161649"/>
                  <a:gd name="connsiteY46" fmla="*/ 1104314 h 2546252"/>
                  <a:gd name="connsiteX47" fmla="*/ 1125415 w 6161649"/>
                  <a:gd name="connsiteY47" fmla="*/ 1090246 h 2546252"/>
                  <a:gd name="connsiteX48" fmla="*/ 1125415 w 6161649"/>
                  <a:gd name="connsiteY48" fmla="*/ 1090246 h 2546252"/>
                  <a:gd name="connsiteX49" fmla="*/ 1153551 w 6161649"/>
                  <a:gd name="connsiteY49" fmla="*/ 1083212 h 2546252"/>
                  <a:gd name="connsiteX50" fmla="*/ 1195754 w 6161649"/>
                  <a:gd name="connsiteY50" fmla="*/ 1069144 h 2546252"/>
                  <a:gd name="connsiteX51" fmla="*/ 1216855 w 6161649"/>
                  <a:gd name="connsiteY51" fmla="*/ 1026941 h 2546252"/>
                  <a:gd name="connsiteX52" fmla="*/ 1230923 w 6161649"/>
                  <a:gd name="connsiteY52" fmla="*/ 1005840 h 2546252"/>
                  <a:gd name="connsiteX53" fmla="*/ 1353160 w 6161649"/>
                  <a:gd name="connsiteY53" fmla="*/ 1001278 h 2546252"/>
                  <a:gd name="connsiteX54" fmla="*/ 1390420 w 6161649"/>
                  <a:gd name="connsiteY54" fmla="*/ 965347 h 2546252"/>
                  <a:gd name="connsiteX55" fmla="*/ 1460948 w 6161649"/>
                  <a:gd name="connsiteY55" fmla="*/ 968200 h 2546252"/>
                  <a:gd name="connsiteX56" fmla="*/ 1498209 w 6161649"/>
                  <a:gd name="connsiteY56" fmla="*/ 949569 h 2546252"/>
                  <a:gd name="connsiteX57" fmla="*/ 1519311 w 6161649"/>
                  <a:gd name="connsiteY57" fmla="*/ 935501 h 2546252"/>
                  <a:gd name="connsiteX58" fmla="*/ 1563604 w 6161649"/>
                  <a:gd name="connsiteY58" fmla="*/ 938352 h 2546252"/>
                  <a:gd name="connsiteX59" fmla="*/ 1617214 w 6161649"/>
                  <a:gd name="connsiteY59" fmla="*/ 927136 h 2546252"/>
                  <a:gd name="connsiteX60" fmla="*/ 1688123 w 6161649"/>
                  <a:gd name="connsiteY60" fmla="*/ 886264 h 2546252"/>
                  <a:gd name="connsiteX61" fmla="*/ 1730326 w 6161649"/>
                  <a:gd name="connsiteY61" fmla="*/ 858129 h 2546252"/>
                  <a:gd name="connsiteX62" fmla="*/ 1821766 w 6161649"/>
                  <a:gd name="connsiteY62" fmla="*/ 844061 h 2546252"/>
                  <a:gd name="connsiteX63" fmla="*/ 1842867 w 6161649"/>
                  <a:gd name="connsiteY63" fmla="*/ 837027 h 2546252"/>
                  <a:gd name="connsiteX64" fmla="*/ 1913206 w 6161649"/>
                  <a:gd name="connsiteY64" fmla="*/ 844061 h 2546252"/>
                  <a:gd name="connsiteX65" fmla="*/ 1955409 w 6161649"/>
                  <a:gd name="connsiteY65" fmla="*/ 865163 h 2546252"/>
                  <a:gd name="connsiteX66" fmla="*/ 1976511 w 6161649"/>
                  <a:gd name="connsiteY66" fmla="*/ 872197 h 2546252"/>
                  <a:gd name="connsiteX67" fmla="*/ 2082018 w 6161649"/>
                  <a:gd name="connsiteY67" fmla="*/ 865163 h 2546252"/>
                  <a:gd name="connsiteX68" fmla="*/ 2124221 w 6161649"/>
                  <a:gd name="connsiteY68" fmla="*/ 851095 h 2546252"/>
                  <a:gd name="connsiteX69" fmla="*/ 2145323 w 6161649"/>
                  <a:gd name="connsiteY69" fmla="*/ 844061 h 2546252"/>
                  <a:gd name="connsiteX70" fmla="*/ 2208627 w 6161649"/>
                  <a:gd name="connsiteY70" fmla="*/ 837027 h 2546252"/>
                  <a:gd name="connsiteX71" fmla="*/ 2300067 w 6161649"/>
                  <a:gd name="connsiteY71" fmla="*/ 829994 h 2546252"/>
                  <a:gd name="connsiteX72" fmla="*/ 2368315 w 6161649"/>
                  <a:gd name="connsiteY72" fmla="*/ 818208 h 2546252"/>
                  <a:gd name="connsiteX73" fmla="*/ 2433711 w 6161649"/>
                  <a:gd name="connsiteY73" fmla="*/ 808892 h 2546252"/>
                  <a:gd name="connsiteX74" fmla="*/ 2454812 w 6161649"/>
                  <a:gd name="connsiteY74" fmla="*/ 801858 h 2546252"/>
                  <a:gd name="connsiteX75" fmla="*/ 2539218 w 6161649"/>
                  <a:gd name="connsiteY75" fmla="*/ 787791 h 2546252"/>
                  <a:gd name="connsiteX76" fmla="*/ 2553286 w 6161649"/>
                  <a:gd name="connsiteY76" fmla="*/ 766689 h 2546252"/>
                  <a:gd name="connsiteX77" fmla="*/ 2560320 w 6161649"/>
                  <a:gd name="connsiteY77" fmla="*/ 745587 h 2546252"/>
                  <a:gd name="connsiteX78" fmla="*/ 2581421 w 6161649"/>
                  <a:gd name="connsiteY78" fmla="*/ 738554 h 2546252"/>
                  <a:gd name="connsiteX79" fmla="*/ 2679895 w 6161649"/>
                  <a:gd name="connsiteY79" fmla="*/ 745587 h 2546252"/>
                  <a:gd name="connsiteX80" fmla="*/ 2764301 w 6161649"/>
                  <a:gd name="connsiteY80" fmla="*/ 745587 h 2546252"/>
                  <a:gd name="connsiteX81" fmla="*/ 2771335 w 6161649"/>
                  <a:gd name="connsiteY81" fmla="*/ 724486 h 2546252"/>
                  <a:gd name="connsiteX82" fmla="*/ 2813538 w 6161649"/>
                  <a:gd name="connsiteY82" fmla="*/ 717452 h 2546252"/>
                  <a:gd name="connsiteX83" fmla="*/ 2855741 w 6161649"/>
                  <a:gd name="connsiteY83" fmla="*/ 703384 h 2546252"/>
                  <a:gd name="connsiteX84" fmla="*/ 3017520 w 6161649"/>
                  <a:gd name="connsiteY84" fmla="*/ 710418 h 2546252"/>
                  <a:gd name="connsiteX85" fmla="*/ 3066757 w 6161649"/>
                  <a:gd name="connsiteY85" fmla="*/ 682283 h 2546252"/>
                  <a:gd name="connsiteX86" fmla="*/ 3123027 w 6161649"/>
                  <a:gd name="connsiteY86" fmla="*/ 668215 h 2546252"/>
                  <a:gd name="connsiteX87" fmla="*/ 3151163 w 6161649"/>
                  <a:gd name="connsiteY87" fmla="*/ 661181 h 2546252"/>
                  <a:gd name="connsiteX88" fmla="*/ 3200400 w 6161649"/>
                  <a:gd name="connsiteY88" fmla="*/ 647114 h 2546252"/>
                  <a:gd name="connsiteX89" fmla="*/ 3242603 w 6161649"/>
                  <a:gd name="connsiteY89" fmla="*/ 640080 h 2546252"/>
                  <a:gd name="connsiteX90" fmla="*/ 3284806 w 6161649"/>
                  <a:gd name="connsiteY90" fmla="*/ 618978 h 2546252"/>
                  <a:gd name="connsiteX91" fmla="*/ 3298874 w 6161649"/>
                  <a:gd name="connsiteY91" fmla="*/ 597877 h 2546252"/>
                  <a:gd name="connsiteX92" fmla="*/ 3334043 w 6161649"/>
                  <a:gd name="connsiteY92" fmla="*/ 597877 h 2546252"/>
                  <a:gd name="connsiteX93" fmla="*/ 3397347 w 6161649"/>
                  <a:gd name="connsiteY93" fmla="*/ 513471 h 2546252"/>
                  <a:gd name="connsiteX94" fmla="*/ 3453618 w 6161649"/>
                  <a:gd name="connsiteY94" fmla="*/ 485335 h 2546252"/>
                  <a:gd name="connsiteX95" fmla="*/ 3495821 w 6161649"/>
                  <a:gd name="connsiteY95" fmla="*/ 471267 h 2546252"/>
                  <a:gd name="connsiteX96" fmla="*/ 3545058 w 6161649"/>
                  <a:gd name="connsiteY96" fmla="*/ 450166 h 2546252"/>
                  <a:gd name="connsiteX97" fmla="*/ 3566160 w 6161649"/>
                  <a:gd name="connsiteY97" fmla="*/ 443132 h 2546252"/>
                  <a:gd name="connsiteX98" fmla="*/ 3798277 w 6161649"/>
                  <a:gd name="connsiteY98" fmla="*/ 429064 h 2546252"/>
                  <a:gd name="connsiteX99" fmla="*/ 3896751 w 6161649"/>
                  <a:gd name="connsiteY99" fmla="*/ 407963 h 2546252"/>
                  <a:gd name="connsiteX100" fmla="*/ 3903784 w 6161649"/>
                  <a:gd name="connsiteY100" fmla="*/ 407963 h 2546252"/>
                  <a:gd name="connsiteX101" fmla="*/ 3903784 w 6161649"/>
                  <a:gd name="connsiteY101" fmla="*/ 379827 h 2546252"/>
                  <a:gd name="connsiteX102" fmla="*/ 4192172 w 6161649"/>
                  <a:gd name="connsiteY102" fmla="*/ 379827 h 2546252"/>
                  <a:gd name="connsiteX103" fmla="*/ 4220307 w 6161649"/>
                  <a:gd name="connsiteY103" fmla="*/ 337624 h 2546252"/>
                  <a:gd name="connsiteX104" fmla="*/ 4389120 w 6161649"/>
                  <a:gd name="connsiteY104" fmla="*/ 337624 h 2546252"/>
                  <a:gd name="connsiteX105" fmla="*/ 4389120 w 6161649"/>
                  <a:gd name="connsiteY105" fmla="*/ 337624 h 2546252"/>
                  <a:gd name="connsiteX106" fmla="*/ 4543864 w 6161649"/>
                  <a:gd name="connsiteY106" fmla="*/ 330591 h 2546252"/>
                  <a:gd name="connsiteX107" fmla="*/ 4543864 w 6161649"/>
                  <a:gd name="connsiteY107" fmla="*/ 330591 h 2546252"/>
                  <a:gd name="connsiteX108" fmla="*/ 4593101 w 6161649"/>
                  <a:gd name="connsiteY108" fmla="*/ 288387 h 2546252"/>
                  <a:gd name="connsiteX109" fmla="*/ 4642338 w 6161649"/>
                  <a:gd name="connsiteY109" fmla="*/ 246184 h 2546252"/>
                  <a:gd name="connsiteX110" fmla="*/ 4930726 w 6161649"/>
                  <a:gd name="connsiteY110" fmla="*/ 246184 h 2546252"/>
                  <a:gd name="connsiteX111" fmla="*/ 4965895 w 6161649"/>
                  <a:gd name="connsiteY111" fmla="*/ 239151 h 2546252"/>
                  <a:gd name="connsiteX112" fmla="*/ 5036234 w 6161649"/>
                  <a:gd name="connsiteY112" fmla="*/ 232117 h 2546252"/>
                  <a:gd name="connsiteX113" fmla="*/ 5057335 w 6161649"/>
                  <a:gd name="connsiteY113" fmla="*/ 211015 h 2546252"/>
                  <a:gd name="connsiteX114" fmla="*/ 5591907 w 6161649"/>
                  <a:gd name="connsiteY114" fmla="*/ 211015 h 2546252"/>
                  <a:gd name="connsiteX115" fmla="*/ 5591907 w 6161649"/>
                  <a:gd name="connsiteY115" fmla="*/ 211015 h 2546252"/>
                  <a:gd name="connsiteX116" fmla="*/ 5725551 w 6161649"/>
                  <a:gd name="connsiteY116" fmla="*/ 211015 h 2546252"/>
                  <a:gd name="connsiteX117" fmla="*/ 5725551 w 6161649"/>
                  <a:gd name="connsiteY117" fmla="*/ 182880 h 2546252"/>
                  <a:gd name="connsiteX118" fmla="*/ 5781821 w 6161649"/>
                  <a:gd name="connsiteY118" fmla="*/ 112541 h 2546252"/>
                  <a:gd name="connsiteX119" fmla="*/ 5908431 w 6161649"/>
                  <a:gd name="connsiteY119" fmla="*/ 112541 h 2546252"/>
                  <a:gd name="connsiteX120" fmla="*/ 5908431 w 6161649"/>
                  <a:gd name="connsiteY120" fmla="*/ 35169 h 2546252"/>
                  <a:gd name="connsiteX121" fmla="*/ 5992837 w 6161649"/>
                  <a:gd name="connsiteY121" fmla="*/ 28135 h 2546252"/>
                  <a:gd name="connsiteX122" fmla="*/ 6084277 w 6161649"/>
                  <a:gd name="connsiteY122" fmla="*/ 21101 h 2546252"/>
                  <a:gd name="connsiteX123" fmla="*/ 6140547 w 6161649"/>
                  <a:gd name="connsiteY123" fmla="*/ 14067 h 2546252"/>
                  <a:gd name="connsiteX124" fmla="*/ 6161649 w 6161649"/>
                  <a:gd name="connsiteY124" fmla="*/ 0 h 2546252"/>
                  <a:gd name="connsiteX125" fmla="*/ 6161649 w 6161649"/>
                  <a:gd name="connsiteY125" fmla="*/ 0 h 2546252"/>
                  <a:gd name="connsiteX0" fmla="*/ 0 w 6161649"/>
                  <a:gd name="connsiteY0" fmla="*/ 2546252 h 2546252"/>
                  <a:gd name="connsiteX1" fmla="*/ 0 w 6161649"/>
                  <a:gd name="connsiteY1" fmla="*/ 2546252 h 2546252"/>
                  <a:gd name="connsiteX2" fmla="*/ 14067 w 6161649"/>
                  <a:gd name="connsiteY2" fmla="*/ 2482947 h 2546252"/>
                  <a:gd name="connsiteX3" fmla="*/ 28135 w 6161649"/>
                  <a:gd name="connsiteY3" fmla="*/ 2440744 h 2546252"/>
                  <a:gd name="connsiteX4" fmla="*/ 35169 w 6161649"/>
                  <a:gd name="connsiteY4" fmla="*/ 2370406 h 2546252"/>
                  <a:gd name="connsiteX5" fmla="*/ 42203 w 6161649"/>
                  <a:gd name="connsiteY5" fmla="*/ 2349304 h 2546252"/>
                  <a:gd name="connsiteX6" fmla="*/ 49237 w 6161649"/>
                  <a:gd name="connsiteY6" fmla="*/ 2307101 h 2546252"/>
                  <a:gd name="connsiteX7" fmla="*/ 56271 w 6161649"/>
                  <a:gd name="connsiteY7" fmla="*/ 2187526 h 2546252"/>
                  <a:gd name="connsiteX8" fmla="*/ 77372 w 6161649"/>
                  <a:gd name="connsiteY8" fmla="*/ 2110154 h 2546252"/>
                  <a:gd name="connsiteX9" fmla="*/ 84406 w 6161649"/>
                  <a:gd name="connsiteY9" fmla="*/ 2018714 h 2546252"/>
                  <a:gd name="connsiteX10" fmla="*/ 98474 w 6161649"/>
                  <a:gd name="connsiteY10" fmla="*/ 1976511 h 2546252"/>
                  <a:gd name="connsiteX11" fmla="*/ 105507 w 6161649"/>
                  <a:gd name="connsiteY11" fmla="*/ 1934307 h 2546252"/>
                  <a:gd name="connsiteX12" fmla="*/ 112541 w 6161649"/>
                  <a:gd name="connsiteY12" fmla="*/ 1913206 h 2546252"/>
                  <a:gd name="connsiteX13" fmla="*/ 119575 w 6161649"/>
                  <a:gd name="connsiteY13" fmla="*/ 1878037 h 2546252"/>
                  <a:gd name="connsiteX14" fmla="*/ 133643 w 6161649"/>
                  <a:gd name="connsiteY14" fmla="*/ 1835834 h 2546252"/>
                  <a:gd name="connsiteX15" fmla="*/ 147711 w 6161649"/>
                  <a:gd name="connsiteY15" fmla="*/ 1772529 h 2546252"/>
                  <a:gd name="connsiteX16" fmla="*/ 161778 w 6161649"/>
                  <a:gd name="connsiteY16" fmla="*/ 1751427 h 2546252"/>
                  <a:gd name="connsiteX17" fmla="*/ 168812 w 6161649"/>
                  <a:gd name="connsiteY17" fmla="*/ 1730326 h 2546252"/>
                  <a:gd name="connsiteX18" fmla="*/ 189914 w 6161649"/>
                  <a:gd name="connsiteY18" fmla="*/ 1716258 h 2546252"/>
                  <a:gd name="connsiteX19" fmla="*/ 203981 w 6161649"/>
                  <a:gd name="connsiteY19" fmla="*/ 1695157 h 2546252"/>
                  <a:gd name="connsiteX20" fmla="*/ 218049 w 6161649"/>
                  <a:gd name="connsiteY20" fmla="*/ 1652954 h 2546252"/>
                  <a:gd name="connsiteX21" fmla="*/ 239151 w 6161649"/>
                  <a:gd name="connsiteY21" fmla="*/ 1638886 h 2546252"/>
                  <a:gd name="connsiteX22" fmla="*/ 253218 w 6161649"/>
                  <a:gd name="connsiteY22" fmla="*/ 1617784 h 2546252"/>
                  <a:gd name="connsiteX23" fmla="*/ 274320 w 6161649"/>
                  <a:gd name="connsiteY23" fmla="*/ 1610751 h 2546252"/>
                  <a:gd name="connsiteX24" fmla="*/ 281354 w 6161649"/>
                  <a:gd name="connsiteY24" fmla="*/ 1589649 h 2546252"/>
                  <a:gd name="connsiteX25" fmla="*/ 309489 w 6161649"/>
                  <a:gd name="connsiteY25" fmla="*/ 1498209 h 2546252"/>
                  <a:gd name="connsiteX26" fmla="*/ 330591 w 6161649"/>
                  <a:gd name="connsiteY26" fmla="*/ 1484141 h 2546252"/>
                  <a:gd name="connsiteX27" fmla="*/ 372794 w 6161649"/>
                  <a:gd name="connsiteY27" fmla="*/ 1470074 h 2546252"/>
                  <a:gd name="connsiteX28" fmla="*/ 436098 w 6161649"/>
                  <a:gd name="connsiteY28" fmla="*/ 1441938 h 2546252"/>
                  <a:gd name="connsiteX29" fmla="*/ 457200 w 6161649"/>
                  <a:gd name="connsiteY29" fmla="*/ 1434904 h 2546252"/>
                  <a:gd name="connsiteX30" fmla="*/ 485335 w 6161649"/>
                  <a:gd name="connsiteY30" fmla="*/ 1392701 h 2546252"/>
                  <a:gd name="connsiteX31" fmla="*/ 492369 w 6161649"/>
                  <a:gd name="connsiteY31" fmla="*/ 1371600 h 2546252"/>
                  <a:gd name="connsiteX32" fmla="*/ 513471 w 6161649"/>
                  <a:gd name="connsiteY32" fmla="*/ 1357532 h 2546252"/>
                  <a:gd name="connsiteX33" fmla="*/ 562707 w 6161649"/>
                  <a:gd name="connsiteY33" fmla="*/ 1329397 h 2546252"/>
                  <a:gd name="connsiteX34" fmla="*/ 576775 w 6161649"/>
                  <a:gd name="connsiteY34" fmla="*/ 1308295 h 2546252"/>
                  <a:gd name="connsiteX35" fmla="*/ 597877 w 6161649"/>
                  <a:gd name="connsiteY35" fmla="*/ 1294227 h 2546252"/>
                  <a:gd name="connsiteX36" fmla="*/ 604911 w 6161649"/>
                  <a:gd name="connsiteY36" fmla="*/ 1273126 h 2546252"/>
                  <a:gd name="connsiteX37" fmla="*/ 661181 w 6161649"/>
                  <a:gd name="connsiteY37" fmla="*/ 1259058 h 2546252"/>
                  <a:gd name="connsiteX38" fmla="*/ 773723 w 6161649"/>
                  <a:gd name="connsiteY38" fmla="*/ 1259058 h 2546252"/>
                  <a:gd name="connsiteX39" fmla="*/ 773723 w 6161649"/>
                  <a:gd name="connsiteY39" fmla="*/ 1252024 h 2546252"/>
                  <a:gd name="connsiteX40" fmla="*/ 844061 w 6161649"/>
                  <a:gd name="connsiteY40" fmla="*/ 1202787 h 2546252"/>
                  <a:gd name="connsiteX41" fmla="*/ 858129 w 6161649"/>
                  <a:gd name="connsiteY41" fmla="*/ 1202787 h 2546252"/>
                  <a:gd name="connsiteX42" fmla="*/ 942535 w 6161649"/>
                  <a:gd name="connsiteY42" fmla="*/ 1202787 h 2546252"/>
                  <a:gd name="connsiteX43" fmla="*/ 970671 w 6161649"/>
                  <a:gd name="connsiteY43" fmla="*/ 1146517 h 2546252"/>
                  <a:gd name="connsiteX44" fmla="*/ 1033975 w 6161649"/>
                  <a:gd name="connsiteY44" fmla="*/ 1132449 h 2546252"/>
                  <a:gd name="connsiteX45" fmla="*/ 1069144 w 6161649"/>
                  <a:gd name="connsiteY45" fmla="*/ 1125415 h 2546252"/>
                  <a:gd name="connsiteX46" fmla="*/ 1083212 w 6161649"/>
                  <a:gd name="connsiteY46" fmla="*/ 1104314 h 2546252"/>
                  <a:gd name="connsiteX47" fmla="*/ 1125415 w 6161649"/>
                  <a:gd name="connsiteY47" fmla="*/ 1090246 h 2546252"/>
                  <a:gd name="connsiteX48" fmla="*/ 1125415 w 6161649"/>
                  <a:gd name="connsiteY48" fmla="*/ 1090246 h 2546252"/>
                  <a:gd name="connsiteX49" fmla="*/ 1153551 w 6161649"/>
                  <a:gd name="connsiteY49" fmla="*/ 1083212 h 2546252"/>
                  <a:gd name="connsiteX50" fmla="*/ 1195754 w 6161649"/>
                  <a:gd name="connsiteY50" fmla="*/ 1069144 h 2546252"/>
                  <a:gd name="connsiteX51" fmla="*/ 1216855 w 6161649"/>
                  <a:gd name="connsiteY51" fmla="*/ 1026941 h 2546252"/>
                  <a:gd name="connsiteX52" fmla="*/ 1230923 w 6161649"/>
                  <a:gd name="connsiteY52" fmla="*/ 1005840 h 2546252"/>
                  <a:gd name="connsiteX53" fmla="*/ 1353160 w 6161649"/>
                  <a:gd name="connsiteY53" fmla="*/ 1001278 h 2546252"/>
                  <a:gd name="connsiteX54" fmla="*/ 1390420 w 6161649"/>
                  <a:gd name="connsiteY54" fmla="*/ 965347 h 2546252"/>
                  <a:gd name="connsiteX55" fmla="*/ 1460948 w 6161649"/>
                  <a:gd name="connsiteY55" fmla="*/ 968200 h 2546252"/>
                  <a:gd name="connsiteX56" fmla="*/ 1498209 w 6161649"/>
                  <a:gd name="connsiteY56" fmla="*/ 949569 h 2546252"/>
                  <a:gd name="connsiteX57" fmla="*/ 1519311 w 6161649"/>
                  <a:gd name="connsiteY57" fmla="*/ 935501 h 2546252"/>
                  <a:gd name="connsiteX58" fmla="*/ 1563604 w 6161649"/>
                  <a:gd name="connsiteY58" fmla="*/ 938352 h 2546252"/>
                  <a:gd name="connsiteX59" fmla="*/ 1617214 w 6161649"/>
                  <a:gd name="connsiteY59" fmla="*/ 927136 h 2546252"/>
                  <a:gd name="connsiteX60" fmla="*/ 1688123 w 6161649"/>
                  <a:gd name="connsiteY60" fmla="*/ 886264 h 2546252"/>
                  <a:gd name="connsiteX61" fmla="*/ 1732797 w 6161649"/>
                  <a:gd name="connsiteY61" fmla="*/ 865543 h 2546252"/>
                  <a:gd name="connsiteX62" fmla="*/ 1821766 w 6161649"/>
                  <a:gd name="connsiteY62" fmla="*/ 844061 h 2546252"/>
                  <a:gd name="connsiteX63" fmla="*/ 1842867 w 6161649"/>
                  <a:gd name="connsiteY63" fmla="*/ 837027 h 2546252"/>
                  <a:gd name="connsiteX64" fmla="*/ 1913206 w 6161649"/>
                  <a:gd name="connsiteY64" fmla="*/ 844061 h 2546252"/>
                  <a:gd name="connsiteX65" fmla="*/ 1955409 w 6161649"/>
                  <a:gd name="connsiteY65" fmla="*/ 865163 h 2546252"/>
                  <a:gd name="connsiteX66" fmla="*/ 1976511 w 6161649"/>
                  <a:gd name="connsiteY66" fmla="*/ 872197 h 2546252"/>
                  <a:gd name="connsiteX67" fmla="*/ 2082018 w 6161649"/>
                  <a:gd name="connsiteY67" fmla="*/ 865163 h 2546252"/>
                  <a:gd name="connsiteX68" fmla="*/ 2124221 w 6161649"/>
                  <a:gd name="connsiteY68" fmla="*/ 851095 h 2546252"/>
                  <a:gd name="connsiteX69" fmla="*/ 2145323 w 6161649"/>
                  <a:gd name="connsiteY69" fmla="*/ 844061 h 2546252"/>
                  <a:gd name="connsiteX70" fmla="*/ 2208627 w 6161649"/>
                  <a:gd name="connsiteY70" fmla="*/ 837027 h 2546252"/>
                  <a:gd name="connsiteX71" fmla="*/ 2300067 w 6161649"/>
                  <a:gd name="connsiteY71" fmla="*/ 829994 h 2546252"/>
                  <a:gd name="connsiteX72" fmla="*/ 2368315 w 6161649"/>
                  <a:gd name="connsiteY72" fmla="*/ 818208 h 2546252"/>
                  <a:gd name="connsiteX73" fmla="*/ 2433711 w 6161649"/>
                  <a:gd name="connsiteY73" fmla="*/ 808892 h 2546252"/>
                  <a:gd name="connsiteX74" fmla="*/ 2454812 w 6161649"/>
                  <a:gd name="connsiteY74" fmla="*/ 801858 h 2546252"/>
                  <a:gd name="connsiteX75" fmla="*/ 2539218 w 6161649"/>
                  <a:gd name="connsiteY75" fmla="*/ 787791 h 2546252"/>
                  <a:gd name="connsiteX76" fmla="*/ 2553286 w 6161649"/>
                  <a:gd name="connsiteY76" fmla="*/ 766689 h 2546252"/>
                  <a:gd name="connsiteX77" fmla="*/ 2560320 w 6161649"/>
                  <a:gd name="connsiteY77" fmla="*/ 745587 h 2546252"/>
                  <a:gd name="connsiteX78" fmla="*/ 2581421 w 6161649"/>
                  <a:gd name="connsiteY78" fmla="*/ 738554 h 2546252"/>
                  <a:gd name="connsiteX79" fmla="*/ 2679895 w 6161649"/>
                  <a:gd name="connsiteY79" fmla="*/ 745587 h 2546252"/>
                  <a:gd name="connsiteX80" fmla="*/ 2764301 w 6161649"/>
                  <a:gd name="connsiteY80" fmla="*/ 745587 h 2546252"/>
                  <a:gd name="connsiteX81" fmla="*/ 2771335 w 6161649"/>
                  <a:gd name="connsiteY81" fmla="*/ 724486 h 2546252"/>
                  <a:gd name="connsiteX82" fmla="*/ 2813538 w 6161649"/>
                  <a:gd name="connsiteY82" fmla="*/ 717452 h 2546252"/>
                  <a:gd name="connsiteX83" fmla="*/ 2855741 w 6161649"/>
                  <a:gd name="connsiteY83" fmla="*/ 703384 h 2546252"/>
                  <a:gd name="connsiteX84" fmla="*/ 3017520 w 6161649"/>
                  <a:gd name="connsiteY84" fmla="*/ 710418 h 2546252"/>
                  <a:gd name="connsiteX85" fmla="*/ 3066757 w 6161649"/>
                  <a:gd name="connsiteY85" fmla="*/ 682283 h 2546252"/>
                  <a:gd name="connsiteX86" fmla="*/ 3123027 w 6161649"/>
                  <a:gd name="connsiteY86" fmla="*/ 668215 h 2546252"/>
                  <a:gd name="connsiteX87" fmla="*/ 3151163 w 6161649"/>
                  <a:gd name="connsiteY87" fmla="*/ 661181 h 2546252"/>
                  <a:gd name="connsiteX88" fmla="*/ 3200400 w 6161649"/>
                  <a:gd name="connsiteY88" fmla="*/ 647114 h 2546252"/>
                  <a:gd name="connsiteX89" fmla="*/ 3242603 w 6161649"/>
                  <a:gd name="connsiteY89" fmla="*/ 640080 h 2546252"/>
                  <a:gd name="connsiteX90" fmla="*/ 3284806 w 6161649"/>
                  <a:gd name="connsiteY90" fmla="*/ 618978 h 2546252"/>
                  <a:gd name="connsiteX91" fmla="*/ 3298874 w 6161649"/>
                  <a:gd name="connsiteY91" fmla="*/ 597877 h 2546252"/>
                  <a:gd name="connsiteX92" fmla="*/ 3334043 w 6161649"/>
                  <a:gd name="connsiteY92" fmla="*/ 597877 h 2546252"/>
                  <a:gd name="connsiteX93" fmla="*/ 3397347 w 6161649"/>
                  <a:gd name="connsiteY93" fmla="*/ 513471 h 2546252"/>
                  <a:gd name="connsiteX94" fmla="*/ 3453618 w 6161649"/>
                  <a:gd name="connsiteY94" fmla="*/ 485335 h 2546252"/>
                  <a:gd name="connsiteX95" fmla="*/ 3495821 w 6161649"/>
                  <a:gd name="connsiteY95" fmla="*/ 471267 h 2546252"/>
                  <a:gd name="connsiteX96" fmla="*/ 3545058 w 6161649"/>
                  <a:gd name="connsiteY96" fmla="*/ 450166 h 2546252"/>
                  <a:gd name="connsiteX97" fmla="*/ 3566160 w 6161649"/>
                  <a:gd name="connsiteY97" fmla="*/ 443132 h 2546252"/>
                  <a:gd name="connsiteX98" fmla="*/ 3798277 w 6161649"/>
                  <a:gd name="connsiteY98" fmla="*/ 429064 h 2546252"/>
                  <a:gd name="connsiteX99" fmla="*/ 3896751 w 6161649"/>
                  <a:gd name="connsiteY99" fmla="*/ 407963 h 2546252"/>
                  <a:gd name="connsiteX100" fmla="*/ 3903784 w 6161649"/>
                  <a:gd name="connsiteY100" fmla="*/ 407963 h 2546252"/>
                  <a:gd name="connsiteX101" fmla="*/ 3903784 w 6161649"/>
                  <a:gd name="connsiteY101" fmla="*/ 379827 h 2546252"/>
                  <a:gd name="connsiteX102" fmla="*/ 4192172 w 6161649"/>
                  <a:gd name="connsiteY102" fmla="*/ 379827 h 2546252"/>
                  <a:gd name="connsiteX103" fmla="*/ 4220307 w 6161649"/>
                  <a:gd name="connsiteY103" fmla="*/ 337624 h 2546252"/>
                  <a:gd name="connsiteX104" fmla="*/ 4389120 w 6161649"/>
                  <a:gd name="connsiteY104" fmla="*/ 337624 h 2546252"/>
                  <a:gd name="connsiteX105" fmla="*/ 4389120 w 6161649"/>
                  <a:gd name="connsiteY105" fmla="*/ 337624 h 2546252"/>
                  <a:gd name="connsiteX106" fmla="*/ 4543864 w 6161649"/>
                  <a:gd name="connsiteY106" fmla="*/ 330591 h 2546252"/>
                  <a:gd name="connsiteX107" fmla="*/ 4543864 w 6161649"/>
                  <a:gd name="connsiteY107" fmla="*/ 330591 h 2546252"/>
                  <a:gd name="connsiteX108" fmla="*/ 4593101 w 6161649"/>
                  <a:gd name="connsiteY108" fmla="*/ 288387 h 2546252"/>
                  <a:gd name="connsiteX109" fmla="*/ 4642338 w 6161649"/>
                  <a:gd name="connsiteY109" fmla="*/ 246184 h 2546252"/>
                  <a:gd name="connsiteX110" fmla="*/ 4930726 w 6161649"/>
                  <a:gd name="connsiteY110" fmla="*/ 246184 h 2546252"/>
                  <a:gd name="connsiteX111" fmla="*/ 4965895 w 6161649"/>
                  <a:gd name="connsiteY111" fmla="*/ 239151 h 2546252"/>
                  <a:gd name="connsiteX112" fmla="*/ 5036234 w 6161649"/>
                  <a:gd name="connsiteY112" fmla="*/ 232117 h 2546252"/>
                  <a:gd name="connsiteX113" fmla="*/ 5057335 w 6161649"/>
                  <a:gd name="connsiteY113" fmla="*/ 211015 h 2546252"/>
                  <a:gd name="connsiteX114" fmla="*/ 5591907 w 6161649"/>
                  <a:gd name="connsiteY114" fmla="*/ 211015 h 2546252"/>
                  <a:gd name="connsiteX115" fmla="*/ 5591907 w 6161649"/>
                  <a:gd name="connsiteY115" fmla="*/ 211015 h 2546252"/>
                  <a:gd name="connsiteX116" fmla="*/ 5725551 w 6161649"/>
                  <a:gd name="connsiteY116" fmla="*/ 211015 h 2546252"/>
                  <a:gd name="connsiteX117" fmla="*/ 5725551 w 6161649"/>
                  <a:gd name="connsiteY117" fmla="*/ 182880 h 2546252"/>
                  <a:gd name="connsiteX118" fmla="*/ 5781821 w 6161649"/>
                  <a:gd name="connsiteY118" fmla="*/ 112541 h 2546252"/>
                  <a:gd name="connsiteX119" fmla="*/ 5908431 w 6161649"/>
                  <a:gd name="connsiteY119" fmla="*/ 112541 h 2546252"/>
                  <a:gd name="connsiteX120" fmla="*/ 5908431 w 6161649"/>
                  <a:gd name="connsiteY120" fmla="*/ 35169 h 2546252"/>
                  <a:gd name="connsiteX121" fmla="*/ 5992837 w 6161649"/>
                  <a:gd name="connsiteY121" fmla="*/ 28135 h 2546252"/>
                  <a:gd name="connsiteX122" fmla="*/ 6084277 w 6161649"/>
                  <a:gd name="connsiteY122" fmla="*/ 21101 h 2546252"/>
                  <a:gd name="connsiteX123" fmla="*/ 6140547 w 6161649"/>
                  <a:gd name="connsiteY123" fmla="*/ 14067 h 2546252"/>
                  <a:gd name="connsiteX124" fmla="*/ 6161649 w 6161649"/>
                  <a:gd name="connsiteY124" fmla="*/ 0 h 2546252"/>
                  <a:gd name="connsiteX125" fmla="*/ 6161649 w 6161649"/>
                  <a:gd name="connsiteY125" fmla="*/ 0 h 2546252"/>
                  <a:gd name="connsiteX0" fmla="*/ 0 w 6161649"/>
                  <a:gd name="connsiteY0" fmla="*/ 2546252 h 2546252"/>
                  <a:gd name="connsiteX1" fmla="*/ 0 w 6161649"/>
                  <a:gd name="connsiteY1" fmla="*/ 2546252 h 2546252"/>
                  <a:gd name="connsiteX2" fmla="*/ 14067 w 6161649"/>
                  <a:gd name="connsiteY2" fmla="*/ 2482947 h 2546252"/>
                  <a:gd name="connsiteX3" fmla="*/ 28135 w 6161649"/>
                  <a:gd name="connsiteY3" fmla="*/ 2440744 h 2546252"/>
                  <a:gd name="connsiteX4" fmla="*/ 35169 w 6161649"/>
                  <a:gd name="connsiteY4" fmla="*/ 2370406 h 2546252"/>
                  <a:gd name="connsiteX5" fmla="*/ 42203 w 6161649"/>
                  <a:gd name="connsiteY5" fmla="*/ 2349304 h 2546252"/>
                  <a:gd name="connsiteX6" fmla="*/ 49237 w 6161649"/>
                  <a:gd name="connsiteY6" fmla="*/ 2307101 h 2546252"/>
                  <a:gd name="connsiteX7" fmla="*/ 56271 w 6161649"/>
                  <a:gd name="connsiteY7" fmla="*/ 2187526 h 2546252"/>
                  <a:gd name="connsiteX8" fmla="*/ 77372 w 6161649"/>
                  <a:gd name="connsiteY8" fmla="*/ 2110154 h 2546252"/>
                  <a:gd name="connsiteX9" fmla="*/ 84406 w 6161649"/>
                  <a:gd name="connsiteY9" fmla="*/ 2018714 h 2546252"/>
                  <a:gd name="connsiteX10" fmla="*/ 98474 w 6161649"/>
                  <a:gd name="connsiteY10" fmla="*/ 1976511 h 2546252"/>
                  <a:gd name="connsiteX11" fmla="*/ 105507 w 6161649"/>
                  <a:gd name="connsiteY11" fmla="*/ 1934307 h 2546252"/>
                  <a:gd name="connsiteX12" fmla="*/ 112541 w 6161649"/>
                  <a:gd name="connsiteY12" fmla="*/ 1913206 h 2546252"/>
                  <a:gd name="connsiteX13" fmla="*/ 119575 w 6161649"/>
                  <a:gd name="connsiteY13" fmla="*/ 1878037 h 2546252"/>
                  <a:gd name="connsiteX14" fmla="*/ 133643 w 6161649"/>
                  <a:gd name="connsiteY14" fmla="*/ 1835834 h 2546252"/>
                  <a:gd name="connsiteX15" fmla="*/ 147711 w 6161649"/>
                  <a:gd name="connsiteY15" fmla="*/ 1772529 h 2546252"/>
                  <a:gd name="connsiteX16" fmla="*/ 161778 w 6161649"/>
                  <a:gd name="connsiteY16" fmla="*/ 1751427 h 2546252"/>
                  <a:gd name="connsiteX17" fmla="*/ 168812 w 6161649"/>
                  <a:gd name="connsiteY17" fmla="*/ 1730326 h 2546252"/>
                  <a:gd name="connsiteX18" fmla="*/ 189914 w 6161649"/>
                  <a:gd name="connsiteY18" fmla="*/ 1716258 h 2546252"/>
                  <a:gd name="connsiteX19" fmla="*/ 203981 w 6161649"/>
                  <a:gd name="connsiteY19" fmla="*/ 1695157 h 2546252"/>
                  <a:gd name="connsiteX20" fmla="*/ 218049 w 6161649"/>
                  <a:gd name="connsiteY20" fmla="*/ 1652954 h 2546252"/>
                  <a:gd name="connsiteX21" fmla="*/ 239151 w 6161649"/>
                  <a:gd name="connsiteY21" fmla="*/ 1638886 h 2546252"/>
                  <a:gd name="connsiteX22" fmla="*/ 253218 w 6161649"/>
                  <a:gd name="connsiteY22" fmla="*/ 1617784 h 2546252"/>
                  <a:gd name="connsiteX23" fmla="*/ 274320 w 6161649"/>
                  <a:gd name="connsiteY23" fmla="*/ 1610751 h 2546252"/>
                  <a:gd name="connsiteX24" fmla="*/ 281354 w 6161649"/>
                  <a:gd name="connsiteY24" fmla="*/ 1589649 h 2546252"/>
                  <a:gd name="connsiteX25" fmla="*/ 309489 w 6161649"/>
                  <a:gd name="connsiteY25" fmla="*/ 1498209 h 2546252"/>
                  <a:gd name="connsiteX26" fmla="*/ 330591 w 6161649"/>
                  <a:gd name="connsiteY26" fmla="*/ 1484141 h 2546252"/>
                  <a:gd name="connsiteX27" fmla="*/ 372794 w 6161649"/>
                  <a:gd name="connsiteY27" fmla="*/ 1470074 h 2546252"/>
                  <a:gd name="connsiteX28" fmla="*/ 436098 w 6161649"/>
                  <a:gd name="connsiteY28" fmla="*/ 1441938 h 2546252"/>
                  <a:gd name="connsiteX29" fmla="*/ 457200 w 6161649"/>
                  <a:gd name="connsiteY29" fmla="*/ 1434904 h 2546252"/>
                  <a:gd name="connsiteX30" fmla="*/ 485335 w 6161649"/>
                  <a:gd name="connsiteY30" fmla="*/ 1392701 h 2546252"/>
                  <a:gd name="connsiteX31" fmla="*/ 492369 w 6161649"/>
                  <a:gd name="connsiteY31" fmla="*/ 1371600 h 2546252"/>
                  <a:gd name="connsiteX32" fmla="*/ 513471 w 6161649"/>
                  <a:gd name="connsiteY32" fmla="*/ 1357532 h 2546252"/>
                  <a:gd name="connsiteX33" fmla="*/ 562707 w 6161649"/>
                  <a:gd name="connsiteY33" fmla="*/ 1329397 h 2546252"/>
                  <a:gd name="connsiteX34" fmla="*/ 576775 w 6161649"/>
                  <a:gd name="connsiteY34" fmla="*/ 1308295 h 2546252"/>
                  <a:gd name="connsiteX35" fmla="*/ 597877 w 6161649"/>
                  <a:gd name="connsiteY35" fmla="*/ 1294227 h 2546252"/>
                  <a:gd name="connsiteX36" fmla="*/ 604911 w 6161649"/>
                  <a:gd name="connsiteY36" fmla="*/ 1273126 h 2546252"/>
                  <a:gd name="connsiteX37" fmla="*/ 661181 w 6161649"/>
                  <a:gd name="connsiteY37" fmla="*/ 1259058 h 2546252"/>
                  <a:gd name="connsiteX38" fmla="*/ 773723 w 6161649"/>
                  <a:gd name="connsiteY38" fmla="*/ 1259058 h 2546252"/>
                  <a:gd name="connsiteX39" fmla="*/ 773723 w 6161649"/>
                  <a:gd name="connsiteY39" fmla="*/ 1252024 h 2546252"/>
                  <a:gd name="connsiteX40" fmla="*/ 844061 w 6161649"/>
                  <a:gd name="connsiteY40" fmla="*/ 1202787 h 2546252"/>
                  <a:gd name="connsiteX41" fmla="*/ 858129 w 6161649"/>
                  <a:gd name="connsiteY41" fmla="*/ 1202787 h 2546252"/>
                  <a:gd name="connsiteX42" fmla="*/ 942535 w 6161649"/>
                  <a:gd name="connsiteY42" fmla="*/ 1202787 h 2546252"/>
                  <a:gd name="connsiteX43" fmla="*/ 970671 w 6161649"/>
                  <a:gd name="connsiteY43" fmla="*/ 1146517 h 2546252"/>
                  <a:gd name="connsiteX44" fmla="*/ 1033975 w 6161649"/>
                  <a:gd name="connsiteY44" fmla="*/ 1132449 h 2546252"/>
                  <a:gd name="connsiteX45" fmla="*/ 1069144 w 6161649"/>
                  <a:gd name="connsiteY45" fmla="*/ 1125415 h 2546252"/>
                  <a:gd name="connsiteX46" fmla="*/ 1083212 w 6161649"/>
                  <a:gd name="connsiteY46" fmla="*/ 1104314 h 2546252"/>
                  <a:gd name="connsiteX47" fmla="*/ 1125415 w 6161649"/>
                  <a:gd name="connsiteY47" fmla="*/ 1090246 h 2546252"/>
                  <a:gd name="connsiteX48" fmla="*/ 1125415 w 6161649"/>
                  <a:gd name="connsiteY48" fmla="*/ 1090246 h 2546252"/>
                  <a:gd name="connsiteX49" fmla="*/ 1153551 w 6161649"/>
                  <a:gd name="connsiteY49" fmla="*/ 1083212 h 2546252"/>
                  <a:gd name="connsiteX50" fmla="*/ 1195754 w 6161649"/>
                  <a:gd name="connsiteY50" fmla="*/ 1069144 h 2546252"/>
                  <a:gd name="connsiteX51" fmla="*/ 1216855 w 6161649"/>
                  <a:gd name="connsiteY51" fmla="*/ 1026941 h 2546252"/>
                  <a:gd name="connsiteX52" fmla="*/ 1230923 w 6161649"/>
                  <a:gd name="connsiteY52" fmla="*/ 1005840 h 2546252"/>
                  <a:gd name="connsiteX53" fmla="*/ 1353160 w 6161649"/>
                  <a:gd name="connsiteY53" fmla="*/ 1001278 h 2546252"/>
                  <a:gd name="connsiteX54" fmla="*/ 1390420 w 6161649"/>
                  <a:gd name="connsiteY54" fmla="*/ 965347 h 2546252"/>
                  <a:gd name="connsiteX55" fmla="*/ 1460948 w 6161649"/>
                  <a:gd name="connsiteY55" fmla="*/ 968200 h 2546252"/>
                  <a:gd name="connsiteX56" fmla="*/ 1498209 w 6161649"/>
                  <a:gd name="connsiteY56" fmla="*/ 949569 h 2546252"/>
                  <a:gd name="connsiteX57" fmla="*/ 1519311 w 6161649"/>
                  <a:gd name="connsiteY57" fmla="*/ 935501 h 2546252"/>
                  <a:gd name="connsiteX58" fmla="*/ 1563604 w 6161649"/>
                  <a:gd name="connsiteY58" fmla="*/ 938352 h 2546252"/>
                  <a:gd name="connsiteX59" fmla="*/ 1617214 w 6161649"/>
                  <a:gd name="connsiteY59" fmla="*/ 927136 h 2546252"/>
                  <a:gd name="connsiteX60" fmla="*/ 1688123 w 6161649"/>
                  <a:gd name="connsiteY60" fmla="*/ 886264 h 2546252"/>
                  <a:gd name="connsiteX61" fmla="*/ 1732797 w 6161649"/>
                  <a:gd name="connsiteY61" fmla="*/ 865543 h 2546252"/>
                  <a:gd name="connsiteX62" fmla="*/ 1821766 w 6161649"/>
                  <a:gd name="connsiteY62" fmla="*/ 866303 h 2546252"/>
                  <a:gd name="connsiteX63" fmla="*/ 1842867 w 6161649"/>
                  <a:gd name="connsiteY63" fmla="*/ 837027 h 2546252"/>
                  <a:gd name="connsiteX64" fmla="*/ 1913206 w 6161649"/>
                  <a:gd name="connsiteY64" fmla="*/ 844061 h 2546252"/>
                  <a:gd name="connsiteX65" fmla="*/ 1955409 w 6161649"/>
                  <a:gd name="connsiteY65" fmla="*/ 865163 h 2546252"/>
                  <a:gd name="connsiteX66" fmla="*/ 1976511 w 6161649"/>
                  <a:gd name="connsiteY66" fmla="*/ 872197 h 2546252"/>
                  <a:gd name="connsiteX67" fmla="*/ 2082018 w 6161649"/>
                  <a:gd name="connsiteY67" fmla="*/ 865163 h 2546252"/>
                  <a:gd name="connsiteX68" fmla="*/ 2124221 w 6161649"/>
                  <a:gd name="connsiteY68" fmla="*/ 851095 h 2546252"/>
                  <a:gd name="connsiteX69" fmla="*/ 2145323 w 6161649"/>
                  <a:gd name="connsiteY69" fmla="*/ 844061 h 2546252"/>
                  <a:gd name="connsiteX70" fmla="*/ 2208627 w 6161649"/>
                  <a:gd name="connsiteY70" fmla="*/ 837027 h 2546252"/>
                  <a:gd name="connsiteX71" fmla="*/ 2300067 w 6161649"/>
                  <a:gd name="connsiteY71" fmla="*/ 829994 h 2546252"/>
                  <a:gd name="connsiteX72" fmla="*/ 2368315 w 6161649"/>
                  <a:gd name="connsiteY72" fmla="*/ 818208 h 2546252"/>
                  <a:gd name="connsiteX73" fmla="*/ 2433711 w 6161649"/>
                  <a:gd name="connsiteY73" fmla="*/ 808892 h 2546252"/>
                  <a:gd name="connsiteX74" fmla="*/ 2454812 w 6161649"/>
                  <a:gd name="connsiteY74" fmla="*/ 801858 h 2546252"/>
                  <a:gd name="connsiteX75" fmla="*/ 2539218 w 6161649"/>
                  <a:gd name="connsiteY75" fmla="*/ 787791 h 2546252"/>
                  <a:gd name="connsiteX76" fmla="*/ 2553286 w 6161649"/>
                  <a:gd name="connsiteY76" fmla="*/ 766689 h 2546252"/>
                  <a:gd name="connsiteX77" fmla="*/ 2560320 w 6161649"/>
                  <a:gd name="connsiteY77" fmla="*/ 745587 h 2546252"/>
                  <a:gd name="connsiteX78" fmla="*/ 2581421 w 6161649"/>
                  <a:gd name="connsiteY78" fmla="*/ 738554 h 2546252"/>
                  <a:gd name="connsiteX79" fmla="*/ 2679895 w 6161649"/>
                  <a:gd name="connsiteY79" fmla="*/ 745587 h 2546252"/>
                  <a:gd name="connsiteX80" fmla="*/ 2764301 w 6161649"/>
                  <a:gd name="connsiteY80" fmla="*/ 745587 h 2546252"/>
                  <a:gd name="connsiteX81" fmla="*/ 2771335 w 6161649"/>
                  <a:gd name="connsiteY81" fmla="*/ 724486 h 2546252"/>
                  <a:gd name="connsiteX82" fmla="*/ 2813538 w 6161649"/>
                  <a:gd name="connsiteY82" fmla="*/ 717452 h 2546252"/>
                  <a:gd name="connsiteX83" fmla="*/ 2855741 w 6161649"/>
                  <a:gd name="connsiteY83" fmla="*/ 703384 h 2546252"/>
                  <a:gd name="connsiteX84" fmla="*/ 3017520 w 6161649"/>
                  <a:gd name="connsiteY84" fmla="*/ 710418 h 2546252"/>
                  <a:gd name="connsiteX85" fmla="*/ 3066757 w 6161649"/>
                  <a:gd name="connsiteY85" fmla="*/ 682283 h 2546252"/>
                  <a:gd name="connsiteX86" fmla="*/ 3123027 w 6161649"/>
                  <a:gd name="connsiteY86" fmla="*/ 668215 h 2546252"/>
                  <a:gd name="connsiteX87" fmla="*/ 3151163 w 6161649"/>
                  <a:gd name="connsiteY87" fmla="*/ 661181 h 2546252"/>
                  <a:gd name="connsiteX88" fmla="*/ 3200400 w 6161649"/>
                  <a:gd name="connsiteY88" fmla="*/ 647114 h 2546252"/>
                  <a:gd name="connsiteX89" fmla="*/ 3242603 w 6161649"/>
                  <a:gd name="connsiteY89" fmla="*/ 640080 h 2546252"/>
                  <a:gd name="connsiteX90" fmla="*/ 3284806 w 6161649"/>
                  <a:gd name="connsiteY90" fmla="*/ 618978 h 2546252"/>
                  <a:gd name="connsiteX91" fmla="*/ 3298874 w 6161649"/>
                  <a:gd name="connsiteY91" fmla="*/ 597877 h 2546252"/>
                  <a:gd name="connsiteX92" fmla="*/ 3334043 w 6161649"/>
                  <a:gd name="connsiteY92" fmla="*/ 597877 h 2546252"/>
                  <a:gd name="connsiteX93" fmla="*/ 3397347 w 6161649"/>
                  <a:gd name="connsiteY93" fmla="*/ 513471 h 2546252"/>
                  <a:gd name="connsiteX94" fmla="*/ 3453618 w 6161649"/>
                  <a:gd name="connsiteY94" fmla="*/ 485335 h 2546252"/>
                  <a:gd name="connsiteX95" fmla="*/ 3495821 w 6161649"/>
                  <a:gd name="connsiteY95" fmla="*/ 471267 h 2546252"/>
                  <a:gd name="connsiteX96" fmla="*/ 3545058 w 6161649"/>
                  <a:gd name="connsiteY96" fmla="*/ 450166 h 2546252"/>
                  <a:gd name="connsiteX97" fmla="*/ 3566160 w 6161649"/>
                  <a:gd name="connsiteY97" fmla="*/ 443132 h 2546252"/>
                  <a:gd name="connsiteX98" fmla="*/ 3798277 w 6161649"/>
                  <a:gd name="connsiteY98" fmla="*/ 429064 h 2546252"/>
                  <a:gd name="connsiteX99" fmla="*/ 3896751 w 6161649"/>
                  <a:gd name="connsiteY99" fmla="*/ 407963 h 2546252"/>
                  <a:gd name="connsiteX100" fmla="*/ 3903784 w 6161649"/>
                  <a:gd name="connsiteY100" fmla="*/ 407963 h 2546252"/>
                  <a:gd name="connsiteX101" fmla="*/ 3903784 w 6161649"/>
                  <a:gd name="connsiteY101" fmla="*/ 379827 h 2546252"/>
                  <a:gd name="connsiteX102" fmla="*/ 4192172 w 6161649"/>
                  <a:gd name="connsiteY102" fmla="*/ 379827 h 2546252"/>
                  <a:gd name="connsiteX103" fmla="*/ 4220307 w 6161649"/>
                  <a:gd name="connsiteY103" fmla="*/ 337624 h 2546252"/>
                  <a:gd name="connsiteX104" fmla="*/ 4389120 w 6161649"/>
                  <a:gd name="connsiteY104" fmla="*/ 337624 h 2546252"/>
                  <a:gd name="connsiteX105" fmla="*/ 4389120 w 6161649"/>
                  <a:gd name="connsiteY105" fmla="*/ 337624 h 2546252"/>
                  <a:gd name="connsiteX106" fmla="*/ 4543864 w 6161649"/>
                  <a:gd name="connsiteY106" fmla="*/ 330591 h 2546252"/>
                  <a:gd name="connsiteX107" fmla="*/ 4543864 w 6161649"/>
                  <a:gd name="connsiteY107" fmla="*/ 330591 h 2546252"/>
                  <a:gd name="connsiteX108" fmla="*/ 4593101 w 6161649"/>
                  <a:gd name="connsiteY108" fmla="*/ 288387 h 2546252"/>
                  <a:gd name="connsiteX109" fmla="*/ 4642338 w 6161649"/>
                  <a:gd name="connsiteY109" fmla="*/ 246184 h 2546252"/>
                  <a:gd name="connsiteX110" fmla="*/ 4930726 w 6161649"/>
                  <a:gd name="connsiteY110" fmla="*/ 246184 h 2546252"/>
                  <a:gd name="connsiteX111" fmla="*/ 4965895 w 6161649"/>
                  <a:gd name="connsiteY111" fmla="*/ 239151 h 2546252"/>
                  <a:gd name="connsiteX112" fmla="*/ 5036234 w 6161649"/>
                  <a:gd name="connsiteY112" fmla="*/ 232117 h 2546252"/>
                  <a:gd name="connsiteX113" fmla="*/ 5057335 w 6161649"/>
                  <a:gd name="connsiteY113" fmla="*/ 211015 h 2546252"/>
                  <a:gd name="connsiteX114" fmla="*/ 5591907 w 6161649"/>
                  <a:gd name="connsiteY114" fmla="*/ 211015 h 2546252"/>
                  <a:gd name="connsiteX115" fmla="*/ 5591907 w 6161649"/>
                  <a:gd name="connsiteY115" fmla="*/ 211015 h 2546252"/>
                  <a:gd name="connsiteX116" fmla="*/ 5725551 w 6161649"/>
                  <a:gd name="connsiteY116" fmla="*/ 211015 h 2546252"/>
                  <a:gd name="connsiteX117" fmla="*/ 5725551 w 6161649"/>
                  <a:gd name="connsiteY117" fmla="*/ 182880 h 2546252"/>
                  <a:gd name="connsiteX118" fmla="*/ 5781821 w 6161649"/>
                  <a:gd name="connsiteY118" fmla="*/ 112541 h 2546252"/>
                  <a:gd name="connsiteX119" fmla="*/ 5908431 w 6161649"/>
                  <a:gd name="connsiteY119" fmla="*/ 112541 h 2546252"/>
                  <a:gd name="connsiteX120" fmla="*/ 5908431 w 6161649"/>
                  <a:gd name="connsiteY120" fmla="*/ 35169 h 2546252"/>
                  <a:gd name="connsiteX121" fmla="*/ 5992837 w 6161649"/>
                  <a:gd name="connsiteY121" fmla="*/ 28135 h 2546252"/>
                  <a:gd name="connsiteX122" fmla="*/ 6084277 w 6161649"/>
                  <a:gd name="connsiteY122" fmla="*/ 21101 h 2546252"/>
                  <a:gd name="connsiteX123" fmla="*/ 6140547 w 6161649"/>
                  <a:gd name="connsiteY123" fmla="*/ 14067 h 2546252"/>
                  <a:gd name="connsiteX124" fmla="*/ 6161649 w 6161649"/>
                  <a:gd name="connsiteY124" fmla="*/ 0 h 2546252"/>
                  <a:gd name="connsiteX125" fmla="*/ 6161649 w 6161649"/>
                  <a:gd name="connsiteY125" fmla="*/ 0 h 2546252"/>
                  <a:gd name="connsiteX0" fmla="*/ 0 w 6161649"/>
                  <a:gd name="connsiteY0" fmla="*/ 2546252 h 2546252"/>
                  <a:gd name="connsiteX1" fmla="*/ 0 w 6161649"/>
                  <a:gd name="connsiteY1" fmla="*/ 2546252 h 2546252"/>
                  <a:gd name="connsiteX2" fmla="*/ 14067 w 6161649"/>
                  <a:gd name="connsiteY2" fmla="*/ 2482947 h 2546252"/>
                  <a:gd name="connsiteX3" fmla="*/ 28135 w 6161649"/>
                  <a:gd name="connsiteY3" fmla="*/ 2440744 h 2546252"/>
                  <a:gd name="connsiteX4" fmla="*/ 35169 w 6161649"/>
                  <a:gd name="connsiteY4" fmla="*/ 2370406 h 2546252"/>
                  <a:gd name="connsiteX5" fmla="*/ 42203 w 6161649"/>
                  <a:gd name="connsiteY5" fmla="*/ 2349304 h 2546252"/>
                  <a:gd name="connsiteX6" fmla="*/ 49237 w 6161649"/>
                  <a:gd name="connsiteY6" fmla="*/ 2307101 h 2546252"/>
                  <a:gd name="connsiteX7" fmla="*/ 56271 w 6161649"/>
                  <a:gd name="connsiteY7" fmla="*/ 2187526 h 2546252"/>
                  <a:gd name="connsiteX8" fmla="*/ 77372 w 6161649"/>
                  <a:gd name="connsiteY8" fmla="*/ 2110154 h 2546252"/>
                  <a:gd name="connsiteX9" fmla="*/ 84406 w 6161649"/>
                  <a:gd name="connsiteY9" fmla="*/ 2018714 h 2546252"/>
                  <a:gd name="connsiteX10" fmla="*/ 98474 w 6161649"/>
                  <a:gd name="connsiteY10" fmla="*/ 1976511 h 2546252"/>
                  <a:gd name="connsiteX11" fmla="*/ 105507 w 6161649"/>
                  <a:gd name="connsiteY11" fmla="*/ 1934307 h 2546252"/>
                  <a:gd name="connsiteX12" fmla="*/ 112541 w 6161649"/>
                  <a:gd name="connsiteY12" fmla="*/ 1913206 h 2546252"/>
                  <a:gd name="connsiteX13" fmla="*/ 119575 w 6161649"/>
                  <a:gd name="connsiteY13" fmla="*/ 1878037 h 2546252"/>
                  <a:gd name="connsiteX14" fmla="*/ 133643 w 6161649"/>
                  <a:gd name="connsiteY14" fmla="*/ 1835834 h 2546252"/>
                  <a:gd name="connsiteX15" fmla="*/ 147711 w 6161649"/>
                  <a:gd name="connsiteY15" fmla="*/ 1772529 h 2546252"/>
                  <a:gd name="connsiteX16" fmla="*/ 161778 w 6161649"/>
                  <a:gd name="connsiteY16" fmla="*/ 1751427 h 2546252"/>
                  <a:gd name="connsiteX17" fmla="*/ 168812 w 6161649"/>
                  <a:gd name="connsiteY17" fmla="*/ 1730326 h 2546252"/>
                  <a:gd name="connsiteX18" fmla="*/ 189914 w 6161649"/>
                  <a:gd name="connsiteY18" fmla="*/ 1716258 h 2546252"/>
                  <a:gd name="connsiteX19" fmla="*/ 203981 w 6161649"/>
                  <a:gd name="connsiteY19" fmla="*/ 1695157 h 2546252"/>
                  <a:gd name="connsiteX20" fmla="*/ 218049 w 6161649"/>
                  <a:gd name="connsiteY20" fmla="*/ 1652954 h 2546252"/>
                  <a:gd name="connsiteX21" fmla="*/ 239151 w 6161649"/>
                  <a:gd name="connsiteY21" fmla="*/ 1638886 h 2546252"/>
                  <a:gd name="connsiteX22" fmla="*/ 253218 w 6161649"/>
                  <a:gd name="connsiteY22" fmla="*/ 1617784 h 2546252"/>
                  <a:gd name="connsiteX23" fmla="*/ 274320 w 6161649"/>
                  <a:gd name="connsiteY23" fmla="*/ 1610751 h 2546252"/>
                  <a:gd name="connsiteX24" fmla="*/ 281354 w 6161649"/>
                  <a:gd name="connsiteY24" fmla="*/ 1589649 h 2546252"/>
                  <a:gd name="connsiteX25" fmla="*/ 309489 w 6161649"/>
                  <a:gd name="connsiteY25" fmla="*/ 1498209 h 2546252"/>
                  <a:gd name="connsiteX26" fmla="*/ 330591 w 6161649"/>
                  <a:gd name="connsiteY26" fmla="*/ 1484141 h 2546252"/>
                  <a:gd name="connsiteX27" fmla="*/ 372794 w 6161649"/>
                  <a:gd name="connsiteY27" fmla="*/ 1470074 h 2546252"/>
                  <a:gd name="connsiteX28" fmla="*/ 436098 w 6161649"/>
                  <a:gd name="connsiteY28" fmla="*/ 1441938 h 2546252"/>
                  <a:gd name="connsiteX29" fmla="*/ 457200 w 6161649"/>
                  <a:gd name="connsiteY29" fmla="*/ 1434904 h 2546252"/>
                  <a:gd name="connsiteX30" fmla="*/ 485335 w 6161649"/>
                  <a:gd name="connsiteY30" fmla="*/ 1392701 h 2546252"/>
                  <a:gd name="connsiteX31" fmla="*/ 492369 w 6161649"/>
                  <a:gd name="connsiteY31" fmla="*/ 1371600 h 2546252"/>
                  <a:gd name="connsiteX32" fmla="*/ 513471 w 6161649"/>
                  <a:gd name="connsiteY32" fmla="*/ 1357532 h 2546252"/>
                  <a:gd name="connsiteX33" fmla="*/ 562707 w 6161649"/>
                  <a:gd name="connsiteY33" fmla="*/ 1329397 h 2546252"/>
                  <a:gd name="connsiteX34" fmla="*/ 576775 w 6161649"/>
                  <a:gd name="connsiteY34" fmla="*/ 1308295 h 2546252"/>
                  <a:gd name="connsiteX35" fmla="*/ 597877 w 6161649"/>
                  <a:gd name="connsiteY35" fmla="*/ 1294227 h 2546252"/>
                  <a:gd name="connsiteX36" fmla="*/ 604911 w 6161649"/>
                  <a:gd name="connsiteY36" fmla="*/ 1273126 h 2546252"/>
                  <a:gd name="connsiteX37" fmla="*/ 661181 w 6161649"/>
                  <a:gd name="connsiteY37" fmla="*/ 1259058 h 2546252"/>
                  <a:gd name="connsiteX38" fmla="*/ 773723 w 6161649"/>
                  <a:gd name="connsiteY38" fmla="*/ 1259058 h 2546252"/>
                  <a:gd name="connsiteX39" fmla="*/ 773723 w 6161649"/>
                  <a:gd name="connsiteY39" fmla="*/ 1252024 h 2546252"/>
                  <a:gd name="connsiteX40" fmla="*/ 844061 w 6161649"/>
                  <a:gd name="connsiteY40" fmla="*/ 1202787 h 2546252"/>
                  <a:gd name="connsiteX41" fmla="*/ 858129 w 6161649"/>
                  <a:gd name="connsiteY41" fmla="*/ 1202787 h 2546252"/>
                  <a:gd name="connsiteX42" fmla="*/ 942535 w 6161649"/>
                  <a:gd name="connsiteY42" fmla="*/ 1202787 h 2546252"/>
                  <a:gd name="connsiteX43" fmla="*/ 970671 w 6161649"/>
                  <a:gd name="connsiteY43" fmla="*/ 1146517 h 2546252"/>
                  <a:gd name="connsiteX44" fmla="*/ 1033975 w 6161649"/>
                  <a:gd name="connsiteY44" fmla="*/ 1132449 h 2546252"/>
                  <a:gd name="connsiteX45" fmla="*/ 1069144 w 6161649"/>
                  <a:gd name="connsiteY45" fmla="*/ 1125415 h 2546252"/>
                  <a:gd name="connsiteX46" fmla="*/ 1083212 w 6161649"/>
                  <a:gd name="connsiteY46" fmla="*/ 1104314 h 2546252"/>
                  <a:gd name="connsiteX47" fmla="*/ 1125415 w 6161649"/>
                  <a:gd name="connsiteY47" fmla="*/ 1090246 h 2546252"/>
                  <a:gd name="connsiteX48" fmla="*/ 1125415 w 6161649"/>
                  <a:gd name="connsiteY48" fmla="*/ 1090246 h 2546252"/>
                  <a:gd name="connsiteX49" fmla="*/ 1153551 w 6161649"/>
                  <a:gd name="connsiteY49" fmla="*/ 1083212 h 2546252"/>
                  <a:gd name="connsiteX50" fmla="*/ 1195754 w 6161649"/>
                  <a:gd name="connsiteY50" fmla="*/ 1069144 h 2546252"/>
                  <a:gd name="connsiteX51" fmla="*/ 1216855 w 6161649"/>
                  <a:gd name="connsiteY51" fmla="*/ 1026941 h 2546252"/>
                  <a:gd name="connsiteX52" fmla="*/ 1230923 w 6161649"/>
                  <a:gd name="connsiteY52" fmla="*/ 1005840 h 2546252"/>
                  <a:gd name="connsiteX53" fmla="*/ 1353160 w 6161649"/>
                  <a:gd name="connsiteY53" fmla="*/ 1001278 h 2546252"/>
                  <a:gd name="connsiteX54" fmla="*/ 1390420 w 6161649"/>
                  <a:gd name="connsiteY54" fmla="*/ 965347 h 2546252"/>
                  <a:gd name="connsiteX55" fmla="*/ 1460948 w 6161649"/>
                  <a:gd name="connsiteY55" fmla="*/ 968200 h 2546252"/>
                  <a:gd name="connsiteX56" fmla="*/ 1498209 w 6161649"/>
                  <a:gd name="connsiteY56" fmla="*/ 949569 h 2546252"/>
                  <a:gd name="connsiteX57" fmla="*/ 1519311 w 6161649"/>
                  <a:gd name="connsiteY57" fmla="*/ 935501 h 2546252"/>
                  <a:gd name="connsiteX58" fmla="*/ 1563604 w 6161649"/>
                  <a:gd name="connsiteY58" fmla="*/ 938352 h 2546252"/>
                  <a:gd name="connsiteX59" fmla="*/ 1617214 w 6161649"/>
                  <a:gd name="connsiteY59" fmla="*/ 927136 h 2546252"/>
                  <a:gd name="connsiteX60" fmla="*/ 1688123 w 6161649"/>
                  <a:gd name="connsiteY60" fmla="*/ 886264 h 2546252"/>
                  <a:gd name="connsiteX61" fmla="*/ 1732797 w 6161649"/>
                  <a:gd name="connsiteY61" fmla="*/ 865543 h 2546252"/>
                  <a:gd name="connsiteX62" fmla="*/ 1821766 w 6161649"/>
                  <a:gd name="connsiteY62" fmla="*/ 866303 h 2546252"/>
                  <a:gd name="connsiteX63" fmla="*/ 1855224 w 6161649"/>
                  <a:gd name="connsiteY63" fmla="*/ 844441 h 2546252"/>
                  <a:gd name="connsiteX64" fmla="*/ 1913206 w 6161649"/>
                  <a:gd name="connsiteY64" fmla="*/ 844061 h 2546252"/>
                  <a:gd name="connsiteX65" fmla="*/ 1955409 w 6161649"/>
                  <a:gd name="connsiteY65" fmla="*/ 865163 h 2546252"/>
                  <a:gd name="connsiteX66" fmla="*/ 1976511 w 6161649"/>
                  <a:gd name="connsiteY66" fmla="*/ 872197 h 2546252"/>
                  <a:gd name="connsiteX67" fmla="*/ 2082018 w 6161649"/>
                  <a:gd name="connsiteY67" fmla="*/ 865163 h 2546252"/>
                  <a:gd name="connsiteX68" fmla="*/ 2124221 w 6161649"/>
                  <a:gd name="connsiteY68" fmla="*/ 851095 h 2546252"/>
                  <a:gd name="connsiteX69" fmla="*/ 2145323 w 6161649"/>
                  <a:gd name="connsiteY69" fmla="*/ 844061 h 2546252"/>
                  <a:gd name="connsiteX70" fmla="*/ 2208627 w 6161649"/>
                  <a:gd name="connsiteY70" fmla="*/ 837027 h 2546252"/>
                  <a:gd name="connsiteX71" fmla="*/ 2300067 w 6161649"/>
                  <a:gd name="connsiteY71" fmla="*/ 829994 h 2546252"/>
                  <a:gd name="connsiteX72" fmla="*/ 2368315 w 6161649"/>
                  <a:gd name="connsiteY72" fmla="*/ 818208 h 2546252"/>
                  <a:gd name="connsiteX73" fmla="*/ 2433711 w 6161649"/>
                  <a:gd name="connsiteY73" fmla="*/ 808892 h 2546252"/>
                  <a:gd name="connsiteX74" fmla="*/ 2454812 w 6161649"/>
                  <a:gd name="connsiteY74" fmla="*/ 801858 h 2546252"/>
                  <a:gd name="connsiteX75" fmla="*/ 2539218 w 6161649"/>
                  <a:gd name="connsiteY75" fmla="*/ 787791 h 2546252"/>
                  <a:gd name="connsiteX76" fmla="*/ 2553286 w 6161649"/>
                  <a:gd name="connsiteY76" fmla="*/ 766689 h 2546252"/>
                  <a:gd name="connsiteX77" fmla="*/ 2560320 w 6161649"/>
                  <a:gd name="connsiteY77" fmla="*/ 745587 h 2546252"/>
                  <a:gd name="connsiteX78" fmla="*/ 2581421 w 6161649"/>
                  <a:gd name="connsiteY78" fmla="*/ 738554 h 2546252"/>
                  <a:gd name="connsiteX79" fmla="*/ 2679895 w 6161649"/>
                  <a:gd name="connsiteY79" fmla="*/ 745587 h 2546252"/>
                  <a:gd name="connsiteX80" fmla="*/ 2764301 w 6161649"/>
                  <a:gd name="connsiteY80" fmla="*/ 745587 h 2546252"/>
                  <a:gd name="connsiteX81" fmla="*/ 2771335 w 6161649"/>
                  <a:gd name="connsiteY81" fmla="*/ 724486 h 2546252"/>
                  <a:gd name="connsiteX82" fmla="*/ 2813538 w 6161649"/>
                  <a:gd name="connsiteY82" fmla="*/ 717452 h 2546252"/>
                  <a:gd name="connsiteX83" fmla="*/ 2855741 w 6161649"/>
                  <a:gd name="connsiteY83" fmla="*/ 703384 h 2546252"/>
                  <a:gd name="connsiteX84" fmla="*/ 3017520 w 6161649"/>
                  <a:gd name="connsiteY84" fmla="*/ 710418 h 2546252"/>
                  <a:gd name="connsiteX85" fmla="*/ 3066757 w 6161649"/>
                  <a:gd name="connsiteY85" fmla="*/ 682283 h 2546252"/>
                  <a:gd name="connsiteX86" fmla="*/ 3123027 w 6161649"/>
                  <a:gd name="connsiteY86" fmla="*/ 668215 h 2546252"/>
                  <a:gd name="connsiteX87" fmla="*/ 3151163 w 6161649"/>
                  <a:gd name="connsiteY87" fmla="*/ 661181 h 2546252"/>
                  <a:gd name="connsiteX88" fmla="*/ 3200400 w 6161649"/>
                  <a:gd name="connsiteY88" fmla="*/ 647114 h 2546252"/>
                  <a:gd name="connsiteX89" fmla="*/ 3242603 w 6161649"/>
                  <a:gd name="connsiteY89" fmla="*/ 640080 h 2546252"/>
                  <a:gd name="connsiteX90" fmla="*/ 3284806 w 6161649"/>
                  <a:gd name="connsiteY90" fmla="*/ 618978 h 2546252"/>
                  <a:gd name="connsiteX91" fmla="*/ 3298874 w 6161649"/>
                  <a:gd name="connsiteY91" fmla="*/ 597877 h 2546252"/>
                  <a:gd name="connsiteX92" fmla="*/ 3334043 w 6161649"/>
                  <a:gd name="connsiteY92" fmla="*/ 597877 h 2546252"/>
                  <a:gd name="connsiteX93" fmla="*/ 3397347 w 6161649"/>
                  <a:gd name="connsiteY93" fmla="*/ 513471 h 2546252"/>
                  <a:gd name="connsiteX94" fmla="*/ 3453618 w 6161649"/>
                  <a:gd name="connsiteY94" fmla="*/ 485335 h 2546252"/>
                  <a:gd name="connsiteX95" fmla="*/ 3495821 w 6161649"/>
                  <a:gd name="connsiteY95" fmla="*/ 471267 h 2546252"/>
                  <a:gd name="connsiteX96" fmla="*/ 3545058 w 6161649"/>
                  <a:gd name="connsiteY96" fmla="*/ 450166 h 2546252"/>
                  <a:gd name="connsiteX97" fmla="*/ 3566160 w 6161649"/>
                  <a:gd name="connsiteY97" fmla="*/ 443132 h 2546252"/>
                  <a:gd name="connsiteX98" fmla="*/ 3798277 w 6161649"/>
                  <a:gd name="connsiteY98" fmla="*/ 429064 h 2546252"/>
                  <a:gd name="connsiteX99" fmla="*/ 3896751 w 6161649"/>
                  <a:gd name="connsiteY99" fmla="*/ 407963 h 2546252"/>
                  <a:gd name="connsiteX100" fmla="*/ 3903784 w 6161649"/>
                  <a:gd name="connsiteY100" fmla="*/ 407963 h 2546252"/>
                  <a:gd name="connsiteX101" fmla="*/ 3903784 w 6161649"/>
                  <a:gd name="connsiteY101" fmla="*/ 379827 h 2546252"/>
                  <a:gd name="connsiteX102" fmla="*/ 4192172 w 6161649"/>
                  <a:gd name="connsiteY102" fmla="*/ 379827 h 2546252"/>
                  <a:gd name="connsiteX103" fmla="*/ 4220307 w 6161649"/>
                  <a:gd name="connsiteY103" fmla="*/ 337624 h 2546252"/>
                  <a:gd name="connsiteX104" fmla="*/ 4389120 w 6161649"/>
                  <a:gd name="connsiteY104" fmla="*/ 337624 h 2546252"/>
                  <a:gd name="connsiteX105" fmla="*/ 4389120 w 6161649"/>
                  <a:gd name="connsiteY105" fmla="*/ 337624 h 2546252"/>
                  <a:gd name="connsiteX106" fmla="*/ 4543864 w 6161649"/>
                  <a:gd name="connsiteY106" fmla="*/ 330591 h 2546252"/>
                  <a:gd name="connsiteX107" fmla="*/ 4543864 w 6161649"/>
                  <a:gd name="connsiteY107" fmla="*/ 330591 h 2546252"/>
                  <a:gd name="connsiteX108" fmla="*/ 4593101 w 6161649"/>
                  <a:gd name="connsiteY108" fmla="*/ 288387 h 2546252"/>
                  <a:gd name="connsiteX109" fmla="*/ 4642338 w 6161649"/>
                  <a:gd name="connsiteY109" fmla="*/ 246184 h 2546252"/>
                  <a:gd name="connsiteX110" fmla="*/ 4930726 w 6161649"/>
                  <a:gd name="connsiteY110" fmla="*/ 246184 h 2546252"/>
                  <a:gd name="connsiteX111" fmla="*/ 4965895 w 6161649"/>
                  <a:gd name="connsiteY111" fmla="*/ 239151 h 2546252"/>
                  <a:gd name="connsiteX112" fmla="*/ 5036234 w 6161649"/>
                  <a:gd name="connsiteY112" fmla="*/ 232117 h 2546252"/>
                  <a:gd name="connsiteX113" fmla="*/ 5057335 w 6161649"/>
                  <a:gd name="connsiteY113" fmla="*/ 211015 h 2546252"/>
                  <a:gd name="connsiteX114" fmla="*/ 5591907 w 6161649"/>
                  <a:gd name="connsiteY114" fmla="*/ 211015 h 2546252"/>
                  <a:gd name="connsiteX115" fmla="*/ 5591907 w 6161649"/>
                  <a:gd name="connsiteY115" fmla="*/ 211015 h 2546252"/>
                  <a:gd name="connsiteX116" fmla="*/ 5725551 w 6161649"/>
                  <a:gd name="connsiteY116" fmla="*/ 211015 h 2546252"/>
                  <a:gd name="connsiteX117" fmla="*/ 5725551 w 6161649"/>
                  <a:gd name="connsiteY117" fmla="*/ 182880 h 2546252"/>
                  <a:gd name="connsiteX118" fmla="*/ 5781821 w 6161649"/>
                  <a:gd name="connsiteY118" fmla="*/ 112541 h 2546252"/>
                  <a:gd name="connsiteX119" fmla="*/ 5908431 w 6161649"/>
                  <a:gd name="connsiteY119" fmla="*/ 112541 h 2546252"/>
                  <a:gd name="connsiteX120" fmla="*/ 5908431 w 6161649"/>
                  <a:gd name="connsiteY120" fmla="*/ 35169 h 2546252"/>
                  <a:gd name="connsiteX121" fmla="*/ 5992837 w 6161649"/>
                  <a:gd name="connsiteY121" fmla="*/ 28135 h 2546252"/>
                  <a:gd name="connsiteX122" fmla="*/ 6084277 w 6161649"/>
                  <a:gd name="connsiteY122" fmla="*/ 21101 h 2546252"/>
                  <a:gd name="connsiteX123" fmla="*/ 6140547 w 6161649"/>
                  <a:gd name="connsiteY123" fmla="*/ 14067 h 2546252"/>
                  <a:gd name="connsiteX124" fmla="*/ 6161649 w 6161649"/>
                  <a:gd name="connsiteY124" fmla="*/ 0 h 2546252"/>
                  <a:gd name="connsiteX125" fmla="*/ 6161649 w 6161649"/>
                  <a:gd name="connsiteY125" fmla="*/ 0 h 2546252"/>
                  <a:gd name="connsiteX0" fmla="*/ 0 w 6161649"/>
                  <a:gd name="connsiteY0" fmla="*/ 2546252 h 2546252"/>
                  <a:gd name="connsiteX1" fmla="*/ 0 w 6161649"/>
                  <a:gd name="connsiteY1" fmla="*/ 2546252 h 2546252"/>
                  <a:gd name="connsiteX2" fmla="*/ 14067 w 6161649"/>
                  <a:gd name="connsiteY2" fmla="*/ 2482947 h 2546252"/>
                  <a:gd name="connsiteX3" fmla="*/ 28135 w 6161649"/>
                  <a:gd name="connsiteY3" fmla="*/ 2440744 h 2546252"/>
                  <a:gd name="connsiteX4" fmla="*/ 35169 w 6161649"/>
                  <a:gd name="connsiteY4" fmla="*/ 2370406 h 2546252"/>
                  <a:gd name="connsiteX5" fmla="*/ 42203 w 6161649"/>
                  <a:gd name="connsiteY5" fmla="*/ 2349304 h 2546252"/>
                  <a:gd name="connsiteX6" fmla="*/ 49237 w 6161649"/>
                  <a:gd name="connsiteY6" fmla="*/ 2307101 h 2546252"/>
                  <a:gd name="connsiteX7" fmla="*/ 56271 w 6161649"/>
                  <a:gd name="connsiteY7" fmla="*/ 2187526 h 2546252"/>
                  <a:gd name="connsiteX8" fmla="*/ 77372 w 6161649"/>
                  <a:gd name="connsiteY8" fmla="*/ 2110154 h 2546252"/>
                  <a:gd name="connsiteX9" fmla="*/ 84406 w 6161649"/>
                  <a:gd name="connsiteY9" fmla="*/ 2018714 h 2546252"/>
                  <a:gd name="connsiteX10" fmla="*/ 98474 w 6161649"/>
                  <a:gd name="connsiteY10" fmla="*/ 1976511 h 2546252"/>
                  <a:gd name="connsiteX11" fmla="*/ 105507 w 6161649"/>
                  <a:gd name="connsiteY11" fmla="*/ 1934307 h 2546252"/>
                  <a:gd name="connsiteX12" fmla="*/ 112541 w 6161649"/>
                  <a:gd name="connsiteY12" fmla="*/ 1913206 h 2546252"/>
                  <a:gd name="connsiteX13" fmla="*/ 119575 w 6161649"/>
                  <a:gd name="connsiteY13" fmla="*/ 1878037 h 2546252"/>
                  <a:gd name="connsiteX14" fmla="*/ 133643 w 6161649"/>
                  <a:gd name="connsiteY14" fmla="*/ 1835834 h 2546252"/>
                  <a:gd name="connsiteX15" fmla="*/ 147711 w 6161649"/>
                  <a:gd name="connsiteY15" fmla="*/ 1772529 h 2546252"/>
                  <a:gd name="connsiteX16" fmla="*/ 161778 w 6161649"/>
                  <a:gd name="connsiteY16" fmla="*/ 1751427 h 2546252"/>
                  <a:gd name="connsiteX17" fmla="*/ 168812 w 6161649"/>
                  <a:gd name="connsiteY17" fmla="*/ 1730326 h 2546252"/>
                  <a:gd name="connsiteX18" fmla="*/ 189914 w 6161649"/>
                  <a:gd name="connsiteY18" fmla="*/ 1716258 h 2546252"/>
                  <a:gd name="connsiteX19" fmla="*/ 203981 w 6161649"/>
                  <a:gd name="connsiteY19" fmla="*/ 1695157 h 2546252"/>
                  <a:gd name="connsiteX20" fmla="*/ 218049 w 6161649"/>
                  <a:gd name="connsiteY20" fmla="*/ 1652954 h 2546252"/>
                  <a:gd name="connsiteX21" fmla="*/ 239151 w 6161649"/>
                  <a:gd name="connsiteY21" fmla="*/ 1638886 h 2546252"/>
                  <a:gd name="connsiteX22" fmla="*/ 253218 w 6161649"/>
                  <a:gd name="connsiteY22" fmla="*/ 1617784 h 2546252"/>
                  <a:gd name="connsiteX23" fmla="*/ 274320 w 6161649"/>
                  <a:gd name="connsiteY23" fmla="*/ 1610751 h 2546252"/>
                  <a:gd name="connsiteX24" fmla="*/ 281354 w 6161649"/>
                  <a:gd name="connsiteY24" fmla="*/ 1589649 h 2546252"/>
                  <a:gd name="connsiteX25" fmla="*/ 309489 w 6161649"/>
                  <a:gd name="connsiteY25" fmla="*/ 1498209 h 2546252"/>
                  <a:gd name="connsiteX26" fmla="*/ 330591 w 6161649"/>
                  <a:gd name="connsiteY26" fmla="*/ 1484141 h 2546252"/>
                  <a:gd name="connsiteX27" fmla="*/ 372794 w 6161649"/>
                  <a:gd name="connsiteY27" fmla="*/ 1470074 h 2546252"/>
                  <a:gd name="connsiteX28" fmla="*/ 436098 w 6161649"/>
                  <a:gd name="connsiteY28" fmla="*/ 1441938 h 2546252"/>
                  <a:gd name="connsiteX29" fmla="*/ 457200 w 6161649"/>
                  <a:gd name="connsiteY29" fmla="*/ 1434904 h 2546252"/>
                  <a:gd name="connsiteX30" fmla="*/ 485335 w 6161649"/>
                  <a:gd name="connsiteY30" fmla="*/ 1392701 h 2546252"/>
                  <a:gd name="connsiteX31" fmla="*/ 492369 w 6161649"/>
                  <a:gd name="connsiteY31" fmla="*/ 1371600 h 2546252"/>
                  <a:gd name="connsiteX32" fmla="*/ 513471 w 6161649"/>
                  <a:gd name="connsiteY32" fmla="*/ 1357532 h 2546252"/>
                  <a:gd name="connsiteX33" fmla="*/ 562707 w 6161649"/>
                  <a:gd name="connsiteY33" fmla="*/ 1329397 h 2546252"/>
                  <a:gd name="connsiteX34" fmla="*/ 576775 w 6161649"/>
                  <a:gd name="connsiteY34" fmla="*/ 1308295 h 2546252"/>
                  <a:gd name="connsiteX35" fmla="*/ 597877 w 6161649"/>
                  <a:gd name="connsiteY35" fmla="*/ 1294227 h 2546252"/>
                  <a:gd name="connsiteX36" fmla="*/ 604911 w 6161649"/>
                  <a:gd name="connsiteY36" fmla="*/ 1273126 h 2546252"/>
                  <a:gd name="connsiteX37" fmla="*/ 661181 w 6161649"/>
                  <a:gd name="connsiteY37" fmla="*/ 1259058 h 2546252"/>
                  <a:gd name="connsiteX38" fmla="*/ 773723 w 6161649"/>
                  <a:gd name="connsiteY38" fmla="*/ 1259058 h 2546252"/>
                  <a:gd name="connsiteX39" fmla="*/ 773723 w 6161649"/>
                  <a:gd name="connsiteY39" fmla="*/ 1252024 h 2546252"/>
                  <a:gd name="connsiteX40" fmla="*/ 844061 w 6161649"/>
                  <a:gd name="connsiteY40" fmla="*/ 1202787 h 2546252"/>
                  <a:gd name="connsiteX41" fmla="*/ 858129 w 6161649"/>
                  <a:gd name="connsiteY41" fmla="*/ 1202787 h 2546252"/>
                  <a:gd name="connsiteX42" fmla="*/ 942535 w 6161649"/>
                  <a:gd name="connsiteY42" fmla="*/ 1202787 h 2546252"/>
                  <a:gd name="connsiteX43" fmla="*/ 970671 w 6161649"/>
                  <a:gd name="connsiteY43" fmla="*/ 1146517 h 2546252"/>
                  <a:gd name="connsiteX44" fmla="*/ 1033975 w 6161649"/>
                  <a:gd name="connsiteY44" fmla="*/ 1132449 h 2546252"/>
                  <a:gd name="connsiteX45" fmla="*/ 1069144 w 6161649"/>
                  <a:gd name="connsiteY45" fmla="*/ 1125415 h 2546252"/>
                  <a:gd name="connsiteX46" fmla="*/ 1083212 w 6161649"/>
                  <a:gd name="connsiteY46" fmla="*/ 1104314 h 2546252"/>
                  <a:gd name="connsiteX47" fmla="*/ 1125415 w 6161649"/>
                  <a:gd name="connsiteY47" fmla="*/ 1090246 h 2546252"/>
                  <a:gd name="connsiteX48" fmla="*/ 1125415 w 6161649"/>
                  <a:gd name="connsiteY48" fmla="*/ 1090246 h 2546252"/>
                  <a:gd name="connsiteX49" fmla="*/ 1153551 w 6161649"/>
                  <a:gd name="connsiteY49" fmla="*/ 1083212 h 2546252"/>
                  <a:gd name="connsiteX50" fmla="*/ 1195754 w 6161649"/>
                  <a:gd name="connsiteY50" fmla="*/ 1069144 h 2546252"/>
                  <a:gd name="connsiteX51" fmla="*/ 1216855 w 6161649"/>
                  <a:gd name="connsiteY51" fmla="*/ 1026941 h 2546252"/>
                  <a:gd name="connsiteX52" fmla="*/ 1230923 w 6161649"/>
                  <a:gd name="connsiteY52" fmla="*/ 1005840 h 2546252"/>
                  <a:gd name="connsiteX53" fmla="*/ 1353160 w 6161649"/>
                  <a:gd name="connsiteY53" fmla="*/ 1001278 h 2546252"/>
                  <a:gd name="connsiteX54" fmla="*/ 1390420 w 6161649"/>
                  <a:gd name="connsiteY54" fmla="*/ 965347 h 2546252"/>
                  <a:gd name="connsiteX55" fmla="*/ 1460948 w 6161649"/>
                  <a:gd name="connsiteY55" fmla="*/ 968200 h 2546252"/>
                  <a:gd name="connsiteX56" fmla="*/ 1498209 w 6161649"/>
                  <a:gd name="connsiteY56" fmla="*/ 949569 h 2546252"/>
                  <a:gd name="connsiteX57" fmla="*/ 1519311 w 6161649"/>
                  <a:gd name="connsiteY57" fmla="*/ 935501 h 2546252"/>
                  <a:gd name="connsiteX58" fmla="*/ 1563604 w 6161649"/>
                  <a:gd name="connsiteY58" fmla="*/ 938352 h 2546252"/>
                  <a:gd name="connsiteX59" fmla="*/ 1617214 w 6161649"/>
                  <a:gd name="connsiteY59" fmla="*/ 927136 h 2546252"/>
                  <a:gd name="connsiteX60" fmla="*/ 1688123 w 6161649"/>
                  <a:gd name="connsiteY60" fmla="*/ 886264 h 2546252"/>
                  <a:gd name="connsiteX61" fmla="*/ 1732797 w 6161649"/>
                  <a:gd name="connsiteY61" fmla="*/ 865543 h 2546252"/>
                  <a:gd name="connsiteX62" fmla="*/ 1821766 w 6161649"/>
                  <a:gd name="connsiteY62" fmla="*/ 866303 h 2546252"/>
                  <a:gd name="connsiteX63" fmla="*/ 1855224 w 6161649"/>
                  <a:gd name="connsiteY63" fmla="*/ 844441 h 2546252"/>
                  <a:gd name="connsiteX64" fmla="*/ 1913206 w 6161649"/>
                  <a:gd name="connsiteY64" fmla="*/ 844061 h 2546252"/>
                  <a:gd name="connsiteX65" fmla="*/ 1957880 w 6161649"/>
                  <a:gd name="connsiteY65" fmla="*/ 860220 h 2546252"/>
                  <a:gd name="connsiteX66" fmla="*/ 1976511 w 6161649"/>
                  <a:gd name="connsiteY66" fmla="*/ 872197 h 2546252"/>
                  <a:gd name="connsiteX67" fmla="*/ 2082018 w 6161649"/>
                  <a:gd name="connsiteY67" fmla="*/ 865163 h 2546252"/>
                  <a:gd name="connsiteX68" fmla="*/ 2124221 w 6161649"/>
                  <a:gd name="connsiteY68" fmla="*/ 851095 h 2546252"/>
                  <a:gd name="connsiteX69" fmla="*/ 2145323 w 6161649"/>
                  <a:gd name="connsiteY69" fmla="*/ 844061 h 2546252"/>
                  <a:gd name="connsiteX70" fmla="*/ 2208627 w 6161649"/>
                  <a:gd name="connsiteY70" fmla="*/ 837027 h 2546252"/>
                  <a:gd name="connsiteX71" fmla="*/ 2300067 w 6161649"/>
                  <a:gd name="connsiteY71" fmla="*/ 829994 h 2546252"/>
                  <a:gd name="connsiteX72" fmla="*/ 2368315 w 6161649"/>
                  <a:gd name="connsiteY72" fmla="*/ 818208 h 2546252"/>
                  <a:gd name="connsiteX73" fmla="*/ 2433711 w 6161649"/>
                  <a:gd name="connsiteY73" fmla="*/ 808892 h 2546252"/>
                  <a:gd name="connsiteX74" fmla="*/ 2454812 w 6161649"/>
                  <a:gd name="connsiteY74" fmla="*/ 801858 h 2546252"/>
                  <a:gd name="connsiteX75" fmla="*/ 2539218 w 6161649"/>
                  <a:gd name="connsiteY75" fmla="*/ 787791 h 2546252"/>
                  <a:gd name="connsiteX76" fmla="*/ 2553286 w 6161649"/>
                  <a:gd name="connsiteY76" fmla="*/ 766689 h 2546252"/>
                  <a:gd name="connsiteX77" fmla="*/ 2560320 w 6161649"/>
                  <a:gd name="connsiteY77" fmla="*/ 745587 h 2546252"/>
                  <a:gd name="connsiteX78" fmla="*/ 2581421 w 6161649"/>
                  <a:gd name="connsiteY78" fmla="*/ 738554 h 2546252"/>
                  <a:gd name="connsiteX79" fmla="*/ 2679895 w 6161649"/>
                  <a:gd name="connsiteY79" fmla="*/ 745587 h 2546252"/>
                  <a:gd name="connsiteX80" fmla="*/ 2764301 w 6161649"/>
                  <a:gd name="connsiteY80" fmla="*/ 745587 h 2546252"/>
                  <a:gd name="connsiteX81" fmla="*/ 2771335 w 6161649"/>
                  <a:gd name="connsiteY81" fmla="*/ 724486 h 2546252"/>
                  <a:gd name="connsiteX82" fmla="*/ 2813538 w 6161649"/>
                  <a:gd name="connsiteY82" fmla="*/ 717452 h 2546252"/>
                  <a:gd name="connsiteX83" fmla="*/ 2855741 w 6161649"/>
                  <a:gd name="connsiteY83" fmla="*/ 703384 h 2546252"/>
                  <a:gd name="connsiteX84" fmla="*/ 3017520 w 6161649"/>
                  <a:gd name="connsiteY84" fmla="*/ 710418 h 2546252"/>
                  <a:gd name="connsiteX85" fmla="*/ 3066757 w 6161649"/>
                  <a:gd name="connsiteY85" fmla="*/ 682283 h 2546252"/>
                  <a:gd name="connsiteX86" fmla="*/ 3123027 w 6161649"/>
                  <a:gd name="connsiteY86" fmla="*/ 668215 h 2546252"/>
                  <a:gd name="connsiteX87" fmla="*/ 3151163 w 6161649"/>
                  <a:gd name="connsiteY87" fmla="*/ 661181 h 2546252"/>
                  <a:gd name="connsiteX88" fmla="*/ 3200400 w 6161649"/>
                  <a:gd name="connsiteY88" fmla="*/ 647114 h 2546252"/>
                  <a:gd name="connsiteX89" fmla="*/ 3242603 w 6161649"/>
                  <a:gd name="connsiteY89" fmla="*/ 640080 h 2546252"/>
                  <a:gd name="connsiteX90" fmla="*/ 3284806 w 6161649"/>
                  <a:gd name="connsiteY90" fmla="*/ 618978 h 2546252"/>
                  <a:gd name="connsiteX91" fmla="*/ 3298874 w 6161649"/>
                  <a:gd name="connsiteY91" fmla="*/ 597877 h 2546252"/>
                  <a:gd name="connsiteX92" fmla="*/ 3334043 w 6161649"/>
                  <a:gd name="connsiteY92" fmla="*/ 597877 h 2546252"/>
                  <a:gd name="connsiteX93" fmla="*/ 3397347 w 6161649"/>
                  <a:gd name="connsiteY93" fmla="*/ 513471 h 2546252"/>
                  <a:gd name="connsiteX94" fmla="*/ 3453618 w 6161649"/>
                  <a:gd name="connsiteY94" fmla="*/ 485335 h 2546252"/>
                  <a:gd name="connsiteX95" fmla="*/ 3495821 w 6161649"/>
                  <a:gd name="connsiteY95" fmla="*/ 471267 h 2546252"/>
                  <a:gd name="connsiteX96" fmla="*/ 3545058 w 6161649"/>
                  <a:gd name="connsiteY96" fmla="*/ 450166 h 2546252"/>
                  <a:gd name="connsiteX97" fmla="*/ 3566160 w 6161649"/>
                  <a:gd name="connsiteY97" fmla="*/ 443132 h 2546252"/>
                  <a:gd name="connsiteX98" fmla="*/ 3798277 w 6161649"/>
                  <a:gd name="connsiteY98" fmla="*/ 429064 h 2546252"/>
                  <a:gd name="connsiteX99" fmla="*/ 3896751 w 6161649"/>
                  <a:gd name="connsiteY99" fmla="*/ 407963 h 2546252"/>
                  <a:gd name="connsiteX100" fmla="*/ 3903784 w 6161649"/>
                  <a:gd name="connsiteY100" fmla="*/ 407963 h 2546252"/>
                  <a:gd name="connsiteX101" fmla="*/ 3903784 w 6161649"/>
                  <a:gd name="connsiteY101" fmla="*/ 379827 h 2546252"/>
                  <a:gd name="connsiteX102" fmla="*/ 4192172 w 6161649"/>
                  <a:gd name="connsiteY102" fmla="*/ 379827 h 2546252"/>
                  <a:gd name="connsiteX103" fmla="*/ 4220307 w 6161649"/>
                  <a:gd name="connsiteY103" fmla="*/ 337624 h 2546252"/>
                  <a:gd name="connsiteX104" fmla="*/ 4389120 w 6161649"/>
                  <a:gd name="connsiteY104" fmla="*/ 337624 h 2546252"/>
                  <a:gd name="connsiteX105" fmla="*/ 4389120 w 6161649"/>
                  <a:gd name="connsiteY105" fmla="*/ 337624 h 2546252"/>
                  <a:gd name="connsiteX106" fmla="*/ 4543864 w 6161649"/>
                  <a:gd name="connsiteY106" fmla="*/ 330591 h 2546252"/>
                  <a:gd name="connsiteX107" fmla="*/ 4543864 w 6161649"/>
                  <a:gd name="connsiteY107" fmla="*/ 330591 h 2546252"/>
                  <a:gd name="connsiteX108" fmla="*/ 4593101 w 6161649"/>
                  <a:gd name="connsiteY108" fmla="*/ 288387 h 2546252"/>
                  <a:gd name="connsiteX109" fmla="*/ 4642338 w 6161649"/>
                  <a:gd name="connsiteY109" fmla="*/ 246184 h 2546252"/>
                  <a:gd name="connsiteX110" fmla="*/ 4930726 w 6161649"/>
                  <a:gd name="connsiteY110" fmla="*/ 246184 h 2546252"/>
                  <a:gd name="connsiteX111" fmla="*/ 4965895 w 6161649"/>
                  <a:gd name="connsiteY111" fmla="*/ 239151 h 2546252"/>
                  <a:gd name="connsiteX112" fmla="*/ 5036234 w 6161649"/>
                  <a:gd name="connsiteY112" fmla="*/ 232117 h 2546252"/>
                  <a:gd name="connsiteX113" fmla="*/ 5057335 w 6161649"/>
                  <a:gd name="connsiteY113" fmla="*/ 211015 h 2546252"/>
                  <a:gd name="connsiteX114" fmla="*/ 5591907 w 6161649"/>
                  <a:gd name="connsiteY114" fmla="*/ 211015 h 2546252"/>
                  <a:gd name="connsiteX115" fmla="*/ 5591907 w 6161649"/>
                  <a:gd name="connsiteY115" fmla="*/ 211015 h 2546252"/>
                  <a:gd name="connsiteX116" fmla="*/ 5725551 w 6161649"/>
                  <a:gd name="connsiteY116" fmla="*/ 211015 h 2546252"/>
                  <a:gd name="connsiteX117" fmla="*/ 5725551 w 6161649"/>
                  <a:gd name="connsiteY117" fmla="*/ 182880 h 2546252"/>
                  <a:gd name="connsiteX118" fmla="*/ 5781821 w 6161649"/>
                  <a:gd name="connsiteY118" fmla="*/ 112541 h 2546252"/>
                  <a:gd name="connsiteX119" fmla="*/ 5908431 w 6161649"/>
                  <a:gd name="connsiteY119" fmla="*/ 112541 h 2546252"/>
                  <a:gd name="connsiteX120" fmla="*/ 5908431 w 6161649"/>
                  <a:gd name="connsiteY120" fmla="*/ 35169 h 2546252"/>
                  <a:gd name="connsiteX121" fmla="*/ 5992837 w 6161649"/>
                  <a:gd name="connsiteY121" fmla="*/ 28135 h 2546252"/>
                  <a:gd name="connsiteX122" fmla="*/ 6084277 w 6161649"/>
                  <a:gd name="connsiteY122" fmla="*/ 21101 h 2546252"/>
                  <a:gd name="connsiteX123" fmla="*/ 6140547 w 6161649"/>
                  <a:gd name="connsiteY123" fmla="*/ 14067 h 2546252"/>
                  <a:gd name="connsiteX124" fmla="*/ 6161649 w 6161649"/>
                  <a:gd name="connsiteY124" fmla="*/ 0 h 2546252"/>
                  <a:gd name="connsiteX125" fmla="*/ 6161649 w 6161649"/>
                  <a:gd name="connsiteY125" fmla="*/ 0 h 2546252"/>
                  <a:gd name="connsiteX0" fmla="*/ 0 w 6161649"/>
                  <a:gd name="connsiteY0" fmla="*/ 2546252 h 2546252"/>
                  <a:gd name="connsiteX1" fmla="*/ 0 w 6161649"/>
                  <a:gd name="connsiteY1" fmla="*/ 2546252 h 2546252"/>
                  <a:gd name="connsiteX2" fmla="*/ 14067 w 6161649"/>
                  <a:gd name="connsiteY2" fmla="*/ 2482947 h 2546252"/>
                  <a:gd name="connsiteX3" fmla="*/ 28135 w 6161649"/>
                  <a:gd name="connsiteY3" fmla="*/ 2440744 h 2546252"/>
                  <a:gd name="connsiteX4" fmla="*/ 35169 w 6161649"/>
                  <a:gd name="connsiteY4" fmla="*/ 2370406 h 2546252"/>
                  <a:gd name="connsiteX5" fmla="*/ 42203 w 6161649"/>
                  <a:gd name="connsiteY5" fmla="*/ 2349304 h 2546252"/>
                  <a:gd name="connsiteX6" fmla="*/ 49237 w 6161649"/>
                  <a:gd name="connsiteY6" fmla="*/ 2307101 h 2546252"/>
                  <a:gd name="connsiteX7" fmla="*/ 56271 w 6161649"/>
                  <a:gd name="connsiteY7" fmla="*/ 2187526 h 2546252"/>
                  <a:gd name="connsiteX8" fmla="*/ 77372 w 6161649"/>
                  <a:gd name="connsiteY8" fmla="*/ 2110154 h 2546252"/>
                  <a:gd name="connsiteX9" fmla="*/ 84406 w 6161649"/>
                  <a:gd name="connsiteY9" fmla="*/ 2018714 h 2546252"/>
                  <a:gd name="connsiteX10" fmla="*/ 98474 w 6161649"/>
                  <a:gd name="connsiteY10" fmla="*/ 1976511 h 2546252"/>
                  <a:gd name="connsiteX11" fmla="*/ 105507 w 6161649"/>
                  <a:gd name="connsiteY11" fmla="*/ 1934307 h 2546252"/>
                  <a:gd name="connsiteX12" fmla="*/ 112541 w 6161649"/>
                  <a:gd name="connsiteY12" fmla="*/ 1913206 h 2546252"/>
                  <a:gd name="connsiteX13" fmla="*/ 119575 w 6161649"/>
                  <a:gd name="connsiteY13" fmla="*/ 1878037 h 2546252"/>
                  <a:gd name="connsiteX14" fmla="*/ 133643 w 6161649"/>
                  <a:gd name="connsiteY14" fmla="*/ 1835834 h 2546252"/>
                  <a:gd name="connsiteX15" fmla="*/ 147711 w 6161649"/>
                  <a:gd name="connsiteY15" fmla="*/ 1772529 h 2546252"/>
                  <a:gd name="connsiteX16" fmla="*/ 161778 w 6161649"/>
                  <a:gd name="connsiteY16" fmla="*/ 1751427 h 2546252"/>
                  <a:gd name="connsiteX17" fmla="*/ 168812 w 6161649"/>
                  <a:gd name="connsiteY17" fmla="*/ 1730326 h 2546252"/>
                  <a:gd name="connsiteX18" fmla="*/ 189914 w 6161649"/>
                  <a:gd name="connsiteY18" fmla="*/ 1716258 h 2546252"/>
                  <a:gd name="connsiteX19" fmla="*/ 203981 w 6161649"/>
                  <a:gd name="connsiteY19" fmla="*/ 1695157 h 2546252"/>
                  <a:gd name="connsiteX20" fmla="*/ 218049 w 6161649"/>
                  <a:gd name="connsiteY20" fmla="*/ 1652954 h 2546252"/>
                  <a:gd name="connsiteX21" fmla="*/ 239151 w 6161649"/>
                  <a:gd name="connsiteY21" fmla="*/ 1638886 h 2546252"/>
                  <a:gd name="connsiteX22" fmla="*/ 253218 w 6161649"/>
                  <a:gd name="connsiteY22" fmla="*/ 1617784 h 2546252"/>
                  <a:gd name="connsiteX23" fmla="*/ 274320 w 6161649"/>
                  <a:gd name="connsiteY23" fmla="*/ 1610751 h 2546252"/>
                  <a:gd name="connsiteX24" fmla="*/ 281354 w 6161649"/>
                  <a:gd name="connsiteY24" fmla="*/ 1589649 h 2546252"/>
                  <a:gd name="connsiteX25" fmla="*/ 309489 w 6161649"/>
                  <a:gd name="connsiteY25" fmla="*/ 1498209 h 2546252"/>
                  <a:gd name="connsiteX26" fmla="*/ 330591 w 6161649"/>
                  <a:gd name="connsiteY26" fmla="*/ 1484141 h 2546252"/>
                  <a:gd name="connsiteX27" fmla="*/ 372794 w 6161649"/>
                  <a:gd name="connsiteY27" fmla="*/ 1470074 h 2546252"/>
                  <a:gd name="connsiteX28" fmla="*/ 436098 w 6161649"/>
                  <a:gd name="connsiteY28" fmla="*/ 1441938 h 2546252"/>
                  <a:gd name="connsiteX29" fmla="*/ 457200 w 6161649"/>
                  <a:gd name="connsiteY29" fmla="*/ 1434904 h 2546252"/>
                  <a:gd name="connsiteX30" fmla="*/ 485335 w 6161649"/>
                  <a:gd name="connsiteY30" fmla="*/ 1392701 h 2546252"/>
                  <a:gd name="connsiteX31" fmla="*/ 492369 w 6161649"/>
                  <a:gd name="connsiteY31" fmla="*/ 1371600 h 2546252"/>
                  <a:gd name="connsiteX32" fmla="*/ 513471 w 6161649"/>
                  <a:gd name="connsiteY32" fmla="*/ 1357532 h 2546252"/>
                  <a:gd name="connsiteX33" fmla="*/ 562707 w 6161649"/>
                  <a:gd name="connsiteY33" fmla="*/ 1329397 h 2546252"/>
                  <a:gd name="connsiteX34" fmla="*/ 576775 w 6161649"/>
                  <a:gd name="connsiteY34" fmla="*/ 1308295 h 2546252"/>
                  <a:gd name="connsiteX35" fmla="*/ 597877 w 6161649"/>
                  <a:gd name="connsiteY35" fmla="*/ 1294227 h 2546252"/>
                  <a:gd name="connsiteX36" fmla="*/ 604911 w 6161649"/>
                  <a:gd name="connsiteY36" fmla="*/ 1273126 h 2546252"/>
                  <a:gd name="connsiteX37" fmla="*/ 661181 w 6161649"/>
                  <a:gd name="connsiteY37" fmla="*/ 1259058 h 2546252"/>
                  <a:gd name="connsiteX38" fmla="*/ 773723 w 6161649"/>
                  <a:gd name="connsiteY38" fmla="*/ 1259058 h 2546252"/>
                  <a:gd name="connsiteX39" fmla="*/ 773723 w 6161649"/>
                  <a:gd name="connsiteY39" fmla="*/ 1252024 h 2546252"/>
                  <a:gd name="connsiteX40" fmla="*/ 844061 w 6161649"/>
                  <a:gd name="connsiteY40" fmla="*/ 1202787 h 2546252"/>
                  <a:gd name="connsiteX41" fmla="*/ 858129 w 6161649"/>
                  <a:gd name="connsiteY41" fmla="*/ 1202787 h 2546252"/>
                  <a:gd name="connsiteX42" fmla="*/ 942535 w 6161649"/>
                  <a:gd name="connsiteY42" fmla="*/ 1202787 h 2546252"/>
                  <a:gd name="connsiteX43" fmla="*/ 970671 w 6161649"/>
                  <a:gd name="connsiteY43" fmla="*/ 1146517 h 2546252"/>
                  <a:gd name="connsiteX44" fmla="*/ 1033975 w 6161649"/>
                  <a:gd name="connsiteY44" fmla="*/ 1132449 h 2546252"/>
                  <a:gd name="connsiteX45" fmla="*/ 1069144 w 6161649"/>
                  <a:gd name="connsiteY45" fmla="*/ 1125415 h 2546252"/>
                  <a:gd name="connsiteX46" fmla="*/ 1083212 w 6161649"/>
                  <a:gd name="connsiteY46" fmla="*/ 1104314 h 2546252"/>
                  <a:gd name="connsiteX47" fmla="*/ 1125415 w 6161649"/>
                  <a:gd name="connsiteY47" fmla="*/ 1090246 h 2546252"/>
                  <a:gd name="connsiteX48" fmla="*/ 1125415 w 6161649"/>
                  <a:gd name="connsiteY48" fmla="*/ 1090246 h 2546252"/>
                  <a:gd name="connsiteX49" fmla="*/ 1153551 w 6161649"/>
                  <a:gd name="connsiteY49" fmla="*/ 1083212 h 2546252"/>
                  <a:gd name="connsiteX50" fmla="*/ 1195754 w 6161649"/>
                  <a:gd name="connsiteY50" fmla="*/ 1069144 h 2546252"/>
                  <a:gd name="connsiteX51" fmla="*/ 1216855 w 6161649"/>
                  <a:gd name="connsiteY51" fmla="*/ 1026941 h 2546252"/>
                  <a:gd name="connsiteX52" fmla="*/ 1230923 w 6161649"/>
                  <a:gd name="connsiteY52" fmla="*/ 1005840 h 2546252"/>
                  <a:gd name="connsiteX53" fmla="*/ 1353160 w 6161649"/>
                  <a:gd name="connsiteY53" fmla="*/ 1001278 h 2546252"/>
                  <a:gd name="connsiteX54" fmla="*/ 1390420 w 6161649"/>
                  <a:gd name="connsiteY54" fmla="*/ 965347 h 2546252"/>
                  <a:gd name="connsiteX55" fmla="*/ 1460948 w 6161649"/>
                  <a:gd name="connsiteY55" fmla="*/ 968200 h 2546252"/>
                  <a:gd name="connsiteX56" fmla="*/ 1498209 w 6161649"/>
                  <a:gd name="connsiteY56" fmla="*/ 949569 h 2546252"/>
                  <a:gd name="connsiteX57" fmla="*/ 1519311 w 6161649"/>
                  <a:gd name="connsiteY57" fmla="*/ 935501 h 2546252"/>
                  <a:gd name="connsiteX58" fmla="*/ 1563604 w 6161649"/>
                  <a:gd name="connsiteY58" fmla="*/ 938352 h 2546252"/>
                  <a:gd name="connsiteX59" fmla="*/ 1617214 w 6161649"/>
                  <a:gd name="connsiteY59" fmla="*/ 927136 h 2546252"/>
                  <a:gd name="connsiteX60" fmla="*/ 1688123 w 6161649"/>
                  <a:gd name="connsiteY60" fmla="*/ 886264 h 2546252"/>
                  <a:gd name="connsiteX61" fmla="*/ 1732797 w 6161649"/>
                  <a:gd name="connsiteY61" fmla="*/ 865543 h 2546252"/>
                  <a:gd name="connsiteX62" fmla="*/ 1821766 w 6161649"/>
                  <a:gd name="connsiteY62" fmla="*/ 866303 h 2546252"/>
                  <a:gd name="connsiteX63" fmla="*/ 1855224 w 6161649"/>
                  <a:gd name="connsiteY63" fmla="*/ 844441 h 2546252"/>
                  <a:gd name="connsiteX64" fmla="*/ 1913206 w 6161649"/>
                  <a:gd name="connsiteY64" fmla="*/ 844061 h 2546252"/>
                  <a:gd name="connsiteX65" fmla="*/ 1957880 w 6161649"/>
                  <a:gd name="connsiteY65" fmla="*/ 860220 h 2546252"/>
                  <a:gd name="connsiteX66" fmla="*/ 2013581 w 6161649"/>
                  <a:gd name="connsiteY66" fmla="*/ 852426 h 2546252"/>
                  <a:gd name="connsiteX67" fmla="*/ 2082018 w 6161649"/>
                  <a:gd name="connsiteY67" fmla="*/ 865163 h 2546252"/>
                  <a:gd name="connsiteX68" fmla="*/ 2124221 w 6161649"/>
                  <a:gd name="connsiteY68" fmla="*/ 851095 h 2546252"/>
                  <a:gd name="connsiteX69" fmla="*/ 2145323 w 6161649"/>
                  <a:gd name="connsiteY69" fmla="*/ 844061 h 2546252"/>
                  <a:gd name="connsiteX70" fmla="*/ 2208627 w 6161649"/>
                  <a:gd name="connsiteY70" fmla="*/ 837027 h 2546252"/>
                  <a:gd name="connsiteX71" fmla="*/ 2300067 w 6161649"/>
                  <a:gd name="connsiteY71" fmla="*/ 829994 h 2546252"/>
                  <a:gd name="connsiteX72" fmla="*/ 2368315 w 6161649"/>
                  <a:gd name="connsiteY72" fmla="*/ 818208 h 2546252"/>
                  <a:gd name="connsiteX73" fmla="*/ 2433711 w 6161649"/>
                  <a:gd name="connsiteY73" fmla="*/ 808892 h 2546252"/>
                  <a:gd name="connsiteX74" fmla="*/ 2454812 w 6161649"/>
                  <a:gd name="connsiteY74" fmla="*/ 801858 h 2546252"/>
                  <a:gd name="connsiteX75" fmla="*/ 2539218 w 6161649"/>
                  <a:gd name="connsiteY75" fmla="*/ 787791 h 2546252"/>
                  <a:gd name="connsiteX76" fmla="*/ 2553286 w 6161649"/>
                  <a:gd name="connsiteY76" fmla="*/ 766689 h 2546252"/>
                  <a:gd name="connsiteX77" fmla="*/ 2560320 w 6161649"/>
                  <a:gd name="connsiteY77" fmla="*/ 745587 h 2546252"/>
                  <a:gd name="connsiteX78" fmla="*/ 2581421 w 6161649"/>
                  <a:gd name="connsiteY78" fmla="*/ 738554 h 2546252"/>
                  <a:gd name="connsiteX79" fmla="*/ 2679895 w 6161649"/>
                  <a:gd name="connsiteY79" fmla="*/ 745587 h 2546252"/>
                  <a:gd name="connsiteX80" fmla="*/ 2764301 w 6161649"/>
                  <a:gd name="connsiteY80" fmla="*/ 745587 h 2546252"/>
                  <a:gd name="connsiteX81" fmla="*/ 2771335 w 6161649"/>
                  <a:gd name="connsiteY81" fmla="*/ 724486 h 2546252"/>
                  <a:gd name="connsiteX82" fmla="*/ 2813538 w 6161649"/>
                  <a:gd name="connsiteY82" fmla="*/ 717452 h 2546252"/>
                  <a:gd name="connsiteX83" fmla="*/ 2855741 w 6161649"/>
                  <a:gd name="connsiteY83" fmla="*/ 703384 h 2546252"/>
                  <a:gd name="connsiteX84" fmla="*/ 3017520 w 6161649"/>
                  <a:gd name="connsiteY84" fmla="*/ 710418 h 2546252"/>
                  <a:gd name="connsiteX85" fmla="*/ 3066757 w 6161649"/>
                  <a:gd name="connsiteY85" fmla="*/ 682283 h 2546252"/>
                  <a:gd name="connsiteX86" fmla="*/ 3123027 w 6161649"/>
                  <a:gd name="connsiteY86" fmla="*/ 668215 h 2546252"/>
                  <a:gd name="connsiteX87" fmla="*/ 3151163 w 6161649"/>
                  <a:gd name="connsiteY87" fmla="*/ 661181 h 2546252"/>
                  <a:gd name="connsiteX88" fmla="*/ 3200400 w 6161649"/>
                  <a:gd name="connsiteY88" fmla="*/ 647114 h 2546252"/>
                  <a:gd name="connsiteX89" fmla="*/ 3242603 w 6161649"/>
                  <a:gd name="connsiteY89" fmla="*/ 640080 h 2546252"/>
                  <a:gd name="connsiteX90" fmla="*/ 3284806 w 6161649"/>
                  <a:gd name="connsiteY90" fmla="*/ 618978 h 2546252"/>
                  <a:gd name="connsiteX91" fmla="*/ 3298874 w 6161649"/>
                  <a:gd name="connsiteY91" fmla="*/ 597877 h 2546252"/>
                  <a:gd name="connsiteX92" fmla="*/ 3334043 w 6161649"/>
                  <a:gd name="connsiteY92" fmla="*/ 597877 h 2546252"/>
                  <a:gd name="connsiteX93" fmla="*/ 3397347 w 6161649"/>
                  <a:gd name="connsiteY93" fmla="*/ 513471 h 2546252"/>
                  <a:gd name="connsiteX94" fmla="*/ 3453618 w 6161649"/>
                  <a:gd name="connsiteY94" fmla="*/ 485335 h 2546252"/>
                  <a:gd name="connsiteX95" fmla="*/ 3495821 w 6161649"/>
                  <a:gd name="connsiteY95" fmla="*/ 471267 h 2546252"/>
                  <a:gd name="connsiteX96" fmla="*/ 3545058 w 6161649"/>
                  <a:gd name="connsiteY96" fmla="*/ 450166 h 2546252"/>
                  <a:gd name="connsiteX97" fmla="*/ 3566160 w 6161649"/>
                  <a:gd name="connsiteY97" fmla="*/ 443132 h 2546252"/>
                  <a:gd name="connsiteX98" fmla="*/ 3798277 w 6161649"/>
                  <a:gd name="connsiteY98" fmla="*/ 429064 h 2546252"/>
                  <a:gd name="connsiteX99" fmla="*/ 3896751 w 6161649"/>
                  <a:gd name="connsiteY99" fmla="*/ 407963 h 2546252"/>
                  <a:gd name="connsiteX100" fmla="*/ 3903784 w 6161649"/>
                  <a:gd name="connsiteY100" fmla="*/ 407963 h 2546252"/>
                  <a:gd name="connsiteX101" fmla="*/ 3903784 w 6161649"/>
                  <a:gd name="connsiteY101" fmla="*/ 379827 h 2546252"/>
                  <a:gd name="connsiteX102" fmla="*/ 4192172 w 6161649"/>
                  <a:gd name="connsiteY102" fmla="*/ 379827 h 2546252"/>
                  <a:gd name="connsiteX103" fmla="*/ 4220307 w 6161649"/>
                  <a:gd name="connsiteY103" fmla="*/ 337624 h 2546252"/>
                  <a:gd name="connsiteX104" fmla="*/ 4389120 w 6161649"/>
                  <a:gd name="connsiteY104" fmla="*/ 337624 h 2546252"/>
                  <a:gd name="connsiteX105" fmla="*/ 4389120 w 6161649"/>
                  <a:gd name="connsiteY105" fmla="*/ 337624 h 2546252"/>
                  <a:gd name="connsiteX106" fmla="*/ 4543864 w 6161649"/>
                  <a:gd name="connsiteY106" fmla="*/ 330591 h 2546252"/>
                  <a:gd name="connsiteX107" fmla="*/ 4543864 w 6161649"/>
                  <a:gd name="connsiteY107" fmla="*/ 330591 h 2546252"/>
                  <a:gd name="connsiteX108" fmla="*/ 4593101 w 6161649"/>
                  <a:gd name="connsiteY108" fmla="*/ 288387 h 2546252"/>
                  <a:gd name="connsiteX109" fmla="*/ 4642338 w 6161649"/>
                  <a:gd name="connsiteY109" fmla="*/ 246184 h 2546252"/>
                  <a:gd name="connsiteX110" fmla="*/ 4930726 w 6161649"/>
                  <a:gd name="connsiteY110" fmla="*/ 246184 h 2546252"/>
                  <a:gd name="connsiteX111" fmla="*/ 4965895 w 6161649"/>
                  <a:gd name="connsiteY111" fmla="*/ 239151 h 2546252"/>
                  <a:gd name="connsiteX112" fmla="*/ 5036234 w 6161649"/>
                  <a:gd name="connsiteY112" fmla="*/ 232117 h 2546252"/>
                  <a:gd name="connsiteX113" fmla="*/ 5057335 w 6161649"/>
                  <a:gd name="connsiteY113" fmla="*/ 211015 h 2546252"/>
                  <a:gd name="connsiteX114" fmla="*/ 5591907 w 6161649"/>
                  <a:gd name="connsiteY114" fmla="*/ 211015 h 2546252"/>
                  <a:gd name="connsiteX115" fmla="*/ 5591907 w 6161649"/>
                  <a:gd name="connsiteY115" fmla="*/ 211015 h 2546252"/>
                  <a:gd name="connsiteX116" fmla="*/ 5725551 w 6161649"/>
                  <a:gd name="connsiteY116" fmla="*/ 211015 h 2546252"/>
                  <a:gd name="connsiteX117" fmla="*/ 5725551 w 6161649"/>
                  <a:gd name="connsiteY117" fmla="*/ 182880 h 2546252"/>
                  <a:gd name="connsiteX118" fmla="*/ 5781821 w 6161649"/>
                  <a:gd name="connsiteY118" fmla="*/ 112541 h 2546252"/>
                  <a:gd name="connsiteX119" fmla="*/ 5908431 w 6161649"/>
                  <a:gd name="connsiteY119" fmla="*/ 112541 h 2546252"/>
                  <a:gd name="connsiteX120" fmla="*/ 5908431 w 6161649"/>
                  <a:gd name="connsiteY120" fmla="*/ 35169 h 2546252"/>
                  <a:gd name="connsiteX121" fmla="*/ 5992837 w 6161649"/>
                  <a:gd name="connsiteY121" fmla="*/ 28135 h 2546252"/>
                  <a:gd name="connsiteX122" fmla="*/ 6084277 w 6161649"/>
                  <a:gd name="connsiteY122" fmla="*/ 21101 h 2546252"/>
                  <a:gd name="connsiteX123" fmla="*/ 6140547 w 6161649"/>
                  <a:gd name="connsiteY123" fmla="*/ 14067 h 2546252"/>
                  <a:gd name="connsiteX124" fmla="*/ 6161649 w 6161649"/>
                  <a:gd name="connsiteY124" fmla="*/ 0 h 2546252"/>
                  <a:gd name="connsiteX125" fmla="*/ 6161649 w 6161649"/>
                  <a:gd name="connsiteY125" fmla="*/ 0 h 2546252"/>
                  <a:gd name="connsiteX0" fmla="*/ 0 w 6161649"/>
                  <a:gd name="connsiteY0" fmla="*/ 2546252 h 2546252"/>
                  <a:gd name="connsiteX1" fmla="*/ 0 w 6161649"/>
                  <a:gd name="connsiteY1" fmla="*/ 2546252 h 2546252"/>
                  <a:gd name="connsiteX2" fmla="*/ 14067 w 6161649"/>
                  <a:gd name="connsiteY2" fmla="*/ 2482947 h 2546252"/>
                  <a:gd name="connsiteX3" fmla="*/ 28135 w 6161649"/>
                  <a:gd name="connsiteY3" fmla="*/ 2440744 h 2546252"/>
                  <a:gd name="connsiteX4" fmla="*/ 35169 w 6161649"/>
                  <a:gd name="connsiteY4" fmla="*/ 2370406 h 2546252"/>
                  <a:gd name="connsiteX5" fmla="*/ 42203 w 6161649"/>
                  <a:gd name="connsiteY5" fmla="*/ 2349304 h 2546252"/>
                  <a:gd name="connsiteX6" fmla="*/ 49237 w 6161649"/>
                  <a:gd name="connsiteY6" fmla="*/ 2307101 h 2546252"/>
                  <a:gd name="connsiteX7" fmla="*/ 56271 w 6161649"/>
                  <a:gd name="connsiteY7" fmla="*/ 2187526 h 2546252"/>
                  <a:gd name="connsiteX8" fmla="*/ 77372 w 6161649"/>
                  <a:gd name="connsiteY8" fmla="*/ 2110154 h 2546252"/>
                  <a:gd name="connsiteX9" fmla="*/ 84406 w 6161649"/>
                  <a:gd name="connsiteY9" fmla="*/ 2018714 h 2546252"/>
                  <a:gd name="connsiteX10" fmla="*/ 98474 w 6161649"/>
                  <a:gd name="connsiteY10" fmla="*/ 1976511 h 2546252"/>
                  <a:gd name="connsiteX11" fmla="*/ 105507 w 6161649"/>
                  <a:gd name="connsiteY11" fmla="*/ 1934307 h 2546252"/>
                  <a:gd name="connsiteX12" fmla="*/ 112541 w 6161649"/>
                  <a:gd name="connsiteY12" fmla="*/ 1913206 h 2546252"/>
                  <a:gd name="connsiteX13" fmla="*/ 119575 w 6161649"/>
                  <a:gd name="connsiteY13" fmla="*/ 1878037 h 2546252"/>
                  <a:gd name="connsiteX14" fmla="*/ 133643 w 6161649"/>
                  <a:gd name="connsiteY14" fmla="*/ 1835834 h 2546252"/>
                  <a:gd name="connsiteX15" fmla="*/ 147711 w 6161649"/>
                  <a:gd name="connsiteY15" fmla="*/ 1772529 h 2546252"/>
                  <a:gd name="connsiteX16" fmla="*/ 161778 w 6161649"/>
                  <a:gd name="connsiteY16" fmla="*/ 1751427 h 2546252"/>
                  <a:gd name="connsiteX17" fmla="*/ 168812 w 6161649"/>
                  <a:gd name="connsiteY17" fmla="*/ 1730326 h 2546252"/>
                  <a:gd name="connsiteX18" fmla="*/ 189914 w 6161649"/>
                  <a:gd name="connsiteY18" fmla="*/ 1716258 h 2546252"/>
                  <a:gd name="connsiteX19" fmla="*/ 203981 w 6161649"/>
                  <a:gd name="connsiteY19" fmla="*/ 1695157 h 2546252"/>
                  <a:gd name="connsiteX20" fmla="*/ 218049 w 6161649"/>
                  <a:gd name="connsiteY20" fmla="*/ 1652954 h 2546252"/>
                  <a:gd name="connsiteX21" fmla="*/ 239151 w 6161649"/>
                  <a:gd name="connsiteY21" fmla="*/ 1638886 h 2546252"/>
                  <a:gd name="connsiteX22" fmla="*/ 253218 w 6161649"/>
                  <a:gd name="connsiteY22" fmla="*/ 1617784 h 2546252"/>
                  <a:gd name="connsiteX23" fmla="*/ 274320 w 6161649"/>
                  <a:gd name="connsiteY23" fmla="*/ 1610751 h 2546252"/>
                  <a:gd name="connsiteX24" fmla="*/ 281354 w 6161649"/>
                  <a:gd name="connsiteY24" fmla="*/ 1589649 h 2546252"/>
                  <a:gd name="connsiteX25" fmla="*/ 309489 w 6161649"/>
                  <a:gd name="connsiteY25" fmla="*/ 1498209 h 2546252"/>
                  <a:gd name="connsiteX26" fmla="*/ 330591 w 6161649"/>
                  <a:gd name="connsiteY26" fmla="*/ 1484141 h 2546252"/>
                  <a:gd name="connsiteX27" fmla="*/ 372794 w 6161649"/>
                  <a:gd name="connsiteY27" fmla="*/ 1470074 h 2546252"/>
                  <a:gd name="connsiteX28" fmla="*/ 436098 w 6161649"/>
                  <a:gd name="connsiteY28" fmla="*/ 1441938 h 2546252"/>
                  <a:gd name="connsiteX29" fmla="*/ 457200 w 6161649"/>
                  <a:gd name="connsiteY29" fmla="*/ 1434904 h 2546252"/>
                  <a:gd name="connsiteX30" fmla="*/ 485335 w 6161649"/>
                  <a:gd name="connsiteY30" fmla="*/ 1392701 h 2546252"/>
                  <a:gd name="connsiteX31" fmla="*/ 492369 w 6161649"/>
                  <a:gd name="connsiteY31" fmla="*/ 1371600 h 2546252"/>
                  <a:gd name="connsiteX32" fmla="*/ 513471 w 6161649"/>
                  <a:gd name="connsiteY32" fmla="*/ 1357532 h 2546252"/>
                  <a:gd name="connsiteX33" fmla="*/ 562707 w 6161649"/>
                  <a:gd name="connsiteY33" fmla="*/ 1329397 h 2546252"/>
                  <a:gd name="connsiteX34" fmla="*/ 576775 w 6161649"/>
                  <a:gd name="connsiteY34" fmla="*/ 1308295 h 2546252"/>
                  <a:gd name="connsiteX35" fmla="*/ 597877 w 6161649"/>
                  <a:gd name="connsiteY35" fmla="*/ 1294227 h 2546252"/>
                  <a:gd name="connsiteX36" fmla="*/ 604911 w 6161649"/>
                  <a:gd name="connsiteY36" fmla="*/ 1273126 h 2546252"/>
                  <a:gd name="connsiteX37" fmla="*/ 661181 w 6161649"/>
                  <a:gd name="connsiteY37" fmla="*/ 1259058 h 2546252"/>
                  <a:gd name="connsiteX38" fmla="*/ 773723 w 6161649"/>
                  <a:gd name="connsiteY38" fmla="*/ 1259058 h 2546252"/>
                  <a:gd name="connsiteX39" fmla="*/ 773723 w 6161649"/>
                  <a:gd name="connsiteY39" fmla="*/ 1252024 h 2546252"/>
                  <a:gd name="connsiteX40" fmla="*/ 844061 w 6161649"/>
                  <a:gd name="connsiteY40" fmla="*/ 1202787 h 2546252"/>
                  <a:gd name="connsiteX41" fmla="*/ 858129 w 6161649"/>
                  <a:gd name="connsiteY41" fmla="*/ 1202787 h 2546252"/>
                  <a:gd name="connsiteX42" fmla="*/ 942535 w 6161649"/>
                  <a:gd name="connsiteY42" fmla="*/ 1202787 h 2546252"/>
                  <a:gd name="connsiteX43" fmla="*/ 970671 w 6161649"/>
                  <a:gd name="connsiteY43" fmla="*/ 1146517 h 2546252"/>
                  <a:gd name="connsiteX44" fmla="*/ 1033975 w 6161649"/>
                  <a:gd name="connsiteY44" fmla="*/ 1132449 h 2546252"/>
                  <a:gd name="connsiteX45" fmla="*/ 1069144 w 6161649"/>
                  <a:gd name="connsiteY45" fmla="*/ 1125415 h 2546252"/>
                  <a:gd name="connsiteX46" fmla="*/ 1083212 w 6161649"/>
                  <a:gd name="connsiteY46" fmla="*/ 1104314 h 2546252"/>
                  <a:gd name="connsiteX47" fmla="*/ 1125415 w 6161649"/>
                  <a:gd name="connsiteY47" fmla="*/ 1090246 h 2546252"/>
                  <a:gd name="connsiteX48" fmla="*/ 1125415 w 6161649"/>
                  <a:gd name="connsiteY48" fmla="*/ 1090246 h 2546252"/>
                  <a:gd name="connsiteX49" fmla="*/ 1153551 w 6161649"/>
                  <a:gd name="connsiteY49" fmla="*/ 1083212 h 2546252"/>
                  <a:gd name="connsiteX50" fmla="*/ 1195754 w 6161649"/>
                  <a:gd name="connsiteY50" fmla="*/ 1069144 h 2546252"/>
                  <a:gd name="connsiteX51" fmla="*/ 1216855 w 6161649"/>
                  <a:gd name="connsiteY51" fmla="*/ 1026941 h 2546252"/>
                  <a:gd name="connsiteX52" fmla="*/ 1230923 w 6161649"/>
                  <a:gd name="connsiteY52" fmla="*/ 1005840 h 2546252"/>
                  <a:gd name="connsiteX53" fmla="*/ 1353160 w 6161649"/>
                  <a:gd name="connsiteY53" fmla="*/ 1001278 h 2546252"/>
                  <a:gd name="connsiteX54" fmla="*/ 1390420 w 6161649"/>
                  <a:gd name="connsiteY54" fmla="*/ 965347 h 2546252"/>
                  <a:gd name="connsiteX55" fmla="*/ 1460948 w 6161649"/>
                  <a:gd name="connsiteY55" fmla="*/ 968200 h 2546252"/>
                  <a:gd name="connsiteX56" fmla="*/ 1498209 w 6161649"/>
                  <a:gd name="connsiteY56" fmla="*/ 949569 h 2546252"/>
                  <a:gd name="connsiteX57" fmla="*/ 1519311 w 6161649"/>
                  <a:gd name="connsiteY57" fmla="*/ 935501 h 2546252"/>
                  <a:gd name="connsiteX58" fmla="*/ 1563604 w 6161649"/>
                  <a:gd name="connsiteY58" fmla="*/ 938352 h 2546252"/>
                  <a:gd name="connsiteX59" fmla="*/ 1617214 w 6161649"/>
                  <a:gd name="connsiteY59" fmla="*/ 927136 h 2546252"/>
                  <a:gd name="connsiteX60" fmla="*/ 1688123 w 6161649"/>
                  <a:gd name="connsiteY60" fmla="*/ 886264 h 2546252"/>
                  <a:gd name="connsiteX61" fmla="*/ 1732797 w 6161649"/>
                  <a:gd name="connsiteY61" fmla="*/ 865543 h 2546252"/>
                  <a:gd name="connsiteX62" fmla="*/ 1821766 w 6161649"/>
                  <a:gd name="connsiteY62" fmla="*/ 866303 h 2546252"/>
                  <a:gd name="connsiteX63" fmla="*/ 1855224 w 6161649"/>
                  <a:gd name="connsiteY63" fmla="*/ 844441 h 2546252"/>
                  <a:gd name="connsiteX64" fmla="*/ 1913206 w 6161649"/>
                  <a:gd name="connsiteY64" fmla="*/ 844061 h 2546252"/>
                  <a:gd name="connsiteX65" fmla="*/ 1965294 w 6161649"/>
                  <a:gd name="connsiteY65" fmla="*/ 850335 h 2546252"/>
                  <a:gd name="connsiteX66" fmla="*/ 2013581 w 6161649"/>
                  <a:gd name="connsiteY66" fmla="*/ 852426 h 2546252"/>
                  <a:gd name="connsiteX67" fmla="*/ 2082018 w 6161649"/>
                  <a:gd name="connsiteY67" fmla="*/ 865163 h 2546252"/>
                  <a:gd name="connsiteX68" fmla="*/ 2124221 w 6161649"/>
                  <a:gd name="connsiteY68" fmla="*/ 851095 h 2546252"/>
                  <a:gd name="connsiteX69" fmla="*/ 2145323 w 6161649"/>
                  <a:gd name="connsiteY69" fmla="*/ 844061 h 2546252"/>
                  <a:gd name="connsiteX70" fmla="*/ 2208627 w 6161649"/>
                  <a:gd name="connsiteY70" fmla="*/ 837027 h 2546252"/>
                  <a:gd name="connsiteX71" fmla="*/ 2300067 w 6161649"/>
                  <a:gd name="connsiteY71" fmla="*/ 829994 h 2546252"/>
                  <a:gd name="connsiteX72" fmla="*/ 2368315 w 6161649"/>
                  <a:gd name="connsiteY72" fmla="*/ 818208 h 2546252"/>
                  <a:gd name="connsiteX73" fmla="*/ 2433711 w 6161649"/>
                  <a:gd name="connsiteY73" fmla="*/ 808892 h 2546252"/>
                  <a:gd name="connsiteX74" fmla="*/ 2454812 w 6161649"/>
                  <a:gd name="connsiteY74" fmla="*/ 801858 h 2546252"/>
                  <a:gd name="connsiteX75" fmla="*/ 2539218 w 6161649"/>
                  <a:gd name="connsiteY75" fmla="*/ 787791 h 2546252"/>
                  <a:gd name="connsiteX76" fmla="*/ 2553286 w 6161649"/>
                  <a:gd name="connsiteY76" fmla="*/ 766689 h 2546252"/>
                  <a:gd name="connsiteX77" fmla="*/ 2560320 w 6161649"/>
                  <a:gd name="connsiteY77" fmla="*/ 745587 h 2546252"/>
                  <a:gd name="connsiteX78" fmla="*/ 2581421 w 6161649"/>
                  <a:gd name="connsiteY78" fmla="*/ 738554 h 2546252"/>
                  <a:gd name="connsiteX79" fmla="*/ 2679895 w 6161649"/>
                  <a:gd name="connsiteY79" fmla="*/ 745587 h 2546252"/>
                  <a:gd name="connsiteX80" fmla="*/ 2764301 w 6161649"/>
                  <a:gd name="connsiteY80" fmla="*/ 745587 h 2546252"/>
                  <a:gd name="connsiteX81" fmla="*/ 2771335 w 6161649"/>
                  <a:gd name="connsiteY81" fmla="*/ 724486 h 2546252"/>
                  <a:gd name="connsiteX82" fmla="*/ 2813538 w 6161649"/>
                  <a:gd name="connsiteY82" fmla="*/ 717452 h 2546252"/>
                  <a:gd name="connsiteX83" fmla="*/ 2855741 w 6161649"/>
                  <a:gd name="connsiteY83" fmla="*/ 703384 h 2546252"/>
                  <a:gd name="connsiteX84" fmla="*/ 3017520 w 6161649"/>
                  <a:gd name="connsiteY84" fmla="*/ 710418 h 2546252"/>
                  <a:gd name="connsiteX85" fmla="*/ 3066757 w 6161649"/>
                  <a:gd name="connsiteY85" fmla="*/ 682283 h 2546252"/>
                  <a:gd name="connsiteX86" fmla="*/ 3123027 w 6161649"/>
                  <a:gd name="connsiteY86" fmla="*/ 668215 h 2546252"/>
                  <a:gd name="connsiteX87" fmla="*/ 3151163 w 6161649"/>
                  <a:gd name="connsiteY87" fmla="*/ 661181 h 2546252"/>
                  <a:gd name="connsiteX88" fmla="*/ 3200400 w 6161649"/>
                  <a:gd name="connsiteY88" fmla="*/ 647114 h 2546252"/>
                  <a:gd name="connsiteX89" fmla="*/ 3242603 w 6161649"/>
                  <a:gd name="connsiteY89" fmla="*/ 640080 h 2546252"/>
                  <a:gd name="connsiteX90" fmla="*/ 3284806 w 6161649"/>
                  <a:gd name="connsiteY90" fmla="*/ 618978 h 2546252"/>
                  <a:gd name="connsiteX91" fmla="*/ 3298874 w 6161649"/>
                  <a:gd name="connsiteY91" fmla="*/ 597877 h 2546252"/>
                  <a:gd name="connsiteX92" fmla="*/ 3334043 w 6161649"/>
                  <a:gd name="connsiteY92" fmla="*/ 597877 h 2546252"/>
                  <a:gd name="connsiteX93" fmla="*/ 3397347 w 6161649"/>
                  <a:gd name="connsiteY93" fmla="*/ 513471 h 2546252"/>
                  <a:gd name="connsiteX94" fmla="*/ 3453618 w 6161649"/>
                  <a:gd name="connsiteY94" fmla="*/ 485335 h 2546252"/>
                  <a:gd name="connsiteX95" fmla="*/ 3495821 w 6161649"/>
                  <a:gd name="connsiteY95" fmla="*/ 471267 h 2546252"/>
                  <a:gd name="connsiteX96" fmla="*/ 3545058 w 6161649"/>
                  <a:gd name="connsiteY96" fmla="*/ 450166 h 2546252"/>
                  <a:gd name="connsiteX97" fmla="*/ 3566160 w 6161649"/>
                  <a:gd name="connsiteY97" fmla="*/ 443132 h 2546252"/>
                  <a:gd name="connsiteX98" fmla="*/ 3798277 w 6161649"/>
                  <a:gd name="connsiteY98" fmla="*/ 429064 h 2546252"/>
                  <a:gd name="connsiteX99" fmla="*/ 3896751 w 6161649"/>
                  <a:gd name="connsiteY99" fmla="*/ 407963 h 2546252"/>
                  <a:gd name="connsiteX100" fmla="*/ 3903784 w 6161649"/>
                  <a:gd name="connsiteY100" fmla="*/ 407963 h 2546252"/>
                  <a:gd name="connsiteX101" fmla="*/ 3903784 w 6161649"/>
                  <a:gd name="connsiteY101" fmla="*/ 379827 h 2546252"/>
                  <a:gd name="connsiteX102" fmla="*/ 4192172 w 6161649"/>
                  <a:gd name="connsiteY102" fmla="*/ 379827 h 2546252"/>
                  <a:gd name="connsiteX103" fmla="*/ 4220307 w 6161649"/>
                  <a:gd name="connsiteY103" fmla="*/ 337624 h 2546252"/>
                  <a:gd name="connsiteX104" fmla="*/ 4389120 w 6161649"/>
                  <a:gd name="connsiteY104" fmla="*/ 337624 h 2546252"/>
                  <a:gd name="connsiteX105" fmla="*/ 4389120 w 6161649"/>
                  <a:gd name="connsiteY105" fmla="*/ 337624 h 2546252"/>
                  <a:gd name="connsiteX106" fmla="*/ 4543864 w 6161649"/>
                  <a:gd name="connsiteY106" fmla="*/ 330591 h 2546252"/>
                  <a:gd name="connsiteX107" fmla="*/ 4543864 w 6161649"/>
                  <a:gd name="connsiteY107" fmla="*/ 330591 h 2546252"/>
                  <a:gd name="connsiteX108" fmla="*/ 4593101 w 6161649"/>
                  <a:gd name="connsiteY108" fmla="*/ 288387 h 2546252"/>
                  <a:gd name="connsiteX109" fmla="*/ 4642338 w 6161649"/>
                  <a:gd name="connsiteY109" fmla="*/ 246184 h 2546252"/>
                  <a:gd name="connsiteX110" fmla="*/ 4930726 w 6161649"/>
                  <a:gd name="connsiteY110" fmla="*/ 246184 h 2546252"/>
                  <a:gd name="connsiteX111" fmla="*/ 4965895 w 6161649"/>
                  <a:gd name="connsiteY111" fmla="*/ 239151 h 2546252"/>
                  <a:gd name="connsiteX112" fmla="*/ 5036234 w 6161649"/>
                  <a:gd name="connsiteY112" fmla="*/ 232117 h 2546252"/>
                  <a:gd name="connsiteX113" fmla="*/ 5057335 w 6161649"/>
                  <a:gd name="connsiteY113" fmla="*/ 211015 h 2546252"/>
                  <a:gd name="connsiteX114" fmla="*/ 5591907 w 6161649"/>
                  <a:gd name="connsiteY114" fmla="*/ 211015 h 2546252"/>
                  <a:gd name="connsiteX115" fmla="*/ 5591907 w 6161649"/>
                  <a:gd name="connsiteY115" fmla="*/ 211015 h 2546252"/>
                  <a:gd name="connsiteX116" fmla="*/ 5725551 w 6161649"/>
                  <a:gd name="connsiteY116" fmla="*/ 211015 h 2546252"/>
                  <a:gd name="connsiteX117" fmla="*/ 5725551 w 6161649"/>
                  <a:gd name="connsiteY117" fmla="*/ 182880 h 2546252"/>
                  <a:gd name="connsiteX118" fmla="*/ 5781821 w 6161649"/>
                  <a:gd name="connsiteY118" fmla="*/ 112541 h 2546252"/>
                  <a:gd name="connsiteX119" fmla="*/ 5908431 w 6161649"/>
                  <a:gd name="connsiteY119" fmla="*/ 112541 h 2546252"/>
                  <a:gd name="connsiteX120" fmla="*/ 5908431 w 6161649"/>
                  <a:gd name="connsiteY120" fmla="*/ 35169 h 2546252"/>
                  <a:gd name="connsiteX121" fmla="*/ 5992837 w 6161649"/>
                  <a:gd name="connsiteY121" fmla="*/ 28135 h 2546252"/>
                  <a:gd name="connsiteX122" fmla="*/ 6084277 w 6161649"/>
                  <a:gd name="connsiteY122" fmla="*/ 21101 h 2546252"/>
                  <a:gd name="connsiteX123" fmla="*/ 6140547 w 6161649"/>
                  <a:gd name="connsiteY123" fmla="*/ 14067 h 2546252"/>
                  <a:gd name="connsiteX124" fmla="*/ 6161649 w 6161649"/>
                  <a:gd name="connsiteY124" fmla="*/ 0 h 2546252"/>
                  <a:gd name="connsiteX125" fmla="*/ 6161649 w 6161649"/>
                  <a:gd name="connsiteY125" fmla="*/ 0 h 2546252"/>
                  <a:gd name="connsiteX0" fmla="*/ 0 w 6161649"/>
                  <a:gd name="connsiteY0" fmla="*/ 2546252 h 2546252"/>
                  <a:gd name="connsiteX1" fmla="*/ 0 w 6161649"/>
                  <a:gd name="connsiteY1" fmla="*/ 2546252 h 2546252"/>
                  <a:gd name="connsiteX2" fmla="*/ 14067 w 6161649"/>
                  <a:gd name="connsiteY2" fmla="*/ 2482947 h 2546252"/>
                  <a:gd name="connsiteX3" fmla="*/ 28135 w 6161649"/>
                  <a:gd name="connsiteY3" fmla="*/ 2440744 h 2546252"/>
                  <a:gd name="connsiteX4" fmla="*/ 35169 w 6161649"/>
                  <a:gd name="connsiteY4" fmla="*/ 2370406 h 2546252"/>
                  <a:gd name="connsiteX5" fmla="*/ 42203 w 6161649"/>
                  <a:gd name="connsiteY5" fmla="*/ 2349304 h 2546252"/>
                  <a:gd name="connsiteX6" fmla="*/ 49237 w 6161649"/>
                  <a:gd name="connsiteY6" fmla="*/ 2307101 h 2546252"/>
                  <a:gd name="connsiteX7" fmla="*/ 56271 w 6161649"/>
                  <a:gd name="connsiteY7" fmla="*/ 2187526 h 2546252"/>
                  <a:gd name="connsiteX8" fmla="*/ 77372 w 6161649"/>
                  <a:gd name="connsiteY8" fmla="*/ 2110154 h 2546252"/>
                  <a:gd name="connsiteX9" fmla="*/ 84406 w 6161649"/>
                  <a:gd name="connsiteY9" fmla="*/ 2018714 h 2546252"/>
                  <a:gd name="connsiteX10" fmla="*/ 98474 w 6161649"/>
                  <a:gd name="connsiteY10" fmla="*/ 1976511 h 2546252"/>
                  <a:gd name="connsiteX11" fmla="*/ 105507 w 6161649"/>
                  <a:gd name="connsiteY11" fmla="*/ 1934307 h 2546252"/>
                  <a:gd name="connsiteX12" fmla="*/ 112541 w 6161649"/>
                  <a:gd name="connsiteY12" fmla="*/ 1913206 h 2546252"/>
                  <a:gd name="connsiteX13" fmla="*/ 119575 w 6161649"/>
                  <a:gd name="connsiteY13" fmla="*/ 1878037 h 2546252"/>
                  <a:gd name="connsiteX14" fmla="*/ 133643 w 6161649"/>
                  <a:gd name="connsiteY14" fmla="*/ 1835834 h 2546252"/>
                  <a:gd name="connsiteX15" fmla="*/ 147711 w 6161649"/>
                  <a:gd name="connsiteY15" fmla="*/ 1772529 h 2546252"/>
                  <a:gd name="connsiteX16" fmla="*/ 161778 w 6161649"/>
                  <a:gd name="connsiteY16" fmla="*/ 1751427 h 2546252"/>
                  <a:gd name="connsiteX17" fmla="*/ 168812 w 6161649"/>
                  <a:gd name="connsiteY17" fmla="*/ 1730326 h 2546252"/>
                  <a:gd name="connsiteX18" fmla="*/ 189914 w 6161649"/>
                  <a:gd name="connsiteY18" fmla="*/ 1716258 h 2546252"/>
                  <a:gd name="connsiteX19" fmla="*/ 203981 w 6161649"/>
                  <a:gd name="connsiteY19" fmla="*/ 1695157 h 2546252"/>
                  <a:gd name="connsiteX20" fmla="*/ 218049 w 6161649"/>
                  <a:gd name="connsiteY20" fmla="*/ 1652954 h 2546252"/>
                  <a:gd name="connsiteX21" fmla="*/ 239151 w 6161649"/>
                  <a:gd name="connsiteY21" fmla="*/ 1638886 h 2546252"/>
                  <a:gd name="connsiteX22" fmla="*/ 253218 w 6161649"/>
                  <a:gd name="connsiteY22" fmla="*/ 1617784 h 2546252"/>
                  <a:gd name="connsiteX23" fmla="*/ 274320 w 6161649"/>
                  <a:gd name="connsiteY23" fmla="*/ 1610751 h 2546252"/>
                  <a:gd name="connsiteX24" fmla="*/ 281354 w 6161649"/>
                  <a:gd name="connsiteY24" fmla="*/ 1589649 h 2546252"/>
                  <a:gd name="connsiteX25" fmla="*/ 309489 w 6161649"/>
                  <a:gd name="connsiteY25" fmla="*/ 1498209 h 2546252"/>
                  <a:gd name="connsiteX26" fmla="*/ 330591 w 6161649"/>
                  <a:gd name="connsiteY26" fmla="*/ 1484141 h 2546252"/>
                  <a:gd name="connsiteX27" fmla="*/ 372794 w 6161649"/>
                  <a:gd name="connsiteY27" fmla="*/ 1470074 h 2546252"/>
                  <a:gd name="connsiteX28" fmla="*/ 436098 w 6161649"/>
                  <a:gd name="connsiteY28" fmla="*/ 1441938 h 2546252"/>
                  <a:gd name="connsiteX29" fmla="*/ 457200 w 6161649"/>
                  <a:gd name="connsiteY29" fmla="*/ 1434904 h 2546252"/>
                  <a:gd name="connsiteX30" fmla="*/ 485335 w 6161649"/>
                  <a:gd name="connsiteY30" fmla="*/ 1392701 h 2546252"/>
                  <a:gd name="connsiteX31" fmla="*/ 492369 w 6161649"/>
                  <a:gd name="connsiteY31" fmla="*/ 1371600 h 2546252"/>
                  <a:gd name="connsiteX32" fmla="*/ 513471 w 6161649"/>
                  <a:gd name="connsiteY32" fmla="*/ 1357532 h 2546252"/>
                  <a:gd name="connsiteX33" fmla="*/ 562707 w 6161649"/>
                  <a:gd name="connsiteY33" fmla="*/ 1329397 h 2546252"/>
                  <a:gd name="connsiteX34" fmla="*/ 576775 w 6161649"/>
                  <a:gd name="connsiteY34" fmla="*/ 1308295 h 2546252"/>
                  <a:gd name="connsiteX35" fmla="*/ 597877 w 6161649"/>
                  <a:gd name="connsiteY35" fmla="*/ 1294227 h 2546252"/>
                  <a:gd name="connsiteX36" fmla="*/ 604911 w 6161649"/>
                  <a:gd name="connsiteY36" fmla="*/ 1273126 h 2546252"/>
                  <a:gd name="connsiteX37" fmla="*/ 661181 w 6161649"/>
                  <a:gd name="connsiteY37" fmla="*/ 1259058 h 2546252"/>
                  <a:gd name="connsiteX38" fmla="*/ 773723 w 6161649"/>
                  <a:gd name="connsiteY38" fmla="*/ 1259058 h 2546252"/>
                  <a:gd name="connsiteX39" fmla="*/ 773723 w 6161649"/>
                  <a:gd name="connsiteY39" fmla="*/ 1252024 h 2546252"/>
                  <a:gd name="connsiteX40" fmla="*/ 844061 w 6161649"/>
                  <a:gd name="connsiteY40" fmla="*/ 1202787 h 2546252"/>
                  <a:gd name="connsiteX41" fmla="*/ 858129 w 6161649"/>
                  <a:gd name="connsiteY41" fmla="*/ 1202787 h 2546252"/>
                  <a:gd name="connsiteX42" fmla="*/ 942535 w 6161649"/>
                  <a:gd name="connsiteY42" fmla="*/ 1202787 h 2546252"/>
                  <a:gd name="connsiteX43" fmla="*/ 970671 w 6161649"/>
                  <a:gd name="connsiteY43" fmla="*/ 1146517 h 2546252"/>
                  <a:gd name="connsiteX44" fmla="*/ 1033975 w 6161649"/>
                  <a:gd name="connsiteY44" fmla="*/ 1132449 h 2546252"/>
                  <a:gd name="connsiteX45" fmla="*/ 1069144 w 6161649"/>
                  <a:gd name="connsiteY45" fmla="*/ 1125415 h 2546252"/>
                  <a:gd name="connsiteX46" fmla="*/ 1083212 w 6161649"/>
                  <a:gd name="connsiteY46" fmla="*/ 1104314 h 2546252"/>
                  <a:gd name="connsiteX47" fmla="*/ 1125415 w 6161649"/>
                  <a:gd name="connsiteY47" fmla="*/ 1090246 h 2546252"/>
                  <a:gd name="connsiteX48" fmla="*/ 1125415 w 6161649"/>
                  <a:gd name="connsiteY48" fmla="*/ 1090246 h 2546252"/>
                  <a:gd name="connsiteX49" fmla="*/ 1153551 w 6161649"/>
                  <a:gd name="connsiteY49" fmla="*/ 1083212 h 2546252"/>
                  <a:gd name="connsiteX50" fmla="*/ 1195754 w 6161649"/>
                  <a:gd name="connsiteY50" fmla="*/ 1069144 h 2546252"/>
                  <a:gd name="connsiteX51" fmla="*/ 1216855 w 6161649"/>
                  <a:gd name="connsiteY51" fmla="*/ 1026941 h 2546252"/>
                  <a:gd name="connsiteX52" fmla="*/ 1230923 w 6161649"/>
                  <a:gd name="connsiteY52" fmla="*/ 1005840 h 2546252"/>
                  <a:gd name="connsiteX53" fmla="*/ 1353160 w 6161649"/>
                  <a:gd name="connsiteY53" fmla="*/ 1001278 h 2546252"/>
                  <a:gd name="connsiteX54" fmla="*/ 1390420 w 6161649"/>
                  <a:gd name="connsiteY54" fmla="*/ 965347 h 2546252"/>
                  <a:gd name="connsiteX55" fmla="*/ 1460948 w 6161649"/>
                  <a:gd name="connsiteY55" fmla="*/ 968200 h 2546252"/>
                  <a:gd name="connsiteX56" fmla="*/ 1498209 w 6161649"/>
                  <a:gd name="connsiteY56" fmla="*/ 949569 h 2546252"/>
                  <a:gd name="connsiteX57" fmla="*/ 1519311 w 6161649"/>
                  <a:gd name="connsiteY57" fmla="*/ 935501 h 2546252"/>
                  <a:gd name="connsiteX58" fmla="*/ 1563604 w 6161649"/>
                  <a:gd name="connsiteY58" fmla="*/ 938352 h 2546252"/>
                  <a:gd name="connsiteX59" fmla="*/ 1617214 w 6161649"/>
                  <a:gd name="connsiteY59" fmla="*/ 927136 h 2546252"/>
                  <a:gd name="connsiteX60" fmla="*/ 1688123 w 6161649"/>
                  <a:gd name="connsiteY60" fmla="*/ 886264 h 2546252"/>
                  <a:gd name="connsiteX61" fmla="*/ 1732797 w 6161649"/>
                  <a:gd name="connsiteY61" fmla="*/ 865543 h 2546252"/>
                  <a:gd name="connsiteX62" fmla="*/ 1821766 w 6161649"/>
                  <a:gd name="connsiteY62" fmla="*/ 866303 h 2546252"/>
                  <a:gd name="connsiteX63" fmla="*/ 1855224 w 6161649"/>
                  <a:gd name="connsiteY63" fmla="*/ 844441 h 2546252"/>
                  <a:gd name="connsiteX64" fmla="*/ 1913206 w 6161649"/>
                  <a:gd name="connsiteY64" fmla="*/ 844061 h 2546252"/>
                  <a:gd name="connsiteX65" fmla="*/ 1965294 w 6161649"/>
                  <a:gd name="connsiteY65" fmla="*/ 850335 h 2546252"/>
                  <a:gd name="connsiteX66" fmla="*/ 2013581 w 6161649"/>
                  <a:gd name="connsiteY66" fmla="*/ 852426 h 2546252"/>
                  <a:gd name="connsiteX67" fmla="*/ 2072132 w 6161649"/>
                  <a:gd name="connsiteY67" fmla="*/ 850335 h 2546252"/>
                  <a:gd name="connsiteX68" fmla="*/ 2124221 w 6161649"/>
                  <a:gd name="connsiteY68" fmla="*/ 851095 h 2546252"/>
                  <a:gd name="connsiteX69" fmla="*/ 2145323 w 6161649"/>
                  <a:gd name="connsiteY69" fmla="*/ 844061 h 2546252"/>
                  <a:gd name="connsiteX70" fmla="*/ 2208627 w 6161649"/>
                  <a:gd name="connsiteY70" fmla="*/ 837027 h 2546252"/>
                  <a:gd name="connsiteX71" fmla="*/ 2300067 w 6161649"/>
                  <a:gd name="connsiteY71" fmla="*/ 829994 h 2546252"/>
                  <a:gd name="connsiteX72" fmla="*/ 2368315 w 6161649"/>
                  <a:gd name="connsiteY72" fmla="*/ 818208 h 2546252"/>
                  <a:gd name="connsiteX73" fmla="*/ 2433711 w 6161649"/>
                  <a:gd name="connsiteY73" fmla="*/ 808892 h 2546252"/>
                  <a:gd name="connsiteX74" fmla="*/ 2454812 w 6161649"/>
                  <a:gd name="connsiteY74" fmla="*/ 801858 h 2546252"/>
                  <a:gd name="connsiteX75" fmla="*/ 2539218 w 6161649"/>
                  <a:gd name="connsiteY75" fmla="*/ 787791 h 2546252"/>
                  <a:gd name="connsiteX76" fmla="*/ 2553286 w 6161649"/>
                  <a:gd name="connsiteY76" fmla="*/ 766689 h 2546252"/>
                  <a:gd name="connsiteX77" fmla="*/ 2560320 w 6161649"/>
                  <a:gd name="connsiteY77" fmla="*/ 745587 h 2546252"/>
                  <a:gd name="connsiteX78" fmla="*/ 2581421 w 6161649"/>
                  <a:gd name="connsiteY78" fmla="*/ 738554 h 2546252"/>
                  <a:gd name="connsiteX79" fmla="*/ 2679895 w 6161649"/>
                  <a:gd name="connsiteY79" fmla="*/ 745587 h 2546252"/>
                  <a:gd name="connsiteX80" fmla="*/ 2764301 w 6161649"/>
                  <a:gd name="connsiteY80" fmla="*/ 745587 h 2546252"/>
                  <a:gd name="connsiteX81" fmla="*/ 2771335 w 6161649"/>
                  <a:gd name="connsiteY81" fmla="*/ 724486 h 2546252"/>
                  <a:gd name="connsiteX82" fmla="*/ 2813538 w 6161649"/>
                  <a:gd name="connsiteY82" fmla="*/ 717452 h 2546252"/>
                  <a:gd name="connsiteX83" fmla="*/ 2855741 w 6161649"/>
                  <a:gd name="connsiteY83" fmla="*/ 703384 h 2546252"/>
                  <a:gd name="connsiteX84" fmla="*/ 3017520 w 6161649"/>
                  <a:gd name="connsiteY84" fmla="*/ 710418 h 2546252"/>
                  <a:gd name="connsiteX85" fmla="*/ 3066757 w 6161649"/>
                  <a:gd name="connsiteY85" fmla="*/ 682283 h 2546252"/>
                  <a:gd name="connsiteX86" fmla="*/ 3123027 w 6161649"/>
                  <a:gd name="connsiteY86" fmla="*/ 668215 h 2546252"/>
                  <a:gd name="connsiteX87" fmla="*/ 3151163 w 6161649"/>
                  <a:gd name="connsiteY87" fmla="*/ 661181 h 2546252"/>
                  <a:gd name="connsiteX88" fmla="*/ 3200400 w 6161649"/>
                  <a:gd name="connsiteY88" fmla="*/ 647114 h 2546252"/>
                  <a:gd name="connsiteX89" fmla="*/ 3242603 w 6161649"/>
                  <a:gd name="connsiteY89" fmla="*/ 640080 h 2546252"/>
                  <a:gd name="connsiteX90" fmla="*/ 3284806 w 6161649"/>
                  <a:gd name="connsiteY90" fmla="*/ 618978 h 2546252"/>
                  <a:gd name="connsiteX91" fmla="*/ 3298874 w 6161649"/>
                  <a:gd name="connsiteY91" fmla="*/ 597877 h 2546252"/>
                  <a:gd name="connsiteX92" fmla="*/ 3334043 w 6161649"/>
                  <a:gd name="connsiteY92" fmla="*/ 597877 h 2546252"/>
                  <a:gd name="connsiteX93" fmla="*/ 3397347 w 6161649"/>
                  <a:gd name="connsiteY93" fmla="*/ 513471 h 2546252"/>
                  <a:gd name="connsiteX94" fmla="*/ 3453618 w 6161649"/>
                  <a:gd name="connsiteY94" fmla="*/ 485335 h 2546252"/>
                  <a:gd name="connsiteX95" fmla="*/ 3495821 w 6161649"/>
                  <a:gd name="connsiteY95" fmla="*/ 471267 h 2546252"/>
                  <a:gd name="connsiteX96" fmla="*/ 3545058 w 6161649"/>
                  <a:gd name="connsiteY96" fmla="*/ 450166 h 2546252"/>
                  <a:gd name="connsiteX97" fmla="*/ 3566160 w 6161649"/>
                  <a:gd name="connsiteY97" fmla="*/ 443132 h 2546252"/>
                  <a:gd name="connsiteX98" fmla="*/ 3798277 w 6161649"/>
                  <a:gd name="connsiteY98" fmla="*/ 429064 h 2546252"/>
                  <a:gd name="connsiteX99" fmla="*/ 3896751 w 6161649"/>
                  <a:gd name="connsiteY99" fmla="*/ 407963 h 2546252"/>
                  <a:gd name="connsiteX100" fmla="*/ 3903784 w 6161649"/>
                  <a:gd name="connsiteY100" fmla="*/ 407963 h 2546252"/>
                  <a:gd name="connsiteX101" fmla="*/ 3903784 w 6161649"/>
                  <a:gd name="connsiteY101" fmla="*/ 379827 h 2546252"/>
                  <a:gd name="connsiteX102" fmla="*/ 4192172 w 6161649"/>
                  <a:gd name="connsiteY102" fmla="*/ 379827 h 2546252"/>
                  <a:gd name="connsiteX103" fmla="*/ 4220307 w 6161649"/>
                  <a:gd name="connsiteY103" fmla="*/ 337624 h 2546252"/>
                  <a:gd name="connsiteX104" fmla="*/ 4389120 w 6161649"/>
                  <a:gd name="connsiteY104" fmla="*/ 337624 h 2546252"/>
                  <a:gd name="connsiteX105" fmla="*/ 4389120 w 6161649"/>
                  <a:gd name="connsiteY105" fmla="*/ 337624 h 2546252"/>
                  <a:gd name="connsiteX106" fmla="*/ 4543864 w 6161649"/>
                  <a:gd name="connsiteY106" fmla="*/ 330591 h 2546252"/>
                  <a:gd name="connsiteX107" fmla="*/ 4543864 w 6161649"/>
                  <a:gd name="connsiteY107" fmla="*/ 330591 h 2546252"/>
                  <a:gd name="connsiteX108" fmla="*/ 4593101 w 6161649"/>
                  <a:gd name="connsiteY108" fmla="*/ 288387 h 2546252"/>
                  <a:gd name="connsiteX109" fmla="*/ 4642338 w 6161649"/>
                  <a:gd name="connsiteY109" fmla="*/ 246184 h 2546252"/>
                  <a:gd name="connsiteX110" fmla="*/ 4930726 w 6161649"/>
                  <a:gd name="connsiteY110" fmla="*/ 246184 h 2546252"/>
                  <a:gd name="connsiteX111" fmla="*/ 4965895 w 6161649"/>
                  <a:gd name="connsiteY111" fmla="*/ 239151 h 2546252"/>
                  <a:gd name="connsiteX112" fmla="*/ 5036234 w 6161649"/>
                  <a:gd name="connsiteY112" fmla="*/ 232117 h 2546252"/>
                  <a:gd name="connsiteX113" fmla="*/ 5057335 w 6161649"/>
                  <a:gd name="connsiteY113" fmla="*/ 211015 h 2546252"/>
                  <a:gd name="connsiteX114" fmla="*/ 5591907 w 6161649"/>
                  <a:gd name="connsiteY114" fmla="*/ 211015 h 2546252"/>
                  <a:gd name="connsiteX115" fmla="*/ 5591907 w 6161649"/>
                  <a:gd name="connsiteY115" fmla="*/ 211015 h 2546252"/>
                  <a:gd name="connsiteX116" fmla="*/ 5725551 w 6161649"/>
                  <a:gd name="connsiteY116" fmla="*/ 211015 h 2546252"/>
                  <a:gd name="connsiteX117" fmla="*/ 5725551 w 6161649"/>
                  <a:gd name="connsiteY117" fmla="*/ 182880 h 2546252"/>
                  <a:gd name="connsiteX118" fmla="*/ 5781821 w 6161649"/>
                  <a:gd name="connsiteY118" fmla="*/ 112541 h 2546252"/>
                  <a:gd name="connsiteX119" fmla="*/ 5908431 w 6161649"/>
                  <a:gd name="connsiteY119" fmla="*/ 112541 h 2546252"/>
                  <a:gd name="connsiteX120" fmla="*/ 5908431 w 6161649"/>
                  <a:gd name="connsiteY120" fmla="*/ 35169 h 2546252"/>
                  <a:gd name="connsiteX121" fmla="*/ 5992837 w 6161649"/>
                  <a:gd name="connsiteY121" fmla="*/ 28135 h 2546252"/>
                  <a:gd name="connsiteX122" fmla="*/ 6084277 w 6161649"/>
                  <a:gd name="connsiteY122" fmla="*/ 21101 h 2546252"/>
                  <a:gd name="connsiteX123" fmla="*/ 6140547 w 6161649"/>
                  <a:gd name="connsiteY123" fmla="*/ 14067 h 2546252"/>
                  <a:gd name="connsiteX124" fmla="*/ 6161649 w 6161649"/>
                  <a:gd name="connsiteY124" fmla="*/ 0 h 2546252"/>
                  <a:gd name="connsiteX125" fmla="*/ 6161649 w 6161649"/>
                  <a:gd name="connsiteY125" fmla="*/ 0 h 2546252"/>
                  <a:gd name="connsiteX0" fmla="*/ 0 w 6161649"/>
                  <a:gd name="connsiteY0" fmla="*/ 2546252 h 2546252"/>
                  <a:gd name="connsiteX1" fmla="*/ 0 w 6161649"/>
                  <a:gd name="connsiteY1" fmla="*/ 2546252 h 2546252"/>
                  <a:gd name="connsiteX2" fmla="*/ 14067 w 6161649"/>
                  <a:gd name="connsiteY2" fmla="*/ 2482947 h 2546252"/>
                  <a:gd name="connsiteX3" fmla="*/ 28135 w 6161649"/>
                  <a:gd name="connsiteY3" fmla="*/ 2440744 h 2546252"/>
                  <a:gd name="connsiteX4" fmla="*/ 35169 w 6161649"/>
                  <a:gd name="connsiteY4" fmla="*/ 2370406 h 2546252"/>
                  <a:gd name="connsiteX5" fmla="*/ 42203 w 6161649"/>
                  <a:gd name="connsiteY5" fmla="*/ 2349304 h 2546252"/>
                  <a:gd name="connsiteX6" fmla="*/ 49237 w 6161649"/>
                  <a:gd name="connsiteY6" fmla="*/ 2307101 h 2546252"/>
                  <a:gd name="connsiteX7" fmla="*/ 56271 w 6161649"/>
                  <a:gd name="connsiteY7" fmla="*/ 2187526 h 2546252"/>
                  <a:gd name="connsiteX8" fmla="*/ 77372 w 6161649"/>
                  <a:gd name="connsiteY8" fmla="*/ 2110154 h 2546252"/>
                  <a:gd name="connsiteX9" fmla="*/ 84406 w 6161649"/>
                  <a:gd name="connsiteY9" fmla="*/ 2018714 h 2546252"/>
                  <a:gd name="connsiteX10" fmla="*/ 98474 w 6161649"/>
                  <a:gd name="connsiteY10" fmla="*/ 1976511 h 2546252"/>
                  <a:gd name="connsiteX11" fmla="*/ 105507 w 6161649"/>
                  <a:gd name="connsiteY11" fmla="*/ 1934307 h 2546252"/>
                  <a:gd name="connsiteX12" fmla="*/ 112541 w 6161649"/>
                  <a:gd name="connsiteY12" fmla="*/ 1913206 h 2546252"/>
                  <a:gd name="connsiteX13" fmla="*/ 119575 w 6161649"/>
                  <a:gd name="connsiteY13" fmla="*/ 1878037 h 2546252"/>
                  <a:gd name="connsiteX14" fmla="*/ 133643 w 6161649"/>
                  <a:gd name="connsiteY14" fmla="*/ 1835834 h 2546252"/>
                  <a:gd name="connsiteX15" fmla="*/ 147711 w 6161649"/>
                  <a:gd name="connsiteY15" fmla="*/ 1772529 h 2546252"/>
                  <a:gd name="connsiteX16" fmla="*/ 161778 w 6161649"/>
                  <a:gd name="connsiteY16" fmla="*/ 1751427 h 2546252"/>
                  <a:gd name="connsiteX17" fmla="*/ 168812 w 6161649"/>
                  <a:gd name="connsiteY17" fmla="*/ 1730326 h 2546252"/>
                  <a:gd name="connsiteX18" fmla="*/ 189914 w 6161649"/>
                  <a:gd name="connsiteY18" fmla="*/ 1716258 h 2546252"/>
                  <a:gd name="connsiteX19" fmla="*/ 203981 w 6161649"/>
                  <a:gd name="connsiteY19" fmla="*/ 1695157 h 2546252"/>
                  <a:gd name="connsiteX20" fmla="*/ 218049 w 6161649"/>
                  <a:gd name="connsiteY20" fmla="*/ 1652954 h 2546252"/>
                  <a:gd name="connsiteX21" fmla="*/ 239151 w 6161649"/>
                  <a:gd name="connsiteY21" fmla="*/ 1638886 h 2546252"/>
                  <a:gd name="connsiteX22" fmla="*/ 253218 w 6161649"/>
                  <a:gd name="connsiteY22" fmla="*/ 1617784 h 2546252"/>
                  <a:gd name="connsiteX23" fmla="*/ 274320 w 6161649"/>
                  <a:gd name="connsiteY23" fmla="*/ 1610751 h 2546252"/>
                  <a:gd name="connsiteX24" fmla="*/ 281354 w 6161649"/>
                  <a:gd name="connsiteY24" fmla="*/ 1589649 h 2546252"/>
                  <a:gd name="connsiteX25" fmla="*/ 309489 w 6161649"/>
                  <a:gd name="connsiteY25" fmla="*/ 1498209 h 2546252"/>
                  <a:gd name="connsiteX26" fmla="*/ 330591 w 6161649"/>
                  <a:gd name="connsiteY26" fmla="*/ 1484141 h 2546252"/>
                  <a:gd name="connsiteX27" fmla="*/ 372794 w 6161649"/>
                  <a:gd name="connsiteY27" fmla="*/ 1470074 h 2546252"/>
                  <a:gd name="connsiteX28" fmla="*/ 436098 w 6161649"/>
                  <a:gd name="connsiteY28" fmla="*/ 1441938 h 2546252"/>
                  <a:gd name="connsiteX29" fmla="*/ 457200 w 6161649"/>
                  <a:gd name="connsiteY29" fmla="*/ 1434904 h 2546252"/>
                  <a:gd name="connsiteX30" fmla="*/ 485335 w 6161649"/>
                  <a:gd name="connsiteY30" fmla="*/ 1392701 h 2546252"/>
                  <a:gd name="connsiteX31" fmla="*/ 492369 w 6161649"/>
                  <a:gd name="connsiteY31" fmla="*/ 1371600 h 2546252"/>
                  <a:gd name="connsiteX32" fmla="*/ 513471 w 6161649"/>
                  <a:gd name="connsiteY32" fmla="*/ 1357532 h 2546252"/>
                  <a:gd name="connsiteX33" fmla="*/ 562707 w 6161649"/>
                  <a:gd name="connsiteY33" fmla="*/ 1329397 h 2546252"/>
                  <a:gd name="connsiteX34" fmla="*/ 576775 w 6161649"/>
                  <a:gd name="connsiteY34" fmla="*/ 1308295 h 2546252"/>
                  <a:gd name="connsiteX35" fmla="*/ 597877 w 6161649"/>
                  <a:gd name="connsiteY35" fmla="*/ 1294227 h 2546252"/>
                  <a:gd name="connsiteX36" fmla="*/ 604911 w 6161649"/>
                  <a:gd name="connsiteY36" fmla="*/ 1273126 h 2546252"/>
                  <a:gd name="connsiteX37" fmla="*/ 661181 w 6161649"/>
                  <a:gd name="connsiteY37" fmla="*/ 1259058 h 2546252"/>
                  <a:gd name="connsiteX38" fmla="*/ 773723 w 6161649"/>
                  <a:gd name="connsiteY38" fmla="*/ 1259058 h 2546252"/>
                  <a:gd name="connsiteX39" fmla="*/ 773723 w 6161649"/>
                  <a:gd name="connsiteY39" fmla="*/ 1252024 h 2546252"/>
                  <a:gd name="connsiteX40" fmla="*/ 844061 w 6161649"/>
                  <a:gd name="connsiteY40" fmla="*/ 1202787 h 2546252"/>
                  <a:gd name="connsiteX41" fmla="*/ 858129 w 6161649"/>
                  <a:gd name="connsiteY41" fmla="*/ 1202787 h 2546252"/>
                  <a:gd name="connsiteX42" fmla="*/ 942535 w 6161649"/>
                  <a:gd name="connsiteY42" fmla="*/ 1202787 h 2546252"/>
                  <a:gd name="connsiteX43" fmla="*/ 970671 w 6161649"/>
                  <a:gd name="connsiteY43" fmla="*/ 1146517 h 2546252"/>
                  <a:gd name="connsiteX44" fmla="*/ 1033975 w 6161649"/>
                  <a:gd name="connsiteY44" fmla="*/ 1132449 h 2546252"/>
                  <a:gd name="connsiteX45" fmla="*/ 1069144 w 6161649"/>
                  <a:gd name="connsiteY45" fmla="*/ 1125415 h 2546252"/>
                  <a:gd name="connsiteX46" fmla="*/ 1083212 w 6161649"/>
                  <a:gd name="connsiteY46" fmla="*/ 1104314 h 2546252"/>
                  <a:gd name="connsiteX47" fmla="*/ 1125415 w 6161649"/>
                  <a:gd name="connsiteY47" fmla="*/ 1090246 h 2546252"/>
                  <a:gd name="connsiteX48" fmla="*/ 1125415 w 6161649"/>
                  <a:gd name="connsiteY48" fmla="*/ 1090246 h 2546252"/>
                  <a:gd name="connsiteX49" fmla="*/ 1153551 w 6161649"/>
                  <a:gd name="connsiteY49" fmla="*/ 1083212 h 2546252"/>
                  <a:gd name="connsiteX50" fmla="*/ 1195754 w 6161649"/>
                  <a:gd name="connsiteY50" fmla="*/ 1069144 h 2546252"/>
                  <a:gd name="connsiteX51" fmla="*/ 1216855 w 6161649"/>
                  <a:gd name="connsiteY51" fmla="*/ 1026941 h 2546252"/>
                  <a:gd name="connsiteX52" fmla="*/ 1230923 w 6161649"/>
                  <a:gd name="connsiteY52" fmla="*/ 1005840 h 2546252"/>
                  <a:gd name="connsiteX53" fmla="*/ 1353160 w 6161649"/>
                  <a:gd name="connsiteY53" fmla="*/ 1001278 h 2546252"/>
                  <a:gd name="connsiteX54" fmla="*/ 1390420 w 6161649"/>
                  <a:gd name="connsiteY54" fmla="*/ 965347 h 2546252"/>
                  <a:gd name="connsiteX55" fmla="*/ 1460948 w 6161649"/>
                  <a:gd name="connsiteY55" fmla="*/ 968200 h 2546252"/>
                  <a:gd name="connsiteX56" fmla="*/ 1498209 w 6161649"/>
                  <a:gd name="connsiteY56" fmla="*/ 949569 h 2546252"/>
                  <a:gd name="connsiteX57" fmla="*/ 1519311 w 6161649"/>
                  <a:gd name="connsiteY57" fmla="*/ 935501 h 2546252"/>
                  <a:gd name="connsiteX58" fmla="*/ 1563604 w 6161649"/>
                  <a:gd name="connsiteY58" fmla="*/ 938352 h 2546252"/>
                  <a:gd name="connsiteX59" fmla="*/ 1617214 w 6161649"/>
                  <a:gd name="connsiteY59" fmla="*/ 927136 h 2546252"/>
                  <a:gd name="connsiteX60" fmla="*/ 1688123 w 6161649"/>
                  <a:gd name="connsiteY60" fmla="*/ 886264 h 2546252"/>
                  <a:gd name="connsiteX61" fmla="*/ 1732797 w 6161649"/>
                  <a:gd name="connsiteY61" fmla="*/ 865543 h 2546252"/>
                  <a:gd name="connsiteX62" fmla="*/ 1821766 w 6161649"/>
                  <a:gd name="connsiteY62" fmla="*/ 866303 h 2546252"/>
                  <a:gd name="connsiteX63" fmla="*/ 1855224 w 6161649"/>
                  <a:gd name="connsiteY63" fmla="*/ 844441 h 2546252"/>
                  <a:gd name="connsiteX64" fmla="*/ 1913206 w 6161649"/>
                  <a:gd name="connsiteY64" fmla="*/ 844061 h 2546252"/>
                  <a:gd name="connsiteX65" fmla="*/ 1965294 w 6161649"/>
                  <a:gd name="connsiteY65" fmla="*/ 850335 h 2546252"/>
                  <a:gd name="connsiteX66" fmla="*/ 2013581 w 6161649"/>
                  <a:gd name="connsiteY66" fmla="*/ 852426 h 2546252"/>
                  <a:gd name="connsiteX67" fmla="*/ 2072132 w 6161649"/>
                  <a:gd name="connsiteY67" fmla="*/ 850335 h 2546252"/>
                  <a:gd name="connsiteX68" fmla="*/ 2124221 w 6161649"/>
                  <a:gd name="connsiteY68" fmla="*/ 851095 h 2546252"/>
                  <a:gd name="connsiteX69" fmla="*/ 2145323 w 6161649"/>
                  <a:gd name="connsiteY69" fmla="*/ 844061 h 2546252"/>
                  <a:gd name="connsiteX70" fmla="*/ 2208627 w 6161649"/>
                  <a:gd name="connsiteY70" fmla="*/ 837027 h 2546252"/>
                  <a:gd name="connsiteX71" fmla="*/ 2300067 w 6161649"/>
                  <a:gd name="connsiteY71" fmla="*/ 829994 h 2546252"/>
                  <a:gd name="connsiteX72" fmla="*/ 2368315 w 6161649"/>
                  <a:gd name="connsiteY72" fmla="*/ 818208 h 2546252"/>
                  <a:gd name="connsiteX73" fmla="*/ 2433711 w 6161649"/>
                  <a:gd name="connsiteY73" fmla="*/ 808892 h 2546252"/>
                  <a:gd name="connsiteX74" fmla="*/ 2454812 w 6161649"/>
                  <a:gd name="connsiteY74" fmla="*/ 801858 h 2546252"/>
                  <a:gd name="connsiteX75" fmla="*/ 2539218 w 6161649"/>
                  <a:gd name="connsiteY75" fmla="*/ 787791 h 2546252"/>
                  <a:gd name="connsiteX76" fmla="*/ 2553286 w 6161649"/>
                  <a:gd name="connsiteY76" fmla="*/ 766689 h 2546252"/>
                  <a:gd name="connsiteX77" fmla="*/ 2560320 w 6161649"/>
                  <a:gd name="connsiteY77" fmla="*/ 745587 h 2546252"/>
                  <a:gd name="connsiteX78" fmla="*/ 2581421 w 6161649"/>
                  <a:gd name="connsiteY78" fmla="*/ 738554 h 2546252"/>
                  <a:gd name="connsiteX79" fmla="*/ 2679895 w 6161649"/>
                  <a:gd name="connsiteY79" fmla="*/ 745587 h 2546252"/>
                  <a:gd name="connsiteX80" fmla="*/ 2764301 w 6161649"/>
                  <a:gd name="connsiteY80" fmla="*/ 745587 h 2546252"/>
                  <a:gd name="connsiteX81" fmla="*/ 2771335 w 6161649"/>
                  <a:gd name="connsiteY81" fmla="*/ 724486 h 2546252"/>
                  <a:gd name="connsiteX82" fmla="*/ 2813538 w 6161649"/>
                  <a:gd name="connsiteY82" fmla="*/ 717452 h 2546252"/>
                  <a:gd name="connsiteX83" fmla="*/ 2855741 w 6161649"/>
                  <a:gd name="connsiteY83" fmla="*/ 703384 h 2546252"/>
                  <a:gd name="connsiteX84" fmla="*/ 3017520 w 6161649"/>
                  <a:gd name="connsiteY84" fmla="*/ 695590 h 2546252"/>
                  <a:gd name="connsiteX85" fmla="*/ 3066757 w 6161649"/>
                  <a:gd name="connsiteY85" fmla="*/ 682283 h 2546252"/>
                  <a:gd name="connsiteX86" fmla="*/ 3123027 w 6161649"/>
                  <a:gd name="connsiteY86" fmla="*/ 668215 h 2546252"/>
                  <a:gd name="connsiteX87" fmla="*/ 3151163 w 6161649"/>
                  <a:gd name="connsiteY87" fmla="*/ 661181 h 2546252"/>
                  <a:gd name="connsiteX88" fmla="*/ 3200400 w 6161649"/>
                  <a:gd name="connsiteY88" fmla="*/ 647114 h 2546252"/>
                  <a:gd name="connsiteX89" fmla="*/ 3242603 w 6161649"/>
                  <a:gd name="connsiteY89" fmla="*/ 640080 h 2546252"/>
                  <a:gd name="connsiteX90" fmla="*/ 3284806 w 6161649"/>
                  <a:gd name="connsiteY90" fmla="*/ 618978 h 2546252"/>
                  <a:gd name="connsiteX91" fmla="*/ 3298874 w 6161649"/>
                  <a:gd name="connsiteY91" fmla="*/ 597877 h 2546252"/>
                  <a:gd name="connsiteX92" fmla="*/ 3334043 w 6161649"/>
                  <a:gd name="connsiteY92" fmla="*/ 597877 h 2546252"/>
                  <a:gd name="connsiteX93" fmla="*/ 3397347 w 6161649"/>
                  <a:gd name="connsiteY93" fmla="*/ 513471 h 2546252"/>
                  <a:gd name="connsiteX94" fmla="*/ 3453618 w 6161649"/>
                  <a:gd name="connsiteY94" fmla="*/ 485335 h 2546252"/>
                  <a:gd name="connsiteX95" fmla="*/ 3495821 w 6161649"/>
                  <a:gd name="connsiteY95" fmla="*/ 471267 h 2546252"/>
                  <a:gd name="connsiteX96" fmla="*/ 3545058 w 6161649"/>
                  <a:gd name="connsiteY96" fmla="*/ 450166 h 2546252"/>
                  <a:gd name="connsiteX97" fmla="*/ 3566160 w 6161649"/>
                  <a:gd name="connsiteY97" fmla="*/ 443132 h 2546252"/>
                  <a:gd name="connsiteX98" fmla="*/ 3798277 w 6161649"/>
                  <a:gd name="connsiteY98" fmla="*/ 429064 h 2546252"/>
                  <a:gd name="connsiteX99" fmla="*/ 3896751 w 6161649"/>
                  <a:gd name="connsiteY99" fmla="*/ 407963 h 2546252"/>
                  <a:gd name="connsiteX100" fmla="*/ 3903784 w 6161649"/>
                  <a:gd name="connsiteY100" fmla="*/ 407963 h 2546252"/>
                  <a:gd name="connsiteX101" fmla="*/ 3903784 w 6161649"/>
                  <a:gd name="connsiteY101" fmla="*/ 379827 h 2546252"/>
                  <a:gd name="connsiteX102" fmla="*/ 4192172 w 6161649"/>
                  <a:gd name="connsiteY102" fmla="*/ 379827 h 2546252"/>
                  <a:gd name="connsiteX103" fmla="*/ 4220307 w 6161649"/>
                  <a:gd name="connsiteY103" fmla="*/ 337624 h 2546252"/>
                  <a:gd name="connsiteX104" fmla="*/ 4389120 w 6161649"/>
                  <a:gd name="connsiteY104" fmla="*/ 337624 h 2546252"/>
                  <a:gd name="connsiteX105" fmla="*/ 4389120 w 6161649"/>
                  <a:gd name="connsiteY105" fmla="*/ 337624 h 2546252"/>
                  <a:gd name="connsiteX106" fmla="*/ 4543864 w 6161649"/>
                  <a:gd name="connsiteY106" fmla="*/ 330591 h 2546252"/>
                  <a:gd name="connsiteX107" fmla="*/ 4543864 w 6161649"/>
                  <a:gd name="connsiteY107" fmla="*/ 330591 h 2546252"/>
                  <a:gd name="connsiteX108" fmla="*/ 4593101 w 6161649"/>
                  <a:gd name="connsiteY108" fmla="*/ 288387 h 2546252"/>
                  <a:gd name="connsiteX109" fmla="*/ 4642338 w 6161649"/>
                  <a:gd name="connsiteY109" fmla="*/ 246184 h 2546252"/>
                  <a:gd name="connsiteX110" fmla="*/ 4930726 w 6161649"/>
                  <a:gd name="connsiteY110" fmla="*/ 246184 h 2546252"/>
                  <a:gd name="connsiteX111" fmla="*/ 4965895 w 6161649"/>
                  <a:gd name="connsiteY111" fmla="*/ 239151 h 2546252"/>
                  <a:gd name="connsiteX112" fmla="*/ 5036234 w 6161649"/>
                  <a:gd name="connsiteY112" fmla="*/ 232117 h 2546252"/>
                  <a:gd name="connsiteX113" fmla="*/ 5057335 w 6161649"/>
                  <a:gd name="connsiteY113" fmla="*/ 211015 h 2546252"/>
                  <a:gd name="connsiteX114" fmla="*/ 5591907 w 6161649"/>
                  <a:gd name="connsiteY114" fmla="*/ 211015 h 2546252"/>
                  <a:gd name="connsiteX115" fmla="*/ 5591907 w 6161649"/>
                  <a:gd name="connsiteY115" fmla="*/ 211015 h 2546252"/>
                  <a:gd name="connsiteX116" fmla="*/ 5725551 w 6161649"/>
                  <a:gd name="connsiteY116" fmla="*/ 211015 h 2546252"/>
                  <a:gd name="connsiteX117" fmla="*/ 5725551 w 6161649"/>
                  <a:gd name="connsiteY117" fmla="*/ 182880 h 2546252"/>
                  <a:gd name="connsiteX118" fmla="*/ 5781821 w 6161649"/>
                  <a:gd name="connsiteY118" fmla="*/ 112541 h 2546252"/>
                  <a:gd name="connsiteX119" fmla="*/ 5908431 w 6161649"/>
                  <a:gd name="connsiteY119" fmla="*/ 112541 h 2546252"/>
                  <a:gd name="connsiteX120" fmla="*/ 5908431 w 6161649"/>
                  <a:gd name="connsiteY120" fmla="*/ 35169 h 2546252"/>
                  <a:gd name="connsiteX121" fmla="*/ 5992837 w 6161649"/>
                  <a:gd name="connsiteY121" fmla="*/ 28135 h 2546252"/>
                  <a:gd name="connsiteX122" fmla="*/ 6084277 w 6161649"/>
                  <a:gd name="connsiteY122" fmla="*/ 21101 h 2546252"/>
                  <a:gd name="connsiteX123" fmla="*/ 6140547 w 6161649"/>
                  <a:gd name="connsiteY123" fmla="*/ 14067 h 2546252"/>
                  <a:gd name="connsiteX124" fmla="*/ 6161649 w 6161649"/>
                  <a:gd name="connsiteY124" fmla="*/ 0 h 2546252"/>
                  <a:gd name="connsiteX125" fmla="*/ 6161649 w 6161649"/>
                  <a:gd name="connsiteY125" fmla="*/ 0 h 2546252"/>
                  <a:gd name="connsiteX0" fmla="*/ 0 w 6161649"/>
                  <a:gd name="connsiteY0" fmla="*/ 2546252 h 2546252"/>
                  <a:gd name="connsiteX1" fmla="*/ 0 w 6161649"/>
                  <a:gd name="connsiteY1" fmla="*/ 2546252 h 2546252"/>
                  <a:gd name="connsiteX2" fmla="*/ 14067 w 6161649"/>
                  <a:gd name="connsiteY2" fmla="*/ 2482947 h 2546252"/>
                  <a:gd name="connsiteX3" fmla="*/ 28135 w 6161649"/>
                  <a:gd name="connsiteY3" fmla="*/ 2440744 h 2546252"/>
                  <a:gd name="connsiteX4" fmla="*/ 35169 w 6161649"/>
                  <a:gd name="connsiteY4" fmla="*/ 2370406 h 2546252"/>
                  <a:gd name="connsiteX5" fmla="*/ 42203 w 6161649"/>
                  <a:gd name="connsiteY5" fmla="*/ 2349304 h 2546252"/>
                  <a:gd name="connsiteX6" fmla="*/ 49237 w 6161649"/>
                  <a:gd name="connsiteY6" fmla="*/ 2307101 h 2546252"/>
                  <a:gd name="connsiteX7" fmla="*/ 56271 w 6161649"/>
                  <a:gd name="connsiteY7" fmla="*/ 2187526 h 2546252"/>
                  <a:gd name="connsiteX8" fmla="*/ 77372 w 6161649"/>
                  <a:gd name="connsiteY8" fmla="*/ 2110154 h 2546252"/>
                  <a:gd name="connsiteX9" fmla="*/ 84406 w 6161649"/>
                  <a:gd name="connsiteY9" fmla="*/ 2018714 h 2546252"/>
                  <a:gd name="connsiteX10" fmla="*/ 98474 w 6161649"/>
                  <a:gd name="connsiteY10" fmla="*/ 1976511 h 2546252"/>
                  <a:gd name="connsiteX11" fmla="*/ 105507 w 6161649"/>
                  <a:gd name="connsiteY11" fmla="*/ 1934307 h 2546252"/>
                  <a:gd name="connsiteX12" fmla="*/ 112541 w 6161649"/>
                  <a:gd name="connsiteY12" fmla="*/ 1913206 h 2546252"/>
                  <a:gd name="connsiteX13" fmla="*/ 119575 w 6161649"/>
                  <a:gd name="connsiteY13" fmla="*/ 1878037 h 2546252"/>
                  <a:gd name="connsiteX14" fmla="*/ 133643 w 6161649"/>
                  <a:gd name="connsiteY14" fmla="*/ 1835834 h 2546252"/>
                  <a:gd name="connsiteX15" fmla="*/ 147711 w 6161649"/>
                  <a:gd name="connsiteY15" fmla="*/ 1772529 h 2546252"/>
                  <a:gd name="connsiteX16" fmla="*/ 161778 w 6161649"/>
                  <a:gd name="connsiteY16" fmla="*/ 1751427 h 2546252"/>
                  <a:gd name="connsiteX17" fmla="*/ 168812 w 6161649"/>
                  <a:gd name="connsiteY17" fmla="*/ 1730326 h 2546252"/>
                  <a:gd name="connsiteX18" fmla="*/ 189914 w 6161649"/>
                  <a:gd name="connsiteY18" fmla="*/ 1716258 h 2546252"/>
                  <a:gd name="connsiteX19" fmla="*/ 203981 w 6161649"/>
                  <a:gd name="connsiteY19" fmla="*/ 1695157 h 2546252"/>
                  <a:gd name="connsiteX20" fmla="*/ 218049 w 6161649"/>
                  <a:gd name="connsiteY20" fmla="*/ 1652954 h 2546252"/>
                  <a:gd name="connsiteX21" fmla="*/ 239151 w 6161649"/>
                  <a:gd name="connsiteY21" fmla="*/ 1638886 h 2546252"/>
                  <a:gd name="connsiteX22" fmla="*/ 253218 w 6161649"/>
                  <a:gd name="connsiteY22" fmla="*/ 1617784 h 2546252"/>
                  <a:gd name="connsiteX23" fmla="*/ 274320 w 6161649"/>
                  <a:gd name="connsiteY23" fmla="*/ 1610751 h 2546252"/>
                  <a:gd name="connsiteX24" fmla="*/ 281354 w 6161649"/>
                  <a:gd name="connsiteY24" fmla="*/ 1589649 h 2546252"/>
                  <a:gd name="connsiteX25" fmla="*/ 309489 w 6161649"/>
                  <a:gd name="connsiteY25" fmla="*/ 1498209 h 2546252"/>
                  <a:gd name="connsiteX26" fmla="*/ 330591 w 6161649"/>
                  <a:gd name="connsiteY26" fmla="*/ 1484141 h 2546252"/>
                  <a:gd name="connsiteX27" fmla="*/ 372794 w 6161649"/>
                  <a:gd name="connsiteY27" fmla="*/ 1470074 h 2546252"/>
                  <a:gd name="connsiteX28" fmla="*/ 436098 w 6161649"/>
                  <a:gd name="connsiteY28" fmla="*/ 1441938 h 2546252"/>
                  <a:gd name="connsiteX29" fmla="*/ 457200 w 6161649"/>
                  <a:gd name="connsiteY29" fmla="*/ 1434904 h 2546252"/>
                  <a:gd name="connsiteX30" fmla="*/ 485335 w 6161649"/>
                  <a:gd name="connsiteY30" fmla="*/ 1392701 h 2546252"/>
                  <a:gd name="connsiteX31" fmla="*/ 492369 w 6161649"/>
                  <a:gd name="connsiteY31" fmla="*/ 1371600 h 2546252"/>
                  <a:gd name="connsiteX32" fmla="*/ 513471 w 6161649"/>
                  <a:gd name="connsiteY32" fmla="*/ 1357532 h 2546252"/>
                  <a:gd name="connsiteX33" fmla="*/ 562707 w 6161649"/>
                  <a:gd name="connsiteY33" fmla="*/ 1329397 h 2546252"/>
                  <a:gd name="connsiteX34" fmla="*/ 576775 w 6161649"/>
                  <a:gd name="connsiteY34" fmla="*/ 1308295 h 2546252"/>
                  <a:gd name="connsiteX35" fmla="*/ 597877 w 6161649"/>
                  <a:gd name="connsiteY35" fmla="*/ 1294227 h 2546252"/>
                  <a:gd name="connsiteX36" fmla="*/ 604911 w 6161649"/>
                  <a:gd name="connsiteY36" fmla="*/ 1273126 h 2546252"/>
                  <a:gd name="connsiteX37" fmla="*/ 661181 w 6161649"/>
                  <a:gd name="connsiteY37" fmla="*/ 1259058 h 2546252"/>
                  <a:gd name="connsiteX38" fmla="*/ 773723 w 6161649"/>
                  <a:gd name="connsiteY38" fmla="*/ 1259058 h 2546252"/>
                  <a:gd name="connsiteX39" fmla="*/ 773723 w 6161649"/>
                  <a:gd name="connsiteY39" fmla="*/ 1252024 h 2546252"/>
                  <a:gd name="connsiteX40" fmla="*/ 844061 w 6161649"/>
                  <a:gd name="connsiteY40" fmla="*/ 1202787 h 2546252"/>
                  <a:gd name="connsiteX41" fmla="*/ 858129 w 6161649"/>
                  <a:gd name="connsiteY41" fmla="*/ 1202787 h 2546252"/>
                  <a:gd name="connsiteX42" fmla="*/ 942535 w 6161649"/>
                  <a:gd name="connsiteY42" fmla="*/ 1202787 h 2546252"/>
                  <a:gd name="connsiteX43" fmla="*/ 970671 w 6161649"/>
                  <a:gd name="connsiteY43" fmla="*/ 1146517 h 2546252"/>
                  <a:gd name="connsiteX44" fmla="*/ 1033975 w 6161649"/>
                  <a:gd name="connsiteY44" fmla="*/ 1132449 h 2546252"/>
                  <a:gd name="connsiteX45" fmla="*/ 1069144 w 6161649"/>
                  <a:gd name="connsiteY45" fmla="*/ 1125415 h 2546252"/>
                  <a:gd name="connsiteX46" fmla="*/ 1083212 w 6161649"/>
                  <a:gd name="connsiteY46" fmla="*/ 1104314 h 2546252"/>
                  <a:gd name="connsiteX47" fmla="*/ 1125415 w 6161649"/>
                  <a:gd name="connsiteY47" fmla="*/ 1090246 h 2546252"/>
                  <a:gd name="connsiteX48" fmla="*/ 1125415 w 6161649"/>
                  <a:gd name="connsiteY48" fmla="*/ 1090246 h 2546252"/>
                  <a:gd name="connsiteX49" fmla="*/ 1153551 w 6161649"/>
                  <a:gd name="connsiteY49" fmla="*/ 1083212 h 2546252"/>
                  <a:gd name="connsiteX50" fmla="*/ 1195754 w 6161649"/>
                  <a:gd name="connsiteY50" fmla="*/ 1069144 h 2546252"/>
                  <a:gd name="connsiteX51" fmla="*/ 1216855 w 6161649"/>
                  <a:gd name="connsiteY51" fmla="*/ 1026941 h 2546252"/>
                  <a:gd name="connsiteX52" fmla="*/ 1230923 w 6161649"/>
                  <a:gd name="connsiteY52" fmla="*/ 1005840 h 2546252"/>
                  <a:gd name="connsiteX53" fmla="*/ 1353160 w 6161649"/>
                  <a:gd name="connsiteY53" fmla="*/ 1001278 h 2546252"/>
                  <a:gd name="connsiteX54" fmla="*/ 1390420 w 6161649"/>
                  <a:gd name="connsiteY54" fmla="*/ 965347 h 2546252"/>
                  <a:gd name="connsiteX55" fmla="*/ 1460948 w 6161649"/>
                  <a:gd name="connsiteY55" fmla="*/ 968200 h 2546252"/>
                  <a:gd name="connsiteX56" fmla="*/ 1498209 w 6161649"/>
                  <a:gd name="connsiteY56" fmla="*/ 949569 h 2546252"/>
                  <a:gd name="connsiteX57" fmla="*/ 1519311 w 6161649"/>
                  <a:gd name="connsiteY57" fmla="*/ 935501 h 2546252"/>
                  <a:gd name="connsiteX58" fmla="*/ 1563604 w 6161649"/>
                  <a:gd name="connsiteY58" fmla="*/ 938352 h 2546252"/>
                  <a:gd name="connsiteX59" fmla="*/ 1617214 w 6161649"/>
                  <a:gd name="connsiteY59" fmla="*/ 927136 h 2546252"/>
                  <a:gd name="connsiteX60" fmla="*/ 1688123 w 6161649"/>
                  <a:gd name="connsiteY60" fmla="*/ 886264 h 2546252"/>
                  <a:gd name="connsiteX61" fmla="*/ 1732797 w 6161649"/>
                  <a:gd name="connsiteY61" fmla="*/ 865543 h 2546252"/>
                  <a:gd name="connsiteX62" fmla="*/ 1821766 w 6161649"/>
                  <a:gd name="connsiteY62" fmla="*/ 866303 h 2546252"/>
                  <a:gd name="connsiteX63" fmla="*/ 1855224 w 6161649"/>
                  <a:gd name="connsiteY63" fmla="*/ 844441 h 2546252"/>
                  <a:gd name="connsiteX64" fmla="*/ 1913206 w 6161649"/>
                  <a:gd name="connsiteY64" fmla="*/ 844061 h 2546252"/>
                  <a:gd name="connsiteX65" fmla="*/ 1965294 w 6161649"/>
                  <a:gd name="connsiteY65" fmla="*/ 850335 h 2546252"/>
                  <a:gd name="connsiteX66" fmla="*/ 2013581 w 6161649"/>
                  <a:gd name="connsiteY66" fmla="*/ 852426 h 2546252"/>
                  <a:gd name="connsiteX67" fmla="*/ 2072132 w 6161649"/>
                  <a:gd name="connsiteY67" fmla="*/ 850335 h 2546252"/>
                  <a:gd name="connsiteX68" fmla="*/ 2124221 w 6161649"/>
                  <a:gd name="connsiteY68" fmla="*/ 851095 h 2546252"/>
                  <a:gd name="connsiteX69" fmla="*/ 2145323 w 6161649"/>
                  <a:gd name="connsiteY69" fmla="*/ 844061 h 2546252"/>
                  <a:gd name="connsiteX70" fmla="*/ 2208627 w 6161649"/>
                  <a:gd name="connsiteY70" fmla="*/ 837027 h 2546252"/>
                  <a:gd name="connsiteX71" fmla="*/ 2300067 w 6161649"/>
                  <a:gd name="connsiteY71" fmla="*/ 829994 h 2546252"/>
                  <a:gd name="connsiteX72" fmla="*/ 2368315 w 6161649"/>
                  <a:gd name="connsiteY72" fmla="*/ 818208 h 2546252"/>
                  <a:gd name="connsiteX73" fmla="*/ 2433711 w 6161649"/>
                  <a:gd name="connsiteY73" fmla="*/ 808892 h 2546252"/>
                  <a:gd name="connsiteX74" fmla="*/ 2454812 w 6161649"/>
                  <a:gd name="connsiteY74" fmla="*/ 801858 h 2546252"/>
                  <a:gd name="connsiteX75" fmla="*/ 2539218 w 6161649"/>
                  <a:gd name="connsiteY75" fmla="*/ 787791 h 2546252"/>
                  <a:gd name="connsiteX76" fmla="*/ 2553286 w 6161649"/>
                  <a:gd name="connsiteY76" fmla="*/ 766689 h 2546252"/>
                  <a:gd name="connsiteX77" fmla="*/ 2560320 w 6161649"/>
                  <a:gd name="connsiteY77" fmla="*/ 745587 h 2546252"/>
                  <a:gd name="connsiteX78" fmla="*/ 2581421 w 6161649"/>
                  <a:gd name="connsiteY78" fmla="*/ 738554 h 2546252"/>
                  <a:gd name="connsiteX79" fmla="*/ 2679895 w 6161649"/>
                  <a:gd name="connsiteY79" fmla="*/ 745587 h 2546252"/>
                  <a:gd name="connsiteX80" fmla="*/ 2764301 w 6161649"/>
                  <a:gd name="connsiteY80" fmla="*/ 745587 h 2546252"/>
                  <a:gd name="connsiteX81" fmla="*/ 2771335 w 6161649"/>
                  <a:gd name="connsiteY81" fmla="*/ 724486 h 2546252"/>
                  <a:gd name="connsiteX82" fmla="*/ 2813538 w 6161649"/>
                  <a:gd name="connsiteY82" fmla="*/ 717452 h 2546252"/>
                  <a:gd name="connsiteX83" fmla="*/ 2855741 w 6161649"/>
                  <a:gd name="connsiteY83" fmla="*/ 703384 h 2546252"/>
                  <a:gd name="connsiteX84" fmla="*/ 3017520 w 6161649"/>
                  <a:gd name="connsiteY84" fmla="*/ 695590 h 2546252"/>
                  <a:gd name="connsiteX85" fmla="*/ 3066757 w 6161649"/>
                  <a:gd name="connsiteY85" fmla="*/ 682283 h 2546252"/>
                  <a:gd name="connsiteX86" fmla="*/ 3123027 w 6161649"/>
                  <a:gd name="connsiteY86" fmla="*/ 668215 h 2546252"/>
                  <a:gd name="connsiteX87" fmla="*/ 3151163 w 6161649"/>
                  <a:gd name="connsiteY87" fmla="*/ 661181 h 2546252"/>
                  <a:gd name="connsiteX88" fmla="*/ 3200400 w 6161649"/>
                  <a:gd name="connsiteY88" fmla="*/ 647114 h 2546252"/>
                  <a:gd name="connsiteX89" fmla="*/ 3242603 w 6161649"/>
                  <a:gd name="connsiteY89" fmla="*/ 640080 h 2546252"/>
                  <a:gd name="connsiteX90" fmla="*/ 3284806 w 6161649"/>
                  <a:gd name="connsiteY90" fmla="*/ 618978 h 2546252"/>
                  <a:gd name="connsiteX91" fmla="*/ 3298874 w 6161649"/>
                  <a:gd name="connsiteY91" fmla="*/ 597877 h 2546252"/>
                  <a:gd name="connsiteX92" fmla="*/ 3334043 w 6161649"/>
                  <a:gd name="connsiteY92" fmla="*/ 597877 h 2546252"/>
                  <a:gd name="connsiteX93" fmla="*/ 3397347 w 6161649"/>
                  <a:gd name="connsiteY93" fmla="*/ 513471 h 2546252"/>
                  <a:gd name="connsiteX94" fmla="*/ 3453618 w 6161649"/>
                  <a:gd name="connsiteY94" fmla="*/ 485335 h 2546252"/>
                  <a:gd name="connsiteX95" fmla="*/ 3495821 w 6161649"/>
                  <a:gd name="connsiteY95" fmla="*/ 471267 h 2546252"/>
                  <a:gd name="connsiteX96" fmla="*/ 3545058 w 6161649"/>
                  <a:gd name="connsiteY96" fmla="*/ 450166 h 2546252"/>
                  <a:gd name="connsiteX97" fmla="*/ 3566160 w 6161649"/>
                  <a:gd name="connsiteY97" fmla="*/ 443132 h 2546252"/>
                  <a:gd name="connsiteX98" fmla="*/ 3798277 w 6161649"/>
                  <a:gd name="connsiteY98" fmla="*/ 429064 h 2546252"/>
                  <a:gd name="connsiteX99" fmla="*/ 3896751 w 6161649"/>
                  <a:gd name="connsiteY99" fmla="*/ 407963 h 2546252"/>
                  <a:gd name="connsiteX100" fmla="*/ 3903784 w 6161649"/>
                  <a:gd name="connsiteY100" fmla="*/ 407963 h 2546252"/>
                  <a:gd name="connsiteX101" fmla="*/ 3903784 w 6161649"/>
                  <a:gd name="connsiteY101" fmla="*/ 379827 h 2546252"/>
                  <a:gd name="connsiteX102" fmla="*/ 4192172 w 6161649"/>
                  <a:gd name="connsiteY102" fmla="*/ 379827 h 2546252"/>
                  <a:gd name="connsiteX103" fmla="*/ 4220307 w 6161649"/>
                  <a:gd name="connsiteY103" fmla="*/ 337624 h 2546252"/>
                  <a:gd name="connsiteX104" fmla="*/ 4389120 w 6161649"/>
                  <a:gd name="connsiteY104" fmla="*/ 337624 h 2546252"/>
                  <a:gd name="connsiteX105" fmla="*/ 4389120 w 6161649"/>
                  <a:gd name="connsiteY105" fmla="*/ 337624 h 2546252"/>
                  <a:gd name="connsiteX106" fmla="*/ 4543864 w 6161649"/>
                  <a:gd name="connsiteY106" fmla="*/ 330591 h 2546252"/>
                  <a:gd name="connsiteX107" fmla="*/ 4543864 w 6161649"/>
                  <a:gd name="connsiteY107" fmla="*/ 330591 h 2546252"/>
                  <a:gd name="connsiteX108" fmla="*/ 4593101 w 6161649"/>
                  <a:gd name="connsiteY108" fmla="*/ 288387 h 2546252"/>
                  <a:gd name="connsiteX109" fmla="*/ 4642338 w 6161649"/>
                  <a:gd name="connsiteY109" fmla="*/ 246184 h 2546252"/>
                  <a:gd name="connsiteX110" fmla="*/ 4930726 w 6161649"/>
                  <a:gd name="connsiteY110" fmla="*/ 246184 h 2546252"/>
                  <a:gd name="connsiteX111" fmla="*/ 4965895 w 6161649"/>
                  <a:gd name="connsiteY111" fmla="*/ 239151 h 2546252"/>
                  <a:gd name="connsiteX112" fmla="*/ 5036234 w 6161649"/>
                  <a:gd name="connsiteY112" fmla="*/ 232117 h 2546252"/>
                  <a:gd name="connsiteX113" fmla="*/ 5057335 w 6161649"/>
                  <a:gd name="connsiteY113" fmla="*/ 211015 h 2546252"/>
                  <a:gd name="connsiteX114" fmla="*/ 5591907 w 6161649"/>
                  <a:gd name="connsiteY114" fmla="*/ 211015 h 2546252"/>
                  <a:gd name="connsiteX115" fmla="*/ 5591907 w 6161649"/>
                  <a:gd name="connsiteY115" fmla="*/ 211015 h 2546252"/>
                  <a:gd name="connsiteX116" fmla="*/ 5725551 w 6161649"/>
                  <a:gd name="connsiteY116" fmla="*/ 211015 h 2546252"/>
                  <a:gd name="connsiteX117" fmla="*/ 5725551 w 6161649"/>
                  <a:gd name="connsiteY117" fmla="*/ 182880 h 2546252"/>
                  <a:gd name="connsiteX118" fmla="*/ 5781821 w 6161649"/>
                  <a:gd name="connsiteY118" fmla="*/ 112541 h 2546252"/>
                  <a:gd name="connsiteX119" fmla="*/ 5908431 w 6161649"/>
                  <a:gd name="connsiteY119" fmla="*/ 112541 h 2546252"/>
                  <a:gd name="connsiteX120" fmla="*/ 5908431 w 6161649"/>
                  <a:gd name="connsiteY120" fmla="*/ 35169 h 2546252"/>
                  <a:gd name="connsiteX121" fmla="*/ 5992837 w 6161649"/>
                  <a:gd name="connsiteY121" fmla="*/ 28135 h 2546252"/>
                  <a:gd name="connsiteX122" fmla="*/ 6084277 w 6161649"/>
                  <a:gd name="connsiteY122" fmla="*/ 21101 h 2546252"/>
                  <a:gd name="connsiteX123" fmla="*/ 6140547 w 6161649"/>
                  <a:gd name="connsiteY123" fmla="*/ 14067 h 2546252"/>
                  <a:gd name="connsiteX124" fmla="*/ 6161649 w 6161649"/>
                  <a:gd name="connsiteY124" fmla="*/ 0 h 2546252"/>
                  <a:gd name="connsiteX125" fmla="*/ 6161649 w 6161649"/>
                  <a:gd name="connsiteY125" fmla="*/ 0 h 2546252"/>
                  <a:gd name="connsiteX0" fmla="*/ 0 w 6161649"/>
                  <a:gd name="connsiteY0" fmla="*/ 2546252 h 2546252"/>
                  <a:gd name="connsiteX1" fmla="*/ 0 w 6161649"/>
                  <a:gd name="connsiteY1" fmla="*/ 2546252 h 2546252"/>
                  <a:gd name="connsiteX2" fmla="*/ 14067 w 6161649"/>
                  <a:gd name="connsiteY2" fmla="*/ 2482947 h 2546252"/>
                  <a:gd name="connsiteX3" fmla="*/ 28135 w 6161649"/>
                  <a:gd name="connsiteY3" fmla="*/ 2440744 h 2546252"/>
                  <a:gd name="connsiteX4" fmla="*/ 35169 w 6161649"/>
                  <a:gd name="connsiteY4" fmla="*/ 2370406 h 2546252"/>
                  <a:gd name="connsiteX5" fmla="*/ 42203 w 6161649"/>
                  <a:gd name="connsiteY5" fmla="*/ 2349304 h 2546252"/>
                  <a:gd name="connsiteX6" fmla="*/ 49237 w 6161649"/>
                  <a:gd name="connsiteY6" fmla="*/ 2307101 h 2546252"/>
                  <a:gd name="connsiteX7" fmla="*/ 56271 w 6161649"/>
                  <a:gd name="connsiteY7" fmla="*/ 2187526 h 2546252"/>
                  <a:gd name="connsiteX8" fmla="*/ 77372 w 6161649"/>
                  <a:gd name="connsiteY8" fmla="*/ 2110154 h 2546252"/>
                  <a:gd name="connsiteX9" fmla="*/ 84406 w 6161649"/>
                  <a:gd name="connsiteY9" fmla="*/ 2018714 h 2546252"/>
                  <a:gd name="connsiteX10" fmla="*/ 98474 w 6161649"/>
                  <a:gd name="connsiteY10" fmla="*/ 1976511 h 2546252"/>
                  <a:gd name="connsiteX11" fmla="*/ 105507 w 6161649"/>
                  <a:gd name="connsiteY11" fmla="*/ 1934307 h 2546252"/>
                  <a:gd name="connsiteX12" fmla="*/ 112541 w 6161649"/>
                  <a:gd name="connsiteY12" fmla="*/ 1913206 h 2546252"/>
                  <a:gd name="connsiteX13" fmla="*/ 119575 w 6161649"/>
                  <a:gd name="connsiteY13" fmla="*/ 1878037 h 2546252"/>
                  <a:gd name="connsiteX14" fmla="*/ 133643 w 6161649"/>
                  <a:gd name="connsiteY14" fmla="*/ 1835834 h 2546252"/>
                  <a:gd name="connsiteX15" fmla="*/ 147711 w 6161649"/>
                  <a:gd name="connsiteY15" fmla="*/ 1772529 h 2546252"/>
                  <a:gd name="connsiteX16" fmla="*/ 161778 w 6161649"/>
                  <a:gd name="connsiteY16" fmla="*/ 1751427 h 2546252"/>
                  <a:gd name="connsiteX17" fmla="*/ 168812 w 6161649"/>
                  <a:gd name="connsiteY17" fmla="*/ 1730326 h 2546252"/>
                  <a:gd name="connsiteX18" fmla="*/ 189914 w 6161649"/>
                  <a:gd name="connsiteY18" fmla="*/ 1716258 h 2546252"/>
                  <a:gd name="connsiteX19" fmla="*/ 203981 w 6161649"/>
                  <a:gd name="connsiteY19" fmla="*/ 1695157 h 2546252"/>
                  <a:gd name="connsiteX20" fmla="*/ 218049 w 6161649"/>
                  <a:gd name="connsiteY20" fmla="*/ 1652954 h 2546252"/>
                  <a:gd name="connsiteX21" fmla="*/ 239151 w 6161649"/>
                  <a:gd name="connsiteY21" fmla="*/ 1638886 h 2546252"/>
                  <a:gd name="connsiteX22" fmla="*/ 253218 w 6161649"/>
                  <a:gd name="connsiteY22" fmla="*/ 1617784 h 2546252"/>
                  <a:gd name="connsiteX23" fmla="*/ 274320 w 6161649"/>
                  <a:gd name="connsiteY23" fmla="*/ 1610751 h 2546252"/>
                  <a:gd name="connsiteX24" fmla="*/ 281354 w 6161649"/>
                  <a:gd name="connsiteY24" fmla="*/ 1589649 h 2546252"/>
                  <a:gd name="connsiteX25" fmla="*/ 309489 w 6161649"/>
                  <a:gd name="connsiteY25" fmla="*/ 1498209 h 2546252"/>
                  <a:gd name="connsiteX26" fmla="*/ 330591 w 6161649"/>
                  <a:gd name="connsiteY26" fmla="*/ 1484141 h 2546252"/>
                  <a:gd name="connsiteX27" fmla="*/ 372794 w 6161649"/>
                  <a:gd name="connsiteY27" fmla="*/ 1470074 h 2546252"/>
                  <a:gd name="connsiteX28" fmla="*/ 436098 w 6161649"/>
                  <a:gd name="connsiteY28" fmla="*/ 1441938 h 2546252"/>
                  <a:gd name="connsiteX29" fmla="*/ 457200 w 6161649"/>
                  <a:gd name="connsiteY29" fmla="*/ 1434904 h 2546252"/>
                  <a:gd name="connsiteX30" fmla="*/ 485335 w 6161649"/>
                  <a:gd name="connsiteY30" fmla="*/ 1392701 h 2546252"/>
                  <a:gd name="connsiteX31" fmla="*/ 492369 w 6161649"/>
                  <a:gd name="connsiteY31" fmla="*/ 1371600 h 2546252"/>
                  <a:gd name="connsiteX32" fmla="*/ 513471 w 6161649"/>
                  <a:gd name="connsiteY32" fmla="*/ 1357532 h 2546252"/>
                  <a:gd name="connsiteX33" fmla="*/ 562707 w 6161649"/>
                  <a:gd name="connsiteY33" fmla="*/ 1329397 h 2546252"/>
                  <a:gd name="connsiteX34" fmla="*/ 576775 w 6161649"/>
                  <a:gd name="connsiteY34" fmla="*/ 1308295 h 2546252"/>
                  <a:gd name="connsiteX35" fmla="*/ 597877 w 6161649"/>
                  <a:gd name="connsiteY35" fmla="*/ 1294227 h 2546252"/>
                  <a:gd name="connsiteX36" fmla="*/ 604911 w 6161649"/>
                  <a:gd name="connsiteY36" fmla="*/ 1273126 h 2546252"/>
                  <a:gd name="connsiteX37" fmla="*/ 661181 w 6161649"/>
                  <a:gd name="connsiteY37" fmla="*/ 1259058 h 2546252"/>
                  <a:gd name="connsiteX38" fmla="*/ 773723 w 6161649"/>
                  <a:gd name="connsiteY38" fmla="*/ 1259058 h 2546252"/>
                  <a:gd name="connsiteX39" fmla="*/ 773723 w 6161649"/>
                  <a:gd name="connsiteY39" fmla="*/ 1252024 h 2546252"/>
                  <a:gd name="connsiteX40" fmla="*/ 844061 w 6161649"/>
                  <a:gd name="connsiteY40" fmla="*/ 1202787 h 2546252"/>
                  <a:gd name="connsiteX41" fmla="*/ 858129 w 6161649"/>
                  <a:gd name="connsiteY41" fmla="*/ 1202787 h 2546252"/>
                  <a:gd name="connsiteX42" fmla="*/ 942535 w 6161649"/>
                  <a:gd name="connsiteY42" fmla="*/ 1202787 h 2546252"/>
                  <a:gd name="connsiteX43" fmla="*/ 970671 w 6161649"/>
                  <a:gd name="connsiteY43" fmla="*/ 1146517 h 2546252"/>
                  <a:gd name="connsiteX44" fmla="*/ 1033975 w 6161649"/>
                  <a:gd name="connsiteY44" fmla="*/ 1132449 h 2546252"/>
                  <a:gd name="connsiteX45" fmla="*/ 1069144 w 6161649"/>
                  <a:gd name="connsiteY45" fmla="*/ 1125415 h 2546252"/>
                  <a:gd name="connsiteX46" fmla="*/ 1083212 w 6161649"/>
                  <a:gd name="connsiteY46" fmla="*/ 1104314 h 2546252"/>
                  <a:gd name="connsiteX47" fmla="*/ 1125415 w 6161649"/>
                  <a:gd name="connsiteY47" fmla="*/ 1090246 h 2546252"/>
                  <a:gd name="connsiteX48" fmla="*/ 1125415 w 6161649"/>
                  <a:gd name="connsiteY48" fmla="*/ 1090246 h 2546252"/>
                  <a:gd name="connsiteX49" fmla="*/ 1153551 w 6161649"/>
                  <a:gd name="connsiteY49" fmla="*/ 1083212 h 2546252"/>
                  <a:gd name="connsiteX50" fmla="*/ 1195754 w 6161649"/>
                  <a:gd name="connsiteY50" fmla="*/ 1069144 h 2546252"/>
                  <a:gd name="connsiteX51" fmla="*/ 1216855 w 6161649"/>
                  <a:gd name="connsiteY51" fmla="*/ 1026941 h 2546252"/>
                  <a:gd name="connsiteX52" fmla="*/ 1230923 w 6161649"/>
                  <a:gd name="connsiteY52" fmla="*/ 1005840 h 2546252"/>
                  <a:gd name="connsiteX53" fmla="*/ 1353160 w 6161649"/>
                  <a:gd name="connsiteY53" fmla="*/ 1001278 h 2546252"/>
                  <a:gd name="connsiteX54" fmla="*/ 1390420 w 6161649"/>
                  <a:gd name="connsiteY54" fmla="*/ 965347 h 2546252"/>
                  <a:gd name="connsiteX55" fmla="*/ 1460948 w 6161649"/>
                  <a:gd name="connsiteY55" fmla="*/ 968200 h 2546252"/>
                  <a:gd name="connsiteX56" fmla="*/ 1498209 w 6161649"/>
                  <a:gd name="connsiteY56" fmla="*/ 949569 h 2546252"/>
                  <a:gd name="connsiteX57" fmla="*/ 1519311 w 6161649"/>
                  <a:gd name="connsiteY57" fmla="*/ 935501 h 2546252"/>
                  <a:gd name="connsiteX58" fmla="*/ 1563604 w 6161649"/>
                  <a:gd name="connsiteY58" fmla="*/ 938352 h 2546252"/>
                  <a:gd name="connsiteX59" fmla="*/ 1617214 w 6161649"/>
                  <a:gd name="connsiteY59" fmla="*/ 927136 h 2546252"/>
                  <a:gd name="connsiteX60" fmla="*/ 1688123 w 6161649"/>
                  <a:gd name="connsiteY60" fmla="*/ 886264 h 2546252"/>
                  <a:gd name="connsiteX61" fmla="*/ 1732797 w 6161649"/>
                  <a:gd name="connsiteY61" fmla="*/ 865543 h 2546252"/>
                  <a:gd name="connsiteX62" fmla="*/ 1821766 w 6161649"/>
                  <a:gd name="connsiteY62" fmla="*/ 866303 h 2546252"/>
                  <a:gd name="connsiteX63" fmla="*/ 1855224 w 6161649"/>
                  <a:gd name="connsiteY63" fmla="*/ 844441 h 2546252"/>
                  <a:gd name="connsiteX64" fmla="*/ 1913206 w 6161649"/>
                  <a:gd name="connsiteY64" fmla="*/ 844061 h 2546252"/>
                  <a:gd name="connsiteX65" fmla="*/ 1965294 w 6161649"/>
                  <a:gd name="connsiteY65" fmla="*/ 850335 h 2546252"/>
                  <a:gd name="connsiteX66" fmla="*/ 2013581 w 6161649"/>
                  <a:gd name="connsiteY66" fmla="*/ 852426 h 2546252"/>
                  <a:gd name="connsiteX67" fmla="*/ 2072132 w 6161649"/>
                  <a:gd name="connsiteY67" fmla="*/ 850335 h 2546252"/>
                  <a:gd name="connsiteX68" fmla="*/ 2124221 w 6161649"/>
                  <a:gd name="connsiteY68" fmla="*/ 851095 h 2546252"/>
                  <a:gd name="connsiteX69" fmla="*/ 2145323 w 6161649"/>
                  <a:gd name="connsiteY69" fmla="*/ 844061 h 2546252"/>
                  <a:gd name="connsiteX70" fmla="*/ 2208627 w 6161649"/>
                  <a:gd name="connsiteY70" fmla="*/ 837027 h 2546252"/>
                  <a:gd name="connsiteX71" fmla="*/ 2300067 w 6161649"/>
                  <a:gd name="connsiteY71" fmla="*/ 829994 h 2546252"/>
                  <a:gd name="connsiteX72" fmla="*/ 2368315 w 6161649"/>
                  <a:gd name="connsiteY72" fmla="*/ 818208 h 2546252"/>
                  <a:gd name="connsiteX73" fmla="*/ 2433711 w 6161649"/>
                  <a:gd name="connsiteY73" fmla="*/ 808892 h 2546252"/>
                  <a:gd name="connsiteX74" fmla="*/ 2454812 w 6161649"/>
                  <a:gd name="connsiteY74" fmla="*/ 801858 h 2546252"/>
                  <a:gd name="connsiteX75" fmla="*/ 2539218 w 6161649"/>
                  <a:gd name="connsiteY75" fmla="*/ 787791 h 2546252"/>
                  <a:gd name="connsiteX76" fmla="*/ 2553286 w 6161649"/>
                  <a:gd name="connsiteY76" fmla="*/ 766689 h 2546252"/>
                  <a:gd name="connsiteX77" fmla="*/ 2560320 w 6161649"/>
                  <a:gd name="connsiteY77" fmla="*/ 745587 h 2546252"/>
                  <a:gd name="connsiteX78" fmla="*/ 2581421 w 6161649"/>
                  <a:gd name="connsiteY78" fmla="*/ 738554 h 2546252"/>
                  <a:gd name="connsiteX79" fmla="*/ 2679895 w 6161649"/>
                  <a:gd name="connsiteY79" fmla="*/ 745587 h 2546252"/>
                  <a:gd name="connsiteX80" fmla="*/ 2764301 w 6161649"/>
                  <a:gd name="connsiteY80" fmla="*/ 745587 h 2546252"/>
                  <a:gd name="connsiteX81" fmla="*/ 2771335 w 6161649"/>
                  <a:gd name="connsiteY81" fmla="*/ 724486 h 2546252"/>
                  <a:gd name="connsiteX82" fmla="*/ 2813538 w 6161649"/>
                  <a:gd name="connsiteY82" fmla="*/ 717452 h 2546252"/>
                  <a:gd name="connsiteX83" fmla="*/ 2855741 w 6161649"/>
                  <a:gd name="connsiteY83" fmla="*/ 703384 h 2546252"/>
                  <a:gd name="connsiteX84" fmla="*/ 3017520 w 6161649"/>
                  <a:gd name="connsiteY84" fmla="*/ 695590 h 2546252"/>
                  <a:gd name="connsiteX85" fmla="*/ 3019802 w 6161649"/>
                  <a:gd name="connsiteY85" fmla="*/ 682283 h 2546252"/>
                  <a:gd name="connsiteX86" fmla="*/ 3123027 w 6161649"/>
                  <a:gd name="connsiteY86" fmla="*/ 668215 h 2546252"/>
                  <a:gd name="connsiteX87" fmla="*/ 3151163 w 6161649"/>
                  <a:gd name="connsiteY87" fmla="*/ 661181 h 2546252"/>
                  <a:gd name="connsiteX88" fmla="*/ 3200400 w 6161649"/>
                  <a:gd name="connsiteY88" fmla="*/ 647114 h 2546252"/>
                  <a:gd name="connsiteX89" fmla="*/ 3242603 w 6161649"/>
                  <a:gd name="connsiteY89" fmla="*/ 640080 h 2546252"/>
                  <a:gd name="connsiteX90" fmla="*/ 3284806 w 6161649"/>
                  <a:gd name="connsiteY90" fmla="*/ 618978 h 2546252"/>
                  <a:gd name="connsiteX91" fmla="*/ 3298874 w 6161649"/>
                  <a:gd name="connsiteY91" fmla="*/ 597877 h 2546252"/>
                  <a:gd name="connsiteX92" fmla="*/ 3334043 w 6161649"/>
                  <a:gd name="connsiteY92" fmla="*/ 597877 h 2546252"/>
                  <a:gd name="connsiteX93" fmla="*/ 3397347 w 6161649"/>
                  <a:gd name="connsiteY93" fmla="*/ 513471 h 2546252"/>
                  <a:gd name="connsiteX94" fmla="*/ 3453618 w 6161649"/>
                  <a:gd name="connsiteY94" fmla="*/ 485335 h 2546252"/>
                  <a:gd name="connsiteX95" fmla="*/ 3495821 w 6161649"/>
                  <a:gd name="connsiteY95" fmla="*/ 471267 h 2546252"/>
                  <a:gd name="connsiteX96" fmla="*/ 3545058 w 6161649"/>
                  <a:gd name="connsiteY96" fmla="*/ 450166 h 2546252"/>
                  <a:gd name="connsiteX97" fmla="*/ 3566160 w 6161649"/>
                  <a:gd name="connsiteY97" fmla="*/ 443132 h 2546252"/>
                  <a:gd name="connsiteX98" fmla="*/ 3798277 w 6161649"/>
                  <a:gd name="connsiteY98" fmla="*/ 429064 h 2546252"/>
                  <a:gd name="connsiteX99" fmla="*/ 3896751 w 6161649"/>
                  <a:gd name="connsiteY99" fmla="*/ 407963 h 2546252"/>
                  <a:gd name="connsiteX100" fmla="*/ 3903784 w 6161649"/>
                  <a:gd name="connsiteY100" fmla="*/ 407963 h 2546252"/>
                  <a:gd name="connsiteX101" fmla="*/ 3903784 w 6161649"/>
                  <a:gd name="connsiteY101" fmla="*/ 379827 h 2546252"/>
                  <a:gd name="connsiteX102" fmla="*/ 4192172 w 6161649"/>
                  <a:gd name="connsiteY102" fmla="*/ 379827 h 2546252"/>
                  <a:gd name="connsiteX103" fmla="*/ 4220307 w 6161649"/>
                  <a:gd name="connsiteY103" fmla="*/ 337624 h 2546252"/>
                  <a:gd name="connsiteX104" fmla="*/ 4389120 w 6161649"/>
                  <a:gd name="connsiteY104" fmla="*/ 337624 h 2546252"/>
                  <a:gd name="connsiteX105" fmla="*/ 4389120 w 6161649"/>
                  <a:gd name="connsiteY105" fmla="*/ 337624 h 2546252"/>
                  <a:gd name="connsiteX106" fmla="*/ 4543864 w 6161649"/>
                  <a:gd name="connsiteY106" fmla="*/ 330591 h 2546252"/>
                  <a:gd name="connsiteX107" fmla="*/ 4543864 w 6161649"/>
                  <a:gd name="connsiteY107" fmla="*/ 330591 h 2546252"/>
                  <a:gd name="connsiteX108" fmla="*/ 4593101 w 6161649"/>
                  <a:gd name="connsiteY108" fmla="*/ 288387 h 2546252"/>
                  <a:gd name="connsiteX109" fmla="*/ 4642338 w 6161649"/>
                  <a:gd name="connsiteY109" fmla="*/ 246184 h 2546252"/>
                  <a:gd name="connsiteX110" fmla="*/ 4930726 w 6161649"/>
                  <a:gd name="connsiteY110" fmla="*/ 246184 h 2546252"/>
                  <a:gd name="connsiteX111" fmla="*/ 4965895 w 6161649"/>
                  <a:gd name="connsiteY111" fmla="*/ 239151 h 2546252"/>
                  <a:gd name="connsiteX112" fmla="*/ 5036234 w 6161649"/>
                  <a:gd name="connsiteY112" fmla="*/ 232117 h 2546252"/>
                  <a:gd name="connsiteX113" fmla="*/ 5057335 w 6161649"/>
                  <a:gd name="connsiteY113" fmla="*/ 211015 h 2546252"/>
                  <a:gd name="connsiteX114" fmla="*/ 5591907 w 6161649"/>
                  <a:gd name="connsiteY114" fmla="*/ 211015 h 2546252"/>
                  <a:gd name="connsiteX115" fmla="*/ 5591907 w 6161649"/>
                  <a:gd name="connsiteY115" fmla="*/ 211015 h 2546252"/>
                  <a:gd name="connsiteX116" fmla="*/ 5725551 w 6161649"/>
                  <a:gd name="connsiteY116" fmla="*/ 211015 h 2546252"/>
                  <a:gd name="connsiteX117" fmla="*/ 5725551 w 6161649"/>
                  <a:gd name="connsiteY117" fmla="*/ 182880 h 2546252"/>
                  <a:gd name="connsiteX118" fmla="*/ 5781821 w 6161649"/>
                  <a:gd name="connsiteY118" fmla="*/ 112541 h 2546252"/>
                  <a:gd name="connsiteX119" fmla="*/ 5908431 w 6161649"/>
                  <a:gd name="connsiteY119" fmla="*/ 112541 h 2546252"/>
                  <a:gd name="connsiteX120" fmla="*/ 5908431 w 6161649"/>
                  <a:gd name="connsiteY120" fmla="*/ 35169 h 2546252"/>
                  <a:gd name="connsiteX121" fmla="*/ 5992837 w 6161649"/>
                  <a:gd name="connsiteY121" fmla="*/ 28135 h 2546252"/>
                  <a:gd name="connsiteX122" fmla="*/ 6084277 w 6161649"/>
                  <a:gd name="connsiteY122" fmla="*/ 21101 h 2546252"/>
                  <a:gd name="connsiteX123" fmla="*/ 6140547 w 6161649"/>
                  <a:gd name="connsiteY123" fmla="*/ 14067 h 2546252"/>
                  <a:gd name="connsiteX124" fmla="*/ 6161649 w 6161649"/>
                  <a:gd name="connsiteY124" fmla="*/ 0 h 2546252"/>
                  <a:gd name="connsiteX125" fmla="*/ 6161649 w 6161649"/>
                  <a:gd name="connsiteY125" fmla="*/ 0 h 2546252"/>
                  <a:gd name="connsiteX0" fmla="*/ 0 w 6161649"/>
                  <a:gd name="connsiteY0" fmla="*/ 2546252 h 2546252"/>
                  <a:gd name="connsiteX1" fmla="*/ 0 w 6161649"/>
                  <a:gd name="connsiteY1" fmla="*/ 2546252 h 2546252"/>
                  <a:gd name="connsiteX2" fmla="*/ 14067 w 6161649"/>
                  <a:gd name="connsiteY2" fmla="*/ 2482947 h 2546252"/>
                  <a:gd name="connsiteX3" fmla="*/ 28135 w 6161649"/>
                  <a:gd name="connsiteY3" fmla="*/ 2440744 h 2546252"/>
                  <a:gd name="connsiteX4" fmla="*/ 35169 w 6161649"/>
                  <a:gd name="connsiteY4" fmla="*/ 2370406 h 2546252"/>
                  <a:gd name="connsiteX5" fmla="*/ 42203 w 6161649"/>
                  <a:gd name="connsiteY5" fmla="*/ 2349304 h 2546252"/>
                  <a:gd name="connsiteX6" fmla="*/ 49237 w 6161649"/>
                  <a:gd name="connsiteY6" fmla="*/ 2307101 h 2546252"/>
                  <a:gd name="connsiteX7" fmla="*/ 56271 w 6161649"/>
                  <a:gd name="connsiteY7" fmla="*/ 2187526 h 2546252"/>
                  <a:gd name="connsiteX8" fmla="*/ 77372 w 6161649"/>
                  <a:gd name="connsiteY8" fmla="*/ 2110154 h 2546252"/>
                  <a:gd name="connsiteX9" fmla="*/ 84406 w 6161649"/>
                  <a:gd name="connsiteY9" fmla="*/ 2018714 h 2546252"/>
                  <a:gd name="connsiteX10" fmla="*/ 98474 w 6161649"/>
                  <a:gd name="connsiteY10" fmla="*/ 1976511 h 2546252"/>
                  <a:gd name="connsiteX11" fmla="*/ 105507 w 6161649"/>
                  <a:gd name="connsiteY11" fmla="*/ 1934307 h 2546252"/>
                  <a:gd name="connsiteX12" fmla="*/ 112541 w 6161649"/>
                  <a:gd name="connsiteY12" fmla="*/ 1913206 h 2546252"/>
                  <a:gd name="connsiteX13" fmla="*/ 119575 w 6161649"/>
                  <a:gd name="connsiteY13" fmla="*/ 1878037 h 2546252"/>
                  <a:gd name="connsiteX14" fmla="*/ 133643 w 6161649"/>
                  <a:gd name="connsiteY14" fmla="*/ 1835834 h 2546252"/>
                  <a:gd name="connsiteX15" fmla="*/ 147711 w 6161649"/>
                  <a:gd name="connsiteY15" fmla="*/ 1772529 h 2546252"/>
                  <a:gd name="connsiteX16" fmla="*/ 161778 w 6161649"/>
                  <a:gd name="connsiteY16" fmla="*/ 1751427 h 2546252"/>
                  <a:gd name="connsiteX17" fmla="*/ 168812 w 6161649"/>
                  <a:gd name="connsiteY17" fmla="*/ 1730326 h 2546252"/>
                  <a:gd name="connsiteX18" fmla="*/ 189914 w 6161649"/>
                  <a:gd name="connsiteY18" fmla="*/ 1716258 h 2546252"/>
                  <a:gd name="connsiteX19" fmla="*/ 203981 w 6161649"/>
                  <a:gd name="connsiteY19" fmla="*/ 1695157 h 2546252"/>
                  <a:gd name="connsiteX20" fmla="*/ 218049 w 6161649"/>
                  <a:gd name="connsiteY20" fmla="*/ 1652954 h 2546252"/>
                  <a:gd name="connsiteX21" fmla="*/ 239151 w 6161649"/>
                  <a:gd name="connsiteY21" fmla="*/ 1638886 h 2546252"/>
                  <a:gd name="connsiteX22" fmla="*/ 253218 w 6161649"/>
                  <a:gd name="connsiteY22" fmla="*/ 1617784 h 2546252"/>
                  <a:gd name="connsiteX23" fmla="*/ 274320 w 6161649"/>
                  <a:gd name="connsiteY23" fmla="*/ 1610751 h 2546252"/>
                  <a:gd name="connsiteX24" fmla="*/ 281354 w 6161649"/>
                  <a:gd name="connsiteY24" fmla="*/ 1589649 h 2546252"/>
                  <a:gd name="connsiteX25" fmla="*/ 309489 w 6161649"/>
                  <a:gd name="connsiteY25" fmla="*/ 1498209 h 2546252"/>
                  <a:gd name="connsiteX26" fmla="*/ 330591 w 6161649"/>
                  <a:gd name="connsiteY26" fmla="*/ 1484141 h 2546252"/>
                  <a:gd name="connsiteX27" fmla="*/ 372794 w 6161649"/>
                  <a:gd name="connsiteY27" fmla="*/ 1470074 h 2546252"/>
                  <a:gd name="connsiteX28" fmla="*/ 436098 w 6161649"/>
                  <a:gd name="connsiteY28" fmla="*/ 1441938 h 2546252"/>
                  <a:gd name="connsiteX29" fmla="*/ 457200 w 6161649"/>
                  <a:gd name="connsiteY29" fmla="*/ 1434904 h 2546252"/>
                  <a:gd name="connsiteX30" fmla="*/ 485335 w 6161649"/>
                  <a:gd name="connsiteY30" fmla="*/ 1392701 h 2546252"/>
                  <a:gd name="connsiteX31" fmla="*/ 492369 w 6161649"/>
                  <a:gd name="connsiteY31" fmla="*/ 1371600 h 2546252"/>
                  <a:gd name="connsiteX32" fmla="*/ 513471 w 6161649"/>
                  <a:gd name="connsiteY32" fmla="*/ 1357532 h 2546252"/>
                  <a:gd name="connsiteX33" fmla="*/ 562707 w 6161649"/>
                  <a:gd name="connsiteY33" fmla="*/ 1329397 h 2546252"/>
                  <a:gd name="connsiteX34" fmla="*/ 576775 w 6161649"/>
                  <a:gd name="connsiteY34" fmla="*/ 1308295 h 2546252"/>
                  <a:gd name="connsiteX35" fmla="*/ 597877 w 6161649"/>
                  <a:gd name="connsiteY35" fmla="*/ 1294227 h 2546252"/>
                  <a:gd name="connsiteX36" fmla="*/ 604911 w 6161649"/>
                  <a:gd name="connsiteY36" fmla="*/ 1273126 h 2546252"/>
                  <a:gd name="connsiteX37" fmla="*/ 661181 w 6161649"/>
                  <a:gd name="connsiteY37" fmla="*/ 1259058 h 2546252"/>
                  <a:gd name="connsiteX38" fmla="*/ 773723 w 6161649"/>
                  <a:gd name="connsiteY38" fmla="*/ 1259058 h 2546252"/>
                  <a:gd name="connsiteX39" fmla="*/ 773723 w 6161649"/>
                  <a:gd name="connsiteY39" fmla="*/ 1252024 h 2546252"/>
                  <a:gd name="connsiteX40" fmla="*/ 844061 w 6161649"/>
                  <a:gd name="connsiteY40" fmla="*/ 1202787 h 2546252"/>
                  <a:gd name="connsiteX41" fmla="*/ 858129 w 6161649"/>
                  <a:gd name="connsiteY41" fmla="*/ 1202787 h 2546252"/>
                  <a:gd name="connsiteX42" fmla="*/ 942535 w 6161649"/>
                  <a:gd name="connsiteY42" fmla="*/ 1202787 h 2546252"/>
                  <a:gd name="connsiteX43" fmla="*/ 970671 w 6161649"/>
                  <a:gd name="connsiteY43" fmla="*/ 1146517 h 2546252"/>
                  <a:gd name="connsiteX44" fmla="*/ 1033975 w 6161649"/>
                  <a:gd name="connsiteY44" fmla="*/ 1132449 h 2546252"/>
                  <a:gd name="connsiteX45" fmla="*/ 1069144 w 6161649"/>
                  <a:gd name="connsiteY45" fmla="*/ 1125415 h 2546252"/>
                  <a:gd name="connsiteX46" fmla="*/ 1083212 w 6161649"/>
                  <a:gd name="connsiteY46" fmla="*/ 1104314 h 2546252"/>
                  <a:gd name="connsiteX47" fmla="*/ 1125415 w 6161649"/>
                  <a:gd name="connsiteY47" fmla="*/ 1090246 h 2546252"/>
                  <a:gd name="connsiteX48" fmla="*/ 1125415 w 6161649"/>
                  <a:gd name="connsiteY48" fmla="*/ 1090246 h 2546252"/>
                  <a:gd name="connsiteX49" fmla="*/ 1153551 w 6161649"/>
                  <a:gd name="connsiteY49" fmla="*/ 1083212 h 2546252"/>
                  <a:gd name="connsiteX50" fmla="*/ 1195754 w 6161649"/>
                  <a:gd name="connsiteY50" fmla="*/ 1069144 h 2546252"/>
                  <a:gd name="connsiteX51" fmla="*/ 1216855 w 6161649"/>
                  <a:gd name="connsiteY51" fmla="*/ 1026941 h 2546252"/>
                  <a:gd name="connsiteX52" fmla="*/ 1230923 w 6161649"/>
                  <a:gd name="connsiteY52" fmla="*/ 1005840 h 2546252"/>
                  <a:gd name="connsiteX53" fmla="*/ 1353160 w 6161649"/>
                  <a:gd name="connsiteY53" fmla="*/ 1001278 h 2546252"/>
                  <a:gd name="connsiteX54" fmla="*/ 1390420 w 6161649"/>
                  <a:gd name="connsiteY54" fmla="*/ 965347 h 2546252"/>
                  <a:gd name="connsiteX55" fmla="*/ 1460948 w 6161649"/>
                  <a:gd name="connsiteY55" fmla="*/ 968200 h 2546252"/>
                  <a:gd name="connsiteX56" fmla="*/ 1498209 w 6161649"/>
                  <a:gd name="connsiteY56" fmla="*/ 949569 h 2546252"/>
                  <a:gd name="connsiteX57" fmla="*/ 1519311 w 6161649"/>
                  <a:gd name="connsiteY57" fmla="*/ 935501 h 2546252"/>
                  <a:gd name="connsiteX58" fmla="*/ 1563604 w 6161649"/>
                  <a:gd name="connsiteY58" fmla="*/ 938352 h 2546252"/>
                  <a:gd name="connsiteX59" fmla="*/ 1617214 w 6161649"/>
                  <a:gd name="connsiteY59" fmla="*/ 927136 h 2546252"/>
                  <a:gd name="connsiteX60" fmla="*/ 1688123 w 6161649"/>
                  <a:gd name="connsiteY60" fmla="*/ 886264 h 2546252"/>
                  <a:gd name="connsiteX61" fmla="*/ 1732797 w 6161649"/>
                  <a:gd name="connsiteY61" fmla="*/ 865543 h 2546252"/>
                  <a:gd name="connsiteX62" fmla="*/ 1821766 w 6161649"/>
                  <a:gd name="connsiteY62" fmla="*/ 866303 h 2546252"/>
                  <a:gd name="connsiteX63" fmla="*/ 1855224 w 6161649"/>
                  <a:gd name="connsiteY63" fmla="*/ 844441 h 2546252"/>
                  <a:gd name="connsiteX64" fmla="*/ 1913206 w 6161649"/>
                  <a:gd name="connsiteY64" fmla="*/ 844061 h 2546252"/>
                  <a:gd name="connsiteX65" fmla="*/ 1965294 w 6161649"/>
                  <a:gd name="connsiteY65" fmla="*/ 850335 h 2546252"/>
                  <a:gd name="connsiteX66" fmla="*/ 2013581 w 6161649"/>
                  <a:gd name="connsiteY66" fmla="*/ 852426 h 2546252"/>
                  <a:gd name="connsiteX67" fmla="*/ 2072132 w 6161649"/>
                  <a:gd name="connsiteY67" fmla="*/ 850335 h 2546252"/>
                  <a:gd name="connsiteX68" fmla="*/ 2124221 w 6161649"/>
                  <a:gd name="connsiteY68" fmla="*/ 851095 h 2546252"/>
                  <a:gd name="connsiteX69" fmla="*/ 2145323 w 6161649"/>
                  <a:gd name="connsiteY69" fmla="*/ 844061 h 2546252"/>
                  <a:gd name="connsiteX70" fmla="*/ 2208627 w 6161649"/>
                  <a:gd name="connsiteY70" fmla="*/ 837027 h 2546252"/>
                  <a:gd name="connsiteX71" fmla="*/ 2300067 w 6161649"/>
                  <a:gd name="connsiteY71" fmla="*/ 829994 h 2546252"/>
                  <a:gd name="connsiteX72" fmla="*/ 2368315 w 6161649"/>
                  <a:gd name="connsiteY72" fmla="*/ 818208 h 2546252"/>
                  <a:gd name="connsiteX73" fmla="*/ 2433711 w 6161649"/>
                  <a:gd name="connsiteY73" fmla="*/ 808892 h 2546252"/>
                  <a:gd name="connsiteX74" fmla="*/ 2454812 w 6161649"/>
                  <a:gd name="connsiteY74" fmla="*/ 801858 h 2546252"/>
                  <a:gd name="connsiteX75" fmla="*/ 2539218 w 6161649"/>
                  <a:gd name="connsiteY75" fmla="*/ 787791 h 2546252"/>
                  <a:gd name="connsiteX76" fmla="*/ 2553286 w 6161649"/>
                  <a:gd name="connsiteY76" fmla="*/ 766689 h 2546252"/>
                  <a:gd name="connsiteX77" fmla="*/ 2560320 w 6161649"/>
                  <a:gd name="connsiteY77" fmla="*/ 745587 h 2546252"/>
                  <a:gd name="connsiteX78" fmla="*/ 2581421 w 6161649"/>
                  <a:gd name="connsiteY78" fmla="*/ 738554 h 2546252"/>
                  <a:gd name="connsiteX79" fmla="*/ 2679895 w 6161649"/>
                  <a:gd name="connsiteY79" fmla="*/ 745587 h 2546252"/>
                  <a:gd name="connsiteX80" fmla="*/ 2764301 w 6161649"/>
                  <a:gd name="connsiteY80" fmla="*/ 745587 h 2546252"/>
                  <a:gd name="connsiteX81" fmla="*/ 2771335 w 6161649"/>
                  <a:gd name="connsiteY81" fmla="*/ 724486 h 2546252"/>
                  <a:gd name="connsiteX82" fmla="*/ 2813538 w 6161649"/>
                  <a:gd name="connsiteY82" fmla="*/ 717452 h 2546252"/>
                  <a:gd name="connsiteX83" fmla="*/ 2855741 w 6161649"/>
                  <a:gd name="connsiteY83" fmla="*/ 703384 h 2546252"/>
                  <a:gd name="connsiteX84" fmla="*/ 3017520 w 6161649"/>
                  <a:gd name="connsiteY84" fmla="*/ 695590 h 2546252"/>
                  <a:gd name="connsiteX85" fmla="*/ 3034630 w 6161649"/>
                  <a:gd name="connsiteY85" fmla="*/ 679812 h 2546252"/>
                  <a:gd name="connsiteX86" fmla="*/ 3123027 w 6161649"/>
                  <a:gd name="connsiteY86" fmla="*/ 668215 h 2546252"/>
                  <a:gd name="connsiteX87" fmla="*/ 3151163 w 6161649"/>
                  <a:gd name="connsiteY87" fmla="*/ 661181 h 2546252"/>
                  <a:gd name="connsiteX88" fmla="*/ 3200400 w 6161649"/>
                  <a:gd name="connsiteY88" fmla="*/ 647114 h 2546252"/>
                  <a:gd name="connsiteX89" fmla="*/ 3242603 w 6161649"/>
                  <a:gd name="connsiteY89" fmla="*/ 640080 h 2546252"/>
                  <a:gd name="connsiteX90" fmla="*/ 3284806 w 6161649"/>
                  <a:gd name="connsiteY90" fmla="*/ 618978 h 2546252"/>
                  <a:gd name="connsiteX91" fmla="*/ 3298874 w 6161649"/>
                  <a:gd name="connsiteY91" fmla="*/ 597877 h 2546252"/>
                  <a:gd name="connsiteX92" fmla="*/ 3334043 w 6161649"/>
                  <a:gd name="connsiteY92" fmla="*/ 597877 h 2546252"/>
                  <a:gd name="connsiteX93" fmla="*/ 3397347 w 6161649"/>
                  <a:gd name="connsiteY93" fmla="*/ 513471 h 2546252"/>
                  <a:gd name="connsiteX94" fmla="*/ 3453618 w 6161649"/>
                  <a:gd name="connsiteY94" fmla="*/ 485335 h 2546252"/>
                  <a:gd name="connsiteX95" fmla="*/ 3495821 w 6161649"/>
                  <a:gd name="connsiteY95" fmla="*/ 471267 h 2546252"/>
                  <a:gd name="connsiteX96" fmla="*/ 3545058 w 6161649"/>
                  <a:gd name="connsiteY96" fmla="*/ 450166 h 2546252"/>
                  <a:gd name="connsiteX97" fmla="*/ 3566160 w 6161649"/>
                  <a:gd name="connsiteY97" fmla="*/ 443132 h 2546252"/>
                  <a:gd name="connsiteX98" fmla="*/ 3798277 w 6161649"/>
                  <a:gd name="connsiteY98" fmla="*/ 429064 h 2546252"/>
                  <a:gd name="connsiteX99" fmla="*/ 3896751 w 6161649"/>
                  <a:gd name="connsiteY99" fmla="*/ 407963 h 2546252"/>
                  <a:gd name="connsiteX100" fmla="*/ 3903784 w 6161649"/>
                  <a:gd name="connsiteY100" fmla="*/ 407963 h 2546252"/>
                  <a:gd name="connsiteX101" fmla="*/ 3903784 w 6161649"/>
                  <a:gd name="connsiteY101" fmla="*/ 379827 h 2546252"/>
                  <a:gd name="connsiteX102" fmla="*/ 4192172 w 6161649"/>
                  <a:gd name="connsiteY102" fmla="*/ 379827 h 2546252"/>
                  <a:gd name="connsiteX103" fmla="*/ 4220307 w 6161649"/>
                  <a:gd name="connsiteY103" fmla="*/ 337624 h 2546252"/>
                  <a:gd name="connsiteX104" fmla="*/ 4389120 w 6161649"/>
                  <a:gd name="connsiteY104" fmla="*/ 337624 h 2546252"/>
                  <a:gd name="connsiteX105" fmla="*/ 4389120 w 6161649"/>
                  <a:gd name="connsiteY105" fmla="*/ 337624 h 2546252"/>
                  <a:gd name="connsiteX106" fmla="*/ 4543864 w 6161649"/>
                  <a:gd name="connsiteY106" fmla="*/ 330591 h 2546252"/>
                  <a:gd name="connsiteX107" fmla="*/ 4543864 w 6161649"/>
                  <a:gd name="connsiteY107" fmla="*/ 330591 h 2546252"/>
                  <a:gd name="connsiteX108" fmla="*/ 4593101 w 6161649"/>
                  <a:gd name="connsiteY108" fmla="*/ 288387 h 2546252"/>
                  <a:gd name="connsiteX109" fmla="*/ 4642338 w 6161649"/>
                  <a:gd name="connsiteY109" fmla="*/ 246184 h 2546252"/>
                  <a:gd name="connsiteX110" fmla="*/ 4930726 w 6161649"/>
                  <a:gd name="connsiteY110" fmla="*/ 246184 h 2546252"/>
                  <a:gd name="connsiteX111" fmla="*/ 4965895 w 6161649"/>
                  <a:gd name="connsiteY111" fmla="*/ 239151 h 2546252"/>
                  <a:gd name="connsiteX112" fmla="*/ 5036234 w 6161649"/>
                  <a:gd name="connsiteY112" fmla="*/ 232117 h 2546252"/>
                  <a:gd name="connsiteX113" fmla="*/ 5057335 w 6161649"/>
                  <a:gd name="connsiteY113" fmla="*/ 211015 h 2546252"/>
                  <a:gd name="connsiteX114" fmla="*/ 5591907 w 6161649"/>
                  <a:gd name="connsiteY114" fmla="*/ 211015 h 2546252"/>
                  <a:gd name="connsiteX115" fmla="*/ 5591907 w 6161649"/>
                  <a:gd name="connsiteY115" fmla="*/ 211015 h 2546252"/>
                  <a:gd name="connsiteX116" fmla="*/ 5725551 w 6161649"/>
                  <a:gd name="connsiteY116" fmla="*/ 211015 h 2546252"/>
                  <a:gd name="connsiteX117" fmla="*/ 5725551 w 6161649"/>
                  <a:gd name="connsiteY117" fmla="*/ 182880 h 2546252"/>
                  <a:gd name="connsiteX118" fmla="*/ 5781821 w 6161649"/>
                  <a:gd name="connsiteY118" fmla="*/ 112541 h 2546252"/>
                  <a:gd name="connsiteX119" fmla="*/ 5908431 w 6161649"/>
                  <a:gd name="connsiteY119" fmla="*/ 112541 h 2546252"/>
                  <a:gd name="connsiteX120" fmla="*/ 5908431 w 6161649"/>
                  <a:gd name="connsiteY120" fmla="*/ 35169 h 2546252"/>
                  <a:gd name="connsiteX121" fmla="*/ 5992837 w 6161649"/>
                  <a:gd name="connsiteY121" fmla="*/ 28135 h 2546252"/>
                  <a:gd name="connsiteX122" fmla="*/ 6084277 w 6161649"/>
                  <a:gd name="connsiteY122" fmla="*/ 21101 h 2546252"/>
                  <a:gd name="connsiteX123" fmla="*/ 6140547 w 6161649"/>
                  <a:gd name="connsiteY123" fmla="*/ 14067 h 2546252"/>
                  <a:gd name="connsiteX124" fmla="*/ 6161649 w 6161649"/>
                  <a:gd name="connsiteY124" fmla="*/ 0 h 2546252"/>
                  <a:gd name="connsiteX125" fmla="*/ 6161649 w 6161649"/>
                  <a:gd name="connsiteY125" fmla="*/ 0 h 2546252"/>
                  <a:gd name="connsiteX0" fmla="*/ 0 w 6161649"/>
                  <a:gd name="connsiteY0" fmla="*/ 2546252 h 2546252"/>
                  <a:gd name="connsiteX1" fmla="*/ 0 w 6161649"/>
                  <a:gd name="connsiteY1" fmla="*/ 2546252 h 2546252"/>
                  <a:gd name="connsiteX2" fmla="*/ 14067 w 6161649"/>
                  <a:gd name="connsiteY2" fmla="*/ 2482947 h 2546252"/>
                  <a:gd name="connsiteX3" fmla="*/ 28135 w 6161649"/>
                  <a:gd name="connsiteY3" fmla="*/ 2440744 h 2546252"/>
                  <a:gd name="connsiteX4" fmla="*/ 35169 w 6161649"/>
                  <a:gd name="connsiteY4" fmla="*/ 2370406 h 2546252"/>
                  <a:gd name="connsiteX5" fmla="*/ 42203 w 6161649"/>
                  <a:gd name="connsiteY5" fmla="*/ 2349304 h 2546252"/>
                  <a:gd name="connsiteX6" fmla="*/ 49237 w 6161649"/>
                  <a:gd name="connsiteY6" fmla="*/ 2307101 h 2546252"/>
                  <a:gd name="connsiteX7" fmla="*/ 56271 w 6161649"/>
                  <a:gd name="connsiteY7" fmla="*/ 2187526 h 2546252"/>
                  <a:gd name="connsiteX8" fmla="*/ 77372 w 6161649"/>
                  <a:gd name="connsiteY8" fmla="*/ 2110154 h 2546252"/>
                  <a:gd name="connsiteX9" fmla="*/ 84406 w 6161649"/>
                  <a:gd name="connsiteY9" fmla="*/ 2018714 h 2546252"/>
                  <a:gd name="connsiteX10" fmla="*/ 98474 w 6161649"/>
                  <a:gd name="connsiteY10" fmla="*/ 1976511 h 2546252"/>
                  <a:gd name="connsiteX11" fmla="*/ 105507 w 6161649"/>
                  <a:gd name="connsiteY11" fmla="*/ 1934307 h 2546252"/>
                  <a:gd name="connsiteX12" fmla="*/ 112541 w 6161649"/>
                  <a:gd name="connsiteY12" fmla="*/ 1913206 h 2546252"/>
                  <a:gd name="connsiteX13" fmla="*/ 119575 w 6161649"/>
                  <a:gd name="connsiteY13" fmla="*/ 1878037 h 2546252"/>
                  <a:gd name="connsiteX14" fmla="*/ 133643 w 6161649"/>
                  <a:gd name="connsiteY14" fmla="*/ 1835834 h 2546252"/>
                  <a:gd name="connsiteX15" fmla="*/ 147711 w 6161649"/>
                  <a:gd name="connsiteY15" fmla="*/ 1772529 h 2546252"/>
                  <a:gd name="connsiteX16" fmla="*/ 161778 w 6161649"/>
                  <a:gd name="connsiteY16" fmla="*/ 1751427 h 2546252"/>
                  <a:gd name="connsiteX17" fmla="*/ 168812 w 6161649"/>
                  <a:gd name="connsiteY17" fmla="*/ 1730326 h 2546252"/>
                  <a:gd name="connsiteX18" fmla="*/ 189914 w 6161649"/>
                  <a:gd name="connsiteY18" fmla="*/ 1716258 h 2546252"/>
                  <a:gd name="connsiteX19" fmla="*/ 203981 w 6161649"/>
                  <a:gd name="connsiteY19" fmla="*/ 1695157 h 2546252"/>
                  <a:gd name="connsiteX20" fmla="*/ 218049 w 6161649"/>
                  <a:gd name="connsiteY20" fmla="*/ 1652954 h 2546252"/>
                  <a:gd name="connsiteX21" fmla="*/ 239151 w 6161649"/>
                  <a:gd name="connsiteY21" fmla="*/ 1638886 h 2546252"/>
                  <a:gd name="connsiteX22" fmla="*/ 253218 w 6161649"/>
                  <a:gd name="connsiteY22" fmla="*/ 1617784 h 2546252"/>
                  <a:gd name="connsiteX23" fmla="*/ 274320 w 6161649"/>
                  <a:gd name="connsiteY23" fmla="*/ 1610751 h 2546252"/>
                  <a:gd name="connsiteX24" fmla="*/ 281354 w 6161649"/>
                  <a:gd name="connsiteY24" fmla="*/ 1589649 h 2546252"/>
                  <a:gd name="connsiteX25" fmla="*/ 309489 w 6161649"/>
                  <a:gd name="connsiteY25" fmla="*/ 1498209 h 2546252"/>
                  <a:gd name="connsiteX26" fmla="*/ 330591 w 6161649"/>
                  <a:gd name="connsiteY26" fmla="*/ 1484141 h 2546252"/>
                  <a:gd name="connsiteX27" fmla="*/ 372794 w 6161649"/>
                  <a:gd name="connsiteY27" fmla="*/ 1470074 h 2546252"/>
                  <a:gd name="connsiteX28" fmla="*/ 436098 w 6161649"/>
                  <a:gd name="connsiteY28" fmla="*/ 1441938 h 2546252"/>
                  <a:gd name="connsiteX29" fmla="*/ 457200 w 6161649"/>
                  <a:gd name="connsiteY29" fmla="*/ 1434904 h 2546252"/>
                  <a:gd name="connsiteX30" fmla="*/ 485335 w 6161649"/>
                  <a:gd name="connsiteY30" fmla="*/ 1392701 h 2546252"/>
                  <a:gd name="connsiteX31" fmla="*/ 492369 w 6161649"/>
                  <a:gd name="connsiteY31" fmla="*/ 1371600 h 2546252"/>
                  <a:gd name="connsiteX32" fmla="*/ 513471 w 6161649"/>
                  <a:gd name="connsiteY32" fmla="*/ 1357532 h 2546252"/>
                  <a:gd name="connsiteX33" fmla="*/ 562707 w 6161649"/>
                  <a:gd name="connsiteY33" fmla="*/ 1329397 h 2546252"/>
                  <a:gd name="connsiteX34" fmla="*/ 576775 w 6161649"/>
                  <a:gd name="connsiteY34" fmla="*/ 1308295 h 2546252"/>
                  <a:gd name="connsiteX35" fmla="*/ 597877 w 6161649"/>
                  <a:gd name="connsiteY35" fmla="*/ 1294227 h 2546252"/>
                  <a:gd name="connsiteX36" fmla="*/ 604911 w 6161649"/>
                  <a:gd name="connsiteY36" fmla="*/ 1273126 h 2546252"/>
                  <a:gd name="connsiteX37" fmla="*/ 661181 w 6161649"/>
                  <a:gd name="connsiteY37" fmla="*/ 1259058 h 2546252"/>
                  <a:gd name="connsiteX38" fmla="*/ 773723 w 6161649"/>
                  <a:gd name="connsiteY38" fmla="*/ 1259058 h 2546252"/>
                  <a:gd name="connsiteX39" fmla="*/ 773723 w 6161649"/>
                  <a:gd name="connsiteY39" fmla="*/ 1252024 h 2546252"/>
                  <a:gd name="connsiteX40" fmla="*/ 844061 w 6161649"/>
                  <a:gd name="connsiteY40" fmla="*/ 1202787 h 2546252"/>
                  <a:gd name="connsiteX41" fmla="*/ 858129 w 6161649"/>
                  <a:gd name="connsiteY41" fmla="*/ 1202787 h 2546252"/>
                  <a:gd name="connsiteX42" fmla="*/ 942535 w 6161649"/>
                  <a:gd name="connsiteY42" fmla="*/ 1202787 h 2546252"/>
                  <a:gd name="connsiteX43" fmla="*/ 970671 w 6161649"/>
                  <a:gd name="connsiteY43" fmla="*/ 1146517 h 2546252"/>
                  <a:gd name="connsiteX44" fmla="*/ 1033975 w 6161649"/>
                  <a:gd name="connsiteY44" fmla="*/ 1132449 h 2546252"/>
                  <a:gd name="connsiteX45" fmla="*/ 1069144 w 6161649"/>
                  <a:gd name="connsiteY45" fmla="*/ 1125415 h 2546252"/>
                  <a:gd name="connsiteX46" fmla="*/ 1083212 w 6161649"/>
                  <a:gd name="connsiteY46" fmla="*/ 1104314 h 2546252"/>
                  <a:gd name="connsiteX47" fmla="*/ 1125415 w 6161649"/>
                  <a:gd name="connsiteY47" fmla="*/ 1090246 h 2546252"/>
                  <a:gd name="connsiteX48" fmla="*/ 1125415 w 6161649"/>
                  <a:gd name="connsiteY48" fmla="*/ 1090246 h 2546252"/>
                  <a:gd name="connsiteX49" fmla="*/ 1153551 w 6161649"/>
                  <a:gd name="connsiteY49" fmla="*/ 1083212 h 2546252"/>
                  <a:gd name="connsiteX50" fmla="*/ 1195754 w 6161649"/>
                  <a:gd name="connsiteY50" fmla="*/ 1069144 h 2546252"/>
                  <a:gd name="connsiteX51" fmla="*/ 1216855 w 6161649"/>
                  <a:gd name="connsiteY51" fmla="*/ 1026941 h 2546252"/>
                  <a:gd name="connsiteX52" fmla="*/ 1230923 w 6161649"/>
                  <a:gd name="connsiteY52" fmla="*/ 1005840 h 2546252"/>
                  <a:gd name="connsiteX53" fmla="*/ 1353160 w 6161649"/>
                  <a:gd name="connsiteY53" fmla="*/ 1001278 h 2546252"/>
                  <a:gd name="connsiteX54" fmla="*/ 1390420 w 6161649"/>
                  <a:gd name="connsiteY54" fmla="*/ 965347 h 2546252"/>
                  <a:gd name="connsiteX55" fmla="*/ 1460948 w 6161649"/>
                  <a:gd name="connsiteY55" fmla="*/ 968200 h 2546252"/>
                  <a:gd name="connsiteX56" fmla="*/ 1498209 w 6161649"/>
                  <a:gd name="connsiteY56" fmla="*/ 949569 h 2546252"/>
                  <a:gd name="connsiteX57" fmla="*/ 1519311 w 6161649"/>
                  <a:gd name="connsiteY57" fmla="*/ 935501 h 2546252"/>
                  <a:gd name="connsiteX58" fmla="*/ 1563604 w 6161649"/>
                  <a:gd name="connsiteY58" fmla="*/ 938352 h 2546252"/>
                  <a:gd name="connsiteX59" fmla="*/ 1617214 w 6161649"/>
                  <a:gd name="connsiteY59" fmla="*/ 927136 h 2546252"/>
                  <a:gd name="connsiteX60" fmla="*/ 1688123 w 6161649"/>
                  <a:gd name="connsiteY60" fmla="*/ 886264 h 2546252"/>
                  <a:gd name="connsiteX61" fmla="*/ 1732797 w 6161649"/>
                  <a:gd name="connsiteY61" fmla="*/ 865543 h 2546252"/>
                  <a:gd name="connsiteX62" fmla="*/ 1821766 w 6161649"/>
                  <a:gd name="connsiteY62" fmla="*/ 866303 h 2546252"/>
                  <a:gd name="connsiteX63" fmla="*/ 1855224 w 6161649"/>
                  <a:gd name="connsiteY63" fmla="*/ 844441 h 2546252"/>
                  <a:gd name="connsiteX64" fmla="*/ 1913206 w 6161649"/>
                  <a:gd name="connsiteY64" fmla="*/ 844061 h 2546252"/>
                  <a:gd name="connsiteX65" fmla="*/ 1965294 w 6161649"/>
                  <a:gd name="connsiteY65" fmla="*/ 850335 h 2546252"/>
                  <a:gd name="connsiteX66" fmla="*/ 2013581 w 6161649"/>
                  <a:gd name="connsiteY66" fmla="*/ 852426 h 2546252"/>
                  <a:gd name="connsiteX67" fmla="*/ 2072132 w 6161649"/>
                  <a:gd name="connsiteY67" fmla="*/ 850335 h 2546252"/>
                  <a:gd name="connsiteX68" fmla="*/ 2124221 w 6161649"/>
                  <a:gd name="connsiteY68" fmla="*/ 851095 h 2546252"/>
                  <a:gd name="connsiteX69" fmla="*/ 2145323 w 6161649"/>
                  <a:gd name="connsiteY69" fmla="*/ 844061 h 2546252"/>
                  <a:gd name="connsiteX70" fmla="*/ 2208627 w 6161649"/>
                  <a:gd name="connsiteY70" fmla="*/ 837027 h 2546252"/>
                  <a:gd name="connsiteX71" fmla="*/ 2300067 w 6161649"/>
                  <a:gd name="connsiteY71" fmla="*/ 829994 h 2546252"/>
                  <a:gd name="connsiteX72" fmla="*/ 2368315 w 6161649"/>
                  <a:gd name="connsiteY72" fmla="*/ 818208 h 2546252"/>
                  <a:gd name="connsiteX73" fmla="*/ 2433711 w 6161649"/>
                  <a:gd name="connsiteY73" fmla="*/ 808892 h 2546252"/>
                  <a:gd name="connsiteX74" fmla="*/ 2454812 w 6161649"/>
                  <a:gd name="connsiteY74" fmla="*/ 801858 h 2546252"/>
                  <a:gd name="connsiteX75" fmla="*/ 2539218 w 6161649"/>
                  <a:gd name="connsiteY75" fmla="*/ 787791 h 2546252"/>
                  <a:gd name="connsiteX76" fmla="*/ 2553286 w 6161649"/>
                  <a:gd name="connsiteY76" fmla="*/ 766689 h 2546252"/>
                  <a:gd name="connsiteX77" fmla="*/ 2560320 w 6161649"/>
                  <a:gd name="connsiteY77" fmla="*/ 745587 h 2546252"/>
                  <a:gd name="connsiteX78" fmla="*/ 2581421 w 6161649"/>
                  <a:gd name="connsiteY78" fmla="*/ 738554 h 2546252"/>
                  <a:gd name="connsiteX79" fmla="*/ 2679895 w 6161649"/>
                  <a:gd name="connsiteY79" fmla="*/ 745587 h 2546252"/>
                  <a:gd name="connsiteX80" fmla="*/ 2764301 w 6161649"/>
                  <a:gd name="connsiteY80" fmla="*/ 745587 h 2546252"/>
                  <a:gd name="connsiteX81" fmla="*/ 2771335 w 6161649"/>
                  <a:gd name="connsiteY81" fmla="*/ 724486 h 2546252"/>
                  <a:gd name="connsiteX82" fmla="*/ 2813538 w 6161649"/>
                  <a:gd name="connsiteY82" fmla="*/ 717452 h 2546252"/>
                  <a:gd name="connsiteX83" fmla="*/ 2855741 w 6161649"/>
                  <a:gd name="connsiteY83" fmla="*/ 703384 h 2546252"/>
                  <a:gd name="connsiteX84" fmla="*/ 3017520 w 6161649"/>
                  <a:gd name="connsiteY84" fmla="*/ 695590 h 2546252"/>
                  <a:gd name="connsiteX85" fmla="*/ 3034630 w 6161649"/>
                  <a:gd name="connsiteY85" fmla="*/ 679812 h 2546252"/>
                  <a:gd name="connsiteX86" fmla="*/ 3123027 w 6161649"/>
                  <a:gd name="connsiteY86" fmla="*/ 668215 h 2546252"/>
                  <a:gd name="connsiteX87" fmla="*/ 3151163 w 6161649"/>
                  <a:gd name="connsiteY87" fmla="*/ 661181 h 2546252"/>
                  <a:gd name="connsiteX88" fmla="*/ 3200400 w 6161649"/>
                  <a:gd name="connsiteY88" fmla="*/ 647114 h 2546252"/>
                  <a:gd name="connsiteX89" fmla="*/ 3242603 w 6161649"/>
                  <a:gd name="connsiteY89" fmla="*/ 640080 h 2546252"/>
                  <a:gd name="connsiteX90" fmla="*/ 3284806 w 6161649"/>
                  <a:gd name="connsiteY90" fmla="*/ 618978 h 2546252"/>
                  <a:gd name="connsiteX91" fmla="*/ 3334043 w 6161649"/>
                  <a:gd name="connsiteY91" fmla="*/ 597877 h 2546252"/>
                  <a:gd name="connsiteX92" fmla="*/ 3397347 w 6161649"/>
                  <a:gd name="connsiteY92" fmla="*/ 513471 h 2546252"/>
                  <a:gd name="connsiteX93" fmla="*/ 3453618 w 6161649"/>
                  <a:gd name="connsiteY93" fmla="*/ 485335 h 2546252"/>
                  <a:gd name="connsiteX94" fmla="*/ 3495821 w 6161649"/>
                  <a:gd name="connsiteY94" fmla="*/ 471267 h 2546252"/>
                  <a:gd name="connsiteX95" fmla="*/ 3545058 w 6161649"/>
                  <a:gd name="connsiteY95" fmla="*/ 450166 h 2546252"/>
                  <a:gd name="connsiteX96" fmla="*/ 3566160 w 6161649"/>
                  <a:gd name="connsiteY96" fmla="*/ 443132 h 2546252"/>
                  <a:gd name="connsiteX97" fmla="*/ 3798277 w 6161649"/>
                  <a:gd name="connsiteY97" fmla="*/ 429064 h 2546252"/>
                  <a:gd name="connsiteX98" fmla="*/ 3896751 w 6161649"/>
                  <a:gd name="connsiteY98" fmla="*/ 407963 h 2546252"/>
                  <a:gd name="connsiteX99" fmla="*/ 3903784 w 6161649"/>
                  <a:gd name="connsiteY99" fmla="*/ 407963 h 2546252"/>
                  <a:gd name="connsiteX100" fmla="*/ 3903784 w 6161649"/>
                  <a:gd name="connsiteY100" fmla="*/ 379827 h 2546252"/>
                  <a:gd name="connsiteX101" fmla="*/ 4192172 w 6161649"/>
                  <a:gd name="connsiteY101" fmla="*/ 379827 h 2546252"/>
                  <a:gd name="connsiteX102" fmla="*/ 4220307 w 6161649"/>
                  <a:gd name="connsiteY102" fmla="*/ 337624 h 2546252"/>
                  <a:gd name="connsiteX103" fmla="*/ 4389120 w 6161649"/>
                  <a:gd name="connsiteY103" fmla="*/ 337624 h 2546252"/>
                  <a:gd name="connsiteX104" fmla="*/ 4389120 w 6161649"/>
                  <a:gd name="connsiteY104" fmla="*/ 337624 h 2546252"/>
                  <a:gd name="connsiteX105" fmla="*/ 4543864 w 6161649"/>
                  <a:gd name="connsiteY105" fmla="*/ 330591 h 2546252"/>
                  <a:gd name="connsiteX106" fmla="*/ 4543864 w 6161649"/>
                  <a:gd name="connsiteY106" fmla="*/ 330591 h 2546252"/>
                  <a:gd name="connsiteX107" fmla="*/ 4593101 w 6161649"/>
                  <a:gd name="connsiteY107" fmla="*/ 288387 h 2546252"/>
                  <a:gd name="connsiteX108" fmla="*/ 4642338 w 6161649"/>
                  <a:gd name="connsiteY108" fmla="*/ 246184 h 2546252"/>
                  <a:gd name="connsiteX109" fmla="*/ 4930726 w 6161649"/>
                  <a:gd name="connsiteY109" fmla="*/ 246184 h 2546252"/>
                  <a:gd name="connsiteX110" fmla="*/ 4965895 w 6161649"/>
                  <a:gd name="connsiteY110" fmla="*/ 239151 h 2546252"/>
                  <a:gd name="connsiteX111" fmla="*/ 5036234 w 6161649"/>
                  <a:gd name="connsiteY111" fmla="*/ 232117 h 2546252"/>
                  <a:gd name="connsiteX112" fmla="*/ 5057335 w 6161649"/>
                  <a:gd name="connsiteY112" fmla="*/ 211015 h 2546252"/>
                  <a:gd name="connsiteX113" fmla="*/ 5591907 w 6161649"/>
                  <a:gd name="connsiteY113" fmla="*/ 211015 h 2546252"/>
                  <a:gd name="connsiteX114" fmla="*/ 5591907 w 6161649"/>
                  <a:gd name="connsiteY114" fmla="*/ 211015 h 2546252"/>
                  <a:gd name="connsiteX115" fmla="*/ 5725551 w 6161649"/>
                  <a:gd name="connsiteY115" fmla="*/ 211015 h 2546252"/>
                  <a:gd name="connsiteX116" fmla="*/ 5725551 w 6161649"/>
                  <a:gd name="connsiteY116" fmla="*/ 182880 h 2546252"/>
                  <a:gd name="connsiteX117" fmla="*/ 5781821 w 6161649"/>
                  <a:gd name="connsiteY117" fmla="*/ 112541 h 2546252"/>
                  <a:gd name="connsiteX118" fmla="*/ 5908431 w 6161649"/>
                  <a:gd name="connsiteY118" fmla="*/ 112541 h 2546252"/>
                  <a:gd name="connsiteX119" fmla="*/ 5908431 w 6161649"/>
                  <a:gd name="connsiteY119" fmla="*/ 35169 h 2546252"/>
                  <a:gd name="connsiteX120" fmla="*/ 5992837 w 6161649"/>
                  <a:gd name="connsiteY120" fmla="*/ 28135 h 2546252"/>
                  <a:gd name="connsiteX121" fmla="*/ 6084277 w 6161649"/>
                  <a:gd name="connsiteY121" fmla="*/ 21101 h 2546252"/>
                  <a:gd name="connsiteX122" fmla="*/ 6140547 w 6161649"/>
                  <a:gd name="connsiteY122" fmla="*/ 14067 h 2546252"/>
                  <a:gd name="connsiteX123" fmla="*/ 6161649 w 6161649"/>
                  <a:gd name="connsiteY123" fmla="*/ 0 h 2546252"/>
                  <a:gd name="connsiteX124" fmla="*/ 6161649 w 6161649"/>
                  <a:gd name="connsiteY124" fmla="*/ 0 h 2546252"/>
                  <a:gd name="connsiteX0" fmla="*/ 0 w 6161649"/>
                  <a:gd name="connsiteY0" fmla="*/ 2546252 h 2546252"/>
                  <a:gd name="connsiteX1" fmla="*/ 0 w 6161649"/>
                  <a:gd name="connsiteY1" fmla="*/ 2546252 h 2546252"/>
                  <a:gd name="connsiteX2" fmla="*/ 14067 w 6161649"/>
                  <a:gd name="connsiteY2" fmla="*/ 2482947 h 2546252"/>
                  <a:gd name="connsiteX3" fmla="*/ 28135 w 6161649"/>
                  <a:gd name="connsiteY3" fmla="*/ 2440744 h 2546252"/>
                  <a:gd name="connsiteX4" fmla="*/ 35169 w 6161649"/>
                  <a:gd name="connsiteY4" fmla="*/ 2370406 h 2546252"/>
                  <a:gd name="connsiteX5" fmla="*/ 42203 w 6161649"/>
                  <a:gd name="connsiteY5" fmla="*/ 2349304 h 2546252"/>
                  <a:gd name="connsiteX6" fmla="*/ 49237 w 6161649"/>
                  <a:gd name="connsiteY6" fmla="*/ 2307101 h 2546252"/>
                  <a:gd name="connsiteX7" fmla="*/ 56271 w 6161649"/>
                  <a:gd name="connsiteY7" fmla="*/ 2187526 h 2546252"/>
                  <a:gd name="connsiteX8" fmla="*/ 77372 w 6161649"/>
                  <a:gd name="connsiteY8" fmla="*/ 2110154 h 2546252"/>
                  <a:gd name="connsiteX9" fmla="*/ 84406 w 6161649"/>
                  <a:gd name="connsiteY9" fmla="*/ 2018714 h 2546252"/>
                  <a:gd name="connsiteX10" fmla="*/ 98474 w 6161649"/>
                  <a:gd name="connsiteY10" fmla="*/ 1976511 h 2546252"/>
                  <a:gd name="connsiteX11" fmla="*/ 105507 w 6161649"/>
                  <a:gd name="connsiteY11" fmla="*/ 1934307 h 2546252"/>
                  <a:gd name="connsiteX12" fmla="*/ 112541 w 6161649"/>
                  <a:gd name="connsiteY12" fmla="*/ 1913206 h 2546252"/>
                  <a:gd name="connsiteX13" fmla="*/ 119575 w 6161649"/>
                  <a:gd name="connsiteY13" fmla="*/ 1878037 h 2546252"/>
                  <a:gd name="connsiteX14" fmla="*/ 133643 w 6161649"/>
                  <a:gd name="connsiteY14" fmla="*/ 1835834 h 2546252"/>
                  <a:gd name="connsiteX15" fmla="*/ 147711 w 6161649"/>
                  <a:gd name="connsiteY15" fmla="*/ 1772529 h 2546252"/>
                  <a:gd name="connsiteX16" fmla="*/ 161778 w 6161649"/>
                  <a:gd name="connsiteY16" fmla="*/ 1751427 h 2546252"/>
                  <a:gd name="connsiteX17" fmla="*/ 168812 w 6161649"/>
                  <a:gd name="connsiteY17" fmla="*/ 1730326 h 2546252"/>
                  <a:gd name="connsiteX18" fmla="*/ 189914 w 6161649"/>
                  <a:gd name="connsiteY18" fmla="*/ 1716258 h 2546252"/>
                  <a:gd name="connsiteX19" fmla="*/ 203981 w 6161649"/>
                  <a:gd name="connsiteY19" fmla="*/ 1695157 h 2546252"/>
                  <a:gd name="connsiteX20" fmla="*/ 218049 w 6161649"/>
                  <a:gd name="connsiteY20" fmla="*/ 1652954 h 2546252"/>
                  <a:gd name="connsiteX21" fmla="*/ 239151 w 6161649"/>
                  <a:gd name="connsiteY21" fmla="*/ 1638886 h 2546252"/>
                  <a:gd name="connsiteX22" fmla="*/ 253218 w 6161649"/>
                  <a:gd name="connsiteY22" fmla="*/ 1617784 h 2546252"/>
                  <a:gd name="connsiteX23" fmla="*/ 274320 w 6161649"/>
                  <a:gd name="connsiteY23" fmla="*/ 1610751 h 2546252"/>
                  <a:gd name="connsiteX24" fmla="*/ 281354 w 6161649"/>
                  <a:gd name="connsiteY24" fmla="*/ 1589649 h 2546252"/>
                  <a:gd name="connsiteX25" fmla="*/ 309489 w 6161649"/>
                  <a:gd name="connsiteY25" fmla="*/ 1498209 h 2546252"/>
                  <a:gd name="connsiteX26" fmla="*/ 330591 w 6161649"/>
                  <a:gd name="connsiteY26" fmla="*/ 1484141 h 2546252"/>
                  <a:gd name="connsiteX27" fmla="*/ 372794 w 6161649"/>
                  <a:gd name="connsiteY27" fmla="*/ 1470074 h 2546252"/>
                  <a:gd name="connsiteX28" fmla="*/ 436098 w 6161649"/>
                  <a:gd name="connsiteY28" fmla="*/ 1441938 h 2546252"/>
                  <a:gd name="connsiteX29" fmla="*/ 457200 w 6161649"/>
                  <a:gd name="connsiteY29" fmla="*/ 1434904 h 2546252"/>
                  <a:gd name="connsiteX30" fmla="*/ 485335 w 6161649"/>
                  <a:gd name="connsiteY30" fmla="*/ 1392701 h 2546252"/>
                  <a:gd name="connsiteX31" fmla="*/ 492369 w 6161649"/>
                  <a:gd name="connsiteY31" fmla="*/ 1371600 h 2546252"/>
                  <a:gd name="connsiteX32" fmla="*/ 513471 w 6161649"/>
                  <a:gd name="connsiteY32" fmla="*/ 1357532 h 2546252"/>
                  <a:gd name="connsiteX33" fmla="*/ 562707 w 6161649"/>
                  <a:gd name="connsiteY33" fmla="*/ 1329397 h 2546252"/>
                  <a:gd name="connsiteX34" fmla="*/ 576775 w 6161649"/>
                  <a:gd name="connsiteY34" fmla="*/ 1308295 h 2546252"/>
                  <a:gd name="connsiteX35" fmla="*/ 597877 w 6161649"/>
                  <a:gd name="connsiteY35" fmla="*/ 1294227 h 2546252"/>
                  <a:gd name="connsiteX36" fmla="*/ 604911 w 6161649"/>
                  <a:gd name="connsiteY36" fmla="*/ 1273126 h 2546252"/>
                  <a:gd name="connsiteX37" fmla="*/ 661181 w 6161649"/>
                  <a:gd name="connsiteY37" fmla="*/ 1259058 h 2546252"/>
                  <a:gd name="connsiteX38" fmla="*/ 773723 w 6161649"/>
                  <a:gd name="connsiteY38" fmla="*/ 1259058 h 2546252"/>
                  <a:gd name="connsiteX39" fmla="*/ 773723 w 6161649"/>
                  <a:gd name="connsiteY39" fmla="*/ 1252024 h 2546252"/>
                  <a:gd name="connsiteX40" fmla="*/ 844061 w 6161649"/>
                  <a:gd name="connsiteY40" fmla="*/ 1202787 h 2546252"/>
                  <a:gd name="connsiteX41" fmla="*/ 858129 w 6161649"/>
                  <a:gd name="connsiteY41" fmla="*/ 1202787 h 2546252"/>
                  <a:gd name="connsiteX42" fmla="*/ 942535 w 6161649"/>
                  <a:gd name="connsiteY42" fmla="*/ 1202787 h 2546252"/>
                  <a:gd name="connsiteX43" fmla="*/ 970671 w 6161649"/>
                  <a:gd name="connsiteY43" fmla="*/ 1146517 h 2546252"/>
                  <a:gd name="connsiteX44" fmla="*/ 1033975 w 6161649"/>
                  <a:gd name="connsiteY44" fmla="*/ 1132449 h 2546252"/>
                  <a:gd name="connsiteX45" fmla="*/ 1069144 w 6161649"/>
                  <a:gd name="connsiteY45" fmla="*/ 1125415 h 2546252"/>
                  <a:gd name="connsiteX46" fmla="*/ 1083212 w 6161649"/>
                  <a:gd name="connsiteY46" fmla="*/ 1104314 h 2546252"/>
                  <a:gd name="connsiteX47" fmla="*/ 1125415 w 6161649"/>
                  <a:gd name="connsiteY47" fmla="*/ 1090246 h 2546252"/>
                  <a:gd name="connsiteX48" fmla="*/ 1125415 w 6161649"/>
                  <a:gd name="connsiteY48" fmla="*/ 1090246 h 2546252"/>
                  <a:gd name="connsiteX49" fmla="*/ 1153551 w 6161649"/>
                  <a:gd name="connsiteY49" fmla="*/ 1083212 h 2546252"/>
                  <a:gd name="connsiteX50" fmla="*/ 1195754 w 6161649"/>
                  <a:gd name="connsiteY50" fmla="*/ 1069144 h 2546252"/>
                  <a:gd name="connsiteX51" fmla="*/ 1216855 w 6161649"/>
                  <a:gd name="connsiteY51" fmla="*/ 1026941 h 2546252"/>
                  <a:gd name="connsiteX52" fmla="*/ 1230923 w 6161649"/>
                  <a:gd name="connsiteY52" fmla="*/ 1005840 h 2546252"/>
                  <a:gd name="connsiteX53" fmla="*/ 1353160 w 6161649"/>
                  <a:gd name="connsiteY53" fmla="*/ 1001278 h 2546252"/>
                  <a:gd name="connsiteX54" fmla="*/ 1390420 w 6161649"/>
                  <a:gd name="connsiteY54" fmla="*/ 965347 h 2546252"/>
                  <a:gd name="connsiteX55" fmla="*/ 1460948 w 6161649"/>
                  <a:gd name="connsiteY55" fmla="*/ 968200 h 2546252"/>
                  <a:gd name="connsiteX56" fmla="*/ 1498209 w 6161649"/>
                  <a:gd name="connsiteY56" fmla="*/ 949569 h 2546252"/>
                  <a:gd name="connsiteX57" fmla="*/ 1519311 w 6161649"/>
                  <a:gd name="connsiteY57" fmla="*/ 935501 h 2546252"/>
                  <a:gd name="connsiteX58" fmla="*/ 1563604 w 6161649"/>
                  <a:gd name="connsiteY58" fmla="*/ 938352 h 2546252"/>
                  <a:gd name="connsiteX59" fmla="*/ 1617214 w 6161649"/>
                  <a:gd name="connsiteY59" fmla="*/ 927136 h 2546252"/>
                  <a:gd name="connsiteX60" fmla="*/ 1688123 w 6161649"/>
                  <a:gd name="connsiteY60" fmla="*/ 886264 h 2546252"/>
                  <a:gd name="connsiteX61" fmla="*/ 1732797 w 6161649"/>
                  <a:gd name="connsiteY61" fmla="*/ 865543 h 2546252"/>
                  <a:gd name="connsiteX62" fmla="*/ 1821766 w 6161649"/>
                  <a:gd name="connsiteY62" fmla="*/ 866303 h 2546252"/>
                  <a:gd name="connsiteX63" fmla="*/ 1855224 w 6161649"/>
                  <a:gd name="connsiteY63" fmla="*/ 844441 h 2546252"/>
                  <a:gd name="connsiteX64" fmla="*/ 1913206 w 6161649"/>
                  <a:gd name="connsiteY64" fmla="*/ 844061 h 2546252"/>
                  <a:gd name="connsiteX65" fmla="*/ 1965294 w 6161649"/>
                  <a:gd name="connsiteY65" fmla="*/ 850335 h 2546252"/>
                  <a:gd name="connsiteX66" fmla="*/ 2013581 w 6161649"/>
                  <a:gd name="connsiteY66" fmla="*/ 852426 h 2546252"/>
                  <a:gd name="connsiteX67" fmla="*/ 2072132 w 6161649"/>
                  <a:gd name="connsiteY67" fmla="*/ 850335 h 2546252"/>
                  <a:gd name="connsiteX68" fmla="*/ 2124221 w 6161649"/>
                  <a:gd name="connsiteY68" fmla="*/ 851095 h 2546252"/>
                  <a:gd name="connsiteX69" fmla="*/ 2145323 w 6161649"/>
                  <a:gd name="connsiteY69" fmla="*/ 844061 h 2546252"/>
                  <a:gd name="connsiteX70" fmla="*/ 2208627 w 6161649"/>
                  <a:gd name="connsiteY70" fmla="*/ 837027 h 2546252"/>
                  <a:gd name="connsiteX71" fmla="*/ 2300067 w 6161649"/>
                  <a:gd name="connsiteY71" fmla="*/ 829994 h 2546252"/>
                  <a:gd name="connsiteX72" fmla="*/ 2368315 w 6161649"/>
                  <a:gd name="connsiteY72" fmla="*/ 818208 h 2546252"/>
                  <a:gd name="connsiteX73" fmla="*/ 2433711 w 6161649"/>
                  <a:gd name="connsiteY73" fmla="*/ 808892 h 2546252"/>
                  <a:gd name="connsiteX74" fmla="*/ 2454812 w 6161649"/>
                  <a:gd name="connsiteY74" fmla="*/ 801858 h 2546252"/>
                  <a:gd name="connsiteX75" fmla="*/ 2539218 w 6161649"/>
                  <a:gd name="connsiteY75" fmla="*/ 787791 h 2546252"/>
                  <a:gd name="connsiteX76" fmla="*/ 2553286 w 6161649"/>
                  <a:gd name="connsiteY76" fmla="*/ 766689 h 2546252"/>
                  <a:gd name="connsiteX77" fmla="*/ 2560320 w 6161649"/>
                  <a:gd name="connsiteY77" fmla="*/ 745587 h 2546252"/>
                  <a:gd name="connsiteX78" fmla="*/ 2581421 w 6161649"/>
                  <a:gd name="connsiteY78" fmla="*/ 738554 h 2546252"/>
                  <a:gd name="connsiteX79" fmla="*/ 2679895 w 6161649"/>
                  <a:gd name="connsiteY79" fmla="*/ 745587 h 2546252"/>
                  <a:gd name="connsiteX80" fmla="*/ 2764301 w 6161649"/>
                  <a:gd name="connsiteY80" fmla="*/ 745587 h 2546252"/>
                  <a:gd name="connsiteX81" fmla="*/ 2771335 w 6161649"/>
                  <a:gd name="connsiteY81" fmla="*/ 724486 h 2546252"/>
                  <a:gd name="connsiteX82" fmla="*/ 2813538 w 6161649"/>
                  <a:gd name="connsiteY82" fmla="*/ 717452 h 2546252"/>
                  <a:gd name="connsiteX83" fmla="*/ 2855741 w 6161649"/>
                  <a:gd name="connsiteY83" fmla="*/ 703384 h 2546252"/>
                  <a:gd name="connsiteX84" fmla="*/ 3017520 w 6161649"/>
                  <a:gd name="connsiteY84" fmla="*/ 695590 h 2546252"/>
                  <a:gd name="connsiteX85" fmla="*/ 3034630 w 6161649"/>
                  <a:gd name="connsiteY85" fmla="*/ 679812 h 2546252"/>
                  <a:gd name="connsiteX86" fmla="*/ 3123027 w 6161649"/>
                  <a:gd name="connsiteY86" fmla="*/ 668215 h 2546252"/>
                  <a:gd name="connsiteX87" fmla="*/ 3151163 w 6161649"/>
                  <a:gd name="connsiteY87" fmla="*/ 661181 h 2546252"/>
                  <a:gd name="connsiteX88" fmla="*/ 3200400 w 6161649"/>
                  <a:gd name="connsiteY88" fmla="*/ 647114 h 2546252"/>
                  <a:gd name="connsiteX89" fmla="*/ 3242603 w 6161649"/>
                  <a:gd name="connsiteY89" fmla="*/ 640080 h 2546252"/>
                  <a:gd name="connsiteX90" fmla="*/ 3294691 w 6161649"/>
                  <a:gd name="connsiteY90" fmla="*/ 628863 h 2546252"/>
                  <a:gd name="connsiteX91" fmla="*/ 3334043 w 6161649"/>
                  <a:gd name="connsiteY91" fmla="*/ 597877 h 2546252"/>
                  <a:gd name="connsiteX92" fmla="*/ 3397347 w 6161649"/>
                  <a:gd name="connsiteY92" fmla="*/ 513471 h 2546252"/>
                  <a:gd name="connsiteX93" fmla="*/ 3453618 w 6161649"/>
                  <a:gd name="connsiteY93" fmla="*/ 485335 h 2546252"/>
                  <a:gd name="connsiteX94" fmla="*/ 3495821 w 6161649"/>
                  <a:gd name="connsiteY94" fmla="*/ 471267 h 2546252"/>
                  <a:gd name="connsiteX95" fmla="*/ 3545058 w 6161649"/>
                  <a:gd name="connsiteY95" fmla="*/ 450166 h 2546252"/>
                  <a:gd name="connsiteX96" fmla="*/ 3566160 w 6161649"/>
                  <a:gd name="connsiteY96" fmla="*/ 443132 h 2546252"/>
                  <a:gd name="connsiteX97" fmla="*/ 3798277 w 6161649"/>
                  <a:gd name="connsiteY97" fmla="*/ 429064 h 2546252"/>
                  <a:gd name="connsiteX98" fmla="*/ 3896751 w 6161649"/>
                  <a:gd name="connsiteY98" fmla="*/ 407963 h 2546252"/>
                  <a:gd name="connsiteX99" fmla="*/ 3903784 w 6161649"/>
                  <a:gd name="connsiteY99" fmla="*/ 407963 h 2546252"/>
                  <a:gd name="connsiteX100" fmla="*/ 3903784 w 6161649"/>
                  <a:gd name="connsiteY100" fmla="*/ 379827 h 2546252"/>
                  <a:gd name="connsiteX101" fmla="*/ 4192172 w 6161649"/>
                  <a:gd name="connsiteY101" fmla="*/ 379827 h 2546252"/>
                  <a:gd name="connsiteX102" fmla="*/ 4220307 w 6161649"/>
                  <a:gd name="connsiteY102" fmla="*/ 337624 h 2546252"/>
                  <a:gd name="connsiteX103" fmla="*/ 4389120 w 6161649"/>
                  <a:gd name="connsiteY103" fmla="*/ 337624 h 2546252"/>
                  <a:gd name="connsiteX104" fmla="*/ 4389120 w 6161649"/>
                  <a:gd name="connsiteY104" fmla="*/ 337624 h 2546252"/>
                  <a:gd name="connsiteX105" fmla="*/ 4543864 w 6161649"/>
                  <a:gd name="connsiteY105" fmla="*/ 330591 h 2546252"/>
                  <a:gd name="connsiteX106" fmla="*/ 4543864 w 6161649"/>
                  <a:gd name="connsiteY106" fmla="*/ 330591 h 2546252"/>
                  <a:gd name="connsiteX107" fmla="*/ 4593101 w 6161649"/>
                  <a:gd name="connsiteY107" fmla="*/ 288387 h 2546252"/>
                  <a:gd name="connsiteX108" fmla="*/ 4642338 w 6161649"/>
                  <a:gd name="connsiteY108" fmla="*/ 246184 h 2546252"/>
                  <a:gd name="connsiteX109" fmla="*/ 4930726 w 6161649"/>
                  <a:gd name="connsiteY109" fmla="*/ 246184 h 2546252"/>
                  <a:gd name="connsiteX110" fmla="*/ 4965895 w 6161649"/>
                  <a:gd name="connsiteY110" fmla="*/ 239151 h 2546252"/>
                  <a:gd name="connsiteX111" fmla="*/ 5036234 w 6161649"/>
                  <a:gd name="connsiteY111" fmla="*/ 232117 h 2546252"/>
                  <a:gd name="connsiteX112" fmla="*/ 5057335 w 6161649"/>
                  <a:gd name="connsiteY112" fmla="*/ 211015 h 2546252"/>
                  <a:gd name="connsiteX113" fmla="*/ 5591907 w 6161649"/>
                  <a:gd name="connsiteY113" fmla="*/ 211015 h 2546252"/>
                  <a:gd name="connsiteX114" fmla="*/ 5591907 w 6161649"/>
                  <a:gd name="connsiteY114" fmla="*/ 211015 h 2546252"/>
                  <a:gd name="connsiteX115" fmla="*/ 5725551 w 6161649"/>
                  <a:gd name="connsiteY115" fmla="*/ 211015 h 2546252"/>
                  <a:gd name="connsiteX116" fmla="*/ 5725551 w 6161649"/>
                  <a:gd name="connsiteY116" fmla="*/ 182880 h 2546252"/>
                  <a:gd name="connsiteX117" fmla="*/ 5781821 w 6161649"/>
                  <a:gd name="connsiteY117" fmla="*/ 112541 h 2546252"/>
                  <a:gd name="connsiteX118" fmla="*/ 5908431 w 6161649"/>
                  <a:gd name="connsiteY118" fmla="*/ 112541 h 2546252"/>
                  <a:gd name="connsiteX119" fmla="*/ 5908431 w 6161649"/>
                  <a:gd name="connsiteY119" fmla="*/ 35169 h 2546252"/>
                  <a:gd name="connsiteX120" fmla="*/ 5992837 w 6161649"/>
                  <a:gd name="connsiteY120" fmla="*/ 28135 h 2546252"/>
                  <a:gd name="connsiteX121" fmla="*/ 6084277 w 6161649"/>
                  <a:gd name="connsiteY121" fmla="*/ 21101 h 2546252"/>
                  <a:gd name="connsiteX122" fmla="*/ 6140547 w 6161649"/>
                  <a:gd name="connsiteY122" fmla="*/ 14067 h 2546252"/>
                  <a:gd name="connsiteX123" fmla="*/ 6161649 w 6161649"/>
                  <a:gd name="connsiteY123" fmla="*/ 0 h 2546252"/>
                  <a:gd name="connsiteX124" fmla="*/ 6161649 w 6161649"/>
                  <a:gd name="connsiteY124" fmla="*/ 0 h 2546252"/>
                  <a:gd name="connsiteX0" fmla="*/ 0 w 6161649"/>
                  <a:gd name="connsiteY0" fmla="*/ 2546252 h 2546252"/>
                  <a:gd name="connsiteX1" fmla="*/ 0 w 6161649"/>
                  <a:gd name="connsiteY1" fmla="*/ 2546252 h 2546252"/>
                  <a:gd name="connsiteX2" fmla="*/ 14067 w 6161649"/>
                  <a:gd name="connsiteY2" fmla="*/ 2482947 h 2546252"/>
                  <a:gd name="connsiteX3" fmla="*/ 28135 w 6161649"/>
                  <a:gd name="connsiteY3" fmla="*/ 2440744 h 2546252"/>
                  <a:gd name="connsiteX4" fmla="*/ 35169 w 6161649"/>
                  <a:gd name="connsiteY4" fmla="*/ 2370406 h 2546252"/>
                  <a:gd name="connsiteX5" fmla="*/ 42203 w 6161649"/>
                  <a:gd name="connsiteY5" fmla="*/ 2349304 h 2546252"/>
                  <a:gd name="connsiteX6" fmla="*/ 49237 w 6161649"/>
                  <a:gd name="connsiteY6" fmla="*/ 2307101 h 2546252"/>
                  <a:gd name="connsiteX7" fmla="*/ 56271 w 6161649"/>
                  <a:gd name="connsiteY7" fmla="*/ 2187526 h 2546252"/>
                  <a:gd name="connsiteX8" fmla="*/ 77372 w 6161649"/>
                  <a:gd name="connsiteY8" fmla="*/ 2110154 h 2546252"/>
                  <a:gd name="connsiteX9" fmla="*/ 84406 w 6161649"/>
                  <a:gd name="connsiteY9" fmla="*/ 2018714 h 2546252"/>
                  <a:gd name="connsiteX10" fmla="*/ 98474 w 6161649"/>
                  <a:gd name="connsiteY10" fmla="*/ 1976511 h 2546252"/>
                  <a:gd name="connsiteX11" fmla="*/ 105507 w 6161649"/>
                  <a:gd name="connsiteY11" fmla="*/ 1934307 h 2546252"/>
                  <a:gd name="connsiteX12" fmla="*/ 112541 w 6161649"/>
                  <a:gd name="connsiteY12" fmla="*/ 1913206 h 2546252"/>
                  <a:gd name="connsiteX13" fmla="*/ 119575 w 6161649"/>
                  <a:gd name="connsiteY13" fmla="*/ 1878037 h 2546252"/>
                  <a:gd name="connsiteX14" fmla="*/ 133643 w 6161649"/>
                  <a:gd name="connsiteY14" fmla="*/ 1835834 h 2546252"/>
                  <a:gd name="connsiteX15" fmla="*/ 147711 w 6161649"/>
                  <a:gd name="connsiteY15" fmla="*/ 1772529 h 2546252"/>
                  <a:gd name="connsiteX16" fmla="*/ 161778 w 6161649"/>
                  <a:gd name="connsiteY16" fmla="*/ 1751427 h 2546252"/>
                  <a:gd name="connsiteX17" fmla="*/ 168812 w 6161649"/>
                  <a:gd name="connsiteY17" fmla="*/ 1730326 h 2546252"/>
                  <a:gd name="connsiteX18" fmla="*/ 189914 w 6161649"/>
                  <a:gd name="connsiteY18" fmla="*/ 1716258 h 2546252"/>
                  <a:gd name="connsiteX19" fmla="*/ 203981 w 6161649"/>
                  <a:gd name="connsiteY19" fmla="*/ 1695157 h 2546252"/>
                  <a:gd name="connsiteX20" fmla="*/ 218049 w 6161649"/>
                  <a:gd name="connsiteY20" fmla="*/ 1652954 h 2546252"/>
                  <a:gd name="connsiteX21" fmla="*/ 239151 w 6161649"/>
                  <a:gd name="connsiteY21" fmla="*/ 1638886 h 2546252"/>
                  <a:gd name="connsiteX22" fmla="*/ 253218 w 6161649"/>
                  <a:gd name="connsiteY22" fmla="*/ 1617784 h 2546252"/>
                  <a:gd name="connsiteX23" fmla="*/ 274320 w 6161649"/>
                  <a:gd name="connsiteY23" fmla="*/ 1610751 h 2546252"/>
                  <a:gd name="connsiteX24" fmla="*/ 281354 w 6161649"/>
                  <a:gd name="connsiteY24" fmla="*/ 1589649 h 2546252"/>
                  <a:gd name="connsiteX25" fmla="*/ 309489 w 6161649"/>
                  <a:gd name="connsiteY25" fmla="*/ 1498209 h 2546252"/>
                  <a:gd name="connsiteX26" fmla="*/ 330591 w 6161649"/>
                  <a:gd name="connsiteY26" fmla="*/ 1484141 h 2546252"/>
                  <a:gd name="connsiteX27" fmla="*/ 372794 w 6161649"/>
                  <a:gd name="connsiteY27" fmla="*/ 1470074 h 2546252"/>
                  <a:gd name="connsiteX28" fmla="*/ 436098 w 6161649"/>
                  <a:gd name="connsiteY28" fmla="*/ 1441938 h 2546252"/>
                  <a:gd name="connsiteX29" fmla="*/ 457200 w 6161649"/>
                  <a:gd name="connsiteY29" fmla="*/ 1434904 h 2546252"/>
                  <a:gd name="connsiteX30" fmla="*/ 485335 w 6161649"/>
                  <a:gd name="connsiteY30" fmla="*/ 1392701 h 2546252"/>
                  <a:gd name="connsiteX31" fmla="*/ 492369 w 6161649"/>
                  <a:gd name="connsiteY31" fmla="*/ 1371600 h 2546252"/>
                  <a:gd name="connsiteX32" fmla="*/ 513471 w 6161649"/>
                  <a:gd name="connsiteY32" fmla="*/ 1357532 h 2546252"/>
                  <a:gd name="connsiteX33" fmla="*/ 562707 w 6161649"/>
                  <a:gd name="connsiteY33" fmla="*/ 1329397 h 2546252"/>
                  <a:gd name="connsiteX34" fmla="*/ 576775 w 6161649"/>
                  <a:gd name="connsiteY34" fmla="*/ 1308295 h 2546252"/>
                  <a:gd name="connsiteX35" fmla="*/ 597877 w 6161649"/>
                  <a:gd name="connsiteY35" fmla="*/ 1294227 h 2546252"/>
                  <a:gd name="connsiteX36" fmla="*/ 604911 w 6161649"/>
                  <a:gd name="connsiteY36" fmla="*/ 1273126 h 2546252"/>
                  <a:gd name="connsiteX37" fmla="*/ 661181 w 6161649"/>
                  <a:gd name="connsiteY37" fmla="*/ 1259058 h 2546252"/>
                  <a:gd name="connsiteX38" fmla="*/ 773723 w 6161649"/>
                  <a:gd name="connsiteY38" fmla="*/ 1259058 h 2546252"/>
                  <a:gd name="connsiteX39" fmla="*/ 773723 w 6161649"/>
                  <a:gd name="connsiteY39" fmla="*/ 1252024 h 2546252"/>
                  <a:gd name="connsiteX40" fmla="*/ 844061 w 6161649"/>
                  <a:gd name="connsiteY40" fmla="*/ 1202787 h 2546252"/>
                  <a:gd name="connsiteX41" fmla="*/ 858129 w 6161649"/>
                  <a:gd name="connsiteY41" fmla="*/ 1202787 h 2546252"/>
                  <a:gd name="connsiteX42" fmla="*/ 942535 w 6161649"/>
                  <a:gd name="connsiteY42" fmla="*/ 1202787 h 2546252"/>
                  <a:gd name="connsiteX43" fmla="*/ 970671 w 6161649"/>
                  <a:gd name="connsiteY43" fmla="*/ 1146517 h 2546252"/>
                  <a:gd name="connsiteX44" fmla="*/ 1033975 w 6161649"/>
                  <a:gd name="connsiteY44" fmla="*/ 1132449 h 2546252"/>
                  <a:gd name="connsiteX45" fmla="*/ 1069144 w 6161649"/>
                  <a:gd name="connsiteY45" fmla="*/ 1125415 h 2546252"/>
                  <a:gd name="connsiteX46" fmla="*/ 1083212 w 6161649"/>
                  <a:gd name="connsiteY46" fmla="*/ 1104314 h 2546252"/>
                  <a:gd name="connsiteX47" fmla="*/ 1125415 w 6161649"/>
                  <a:gd name="connsiteY47" fmla="*/ 1090246 h 2546252"/>
                  <a:gd name="connsiteX48" fmla="*/ 1125415 w 6161649"/>
                  <a:gd name="connsiteY48" fmla="*/ 1090246 h 2546252"/>
                  <a:gd name="connsiteX49" fmla="*/ 1153551 w 6161649"/>
                  <a:gd name="connsiteY49" fmla="*/ 1083212 h 2546252"/>
                  <a:gd name="connsiteX50" fmla="*/ 1195754 w 6161649"/>
                  <a:gd name="connsiteY50" fmla="*/ 1069144 h 2546252"/>
                  <a:gd name="connsiteX51" fmla="*/ 1216855 w 6161649"/>
                  <a:gd name="connsiteY51" fmla="*/ 1026941 h 2546252"/>
                  <a:gd name="connsiteX52" fmla="*/ 1230923 w 6161649"/>
                  <a:gd name="connsiteY52" fmla="*/ 1005840 h 2546252"/>
                  <a:gd name="connsiteX53" fmla="*/ 1353160 w 6161649"/>
                  <a:gd name="connsiteY53" fmla="*/ 1001278 h 2546252"/>
                  <a:gd name="connsiteX54" fmla="*/ 1390420 w 6161649"/>
                  <a:gd name="connsiteY54" fmla="*/ 965347 h 2546252"/>
                  <a:gd name="connsiteX55" fmla="*/ 1460948 w 6161649"/>
                  <a:gd name="connsiteY55" fmla="*/ 968200 h 2546252"/>
                  <a:gd name="connsiteX56" fmla="*/ 1498209 w 6161649"/>
                  <a:gd name="connsiteY56" fmla="*/ 949569 h 2546252"/>
                  <a:gd name="connsiteX57" fmla="*/ 1519311 w 6161649"/>
                  <a:gd name="connsiteY57" fmla="*/ 935501 h 2546252"/>
                  <a:gd name="connsiteX58" fmla="*/ 1563604 w 6161649"/>
                  <a:gd name="connsiteY58" fmla="*/ 938352 h 2546252"/>
                  <a:gd name="connsiteX59" fmla="*/ 1617214 w 6161649"/>
                  <a:gd name="connsiteY59" fmla="*/ 927136 h 2546252"/>
                  <a:gd name="connsiteX60" fmla="*/ 1688123 w 6161649"/>
                  <a:gd name="connsiteY60" fmla="*/ 886264 h 2546252"/>
                  <a:gd name="connsiteX61" fmla="*/ 1732797 w 6161649"/>
                  <a:gd name="connsiteY61" fmla="*/ 865543 h 2546252"/>
                  <a:gd name="connsiteX62" fmla="*/ 1821766 w 6161649"/>
                  <a:gd name="connsiteY62" fmla="*/ 866303 h 2546252"/>
                  <a:gd name="connsiteX63" fmla="*/ 1855224 w 6161649"/>
                  <a:gd name="connsiteY63" fmla="*/ 844441 h 2546252"/>
                  <a:gd name="connsiteX64" fmla="*/ 1913206 w 6161649"/>
                  <a:gd name="connsiteY64" fmla="*/ 844061 h 2546252"/>
                  <a:gd name="connsiteX65" fmla="*/ 1965294 w 6161649"/>
                  <a:gd name="connsiteY65" fmla="*/ 850335 h 2546252"/>
                  <a:gd name="connsiteX66" fmla="*/ 2013581 w 6161649"/>
                  <a:gd name="connsiteY66" fmla="*/ 852426 h 2546252"/>
                  <a:gd name="connsiteX67" fmla="*/ 2072132 w 6161649"/>
                  <a:gd name="connsiteY67" fmla="*/ 850335 h 2546252"/>
                  <a:gd name="connsiteX68" fmla="*/ 2124221 w 6161649"/>
                  <a:gd name="connsiteY68" fmla="*/ 851095 h 2546252"/>
                  <a:gd name="connsiteX69" fmla="*/ 2145323 w 6161649"/>
                  <a:gd name="connsiteY69" fmla="*/ 844061 h 2546252"/>
                  <a:gd name="connsiteX70" fmla="*/ 2208627 w 6161649"/>
                  <a:gd name="connsiteY70" fmla="*/ 837027 h 2546252"/>
                  <a:gd name="connsiteX71" fmla="*/ 2300067 w 6161649"/>
                  <a:gd name="connsiteY71" fmla="*/ 829994 h 2546252"/>
                  <a:gd name="connsiteX72" fmla="*/ 2368315 w 6161649"/>
                  <a:gd name="connsiteY72" fmla="*/ 818208 h 2546252"/>
                  <a:gd name="connsiteX73" fmla="*/ 2433711 w 6161649"/>
                  <a:gd name="connsiteY73" fmla="*/ 808892 h 2546252"/>
                  <a:gd name="connsiteX74" fmla="*/ 2454812 w 6161649"/>
                  <a:gd name="connsiteY74" fmla="*/ 801858 h 2546252"/>
                  <a:gd name="connsiteX75" fmla="*/ 2539218 w 6161649"/>
                  <a:gd name="connsiteY75" fmla="*/ 787791 h 2546252"/>
                  <a:gd name="connsiteX76" fmla="*/ 2553286 w 6161649"/>
                  <a:gd name="connsiteY76" fmla="*/ 766689 h 2546252"/>
                  <a:gd name="connsiteX77" fmla="*/ 2560320 w 6161649"/>
                  <a:gd name="connsiteY77" fmla="*/ 745587 h 2546252"/>
                  <a:gd name="connsiteX78" fmla="*/ 2581421 w 6161649"/>
                  <a:gd name="connsiteY78" fmla="*/ 738554 h 2546252"/>
                  <a:gd name="connsiteX79" fmla="*/ 2679895 w 6161649"/>
                  <a:gd name="connsiteY79" fmla="*/ 745587 h 2546252"/>
                  <a:gd name="connsiteX80" fmla="*/ 2764301 w 6161649"/>
                  <a:gd name="connsiteY80" fmla="*/ 745587 h 2546252"/>
                  <a:gd name="connsiteX81" fmla="*/ 2771335 w 6161649"/>
                  <a:gd name="connsiteY81" fmla="*/ 724486 h 2546252"/>
                  <a:gd name="connsiteX82" fmla="*/ 2813538 w 6161649"/>
                  <a:gd name="connsiteY82" fmla="*/ 717452 h 2546252"/>
                  <a:gd name="connsiteX83" fmla="*/ 2855741 w 6161649"/>
                  <a:gd name="connsiteY83" fmla="*/ 703384 h 2546252"/>
                  <a:gd name="connsiteX84" fmla="*/ 3017520 w 6161649"/>
                  <a:gd name="connsiteY84" fmla="*/ 695590 h 2546252"/>
                  <a:gd name="connsiteX85" fmla="*/ 3034630 w 6161649"/>
                  <a:gd name="connsiteY85" fmla="*/ 679812 h 2546252"/>
                  <a:gd name="connsiteX86" fmla="*/ 3123027 w 6161649"/>
                  <a:gd name="connsiteY86" fmla="*/ 668215 h 2546252"/>
                  <a:gd name="connsiteX87" fmla="*/ 3151163 w 6161649"/>
                  <a:gd name="connsiteY87" fmla="*/ 661181 h 2546252"/>
                  <a:gd name="connsiteX88" fmla="*/ 3200400 w 6161649"/>
                  <a:gd name="connsiteY88" fmla="*/ 647114 h 2546252"/>
                  <a:gd name="connsiteX89" fmla="*/ 3242603 w 6161649"/>
                  <a:gd name="connsiteY89" fmla="*/ 640080 h 2546252"/>
                  <a:gd name="connsiteX90" fmla="*/ 3294691 w 6161649"/>
                  <a:gd name="connsiteY90" fmla="*/ 628863 h 2546252"/>
                  <a:gd name="connsiteX91" fmla="*/ 3334043 w 6161649"/>
                  <a:gd name="connsiteY91" fmla="*/ 597877 h 2546252"/>
                  <a:gd name="connsiteX92" fmla="*/ 3397347 w 6161649"/>
                  <a:gd name="connsiteY92" fmla="*/ 513471 h 2546252"/>
                  <a:gd name="connsiteX93" fmla="*/ 3453618 w 6161649"/>
                  <a:gd name="connsiteY93" fmla="*/ 485335 h 2546252"/>
                  <a:gd name="connsiteX94" fmla="*/ 3495821 w 6161649"/>
                  <a:gd name="connsiteY94" fmla="*/ 471267 h 2546252"/>
                  <a:gd name="connsiteX95" fmla="*/ 3554943 w 6161649"/>
                  <a:gd name="connsiteY95" fmla="*/ 462523 h 2546252"/>
                  <a:gd name="connsiteX96" fmla="*/ 3566160 w 6161649"/>
                  <a:gd name="connsiteY96" fmla="*/ 443132 h 2546252"/>
                  <a:gd name="connsiteX97" fmla="*/ 3798277 w 6161649"/>
                  <a:gd name="connsiteY97" fmla="*/ 429064 h 2546252"/>
                  <a:gd name="connsiteX98" fmla="*/ 3896751 w 6161649"/>
                  <a:gd name="connsiteY98" fmla="*/ 407963 h 2546252"/>
                  <a:gd name="connsiteX99" fmla="*/ 3903784 w 6161649"/>
                  <a:gd name="connsiteY99" fmla="*/ 407963 h 2546252"/>
                  <a:gd name="connsiteX100" fmla="*/ 3903784 w 6161649"/>
                  <a:gd name="connsiteY100" fmla="*/ 379827 h 2546252"/>
                  <a:gd name="connsiteX101" fmla="*/ 4192172 w 6161649"/>
                  <a:gd name="connsiteY101" fmla="*/ 379827 h 2546252"/>
                  <a:gd name="connsiteX102" fmla="*/ 4220307 w 6161649"/>
                  <a:gd name="connsiteY102" fmla="*/ 337624 h 2546252"/>
                  <a:gd name="connsiteX103" fmla="*/ 4389120 w 6161649"/>
                  <a:gd name="connsiteY103" fmla="*/ 337624 h 2546252"/>
                  <a:gd name="connsiteX104" fmla="*/ 4389120 w 6161649"/>
                  <a:gd name="connsiteY104" fmla="*/ 337624 h 2546252"/>
                  <a:gd name="connsiteX105" fmla="*/ 4543864 w 6161649"/>
                  <a:gd name="connsiteY105" fmla="*/ 330591 h 2546252"/>
                  <a:gd name="connsiteX106" fmla="*/ 4543864 w 6161649"/>
                  <a:gd name="connsiteY106" fmla="*/ 330591 h 2546252"/>
                  <a:gd name="connsiteX107" fmla="*/ 4593101 w 6161649"/>
                  <a:gd name="connsiteY107" fmla="*/ 288387 h 2546252"/>
                  <a:gd name="connsiteX108" fmla="*/ 4642338 w 6161649"/>
                  <a:gd name="connsiteY108" fmla="*/ 246184 h 2546252"/>
                  <a:gd name="connsiteX109" fmla="*/ 4930726 w 6161649"/>
                  <a:gd name="connsiteY109" fmla="*/ 246184 h 2546252"/>
                  <a:gd name="connsiteX110" fmla="*/ 4965895 w 6161649"/>
                  <a:gd name="connsiteY110" fmla="*/ 239151 h 2546252"/>
                  <a:gd name="connsiteX111" fmla="*/ 5036234 w 6161649"/>
                  <a:gd name="connsiteY111" fmla="*/ 232117 h 2546252"/>
                  <a:gd name="connsiteX112" fmla="*/ 5057335 w 6161649"/>
                  <a:gd name="connsiteY112" fmla="*/ 211015 h 2546252"/>
                  <a:gd name="connsiteX113" fmla="*/ 5591907 w 6161649"/>
                  <a:gd name="connsiteY113" fmla="*/ 211015 h 2546252"/>
                  <a:gd name="connsiteX114" fmla="*/ 5591907 w 6161649"/>
                  <a:gd name="connsiteY114" fmla="*/ 211015 h 2546252"/>
                  <a:gd name="connsiteX115" fmla="*/ 5725551 w 6161649"/>
                  <a:gd name="connsiteY115" fmla="*/ 211015 h 2546252"/>
                  <a:gd name="connsiteX116" fmla="*/ 5725551 w 6161649"/>
                  <a:gd name="connsiteY116" fmla="*/ 182880 h 2546252"/>
                  <a:gd name="connsiteX117" fmla="*/ 5781821 w 6161649"/>
                  <a:gd name="connsiteY117" fmla="*/ 112541 h 2546252"/>
                  <a:gd name="connsiteX118" fmla="*/ 5908431 w 6161649"/>
                  <a:gd name="connsiteY118" fmla="*/ 112541 h 2546252"/>
                  <a:gd name="connsiteX119" fmla="*/ 5908431 w 6161649"/>
                  <a:gd name="connsiteY119" fmla="*/ 35169 h 2546252"/>
                  <a:gd name="connsiteX120" fmla="*/ 5992837 w 6161649"/>
                  <a:gd name="connsiteY120" fmla="*/ 28135 h 2546252"/>
                  <a:gd name="connsiteX121" fmla="*/ 6084277 w 6161649"/>
                  <a:gd name="connsiteY121" fmla="*/ 21101 h 2546252"/>
                  <a:gd name="connsiteX122" fmla="*/ 6140547 w 6161649"/>
                  <a:gd name="connsiteY122" fmla="*/ 14067 h 2546252"/>
                  <a:gd name="connsiteX123" fmla="*/ 6161649 w 6161649"/>
                  <a:gd name="connsiteY123" fmla="*/ 0 h 2546252"/>
                  <a:gd name="connsiteX124" fmla="*/ 6161649 w 6161649"/>
                  <a:gd name="connsiteY124" fmla="*/ 0 h 2546252"/>
                  <a:gd name="connsiteX0" fmla="*/ 0 w 6161649"/>
                  <a:gd name="connsiteY0" fmla="*/ 2546252 h 2546252"/>
                  <a:gd name="connsiteX1" fmla="*/ 0 w 6161649"/>
                  <a:gd name="connsiteY1" fmla="*/ 2546252 h 2546252"/>
                  <a:gd name="connsiteX2" fmla="*/ 14067 w 6161649"/>
                  <a:gd name="connsiteY2" fmla="*/ 2482947 h 2546252"/>
                  <a:gd name="connsiteX3" fmla="*/ 28135 w 6161649"/>
                  <a:gd name="connsiteY3" fmla="*/ 2440744 h 2546252"/>
                  <a:gd name="connsiteX4" fmla="*/ 35169 w 6161649"/>
                  <a:gd name="connsiteY4" fmla="*/ 2370406 h 2546252"/>
                  <a:gd name="connsiteX5" fmla="*/ 42203 w 6161649"/>
                  <a:gd name="connsiteY5" fmla="*/ 2349304 h 2546252"/>
                  <a:gd name="connsiteX6" fmla="*/ 49237 w 6161649"/>
                  <a:gd name="connsiteY6" fmla="*/ 2307101 h 2546252"/>
                  <a:gd name="connsiteX7" fmla="*/ 56271 w 6161649"/>
                  <a:gd name="connsiteY7" fmla="*/ 2187526 h 2546252"/>
                  <a:gd name="connsiteX8" fmla="*/ 77372 w 6161649"/>
                  <a:gd name="connsiteY8" fmla="*/ 2110154 h 2546252"/>
                  <a:gd name="connsiteX9" fmla="*/ 84406 w 6161649"/>
                  <a:gd name="connsiteY9" fmla="*/ 2018714 h 2546252"/>
                  <a:gd name="connsiteX10" fmla="*/ 98474 w 6161649"/>
                  <a:gd name="connsiteY10" fmla="*/ 1976511 h 2546252"/>
                  <a:gd name="connsiteX11" fmla="*/ 105507 w 6161649"/>
                  <a:gd name="connsiteY11" fmla="*/ 1934307 h 2546252"/>
                  <a:gd name="connsiteX12" fmla="*/ 112541 w 6161649"/>
                  <a:gd name="connsiteY12" fmla="*/ 1913206 h 2546252"/>
                  <a:gd name="connsiteX13" fmla="*/ 119575 w 6161649"/>
                  <a:gd name="connsiteY13" fmla="*/ 1878037 h 2546252"/>
                  <a:gd name="connsiteX14" fmla="*/ 133643 w 6161649"/>
                  <a:gd name="connsiteY14" fmla="*/ 1835834 h 2546252"/>
                  <a:gd name="connsiteX15" fmla="*/ 147711 w 6161649"/>
                  <a:gd name="connsiteY15" fmla="*/ 1772529 h 2546252"/>
                  <a:gd name="connsiteX16" fmla="*/ 161778 w 6161649"/>
                  <a:gd name="connsiteY16" fmla="*/ 1751427 h 2546252"/>
                  <a:gd name="connsiteX17" fmla="*/ 168812 w 6161649"/>
                  <a:gd name="connsiteY17" fmla="*/ 1730326 h 2546252"/>
                  <a:gd name="connsiteX18" fmla="*/ 189914 w 6161649"/>
                  <a:gd name="connsiteY18" fmla="*/ 1716258 h 2546252"/>
                  <a:gd name="connsiteX19" fmla="*/ 203981 w 6161649"/>
                  <a:gd name="connsiteY19" fmla="*/ 1695157 h 2546252"/>
                  <a:gd name="connsiteX20" fmla="*/ 218049 w 6161649"/>
                  <a:gd name="connsiteY20" fmla="*/ 1652954 h 2546252"/>
                  <a:gd name="connsiteX21" fmla="*/ 239151 w 6161649"/>
                  <a:gd name="connsiteY21" fmla="*/ 1638886 h 2546252"/>
                  <a:gd name="connsiteX22" fmla="*/ 253218 w 6161649"/>
                  <a:gd name="connsiteY22" fmla="*/ 1617784 h 2546252"/>
                  <a:gd name="connsiteX23" fmla="*/ 274320 w 6161649"/>
                  <a:gd name="connsiteY23" fmla="*/ 1610751 h 2546252"/>
                  <a:gd name="connsiteX24" fmla="*/ 281354 w 6161649"/>
                  <a:gd name="connsiteY24" fmla="*/ 1589649 h 2546252"/>
                  <a:gd name="connsiteX25" fmla="*/ 309489 w 6161649"/>
                  <a:gd name="connsiteY25" fmla="*/ 1498209 h 2546252"/>
                  <a:gd name="connsiteX26" fmla="*/ 330591 w 6161649"/>
                  <a:gd name="connsiteY26" fmla="*/ 1484141 h 2546252"/>
                  <a:gd name="connsiteX27" fmla="*/ 372794 w 6161649"/>
                  <a:gd name="connsiteY27" fmla="*/ 1470074 h 2546252"/>
                  <a:gd name="connsiteX28" fmla="*/ 436098 w 6161649"/>
                  <a:gd name="connsiteY28" fmla="*/ 1441938 h 2546252"/>
                  <a:gd name="connsiteX29" fmla="*/ 457200 w 6161649"/>
                  <a:gd name="connsiteY29" fmla="*/ 1434904 h 2546252"/>
                  <a:gd name="connsiteX30" fmla="*/ 485335 w 6161649"/>
                  <a:gd name="connsiteY30" fmla="*/ 1392701 h 2546252"/>
                  <a:gd name="connsiteX31" fmla="*/ 492369 w 6161649"/>
                  <a:gd name="connsiteY31" fmla="*/ 1371600 h 2546252"/>
                  <a:gd name="connsiteX32" fmla="*/ 513471 w 6161649"/>
                  <a:gd name="connsiteY32" fmla="*/ 1357532 h 2546252"/>
                  <a:gd name="connsiteX33" fmla="*/ 562707 w 6161649"/>
                  <a:gd name="connsiteY33" fmla="*/ 1329397 h 2546252"/>
                  <a:gd name="connsiteX34" fmla="*/ 576775 w 6161649"/>
                  <a:gd name="connsiteY34" fmla="*/ 1308295 h 2546252"/>
                  <a:gd name="connsiteX35" fmla="*/ 597877 w 6161649"/>
                  <a:gd name="connsiteY35" fmla="*/ 1294227 h 2546252"/>
                  <a:gd name="connsiteX36" fmla="*/ 604911 w 6161649"/>
                  <a:gd name="connsiteY36" fmla="*/ 1273126 h 2546252"/>
                  <a:gd name="connsiteX37" fmla="*/ 661181 w 6161649"/>
                  <a:gd name="connsiteY37" fmla="*/ 1259058 h 2546252"/>
                  <a:gd name="connsiteX38" fmla="*/ 773723 w 6161649"/>
                  <a:gd name="connsiteY38" fmla="*/ 1259058 h 2546252"/>
                  <a:gd name="connsiteX39" fmla="*/ 773723 w 6161649"/>
                  <a:gd name="connsiteY39" fmla="*/ 1252024 h 2546252"/>
                  <a:gd name="connsiteX40" fmla="*/ 844061 w 6161649"/>
                  <a:gd name="connsiteY40" fmla="*/ 1202787 h 2546252"/>
                  <a:gd name="connsiteX41" fmla="*/ 858129 w 6161649"/>
                  <a:gd name="connsiteY41" fmla="*/ 1202787 h 2546252"/>
                  <a:gd name="connsiteX42" fmla="*/ 942535 w 6161649"/>
                  <a:gd name="connsiteY42" fmla="*/ 1202787 h 2546252"/>
                  <a:gd name="connsiteX43" fmla="*/ 970671 w 6161649"/>
                  <a:gd name="connsiteY43" fmla="*/ 1146517 h 2546252"/>
                  <a:gd name="connsiteX44" fmla="*/ 1033975 w 6161649"/>
                  <a:gd name="connsiteY44" fmla="*/ 1132449 h 2546252"/>
                  <a:gd name="connsiteX45" fmla="*/ 1069144 w 6161649"/>
                  <a:gd name="connsiteY45" fmla="*/ 1125415 h 2546252"/>
                  <a:gd name="connsiteX46" fmla="*/ 1083212 w 6161649"/>
                  <a:gd name="connsiteY46" fmla="*/ 1104314 h 2546252"/>
                  <a:gd name="connsiteX47" fmla="*/ 1125415 w 6161649"/>
                  <a:gd name="connsiteY47" fmla="*/ 1090246 h 2546252"/>
                  <a:gd name="connsiteX48" fmla="*/ 1125415 w 6161649"/>
                  <a:gd name="connsiteY48" fmla="*/ 1090246 h 2546252"/>
                  <a:gd name="connsiteX49" fmla="*/ 1153551 w 6161649"/>
                  <a:gd name="connsiteY49" fmla="*/ 1083212 h 2546252"/>
                  <a:gd name="connsiteX50" fmla="*/ 1195754 w 6161649"/>
                  <a:gd name="connsiteY50" fmla="*/ 1069144 h 2546252"/>
                  <a:gd name="connsiteX51" fmla="*/ 1216855 w 6161649"/>
                  <a:gd name="connsiteY51" fmla="*/ 1026941 h 2546252"/>
                  <a:gd name="connsiteX52" fmla="*/ 1230923 w 6161649"/>
                  <a:gd name="connsiteY52" fmla="*/ 1005840 h 2546252"/>
                  <a:gd name="connsiteX53" fmla="*/ 1353160 w 6161649"/>
                  <a:gd name="connsiteY53" fmla="*/ 1001278 h 2546252"/>
                  <a:gd name="connsiteX54" fmla="*/ 1390420 w 6161649"/>
                  <a:gd name="connsiteY54" fmla="*/ 965347 h 2546252"/>
                  <a:gd name="connsiteX55" fmla="*/ 1460948 w 6161649"/>
                  <a:gd name="connsiteY55" fmla="*/ 968200 h 2546252"/>
                  <a:gd name="connsiteX56" fmla="*/ 1498209 w 6161649"/>
                  <a:gd name="connsiteY56" fmla="*/ 949569 h 2546252"/>
                  <a:gd name="connsiteX57" fmla="*/ 1519311 w 6161649"/>
                  <a:gd name="connsiteY57" fmla="*/ 935501 h 2546252"/>
                  <a:gd name="connsiteX58" fmla="*/ 1563604 w 6161649"/>
                  <a:gd name="connsiteY58" fmla="*/ 938352 h 2546252"/>
                  <a:gd name="connsiteX59" fmla="*/ 1617214 w 6161649"/>
                  <a:gd name="connsiteY59" fmla="*/ 927136 h 2546252"/>
                  <a:gd name="connsiteX60" fmla="*/ 1688123 w 6161649"/>
                  <a:gd name="connsiteY60" fmla="*/ 886264 h 2546252"/>
                  <a:gd name="connsiteX61" fmla="*/ 1732797 w 6161649"/>
                  <a:gd name="connsiteY61" fmla="*/ 865543 h 2546252"/>
                  <a:gd name="connsiteX62" fmla="*/ 1821766 w 6161649"/>
                  <a:gd name="connsiteY62" fmla="*/ 866303 h 2546252"/>
                  <a:gd name="connsiteX63" fmla="*/ 1855224 w 6161649"/>
                  <a:gd name="connsiteY63" fmla="*/ 844441 h 2546252"/>
                  <a:gd name="connsiteX64" fmla="*/ 1913206 w 6161649"/>
                  <a:gd name="connsiteY64" fmla="*/ 844061 h 2546252"/>
                  <a:gd name="connsiteX65" fmla="*/ 1965294 w 6161649"/>
                  <a:gd name="connsiteY65" fmla="*/ 850335 h 2546252"/>
                  <a:gd name="connsiteX66" fmla="*/ 2013581 w 6161649"/>
                  <a:gd name="connsiteY66" fmla="*/ 852426 h 2546252"/>
                  <a:gd name="connsiteX67" fmla="*/ 2072132 w 6161649"/>
                  <a:gd name="connsiteY67" fmla="*/ 850335 h 2546252"/>
                  <a:gd name="connsiteX68" fmla="*/ 2124221 w 6161649"/>
                  <a:gd name="connsiteY68" fmla="*/ 851095 h 2546252"/>
                  <a:gd name="connsiteX69" fmla="*/ 2145323 w 6161649"/>
                  <a:gd name="connsiteY69" fmla="*/ 844061 h 2546252"/>
                  <a:gd name="connsiteX70" fmla="*/ 2208627 w 6161649"/>
                  <a:gd name="connsiteY70" fmla="*/ 837027 h 2546252"/>
                  <a:gd name="connsiteX71" fmla="*/ 2300067 w 6161649"/>
                  <a:gd name="connsiteY71" fmla="*/ 829994 h 2546252"/>
                  <a:gd name="connsiteX72" fmla="*/ 2368315 w 6161649"/>
                  <a:gd name="connsiteY72" fmla="*/ 818208 h 2546252"/>
                  <a:gd name="connsiteX73" fmla="*/ 2433711 w 6161649"/>
                  <a:gd name="connsiteY73" fmla="*/ 808892 h 2546252"/>
                  <a:gd name="connsiteX74" fmla="*/ 2454812 w 6161649"/>
                  <a:gd name="connsiteY74" fmla="*/ 801858 h 2546252"/>
                  <a:gd name="connsiteX75" fmla="*/ 2539218 w 6161649"/>
                  <a:gd name="connsiteY75" fmla="*/ 787791 h 2546252"/>
                  <a:gd name="connsiteX76" fmla="*/ 2553286 w 6161649"/>
                  <a:gd name="connsiteY76" fmla="*/ 766689 h 2546252"/>
                  <a:gd name="connsiteX77" fmla="*/ 2560320 w 6161649"/>
                  <a:gd name="connsiteY77" fmla="*/ 745587 h 2546252"/>
                  <a:gd name="connsiteX78" fmla="*/ 2581421 w 6161649"/>
                  <a:gd name="connsiteY78" fmla="*/ 738554 h 2546252"/>
                  <a:gd name="connsiteX79" fmla="*/ 2679895 w 6161649"/>
                  <a:gd name="connsiteY79" fmla="*/ 745587 h 2546252"/>
                  <a:gd name="connsiteX80" fmla="*/ 2764301 w 6161649"/>
                  <a:gd name="connsiteY80" fmla="*/ 745587 h 2546252"/>
                  <a:gd name="connsiteX81" fmla="*/ 2771335 w 6161649"/>
                  <a:gd name="connsiteY81" fmla="*/ 724486 h 2546252"/>
                  <a:gd name="connsiteX82" fmla="*/ 2813538 w 6161649"/>
                  <a:gd name="connsiteY82" fmla="*/ 717452 h 2546252"/>
                  <a:gd name="connsiteX83" fmla="*/ 2855741 w 6161649"/>
                  <a:gd name="connsiteY83" fmla="*/ 703384 h 2546252"/>
                  <a:gd name="connsiteX84" fmla="*/ 3017520 w 6161649"/>
                  <a:gd name="connsiteY84" fmla="*/ 695590 h 2546252"/>
                  <a:gd name="connsiteX85" fmla="*/ 3034630 w 6161649"/>
                  <a:gd name="connsiteY85" fmla="*/ 679812 h 2546252"/>
                  <a:gd name="connsiteX86" fmla="*/ 3123027 w 6161649"/>
                  <a:gd name="connsiteY86" fmla="*/ 668215 h 2546252"/>
                  <a:gd name="connsiteX87" fmla="*/ 3151163 w 6161649"/>
                  <a:gd name="connsiteY87" fmla="*/ 661181 h 2546252"/>
                  <a:gd name="connsiteX88" fmla="*/ 3200400 w 6161649"/>
                  <a:gd name="connsiteY88" fmla="*/ 647114 h 2546252"/>
                  <a:gd name="connsiteX89" fmla="*/ 3242603 w 6161649"/>
                  <a:gd name="connsiteY89" fmla="*/ 640080 h 2546252"/>
                  <a:gd name="connsiteX90" fmla="*/ 3294691 w 6161649"/>
                  <a:gd name="connsiteY90" fmla="*/ 628863 h 2546252"/>
                  <a:gd name="connsiteX91" fmla="*/ 3334043 w 6161649"/>
                  <a:gd name="connsiteY91" fmla="*/ 597877 h 2546252"/>
                  <a:gd name="connsiteX92" fmla="*/ 3397347 w 6161649"/>
                  <a:gd name="connsiteY92" fmla="*/ 513471 h 2546252"/>
                  <a:gd name="connsiteX93" fmla="*/ 3453618 w 6161649"/>
                  <a:gd name="connsiteY93" fmla="*/ 485335 h 2546252"/>
                  <a:gd name="connsiteX94" fmla="*/ 3495821 w 6161649"/>
                  <a:gd name="connsiteY94" fmla="*/ 471267 h 2546252"/>
                  <a:gd name="connsiteX95" fmla="*/ 3554943 w 6161649"/>
                  <a:gd name="connsiteY95" fmla="*/ 462523 h 2546252"/>
                  <a:gd name="connsiteX96" fmla="*/ 3623002 w 6161649"/>
                  <a:gd name="connsiteY96" fmla="*/ 462903 h 2546252"/>
                  <a:gd name="connsiteX97" fmla="*/ 3798277 w 6161649"/>
                  <a:gd name="connsiteY97" fmla="*/ 429064 h 2546252"/>
                  <a:gd name="connsiteX98" fmla="*/ 3896751 w 6161649"/>
                  <a:gd name="connsiteY98" fmla="*/ 407963 h 2546252"/>
                  <a:gd name="connsiteX99" fmla="*/ 3903784 w 6161649"/>
                  <a:gd name="connsiteY99" fmla="*/ 407963 h 2546252"/>
                  <a:gd name="connsiteX100" fmla="*/ 3903784 w 6161649"/>
                  <a:gd name="connsiteY100" fmla="*/ 379827 h 2546252"/>
                  <a:gd name="connsiteX101" fmla="*/ 4192172 w 6161649"/>
                  <a:gd name="connsiteY101" fmla="*/ 379827 h 2546252"/>
                  <a:gd name="connsiteX102" fmla="*/ 4220307 w 6161649"/>
                  <a:gd name="connsiteY102" fmla="*/ 337624 h 2546252"/>
                  <a:gd name="connsiteX103" fmla="*/ 4389120 w 6161649"/>
                  <a:gd name="connsiteY103" fmla="*/ 337624 h 2546252"/>
                  <a:gd name="connsiteX104" fmla="*/ 4389120 w 6161649"/>
                  <a:gd name="connsiteY104" fmla="*/ 337624 h 2546252"/>
                  <a:gd name="connsiteX105" fmla="*/ 4543864 w 6161649"/>
                  <a:gd name="connsiteY105" fmla="*/ 330591 h 2546252"/>
                  <a:gd name="connsiteX106" fmla="*/ 4543864 w 6161649"/>
                  <a:gd name="connsiteY106" fmla="*/ 330591 h 2546252"/>
                  <a:gd name="connsiteX107" fmla="*/ 4593101 w 6161649"/>
                  <a:gd name="connsiteY107" fmla="*/ 288387 h 2546252"/>
                  <a:gd name="connsiteX108" fmla="*/ 4642338 w 6161649"/>
                  <a:gd name="connsiteY108" fmla="*/ 246184 h 2546252"/>
                  <a:gd name="connsiteX109" fmla="*/ 4930726 w 6161649"/>
                  <a:gd name="connsiteY109" fmla="*/ 246184 h 2546252"/>
                  <a:gd name="connsiteX110" fmla="*/ 4965895 w 6161649"/>
                  <a:gd name="connsiteY110" fmla="*/ 239151 h 2546252"/>
                  <a:gd name="connsiteX111" fmla="*/ 5036234 w 6161649"/>
                  <a:gd name="connsiteY111" fmla="*/ 232117 h 2546252"/>
                  <a:gd name="connsiteX112" fmla="*/ 5057335 w 6161649"/>
                  <a:gd name="connsiteY112" fmla="*/ 211015 h 2546252"/>
                  <a:gd name="connsiteX113" fmla="*/ 5591907 w 6161649"/>
                  <a:gd name="connsiteY113" fmla="*/ 211015 h 2546252"/>
                  <a:gd name="connsiteX114" fmla="*/ 5591907 w 6161649"/>
                  <a:gd name="connsiteY114" fmla="*/ 211015 h 2546252"/>
                  <a:gd name="connsiteX115" fmla="*/ 5725551 w 6161649"/>
                  <a:gd name="connsiteY115" fmla="*/ 211015 h 2546252"/>
                  <a:gd name="connsiteX116" fmla="*/ 5725551 w 6161649"/>
                  <a:gd name="connsiteY116" fmla="*/ 182880 h 2546252"/>
                  <a:gd name="connsiteX117" fmla="*/ 5781821 w 6161649"/>
                  <a:gd name="connsiteY117" fmla="*/ 112541 h 2546252"/>
                  <a:gd name="connsiteX118" fmla="*/ 5908431 w 6161649"/>
                  <a:gd name="connsiteY118" fmla="*/ 112541 h 2546252"/>
                  <a:gd name="connsiteX119" fmla="*/ 5908431 w 6161649"/>
                  <a:gd name="connsiteY119" fmla="*/ 35169 h 2546252"/>
                  <a:gd name="connsiteX120" fmla="*/ 5992837 w 6161649"/>
                  <a:gd name="connsiteY120" fmla="*/ 28135 h 2546252"/>
                  <a:gd name="connsiteX121" fmla="*/ 6084277 w 6161649"/>
                  <a:gd name="connsiteY121" fmla="*/ 21101 h 2546252"/>
                  <a:gd name="connsiteX122" fmla="*/ 6140547 w 6161649"/>
                  <a:gd name="connsiteY122" fmla="*/ 14067 h 2546252"/>
                  <a:gd name="connsiteX123" fmla="*/ 6161649 w 6161649"/>
                  <a:gd name="connsiteY123" fmla="*/ 0 h 2546252"/>
                  <a:gd name="connsiteX124" fmla="*/ 6161649 w 6161649"/>
                  <a:gd name="connsiteY124" fmla="*/ 0 h 2546252"/>
                  <a:gd name="connsiteX0" fmla="*/ 0 w 6161649"/>
                  <a:gd name="connsiteY0" fmla="*/ 2546252 h 2546252"/>
                  <a:gd name="connsiteX1" fmla="*/ 0 w 6161649"/>
                  <a:gd name="connsiteY1" fmla="*/ 2546252 h 2546252"/>
                  <a:gd name="connsiteX2" fmla="*/ 14067 w 6161649"/>
                  <a:gd name="connsiteY2" fmla="*/ 2482947 h 2546252"/>
                  <a:gd name="connsiteX3" fmla="*/ 28135 w 6161649"/>
                  <a:gd name="connsiteY3" fmla="*/ 2440744 h 2546252"/>
                  <a:gd name="connsiteX4" fmla="*/ 35169 w 6161649"/>
                  <a:gd name="connsiteY4" fmla="*/ 2370406 h 2546252"/>
                  <a:gd name="connsiteX5" fmla="*/ 42203 w 6161649"/>
                  <a:gd name="connsiteY5" fmla="*/ 2349304 h 2546252"/>
                  <a:gd name="connsiteX6" fmla="*/ 49237 w 6161649"/>
                  <a:gd name="connsiteY6" fmla="*/ 2307101 h 2546252"/>
                  <a:gd name="connsiteX7" fmla="*/ 56271 w 6161649"/>
                  <a:gd name="connsiteY7" fmla="*/ 2187526 h 2546252"/>
                  <a:gd name="connsiteX8" fmla="*/ 77372 w 6161649"/>
                  <a:gd name="connsiteY8" fmla="*/ 2110154 h 2546252"/>
                  <a:gd name="connsiteX9" fmla="*/ 84406 w 6161649"/>
                  <a:gd name="connsiteY9" fmla="*/ 2018714 h 2546252"/>
                  <a:gd name="connsiteX10" fmla="*/ 98474 w 6161649"/>
                  <a:gd name="connsiteY10" fmla="*/ 1976511 h 2546252"/>
                  <a:gd name="connsiteX11" fmla="*/ 105507 w 6161649"/>
                  <a:gd name="connsiteY11" fmla="*/ 1934307 h 2546252"/>
                  <a:gd name="connsiteX12" fmla="*/ 112541 w 6161649"/>
                  <a:gd name="connsiteY12" fmla="*/ 1913206 h 2546252"/>
                  <a:gd name="connsiteX13" fmla="*/ 119575 w 6161649"/>
                  <a:gd name="connsiteY13" fmla="*/ 1878037 h 2546252"/>
                  <a:gd name="connsiteX14" fmla="*/ 133643 w 6161649"/>
                  <a:gd name="connsiteY14" fmla="*/ 1835834 h 2546252"/>
                  <a:gd name="connsiteX15" fmla="*/ 147711 w 6161649"/>
                  <a:gd name="connsiteY15" fmla="*/ 1772529 h 2546252"/>
                  <a:gd name="connsiteX16" fmla="*/ 161778 w 6161649"/>
                  <a:gd name="connsiteY16" fmla="*/ 1751427 h 2546252"/>
                  <a:gd name="connsiteX17" fmla="*/ 168812 w 6161649"/>
                  <a:gd name="connsiteY17" fmla="*/ 1730326 h 2546252"/>
                  <a:gd name="connsiteX18" fmla="*/ 189914 w 6161649"/>
                  <a:gd name="connsiteY18" fmla="*/ 1716258 h 2546252"/>
                  <a:gd name="connsiteX19" fmla="*/ 203981 w 6161649"/>
                  <a:gd name="connsiteY19" fmla="*/ 1695157 h 2546252"/>
                  <a:gd name="connsiteX20" fmla="*/ 218049 w 6161649"/>
                  <a:gd name="connsiteY20" fmla="*/ 1652954 h 2546252"/>
                  <a:gd name="connsiteX21" fmla="*/ 239151 w 6161649"/>
                  <a:gd name="connsiteY21" fmla="*/ 1638886 h 2546252"/>
                  <a:gd name="connsiteX22" fmla="*/ 253218 w 6161649"/>
                  <a:gd name="connsiteY22" fmla="*/ 1617784 h 2546252"/>
                  <a:gd name="connsiteX23" fmla="*/ 274320 w 6161649"/>
                  <a:gd name="connsiteY23" fmla="*/ 1610751 h 2546252"/>
                  <a:gd name="connsiteX24" fmla="*/ 281354 w 6161649"/>
                  <a:gd name="connsiteY24" fmla="*/ 1589649 h 2546252"/>
                  <a:gd name="connsiteX25" fmla="*/ 309489 w 6161649"/>
                  <a:gd name="connsiteY25" fmla="*/ 1498209 h 2546252"/>
                  <a:gd name="connsiteX26" fmla="*/ 330591 w 6161649"/>
                  <a:gd name="connsiteY26" fmla="*/ 1484141 h 2546252"/>
                  <a:gd name="connsiteX27" fmla="*/ 372794 w 6161649"/>
                  <a:gd name="connsiteY27" fmla="*/ 1470074 h 2546252"/>
                  <a:gd name="connsiteX28" fmla="*/ 436098 w 6161649"/>
                  <a:gd name="connsiteY28" fmla="*/ 1441938 h 2546252"/>
                  <a:gd name="connsiteX29" fmla="*/ 457200 w 6161649"/>
                  <a:gd name="connsiteY29" fmla="*/ 1434904 h 2546252"/>
                  <a:gd name="connsiteX30" fmla="*/ 485335 w 6161649"/>
                  <a:gd name="connsiteY30" fmla="*/ 1392701 h 2546252"/>
                  <a:gd name="connsiteX31" fmla="*/ 492369 w 6161649"/>
                  <a:gd name="connsiteY31" fmla="*/ 1371600 h 2546252"/>
                  <a:gd name="connsiteX32" fmla="*/ 513471 w 6161649"/>
                  <a:gd name="connsiteY32" fmla="*/ 1357532 h 2546252"/>
                  <a:gd name="connsiteX33" fmla="*/ 562707 w 6161649"/>
                  <a:gd name="connsiteY33" fmla="*/ 1329397 h 2546252"/>
                  <a:gd name="connsiteX34" fmla="*/ 576775 w 6161649"/>
                  <a:gd name="connsiteY34" fmla="*/ 1308295 h 2546252"/>
                  <a:gd name="connsiteX35" fmla="*/ 597877 w 6161649"/>
                  <a:gd name="connsiteY35" fmla="*/ 1294227 h 2546252"/>
                  <a:gd name="connsiteX36" fmla="*/ 604911 w 6161649"/>
                  <a:gd name="connsiteY36" fmla="*/ 1273126 h 2546252"/>
                  <a:gd name="connsiteX37" fmla="*/ 661181 w 6161649"/>
                  <a:gd name="connsiteY37" fmla="*/ 1259058 h 2546252"/>
                  <a:gd name="connsiteX38" fmla="*/ 773723 w 6161649"/>
                  <a:gd name="connsiteY38" fmla="*/ 1259058 h 2546252"/>
                  <a:gd name="connsiteX39" fmla="*/ 773723 w 6161649"/>
                  <a:gd name="connsiteY39" fmla="*/ 1252024 h 2546252"/>
                  <a:gd name="connsiteX40" fmla="*/ 844061 w 6161649"/>
                  <a:gd name="connsiteY40" fmla="*/ 1202787 h 2546252"/>
                  <a:gd name="connsiteX41" fmla="*/ 858129 w 6161649"/>
                  <a:gd name="connsiteY41" fmla="*/ 1202787 h 2546252"/>
                  <a:gd name="connsiteX42" fmla="*/ 942535 w 6161649"/>
                  <a:gd name="connsiteY42" fmla="*/ 1202787 h 2546252"/>
                  <a:gd name="connsiteX43" fmla="*/ 970671 w 6161649"/>
                  <a:gd name="connsiteY43" fmla="*/ 1146517 h 2546252"/>
                  <a:gd name="connsiteX44" fmla="*/ 1033975 w 6161649"/>
                  <a:gd name="connsiteY44" fmla="*/ 1132449 h 2546252"/>
                  <a:gd name="connsiteX45" fmla="*/ 1069144 w 6161649"/>
                  <a:gd name="connsiteY45" fmla="*/ 1125415 h 2546252"/>
                  <a:gd name="connsiteX46" fmla="*/ 1083212 w 6161649"/>
                  <a:gd name="connsiteY46" fmla="*/ 1104314 h 2546252"/>
                  <a:gd name="connsiteX47" fmla="*/ 1125415 w 6161649"/>
                  <a:gd name="connsiteY47" fmla="*/ 1090246 h 2546252"/>
                  <a:gd name="connsiteX48" fmla="*/ 1125415 w 6161649"/>
                  <a:gd name="connsiteY48" fmla="*/ 1090246 h 2546252"/>
                  <a:gd name="connsiteX49" fmla="*/ 1153551 w 6161649"/>
                  <a:gd name="connsiteY49" fmla="*/ 1083212 h 2546252"/>
                  <a:gd name="connsiteX50" fmla="*/ 1195754 w 6161649"/>
                  <a:gd name="connsiteY50" fmla="*/ 1069144 h 2546252"/>
                  <a:gd name="connsiteX51" fmla="*/ 1216855 w 6161649"/>
                  <a:gd name="connsiteY51" fmla="*/ 1026941 h 2546252"/>
                  <a:gd name="connsiteX52" fmla="*/ 1230923 w 6161649"/>
                  <a:gd name="connsiteY52" fmla="*/ 1005840 h 2546252"/>
                  <a:gd name="connsiteX53" fmla="*/ 1353160 w 6161649"/>
                  <a:gd name="connsiteY53" fmla="*/ 1001278 h 2546252"/>
                  <a:gd name="connsiteX54" fmla="*/ 1390420 w 6161649"/>
                  <a:gd name="connsiteY54" fmla="*/ 965347 h 2546252"/>
                  <a:gd name="connsiteX55" fmla="*/ 1460948 w 6161649"/>
                  <a:gd name="connsiteY55" fmla="*/ 968200 h 2546252"/>
                  <a:gd name="connsiteX56" fmla="*/ 1498209 w 6161649"/>
                  <a:gd name="connsiteY56" fmla="*/ 949569 h 2546252"/>
                  <a:gd name="connsiteX57" fmla="*/ 1519311 w 6161649"/>
                  <a:gd name="connsiteY57" fmla="*/ 935501 h 2546252"/>
                  <a:gd name="connsiteX58" fmla="*/ 1563604 w 6161649"/>
                  <a:gd name="connsiteY58" fmla="*/ 938352 h 2546252"/>
                  <a:gd name="connsiteX59" fmla="*/ 1617214 w 6161649"/>
                  <a:gd name="connsiteY59" fmla="*/ 927136 h 2546252"/>
                  <a:gd name="connsiteX60" fmla="*/ 1688123 w 6161649"/>
                  <a:gd name="connsiteY60" fmla="*/ 886264 h 2546252"/>
                  <a:gd name="connsiteX61" fmla="*/ 1732797 w 6161649"/>
                  <a:gd name="connsiteY61" fmla="*/ 865543 h 2546252"/>
                  <a:gd name="connsiteX62" fmla="*/ 1821766 w 6161649"/>
                  <a:gd name="connsiteY62" fmla="*/ 866303 h 2546252"/>
                  <a:gd name="connsiteX63" fmla="*/ 1855224 w 6161649"/>
                  <a:gd name="connsiteY63" fmla="*/ 844441 h 2546252"/>
                  <a:gd name="connsiteX64" fmla="*/ 1913206 w 6161649"/>
                  <a:gd name="connsiteY64" fmla="*/ 844061 h 2546252"/>
                  <a:gd name="connsiteX65" fmla="*/ 1965294 w 6161649"/>
                  <a:gd name="connsiteY65" fmla="*/ 850335 h 2546252"/>
                  <a:gd name="connsiteX66" fmla="*/ 2013581 w 6161649"/>
                  <a:gd name="connsiteY66" fmla="*/ 852426 h 2546252"/>
                  <a:gd name="connsiteX67" fmla="*/ 2072132 w 6161649"/>
                  <a:gd name="connsiteY67" fmla="*/ 850335 h 2546252"/>
                  <a:gd name="connsiteX68" fmla="*/ 2124221 w 6161649"/>
                  <a:gd name="connsiteY68" fmla="*/ 851095 h 2546252"/>
                  <a:gd name="connsiteX69" fmla="*/ 2145323 w 6161649"/>
                  <a:gd name="connsiteY69" fmla="*/ 844061 h 2546252"/>
                  <a:gd name="connsiteX70" fmla="*/ 2208627 w 6161649"/>
                  <a:gd name="connsiteY70" fmla="*/ 837027 h 2546252"/>
                  <a:gd name="connsiteX71" fmla="*/ 2300067 w 6161649"/>
                  <a:gd name="connsiteY71" fmla="*/ 829994 h 2546252"/>
                  <a:gd name="connsiteX72" fmla="*/ 2368315 w 6161649"/>
                  <a:gd name="connsiteY72" fmla="*/ 818208 h 2546252"/>
                  <a:gd name="connsiteX73" fmla="*/ 2433711 w 6161649"/>
                  <a:gd name="connsiteY73" fmla="*/ 808892 h 2546252"/>
                  <a:gd name="connsiteX74" fmla="*/ 2454812 w 6161649"/>
                  <a:gd name="connsiteY74" fmla="*/ 801858 h 2546252"/>
                  <a:gd name="connsiteX75" fmla="*/ 2539218 w 6161649"/>
                  <a:gd name="connsiteY75" fmla="*/ 787791 h 2546252"/>
                  <a:gd name="connsiteX76" fmla="*/ 2553286 w 6161649"/>
                  <a:gd name="connsiteY76" fmla="*/ 766689 h 2546252"/>
                  <a:gd name="connsiteX77" fmla="*/ 2560320 w 6161649"/>
                  <a:gd name="connsiteY77" fmla="*/ 745587 h 2546252"/>
                  <a:gd name="connsiteX78" fmla="*/ 2581421 w 6161649"/>
                  <a:gd name="connsiteY78" fmla="*/ 738554 h 2546252"/>
                  <a:gd name="connsiteX79" fmla="*/ 2679895 w 6161649"/>
                  <a:gd name="connsiteY79" fmla="*/ 745587 h 2546252"/>
                  <a:gd name="connsiteX80" fmla="*/ 2764301 w 6161649"/>
                  <a:gd name="connsiteY80" fmla="*/ 745587 h 2546252"/>
                  <a:gd name="connsiteX81" fmla="*/ 2771335 w 6161649"/>
                  <a:gd name="connsiteY81" fmla="*/ 724486 h 2546252"/>
                  <a:gd name="connsiteX82" fmla="*/ 2813538 w 6161649"/>
                  <a:gd name="connsiteY82" fmla="*/ 717452 h 2546252"/>
                  <a:gd name="connsiteX83" fmla="*/ 2855741 w 6161649"/>
                  <a:gd name="connsiteY83" fmla="*/ 703384 h 2546252"/>
                  <a:gd name="connsiteX84" fmla="*/ 3017520 w 6161649"/>
                  <a:gd name="connsiteY84" fmla="*/ 695590 h 2546252"/>
                  <a:gd name="connsiteX85" fmla="*/ 3034630 w 6161649"/>
                  <a:gd name="connsiteY85" fmla="*/ 679812 h 2546252"/>
                  <a:gd name="connsiteX86" fmla="*/ 3123027 w 6161649"/>
                  <a:gd name="connsiteY86" fmla="*/ 668215 h 2546252"/>
                  <a:gd name="connsiteX87" fmla="*/ 3151163 w 6161649"/>
                  <a:gd name="connsiteY87" fmla="*/ 661181 h 2546252"/>
                  <a:gd name="connsiteX88" fmla="*/ 3200400 w 6161649"/>
                  <a:gd name="connsiteY88" fmla="*/ 647114 h 2546252"/>
                  <a:gd name="connsiteX89" fmla="*/ 3242603 w 6161649"/>
                  <a:gd name="connsiteY89" fmla="*/ 640080 h 2546252"/>
                  <a:gd name="connsiteX90" fmla="*/ 3294691 w 6161649"/>
                  <a:gd name="connsiteY90" fmla="*/ 628863 h 2546252"/>
                  <a:gd name="connsiteX91" fmla="*/ 3334043 w 6161649"/>
                  <a:gd name="connsiteY91" fmla="*/ 597877 h 2546252"/>
                  <a:gd name="connsiteX92" fmla="*/ 3397347 w 6161649"/>
                  <a:gd name="connsiteY92" fmla="*/ 513471 h 2546252"/>
                  <a:gd name="connsiteX93" fmla="*/ 3453618 w 6161649"/>
                  <a:gd name="connsiteY93" fmla="*/ 485335 h 2546252"/>
                  <a:gd name="connsiteX94" fmla="*/ 3495821 w 6161649"/>
                  <a:gd name="connsiteY94" fmla="*/ 471267 h 2546252"/>
                  <a:gd name="connsiteX95" fmla="*/ 3554943 w 6161649"/>
                  <a:gd name="connsiteY95" fmla="*/ 462523 h 2546252"/>
                  <a:gd name="connsiteX96" fmla="*/ 3635359 w 6161649"/>
                  <a:gd name="connsiteY96" fmla="*/ 445603 h 2546252"/>
                  <a:gd name="connsiteX97" fmla="*/ 3798277 w 6161649"/>
                  <a:gd name="connsiteY97" fmla="*/ 429064 h 2546252"/>
                  <a:gd name="connsiteX98" fmla="*/ 3896751 w 6161649"/>
                  <a:gd name="connsiteY98" fmla="*/ 407963 h 2546252"/>
                  <a:gd name="connsiteX99" fmla="*/ 3903784 w 6161649"/>
                  <a:gd name="connsiteY99" fmla="*/ 407963 h 2546252"/>
                  <a:gd name="connsiteX100" fmla="*/ 3903784 w 6161649"/>
                  <a:gd name="connsiteY100" fmla="*/ 379827 h 2546252"/>
                  <a:gd name="connsiteX101" fmla="*/ 4192172 w 6161649"/>
                  <a:gd name="connsiteY101" fmla="*/ 379827 h 2546252"/>
                  <a:gd name="connsiteX102" fmla="*/ 4220307 w 6161649"/>
                  <a:gd name="connsiteY102" fmla="*/ 337624 h 2546252"/>
                  <a:gd name="connsiteX103" fmla="*/ 4389120 w 6161649"/>
                  <a:gd name="connsiteY103" fmla="*/ 337624 h 2546252"/>
                  <a:gd name="connsiteX104" fmla="*/ 4389120 w 6161649"/>
                  <a:gd name="connsiteY104" fmla="*/ 337624 h 2546252"/>
                  <a:gd name="connsiteX105" fmla="*/ 4543864 w 6161649"/>
                  <a:gd name="connsiteY105" fmla="*/ 330591 h 2546252"/>
                  <a:gd name="connsiteX106" fmla="*/ 4543864 w 6161649"/>
                  <a:gd name="connsiteY106" fmla="*/ 330591 h 2546252"/>
                  <a:gd name="connsiteX107" fmla="*/ 4593101 w 6161649"/>
                  <a:gd name="connsiteY107" fmla="*/ 288387 h 2546252"/>
                  <a:gd name="connsiteX108" fmla="*/ 4642338 w 6161649"/>
                  <a:gd name="connsiteY108" fmla="*/ 246184 h 2546252"/>
                  <a:gd name="connsiteX109" fmla="*/ 4930726 w 6161649"/>
                  <a:gd name="connsiteY109" fmla="*/ 246184 h 2546252"/>
                  <a:gd name="connsiteX110" fmla="*/ 4965895 w 6161649"/>
                  <a:gd name="connsiteY110" fmla="*/ 239151 h 2546252"/>
                  <a:gd name="connsiteX111" fmla="*/ 5036234 w 6161649"/>
                  <a:gd name="connsiteY111" fmla="*/ 232117 h 2546252"/>
                  <a:gd name="connsiteX112" fmla="*/ 5057335 w 6161649"/>
                  <a:gd name="connsiteY112" fmla="*/ 211015 h 2546252"/>
                  <a:gd name="connsiteX113" fmla="*/ 5591907 w 6161649"/>
                  <a:gd name="connsiteY113" fmla="*/ 211015 h 2546252"/>
                  <a:gd name="connsiteX114" fmla="*/ 5591907 w 6161649"/>
                  <a:gd name="connsiteY114" fmla="*/ 211015 h 2546252"/>
                  <a:gd name="connsiteX115" fmla="*/ 5725551 w 6161649"/>
                  <a:gd name="connsiteY115" fmla="*/ 211015 h 2546252"/>
                  <a:gd name="connsiteX116" fmla="*/ 5725551 w 6161649"/>
                  <a:gd name="connsiteY116" fmla="*/ 182880 h 2546252"/>
                  <a:gd name="connsiteX117" fmla="*/ 5781821 w 6161649"/>
                  <a:gd name="connsiteY117" fmla="*/ 112541 h 2546252"/>
                  <a:gd name="connsiteX118" fmla="*/ 5908431 w 6161649"/>
                  <a:gd name="connsiteY118" fmla="*/ 112541 h 2546252"/>
                  <a:gd name="connsiteX119" fmla="*/ 5908431 w 6161649"/>
                  <a:gd name="connsiteY119" fmla="*/ 35169 h 2546252"/>
                  <a:gd name="connsiteX120" fmla="*/ 5992837 w 6161649"/>
                  <a:gd name="connsiteY120" fmla="*/ 28135 h 2546252"/>
                  <a:gd name="connsiteX121" fmla="*/ 6084277 w 6161649"/>
                  <a:gd name="connsiteY121" fmla="*/ 21101 h 2546252"/>
                  <a:gd name="connsiteX122" fmla="*/ 6140547 w 6161649"/>
                  <a:gd name="connsiteY122" fmla="*/ 14067 h 2546252"/>
                  <a:gd name="connsiteX123" fmla="*/ 6161649 w 6161649"/>
                  <a:gd name="connsiteY123" fmla="*/ 0 h 2546252"/>
                  <a:gd name="connsiteX124" fmla="*/ 6161649 w 6161649"/>
                  <a:gd name="connsiteY124" fmla="*/ 0 h 2546252"/>
                  <a:gd name="connsiteX0" fmla="*/ 0 w 6161649"/>
                  <a:gd name="connsiteY0" fmla="*/ 2546252 h 2546252"/>
                  <a:gd name="connsiteX1" fmla="*/ 0 w 6161649"/>
                  <a:gd name="connsiteY1" fmla="*/ 2546252 h 2546252"/>
                  <a:gd name="connsiteX2" fmla="*/ 14067 w 6161649"/>
                  <a:gd name="connsiteY2" fmla="*/ 2482947 h 2546252"/>
                  <a:gd name="connsiteX3" fmla="*/ 28135 w 6161649"/>
                  <a:gd name="connsiteY3" fmla="*/ 2440744 h 2546252"/>
                  <a:gd name="connsiteX4" fmla="*/ 35169 w 6161649"/>
                  <a:gd name="connsiteY4" fmla="*/ 2370406 h 2546252"/>
                  <a:gd name="connsiteX5" fmla="*/ 42203 w 6161649"/>
                  <a:gd name="connsiteY5" fmla="*/ 2349304 h 2546252"/>
                  <a:gd name="connsiteX6" fmla="*/ 49237 w 6161649"/>
                  <a:gd name="connsiteY6" fmla="*/ 2307101 h 2546252"/>
                  <a:gd name="connsiteX7" fmla="*/ 56271 w 6161649"/>
                  <a:gd name="connsiteY7" fmla="*/ 2187526 h 2546252"/>
                  <a:gd name="connsiteX8" fmla="*/ 77372 w 6161649"/>
                  <a:gd name="connsiteY8" fmla="*/ 2110154 h 2546252"/>
                  <a:gd name="connsiteX9" fmla="*/ 84406 w 6161649"/>
                  <a:gd name="connsiteY9" fmla="*/ 2018714 h 2546252"/>
                  <a:gd name="connsiteX10" fmla="*/ 98474 w 6161649"/>
                  <a:gd name="connsiteY10" fmla="*/ 1976511 h 2546252"/>
                  <a:gd name="connsiteX11" fmla="*/ 105507 w 6161649"/>
                  <a:gd name="connsiteY11" fmla="*/ 1934307 h 2546252"/>
                  <a:gd name="connsiteX12" fmla="*/ 112541 w 6161649"/>
                  <a:gd name="connsiteY12" fmla="*/ 1913206 h 2546252"/>
                  <a:gd name="connsiteX13" fmla="*/ 119575 w 6161649"/>
                  <a:gd name="connsiteY13" fmla="*/ 1878037 h 2546252"/>
                  <a:gd name="connsiteX14" fmla="*/ 133643 w 6161649"/>
                  <a:gd name="connsiteY14" fmla="*/ 1835834 h 2546252"/>
                  <a:gd name="connsiteX15" fmla="*/ 147711 w 6161649"/>
                  <a:gd name="connsiteY15" fmla="*/ 1772529 h 2546252"/>
                  <a:gd name="connsiteX16" fmla="*/ 161778 w 6161649"/>
                  <a:gd name="connsiteY16" fmla="*/ 1751427 h 2546252"/>
                  <a:gd name="connsiteX17" fmla="*/ 168812 w 6161649"/>
                  <a:gd name="connsiteY17" fmla="*/ 1730326 h 2546252"/>
                  <a:gd name="connsiteX18" fmla="*/ 189914 w 6161649"/>
                  <a:gd name="connsiteY18" fmla="*/ 1716258 h 2546252"/>
                  <a:gd name="connsiteX19" fmla="*/ 203981 w 6161649"/>
                  <a:gd name="connsiteY19" fmla="*/ 1695157 h 2546252"/>
                  <a:gd name="connsiteX20" fmla="*/ 218049 w 6161649"/>
                  <a:gd name="connsiteY20" fmla="*/ 1652954 h 2546252"/>
                  <a:gd name="connsiteX21" fmla="*/ 239151 w 6161649"/>
                  <a:gd name="connsiteY21" fmla="*/ 1638886 h 2546252"/>
                  <a:gd name="connsiteX22" fmla="*/ 253218 w 6161649"/>
                  <a:gd name="connsiteY22" fmla="*/ 1617784 h 2546252"/>
                  <a:gd name="connsiteX23" fmla="*/ 274320 w 6161649"/>
                  <a:gd name="connsiteY23" fmla="*/ 1610751 h 2546252"/>
                  <a:gd name="connsiteX24" fmla="*/ 281354 w 6161649"/>
                  <a:gd name="connsiteY24" fmla="*/ 1589649 h 2546252"/>
                  <a:gd name="connsiteX25" fmla="*/ 309489 w 6161649"/>
                  <a:gd name="connsiteY25" fmla="*/ 1498209 h 2546252"/>
                  <a:gd name="connsiteX26" fmla="*/ 330591 w 6161649"/>
                  <a:gd name="connsiteY26" fmla="*/ 1484141 h 2546252"/>
                  <a:gd name="connsiteX27" fmla="*/ 372794 w 6161649"/>
                  <a:gd name="connsiteY27" fmla="*/ 1470074 h 2546252"/>
                  <a:gd name="connsiteX28" fmla="*/ 436098 w 6161649"/>
                  <a:gd name="connsiteY28" fmla="*/ 1441938 h 2546252"/>
                  <a:gd name="connsiteX29" fmla="*/ 457200 w 6161649"/>
                  <a:gd name="connsiteY29" fmla="*/ 1434904 h 2546252"/>
                  <a:gd name="connsiteX30" fmla="*/ 485335 w 6161649"/>
                  <a:gd name="connsiteY30" fmla="*/ 1392701 h 2546252"/>
                  <a:gd name="connsiteX31" fmla="*/ 492369 w 6161649"/>
                  <a:gd name="connsiteY31" fmla="*/ 1371600 h 2546252"/>
                  <a:gd name="connsiteX32" fmla="*/ 513471 w 6161649"/>
                  <a:gd name="connsiteY32" fmla="*/ 1357532 h 2546252"/>
                  <a:gd name="connsiteX33" fmla="*/ 562707 w 6161649"/>
                  <a:gd name="connsiteY33" fmla="*/ 1329397 h 2546252"/>
                  <a:gd name="connsiteX34" fmla="*/ 576775 w 6161649"/>
                  <a:gd name="connsiteY34" fmla="*/ 1308295 h 2546252"/>
                  <a:gd name="connsiteX35" fmla="*/ 597877 w 6161649"/>
                  <a:gd name="connsiteY35" fmla="*/ 1294227 h 2546252"/>
                  <a:gd name="connsiteX36" fmla="*/ 604911 w 6161649"/>
                  <a:gd name="connsiteY36" fmla="*/ 1273126 h 2546252"/>
                  <a:gd name="connsiteX37" fmla="*/ 661181 w 6161649"/>
                  <a:gd name="connsiteY37" fmla="*/ 1259058 h 2546252"/>
                  <a:gd name="connsiteX38" fmla="*/ 773723 w 6161649"/>
                  <a:gd name="connsiteY38" fmla="*/ 1259058 h 2546252"/>
                  <a:gd name="connsiteX39" fmla="*/ 773723 w 6161649"/>
                  <a:gd name="connsiteY39" fmla="*/ 1252024 h 2546252"/>
                  <a:gd name="connsiteX40" fmla="*/ 844061 w 6161649"/>
                  <a:gd name="connsiteY40" fmla="*/ 1202787 h 2546252"/>
                  <a:gd name="connsiteX41" fmla="*/ 858129 w 6161649"/>
                  <a:gd name="connsiteY41" fmla="*/ 1202787 h 2546252"/>
                  <a:gd name="connsiteX42" fmla="*/ 942535 w 6161649"/>
                  <a:gd name="connsiteY42" fmla="*/ 1202787 h 2546252"/>
                  <a:gd name="connsiteX43" fmla="*/ 970671 w 6161649"/>
                  <a:gd name="connsiteY43" fmla="*/ 1146517 h 2546252"/>
                  <a:gd name="connsiteX44" fmla="*/ 1033975 w 6161649"/>
                  <a:gd name="connsiteY44" fmla="*/ 1132449 h 2546252"/>
                  <a:gd name="connsiteX45" fmla="*/ 1069144 w 6161649"/>
                  <a:gd name="connsiteY45" fmla="*/ 1125415 h 2546252"/>
                  <a:gd name="connsiteX46" fmla="*/ 1083212 w 6161649"/>
                  <a:gd name="connsiteY46" fmla="*/ 1104314 h 2546252"/>
                  <a:gd name="connsiteX47" fmla="*/ 1125415 w 6161649"/>
                  <a:gd name="connsiteY47" fmla="*/ 1090246 h 2546252"/>
                  <a:gd name="connsiteX48" fmla="*/ 1125415 w 6161649"/>
                  <a:gd name="connsiteY48" fmla="*/ 1090246 h 2546252"/>
                  <a:gd name="connsiteX49" fmla="*/ 1153551 w 6161649"/>
                  <a:gd name="connsiteY49" fmla="*/ 1083212 h 2546252"/>
                  <a:gd name="connsiteX50" fmla="*/ 1195754 w 6161649"/>
                  <a:gd name="connsiteY50" fmla="*/ 1069144 h 2546252"/>
                  <a:gd name="connsiteX51" fmla="*/ 1216855 w 6161649"/>
                  <a:gd name="connsiteY51" fmla="*/ 1026941 h 2546252"/>
                  <a:gd name="connsiteX52" fmla="*/ 1230923 w 6161649"/>
                  <a:gd name="connsiteY52" fmla="*/ 1005840 h 2546252"/>
                  <a:gd name="connsiteX53" fmla="*/ 1353160 w 6161649"/>
                  <a:gd name="connsiteY53" fmla="*/ 1001278 h 2546252"/>
                  <a:gd name="connsiteX54" fmla="*/ 1390420 w 6161649"/>
                  <a:gd name="connsiteY54" fmla="*/ 965347 h 2546252"/>
                  <a:gd name="connsiteX55" fmla="*/ 1460948 w 6161649"/>
                  <a:gd name="connsiteY55" fmla="*/ 968200 h 2546252"/>
                  <a:gd name="connsiteX56" fmla="*/ 1498209 w 6161649"/>
                  <a:gd name="connsiteY56" fmla="*/ 949569 h 2546252"/>
                  <a:gd name="connsiteX57" fmla="*/ 1519311 w 6161649"/>
                  <a:gd name="connsiteY57" fmla="*/ 935501 h 2546252"/>
                  <a:gd name="connsiteX58" fmla="*/ 1563604 w 6161649"/>
                  <a:gd name="connsiteY58" fmla="*/ 938352 h 2546252"/>
                  <a:gd name="connsiteX59" fmla="*/ 1617214 w 6161649"/>
                  <a:gd name="connsiteY59" fmla="*/ 927136 h 2546252"/>
                  <a:gd name="connsiteX60" fmla="*/ 1688123 w 6161649"/>
                  <a:gd name="connsiteY60" fmla="*/ 886264 h 2546252"/>
                  <a:gd name="connsiteX61" fmla="*/ 1732797 w 6161649"/>
                  <a:gd name="connsiteY61" fmla="*/ 865543 h 2546252"/>
                  <a:gd name="connsiteX62" fmla="*/ 1821766 w 6161649"/>
                  <a:gd name="connsiteY62" fmla="*/ 866303 h 2546252"/>
                  <a:gd name="connsiteX63" fmla="*/ 1855224 w 6161649"/>
                  <a:gd name="connsiteY63" fmla="*/ 844441 h 2546252"/>
                  <a:gd name="connsiteX64" fmla="*/ 1913206 w 6161649"/>
                  <a:gd name="connsiteY64" fmla="*/ 844061 h 2546252"/>
                  <a:gd name="connsiteX65" fmla="*/ 1965294 w 6161649"/>
                  <a:gd name="connsiteY65" fmla="*/ 850335 h 2546252"/>
                  <a:gd name="connsiteX66" fmla="*/ 2013581 w 6161649"/>
                  <a:gd name="connsiteY66" fmla="*/ 852426 h 2546252"/>
                  <a:gd name="connsiteX67" fmla="*/ 2072132 w 6161649"/>
                  <a:gd name="connsiteY67" fmla="*/ 850335 h 2546252"/>
                  <a:gd name="connsiteX68" fmla="*/ 2124221 w 6161649"/>
                  <a:gd name="connsiteY68" fmla="*/ 851095 h 2546252"/>
                  <a:gd name="connsiteX69" fmla="*/ 2145323 w 6161649"/>
                  <a:gd name="connsiteY69" fmla="*/ 844061 h 2546252"/>
                  <a:gd name="connsiteX70" fmla="*/ 2208627 w 6161649"/>
                  <a:gd name="connsiteY70" fmla="*/ 837027 h 2546252"/>
                  <a:gd name="connsiteX71" fmla="*/ 2300067 w 6161649"/>
                  <a:gd name="connsiteY71" fmla="*/ 829994 h 2546252"/>
                  <a:gd name="connsiteX72" fmla="*/ 2368315 w 6161649"/>
                  <a:gd name="connsiteY72" fmla="*/ 818208 h 2546252"/>
                  <a:gd name="connsiteX73" fmla="*/ 2433711 w 6161649"/>
                  <a:gd name="connsiteY73" fmla="*/ 808892 h 2546252"/>
                  <a:gd name="connsiteX74" fmla="*/ 2454812 w 6161649"/>
                  <a:gd name="connsiteY74" fmla="*/ 801858 h 2546252"/>
                  <a:gd name="connsiteX75" fmla="*/ 2539218 w 6161649"/>
                  <a:gd name="connsiteY75" fmla="*/ 787791 h 2546252"/>
                  <a:gd name="connsiteX76" fmla="*/ 2553286 w 6161649"/>
                  <a:gd name="connsiteY76" fmla="*/ 766689 h 2546252"/>
                  <a:gd name="connsiteX77" fmla="*/ 2560320 w 6161649"/>
                  <a:gd name="connsiteY77" fmla="*/ 745587 h 2546252"/>
                  <a:gd name="connsiteX78" fmla="*/ 2581421 w 6161649"/>
                  <a:gd name="connsiteY78" fmla="*/ 738554 h 2546252"/>
                  <a:gd name="connsiteX79" fmla="*/ 2679895 w 6161649"/>
                  <a:gd name="connsiteY79" fmla="*/ 745587 h 2546252"/>
                  <a:gd name="connsiteX80" fmla="*/ 2764301 w 6161649"/>
                  <a:gd name="connsiteY80" fmla="*/ 745587 h 2546252"/>
                  <a:gd name="connsiteX81" fmla="*/ 2771335 w 6161649"/>
                  <a:gd name="connsiteY81" fmla="*/ 724486 h 2546252"/>
                  <a:gd name="connsiteX82" fmla="*/ 2813538 w 6161649"/>
                  <a:gd name="connsiteY82" fmla="*/ 717452 h 2546252"/>
                  <a:gd name="connsiteX83" fmla="*/ 2855741 w 6161649"/>
                  <a:gd name="connsiteY83" fmla="*/ 703384 h 2546252"/>
                  <a:gd name="connsiteX84" fmla="*/ 3017520 w 6161649"/>
                  <a:gd name="connsiteY84" fmla="*/ 695590 h 2546252"/>
                  <a:gd name="connsiteX85" fmla="*/ 3034630 w 6161649"/>
                  <a:gd name="connsiteY85" fmla="*/ 679812 h 2546252"/>
                  <a:gd name="connsiteX86" fmla="*/ 3123027 w 6161649"/>
                  <a:gd name="connsiteY86" fmla="*/ 668215 h 2546252"/>
                  <a:gd name="connsiteX87" fmla="*/ 3151163 w 6161649"/>
                  <a:gd name="connsiteY87" fmla="*/ 661181 h 2546252"/>
                  <a:gd name="connsiteX88" fmla="*/ 3200400 w 6161649"/>
                  <a:gd name="connsiteY88" fmla="*/ 647114 h 2546252"/>
                  <a:gd name="connsiteX89" fmla="*/ 3242603 w 6161649"/>
                  <a:gd name="connsiteY89" fmla="*/ 640080 h 2546252"/>
                  <a:gd name="connsiteX90" fmla="*/ 3294691 w 6161649"/>
                  <a:gd name="connsiteY90" fmla="*/ 628863 h 2546252"/>
                  <a:gd name="connsiteX91" fmla="*/ 3334043 w 6161649"/>
                  <a:gd name="connsiteY91" fmla="*/ 597877 h 2546252"/>
                  <a:gd name="connsiteX92" fmla="*/ 3397347 w 6161649"/>
                  <a:gd name="connsiteY92" fmla="*/ 513471 h 2546252"/>
                  <a:gd name="connsiteX93" fmla="*/ 3453618 w 6161649"/>
                  <a:gd name="connsiteY93" fmla="*/ 485335 h 2546252"/>
                  <a:gd name="connsiteX94" fmla="*/ 3495821 w 6161649"/>
                  <a:gd name="connsiteY94" fmla="*/ 471267 h 2546252"/>
                  <a:gd name="connsiteX95" fmla="*/ 3554943 w 6161649"/>
                  <a:gd name="connsiteY95" fmla="*/ 440281 h 2546252"/>
                  <a:gd name="connsiteX96" fmla="*/ 3635359 w 6161649"/>
                  <a:gd name="connsiteY96" fmla="*/ 445603 h 2546252"/>
                  <a:gd name="connsiteX97" fmla="*/ 3798277 w 6161649"/>
                  <a:gd name="connsiteY97" fmla="*/ 429064 h 2546252"/>
                  <a:gd name="connsiteX98" fmla="*/ 3896751 w 6161649"/>
                  <a:gd name="connsiteY98" fmla="*/ 407963 h 2546252"/>
                  <a:gd name="connsiteX99" fmla="*/ 3903784 w 6161649"/>
                  <a:gd name="connsiteY99" fmla="*/ 407963 h 2546252"/>
                  <a:gd name="connsiteX100" fmla="*/ 3903784 w 6161649"/>
                  <a:gd name="connsiteY100" fmla="*/ 379827 h 2546252"/>
                  <a:gd name="connsiteX101" fmla="*/ 4192172 w 6161649"/>
                  <a:gd name="connsiteY101" fmla="*/ 379827 h 2546252"/>
                  <a:gd name="connsiteX102" fmla="*/ 4220307 w 6161649"/>
                  <a:gd name="connsiteY102" fmla="*/ 337624 h 2546252"/>
                  <a:gd name="connsiteX103" fmla="*/ 4389120 w 6161649"/>
                  <a:gd name="connsiteY103" fmla="*/ 337624 h 2546252"/>
                  <a:gd name="connsiteX104" fmla="*/ 4389120 w 6161649"/>
                  <a:gd name="connsiteY104" fmla="*/ 337624 h 2546252"/>
                  <a:gd name="connsiteX105" fmla="*/ 4543864 w 6161649"/>
                  <a:gd name="connsiteY105" fmla="*/ 330591 h 2546252"/>
                  <a:gd name="connsiteX106" fmla="*/ 4543864 w 6161649"/>
                  <a:gd name="connsiteY106" fmla="*/ 330591 h 2546252"/>
                  <a:gd name="connsiteX107" fmla="*/ 4593101 w 6161649"/>
                  <a:gd name="connsiteY107" fmla="*/ 288387 h 2546252"/>
                  <a:gd name="connsiteX108" fmla="*/ 4642338 w 6161649"/>
                  <a:gd name="connsiteY108" fmla="*/ 246184 h 2546252"/>
                  <a:gd name="connsiteX109" fmla="*/ 4930726 w 6161649"/>
                  <a:gd name="connsiteY109" fmla="*/ 246184 h 2546252"/>
                  <a:gd name="connsiteX110" fmla="*/ 4965895 w 6161649"/>
                  <a:gd name="connsiteY110" fmla="*/ 239151 h 2546252"/>
                  <a:gd name="connsiteX111" fmla="*/ 5036234 w 6161649"/>
                  <a:gd name="connsiteY111" fmla="*/ 232117 h 2546252"/>
                  <a:gd name="connsiteX112" fmla="*/ 5057335 w 6161649"/>
                  <a:gd name="connsiteY112" fmla="*/ 211015 h 2546252"/>
                  <a:gd name="connsiteX113" fmla="*/ 5591907 w 6161649"/>
                  <a:gd name="connsiteY113" fmla="*/ 211015 h 2546252"/>
                  <a:gd name="connsiteX114" fmla="*/ 5591907 w 6161649"/>
                  <a:gd name="connsiteY114" fmla="*/ 211015 h 2546252"/>
                  <a:gd name="connsiteX115" fmla="*/ 5725551 w 6161649"/>
                  <a:gd name="connsiteY115" fmla="*/ 211015 h 2546252"/>
                  <a:gd name="connsiteX116" fmla="*/ 5725551 w 6161649"/>
                  <a:gd name="connsiteY116" fmla="*/ 182880 h 2546252"/>
                  <a:gd name="connsiteX117" fmla="*/ 5781821 w 6161649"/>
                  <a:gd name="connsiteY117" fmla="*/ 112541 h 2546252"/>
                  <a:gd name="connsiteX118" fmla="*/ 5908431 w 6161649"/>
                  <a:gd name="connsiteY118" fmla="*/ 112541 h 2546252"/>
                  <a:gd name="connsiteX119" fmla="*/ 5908431 w 6161649"/>
                  <a:gd name="connsiteY119" fmla="*/ 35169 h 2546252"/>
                  <a:gd name="connsiteX120" fmla="*/ 5992837 w 6161649"/>
                  <a:gd name="connsiteY120" fmla="*/ 28135 h 2546252"/>
                  <a:gd name="connsiteX121" fmla="*/ 6084277 w 6161649"/>
                  <a:gd name="connsiteY121" fmla="*/ 21101 h 2546252"/>
                  <a:gd name="connsiteX122" fmla="*/ 6140547 w 6161649"/>
                  <a:gd name="connsiteY122" fmla="*/ 14067 h 2546252"/>
                  <a:gd name="connsiteX123" fmla="*/ 6161649 w 6161649"/>
                  <a:gd name="connsiteY123" fmla="*/ 0 h 2546252"/>
                  <a:gd name="connsiteX124" fmla="*/ 6161649 w 6161649"/>
                  <a:gd name="connsiteY124" fmla="*/ 0 h 2546252"/>
                  <a:gd name="connsiteX0" fmla="*/ 0 w 6161649"/>
                  <a:gd name="connsiteY0" fmla="*/ 2546252 h 2546252"/>
                  <a:gd name="connsiteX1" fmla="*/ 0 w 6161649"/>
                  <a:gd name="connsiteY1" fmla="*/ 2546252 h 2546252"/>
                  <a:gd name="connsiteX2" fmla="*/ 14067 w 6161649"/>
                  <a:gd name="connsiteY2" fmla="*/ 2482947 h 2546252"/>
                  <a:gd name="connsiteX3" fmla="*/ 28135 w 6161649"/>
                  <a:gd name="connsiteY3" fmla="*/ 2440744 h 2546252"/>
                  <a:gd name="connsiteX4" fmla="*/ 35169 w 6161649"/>
                  <a:gd name="connsiteY4" fmla="*/ 2370406 h 2546252"/>
                  <a:gd name="connsiteX5" fmla="*/ 42203 w 6161649"/>
                  <a:gd name="connsiteY5" fmla="*/ 2349304 h 2546252"/>
                  <a:gd name="connsiteX6" fmla="*/ 49237 w 6161649"/>
                  <a:gd name="connsiteY6" fmla="*/ 2307101 h 2546252"/>
                  <a:gd name="connsiteX7" fmla="*/ 56271 w 6161649"/>
                  <a:gd name="connsiteY7" fmla="*/ 2187526 h 2546252"/>
                  <a:gd name="connsiteX8" fmla="*/ 77372 w 6161649"/>
                  <a:gd name="connsiteY8" fmla="*/ 2110154 h 2546252"/>
                  <a:gd name="connsiteX9" fmla="*/ 84406 w 6161649"/>
                  <a:gd name="connsiteY9" fmla="*/ 2018714 h 2546252"/>
                  <a:gd name="connsiteX10" fmla="*/ 98474 w 6161649"/>
                  <a:gd name="connsiteY10" fmla="*/ 1976511 h 2546252"/>
                  <a:gd name="connsiteX11" fmla="*/ 105507 w 6161649"/>
                  <a:gd name="connsiteY11" fmla="*/ 1934307 h 2546252"/>
                  <a:gd name="connsiteX12" fmla="*/ 112541 w 6161649"/>
                  <a:gd name="connsiteY12" fmla="*/ 1913206 h 2546252"/>
                  <a:gd name="connsiteX13" fmla="*/ 119575 w 6161649"/>
                  <a:gd name="connsiteY13" fmla="*/ 1878037 h 2546252"/>
                  <a:gd name="connsiteX14" fmla="*/ 133643 w 6161649"/>
                  <a:gd name="connsiteY14" fmla="*/ 1835834 h 2546252"/>
                  <a:gd name="connsiteX15" fmla="*/ 147711 w 6161649"/>
                  <a:gd name="connsiteY15" fmla="*/ 1772529 h 2546252"/>
                  <a:gd name="connsiteX16" fmla="*/ 161778 w 6161649"/>
                  <a:gd name="connsiteY16" fmla="*/ 1751427 h 2546252"/>
                  <a:gd name="connsiteX17" fmla="*/ 168812 w 6161649"/>
                  <a:gd name="connsiteY17" fmla="*/ 1730326 h 2546252"/>
                  <a:gd name="connsiteX18" fmla="*/ 189914 w 6161649"/>
                  <a:gd name="connsiteY18" fmla="*/ 1716258 h 2546252"/>
                  <a:gd name="connsiteX19" fmla="*/ 203981 w 6161649"/>
                  <a:gd name="connsiteY19" fmla="*/ 1695157 h 2546252"/>
                  <a:gd name="connsiteX20" fmla="*/ 218049 w 6161649"/>
                  <a:gd name="connsiteY20" fmla="*/ 1652954 h 2546252"/>
                  <a:gd name="connsiteX21" fmla="*/ 239151 w 6161649"/>
                  <a:gd name="connsiteY21" fmla="*/ 1638886 h 2546252"/>
                  <a:gd name="connsiteX22" fmla="*/ 253218 w 6161649"/>
                  <a:gd name="connsiteY22" fmla="*/ 1617784 h 2546252"/>
                  <a:gd name="connsiteX23" fmla="*/ 274320 w 6161649"/>
                  <a:gd name="connsiteY23" fmla="*/ 1610751 h 2546252"/>
                  <a:gd name="connsiteX24" fmla="*/ 281354 w 6161649"/>
                  <a:gd name="connsiteY24" fmla="*/ 1589649 h 2546252"/>
                  <a:gd name="connsiteX25" fmla="*/ 309489 w 6161649"/>
                  <a:gd name="connsiteY25" fmla="*/ 1498209 h 2546252"/>
                  <a:gd name="connsiteX26" fmla="*/ 330591 w 6161649"/>
                  <a:gd name="connsiteY26" fmla="*/ 1484141 h 2546252"/>
                  <a:gd name="connsiteX27" fmla="*/ 372794 w 6161649"/>
                  <a:gd name="connsiteY27" fmla="*/ 1470074 h 2546252"/>
                  <a:gd name="connsiteX28" fmla="*/ 436098 w 6161649"/>
                  <a:gd name="connsiteY28" fmla="*/ 1441938 h 2546252"/>
                  <a:gd name="connsiteX29" fmla="*/ 457200 w 6161649"/>
                  <a:gd name="connsiteY29" fmla="*/ 1434904 h 2546252"/>
                  <a:gd name="connsiteX30" fmla="*/ 485335 w 6161649"/>
                  <a:gd name="connsiteY30" fmla="*/ 1392701 h 2546252"/>
                  <a:gd name="connsiteX31" fmla="*/ 492369 w 6161649"/>
                  <a:gd name="connsiteY31" fmla="*/ 1371600 h 2546252"/>
                  <a:gd name="connsiteX32" fmla="*/ 513471 w 6161649"/>
                  <a:gd name="connsiteY32" fmla="*/ 1357532 h 2546252"/>
                  <a:gd name="connsiteX33" fmla="*/ 562707 w 6161649"/>
                  <a:gd name="connsiteY33" fmla="*/ 1329397 h 2546252"/>
                  <a:gd name="connsiteX34" fmla="*/ 576775 w 6161649"/>
                  <a:gd name="connsiteY34" fmla="*/ 1308295 h 2546252"/>
                  <a:gd name="connsiteX35" fmla="*/ 597877 w 6161649"/>
                  <a:gd name="connsiteY35" fmla="*/ 1294227 h 2546252"/>
                  <a:gd name="connsiteX36" fmla="*/ 604911 w 6161649"/>
                  <a:gd name="connsiteY36" fmla="*/ 1273126 h 2546252"/>
                  <a:gd name="connsiteX37" fmla="*/ 661181 w 6161649"/>
                  <a:gd name="connsiteY37" fmla="*/ 1259058 h 2546252"/>
                  <a:gd name="connsiteX38" fmla="*/ 773723 w 6161649"/>
                  <a:gd name="connsiteY38" fmla="*/ 1259058 h 2546252"/>
                  <a:gd name="connsiteX39" fmla="*/ 773723 w 6161649"/>
                  <a:gd name="connsiteY39" fmla="*/ 1252024 h 2546252"/>
                  <a:gd name="connsiteX40" fmla="*/ 844061 w 6161649"/>
                  <a:gd name="connsiteY40" fmla="*/ 1202787 h 2546252"/>
                  <a:gd name="connsiteX41" fmla="*/ 858129 w 6161649"/>
                  <a:gd name="connsiteY41" fmla="*/ 1202787 h 2546252"/>
                  <a:gd name="connsiteX42" fmla="*/ 942535 w 6161649"/>
                  <a:gd name="connsiteY42" fmla="*/ 1202787 h 2546252"/>
                  <a:gd name="connsiteX43" fmla="*/ 970671 w 6161649"/>
                  <a:gd name="connsiteY43" fmla="*/ 1146517 h 2546252"/>
                  <a:gd name="connsiteX44" fmla="*/ 1033975 w 6161649"/>
                  <a:gd name="connsiteY44" fmla="*/ 1132449 h 2546252"/>
                  <a:gd name="connsiteX45" fmla="*/ 1069144 w 6161649"/>
                  <a:gd name="connsiteY45" fmla="*/ 1125415 h 2546252"/>
                  <a:gd name="connsiteX46" fmla="*/ 1083212 w 6161649"/>
                  <a:gd name="connsiteY46" fmla="*/ 1104314 h 2546252"/>
                  <a:gd name="connsiteX47" fmla="*/ 1125415 w 6161649"/>
                  <a:gd name="connsiteY47" fmla="*/ 1090246 h 2546252"/>
                  <a:gd name="connsiteX48" fmla="*/ 1125415 w 6161649"/>
                  <a:gd name="connsiteY48" fmla="*/ 1090246 h 2546252"/>
                  <a:gd name="connsiteX49" fmla="*/ 1153551 w 6161649"/>
                  <a:gd name="connsiteY49" fmla="*/ 1083212 h 2546252"/>
                  <a:gd name="connsiteX50" fmla="*/ 1195754 w 6161649"/>
                  <a:gd name="connsiteY50" fmla="*/ 1069144 h 2546252"/>
                  <a:gd name="connsiteX51" fmla="*/ 1216855 w 6161649"/>
                  <a:gd name="connsiteY51" fmla="*/ 1026941 h 2546252"/>
                  <a:gd name="connsiteX52" fmla="*/ 1230923 w 6161649"/>
                  <a:gd name="connsiteY52" fmla="*/ 1005840 h 2546252"/>
                  <a:gd name="connsiteX53" fmla="*/ 1353160 w 6161649"/>
                  <a:gd name="connsiteY53" fmla="*/ 1001278 h 2546252"/>
                  <a:gd name="connsiteX54" fmla="*/ 1390420 w 6161649"/>
                  <a:gd name="connsiteY54" fmla="*/ 965347 h 2546252"/>
                  <a:gd name="connsiteX55" fmla="*/ 1460948 w 6161649"/>
                  <a:gd name="connsiteY55" fmla="*/ 968200 h 2546252"/>
                  <a:gd name="connsiteX56" fmla="*/ 1498209 w 6161649"/>
                  <a:gd name="connsiteY56" fmla="*/ 949569 h 2546252"/>
                  <a:gd name="connsiteX57" fmla="*/ 1519311 w 6161649"/>
                  <a:gd name="connsiteY57" fmla="*/ 935501 h 2546252"/>
                  <a:gd name="connsiteX58" fmla="*/ 1563604 w 6161649"/>
                  <a:gd name="connsiteY58" fmla="*/ 938352 h 2546252"/>
                  <a:gd name="connsiteX59" fmla="*/ 1617214 w 6161649"/>
                  <a:gd name="connsiteY59" fmla="*/ 927136 h 2546252"/>
                  <a:gd name="connsiteX60" fmla="*/ 1688123 w 6161649"/>
                  <a:gd name="connsiteY60" fmla="*/ 886264 h 2546252"/>
                  <a:gd name="connsiteX61" fmla="*/ 1732797 w 6161649"/>
                  <a:gd name="connsiteY61" fmla="*/ 865543 h 2546252"/>
                  <a:gd name="connsiteX62" fmla="*/ 1821766 w 6161649"/>
                  <a:gd name="connsiteY62" fmla="*/ 866303 h 2546252"/>
                  <a:gd name="connsiteX63" fmla="*/ 1855224 w 6161649"/>
                  <a:gd name="connsiteY63" fmla="*/ 844441 h 2546252"/>
                  <a:gd name="connsiteX64" fmla="*/ 1913206 w 6161649"/>
                  <a:gd name="connsiteY64" fmla="*/ 844061 h 2546252"/>
                  <a:gd name="connsiteX65" fmla="*/ 1965294 w 6161649"/>
                  <a:gd name="connsiteY65" fmla="*/ 850335 h 2546252"/>
                  <a:gd name="connsiteX66" fmla="*/ 2013581 w 6161649"/>
                  <a:gd name="connsiteY66" fmla="*/ 852426 h 2546252"/>
                  <a:gd name="connsiteX67" fmla="*/ 2072132 w 6161649"/>
                  <a:gd name="connsiteY67" fmla="*/ 850335 h 2546252"/>
                  <a:gd name="connsiteX68" fmla="*/ 2124221 w 6161649"/>
                  <a:gd name="connsiteY68" fmla="*/ 851095 h 2546252"/>
                  <a:gd name="connsiteX69" fmla="*/ 2145323 w 6161649"/>
                  <a:gd name="connsiteY69" fmla="*/ 844061 h 2546252"/>
                  <a:gd name="connsiteX70" fmla="*/ 2208627 w 6161649"/>
                  <a:gd name="connsiteY70" fmla="*/ 837027 h 2546252"/>
                  <a:gd name="connsiteX71" fmla="*/ 2300067 w 6161649"/>
                  <a:gd name="connsiteY71" fmla="*/ 829994 h 2546252"/>
                  <a:gd name="connsiteX72" fmla="*/ 2368315 w 6161649"/>
                  <a:gd name="connsiteY72" fmla="*/ 818208 h 2546252"/>
                  <a:gd name="connsiteX73" fmla="*/ 2433711 w 6161649"/>
                  <a:gd name="connsiteY73" fmla="*/ 808892 h 2546252"/>
                  <a:gd name="connsiteX74" fmla="*/ 2454812 w 6161649"/>
                  <a:gd name="connsiteY74" fmla="*/ 801858 h 2546252"/>
                  <a:gd name="connsiteX75" fmla="*/ 2539218 w 6161649"/>
                  <a:gd name="connsiteY75" fmla="*/ 787791 h 2546252"/>
                  <a:gd name="connsiteX76" fmla="*/ 2553286 w 6161649"/>
                  <a:gd name="connsiteY76" fmla="*/ 766689 h 2546252"/>
                  <a:gd name="connsiteX77" fmla="*/ 2560320 w 6161649"/>
                  <a:gd name="connsiteY77" fmla="*/ 745587 h 2546252"/>
                  <a:gd name="connsiteX78" fmla="*/ 2581421 w 6161649"/>
                  <a:gd name="connsiteY78" fmla="*/ 738554 h 2546252"/>
                  <a:gd name="connsiteX79" fmla="*/ 2679895 w 6161649"/>
                  <a:gd name="connsiteY79" fmla="*/ 745587 h 2546252"/>
                  <a:gd name="connsiteX80" fmla="*/ 2764301 w 6161649"/>
                  <a:gd name="connsiteY80" fmla="*/ 745587 h 2546252"/>
                  <a:gd name="connsiteX81" fmla="*/ 2771335 w 6161649"/>
                  <a:gd name="connsiteY81" fmla="*/ 724486 h 2546252"/>
                  <a:gd name="connsiteX82" fmla="*/ 2813538 w 6161649"/>
                  <a:gd name="connsiteY82" fmla="*/ 717452 h 2546252"/>
                  <a:gd name="connsiteX83" fmla="*/ 2855741 w 6161649"/>
                  <a:gd name="connsiteY83" fmla="*/ 703384 h 2546252"/>
                  <a:gd name="connsiteX84" fmla="*/ 3017520 w 6161649"/>
                  <a:gd name="connsiteY84" fmla="*/ 695590 h 2546252"/>
                  <a:gd name="connsiteX85" fmla="*/ 3034630 w 6161649"/>
                  <a:gd name="connsiteY85" fmla="*/ 679812 h 2546252"/>
                  <a:gd name="connsiteX86" fmla="*/ 3123027 w 6161649"/>
                  <a:gd name="connsiteY86" fmla="*/ 668215 h 2546252"/>
                  <a:gd name="connsiteX87" fmla="*/ 3151163 w 6161649"/>
                  <a:gd name="connsiteY87" fmla="*/ 661181 h 2546252"/>
                  <a:gd name="connsiteX88" fmla="*/ 3200400 w 6161649"/>
                  <a:gd name="connsiteY88" fmla="*/ 647114 h 2546252"/>
                  <a:gd name="connsiteX89" fmla="*/ 3242603 w 6161649"/>
                  <a:gd name="connsiteY89" fmla="*/ 640080 h 2546252"/>
                  <a:gd name="connsiteX90" fmla="*/ 3294691 w 6161649"/>
                  <a:gd name="connsiteY90" fmla="*/ 628863 h 2546252"/>
                  <a:gd name="connsiteX91" fmla="*/ 3334043 w 6161649"/>
                  <a:gd name="connsiteY91" fmla="*/ 597877 h 2546252"/>
                  <a:gd name="connsiteX92" fmla="*/ 3397347 w 6161649"/>
                  <a:gd name="connsiteY92" fmla="*/ 513471 h 2546252"/>
                  <a:gd name="connsiteX93" fmla="*/ 3453618 w 6161649"/>
                  <a:gd name="connsiteY93" fmla="*/ 485335 h 2546252"/>
                  <a:gd name="connsiteX94" fmla="*/ 3495821 w 6161649"/>
                  <a:gd name="connsiteY94" fmla="*/ 471267 h 2546252"/>
                  <a:gd name="connsiteX95" fmla="*/ 3554943 w 6161649"/>
                  <a:gd name="connsiteY95" fmla="*/ 440281 h 2546252"/>
                  <a:gd name="connsiteX96" fmla="*/ 3647716 w 6161649"/>
                  <a:gd name="connsiteY96" fmla="*/ 467845 h 2546252"/>
                  <a:gd name="connsiteX97" fmla="*/ 3798277 w 6161649"/>
                  <a:gd name="connsiteY97" fmla="*/ 429064 h 2546252"/>
                  <a:gd name="connsiteX98" fmla="*/ 3896751 w 6161649"/>
                  <a:gd name="connsiteY98" fmla="*/ 407963 h 2546252"/>
                  <a:gd name="connsiteX99" fmla="*/ 3903784 w 6161649"/>
                  <a:gd name="connsiteY99" fmla="*/ 407963 h 2546252"/>
                  <a:gd name="connsiteX100" fmla="*/ 3903784 w 6161649"/>
                  <a:gd name="connsiteY100" fmla="*/ 379827 h 2546252"/>
                  <a:gd name="connsiteX101" fmla="*/ 4192172 w 6161649"/>
                  <a:gd name="connsiteY101" fmla="*/ 379827 h 2546252"/>
                  <a:gd name="connsiteX102" fmla="*/ 4220307 w 6161649"/>
                  <a:gd name="connsiteY102" fmla="*/ 337624 h 2546252"/>
                  <a:gd name="connsiteX103" fmla="*/ 4389120 w 6161649"/>
                  <a:gd name="connsiteY103" fmla="*/ 337624 h 2546252"/>
                  <a:gd name="connsiteX104" fmla="*/ 4389120 w 6161649"/>
                  <a:gd name="connsiteY104" fmla="*/ 337624 h 2546252"/>
                  <a:gd name="connsiteX105" fmla="*/ 4543864 w 6161649"/>
                  <a:gd name="connsiteY105" fmla="*/ 330591 h 2546252"/>
                  <a:gd name="connsiteX106" fmla="*/ 4543864 w 6161649"/>
                  <a:gd name="connsiteY106" fmla="*/ 330591 h 2546252"/>
                  <a:gd name="connsiteX107" fmla="*/ 4593101 w 6161649"/>
                  <a:gd name="connsiteY107" fmla="*/ 288387 h 2546252"/>
                  <a:gd name="connsiteX108" fmla="*/ 4642338 w 6161649"/>
                  <a:gd name="connsiteY108" fmla="*/ 246184 h 2546252"/>
                  <a:gd name="connsiteX109" fmla="*/ 4930726 w 6161649"/>
                  <a:gd name="connsiteY109" fmla="*/ 246184 h 2546252"/>
                  <a:gd name="connsiteX110" fmla="*/ 4965895 w 6161649"/>
                  <a:gd name="connsiteY110" fmla="*/ 239151 h 2546252"/>
                  <a:gd name="connsiteX111" fmla="*/ 5036234 w 6161649"/>
                  <a:gd name="connsiteY111" fmla="*/ 232117 h 2546252"/>
                  <a:gd name="connsiteX112" fmla="*/ 5057335 w 6161649"/>
                  <a:gd name="connsiteY112" fmla="*/ 211015 h 2546252"/>
                  <a:gd name="connsiteX113" fmla="*/ 5591907 w 6161649"/>
                  <a:gd name="connsiteY113" fmla="*/ 211015 h 2546252"/>
                  <a:gd name="connsiteX114" fmla="*/ 5591907 w 6161649"/>
                  <a:gd name="connsiteY114" fmla="*/ 211015 h 2546252"/>
                  <a:gd name="connsiteX115" fmla="*/ 5725551 w 6161649"/>
                  <a:gd name="connsiteY115" fmla="*/ 211015 h 2546252"/>
                  <a:gd name="connsiteX116" fmla="*/ 5725551 w 6161649"/>
                  <a:gd name="connsiteY116" fmla="*/ 182880 h 2546252"/>
                  <a:gd name="connsiteX117" fmla="*/ 5781821 w 6161649"/>
                  <a:gd name="connsiteY117" fmla="*/ 112541 h 2546252"/>
                  <a:gd name="connsiteX118" fmla="*/ 5908431 w 6161649"/>
                  <a:gd name="connsiteY118" fmla="*/ 112541 h 2546252"/>
                  <a:gd name="connsiteX119" fmla="*/ 5908431 w 6161649"/>
                  <a:gd name="connsiteY119" fmla="*/ 35169 h 2546252"/>
                  <a:gd name="connsiteX120" fmla="*/ 5992837 w 6161649"/>
                  <a:gd name="connsiteY120" fmla="*/ 28135 h 2546252"/>
                  <a:gd name="connsiteX121" fmla="*/ 6084277 w 6161649"/>
                  <a:gd name="connsiteY121" fmla="*/ 21101 h 2546252"/>
                  <a:gd name="connsiteX122" fmla="*/ 6140547 w 6161649"/>
                  <a:gd name="connsiteY122" fmla="*/ 14067 h 2546252"/>
                  <a:gd name="connsiteX123" fmla="*/ 6161649 w 6161649"/>
                  <a:gd name="connsiteY123" fmla="*/ 0 h 2546252"/>
                  <a:gd name="connsiteX124" fmla="*/ 6161649 w 6161649"/>
                  <a:gd name="connsiteY124" fmla="*/ 0 h 2546252"/>
                  <a:gd name="connsiteX0" fmla="*/ 0 w 6161649"/>
                  <a:gd name="connsiteY0" fmla="*/ 2546252 h 2546252"/>
                  <a:gd name="connsiteX1" fmla="*/ 0 w 6161649"/>
                  <a:gd name="connsiteY1" fmla="*/ 2546252 h 2546252"/>
                  <a:gd name="connsiteX2" fmla="*/ 14067 w 6161649"/>
                  <a:gd name="connsiteY2" fmla="*/ 2482947 h 2546252"/>
                  <a:gd name="connsiteX3" fmla="*/ 28135 w 6161649"/>
                  <a:gd name="connsiteY3" fmla="*/ 2440744 h 2546252"/>
                  <a:gd name="connsiteX4" fmla="*/ 35169 w 6161649"/>
                  <a:gd name="connsiteY4" fmla="*/ 2370406 h 2546252"/>
                  <a:gd name="connsiteX5" fmla="*/ 42203 w 6161649"/>
                  <a:gd name="connsiteY5" fmla="*/ 2349304 h 2546252"/>
                  <a:gd name="connsiteX6" fmla="*/ 49237 w 6161649"/>
                  <a:gd name="connsiteY6" fmla="*/ 2307101 h 2546252"/>
                  <a:gd name="connsiteX7" fmla="*/ 56271 w 6161649"/>
                  <a:gd name="connsiteY7" fmla="*/ 2187526 h 2546252"/>
                  <a:gd name="connsiteX8" fmla="*/ 77372 w 6161649"/>
                  <a:gd name="connsiteY8" fmla="*/ 2110154 h 2546252"/>
                  <a:gd name="connsiteX9" fmla="*/ 84406 w 6161649"/>
                  <a:gd name="connsiteY9" fmla="*/ 2018714 h 2546252"/>
                  <a:gd name="connsiteX10" fmla="*/ 98474 w 6161649"/>
                  <a:gd name="connsiteY10" fmla="*/ 1976511 h 2546252"/>
                  <a:gd name="connsiteX11" fmla="*/ 105507 w 6161649"/>
                  <a:gd name="connsiteY11" fmla="*/ 1934307 h 2546252"/>
                  <a:gd name="connsiteX12" fmla="*/ 112541 w 6161649"/>
                  <a:gd name="connsiteY12" fmla="*/ 1913206 h 2546252"/>
                  <a:gd name="connsiteX13" fmla="*/ 119575 w 6161649"/>
                  <a:gd name="connsiteY13" fmla="*/ 1878037 h 2546252"/>
                  <a:gd name="connsiteX14" fmla="*/ 133643 w 6161649"/>
                  <a:gd name="connsiteY14" fmla="*/ 1835834 h 2546252"/>
                  <a:gd name="connsiteX15" fmla="*/ 147711 w 6161649"/>
                  <a:gd name="connsiteY15" fmla="*/ 1772529 h 2546252"/>
                  <a:gd name="connsiteX16" fmla="*/ 161778 w 6161649"/>
                  <a:gd name="connsiteY16" fmla="*/ 1751427 h 2546252"/>
                  <a:gd name="connsiteX17" fmla="*/ 168812 w 6161649"/>
                  <a:gd name="connsiteY17" fmla="*/ 1730326 h 2546252"/>
                  <a:gd name="connsiteX18" fmla="*/ 189914 w 6161649"/>
                  <a:gd name="connsiteY18" fmla="*/ 1716258 h 2546252"/>
                  <a:gd name="connsiteX19" fmla="*/ 203981 w 6161649"/>
                  <a:gd name="connsiteY19" fmla="*/ 1695157 h 2546252"/>
                  <a:gd name="connsiteX20" fmla="*/ 218049 w 6161649"/>
                  <a:gd name="connsiteY20" fmla="*/ 1652954 h 2546252"/>
                  <a:gd name="connsiteX21" fmla="*/ 239151 w 6161649"/>
                  <a:gd name="connsiteY21" fmla="*/ 1638886 h 2546252"/>
                  <a:gd name="connsiteX22" fmla="*/ 253218 w 6161649"/>
                  <a:gd name="connsiteY22" fmla="*/ 1617784 h 2546252"/>
                  <a:gd name="connsiteX23" fmla="*/ 274320 w 6161649"/>
                  <a:gd name="connsiteY23" fmla="*/ 1610751 h 2546252"/>
                  <a:gd name="connsiteX24" fmla="*/ 281354 w 6161649"/>
                  <a:gd name="connsiteY24" fmla="*/ 1589649 h 2546252"/>
                  <a:gd name="connsiteX25" fmla="*/ 309489 w 6161649"/>
                  <a:gd name="connsiteY25" fmla="*/ 1498209 h 2546252"/>
                  <a:gd name="connsiteX26" fmla="*/ 330591 w 6161649"/>
                  <a:gd name="connsiteY26" fmla="*/ 1484141 h 2546252"/>
                  <a:gd name="connsiteX27" fmla="*/ 372794 w 6161649"/>
                  <a:gd name="connsiteY27" fmla="*/ 1470074 h 2546252"/>
                  <a:gd name="connsiteX28" fmla="*/ 436098 w 6161649"/>
                  <a:gd name="connsiteY28" fmla="*/ 1441938 h 2546252"/>
                  <a:gd name="connsiteX29" fmla="*/ 457200 w 6161649"/>
                  <a:gd name="connsiteY29" fmla="*/ 1434904 h 2546252"/>
                  <a:gd name="connsiteX30" fmla="*/ 485335 w 6161649"/>
                  <a:gd name="connsiteY30" fmla="*/ 1392701 h 2546252"/>
                  <a:gd name="connsiteX31" fmla="*/ 492369 w 6161649"/>
                  <a:gd name="connsiteY31" fmla="*/ 1371600 h 2546252"/>
                  <a:gd name="connsiteX32" fmla="*/ 513471 w 6161649"/>
                  <a:gd name="connsiteY32" fmla="*/ 1357532 h 2546252"/>
                  <a:gd name="connsiteX33" fmla="*/ 562707 w 6161649"/>
                  <a:gd name="connsiteY33" fmla="*/ 1329397 h 2546252"/>
                  <a:gd name="connsiteX34" fmla="*/ 576775 w 6161649"/>
                  <a:gd name="connsiteY34" fmla="*/ 1308295 h 2546252"/>
                  <a:gd name="connsiteX35" fmla="*/ 597877 w 6161649"/>
                  <a:gd name="connsiteY35" fmla="*/ 1294227 h 2546252"/>
                  <a:gd name="connsiteX36" fmla="*/ 604911 w 6161649"/>
                  <a:gd name="connsiteY36" fmla="*/ 1273126 h 2546252"/>
                  <a:gd name="connsiteX37" fmla="*/ 661181 w 6161649"/>
                  <a:gd name="connsiteY37" fmla="*/ 1259058 h 2546252"/>
                  <a:gd name="connsiteX38" fmla="*/ 773723 w 6161649"/>
                  <a:gd name="connsiteY38" fmla="*/ 1259058 h 2546252"/>
                  <a:gd name="connsiteX39" fmla="*/ 773723 w 6161649"/>
                  <a:gd name="connsiteY39" fmla="*/ 1252024 h 2546252"/>
                  <a:gd name="connsiteX40" fmla="*/ 844061 w 6161649"/>
                  <a:gd name="connsiteY40" fmla="*/ 1202787 h 2546252"/>
                  <a:gd name="connsiteX41" fmla="*/ 858129 w 6161649"/>
                  <a:gd name="connsiteY41" fmla="*/ 1202787 h 2546252"/>
                  <a:gd name="connsiteX42" fmla="*/ 942535 w 6161649"/>
                  <a:gd name="connsiteY42" fmla="*/ 1202787 h 2546252"/>
                  <a:gd name="connsiteX43" fmla="*/ 970671 w 6161649"/>
                  <a:gd name="connsiteY43" fmla="*/ 1146517 h 2546252"/>
                  <a:gd name="connsiteX44" fmla="*/ 1033975 w 6161649"/>
                  <a:gd name="connsiteY44" fmla="*/ 1132449 h 2546252"/>
                  <a:gd name="connsiteX45" fmla="*/ 1069144 w 6161649"/>
                  <a:gd name="connsiteY45" fmla="*/ 1125415 h 2546252"/>
                  <a:gd name="connsiteX46" fmla="*/ 1083212 w 6161649"/>
                  <a:gd name="connsiteY46" fmla="*/ 1104314 h 2546252"/>
                  <a:gd name="connsiteX47" fmla="*/ 1125415 w 6161649"/>
                  <a:gd name="connsiteY47" fmla="*/ 1090246 h 2546252"/>
                  <a:gd name="connsiteX48" fmla="*/ 1125415 w 6161649"/>
                  <a:gd name="connsiteY48" fmla="*/ 1090246 h 2546252"/>
                  <a:gd name="connsiteX49" fmla="*/ 1153551 w 6161649"/>
                  <a:gd name="connsiteY49" fmla="*/ 1083212 h 2546252"/>
                  <a:gd name="connsiteX50" fmla="*/ 1195754 w 6161649"/>
                  <a:gd name="connsiteY50" fmla="*/ 1069144 h 2546252"/>
                  <a:gd name="connsiteX51" fmla="*/ 1216855 w 6161649"/>
                  <a:gd name="connsiteY51" fmla="*/ 1026941 h 2546252"/>
                  <a:gd name="connsiteX52" fmla="*/ 1230923 w 6161649"/>
                  <a:gd name="connsiteY52" fmla="*/ 1005840 h 2546252"/>
                  <a:gd name="connsiteX53" fmla="*/ 1353160 w 6161649"/>
                  <a:gd name="connsiteY53" fmla="*/ 1001278 h 2546252"/>
                  <a:gd name="connsiteX54" fmla="*/ 1390420 w 6161649"/>
                  <a:gd name="connsiteY54" fmla="*/ 965347 h 2546252"/>
                  <a:gd name="connsiteX55" fmla="*/ 1460948 w 6161649"/>
                  <a:gd name="connsiteY55" fmla="*/ 968200 h 2546252"/>
                  <a:gd name="connsiteX56" fmla="*/ 1498209 w 6161649"/>
                  <a:gd name="connsiteY56" fmla="*/ 949569 h 2546252"/>
                  <a:gd name="connsiteX57" fmla="*/ 1519311 w 6161649"/>
                  <a:gd name="connsiteY57" fmla="*/ 935501 h 2546252"/>
                  <a:gd name="connsiteX58" fmla="*/ 1563604 w 6161649"/>
                  <a:gd name="connsiteY58" fmla="*/ 938352 h 2546252"/>
                  <a:gd name="connsiteX59" fmla="*/ 1617214 w 6161649"/>
                  <a:gd name="connsiteY59" fmla="*/ 927136 h 2546252"/>
                  <a:gd name="connsiteX60" fmla="*/ 1688123 w 6161649"/>
                  <a:gd name="connsiteY60" fmla="*/ 886264 h 2546252"/>
                  <a:gd name="connsiteX61" fmla="*/ 1732797 w 6161649"/>
                  <a:gd name="connsiteY61" fmla="*/ 865543 h 2546252"/>
                  <a:gd name="connsiteX62" fmla="*/ 1821766 w 6161649"/>
                  <a:gd name="connsiteY62" fmla="*/ 866303 h 2546252"/>
                  <a:gd name="connsiteX63" fmla="*/ 1855224 w 6161649"/>
                  <a:gd name="connsiteY63" fmla="*/ 844441 h 2546252"/>
                  <a:gd name="connsiteX64" fmla="*/ 1913206 w 6161649"/>
                  <a:gd name="connsiteY64" fmla="*/ 844061 h 2546252"/>
                  <a:gd name="connsiteX65" fmla="*/ 1965294 w 6161649"/>
                  <a:gd name="connsiteY65" fmla="*/ 850335 h 2546252"/>
                  <a:gd name="connsiteX66" fmla="*/ 2013581 w 6161649"/>
                  <a:gd name="connsiteY66" fmla="*/ 852426 h 2546252"/>
                  <a:gd name="connsiteX67" fmla="*/ 2072132 w 6161649"/>
                  <a:gd name="connsiteY67" fmla="*/ 850335 h 2546252"/>
                  <a:gd name="connsiteX68" fmla="*/ 2124221 w 6161649"/>
                  <a:gd name="connsiteY68" fmla="*/ 851095 h 2546252"/>
                  <a:gd name="connsiteX69" fmla="*/ 2145323 w 6161649"/>
                  <a:gd name="connsiteY69" fmla="*/ 844061 h 2546252"/>
                  <a:gd name="connsiteX70" fmla="*/ 2208627 w 6161649"/>
                  <a:gd name="connsiteY70" fmla="*/ 837027 h 2546252"/>
                  <a:gd name="connsiteX71" fmla="*/ 2300067 w 6161649"/>
                  <a:gd name="connsiteY71" fmla="*/ 829994 h 2546252"/>
                  <a:gd name="connsiteX72" fmla="*/ 2368315 w 6161649"/>
                  <a:gd name="connsiteY72" fmla="*/ 818208 h 2546252"/>
                  <a:gd name="connsiteX73" fmla="*/ 2433711 w 6161649"/>
                  <a:gd name="connsiteY73" fmla="*/ 808892 h 2546252"/>
                  <a:gd name="connsiteX74" fmla="*/ 2454812 w 6161649"/>
                  <a:gd name="connsiteY74" fmla="*/ 801858 h 2546252"/>
                  <a:gd name="connsiteX75" fmla="*/ 2539218 w 6161649"/>
                  <a:gd name="connsiteY75" fmla="*/ 787791 h 2546252"/>
                  <a:gd name="connsiteX76" fmla="*/ 2553286 w 6161649"/>
                  <a:gd name="connsiteY76" fmla="*/ 766689 h 2546252"/>
                  <a:gd name="connsiteX77" fmla="*/ 2560320 w 6161649"/>
                  <a:gd name="connsiteY77" fmla="*/ 745587 h 2546252"/>
                  <a:gd name="connsiteX78" fmla="*/ 2581421 w 6161649"/>
                  <a:gd name="connsiteY78" fmla="*/ 738554 h 2546252"/>
                  <a:gd name="connsiteX79" fmla="*/ 2679895 w 6161649"/>
                  <a:gd name="connsiteY79" fmla="*/ 745587 h 2546252"/>
                  <a:gd name="connsiteX80" fmla="*/ 2764301 w 6161649"/>
                  <a:gd name="connsiteY80" fmla="*/ 745587 h 2546252"/>
                  <a:gd name="connsiteX81" fmla="*/ 2771335 w 6161649"/>
                  <a:gd name="connsiteY81" fmla="*/ 724486 h 2546252"/>
                  <a:gd name="connsiteX82" fmla="*/ 2813538 w 6161649"/>
                  <a:gd name="connsiteY82" fmla="*/ 717452 h 2546252"/>
                  <a:gd name="connsiteX83" fmla="*/ 2855741 w 6161649"/>
                  <a:gd name="connsiteY83" fmla="*/ 703384 h 2546252"/>
                  <a:gd name="connsiteX84" fmla="*/ 3017520 w 6161649"/>
                  <a:gd name="connsiteY84" fmla="*/ 695590 h 2546252"/>
                  <a:gd name="connsiteX85" fmla="*/ 3034630 w 6161649"/>
                  <a:gd name="connsiteY85" fmla="*/ 679812 h 2546252"/>
                  <a:gd name="connsiteX86" fmla="*/ 3123027 w 6161649"/>
                  <a:gd name="connsiteY86" fmla="*/ 668215 h 2546252"/>
                  <a:gd name="connsiteX87" fmla="*/ 3151163 w 6161649"/>
                  <a:gd name="connsiteY87" fmla="*/ 661181 h 2546252"/>
                  <a:gd name="connsiteX88" fmla="*/ 3200400 w 6161649"/>
                  <a:gd name="connsiteY88" fmla="*/ 647114 h 2546252"/>
                  <a:gd name="connsiteX89" fmla="*/ 3242603 w 6161649"/>
                  <a:gd name="connsiteY89" fmla="*/ 640080 h 2546252"/>
                  <a:gd name="connsiteX90" fmla="*/ 3294691 w 6161649"/>
                  <a:gd name="connsiteY90" fmla="*/ 628863 h 2546252"/>
                  <a:gd name="connsiteX91" fmla="*/ 3334043 w 6161649"/>
                  <a:gd name="connsiteY91" fmla="*/ 597877 h 2546252"/>
                  <a:gd name="connsiteX92" fmla="*/ 3397347 w 6161649"/>
                  <a:gd name="connsiteY92" fmla="*/ 513471 h 2546252"/>
                  <a:gd name="connsiteX93" fmla="*/ 3453618 w 6161649"/>
                  <a:gd name="connsiteY93" fmla="*/ 485335 h 2546252"/>
                  <a:gd name="connsiteX94" fmla="*/ 3495821 w 6161649"/>
                  <a:gd name="connsiteY94" fmla="*/ 471267 h 2546252"/>
                  <a:gd name="connsiteX95" fmla="*/ 3567300 w 6161649"/>
                  <a:gd name="connsiteY95" fmla="*/ 457581 h 2546252"/>
                  <a:gd name="connsiteX96" fmla="*/ 3647716 w 6161649"/>
                  <a:gd name="connsiteY96" fmla="*/ 467845 h 2546252"/>
                  <a:gd name="connsiteX97" fmla="*/ 3798277 w 6161649"/>
                  <a:gd name="connsiteY97" fmla="*/ 429064 h 2546252"/>
                  <a:gd name="connsiteX98" fmla="*/ 3896751 w 6161649"/>
                  <a:gd name="connsiteY98" fmla="*/ 407963 h 2546252"/>
                  <a:gd name="connsiteX99" fmla="*/ 3903784 w 6161649"/>
                  <a:gd name="connsiteY99" fmla="*/ 407963 h 2546252"/>
                  <a:gd name="connsiteX100" fmla="*/ 3903784 w 6161649"/>
                  <a:gd name="connsiteY100" fmla="*/ 379827 h 2546252"/>
                  <a:gd name="connsiteX101" fmla="*/ 4192172 w 6161649"/>
                  <a:gd name="connsiteY101" fmla="*/ 379827 h 2546252"/>
                  <a:gd name="connsiteX102" fmla="*/ 4220307 w 6161649"/>
                  <a:gd name="connsiteY102" fmla="*/ 337624 h 2546252"/>
                  <a:gd name="connsiteX103" fmla="*/ 4389120 w 6161649"/>
                  <a:gd name="connsiteY103" fmla="*/ 337624 h 2546252"/>
                  <a:gd name="connsiteX104" fmla="*/ 4389120 w 6161649"/>
                  <a:gd name="connsiteY104" fmla="*/ 337624 h 2546252"/>
                  <a:gd name="connsiteX105" fmla="*/ 4543864 w 6161649"/>
                  <a:gd name="connsiteY105" fmla="*/ 330591 h 2546252"/>
                  <a:gd name="connsiteX106" fmla="*/ 4543864 w 6161649"/>
                  <a:gd name="connsiteY106" fmla="*/ 330591 h 2546252"/>
                  <a:gd name="connsiteX107" fmla="*/ 4593101 w 6161649"/>
                  <a:gd name="connsiteY107" fmla="*/ 288387 h 2546252"/>
                  <a:gd name="connsiteX108" fmla="*/ 4642338 w 6161649"/>
                  <a:gd name="connsiteY108" fmla="*/ 246184 h 2546252"/>
                  <a:gd name="connsiteX109" fmla="*/ 4930726 w 6161649"/>
                  <a:gd name="connsiteY109" fmla="*/ 246184 h 2546252"/>
                  <a:gd name="connsiteX110" fmla="*/ 4965895 w 6161649"/>
                  <a:gd name="connsiteY110" fmla="*/ 239151 h 2546252"/>
                  <a:gd name="connsiteX111" fmla="*/ 5036234 w 6161649"/>
                  <a:gd name="connsiteY111" fmla="*/ 232117 h 2546252"/>
                  <a:gd name="connsiteX112" fmla="*/ 5057335 w 6161649"/>
                  <a:gd name="connsiteY112" fmla="*/ 211015 h 2546252"/>
                  <a:gd name="connsiteX113" fmla="*/ 5591907 w 6161649"/>
                  <a:gd name="connsiteY113" fmla="*/ 211015 h 2546252"/>
                  <a:gd name="connsiteX114" fmla="*/ 5591907 w 6161649"/>
                  <a:gd name="connsiteY114" fmla="*/ 211015 h 2546252"/>
                  <a:gd name="connsiteX115" fmla="*/ 5725551 w 6161649"/>
                  <a:gd name="connsiteY115" fmla="*/ 211015 h 2546252"/>
                  <a:gd name="connsiteX116" fmla="*/ 5725551 w 6161649"/>
                  <a:gd name="connsiteY116" fmla="*/ 182880 h 2546252"/>
                  <a:gd name="connsiteX117" fmla="*/ 5781821 w 6161649"/>
                  <a:gd name="connsiteY117" fmla="*/ 112541 h 2546252"/>
                  <a:gd name="connsiteX118" fmla="*/ 5908431 w 6161649"/>
                  <a:gd name="connsiteY118" fmla="*/ 112541 h 2546252"/>
                  <a:gd name="connsiteX119" fmla="*/ 5908431 w 6161649"/>
                  <a:gd name="connsiteY119" fmla="*/ 35169 h 2546252"/>
                  <a:gd name="connsiteX120" fmla="*/ 5992837 w 6161649"/>
                  <a:gd name="connsiteY120" fmla="*/ 28135 h 2546252"/>
                  <a:gd name="connsiteX121" fmla="*/ 6084277 w 6161649"/>
                  <a:gd name="connsiteY121" fmla="*/ 21101 h 2546252"/>
                  <a:gd name="connsiteX122" fmla="*/ 6140547 w 6161649"/>
                  <a:gd name="connsiteY122" fmla="*/ 14067 h 2546252"/>
                  <a:gd name="connsiteX123" fmla="*/ 6161649 w 6161649"/>
                  <a:gd name="connsiteY123" fmla="*/ 0 h 2546252"/>
                  <a:gd name="connsiteX124" fmla="*/ 6161649 w 6161649"/>
                  <a:gd name="connsiteY124" fmla="*/ 0 h 2546252"/>
                  <a:gd name="connsiteX0" fmla="*/ 0 w 6161649"/>
                  <a:gd name="connsiteY0" fmla="*/ 2546252 h 2546252"/>
                  <a:gd name="connsiteX1" fmla="*/ 0 w 6161649"/>
                  <a:gd name="connsiteY1" fmla="*/ 2546252 h 2546252"/>
                  <a:gd name="connsiteX2" fmla="*/ 14067 w 6161649"/>
                  <a:gd name="connsiteY2" fmla="*/ 2482947 h 2546252"/>
                  <a:gd name="connsiteX3" fmla="*/ 28135 w 6161649"/>
                  <a:gd name="connsiteY3" fmla="*/ 2440744 h 2546252"/>
                  <a:gd name="connsiteX4" fmla="*/ 35169 w 6161649"/>
                  <a:gd name="connsiteY4" fmla="*/ 2370406 h 2546252"/>
                  <a:gd name="connsiteX5" fmla="*/ 42203 w 6161649"/>
                  <a:gd name="connsiteY5" fmla="*/ 2349304 h 2546252"/>
                  <a:gd name="connsiteX6" fmla="*/ 49237 w 6161649"/>
                  <a:gd name="connsiteY6" fmla="*/ 2307101 h 2546252"/>
                  <a:gd name="connsiteX7" fmla="*/ 56271 w 6161649"/>
                  <a:gd name="connsiteY7" fmla="*/ 2187526 h 2546252"/>
                  <a:gd name="connsiteX8" fmla="*/ 77372 w 6161649"/>
                  <a:gd name="connsiteY8" fmla="*/ 2110154 h 2546252"/>
                  <a:gd name="connsiteX9" fmla="*/ 84406 w 6161649"/>
                  <a:gd name="connsiteY9" fmla="*/ 2018714 h 2546252"/>
                  <a:gd name="connsiteX10" fmla="*/ 98474 w 6161649"/>
                  <a:gd name="connsiteY10" fmla="*/ 1976511 h 2546252"/>
                  <a:gd name="connsiteX11" fmla="*/ 105507 w 6161649"/>
                  <a:gd name="connsiteY11" fmla="*/ 1934307 h 2546252"/>
                  <a:gd name="connsiteX12" fmla="*/ 112541 w 6161649"/>
                  <a:gd name="connsiteY12" fmla="*/ 1913206 h 2546252"/>
                  <a:gd name="connsiteX13" fmla="*/ 119575 w 6161649"/>
                  <a:gd name="connsiteY13" fmla="*/ 1878037 h 2546252"/>
                  <a:gd name="connsiteX14" fmla="*/ 133643 w 6161649"/>
                  <a:gd name="connsiteY14" fmla="*/ 1835834 h 2546252"/>
                  <a:gd name="connsiteX15" fmla="*/ 147711 w 6161649"/>
                  <a:gd name="connsiteY15" fmla="*/ 1772529 h 2546252"/>
                  <a:gd name="connsiteX16" fmla="*/ 161778 w 6161649"/>
                  <a:gd name="connsiteY16" fmla="*/ 1751427 h 2546252"/>
                  <a:gd name="connsiteX17" fmla="*/ 168812 w 6161649"/>
                  <a:gd name="connsiteY17" fmla="*/ 1730326 h 2546252"/>
                  <a:gd name="connsiteX18" fmla="*/ 189914 w 6161649"/>
                  <a:gd name="connsiteY18" fmla="*/ 1716258 h 2546252"/>
                  <a:gd name="connsiteX19" fmla="*/ 203981 w 6161649"/>
                  <a:gd name="connsiteY19" fmla="*/ 1695157 h 2546252"/>
                  <a:gd name="connsiteX20" fmla="*/ 218049 w 6161649"/>
                  <a:gd name="connsiteY20" fmla="*/ 1652954 h 2546252"/>
                  <a:gd name="connsiteX21" fmla="*/ 239151 w 6161649"/>
                  <a:gd name="connsiteY21" fmla="*/ 1638886 h 2546252"/>
                  <a:gd name="connsiteX22" fmla="*/ 253218 w 6161649"/>
                  <a:gd name="connsiteY22" fmla="*/ 1617784 h 2546252"/>
                  <a:gd name="connsiteX23" fmla="*/ 274320 w 6161649"/>
                  <a:gd name="connsiteY23" fmla="*/ 1610751 h 2546252"/>
                  <a:gd name="connsiteX24" fmla="*/ 281354 w 6161649"/>
                  <a:gd name="connsiteY24" fmla="*/ 1589649 h 2546252"/>
                  <a:gd name="connsiteX25" fmla="*/ 309489 w 6161649"/>
                  <a:gd name="connsiteY25" fmla="*/ 1498209 h 2546252"/>
                  <a:gd name="connsiteX26" fmla="*/ 330591 w 6161649"/>
                  <a:gd name="connsiteY26" fmla="*/ 1484141 h 2546252"/>
                  <a:gd name="connsiteX27" fmla="*/ 372794 w 6161649"/>
                  <a:gd name="connsiteY27" fmla="*/ 1470074 h 2546252"/>
                  <a:gd name="connsiteX28" fmla="*/ 436098 w 6161649"/>
                  <a:gd name="connsiteY28" fmla="*/ 1441938 h 2546252"/>
                  <a:gd name="connsiteX29" fmla="*/ 457200 w 6161649"/>
                  <a:gd name="connsiteY29" fmla="*/ 1434904 h 2546252"/>
                  <a:gd name="connsiteX30" fmla="*/ 485335 w 6161649"/>
                  <a:gd name="connsiteY30" fmla="*/ 1392701 h 2546252"/>
                  <a:gd name="connsiteX31" fmla="*/ 492369 w 6161649"/>
                  <a:gd name="connsiteY31" fmla="*/ 1371600 h 2546252"/>
                  <a:gd name="connsiteX32" fmla="*/ 513471 w 6161649"/>
                  <a:gd name="connsiteY32" fmla="*/ 1357532 h 2546252"/>
                  <a:gd name="connsiteX33" fmla="*/ 562707 w 6161649"/>
                  <a:gd name="connsiteY33" fmla="*/ 1329397 h 2546252"/>
                  <a:gd name="connsiteX34" fmla="*/ 576775 w 6161649"/>
                  <a:gd name="connsiteY34" fmla="*/ 1308295 h 2546252"/>
                  <a:gd name="connsiteX35" fmla="*/ 597877 w 6161649"/>
                  <a:gd name="connsiteY35" fmla="*/ 1294227 h 2546252"/>
                  <a:gd name="connsiteX36" fmla="*/ 604911 w 6161649"/>
                  <a:gd name="connsiteY36" fmla="*/ 1273126 h 2546252"/>
                  <a:gd name="connsiteX37" fmla="*/ 661181 w 6161649"/>
                  <a:gd name="connsiteY37" fmla="*/ 1259058 h 2546252"/>
                  <a:gd name="connsiteX38" fmla="*/ 773723 w 6161649"/>
                  <a:gd name="connsiteY38" fmla="*/ 1259058 h 2546252"/>
                  <a:gd name="connsiteX39" fmla="*/ 773723 w 6161649"/>
                  <a:gd name="connsiteY39" fmla="*/ 1252024 h 2546252"/>
                  <a:gd name="connsiteX40" fmla="*/ 844061 w 6161649"/>
                  <a:gd name="connsiteY40" fmla="*/ 1202787 h 2546252"/>
                  <a:gd name="connsiteX41" fmla="*/ 858129 w 6161649"/>
                  <a:gd name="connsiteY41" fmla="*/ 1202787 h 2546252"/>
                  <a:gd name="connsiteX42" fmla="*/ 942535 w 6161649"/>
                  <a:gd name="connsiteY42" fmla="*/ 1202787 h 2546252"/>
                  <a:gd name="connsiteX43" fmla="*/ 970671 w 6161649"/>
                  <a:gd name="connsiteY43" fmla="*/ 1146517 h 2546252"/>
                  <a:gd name="connsiteX44" fmla="*/ 1033975 w 6161649"/>
                  <a:gd name="connsiteY44" fmla="*/ 1132449 h 2546252"/>
                  <a:gd name="connsiteX45" fmla="*/ 1069144 w 6161649"/>
                  <a:gd name="connsiteY45" fmla="*/ 1125415 h 2546252"/>
                  <a:gd name="connsiteX46" fmla="*/ 1083212 w 6161649"/>
                  <a:gd name="connsiteY46" fmla="*/ 1104314 h 2546252"/>
                  <a:gd name="connsiteX47" fmla="*/ 1125415 w 6161649"/>
                  <a:gd name="connsiteY47" fmla="*/ 1090246 h 2546252"/>
                  <a:gd name="connsiteX48" fmla="*/ 1125415 w 6161649"/>
                  <a:gd name="connsiteY48" fmla="*/ 1090246 h 2546252"/>
                  <a:gd name="connsiteX49" fmla="*/ 1153551 w 6161649"/>
                  <a:gd name="connsiteY49" fmla="*/ 1083212 h 2546252"/>
                  <a:gd name="connsiteX50" fmla="*/ 1195754 w 6161649"/>
                  <a:gd name="connsiteY50" fmla="*/ 1069144 h 2546252"/>
                  <a:gd name="connsiteX51" fmla="*/ 1216855 w 6161649"/>
                  <a:gd name="connsiteY51" fmla="*/ 1026941 h 2546252"/>
                  <a:gd name="connsiteX52" fmla="*/ 1230923 w 6161649"/>
                  <a:gd name="connsiteY52" fmla="*/ 1005840 h 2546252"/>
                  <a:gd name="connsiteX53" fmla="*/ 1353160 w 6161649"/>
                  <a:gd name="connsiteY53" fmla="*/ 1001278 h 2546252"/>
                  <a:gd name="connsiteX54" fmla="*/ 1390420 w 6161649"/>
                  <a:gd name="connsiteY54" fmla="*/ 965347 h 2546252"/>
                  <a:gd name="connsiteX55" fmla="*/ 1460948 w 6161649"/>
                  <a:gd name="connsiteY55" fmla="*/ 968200 h 2546252"/>
                  <a:gd name="connsiteX56" fmla="*/ 1498209 w 6161649"/>
                  <a:gd name="connsiteY56" fmla="*/ 949569 h 2546252"/>
                  <a:gd name="connsiteX57" fmla="*/ 1519311 w 6161649"/>
                  <a:gd name="connsiteY57" fmla="*/ 935501 h 2546252"/>
                  <a:gd name="connsiteX58" fmla="*/ 1563604 w 6161649"/>
                  <a:gd name="connsiteY58" fmla="*/ 938352 h 2546252"/>
                  <a:gd name="connsiteX59" fmla="*/ 1617214 w 6161649"/>
                  <a:gd name="connsiteY59" fmla="*/ 927136 h 2546252"/>
                  <a:gd name="connsiteX60" fmla="*/ 1688123 w 6161649"/>
                  <a:gd name="connsiteY60" fmla="*/ 886264 h 2546252"/>
                  <a:gd name="connsiteX61" fmla="*/ 1732797 w 6161649"/>
                  <a:gd name="connsiteY61" fmla="*/ 865543 h 2546252"/>
                  <a:gd name="connsiteX62" fmla="*/ 1821766 w 6161649"/>
                  <a:gd name="connsiteY62" fmla="*/ 866303 h 2546252"/>
                  <a:gd name="connsiteX63" fmla="*/ 1855224 w 6161649"/>
                  <a:gd name="connsiteY63" fmla="*/ 844441 h 2546252"/>
                  <a:gd name="connsiteX64" fmla="*/ 1913206 w 6161649"/>
                  <a:gd name="connsiteY64" fmla="*/ 844061 h 2546252"/>
                  <a:gd name="connsiteX65" fmla="*/ 1965294 w 6161649"/>
                  <a:gd name="connsiteY65" fmla="*/ 850335 h 2546252"/>
                  <a:gd name="connsiteX66" fmla="*/ 2013581 w 6161649"/>
                  <a:gd name="connsiteY66" fmla="*/ 852426 h 2546252"/>
                  <a:gd name="connsiteX67" fmla="*/ 2072132 w 6161649"/>
                  <a:gd name="connsiteY67" fmla="*/ 850335 h 2546252"/>
                  <a:gd name="connsiteX68" fmla="*/ 2124221 w 6161649"/>
                  <a:gd name="connsiteY68" fmla="*/ 851095 h 2546252"/>
                  <a:gd name="connsiteX69" fmla="*/ 2145323 w 6161649"/>
                  <a:gd name="connsiteY69" fmla="*/ 844061 h 2546252"/>
                  <a:gd name="connsiteX70" fmla="*/ 2208627 w 6161649"/>
                  <a:gd name="connsiteY70" fmla="*/ 837027 h 2546252"/>
                  <a:gd name="connsiteX71" fmla="*/ 2300067 w 6161649"/>
                  <a:gd name="connsiteY71" fmla="*/ 829994 h 2546252"/>
                  <a:gd name="connsiteX72" fmla="*/ 2368315 w 6161649"/>
                  <a:gd name="connsiteY72" fmla="*/ 818208 h 2546252"/>
                  <a:gd name="connsiteX73" fmla="*/ 2433711 w 6161649"/>
                  <a:gd name="connsiteY73" fmla="*/ 808892 h 2546252"/>
                  <a:gd name="connsiteX74" fmla="*/ 2454812 w 6161649"/>
                  <a:gd name="connsiteY74" fmla="*/ 801858 h 2546252"/>
                  <a:gd name="connsiteX75" fmla="*/ 2539218 w 6161649"/>
                  <a:gd name="connsiteY75" fmla="*/ 787791 h 2546252"/>
                  <a:gd name="connsiteX76" fmla="*/ 2553286 w 6161649"/>
                  <a:gd name="connsiteY76" fmla="*/ 766689 h 2546252"/>
                  <a:gd name="connsiteX77" fmla="*/ 2560320 w 6161649"/>
                  <a:gd name="connsiteY77" fmla="*/ 745587 h 2546252"/>
                  <a:gd name="connsiteX78" fmla="*/ 2581421 w 6161649"/>
                  <a:gd name="connsiteY78" fmla="*/ 738554 h 2546252"/>
                  <a:gd name="connsiteX79" fmla="*/ 2679895 w 6161649"/>
                  <a:gd name="connsiteY79" fmla="*/ 745587 h 2546252"/>
                  <a:gd name="connsiteX80" fmla="*/ 2764301 w 6161649"/>
                  <a:gd name="connsiteY80" fmla="*/ 745587 h 2546252"/>
                  <a:gd name="connsiteX81" fmla="*/ 2771335 w 6161649"/>
                  <a:gd name="connsiteY81" fmla="*/ 724486 h 2546252"/>
                  <a:gd name="connsiteX82" fmla="*/ 2813538 w 6161649"/>
                  <a:gd name="connsiteY82" fmla="*/ 717452 h 2546252"/>
                  <a:gd name="connsiteX83" fmla="*/ 2855741 w 6161649"/>
                  <a:gd name="connsiteY83" fmla="*/ 703384 h 2546252"/>
                  <a:gd name="connsiteX84" fmla="*/ 3017520 w 6161649"/>
                  <a:gd name="connsiteY84" fmla="*/ 695590 h 2546252"/>
                  <a:gd name="connsiteX85" fmla="*/ 3034630 w 6161649"/>
                  <a:gd name="connsiteY85" fmla="*/ 679812 h 2546252"/>
                  <a:gd name="connsiteX86" fmla="*/ 3123027 w 6161649"/>
                  <a:gd name="connsiteY86" fmla="*/ 668215 h 2546252"/>
                  <a:gd name="connsiteX87" fmla="*/ 3151163 w 6161649"/>
                  <a:gd name="connsiteY87" fmla="*/ 661181 h 2546252"/>
                  <a:gd name="connsiteX88" fmla="*/ 3200400 w 6161649"/>
                  <a:gd name="connsiteY88" fmla="*/ 647114 h 2546252"/>
                  <a:gd name="connsiteX89" fmla="*/ 3242603 w 6161649"/>
                  <a:gd name="connsiteY89" fmla="*/ 640080 h 2546252"/>
                  <a:gd name="connsiteX90" fmla="*/ 3294691 w 6161649"/>
                  <a:gd name="connsiteY90" fmla="*/ 628863 h 2546252"/>
                  <a:gd name="connsiteX91" fmla="*/ 3334043 w 6161649"/>
                  <a:gd name="connsiteY91" fmla="*/ 597877 h 2546252"/>
                  <a:gd name="connsiteX92" fmla="*/ 3397347 w 6161649"/>
                  <a:gd name="connsiteY92" fmla="*/ 513471 h 2546252"/>
                  <a:gd name="connsiteX93" fmla="*/ 3453618 w 6161649"/>
                  <a:gd name="connsiteY93" fmla="*/ 485335 h 2546252"/>
                  <a:gd name="connsiteX94" fmla="*/ 3495821 w 6161649"/>
                  <a:gd name="connsiteY94" fmla="*/ 471267 h 2546252"/>
                  <a:gd name="connsiteX95" fmla="*/ 3567300 w 6161649"/>
                  <a:gd name="connsiteY95" fmla="*/ 457581 h 2546252"/>
                  <a:gd name="connsiteX96" fmla="*/ 3655130 w 6161649"/>
                  <a:gd name="connsiteY96" fmla="*/ 453017 h 2546252"/>
                  <a:gd name="connsiteX97" fmla="*/ 3798277 w 6161649"/>
                  <a:gd name="connsiteY97" fmla="*/ 429064 h 2546252"/>
                  <a:gd name="connsiteX98" fmla="*/ 3896751 w 6161649"/>
                  <a:gd name="connsiteY98" fmla="*/ 407963 h 2546252"/>
                  <a:gd name="connsiteX99" fmla="*/ 3903784 w 6161649"/>
                  <a:gd name="connsiteY99" fmla="*/ 407963 h 2546252"/>
                  <a:gd name="connsiteX100" fmla="*/ 3903784 w 6161649"/>
                  <a:gd name="connsiteY100" fmla="*/ 379827 h 2546252"/>
                  <a:gd name="connsiteX101" fmla="*/ 4192172 w 6161649"/>
                  <a:gd name="connsiteY101" fmla="*/ 379827 h 2546252"/>
                  <a:gd name="connsiteX102" fmla="*/ 4220307 w 6161649"/>
                  <a:gd name="connsiteY102" fmla="*/ 337624 h 2546252"/>
                  <a:gd name="connsiteX103" fmla="*/ 4389120 w 6161649"/>
                  <a:gd name="connsiteY103" fmla="*/ 337624 h 2546252"/>
                  <a:gd name="connsiteX104" fmla="*/ 4389120 w 6161649"/>
                  <a:gd name="connsiteY104" fmla="*/ 337624 h 2546252"/>
                  <a:gd name="connsiteX105" fmla="*/ 4543864 w 6161649"/>
                  <a:gd name="connsiteY105" fmla="*/ 330591 h 2546252"/>
                  <a:gd name="connsiteX106" fmla="*/ 4543864 w 6161649"/>
                  <a:gd name="connsiteY106" fmla="*/ 330591 h 2546252"/>
                  <a:gd name="connsiteX107" fmla="*/ 4593101 w 6161649"/>
                  <a:gd name="connsiteY107" fmla="*/ 288387 h 2546252"/>
                  <a:gd name="connsiteX108" fmla="*/ 4642338 w 6161649"/>
                  <a:gd name="connsiteY108" fmla="*/ 246184 h 2546252"/>
                  <a:gd name="connsiteX109" fmla="*/ 4930726 w 6161649"/>
                  <a:gd name="connsiteY109" fmla="*/ 246184 h 2546252"/>
                  <a:gd name="connsiteX110" fmla="*/ 4965895 w 6161649"/>
                  <a:gd name="connsiteY110" fmla="*/ 239151 h 2546252"/>
                  <a:gd name="connsiteX111" fmla="*/ 5036234 w 6161649"/>
                  <a:gd name="connsiteY111" fmla="*/ 232117 h 2546252"/>
                  <a:gd name="connsiteX112" fmla="*/ 5057335 w 6161649"/>
                  <a:gd name="connsiteY112" fmla="*/ 211015 h 2546252"/>
                  <a:gd name="connsiteX113" fmla="*/ 5591907 w 6161649"/>
                  <a:gd name="connsiteY113" fmla="*/ 211015 h 2546252"/>
                  <a:gd name="connsiteX114" fmla="*/ 5591907 w 6161649"/>
                  <a:gd name="connsiteY114" fmla="*/ 211015 h 2546252"/>
                  <a:gd name="connsiteX115" fmla="*/ 5725551 w 6161649"/>
                  <a:gd name="connsiteY115" fmla="*/ 211015 h 2546252"/>
                  <a:gd name="connsiteX116" fmla="*/ 5725551 w 6161649"/>
                  <a:gd name="connsiteY116" fmla="*/ 182880 h 2546252"/>
                  <a:gd name="connsiteX117" fmla="*/ 5781821 w 6161649"/>
                  <a:gd name="connsiteY117" fmla="*/ 112541 h 2546252"/>
                  <a:gd name="connsiteX118" fmla="*/ 5908431 w 6161649"/>
                  <a:gd name="connsiteY118" fmla="*/ 112541 h 2546252"/>
                  <a:gd name="connsiteX119" fmla="*/ 5908431 w 6161649"/>
                  <a:gd name="connsiteY119" fmla="*/ 35169 h 2546252"/>
                  <a:gd name="connsiteX120" fmla="*/ 5992837 w 6161649"/>
                  <a:gd name="connsiteY120" fmla="*/ 28135 h 2546252"/>
                  <a:gd name="connsiteX121" fmla="*/ 6084277 w 6161649"/>
                  <a:gd name="connsiteY121" fmla="*/ 21101 h 2546252"/>
                  <a:gd name="connsiteX122" fmla="*/ 6140547 w 6161649"/>
                  <a:gd name="connsiteY122" fmla="*/ 14067 h 2546252"/>
                  <a:gd name="connsiteX123" fmla="*/ 6161649 w 6161649"/>
                  <a:gd name="connsiteY123" fmla="*/ 0 h 2546252"/>
                  <a:gd name="connsiteX124" fmla="*/ 6161649 w 6161649"/>
                  <a:gd name="connsiteY124" fmla="*/ 0 h 2546252"/>
                  <a:gd name="connsiteX0" fmla="*/ 0 w 6161649"/>
                  <a:gd name="connsiteY0" fmla="*/ 2546252 h 2546252"/>
                  <a:gd name="connsiteX1" fmla="*/ 0 w 6161649"/>
                  <a:gd name="connsiteY1" fmla="*/ 2546252 h 2546252"/>
                  <a:gd name="connsiteX2" fmla="*/ 14067 w 6161649"/>
                  <a:gd name="connsiteY2" fmla="*/ 2482947 h 2546252"/>
                  <a:gd name="connsiteX3" fmla="*/ 28135 w 6161649"/>
                  <a:gd name="connsiteY3" fmla="*/ 2440744 h 2546252"/>
                  <a:gd name="connsiteX4" fmla="*/ 35169 w 6161649"/>
                  <a:gd name="connsiteY4" fmla="*/ 2370406 h 2546252"/>
                  <a:gd name="connsiteX5" fmla="*/ 42203 w 6161649"/>
                  <a:gd name="connsiteY5" fmla="*/ 2349304 h 2546252"/>
                  <a:gd name="connsiteX6" fmla="*/ 49237 w 6161649"/>
                  <a:gd name="connsiteY6" fmla="*/ 2307101 h 2546252"/>
                  <a:gd name="connsiteX7" fmla="*/ 56271 w 6161649"/>
                  <a:gd name="connsiteY7" fmla="*/ 2187526 h 2546252"/>
                  <a:gd name="connsiteX8" fmla="*/ 77372 w 6161649"/>
                  <a:gd name="connsiteY8" fmla="*/ 2110154 h 2546252"/>
                  <a:gd name="connsiteX9" fmla="*/ 84406 w 6161649"/>
                  <a:gd name="connsiteY9" fmla="*/ 2018714 h 2546252"/>
                  <a:gd name="connsiteX10" fmla="*/ 98474 w 6161649"/>
                  <a:gd name="connsiteY10" fmla="*/ 1976511 h 2546252"/>
                  <a:gd name="connsiteX11" fmla="*/ 105507 w 6161649"/>
                  <a:gd name="connsiteY11" fmla="*/ 1934307 h 2546252"/>
                  <a:gd name="connsiteX12" fmla="*/ 112541 w 6161649"/>
                  <a:gd name="connsiteY12" fmla="*/ 1913206 h 2546252"/>
                  <a:gd name="connsiteX13" fmla="*/ 119575 w 6161649"/>
                  <a:gd name="connsiteY13" fmla="*/ 1878037 h 2546252"/>
                  <a:gd name="connsiteX14" fmla="*/ 133643 w 6161649"/>
                  <a:gd name="connsiteY14" fmla="*/ 1835834 h 2546252"/>
                  <a:gd name="connsiteX15" fmla="*/ 147711 w 6161649"/>
                  <a:gd name="connsiteY15" fmla="*/ 1772529 h 2546252"/>
                  <a:gd name="connsiteX16" fmla="*/ 161778 w 6161649"/>
                  <a:gd name="connsiteY16" fmla="*/ 1751427 h 2546252"/>
                  <a:gd name="connsiteX17" fmla="*/ 168812 w 6161649"/>
                  <a:gd name="connsiteY17" fmla="*/ 1730326 h 2546252"/>
                  <a:gd name="connsiteX18" fmla="*/ 189914 w 6161649"/>
                  <a:gd name="connsiteY18" fmla="*/ 1716258 h 2546252"/>
                  <a:gd name="connsiteX19" fmla="*/ 203981 w 6161649"/>
                  <a:gd name="connsiteY19" fmla="*/ 1695157 h 2546252"/>
                  <a:gd name="connsiteX20" fmla="*/ 218049 w 6161649"/>
                  <a:gd name="connsiteY20" fmla="*/ 1652954 h 2546252"/>
                  <a:gd name="connsiteX21" fmla="*/ 239151 w 6161649"/>
                  <a:gd name="connsiteY21" fmla="*/ 1638886 h 2546252"/>
                  <a:gd name="connsiteX22" fmla="*/ 253218 w 6161649"/>
                  <a:gd name="connsiteY22" fmla="*/ 1617784 h 2546252"/>
                  <a:gd name="connsiteX23" fmla="*/ 274320 w 6161649"/>
                  <a:gd name="connsiteY23" fmla="*/ 1610751 h 2546252"/>
                  <a:gd name="connsiteX24" fmla="*/ 281354 w 6161649"/>
                  <a:gd name="connsiteY24" fmla="*/ 1589649 h 2546252"/>
                  <a:gd name="connsiteX25" fmla="*/ 309489 w 6161649"/>
                  <a:gd name="connsiteY25" fmla="*/ 1498209 h 2546252"/>
                  <a:gd name="connsiteX26" fmla="*/ 330591 w 6161649"/>
                  <a:gd name="connsiteY26" fmla="*/ 1484141 h 2546252"/>
                  <a:gd name="connsiteX27" fmla="*/ 372794 w 6161649"/>
                  <a:gd name="connsiteY27" fmla="*/ 1470074 h 2546252"/>
                  <a:gd name="connsiteX28" fmla="*/ 436098 w 6161649"/>
                  <a:gd name="connsiteY28" fmla="*/ 1441938 h 2546252"/>
                  <a:gd name="connsiteX29" fmla="*/ 457200 w 6161649"/>
                  <a:gd name="connsiteY29" fmla="*/ 1434904 h 2546252"/>
                  <a:gd name="connsiteX30" fmla="*/ 485335 w 6161649"/>
                  <a:gd name="connsiteY30" fmla="*/ 1392701 h 2546252"/>
                  <a:gd name="connsiteX31" fmla="*/ 492369 w 6161649"/>
                  <a:gd name="connsiteY31" fmla="*/ 1371600 h 2546252"/>
                  <a:gd name="connsiteX32" fmla="*/ 513471 w 6161649"/>
                  <a:gd name="connsiteY32" fmla="*/ 1357532 h 2546252"/>
                  <a:gd name="connsiteX33" fmla="*/ 562707 w 6161649"/>
                  <a:gd name="connsiteY33" fmla="*/ 1329397 h 2546252"/>
                  <a:gd name="connsiteX34" fmla="*/ 576775 w 6161649"/>
                  <a:gd name="connsiteY34" fmla="*/ 1308295 h 2546252"/>
                  <a:gd name="connsiteX35" fmla="*/ 597877 w 6161649"/>
                  <a:gd name="connsiteY35" fmla="*/ 1294227 h 2546252"/>
                  <a:gd name="connsiteX36" fmla="*/ 604911 w 6161649"/>
                  <a:gd name="connsiteY36" fmla="*/ 1273126 h 2546252"/>
                  <a:gd name="connsiteX37" fmla="*/ 661181 w 6161649"/>
                  <a:gd name="connsiteY37" fmla="*/ 1259058 h 2546252"/>
                  <a:gd name="connsiteX38" fmla="*/ 773723 w 6161649"/>
                  <a:gd name="connsiteY38" fmla="*/ 1259058 h 2546252"/>
                  <a:gd name="connsiteX39" fmla="*/ 773723 w 6161649"/>
                  <a:gd name="connsiteY39" fmla="*/ 1252024 h 2546252"/>
                  <a:gd name="connsiteX40" fmla="*/ 844061 w 6161649"/>
                  <a:gd name="connsiteY40" fmla="*/ 1202787 h 2546252"/>
                  <a:gd name="connsiteX41" fmla="*/ 858129 w 6161649"/>
                  <a:gd name="connsiteY41" fmla="*/ 1202787 h 2546252"/>
                  <a:gd name="connsiteX42" fmla="*/ 942535 w 6161649"/>
                  <a:gd name="connsiteY42" fmla="*/ 1202787 h 2546252"/>
                  <a:gd name="connsiteX43" fmla="*/ 970671 w 6161649"/>
                  <a:gd name="connsiteY43" fmla="*/ 1146517 h 2546252"/>
                  <a:gd name="connsiteX44" fmla="*/ 1033975 w 6161649"/>
                  <a:gd name="connsiteY44" fmla="*/ 1132449 h 2546252"/>
                  <a:gd name="connsiteX45" fmla="*/ 1069144 w 6161649"/>
                  <a:gd name="connsiteY45" fmla="*/ 1125415 h 2546252"/>
                  <a:gd name="connsiteX46" fmla="*/ 1083212 w 6161649"/>
                  <a:gd name="connsiteY46" fmla="*/ 1104314 h 2546252"/>
                  <a:gd name="connsiteX47" fmla="*/ 1125415 w 6161649"/>
                  <a:gd name="connsiteY47" fmla="*/ 1090246 h 2546252"/>
                  <a:gd name="connsiteX48" fmla="*/ 1125415 w 6161649"/>
                  <a:gd name="connsiteY48" fmla="*/ 1090246 h 2546252"/>
                  <a:gd name="connsiteX49" fmla="*/ 1153551 w 6161649"/>
                  <a:gd name="connsiteY49" fmla="*/ 1083212 h 2546252"/>
                  <a:gd name="connsiteX50" fmla="*/ 1195754 w 6161649"/>
                  <a:gd name="connsiteY50" fmla="*/ 1069144 h 2546252"/>
                  <a:gd name="connsiteX51" fmla="*/ 1216855 w 6161649"/>
                  <a:gd name="connsiteY51" fmla="*/ 1026941 h 2546252"/>
                  <a:gd name="connsiteX52" fmla="*/ 1230923 w 6161649"/>
                  <a:gd name="connsiteY52" fmla="*/ 1005840 h 2546252"/>
                  <a:gd name="connsiteX53" fmla="*/ 1353160 w 6161649"/>
                  <a:gd name="connsiteY53" fmla="*/ 1001278 h 2546252"/>
                  <a:gd name="connsiteX54" fmla="*/ 1390420 w 6161649"/>
                  <a:gd name="connsiteY54" fmla="*/ 965347 h 2546252"/>
                  <a:gd name="connsiteX55" fmla="*/ 1460948 w 6161649"/>
                  <a:gd name="connsiteY55" fmla="*/ 968200 h 2546252"/>
                  <a:gd name="connsiteX56" fmla="*/ 1498209 w 6161649"/>
                  <a:gd name="connsiteY56" fmla="*/ 949569 h 2546252"/>
                  <a:gd name="connsiteX57" fmla="*/ 1519311 w 6161649"/>
                  <a:gd name="connsiteY57" fmla="*/ 935501 h 2546252"/>
                  <a:gd name="connsiteX58" fmla="*/ 1563604 w 6161649"/>
                  <a:gd name="connsiteY58" fmla="*/ 938352 h 2546252"/>
                  <a:gd name="connsiteX59" fmla="*/ 1617214 w 6161649"/>
                  <a:gd name="connsiteY59" fmla="*/ 927136 h 2546252"/>
                  <a:gd name="connsiteX60" fmla="*/ 1688123 w 6161649"/>
                  <a:gd name="connsiteY60" fmla="*/ 886264 h 2546252"/>
                  <a:gd name="connsiteX61" fmla="*/ 1732797 w 6161649"/>
                  <a:gd name="connsiteY61" fmla="*/ 865543 h 2546252"/>
                  <a:gd name="connsiteX62" fmla="*/ 1821766 w 6161649"/>
                  <a:gd name="connsiteY62" fmla="*/ 866303 h 2546252"/>
                  <a:gd name="connsiteX63" fmla="*/ 1855224 w 6161649"/>
                  <a:gd name="connsiteY63" fmla="*/ 844441 h 2546252"/>
                  <a:gd name="connsiteX64" fmla="*/ 1913206 w 6161649"/>
                  <a:gd name="connsiteY64" fmla="*/ 844061 h 2546252"/>
                  <a:gd name="connsiteX65" fmla="*/ 1965294 w 6161649"/>
                  <a:gd name="connsiteY65" fmla="*/ 850335 h 2546252"/>
                  <a:gd name="connsiteX66" fmla="*/ 2013581 w 6161649"/>
                  <a:gd name="connsiteY66" fmla="*/ 852426 h 2546252"/>
                  <a:gd name="connsiteX67" fmla="*/ 2072132 w 6161649"/>
                  <a:gd name="connsiteY67" fmla="*/ 850335 h 2546252"/>
                  <a:gd name="connsiteX68" fmla="*/ 2124221 w 6161649"/>
                  <a:gd name="connsiteY68" fmla="*/ 851095 h 2546252"/>
                  <a:gd name="connsiteX69" fmla="*/ 2145323 w 6161649"/>
                  <a:gd name="connsiteY69" fmla="*/ 844061 h 2546252"/>
                  <a:gd name="connsiteX70" fmla="*/ 2208627 w 6161649"/>
                  <a:gd name="connsiteY70" fmla="*/ 837027 h 2546252"/>
                  <a:gd name="connsiteX71" fmla="*/ 2300067 w 6161649"/>
                  <a:gd name="connsiteY71" fmla="*/ 829994 h 2546252"/>
                  <a:gd name="connsiteX72" fmla="*/ 2368315 w 6161649"/>
                  <a:gd name="connsiteY72" fmla="*/ 818208 h 2546252"/>
                  <a:gd name="connsiteX73" fmla="*/ 2433711 w 6161649"/>
                  <a:gd name="connsiteY73" fmla="*/ 808892 h 2546252"/>
                  <a:gd name="connsiteX74" fmla="*/ 2454812 w 6161649"/>
                  <a:gd name="connsiteY74" fmla="*/ 801858 h 2546252"/>
                  <a:gd name="connsiteX75" fmla="*/ 2539218 w 6161649"/>
                  <a:gd name="connsiteY75" fmla="*/ 787791 h 2546252"/>
                  <a:gd name="connsiteX76" fmla="*/ 2553286 w 6161649"/>
                  <a:gd name="connsiteY76" fmla="*/ 766689 h 2546252"/>
                  <a:gd name="connsiteX77" fmla="*/ 2560320 w 6161649"/>
                  <a:gd name="connsiteY77" fmla="*/ 745587 h 2546252"/>
                  <a:gd name="connsiteX78" fmla="*/ 2581421 w 6161649"/>
                  <a:gd name="connsiteY78" fmla="*/ 738554 h 2546252"/>
                  <a:gd name="connsiteX79" fmla="*/ 2679895 w 6161649"/>
                  <a:gd name="connsiteY79" fmla="*/ 745587 h 2546252"/>
                  <a:gd name="connsiteX80" fmla="*/ 2764301 w 6161649"/>
                  <a:gd name="connsiteY80" fmla="*/ 745587 h 2546252"/>
                  <a:gd name="connsiteX81" fmla="*/ 2771335 w 6161649"/>
                  <a:gd name="connsiteY81" fmla="*/ 724486 h 2546252"/>
                  <a:gd name="connsiteX82" fmla="*/ 2813538 w 6161649"/>
                  <a:gd name="connsiteY82" fmla="*/ 717452 h 2546252"/>
                  <a:gd name="connsiteX83" fmla="*/ 2855741 w 6161649"/>
                  <a:gd name="connsiteY83" fmla="*/ 703384 h 2546252"/>
                  <a:gd name="connsiteX84" fmla="*/ 3017520 w 6161649"/>
                  <a:gd name="connsiteY84" fmla="*/ 695590 h 2546252"/>
                  <a:gd name="connsiteX85" fmla="*/ 3034630 w 6161649"/>
                  <a:gd name="connsiteY85" fmla="*/ 679812 h 2546252"/>
                  <a:gd name="connsiteX86" fmla="*/ 3123027 w 6161649"/>
                  <a:gd name="connsiteY86" fmla="*/ 668215 h 2546252"/>
                  <a:gd name="connsiteX87" fmla="*/ 3151163 w 6161649"/>
                  <a:gd name="connsiteY87" fmla="*/ 661181 h 2546252"/>
                  <a:gd name="connsiteX88" fmla="*/ 3200400 w 6161649"/>
                  <a:gd name="connsiteY88" fmla="*/ 647114 h 2546252"/>
                  <a:gd name="connsiteX89" fmla="*/ 3242603 w 6161649"/>
                  <a:gd name="connsiteY89" fmla="*/ 640080 h 2546252"/>
                  <a:gd name="connsiteX90" fmla="*/ 3294691 w 6161649"/>
                  <a:gd name="connsiteY90" fmla="*/ 628863 h 2546252"/>
                  <a:gd name="connsiteX91" fmla="*/ 3334043 w 6161649"/>
                  <a:gd name="connsiteY91" fmla="*/ 597877 h 2546252"/>
                  <a:gd name="connsiteX92" fmla="*/ 3397347 w 6161649"/>
                  <a:gd name="connsiteY92" fmla="*/ 513471 h 2546252"/>
                  <a:gd name="connsiteX93" fmla="*/ 3453618 w 6161649"/>
                  <a:gd name="connsiteY93" fmla="*/ 485335 h 2546252"/>
                  <a:gd name="connsiteX94" fmla="*/ 3495821 w 6161649"/>
                  <a:gd name="connsiteY94" fmla="*/ 471267 h 2546252"/>
                  <a:gd name="connsiteX95" fmla="*/ 3567300 w 6161649"/>
                  <a:gd name="connsiteY95" fmla="*/ 457581 h 2546252"/>
                  <a:gd name="connsiteX96" fmla="*/ 3655130 w 6161649"/>
                  <a:gd name="connsiteY96" fmla="*/ 453017 h 2546252"/>
                  <a:gd name="connsiteX97" fmla="*/ 3798277 w 6161649"/>
                  <a:gd name="connsiteY97" fmla="*/ 429064 h 2546252"/>
                  <a:gd name="connsiteX98" fmla="*/ 3896751 w 6161649"/>
                  <a:gd name="connsiteY98" fmla="*/ 407963 h 2546252"/>
                  <a:gd name="connsiteX99" fmla="*/ 3903784 w 6161649"/>
                  <a:gd name="connsiteY99" fmla="*/ 407963 h 2546252"/>
                  <a:gd name="connsiteX100" fmla="*/ 3903784 w 6161649"/>
                  <a:gd name="connsiteY100" fmla="*/ 379827 h 2546252"/>
                  <a:gd name="connsiteX101" fmla="*/ 4192172 w 6161649"/>
                  <a:gd name="connsiteY101" fmla="*/ 379827 h 2546252"/>
                  <a:gd name="connsiteX102" fmla="*/ 4220307 w 6161649"/>
                  <a:gd name="connsiteY102" fmla="*/ 337624 h 2546252"/>
                  <a:gd name="connsiteX103" fmla="*/ 4389120 w 6161649"/>
                  <a:gd name="connsiteY103" fmla="*/ 337624 h 2546252"/>
                  <a:gd name="connsiteX104" fmla="*/ 4389120 w 6161649"/>
                  <a:gd name="connsiteY104" fmla="*/ 337624 h 2546252"/>
                  <a:gd name="connsiteX105" fmla="*/ 4543864 w 6161649"/>
                  <a:gd name="connsiteY105" fmla="*/ 330591 h 2546252"/>
                  <a:gd name="connsiteX106" fmla="*/ 4543864 w 6161649"/>
                  <a:gd name="connsiteY106" fmla="*/ 330591 h 2546252"/>
                  <a:gd name="connsiteX107" fmla="*/ 4593101 w 6161649"/>
                  <a:gd name="connsiteY107" fmla="*/ 288387 h 2546252"/>
                  <a:gd name="connsiteX108" fmla="*/ 4642338 w 6161649"/>
                  <a:gd name="connsiteY108" fmla="*/ 246184 h 2546252"/>
                  <a:gd name="connsiteX109" fmla="*/ 4930726 w 6161649"/>
                  <a:gd name="connsiteY109" fmla="*/ 246184 h 2546252"/>
                  <a:gd name="connsiteX110" fmla="*/ 4965895 w 6161649"/>
                  <a:gd name="connsiteY110" fmla="*/ 239151 h 2546252"/>
                  <a:gd name="connsiteX111" fmla="*/ 5036234 w 6161649"/>
                  <a:gd name="connsiteY111" fmla="*/ 232117 h 2546252"/>
                  <a:gd name="connsiteX112" fmla="*/ 5057335 w 6161649"/>
                  <a:gd name="connsiteY112" fmla="*/ 211015 h 2546252"/>
                  <a:gd name="connsiteX113" fmla="*/ 5591907 w 6161649"/>
                  <a:gd name="connsiteY113" fmla="*/ 211015 h 2546252"/>
                  <a:gd name="connsiteX114" fmla="*/ 5591907 w 6161649"/>
                  <a:gd name="connsiteY114" fmla="*/ 211015 h 2546252"/>
                  <a:gd name="connsiteX115" fmla="*/ 5725551 w 6161649"/>
                  <a:gd name="connsiteY115" fmla="*/ 211015 h 2546252"/>
                  <a:gd name="connsiteX116" fmla="*/ 5725551 w 6161649"/>
                  <a:gd name="connsiteY116" fmla="*/ 182880 h 2546252"/>
                  <a:gd name="connsiteX117" fmla="*/ 5781821 w 6161649"/>
                  <a:gd name="connsiteY117" fmla="*/ 112541 h 2546252"/>
                  <a:gd name="connsiteX118" fmla="*/ 5908431 w 6161649"/>
                  <a:gd name="connsiteY118" fmla="*/ 112541 h 2546252"/>
                  <a:gd name="connsiteX119" fmla="*/ 5908431 w 6161649"/>
                  <a:gd name="connsiteY119" fmla="*/ 35169 h 2546252"/>
                  <a:gd name="connsiteX120" fmla="*/ 5992837 w 6161649"/>
                  <a:gd name="connsiteY120" fmla="*/ 28135 h 2546252"/>
                  <a:gd name="connsiteX121" fmla="*/ 6084277 w 6161649"/>
                  <a:gd name="connsiteY121" fmla="*/ 21101 h 2546252"/>
                  <a:gd name="connsiteX122" fmla="*/ 6140547 w 6161649"/>
                  <a:gd name="connsiteY122" fmla="*/ 14067 h 2546252"/>
                  <a:gd name="connsiteX123" fmla="*/ 6161649 w 6161649"/>
                  <a:gd name="connsiteY123" fmla="*/ 0 h 2546252"/>
                  <a:gd name="connsiteX124" fmla="*/ 6161649 w 6161649"/>
                  <a:gd name="connsiteY124" fmla="*/ 0 h 2546252"/>
                  <a:gd name="connsiteX0" fmla="*/ 0 w 6161649"/>
                  <a:gd name="connsiteY0" fmla="*/ 2546252 h 2546252"/>
                  <a:gd name="connsiteX1" fmla="*/ 0 w 6161649"/>
                  <a:gd name="connsiteY1" fmla="*/ 2546252 h 2546252"/>
                  <a:gd name="connsiteX2" fmla="*/ 14067 w 6161649"/>
                  <a:gd name="connsiteY2" fmla="*/ 2482947 h 2546252"/>
                  <a:gd name="connsiteX3" fmla="*/ 28135 w 6161649"/>
                  <a:gd name="connsiteY3" fmla="*/ 2440744 h 2546252"/>
                  <a:gd name="connsiteX4" fmla="*/ 35169 w 6161649"/>
                  <a:gd name="connsiteY4" fmla="*/ 2370406 h 2546252"/>
                  <a:gd name="connsiteX5" fmla="*/ 42203 w 6161649"/>
                  <a:gd name="connsiteY5" fmla="*/ 2349304 h 2546252"/>
                  <a:gd name="connsiteX6" fmla="*/ 49237 w 6161649"/>
                  <a:gd name="connsiteY6" fmla="*/ 2307101 h 2546252"/>
                  <a:gd name="connsiteX7" fmla="*/ 56271 w 6161649"/>
                  <a:gd name="connsiteY7" fmla="*/ 2187526 h 2546252"/>
                  <a:gd name="connsiteX8" fmla="*/ 77372 w 6161649"/>
                  <a:gd name="connsiteY8" fmla="*/ 2110154 h 2546252"/>
                  <a:gd name="connsiteX9" fmla="*/ 84406 w 6161649"/>
                  <a:gd name="connsiteY9" fmla="*/ 2018714 h 2546252"/>
                  <a:gd name="connsiteX10" fmla="*/ 98474 w 6161649"/>
                  <a:gd name="connsiteY10" fmla="*/ 1976511 h 2546252"/>
                  <a:gd name="connsiteX11" fmla="*/ 105507 w 6161649"/>
                  <a:gd name="connsiteY11" fmla="*/ 1934307 h 2546252"/>
                  <a:gd name="connsiteX12" fmla="*/ 112541 w 6161649"/>
                  <a:gd name="connsiteY12" fmla="*/ 1913206 h 2546252"/>
                  <a:gd name="connsiteX13" fmla="*/ 119575 w 6161649"/>
                  <a:gd name="connsiteY13" fmla="*/ 1878037 h 2546252"/>
                  <a:gd name="connsiteX14" fmla="*/ 133643 w 6161649"/>
                  <a:gd name="connsiteY14" fmla="*/ 1835834 h 2546252"/>
                  <a:gd name="connsiteX15" fmla="*/ 147711 w 6161649"/>
                  <a:gd name="connsiteY15" fmla="*/ 1772529 h 2546252"/>
                  <a:gd name="connsiteX16" fmla="*/ 161778 w 6161649"/>
                  <a:gd name="connsiteY16" fmla="*/ 1751427 h 2546252"/>
                  <a:gd name="connsiteX17" fmla="*/ 168812 w 6161649"/>
                  <a:gd name="connsiteY17" fmla="*/ 1730326 h 2546252"/>
                  <a:gd name="connsiteX18" fmla="*/ 189914 w 6161649"/>
                  <a:gd name="connsiteY18" fmla="*/ 1716258 h 2546252"/>
                  <a:gd name="connsiteX19" fmla="*/ 203981 w 6161649"/>
                  <a:gd name="connsiteY19" fmla="*/ 1695157 h 2546252"/>
                  <a:gd name="connsiteX20" fmla="*/ 218049 w 6161649"/>
                  <a:gd name="connsiteY20" fmla="*/ 1652954 h 2546252"/>
                  <a:gd name="connsiteX21" fmla="*/ 239151 w 6161649"/>
                  <a:gd name="connsiteY21" fmla="*/ 1638886 h 2546252"/>
                  <a:gd name="connsiteX22" fmla="*/ 253218 w 6161649"/>
                  <a:gd name="connsiteY22" fmla="*/ 1617784 h 2546252"/>
                  <a:gd name="connsiteX23" fmla="*/ 274320 w 6161649"/>
                  <a:gd name="connsiteY23" fmla="*/ 1610751 h 2546252"/>
                  <a:gd name="connsiteX24" fmla="*/ 281354 w 6161649"/>
                  <a:gd name="connsiteY24" fmla="*/ 1589649 h 2546252"/>
                  <a:gd name="connsiteX25" fmla="*/ 309489 w 6161649"/>
                  <a:gd name="connsiteY25" fmla="*/ 1498209 h 2546252"/>
                  <a:gd name="connsiteX26" fmla="*/ 330591 w 6161649"/>
                  <a:gd name="connsiteY26" fmla="*/ 1484141 h 2546252"/>
                  <a:gd name="connsiteX27" fmla="*/ 372794 w 6161649"/>
                  <a:gd name="connsiteY27" fmla="*/ 1470074 h 2546252"/>
                  <a:gd name="connsiteX28" fmla="*/ 436098 w 6161649"/>
                  <a:gd name="connsiteY28" fmla="*/ 1441938 h 2546252"/>
                  <a:gd name="connsiteX29" fmla="*/ 457200 w 6161649"/>
                  <a:gd name="connsiteY29" fmla="*/ 1434904 h 2546252"/>
                  <a:gd name="connsiteX30" fmla="*/ 485335 w 6161649"/>
                  <a:gd name="connsiteY30" fmla="*/ 1392701 h 2546252"/>
                  <a:gd name="connsiteX31" fmla="*/ 492369 w 6161649"/>
                  <a:gd name="connsiteY31" fmla="*/ 1371600 h 2546252"/>
                  <a:gd name="connsiteX32" fmla="*/ 513471 w 6161649"/>
                  <a:gd name="connsiteY32" fmla="*/ 1357532 h 2546252"/>
                  <a:gd name="connsiteX33" fmla="*/ 562707 w 6161649"/>
                  <a:gd name="connsiteY33" fmla="*/ 1329397 h 2546252"/>
                  <a:gd name="connsiteX34" fmla="*/ 576775 w 6161649"/>
                  <a:gd name="connsiteY34" fmla="*/ 1308295 h 2546252"/>
                  <a:gd name="connsiteX35" fmla="*/ 597877 w 6161649"/>
                  <a:gd name="connsiteY35" fmla="*/ 1294227 h 2546252"/>
                  <a:gd name="connsiteX36" fmla="*/ 604911 w 6161649"/>
                  <a:gd name="connsiteY36" fmla="*/ 1273126 h 2546252"/>
                  <a:gd name="connsiteX37" fmla="*/ 661181 w 6161649"/>
                  <a:gd name="connsiteY37" fmla="*/ 1259058 h 2546252"/>
                  <a:gd name="connsiteX38" fmla="*/ 773723 w 6161649"/>
                  <a:gd name="connsiteY38" fmla="*/ 1259058 h 2546252"/>
                  <a:gd name="connsiteX39" fmla="*/ 773723 w 6161649"/>
                  <a:gd name="connsiteY39" fmla="*/ 1252024 h 2546252"/>
                  <a:gd name="connsiteX40" fmla="*/ 844061 w 6161649"/>
                  <a:gd name="connsiteY40" fmla="*/ 1202787 h 2546252"/>
                  <a:gd name="connsiteX41" fmla="*/ 858129 w 6161649"/>
                  <a:gd name="connsiteY41" fmla="*/ 1202787 h 2546252"/>
                  <a:gd name="connsiteX42" fmla="*/ 942535 w 6161649"/>
                  <a:gd name="connsiteY42" fmla="*/ 1202787 h 2546252"/>
                  <a:gd name="connsiteX43" fmla="*/ 970671 w 6161649"/>
                  <a:gd name="connsiteY43" fmla="*/ 1146517 h 2546252"/>
                  <a:gd name="connsiteX44" fmla="*/ 1033975 w 6161649"/>
                  <a:gd name="connsiteY44" fmla="*/ 1132449 h 2546252"/>
                  <a:gd name="connsiteX45" fmla="*/ 1069144 w 6161649"/>
                  <a:gd name="connsiteY45" fmla="*/ 1125415 h 2546252"/>
                  <a:gd name="connsiteX46" fmla="*/ 1083212 w 6161649"/>
                  <a:gd name="connsiteY46" fmla="*/ 1104314 h 2546252"/>
                  <a:gd name="connsiteX47" fmla="*/ 1125415 w 6161649"/>
                  <a:gd name="connsiteY47" fmla="*/ 1090246 h 2546252"/>
                  <a:gd name="connsiteX48" fmla="*/ 1125415 w 6161649"/>
                  <a:gd name="connsiteY48" fmla="*/ 1090246 h 2546252"/>
                  <a:gd name="connsiteX49" fmla="*/ 1153551 w 6161649"/>
                  <a:gd name="connsiteY49" fmla="*/ 1083212 h 2546252"/>
                  <a:gd name="connsiteX50" fmla="*/ 1195754 w 6161649"/>
                  <a:gd name="connsiteY50" fmla="*/ 1069144 h 2546252"/>
                  <a:gd name="connsiteX51" fmla="*/ 1216855 w 6161649"/>
                  <a:gd name="connsiteY51" fmla="*/ 1026941 h 2546252"/>
                  <a:gd name="connsiteX52" fmla="*/ 1230923 w 6161649"/>
                  <a:gd name="connsiteY52" fmla="*/ 1005840 h 2546252"/>
                  <a:gd name="connsiteX53" fmla="*/ 1353160 w 6161649"/>
                  <a:gd name="connsiteY53" fmla="*/ 1001278 h 2546252"/>
                  <a:gd name="connsiteX54" fmla="*/ 1390420 w 6161649"/>
                  <a:gd name="connsiteY54" fmla="*/ 965347 h 2546252"/>
                  <a:gd name="connsiteX55" fmla="*/ 1460948 w 6161649"/>
                  <a:gd name="connsiteY55" fmla="*/ 968200 h 2546252"/>
                  <a:gd name="connsiteX56" fmla="*/ 1498209 w 6161649"/>
                  <a:gd name="connsiteY56" fmla="*/ 949569 h 2546252"/>
                  <a:gd name="connsiteX57" fmla="*/ 1519311 w 6161649"/>
                  <a:gd name="connsiteY57" fmla="*/ 935501 h 2546252"/>
                  <a:gd name="connsiteX58" fmla="*/ 1563604 w 6161649"/>
                  <a:gd name="connsiteY58" fmla="*/ 938352 h 2546252"/>
                  <a:gd name="connsiteX59" fmla="*/ 1617214 w 6161649"/>
                  <a:gd name="connsiteY59" fmla="*/ 927136 h 2546252"/>
                  <a:gd name="connsiteX60" fmla="*/ 1688123 w 6161649"/>
                  <a:gd name="connsiteY60" fmla="*/ 886264 h 2546252"/>
                  <a:gd name="connsiteX61" fmla="*/ 1732797 w 6161649"/>
                  <a:gd name="connsiteY61" fmla="*/ 865543 h 2546252"/>
                  <a:gd name="connsiteX62" fmla="*/ 1821766 w 6161649"/>
                  <a:gd name="connsiteY62" fmla="*/ 866303 h 2546252"/>
                  <a:gd name="connsiteX63" fmla="*/ 1855224 w 6161649"/>
                  <a:gd name="connsiteY63" fmla="*/ 844441 h 2546252"/>
                  <a:gd name="connsiteX64" fmla="*/ 1913206 w 6161649"/>
                  <a:gd name="connsiteY64" fmla="*/ 844061 h 2546252"/>
                  <a:gd name="connsiteX65" fmla="*/ 1965294 w 6161649"/>
                  <a:gd name="connsiteY65" fmla="*/ 850335 h 2546252"/>
                  <a:gd name="connsiteX66" fmla="*/ 2013581 w 6161649"/>
                  <a:gd name="connsiteY66" fmla="*/ 852426 h 2546252"/>
                  <a:gd name="connsiteX67" fmla="*/ 2072132 w 6161649"/>
                  <a:gd name="connsiteY67" fmla="*/ 850335 h 2546252"/>
                  <a:gd name="connsiteX68" fmla="*/ 2124221 w 6161649"/>
                  <a:gd name="connsiteY68" fmla="*/ 851095 h 2546252"/>
                  <a:gd name="connsiteX69" fmla="*/ 2145323 w 6161649"/>
                  <a:gd name="connsiteY69" fmla="*/ 844061 h 2546252"/>
                  <a:gd name="connsiteX70" fmla="*/ 2208627 w 6161649"/>
                  <a:gd name="connsiteY70" fmla="*/ 837027 h 2546252"/>
                  <a:gd name="connsiteX71" fmla="*/ 2300067 w 6161649"/>
                  <a:gd name="connsiteY71" fmla="*/ 829994 h 2546252"/>
                  <a:gd name="connsiteX72" fmla="*/ 2368315 w 6161649"/>
                  <a:gd name="connsiteY72" fmla="*/ 818208 h 2546252"/>
                  <a:gd name="connsiteX73" fmla="*/ 2433711 w 6161649"/>
                  <a:gd name="connsiteY73" fmla="*/ 808892 h 2546252"/>
                  <a:gd name="connsiteX74" fmla="*/ 2454812 w 6161649"/>
                  <a:gd name="connsiteY74" fmla="*/ 801858 h 2546252"/>
                  <a:gd name="connsiteX75" fmla="*/ 2539218 w 6161649"/>
                  <a:gd name="connsiteY75" fmla="*/ 787791 h 2546252"/>
                  <a:gd name="connsiteX76" fmla="*/ 2553286 w 6161649"/>
                  <a:gd name="connsiteY76" fmla="*/ 766689 h 2546252"/>
                  <a:gd name="connsiteX77" fmla="*/ 2560320 w 6161649"/>
                  <a:gd name="connsiteY77" fmla="*/ 745587 h 2546252"/>
                  <a:gd name="connsiteX78" fmla="*/ 2581421 w 6161649"/>
                  <a:gd name="connsiteY78" fmla="*/ 738554 h 2546252"/>
                  <a:gd name="connsiteX79" fmla="*/ 2679895 w 6161649"/>
                  <a:gd name="connsiteY79" fmla="*/ 745587 h 2546252"/>
                  <a:gd name="connsiteX80" fmla="*/ 2764301 w 6161649"/>
                  <a:gd name="connsiteY80" fmla="*/ 745587 h 2546252"/>
                  <a:gd name="connsiteX81" fmla="*/ 2771335 w 6161649"/>
                  <a:gd name="connsiteY81" fmla="*/ 724486 h 2546252"/>
                  <a:gd name="connsiteX82" fmla="*/ 2813538 w 6161649"/>
                  <a:gd name="connsiteY82" fmla="*/ 717452 h 2546252"/>
                  <a:gd name="connsiteX83" fmla="*/ 2855741 w 6161649"/>
                  <a:gd name="connsiteY83" fmla="*/ 703384 h 2546252"/>
                  <a:gd name="connsiteX84" fmla="*/ 3017520 w 6161649"/>
                  <a:gd name="connsiteY84" fmla="*/ 695590 h 2546252"/>
                  <a:gd name="connsiteX85" fmla="*/ 3034630 w 6161649"/>
                  <a:gd name="connsiteY85" fmla="*/ 679812 h 2546252"/>
                  <a:gd name="connsiteX86" fmla="*/ 3123027 w 6161649"/>
                  <a:gd name="connsiteY86" fmla="*/ 668215 h 2546252"/>
                  <a:gd name="connsiteX87" fmla="*/ 3151163 w 6161649"/>
                  <a:gd name="connsiteY87" fmla="*/ 661181 h 2546252"/>
                  <a:gd name="connsiteX88" fmla="*/ 3200400 w 6161649"/>
                  <a:gd name="connsiteY88" fmla="*/ 647114 h 2546252"/>
                  <a:gd name="connsiteX89" fmla="*/ 3242603 w 6161649"/>
                  <a:gd name="connsiteY89" fmla="*/ 640080 h 2546252"/>
                  <a:gd name="connsiteX90" fmla="*/ 3294691 w 6161649"/>
                  <a:gd name="connsiteY90" fmla="*/ 628863 h 2546252"/>
                  <a:gd name="connsiteX91" fmla="*/ 3334043 w 6161649"/>
                  <a:gd name="connsiteY91" fmla="*/ 597877 h 2546252"/>
                  <a:gd name="connsiteX92" fmla="*/ 3397347 w 6161649"/>
                  <a:gd name="connsiteY92" fmla="*/ 513471 h 2546252"/>
                  <a:gd name="connsiteX93" fmla="*/ 3453618 w 6161649"/>
                  <a:gd name="connsiteY93" fmla="*/ 485335 h 2546252"/>
                  <a:gd name="connsiteX94" fmla="*/ 3495821 w 6161649"/>
                  <a:gd name="connsiteY94" fmla="*/ 471267 h 2546252"/>
                  <a:gd name="connsiteX95" fmla="*/ 3567300 w 6161649"/>
                  <a:gd name="connsiteY95" fmla="*/ 457581 h 2546252"/>
                  <a:gd name="connsiteX96" fmla="*/ 3655130 w 6161649"/>
                  <a:gd name="connsiteY96" fmla="*/ 453017 h 2546252"/>
                  <a:gd name="connsiteX97" fmla="*/ 3783449 w 6161649"/>
                  <a:gd name="connsiteY97" fmla="*/ 429064 h 2546252"/>
                  <a:gd name="connsiteX98" fmla="*/ 3896751 w 6161649"/>
                  <a:gd name="connsiteY98" fmla="*/ 407963 h 2546252"/>
                  <a:gd name="connsiteX99" fmla="*/ 3903784 w 6161649"/>
                  <a:gd name="connsiteY99" fmla="*/ 407963 h 2546252"/>
                  <a:gd name="connsiteX100" fmla="*/ 3903784 w 6161649"/>
                  <a:gd name="connsiteY100" fmla="*/ 379827 h 2546252"/>
                  <a:gd name="connsiteX101" fmla="*/ 4192172 w 6161649"/>
                  <a:gd name="connsiteY101" fmla="*/ 379827 h 2546252"/>
                  <a:gd name="connsiteX102" fmla="*/ 4220307 w 6161649"/>
                  <a:gd name="connsiteY102" fmla="*/ 337624 h 2546252"/>
                  <a:gd name="connsiteX103" fmla="*/ 4389120 w 6161649"/>
                  <a:gd name="connsiteY103" fmla="*/ 337624 h 2546252"/>
                  <a:gd name="connsiteX104" fmla="*/ 4389120 w 6161649"/>
                  <a:gd name="connsiteY104" fmla="*/ 337624 h 2546252"/>
                  <a:gd name="connsiteX105" fmla="*/ 4543864 w 6161649"/>
                  <a:gd name="connsiteY105" fmla="*/ 330591 h 2546252"/>
                  <a:gd name="connsiteX106" fmla="*/ 4543864 w 6161649"/>
                  <a:gd name="connsiteY106" fmla="*/ 330591 h 2546252"/>
                  <a:gd name="connsiteX107" fmla="*/ 4593101 w 6161649"/>
                  <a:gd name="connsiteY107" fmla="*/ 288387 h 2546252"/>
                  <a:gd name="connsiteX108" fmla="*/ 4642338 w 6161649"/>
                  <a:gd name="connsiteY108" fmla="*/ 246184 h 2546252"/>
                  <a:gd name="connsiteX109" fmla="*/ 4930726 w 6161649"/>
                  <a:gd name="connsiteY109" fmla="*/ 246184 h 2546252"/>
                  <a:gd name="connsiteX110" fmla="*/ 4965895 w 6161649"/>
                  <a:gd name="connsiteY110" fmla="*/ 239151 h 2546252"/>
                  <a:gd name="connsiteX111" fmla="*/ 5036234 w 6161649"/>
                  <a:gd name="connsiteY111" fmla="*/ 232117 h 2546252"/>
                  <a:gd name="connsiteX112" fmla="*/ 5057335 w 6161649"/>
                  <a:gd name="connsiteY112" fmla="*/ 211015 h 2546252"/>
                  <a:gd name="connsiteX113" fmla="*/ 5591907 w 6161649"/>
                  <a:gd name="connsiteY113" fmla="*/ 211015 h 2546252"/>
                  <a:gd name="connsiteX114" fmla="*/ 5591907 w 6161649"/>
                  <a:gd name="connsiteY114" fmla="*/ 211015 h 2546252"/>
                  <a:gd name="connsiteX115" fmla="*/ 5725551 w 6161649"/>
                  <a:gd name="connsiteY115" fmla="*/ 211015 h 2546252"/>
                  <a:gd name="connsiteX116" fmla="*/ 5725551 w 6161649"/>
                  <a:gd name="connsiteY116" fmla="*/ 182880 h 2546252"/>
                  <a:gd name="connsiteX117" fmla="*/ 5781821 w 6161649"/>
                  <a:gd name="connsiteY117" fmla="*/ 112541 h 2546252"/>
                  <a:gd name="connsiteX118" fmla="*/ 5908431 w 6161649"/>
                  <a:gd name="connsiteY118" fmla="*/ 112541 h 2546252"/>
                  <a:gd name="connsiteX119" fmla="*/ 5908431 w 6161649"/>
                  <a:gd name="connsiteY119" fmla="*/ 35169 h 2546252"/>
                  <a:gd name="connsiteX120" fmla="*/ 5992837 w 6161649"/>
                  <a:gd name="connsiteY120" fmla="*/ 28135 h 2546252"/>
                  <a:gd name="connsiteX121" fmla="*/ 6084277 w 6161649"/>
                  <a:gd name="connsiteY121" fmla="*/ 21101 h 2546252"/>
                  <a:gd name="connsiteX122" fmla="*/ 6140547 w 6161649"/>
                  <a:gd name="connsiteY122" fmla="*/ 14067 h 2546252"/>
                  <a:gd name="connsiteX123" fmla="*/ 6161649 w 6161649"/>
                  <a:gd name="connsiteY123" fmla="*/ 0 h 2546252"/>
                  <a:gd name="connsiteX124" fmla="*/ 6161649 w 6161649"/>
                  <a:gd name="connsiteY124" fmla="*/ 0 h 2546252"/>
                  <a:gd name="connsiteX0" fmla="*/ 0 w 6161649"/>
                  <a:gd name="connsiteY0" fmla="*/ 2546252 h 2546252"/>
                  <a:gd name="connsiteX1" fmla="*/ 0 w 6161649"/>
                  <a:gd name="connsiteY1" fmla="*/ 2546252 h 2546252"/>
                  <a:gd name="connsiteX2" fmla="*/ 14067 w 6161649"/>
                  <a:gd name="connsiteY2" fmla="*/ 2482947 h 2546252"/>
                  <a:gd name="connsiteX3" fmla="*/ 28135 w 6161649"/>
                  <a:gd name="connsiteY3" fmla="*/ 2440744 h 2546252"/>
                  <a:gd name="connsiteX4" fmla="*/ 35169 w 6161649"/>
                  <a:gd name="connsiteY4" fmla="*/ 2370406 h 2546252"/>
                  <a:gd name="connsiteX5" fmla="*/ 42203 w 6161649"/>
                  <a:gd name="connsiteY5" fmla="*/ 2349304 h 2546252"/>
                  <a:gd name="connsiteX6" fmla="*/ 49237 w 6161649"/>
                  <a:gd name="connsiteY6" fmla="*/ 2307101 h 2546252"/>
                  <a:gd name="connsiteX7" fmla="*/ 56271 w 6161649"/>
                  <a:gd name="connsiteY7" fmla="*/ 2187526 h 2546252"/>
                  <a:gd name="connsiteX8" fmla="*/ 77372 w 6161649"/>
                  <a:gd name="connsiteY8" fmla="*/ 2110154 h 2546252"/>
                  <a:gd name="connsiteX9" fmla="*/ 84406 w 6161649"/>
                  <a:gd name="connsiteY9" fmla="*/ 2018714 h 2546252"/>
                  <a:gd name="connsiteX10" fmla="*/ 98474 w 6161649"/>
                  <a:gd name="connsiteY10" fmla="*/ 1976511 h 2546252"/>
                  <a:gd name="connsiteX11" fmla="*/ 105507 w 6161649"/>
                  <a:gd name="connsiteY11" fmla="*/ 1934307 h 2546252"/>
                  <a:gd name="connsiteX12" fmla="*/ 112541 w 6161649"/>
                  <a:gd name="connsiteY12" fmla="*/ 1913206 h 2546252"/>
                  <a:gd name="connsiteX13" fmla="*/ 119575 w 6161649"/>
                  <a:gd name="connsiteY13" fmla="*/ 1878037 h 2546252"/>
                  <a:gd name="connsiteX14" fmla="*/ 133643 w 6161649"/>
                  <a:gd name="connsiteY14" fmla="*/ 1835834 h 2546252"/>
                  <a:gd name="connsiteX15" fmla="*/ 147711 w 6161649"/>
                  <a:gd name="connsiteY15" fmla="*/ 1772529 h 2546252"/>
                  <a:gd name="connsiteX16" fmla="*/ 161778 w 6161649"/>
                  <a:gd name="connsiteY16" fmla="*/ 1751427 h 2546252"/>
                  <a:gd name="connsiteX17" fmla="*/ 168812 w 6161649"/>
                  <a:gd name="connsiteY17" fmla="*/ 1730326 h 2546252"/>
                  <a:gd name="connsiteX18" fmla="*/ 189914 w 6161649"/>
                  <a:gd name="connsiteY18" fmla="*/ 1716258 h 2546252"/>
                  <a:gd name="connsiteX19" fmla="*/ 203981 w 6161649"/>
                  <a:gd name="connsiteY19" fmla="*/ 1695157 h 2546252"/>
                  <a:gd name="connsiteX20" fmla="*/ 218049 w 6161649"/>
                  <a:gd name="connsiteY20" fmla="*/ 1652954 h 2546252"/>
                  <a:gd name="connsiteX21" fmla="*/ 239151 w 6161649"/>
                  <a:gd name="connsiteY21" fmla="*/ 1638886 h 2546252"/>
                  <a:gd name="connsiteX22" fmla="*/ 253218 w 6161649"/>
                  <a:gd name="connsiteY22" fmla="*/ 1617784 h 2546252"/>
                  <a:gd name="connsiteX23" fmla="*/ 274320 w 6161649"/>
                  <a:gd name="connsiteY23" fmla="*/ 1610751 h 2546252"/>
                  <a:gd name="connsiteX24" fmla="*/ 281354 w 6161649"/>
                  <a:gd name="connsiteY24" fmla="*/ 1589649 h 2546252"/>
                  <a:gd name="connsiteX25" fmla="*/ 309489 w 6161649"/>
                  <a:gd name="connsiteY25" fmla="*/ 1498209 h 2546252"/>
                  <a:gd name="connsiteX26" fmla="*/ 330591 w 6161649"/>
                  <a:gd name="connsiteY26" fmla="*/ 1484141 h 2546252"/>
                  <a:gd name="connsiteX27" fmla="*/ 372794 w 6161649"/>
                  <a:gd name="connsiteY27" fmla="*/ 1470074 h 2546252"/>
                  <a:gd name="connsiteX28" fmla="*/ 436098 w 6161649"/>
                  <a:gd name="connsiteY28" fmla="*/ 1441938 h 2546252"/>
                  <a:gd name="connsiteX29" fmla="*/ 457200 w 6161649"/>
                  <a:gd name="connsiteY29" fmla="*/ 1434904 h 2546252"/>
                  <a:gd name="connsiteX30" fmla="*/ 485335 w 6161649"/>
                  <a:gd name="connsiteY30" fmla="*/ 1392701 h 2546252"/>
                  <a:gd name="connsiteX31" fmla="*/ 492369 w 6161649"/>
                  <a:gd name="connsiteY31" fmla="*/ 1371600 h 2546252"/>
                  <a:gd name="connsiteX32" fmla="*/ 513471 w 6161649"/>
                  <a:gd name="connsiteY32" fmla="*/ 1357532 h 2546252"/>
                  <a:gd name="connsiteX33" fmla="*/ 562707 w 6161649"/>
                  <a:gd name="connsiteY33" fmla="*/ 1329397 h 2546252"/>
                  <a:gd name="connsiteX34" fmla="*/ 576775 w 6161649"/>
                  <a:gd name="connsiteY34" fmla="*/ 1308295 h 2546252"/>
                  <a:gd name="connsiteX35" fmla="*/ 597877 w 6161649"/>
                  <a:gd name="connsiteY35" fmla="*/ 1294227 h 2546252"/>
                  <a:gd name="connsiteX36" fmla="*/ 604911 w 6161649"/>
                  <a:gd name="connsiteY36" fmla="*/ 1273126 h 2546252"/>
                  <a:gd name="connsiteX37" fmla="*/ 661181 w 6161649"/>
                  <a:gd name="connsiteY37" fmla="*/ 1259058 h 2546252"/>
                  <a:gd name="connsiteX38" fmla="*/ 773723 w 6161649"/>
                  <a:gd name="connsiteY38" fmla="*/ 1259058 h 2546252"/>
                  <a:gd name="connsiteX39" fmla="*/ 773723 w 6161649"/>
                  <a:gd name="connsiteY39" fmla="*/ 1252024 h 2546252"/>
                  <a:gd name="connsiteX40" fmla="*/ 844061 w 6161649"/>
                  <a:gd name="connsiteY40" fmla="*/ 1202787 h 2546252"/>
                  <a:gd name="connsiteX41" fmla="*/ 858129 w 6161649"/>
                  <a:gd name="connsiteY41" fmla="*/ 1202787 h 2546252"/>
                  <a:gd name="connsiteX42" fmla="*/ 942535 w 6161649"/>
                  <a:gd name="connsiteY42" fmla="*/ 1202787 h 2546252"/>
                  <a:gd name="connsiteX43" fmla="*/ 970671 w 6161649"/>
                  <a:gd name="connsiteY43" fmla="*/ 1146517 h 2546252"/>
                  <a:gd name="connsiteX44" fmla="*/ 1033975 w 6161649"/>
                  <a:gd name="connsiteY44" fmla="*/ 1132449 h 2546252"/>
                  <a:gd name="connsiteX45" fmla="*/ 1069144 w 6161649"/>
                  <a:gd name="connsiteY45" fmla="*/ 1125415 h 2546252"/>
                  <a:gd name="connsiteX46" fmla="*/ 1083212 w 6161649"/>
                  <a:gd name="connsiteY46" fmla="*/ 1104314 h 2546252"/>
                  <a:gd name="connsiteX47" fmla="*/ 1125415 w 6161649"/>
                  <a:gd name="connsiteY47" fmla="*/ 1090246 h 2546252"/>
                  <a:gd name="connsiteX48" fmla="*/ 1125415 w 6161649"/>
                  <a:gd name="connsiteY48" fmla="*/ 1090246 h 2546252"/>
                  <a:gd name="connsiteX49" fmla="*/ 1153551 w 6161649"/>
                  <a:gd name="connsiteY49" fmla="*/ 1083212 h 2546252"/>
                  <a:gd name="connsiteX50" fmla="*/ 1195754 w 6161649"/>
                  <a:gd name="connsiteY50" fmla="*/ 1069144 h 2546252"/>
                  <a:gd name="connsiteX51" fmla="*/ 1216855 w 6161649"/>
                  <a:gd name="connsiteY51" fmla="*/ 1026941 h 2546252"/>
                  <a:gd name="connsiteX52" fmla="*/ 1230923 w 6161649"/>
                  <a:gd name="connsiteY52" fmla="*/ 1005840 h 2546252"/>
                  <a:gd name="connsiteX53" fmla="*/ 1353160 w 6161649"/>
                  <a:gd name="connsiteY53" fmla="*/ 1001278 h 2546252"/>
                  <a:gd name="connsiteX54" fmla="*/ 1390420 w 6161649"/>
                  <a:gd name="connsiteY54" fmla="*/ 965347 h 2546252"/>
                  <a:gd name="connsiteX55" fmla="*/ 1460948 w 6161649"/>
                  <a:gd name="connsiteY55" fmla="*/ 968200 h 2546252"/>
                  <a:gd name="connsiteX56" fmla="*/ 1498209 w 6161649"/>
                  <a:gd name="connsiteY56" fmla="*/ 949569 h 2546252"/>
                  <a:gd name="connsiteX57" fmla="*/ 1519311 w 6161649"/>
                  <a:gd name="connsiteY57" fmla="*/ 935501 h 2546252"/>
                  <a:gd name="connsiteX58" fmla="*/ 1563604 w 6161649"/>
                  <a:gd name="connsiteY58" fmla="*/ 938352 h 2546252"/>
                  <a:gd name="connsiteX59" fmla="*/ 1617214 w 6161649"/>
                  <a:gd name="connsiteY59" fmla="*/ 927136 h 2546252"/>
                  <a:gd name="connsiteX60" fmla="*/ 1688123 w 6161649"/>
                  <a:gd name="connsiteY60" fmla="*/ 886264 h 2546252"/>
                  <a:gd name="connsiteX61" fmla="*/ 1732797 w 6161649"/>
                  <a:gd name="connsiteY61" fmla="*/ 865543 h 2546252"/>
                  <a:gd name="connsiteX62" fmla="*/ 1821766 w 6161649"/>
                  <a:gd name="connsiteY62" fmla="*/ 866303 h 2546252"/>
                  <a:gd name="connsiteX63" fmla="*/ 1855224 w 6161649"/>
                  <a:gd name="connsiteY63" fmla="*/ 844441 h 2546252"/>
                  <a:gd name="connsiteX64" fmla="*/ 1913206 w 6161649"/>
                  <a:gd name="connsiteY64" fmla="*/ 844061 h 2546252"/>
                  <a:gd name="connsiteX65" fmla="*/ 1965294 w 6161649"/>
                  <a:gd name="connsiteY65" fmla="*/ 850335 h 2546252"/>
                  <a:gd name="connsiteX66" fmla="*/ 2013581 w 6161649"/>
                  <a:gd name="connsiteY66" fmla="*/ 852426 h 2546252"/>
                  <a:gd name="connsiteX67" fmla="*/ 2072132 w 6161649"/>
                  <a:gd name="connsiteY67" fmla="*/ 850335 h 2546252"/>
                  <a:gd name="connsiteX68" fmla="*/ 2124221 w 6161649"/>
                  <a:gd name="connsiteY68" fmla="*/ 851095 h 2546252"/>
                  <a:gd name="connsiteX69" fmla="*/ 2145323 w 6161649"/>
                  <a:gd name="connsiteY69" fmla="*/ 844061 h 2546252"/>
                  <a:gd name="connsiteX70" fmla="*/ 2208627 w 6161649"/>
                  <a:gd name="connsiteY70" fmla="*/ 837027 h 2546252"/>
                  <a:gd name="connsiteX71" fmla="*/ 2300067 w 6161649"/>
                  <a:gd name="connsiteY71" fmla="*/ 829994 h 2546252"/>
                  <a:gd name="connsiteX72" fmla="*/ 2368315 w 6161649"/>
                  <a:gd name="connsiteY72" fmla="*/ 818208 h 2546252"/>
                  <a:gd name="connsiteX73" fmla="*/ 2433711 w 6161649"/>
                  <a:gd name="connsiteY73" fmla="*/ 808892 h 2546252"/>
                  <a:gd name="connsiteX74" fmla="*/ 2454812 w 6161649"/>
                  <a:gd name="connsiteY74" fmla="*/ 801858 h 2546252"/>
                  <a:gd name="connsiteX75" fmla="*/ 2539218 w 6161649"/>
                  <a:gd name="connsiteY75" fmla="*/ 787791 h 2546252"/>
                  <a:gd name="connsiteX76" fmla="*/ 2553286 w 6161649"/>
                  <a:gd name="connsiteY76" fmla="*/ 766689 h 2546252"/>
                  <a:gd name="connsiteX77" fmla="*/ 2560320 w 6161649"/>
                  <a:gd name="connsiteY77" fmla="*/ 745587 h 2546252"/>
                  <a:gd name="connsiteX78" fmla="*/ 2581421 w 6161649"/>
                  <a:gd name="connsiteY78" fmla="*/ 738554 h 2546252"/>
                  <a:gd name="connsiteX79" fmla="*/ 2679895 w 6161649"/>
                  <a:gd name="connsiteY79" fmla="*/ 745587 h 2546252"/>
                  <a:gd name="connsiteX80" fmla="*/ 2764301 w 6161649"/>
                  <a:gd name="connsiteY80" fmla="*/ 745587 h 2546252"/>
                  <a:gd name="connsiteX81" fmla="*/ 2771335 w 6161649"/>
                  <a:gd name="connsiteY81" fmla="*/ 724486 h 2546252"/>
                  <a:gd name="connsiteX82" fmla="*/ 2813538 w 6161649"/>
                  <a:gd name="connsiteY82" fmla="*/ 717452 h 2546252"/>
                  <a:gd name="connsiteX83" fmla="*/ 2855741 w 6161649"/>
                  <a:gd name="connsiteY83" fmla="*/ 703384 h 2546252"/>
                  <a:gd name="connsiteX84" fmla="*/ 3017520 w 6161649"/>
                  <a:gd name="connsiteY84" fmla="*/ 695590 h 2546252"/>
                  <a:gd name="connsiteX85" fmla="*/ 3034630 w 6161649"/>
                  <a:gd name="connsiteY85" fmla="*/ 679812 h 2546252"/>
                  <a:gd name="connsiteX86" fmla="*/ 3123027 w 6161649"/>
                  <a:gd name="connsiteY86" fmla="*/ 668215 h 2546252"/>
                  <a:gd name="connsiteX87" fmla="*/ 3151163 w 6161649"/>
                  <a:gd name="connsiteY87" fmla="*/ 661181 h 2546252"/>
                  <a:gd name="connsiteX88" fmla="*/ 3200400 w 6161649"/>
                  <a:gd name="connsiteY88" fmla="*/ 647114 h 2546252"/>
                  <a:gd name="connsiteX89" fmla="*/ 3242603 w 6161649"/>
                  <a:gd name="connsiteY89" fmla="*/ 640080 h 2546252"/>
                  <a:gd name="connsiteX90" fmla="*/ 3294691 w 6161649"/>
                  <a:gd name="connsiteY90" fmla="*/ 628863 h 2546252"/>
                  <a:gd name="connsiteX91" fmla="*/ 3334043 w 6161649"/>
                  <a:gd name="connsiteY91" fmla="*/ 597877 h 2546252"/>
                  <a:gd name="connsiteX92" fmla="*/ 3397347 w 6161649"/>
                  <a:gd name="connsiteY92" fmla="*/ 513471 h 2546252"/>
                  <a:gd name="connsiteX93" fmla="*/ 3453618 w 6161649"/>
                  <a:gd name="connsiteY93" fmla="*/ 485335 h 2546252"/>
                  <a:gd name="connsiteX94" fmla="*/ 3495821 w 6161649"/>
                  <a:gd name="connsiteY94" fmla="*/ 471267 h 2546252"/>
                  <a:gd name="connsiteX95" fmla="*/ 3567300 w 6161649"/>
                  <a:gd name="connsiteY95" fmla="*/ 457581 h 2546252"/>
                  <a:gd name="connsiteX96" fmla="*/ 3655130 w 6161649"/>
                  <a:gd name="connsiteY96" fmla="*/ 453017 h 2546252"/>
                  <a:gd name="connsiteX97" fmla="*/ 3783449 w 6161649"/>
                  <a:gd name="connsiteY97" fmla="*/ 429064 h 2546252"/>
                  <a:gd name="connsiteX98" fmla="*/ 3896751 w 6161649"/>
                  <a:gd name="connsiteY98" fmla="*/ 407963 h 2546252"/>
                  <a:gd name="connsiteX99" fmla="*/ 3903784 w 6161649"/>
                  <a:gd name="connsiteY99" fmla="*/ 407963 h 2546252"/>
                  <a:gd name="connsiteX100" fmla="*/ 3903784 w 6161649"/>
                  <a:gd name="connsiteY100" fmla="*/ 379827 h 2546252"/>
                  <a:gd name="connsiteX101" fmla="*/ 4192172 w 6161649"/>
                  <a:gd name="connsiteY101" fmla="*/ 379827 h 2546252"/>
                  <a:gd name="connsiteX102" fmla="*/ 4220307 w 6161649"/>
                  <a:gd name="connsiteY102" fmla="*/ 337624 h 2546252"/>
                  <a:gd name="connsiteX103" fmla="*/ 4389120 w 6161649"/>
                  <a:gd name="connsiteY103" fmla="*/ 337624 h 2546252"/>
                  <a:gd name="connsiteX104" fmla="*/ 4389120 w 6161649"/>
                  <a:gd name="connsiteY104" fmla="*/ 337624 h 2546252"/>
                  <a:gd name="connsiteX105" fmla="*/ 4543864 w 6161649"/>
                  <a:gd name="connsiteY105" fmla="*/ 330591 h 2546252"/>
                  <a:gd name="connsiteX106" fmla="*/ 4543864 w 6161649"/>
                  <a:gd name="connsiteY106" fmla="*/ 330591 h 2546252"/>
                  <a:gd name="connsiteX107" fmla="*/ 4593101 w 6161649"/>
                  <a:gd name="connsiteY107" fmla="*/ 288387 h 2546252"/>
                  <a:gd name="connsiteX108" fmla="*/ 4642338 w 6161649"/>
                  <a:gd name="connsiteY108" fmla="*/ 246184 h 2546252"/>
                  <a:gd name="connsiteX109" fmla="*/ 4930726 w 6161649"/>
                  <a:gd name="connsiteY109" fmla="*/ 246184 h 2546252"/>
                  <a:gd name="connsiteX110" fmla="*/ 4965895 w 6161649"/>
                  <a:gd name="connsiteY110" fmla="*/ 239151 h 2546252"/>
                  <a:gd name="connsiteX111" fmla="*/ 5036234 w 6161649"/>
                  <a:gd name="connsiteY111" fmla="*/ 232117 h 2546252"/>
                  <a:gd name="connsiteX112" fmla="*/ 5057335 w 6161649"/>
                  <a:gd name="connsiteY112" fmla="*/ 211015 h 2546252"/>
                  <a:gd name="connsiteX113" fmla="*/ 5591907 w 6161649"/>
                  <a:gd name="connsiteY113" fmla="*/ 211015 h 2546252"/>
                  <a:gd name="connsiteX114" fmla="*/ 5591907 w 6161649"/>
                  <a:gd name="connsiteY114" fmla="*/ 211015 h 2546252"/>
                  <a:gd name="connsiteX115" fmla="*/ 5725551 w 6161649"/>
                  <a:gd name="connsiteY115" fmla="*/ 211015 h 2546252"/>
                  <a:gd name="connsiteX116" fmla="*/ 5725551 w 6161649"/>
                  <a:gd name="connsiteY116" fmla="*/ 182880 h 2546252"/>
                  <a:gd name="connsiteX117" fmla="*/ 5781821 w 6161649"/>
                  <a:gd name="connsiteY117" fmla="*/ 112541 h 2546252"/>
                  <a:gd name="connsiteX118" fmla="*/ 5908431 w 6161649"/>
                  <a:gd name="connsiteY118" fmla="*/ 112541 h 2546252"/>
                  <a:gd name="connsiteX119" fmla="*/ 5908431 w 6161649"/>
                  <a:gd name="connsiteY119" fmla="*/ 35169 h 2546252"/>
                  <a:gd name="connsiteX120" fmla="*/ 5992837 w 6161649"/>
                  <a:gd name="connsiteY120" fmla="*/ 28135 h 2546252"/>
                  <a:gd name="connsiteX121" fmla="*/ 6084277 w 6161649"/>
                  <a:gd name="connsiteY121" fmla="*/ 21101 h 2546252"/>
                  <a:gd name="connsiteX122" fmla="*/ 6140547 w 6161649"/>
                  <a:gd name="connsiteY122" fmla="*/ 14067 h 2546252"/>
                  <a:gd name="connsiteX123" fmla="*/ 6161649 w 6161649"/>
                  <a:gd name="connsiteY123" fmla="*/ 0 h 2546252"/>
                  <a:gd name="connsiteX124" fmla="*/ 6161649 w 6161649"/>
                  <a:gd name="connsiteY124" fmla="*/ 0 h 2546252"/>
                  <a:gd name="connsiteX0" fmla="*/ 0 w 6161649"/>
                  <a:gd name="connsiteY0" fmla="*/ 2546252 h 2546252"/>
                  <a:gd name="connsiteX1" fmla="*/ 0 w 6161649"/>
                  <a:gd name="connsiteY1" fmla="*/ 2546252 h 2546252"/>
                  <a:gd name="connsiteX2" fmla="*/ 14067 w 6161649"/>
                  <a:gd name="connsiteY2" fmla="*/ 2482947 h 2546252"/>
                  <a:gd name="connsiteX3" fmla="*/ 28135 w 6161649"/>
                  <a:gd name="connsiteY3" fmla="*/ 2440744 h 2546252"/>
                  <a:gd name="connsiteX4" fmla="*/ 35169 w 6161649"/>
                  <a:gd name="connsiteY4" fmla="*/ 2370406 h 2546252"/>
                  <a:gd name="connsiteX5" fmla="*/ 42203 w 6161649"/>
                  <a:gd name="connsiteY5" fmla="*/ 2349304 h 2546252"/>
                  <a:gd name="connsiteX6" fmla="*/ 49237 w 6161649"/>
                  <a:gd name="connsiteY6" fmla="*/ 2307101 h 2546252"/>
                  <a:gd name="connsiteX7" fmla="*/ 56271 w 6161649"/>
                  <a:gd name="connsiteY7" fmla="*/ 2187526 h 2546252"/>
                  <a:gd name="connsiteX8" fmla="*/ 77372 w 6161649"/>
                  <a:gd name="connsiteY8" fmla="*/ 2110154 h 2546252"/>
                  <a:gd name="connsiteX9" fmla="*/ 84406 w 6161649"/>
                  <a:gd name="connsiteY9" fmla="*/ 2018714 h 2546252"/>
                  <a:gd name="connsiteX10" fmla="*/ 98474 w 6161649"/>
                  <a:gd name="connsiteY10" fmla="*/ 1976511 h 2546252"/>
                  <a:gd name="connsiteX11" fmla="*/ 105507 w 6161649"/>
                  <a:gd name="connsiteY11" fmla="*/ 1934307 h 2546252"/>
                  <a:gd name="connsiteX12" fmla="*/ 112541 w 6161649"/>
                  <a:gd name="connsiteY12" fmla="*/ 1913206 h 2546252"/>
                  <a:gd name="connsiteX13" fmla="*/ 119575 w 6161649"/>
                  <a:gd name="connsiteY13" fmla="*/ 1878037 h 2546252"/>
                  <a:gd name="connsiteX14" fmla="*/ 133643 w 6161649"/>
                  <a:gd name="connsiteY14" fmla="*/ 1835834 h 2546252"/>
                  <a:gd name="connsiteX15" fmla="*/ 147711 w 6161649"/>
                  <a:gd name="connsiteY15" fmla="*/ 1772529 h 2546252"/>
                  <a:gd name="connsiteX16" fmla="*/ 161778 w 6161649"/>
                  <a:gd name="connsiteY16" fmla="*/ 1751427 h 2546252"/>
                  <a:gd name="connsiteX17" fmla="*/ 168812 w 6161649"/>
                  <a:gd name="connsiteY17" fmla="*/ 1730326 h 2546252"/>
                  <a:gd name="connsiteX18" fmla="*/ 189914 w 6161649"/>
                  <a:gd name="connsiteY18" fmla="*/ 1716258 h 2546252"/>
                  <a:gd name="connsiteX19" fmla="*/ 203981 w 6161649"/>
                  <a:gd name="connsiteY19" fmla="*/ 1695157 h 2546252"/>
                  <a:gd name="connsiteX20" fmla="*/ 218049 w 6161649"/>
                  <a:gd name="connsiteY20" fmla="*/ 1652954 h 2546252"/>
                  <a:gd name="connsiteX21" fmla="*/ 239151 w 6161649"/>
                  <a:gd name="connsiteY21" fmla="*/ 1638886 h 2546252"/>
                  <a:gd name="connsiteX22" fmla="*/ 253218 w 6161649"/>
                  <a:gd name="connsiteY22" fmla="*/ 1617784 h 2546252"/>
                  <a:gd name="connsiteX23" fmla="*/ 274320 w 6161649"/>
                  <a:gd name="connsiteY23" fmla="*/ 1610751 h 2546252"/>
                  <a:gd name="connsiteX24" fmla="*/ 281354 w 6161649"/>
                  <a:gd name="connsiteY24" fmla="*/ 1589649 h 2546252"/>
                  <a:gd name="connsiteX25" fmla="*/ 309489 w 6161649"/>
                  <a:gd name="connsiteY25" fmla="*/ 1498209 h 2546252"/>
                  <a:gd name="connsiteX26" fmla="*/ 330591 w 6161649"/>
                  <a:gd name="connsiteY26" fmla="*/ 1484141 h 2546252"/>
                  <a:gd name="connsiteX27" fmla="*/ 372794 w 6161649"/>
                  <a:gd name="connsiteY27" fmla="*/ 1470074 h 2546252"/>
                  <a:gd name="connsiteX28" fmla="*/ 436098 w 6161649"/>
                  <a:gd name="connsiteY28" fmla="*/ 1441938 h 2546252"/>
                  <a:gd name="connsiteX29" fmla="*/ 457200 w 6161649"/>
                  <a:gd name="connsiteY29" fmla="*/ 1434904 h 2546252"/>
                  <a:gd name="connsiteX30" fmla="*/ 485335 w 6161649"/>
                  <a:gd name="connsiteY30" fmla="*/ 1392701 h 2546252"/>
                  <a:gd name="connsiteX31" fmla="*/ 492369 w 6161649"/>
                  <a:gd name="connsiteY31" fmla="*/ 1371600 h 2546252"/>
                  <a:gd name="connsiteX32" fmla="*/ 513471 w 6161649"/>
                  <a:gd name="connsiteY32" fmla="*/ 1357532 h 2546252"/>
                  <a:gd name="connsiteX33" fmla="*/ 562707 w 6161649"/>
                  <a:gd name="connsiteY33" fmla="*/ 1329397 h 2546252"/>
                  <a:gd name="connsiteX34" fmla="*/ 576775 w 6161649"/>
                  <a:gd name="connsiteY34" fmla="*/ 1308295 h 2546252"/>
                  <a:gd name="connsiteX35" fmla="*/ 597877 w 6161649"/>
                  <a:gd name="connsiteY35" fmla="*/ 1294227 h 2546252"/>
                  <a:gd name="connsiteX36" fmla="*/ 604911 w 6161649"/>
                  <a:gd name="connsiteY36" fmla="*/ 1273126 h 2546252"/>
                  <a:gd name="connsiteX37" fmla="*/ 661181 w 6161649"/>
                  <a:gd name="connsiteY37" fmla="*/ 1259058 h 2546252"/>
                  <a:gd name="connsiteX38" fmla="*/ 773723 w 6161649"/>
                  <a:gd name="connsiteY38" fmla="*/ 1259058 h 2546252"/>
                  <a:gd name="connsiteX39" fmla="*/ 773723 w 6161649"/>
                  <a:gd name="connsiteY39" fmla="*/ 1252024 h 2546252"/>
                  <a:gd name="connsiteX40" fmla="*/ 844061 w 6161649"/>
                  <a:gd name="connsiteY40" fmla="*/ 1202787 h 2546252"/>
                  <a:gd name="connsiteX41" fmla="*/ 858129 w 6161649"/>
                  <a:gd name="connsiteY41" fmla="*/ 1202787 h 2546252"/>
                  <a:gd name="connsiteX42" fmla="*/ 942535 w 6161649"/>
                  <a:gd name="connsiteY42" fmla="*/ 1202787 h 2546252"/>
                  <a:gd name="connsiteX43" fmla="*/ 970671 w 6161649"/>
                  <a:gd name="connsiteY43" fmla="*/ 1146517 h 2546252"/>
                  <a:gd name="connsiteX44" fmla="*/ 1033975 w 6161649"/>
                  <a:gd name="connsiteY44" fmla="*/ 1132449 h 2546252"/>
                  <a:gd name="connsiteX45" fmla="*/ 1069144 w 6161649"/>
                  <a:gd name="connsiteY45" fmla="*/ 1125415 h 2546252"/>
                  <a:gd name="connsiteX46" fmla="*/ 1083212 w 6161649"/>
                  <a:gd name="connsiteY46" fmla="*/ 1104314 h 2546252"/>
                  <a:gd name="connsiteX47" fmla="*/ 1125415 w 6161649"/>
                  <a:gd name="connsiteY47" fmla="*/ 1090246 h 2546252"/>
                  <a:gd name="connsiteX48" fmla="*/ 1125415 w 6161649"/>
                  <a:gd name="connsiteY48" fmla="*/ 1090246 h 2546252"/>
                  <a:gd name="connsiteX49" fmla="*/ 1153551 w 6161649"/>
                  <a:gd name="connsiteY49" fmla="*/ 1083212 h 2546252"/>
                  <a:gd name="connsiteX50" fmla="*/ 1195754 w 6161649"/>
                  <a:gd name="connsiteY50" fmla="*/ 1069144 h 2546252"/>
                  <a:gd name="connsiteX51" fmla="*/ 1216855 w 6161649"/>
                  <a:gd name="connsiteY51" fmla="*/ 1026941 h 2546252"/>
                  <a:gd name="connsiteX52" fmla="*/ 1230923 w 6161649"/>
                  <a:gd name="connsiteY52" fmla="*/ 1005840 h 2546252"/>
                  <a:gd name="connsiteX53" fmla="*/ 1353160 w 6161649"/>
                  <a:gd name="connsiteY53" fmla="*/ 1001278 h 2546252"/>
                  <a:gd name="connsiteX54" fmla="*/ 1390420 w 6161649"/>
                  <a:gd name="connsiteY54" fmla="*/ 965347 h 2546252"/>
                  <a:gd name="connsiteX55" fmla="*/ 1460948 w 6161649"/>
                  <a:gd name="connsiteY55" fmla="*/ 968200 h 2546252"/>
                  <a:gd name="connsiteX56" fmla="*/ 1498209 w 6161649"/>
                  <a:gd name="connsiteY56" fmla="*/ 949569 h 2546252"/>
                  <a:gd name="connsiteX57" fmla="*/ 1519311 w 6161649"/>
                  <a:gd name="connsiteY57" fmla="*/ 935501 h 2546252"/>
                  <a:gd name="connsiteX58" fmla="*/ 1563604 w 6161649"/>
                  <a:gd name="connsiteY58" fmla="*/ 938352 h 2546252"/>
                  <a:gd name="connsiteX59" fmla="*/ 1617214 w 6161649"/>
                  <a:gd name="connsiteY59" fmla="*/ 927136 h 2546252"/>
                  <a:gd name="connsiteX60" fmla="*/ 1688123 w 6161649"/>
                  <a:gd name="connsiteY60" fmla="*/ 886264 h 2546252"/>
                  <a:gd name="connsiteX61" fmla="*/ 1732797 w 6161649"/>
                  <a:gd name="connsiteY61" fmla="*/ 865543 h 2546252"/>
                  <a:gd name="connsiteX62" fmla="*/ 1821766 w 6161649"/>
                  <a:gd name="connsiteY62" fmla="*/ 866303 h 2546252"/>
                  <a:gd name="connsiteX63" fmla="*/ 1855224 w 6161649"/>
                  <a:gd name="connsiteY63" fmla="*/ 844441 h 2546252"/>
                  <a:gd name="connsiteX64" fmla="*/ 1913206 w 6161649"/>
                  <a:gd name="connsiteY64" fmla="*/ 844061 h 2546252"/>
                  <a:gd name="connsiteX65" fmla="*/ 1965294 w 6161649"/>
                  <a:gd name="connsiteY65" fmla="*/ 850335 h 2546252"/>
                  <a:gd name="connsiteX66" fmla="*/ 2013581 w 6161649"/>
                  <a:gd name="connsiteY66" fmla="*/ 852426 h 2546252"/>
                  <a:gd name="connsiteX67" fmla="*/ 2072132 w 6161649"/>
                  <a:gd name="connsiteY67" fmla="*/ 850335 h 2546252"/>
                  <a:gd name="connsiteX68" fmla="*/ 2124221 w 6161649"/>
                  <a:gd name="connsiteY68" fmla="*/ 851095 h 2546252"/>
                  <a:gd name="connsiteX69" fmla="*/ 2145323 w 6161649"/>
                  <a:gd name="connsiteY69" fmla="*/ 844061 h 2546252"/>
                  <a:gd name="connsiteX70" fmla="*/ 2208627 w 6161649"/>
                  <a:gd name="connsiteY70" fmla="*/ 837027 h 2546252"/>
                  <a:gd name="connsiteX71" fmla="*/ 2300067 w 6161649"/>
                  <a:gd name="connsiteY71" fmla="*/ 829994 h 2546252"/>
                  <a:gd name="connsiteX72" fmla="*/ 2368315 w 6161649"/>
                  <a:gd name="connsiteY72" fmla="*/ 818208 h 2546252"/>
                  <a:gd name="connsiteX73" fmla="*/ 2433711 w 6161649"/>
                  <a:gd name="connsiteY73" fmla="*/ 808892 h 2546252"/>
                  <a:gd name="connsiteX74" fmla="*/ 2454812 w 6161649"/>
                  <a:gd name="connsiteY74" fmla="*/ 801858 h 2546252"/>
                  <a:gd name="connsiteX75" fmla="*/ 2539218 w 6161649"/>
                  <a:gd name="connsiteY75" fmla="*/ 787791 h 2546252"/>
                  <a:gd name="connsiteX76" fmla="*/ 2553286 w 6161649"/>
                  <a:gd name="connsiteY76" fmla="*/ 766689 h 2546252"/>
                  <a:gd name="connsiteX77" fmla="*/ 2560320 w 6161649"/>
                  <a:gd name="connsiteY77" fmla="*/ 745587 h 2546252"/>
                  <a:gd name="connsiteX78" fmla="*/ 2581421 w 6161649"/>
                  <a:gd name="connsiteY78" fmla="*/ 738554 h 2546252"/>
                  <a:gd name="connsiteX79" fmla="*/ 2679895 w 6161649"/>
                  <a:gd name="connsiteY79" fmla="*/ 745587 h 2546252"/>
                  <a:gd name="connsiteX80" fmla="*/ 2764301 w 6161649"/>
                  <a:gd name="connsiteY80" fmla="*/ 745587 h 2546252"/>
                  <a:gd name="connsiteX81" fmla="*/ 2771335 w 6161649"/>
                  <a:gd name="connsiteY81" fmla="*/ 724486 h 2546252"/>
                  <a:gd name="connsiteX82" fmla="*/ 2813538 w 6161649"/>
                  <a:gd name="connsiteY82" fmla="*/ 717452 h 2546252"/>
                  <a:gd name="connsiteX83" fmla="*/ 2855741 w 6161649"/>
                  <a:gd name="connsiteY83" fmla="*/ 703384 h 2546252"/>
                  <a:gd name="connsiteX84" fmla="*/ 3017520 w 6161649"/>
                  <a:gd name="connsiteY84" fmla="*/ 695590 h 2546252"/>
                  <a:gd name="connsiteX85" fmla="*/ 3034630 w 6161649"/>
                  <a:gd name="connsiteY85" fmla="*/ 679812 h 2546252"/>
                  <a:gd name="connsiteX86" fmla="*/ 3123027 w 6161649"/>
                  <a:gd name="connsiteY86" fmla="*/ 668215 h 2546252"/>
                  <a:gd name="connsiteX87" fmla="*/ 3151163 w 6161649"/>
                  <a:gd name="connsiteY87" fmla="*/ 661181 h 2546252"/>
                  <a:gd name="connsiteX88" fmla="*/ 3200400 w 6161649"/>
                  <a:gd name="connsiteY88" fmla="*/ 647114 h 2546252"/>
                  <a:gd name="connsiteX89" fmla="*/ 3242603 w 6161649"/>
                  <a:gd name="connsiteY89" fmla="*/ 640080 h 2546252"/>
                  <a:gd name="connsiteX90" fmla="*/ 3294691 w 6161649"/>
                  <a:gd name="connsiteY90" fmla="*/ 628863 h 2546252"/>
                  <a:gd name="connsiteX91" fmla="*/ 3334043 w 6161649"/>
                  <a:gd name="connsiteY91" fmla="*/ 597877 h 2546252"/>
                  <a:gd name="connsiteX92" fmla="*/ 3397347 w 6161649"/>
                  <a:gd name="connsiteY92" fmla="*/ 513471 h 2546252"/>
                  <a:gd name="connsiteX93" fmla="*/ 3453618 w 6161649"/>
                  <a:gd name="connsiteY93" fmla="*/ 485335 h 2546252"/>
                  <a:gd name="connsiteX94" fmla="*/ 3495821 w 6161649"/>
                  <a:gd name="connsiteY94" fmla="*/ 471267 h 2546252"/>
                  <a:gd name="connsiteX95" fmla="*/ 3567300 w 6161649"/>
                  <a:gd name="connsiteY95" fmla="*/ 457581 h 2546252"/>
                  <a:gd name="connsiteX96" fmla="*/ 3655130 w 6161649"/>
                  <a:gd name="connsiteY96" fmla="*/ 453017 h 2546252"/>
                  <a:gd name="connsiteX97" fmla="*/ 3783449 w 6161649"/>
                  <a:gd name="connsiteY97" fmla="*/ 429064 h 2546252"/>
                  <a:gd name="connsiteX98" fmla="*/ 3896751 w 6161649"/>
                  <a:gd name="connsiteY98" fmla="*/ 407963 h 2546252"/>
                  <a:gd name="connsiteX99" fmla="*/ 3903784 w 6161649"/>
                  <a:gd name="connsiteY99" fmla="*/ 407963 h 2546252"/>
                  <a:gd name="connsiteX100" fmla="*/ 3903784 w 6161649"/>
                  <a:gd name="connsiteY100" fmla="*/ 379827 h 2546252"/>
                  <a:gd name="connsiteX101" fmla="*/ 4192172 w 6161649"/>
                  <a:gd name="connsiteY101" fmla="*/ 379827 h 2546252"/>
                  <a:gd name="connsiteX102" fmla="*/ 4220307 w 6161649"/>
                  <a:gd name="connsiteY102" fmla="*/ 337624 h 2546252"/>
                  <a:gd name="connsiteX103" fmla="*/ 4389120 w 6161649"/>
                  <a:gd name="connsiteY103" fmla="*/ 337624 h 2546252"/>
                  <a:gd name="connsiteX104" fmla="*/ 4389120 w 6161649"/>
                  <a:gd name="connsiteY104" fmla="*/ 337624 h 2546252"/>
                  <a:gd name="connsiteX105" fmla="*/ 4543864 w 6161649"/>
                  <a:gd name="connsiteY105" fmla="*/ 330591 h 2546252"/>
                  <a:gd name="connsiteX106" fmla="*/ 4543864 w 6161649"/>
                  <a:gd name="connsiteY106" fmla="*/ 330591 h 2546252"/>
                  <a:gd name="connsiteX107" fmla="*/ 4593101 w 6161649"/>
                  <a:gd name="connsiteY107" fmla="*/ 288387 h 2546252"/>
                  <a:gd name="connsiteX108" fmla="*/ 4642338 w 6161649"/>
                  <a:gd name="connsiteY108" fmla="*/ 246184 h 2546252"/>
                  <a:gd name="connsiteX109" fmla="*/ 4930726 w 6161649"/>
                  <a:gd name="connsiteY109" fmla="*/ 246184 h 2546252"/>
                  <a:gd name="connsiteX110" fmla="*/ 4965895 w 6161649"/>
                  <a:gd name="connsiteY110" fmla="*/ 239151 h 2546252"/>
                  <a:gd name="connsiteX111" fmla="*/ 5036234 w 6161649"/>
                  <a:gd name="connsiteY111" fmla="*/ 232117 h 2546252"/>
                  <a:gd name="connsiteX112" fmla="*/ 5057335 w 6161649"/>
                  <a:gd name="connsiteY112" fmla="*/ 211015 h 2546252"/>
                  <a:gd name="connsiteX113" fmla="*/ 5591907 w 6161649"/>
                  <a:gd name="connsiteY113" fmla="*/ 211015 h 2546252"/>
                  <a:gd name="connsiteX114" fmla="*/ 5591907 w 6161649"/>
                  <a:gd name="connsiteY114" fmla="*/ 211015 h 2546252"/>
                  <a:gd name="connsiteX115" fmla="*/ 5725551 w 6161649"/>
                  <a:gd name="connsiteY115" fmla="*/ 211015 h 2546252"/>
                  <a:gd name="connsiteX116" fmla="*/ 5725551 w 6161649"/>
                  <a:gd name="connsiteY116" fmla="*/ 182880 h 2546252"/>
                  <a:gd name="connsiteX117" fmla="*/ 5781821 w 6161649"/>
                  <a:gd name="connsiteY117" fmla="*/ 112541 h 2546252"/>
                  <a:gd name="connsiteX118" fmla="*/ 5908431 w 6161649"/>
                  <a:gd name="connsiteY118" fmla="*/ 112541 h 2546252"/>
                  <a:gd name="connsiteX119" fmla="*/ 5908431 w 6161649"/>
                  <a:gd name="connsiteY119" fmla="*/ 35169 h 2546252"/>
                  <a:gd name="connsiteX120" fmla="*/ 5992837 w 6161649"/>
                  <a:gd name="connsiteY120" fmla="*/ 28135 h 2546252"/>
                  <a:gd name="connsiteX121" fmla="*/ 6084277 w 6161649"/>
                  <a:gd name="connsiteY121" fmla="*/ 21101 h 2546252"/>
                  <a:gd name="connsiteX122" fmla="*/ 6140547 w 6161649"/>
                  <a:gd name="connsiteY122" fmla="*/ 14067 h 2546252"/>
                  <a:gd name="connsiteX123" fmla="*/ 6161649 w 6161649"/>
                  <a:gd name="connsiteY123" fmla="*/ 0 h 2546252"/>
                  <a:gd name="connsiteX124" fmla="*/ 6161649 w 6161649"/>
                  <a:gd name="connsiteY124" fmla="*/ 0 h 2546252"/>
                  <a:gd name="connsiteX0" fmla="*/ 0 w 6161649"/>
                  <a:gd name="connsiteY0" fmla="*/ 2546252 h 2546252"/>
                  <a:gd name="connsiteX1" fmla="*/ 0 w 6161649"/>
                  <a:gd name="connsiteY1" fmla="*/ 2546252 h 2546252"/>
                  <a:gd name="connsiteX2" fmla="*/ 14067 w 6161649"/>
                  <a:gd name="connsiteY2" fmla="*/ 2482947 h 2546252"/>
                  <a:gd name="connsiteX3" fmla="*/ 28135 w 6161649"/>
                  <a:gd name="connsiteY3" fmla="*/ 2440744 h 2546252"/>
                  <a:gd name="connsiteX4" fmla="*/ 35169 w 6161649"/>
                  <a:gd name="connsiteY4" fmla="*/ 2370406 h 2546252"/>
                  <a:gd name="connsiteX5" fmla="*/ 42203 w 6161649"/>
                  <a:gd name="connsiteY5" fmla="*/ 2349304 h 2546252"/>
                  <a:gd name="connsiteX6" fmla="*/ 49237 w 6161649"/>
                  <a:gd name="connsiteY6" fmla="*/ 2307101 h 2546252"/>
                  <a:gd name="connsiteX7" fmla="*/ 56271 w 6161649"/>
                  <a:gd name="connsiteY7" fmla="*/ 2187526 h 2546252"/>
                  <a:gd name="connsiteX8" fmla="*/ 77372 w 6161649"/>
                  <a:gd name="connsiteY8" fmla="*/ 2110154 h 2546252"/>
                  <a:gd name="connsiteX9" fmla="*/ 84406 w 6161649"/>
                  <a:gd name="connsiteY9" fmla="*/ 2018714 h 2546252"/>
                  <a:gd name="connsiteX10" fmla="*/ 98474 w 6161649"/>
                  <a:gd name="connsiteY10" fmla="*/ 1976511 h 2546252"/>
                  <a:gd name="connsiteX11" fmla="*/ 105507 w 6161649"/>
                  <a:gd name="connsiteY11" fmla="*/ 1934307 h 2546252"/>
                  <a:gd name="connsiteX12" fmla="*/ 112541 w 6161649"/>
                  <a:gd name="connsiteY12" fmla="*/ 1913206 h 2546252"/>
                  <a:gd name="connsiteX13" fmla="*/ 119575 w 6161649"/>
                  <a:gd name="connsiteY13" fmla="*/ 1878037 h 2546252"/>
                  <a:gd name="connsiteX14" fmla="*/ 133643 w 6161649"/>
                  <a:gd name="connsiteY14" fmla="*/ 1835834 h 2546252"/>
                  <a:gd name="connsiteX15" fmla="*/ 147711 w 6161649"/>
                  <a:gd name="connsiteY15" fmla="*/ 1772529 h 2546252"/>
                  <a:gd name="connsiteX16" fmla="*/ 161778 w 6161649"/>
                  <a:gd name="connsiteY16" fmla="*/ 1751427 h 2546252"/>
                  <a:gd name="connsiteX17" fmla="*/ 168812 w 6161649"/>
                  <a:gd name="connsiteY17" fmla="*/ 1730326 h 2546252"/>
                  <a:gd name="connsiteX18" fmla="*/ 189914 w 6161649"/>
                  <a:gd name="connsiteY18" fmla="*/ 1716258 h 2546252"/>
                  <a:gd name="connsiteX19" fmla="*/ 203981 w 6161649"/>
                  <a:gd name="connsiteY19" fmla="*/ 1695157 h 2546252"/>
                  <a:gd name="connsiteX20" fmla="*/ 218049 w 6161649"/>
                  <a:gd name="connsiteY20" fmla="*/ 1652954 h 2546252"/>
                  <a:gd name="connsiteX21" fmla="*/ 239151 w 6161649"/>
                  <a:gd name="connsiteY21" fmla="*/ 1638886 h 2546252"/>
                  <a:gd name="connsiteX22" fmla="*/ 253218 w 6161649"/>
                  <a:gd name="connsiteY22" fmla="*/ 1617784 h 2546252"/>
                  <a:gd name="connsiteX23" fmla="*/ 274320 w 6161649"/>
                  <a:gd name="connsiteY23" fmla="*/ 1610751 h 2546252"/>
                  <a:gd name="connsiteX24" fmla="*/ 281354 w 6161649"/>
                  <a:gd name="connsiteY24" fmla="*/ 1589649 h 2546252"/>
                  <a:gd name="connsiteX25" fmla="*/ 309489 w 6161649"/>
                  <a:gd name="connsiteY25" fmla="*/ 1498209 h 2546252"/>
                  <a:gd name="connsiteX26" fmla="*/ 330591 w 6161649"/>
                  <a:gd name="connsiteY26" fmla="*/ 1484141 h 2546252"/>
                  <a:gd name="connsiteX27" fmla="*/ 372794 w 6161649"/>
                  <a:gd name="connsiteY27" fmla="*/ 1470074 h 2546252"/>
                  <a:gd name="connsiteX28" fmla="*/ 436098 w 6161649"/>
                  <a:gd name="connsiteY28" fmla="*/ 1441938 h 2546252"/>
                  <a:gd name="connsiteX29" fmla="*/ 457200 w 6161649"/>
                  <a:gd name="connsiteY29" fmla="*/ 1434904 h 2546252"/>
                  <a:gd name="connsiteX30" fmla="*/ 485335 w 6161649"/>
                  <a:gd name="connsiteY30" fmla="*/ 1392701 h 2546252"/>
                  <a:gd name="connsiteX31" fmla="*/ 492369 w 6161649"/>
                  <a:gd name="connsiteY31" fmla="*/ 1371600 h 2546252"/>
                  <a:gd name="connsiteX32" fmla="*/ 513471 w 6161649"/>
                  <a:gd name="connsiteY32" fmla="*/ 1357532 h 2546252"/>
                  <a:gd name="connsiteX33" fmla="*/ 562707 w 6161649"/>
                  <a:gd name="connsiteY33" fmla="*/ 1329397 h 2546252"/>
                  <a:gd name="connsiteX34" fmla="*/ 576775 w 6161649"/>
                  <a:gd name="connsiteY34" fmla="*/ 1308295 h 2546252"/>
                  <a:gd name="connsiteX35" fmla="*/ 597877 w 6161649"/>
                  <a:gd name="connsiteY35" fmla="*/ 1294227 h 2546252"/>
                  <a:gd name="connsiteX36" fmla="*/ 604911 w 6161649"/>
                  <a:gd name="connsiteY36" fmla="*/ 1273126 h 2546252"/>
                  <a:gd name="connsiteX37" fmla="*/ 661181 w 6161649"/>
                  <a:gd name="connsiteY37" fmla="*/ 1259058 h 2546252"/>
                  <a:gd name="connsiteX38" fmla="*/ 773723 w 6161649"/>
                  <a:gd name="connsiteY38" fmla="*/ 1259058 h 2546252"/>
                  <a:gd name="connsiteX39" fmla="*/ 773723 w 6161649"/>
                  <a:gd name="connsiteY39" fmla="*/ 1252024 h 2546252"/>
                  <a:gd name="connsiteX40" fmla="*/ 844061 w 6161649"/>
                  <a:gd name="connsiteY40" fmla="*/ 1202787 h 2546252"/>
                  <a:gd name="connsiteX41" fmla="*/ 858129 w 6161649"/>
                  <a:gd name="connsiteY41" fmla="*/ 1202787 h 2546252"/>
                  <a:gd name="connsiteX42" fmla="*/ 942535 w 6161649"/>
                  <a:gd name="connsiteY42" fmla="*/ 1202787 h 2546252"/>
                  <a:gd name="connsiteX43" fmla="*/ 970671 w 6161649"/>
                  <a:gd name="connsiteY43" fmla="*/ 1146517 h 2546252"/>
                  <a:gd name="connsiteX44" fmla="*/ 1033975 w 6161649"/>
                  <a:gd name="connsiteY44" fmla="*/ 1132449 h 2546252"/>
                  <a:gd name="connsiteX45" fmla="*/ 1069144 w 6161649"/>
                  <a:gd name="connsiteY45" fmla="*/ 1125415 h 2546252"/>
                  <a:gd name="connsiteX46" fmla="*/ 1083212 w 6161649"/>
                  <a:gd name="connsiteY46" fmla="*/ 1104314 h 2546252"/>
                  <a:gd name="connsiteX47" fmla="*/ 1125415 w 6161649"/>
                  <a:gd name="connsiteY47" fmla="*/ 1090246 h 2546252"/>
                  <a:gd name="connsiteX48" fmla="*/ 1125415 w 6161649"/>
                  <a:gd name="connsiteY48" fmla="*/ 1090246 h 2546252"/>
                  <a:gd name="connsiteX49" fmla="*/ 1153551 w 6161649"/>
                  <a:gd name="connsiteY49" fmla="*/ 1083212 h 2546252"/>
                  <a:gd name="connsiteX50" fmla="*/ 1195754 w 6161649"/>
                  <a:gd name="connsiteY50" fmla="*/ 1069144 h 2546252"/>
                  <a:gd name="connsiteX51" fmla="*/ 1216855 w 6161649"/>
                  <a:gd name="connsiteY51" fmla="*/ 1026941 h 2546252"/>
                  <a:gd name="connsiteX52" fmla="*/ 1230923 w 6161649"/>
                  <a:gd name="connsiteY52" fmla="*/ 1005840 h 2546252"/>
                  <a:gd name="connsiteX53" fmla="*/ 1353160 w 6161649"/>
                  <a:gd name="connsiteY53" fmla="*/ 1001278 h 2546252"/>
                  <a:gd name="connsiteX54" fmla="*/ 1390420 w 6161649"/>
                  <a:gd name="connsiteY54" fmla="*/ 965347 h 2546252"/>
                  <a:gd name="connsiteX55" fmla="*/ 1460948 w 6161649"/>
                  <a:gd name="connsiteY55" fmla="*/ 968200 h 2546252"/>
                  <a:gd name="connsiteX56" fmla="*/ 1498209 w 6161649"/>
                  <a:gd name="connsiteY56" fmla="*/ 949569 h 2546252"/>
                  <a:gd name="connsiteX57" fmla="*/ 1519311 w 6161649"/>
                  <a:gd name="connsiteY57" fmla="*/ 935501 h 2546252"/>
                  <a:gd name="connsiteX58" fmla="*/ 1563604 w 6161649"/>
                  <a:gd name="connsiteY58" fmla="*/ 938352 h 2546252"/>
                  <a:gd name="connsiteX59" fmla="*/ 1617214 w 6161649"/>
                  <a:gd name="connsiteY59" fmla="*/ 927136 h 2546252"/>
                  <a:gd name="connsiteX60" fmla="*/ 1688123 w 6161649"/>
                  <a:gd name="connsiteY60" fmla="*/ 886264 h 2546252"/>
                  <a:gd name="connsiteX61" fmla="*/ 1732797 w 6161649"/>
                  <a:gd name="connsiteY61" fmla="*/ 865543 h 2546252"/>
                  <a:gd name="connsiteX62" fmla="*/ 1821766 w 6161649"/>
                  <a:gd name="connsiteY62" fmla="*/ 866303 h 2546252"/>
                  <a:gd name="connsiteX63" fmla="*/ 1855224 w 6161649"/>
                  <a:gd name="connsiteY63" fmla="*/ 844441 h 2546252"/>
                  <a:gd name="connsiteX64" fmla="*/ 1913206 w 6161649"/>
                  <a:gd name="connsiteY64" fmla="*/ 844061 h 2546252"/>
                  <a:gd name="connsiteX65" fmla="*/ 1965294 w 6161649"/>
                  <a:gd name="connsiteY65" fmla="*/ 850335 h 2546252"/>
                  <a:gd name="connsiteX66" fmla="*/ 2013581 w 6161649"/>
                  <a:gd name="connsiteY66" fmla="*/ 852426 h 2546252"/>
                  <a:gd name="connsiteX67" fmla="*/ 2072132 w 6161649"/>
                  <a:gd name="connsiteY67" fmla="*/ 850335 h 2546252"/>
                  <a:gd name="connsiteX68" fmla="*/ 2124221 w 6161649"/>
                  <a:gd name="connsiteY68" fmla="*/ 851095 h 2546252"/>
                  <a:gd name="connsiteX69" fmla="*/ 2145323 w 6161649"/>
                  <a:gd name="connsiteY69" fmla="*/ 844061 h 2546252"/>
                  <a:gd name="connsiteX70" fmla="*/ 2208627 w 6161649"/>
                  <a:gd name="connsiteY70" fmla="*/ 837027 h 2546252"/>
                  <a:gd name="connsiteX71" fmla="*/ 2300067 w 6161649"/>
                  <a:gd name="connsiteY71" fmla="*/ 829994 h 2546252"/>
                  <a:gd name="connsiteX72" fmla="*/ 2368315 w 6161649"/>
                  <a:gd name="connsiteY72" fmla="*/ 818208 h 2546252"/>
                  <a:gd name="connsiteX73" fmla="*/ 2433711 w 6161649"/>
                  <a:gd name="connsiteY73" fmla="*/ 808892 h 2546252"/>
                  <a:gd name="connsiteX74" fmla="*/ 2454812 w 6161649"/>
                  <a:gd name="connsiteY74" fmla="*/ 801858 h 2546252"/>
                  <a:gd name="connsiteX75" fmla="*/ 2539218 w 6161649"/>
                  <a:gd name="connsiteY75" fmla="*/ 787791 h 2546252"/>
                  <a:gd name="connsiteX76" fmla="*/ 2553286 w 6161649"/>
                  <a:gd name="connsiteY76" fmla="*/ 766689 h 2546252"/>
                  <a:gd name="connsiteX77" fmla="*/ 2560320 w 6161649"/>
                  <a:gd name="connsiteY77" fmla="*/ 745587 h 2546252"/>
                  <a:gd name="connsiteX78" fmla="*/ 2581421 w 6161649"/>
                  <a:gd name="connsiteY78" fmla="*/ 738554 h 2546252"/>
                  <a:gd name="connsiteX79" fmla="*/ 2679895 w 6161649"/>
                  <a:gd name="connsiteY79" fmla="*/ 745587 h 2546252"/>
                  <a:gd name="connsiteX80" fmla="*/ 2764301 w 6161649"/>
                  <a:gd name="connsiteY80" fmla="*/ 745587 h 2546252"/>
                  <a:gd name="connsiteX81" fmla="*/ 2771335 w 6161649"/>
                  <a:gd name="connsiteY81" fmla="*/ 724486 h 2546252"/>
                  <a:gd name="connsiteX82" fmla="*/ 2813538 w 6161649"/>
                  <a:gd name="connsiteY82" fmla="*/ 717452 h 2546252"/>
                  <a:gd name="connsiteX83" fmla="*/ 2855741 w 6161649"/>
                  <a:gd name="connsiteY83" fmla="*/ 703384 h 2546252"/>
                  <a:gd name="connsiteX84" fmla="*/ 3017520 w 6161649"/>
                  <a:gd name="connsiteY84" fmla="*/ 695590 h 2546252"/>
                  <a:gd name="connsiteX85" fmla="*/ 3034630 w 6161649"/>
                  <a:gd name="connsiteY85" fmla="*/ 679812 h 2546252"/>
                  <a:gd name="connsiteX86" fmla="*/ 3123027 w 6161649"/>
                  <a:gd name="connsiteY86" fmla="*/ 668215 h 2546252"/>
                  <a:gd name="connsiteX87" fmla="*/ 3151163 w 6161649"/>
                  <a:gd name="connsiteY87" fmla="*/ 661181 h 2546252"/>
                  <a:gd name="connsiteX88" fmla="*/ 3200400 w 6161649"/>
                  <a:gd name="connsiteY88" fmla="*/ 647114 h 2546252"/>
                  <a:gd name="connsiteX89" fmla="*/ 3242603 w 6161649"/>
                  <a:gd name="connsiteY89" fmla="*/ 640080 h 2546252"/>
                  <a:gd name="connsiteX90" fmla="*/ 3294691 w 6161649"/>
                  <a:gd name="connsiteY90" fmla="*/ 628863 h 2546252"/>
                  <a:gd name="connsiteX91" fmla="*/ 3334043 w 6161649"/>
                  <a:gd name="connsiteY91" fmla="*/ 597877 h 2546252"/>
                  <a:gd name="connsiteX92" fmla="*/ 3397347 w 6161649"/>
                  <a:gd name="connsiteY92" fmla="*/ 513471 h 2546252"/>
                  <a:gd name="connsiteX93" fmla="*/ 3453618 w 6161649"/>
                  <a:gd name="connsiteY93" fmla="*/ 485335 h 2546252"/>
                  <a:gd name="connsiteX94" fmla="*/ 3495821 w 6161649"/>
                  <a:gd name="connsiteY94" fmla="*/ 471267 h 2546252"/>
                  <a:gd name="connsiteX95" fmla="*/ 3567300 w 6161649"/>
                  <a:gd name="connsiteY95" fmla="*/ 457581 h 2546252"/>
                  <a:gd name="connsiteX96" fmla="*/ 3655130 w 6161649"/>
                  <a:gd name="connsiteY96" fmla="*/ 453017 h 2546252"/>
                  <a:gd name="connsiteX97" fmla="*/ 3783449 w 6161649"/>
                  <a:gd name="connsiteY97" fmla="*/ 429064 h 2546252"/>
                  <a:gd name="connsiteX98" fmla="*/ 3896751 w 6161649"/>
                  <a:gd name="connsiteY98" fmla="*/ 407963 h 2546252"/>
                  <a:gd name="connsiteX99" fmla="*/ 3903784 w 6161649"/>
                  <a:gd name="connsiteY99" fmla="*/ 407963 h 2546252"/>
                  <a:gd name="connsiteX100" fmla="*/ 3903784 w 6161649"/>
                  <a:gd name="connsiteY100" fmla="*/ 379827 h 2546252"/>
                  <a:gd name="connsiteX101" fmla="*/ 4192172 w 6161649"/>
                  <a:gd name="connsiteY101" fmla="*/ 379827 h 2546252"/>
                  <a:gd name="connsiteX102" fmla="*/ 4220307 w 6161649"/>
                  <a:gd name="connsiteY102" fmla="*/ 337624 h 2546252"/>
                  <a:gd name="connsiteX103" fmla="*/ 4389120 w 6161649"/>
                  <a:gd name="connsiteY103" fmla="*/ 337624 h 2546252"/>
                  <a:gd name="connsiteX104" fmla="*/ 4389120 w 6161649"/>
                  <a:gd name="connsiteY104" fmla="*/ 337624 h 2546252"/>
                  <a:gd name="connsiteX105" fmla="*/ 4543864 w 6161649"/>
                  <a:gd name="connsiteY105" fmla="*/ 330591 h 2546252"/>
                  <a:gd name="connsiteX106" fmla="*/ 4543864 w 6161649"/>
                  <a:gd name="connsiteY106" fmla="*/ 330591 h 2546252"/>
                  <a:gd name="connsiteX107" fmla="*/ 4593101 w 6161649"/>
                  <a:gd name="connsiteY107" fmla="*/ 288387 h 2546252"/>
                  <a:gd name="connsiteX108" fmla="*/ 4642338 w 6161649"/>
                  <a:gd name="connsiteY108" fmla="*/ 270898 h 2546252"/>
                  <a:gd name="connsiteX109" fmla="*/ 4930726 w 6161649"/>
                  <a:gd name="connsiteY109" fmla="*/ 246184 h 2546252"/>
                  <a:gd name="connsiteX110" fmla="*/ 4965895 w 6161649"/>
                  <a:gd name="connsiteY110" fmla="*/ 239151 h 2546252"/>
                  <a:gd name="connsiteX111" fmla="*/ 5036234 w 6161649"/>
                  <a:gd name="connsiteY111" fmla="*/ 232117 h 2546252"/>
                  <a:gd name="connsiteX112" fmla="*/ 5057335 w 6161649"/>
                  <a:gd name="connsiteY112" fmla="*/ 211015 h 2546252"/>
                  <a:gd name="connsiteX113" fmla="*/ 5591907 w 6161649"/>
                  <a:gd name="connsiteY113" fmla="*/ 211015 h 2546252"/>
                  <a:gd name="connsiteX114" fmla="*/ 5591907 w 6161649"/>
                  <a:gd name="connsiteY114" fmla="*/ 211015 h 2546252"/>
                  <a:gd name="connsiteX115" fmla="*/ 5725551 w 6161649"/>
                  <a:gd name="connsiteY115" fmla="*/ 211015 h 2546252"/>
                  <a:gd name="connsiteX116" fmla="*/ 5725551 w 6161649"/>
                  <a:gd name="connsiteY116" fmla="*/ 182880 h 2546252"/>
                  <a:gd name="connsiteX117" fmla="*/ 5781821 w 6161649"/>
                  <a:gd name="connsiteY117" fmla="*/ 112541 h 2546252"/>
                  <a:gd name="connsiteX118" fmla="*/ 5908431 w 6161649"/>
                  <a:gd name="connsiteY118" fmla="*/ 112541 h 2546252"/>
                  <a:gd name="connsiteX119" fmla="*/ 5908431 w 6161649"/>
                  <a:gd name="connsiteY119" fmla="*/ 35169 h 2546252"/>
                  <a:gd name="connsiteX120" fmla="*/ 5992837 w 6161649"/>
                  <a:gd name="connsiteY120" fmla="*/ 28135 h 2546252"/>
                  <a:gd name="connsiteX121" fmla="*/ 6084277 w 6161649"/>
                  <a:gd name="connsiteY121" fmla="*/ 21101 h 2546252"/>
                  <a:gd name="connsiteX122" fmla="*/ 6140547 w 6161649"/>
                  <a:gd name="connsiteY122" fmla="*/ 14067 h 2546252"/>
                  <a:gd name="connsiteX123" fmla="*/ 6161649 w 6161649"/>
                  <a:gd name="connsiteY123" fmla="*/ 0 h 2546252"/>
                  <a:gd name="connsiteX124" fmla="*/ 6161649 w 6161649"/>
                  <a:gd name="connsiteY124" fmla="*/ 0 h 2546252"/>
                  <a:gd name="connsiteX0" fmla="*/ 0 w 6161649"/>
                  <a:gd name="connsiteY0" fmla="*/ 2546252 h 2546252"/>
                  <a:gd name="connsiteX1" fmla="*/ 0 w 6161649"/>
                  <a:gd name="connsiteY1" fmla="*/ 2546252 h 2546252"/>
                  <a:gd name="connsiteX2" fmla="*/ 14067 w 6161649"/>
                  <a:gd name="connsiteY2" fmla="*/ 2482947 h 2546252"/>
                  <a:gd name="connsiteX3" fmla="*/ 28135 w 6161649"/>
                  <a:gd name="connsiteY3" fmla="*/ 2440744 h 2546252"/>
                  <a:gd name="connsiteX4" fmla="*/ 35169 w 6161649"/>
                  <a:gd name="connsiteY4" fmla="*/ 2370406 h 2546252"/>
                  <a:gd name="connsiteX5" fmla="*/ 42203 w 6161649"/>
                  <a:gd name="connsiteY5" fmla="*/ 2349304 h 2546252"/>
                  <a:gd name="connsiteX6" fmla="*/ 49237 w 6161649"/>
                  <a:gd name="connsiteY6" fmla="*/ 2307101 h 2546252"/>
                  <a:gd name="connsiteX7" fmla="*/ 56271 w 6161649"/>
                  <a:gd name="connsiteY7" fmla="*/ 2187526 h 2546252"/>
                  <a:gd name="connsiteX8" fmla="*/ 77372 w 6161649"/>
                  <a:gd name="connsiteY8" fmla="*/ 2110154 h 2546252"/>
                  <a:gd name="connsiteX9" fmla="*/ 84406 w 6161649"/>
                  <a:gd name="connsiteY9" fmla="*/ 2018714 h 2546252"/>
                  <a:gd name="connsiteX10" fmla="*/ 98474 w 6161649"/>
                  <a:gd name="connsiteY10" fmla="*/ 1976511 h 2546252"/>
                  <a:gd name="connsiteX11" fmla="*/ 105507 w 6161649"/>
                  <a:gd name="connsiteY11" fmla="*/ 1934307 h 2546252"/>
                  <a:gd name="connsiteX12" fmla="*/ 112541 w 6161649"/>
                  <a:gd name="connsiteY12" fmla="*/ 1913206 h 2546252"/>
                  <a:gd name="connsiteX13" fmla="*/ 119575 w 6161649"/>
                  <a:gd name="connsiteY13" fmla="*/ 1878037 h 2546252"/>
                  <a:gd name="connsiteX14" fmla="*/ 133643 w 6161649"/>
                  <a:gd name="connsiteY14" fmla="*/ 1835834 h 2546252"/>
                  <a:gd name="connsiteX15" fmla="*/ 147711 w 6161649"/>
                  <a:gd name="connsiteY15" fmla="*/ 1772529 h 2546252"/>
                  <a:gd name="connsiteX16" fmla="*/ 161778 w 6161649"/>
                  <a:gd name="connsiteY16" fmla="*/ 1751427 h 2546252"/>
                  <a:gd name="connsiteX17" fmla="*/ 168812 w 6161649"/>
                  <a:gd name="connsiteY17" fmla="*/ 1730326 h 2546252"/>
                  <a:gd name="connsiteX18" fmla="*/ 189914 w 6161649"/>
                  <a:gd name="connsiteY18" fmla="*/ 1716258 h 2546252"/>
                  <a:gd name="connsiteX19" fmla="*/ 203981 w 6161649"/>
                  <a:gd name="connsiteY19" fmla="*/ 1695157 h 2546252"/>
                  <a:gd name="connsiteX20" fmla="*/ 218049 w 6161649"/>
                  <a:gd name="connsiteY20" fmla="*/ 1652954 h 2546252"/>
                  <a:gd name="connsiteX21" fmla="*/ 239151 w 6161649"/>
                  <a:gd name="connsiteY21" fmla="*/ 1638886 h 2546252"/>
                  <a:gd name="connsiteX22" fmla="*/ 253218 w 6161649"/>
                  <a:gd name="connsiteY22" fmla="*/ 1617784 h 2546252"/>
                  <a:gd name="connsiteX23" fmla="*/ 274320 w 6161649"/>
                  <a:gd name="connsiteY23" fmla="*/ 1610751 h 2546252"/>
                  <a:gd name="connsiteX24" fmla="*/ 281354 w 6161649"/>
                  <a:gd name="connsiteY24" fmla="*/ 1589649 h 2546252"/>
                  <a:gd name="connsiteX25" fmla="*/ 309489 w 6161649"/>
                  <a:gd name="connsiteY25" fmla="*/ 1498209 h 2546252"/>
                  <a:gd name="connsiteX26" fmla="*/ 330591 w 6161649"/>
                  <a:gd name="connsiteY26" fmla="*/ 1484141 h 2546252"/>
                  <a:gd name="connsiteX27" fmla="*/ 372794 w 6161649"/>
                  <a:gd name="connsiteY27" fmla="*/ 1470074 h 2546252"/>
                  <a:gd name="connsiteX28" fmla="*/ 436098 w 6161649"/>
                  <a:gd name="connsiteY28" fmla="*/ 1441938 h 2546252"/>
                  <a:gd name="connsiteX29" fmla="*/ 457200 w 6161649"/>
                  <a:gd name="connsiteY29" fmla="*/ 1434904 h 2546252"/>
                  <a:gd name="connsiteX30" fmla="*/ 485335 w 6161649"/>
                  <a:gd name="connsiteY30" fmla="*/ 1392701 h 2546252"/>
                  <a:gd name="connsiteX31" fmla="*/ 492369 w 6161649"/>
                  <a:gd name="connsiteY31" fmla="*/ 1371600 h 2546252"/>
                  <a:gd name="connsiteX32" fmla="*/ 513471 w 6161649"/>
                  <a:gd name="connsiteY32" fmla="*/ 1357532 h 2546252"/>
                  <a:gd name="connsiteX33" fmla="*/ 562707 w 6161649"/>
                  <a:gd name="connsiteY33" fmla="*/ 1329397 h 2546252"/>
                  <a:gd name="connsiteX34" fmla="*/ 576775 w 6161649"/>
                  <a:gd name="connsiteY34" fmla="*/ 1308295 h 2546252"/>
                  <a:gd name="connsiteX35" fmla="*/ 597877 w 6161649"/>
                  <a:gd name="connsiteY35" fmla="*/ 1294227 h 2546252"/>
                  <a:gd name="connsiteX36" fmla="*/ 604911 w 6161649"/>
                  <a:gd name="connsiteY36" fmla="*/ 1273126 h 2546252"/>
                  <a:gd name="connsiteX37" fmla="*/ 661181 w 6161649"/>
                  <a:gd name="connsiteY37" fmla="*/ 1259058 h 2546252"/>
                  <a:gd name="connsiteX38" fmla="*/ 773723 w 6161649"/>
                  <a:gd name="connsiteY38" fmla="*/ 1259058 h 2546252"/>
                  <a:gd name="connsiteX39" fmla="*/ 773723 w 6161649"/>
                  <a:gd name="connsiteY39" fmla="*/ 1252024 h 2546252"/>
                  <a:gd name="connsiteX40" fmla="*/ 844061 w 6161649"/>
                  <a:gd name="connsiteY40" fmla="*/ 1202787 h 2546252"/>
                  <a:gd name="connsiteX41" fmla="*/ 858129 w 6161649"/>
                  <a:gd name="connsiteY41" fmla="*/ 1202787 h 2546252"/>
                  <a:gd name="connsiteX42" fmla="*/ 942535 w 6161649"/>
                  <a:gd name="connsiteY42" fmla="*/ 1202787 h 2546252"/>
                  <a:gd name="connsiteX43" fmla="*/ 970671 w 6161649"/>
                  <a:gd name="connsiteY43" fmla="*/ 1146517 h 2546252"/>
                  <a:gd name="connsiteX44" fmla="*/ 1033975 w 6161649"/>
                  <a:gd name="connsiteY44" fmla="*/ 1132449 h 2546252"/>
                  <a:gd name="connsiteX45" fmla="*/ 1069144 w 6161649"/>
                  <a:gd name="connsiteY45" fmla="*/ 1125415 h 2546252"/>
                  <a:gd name="connsiteX46" fmla="*/ 1083212 w 6161649"/>
                  <a:gd name="connsiteY46" fmla="*/ 1104314 h 2546252"/>
                  <a:gd name="connsiteX47" fmla="*/ 1125415 w 6161649"/>
                  <a:gd name="connsiteY47" fmla="*/ 1090246 h 2546252"/>
                  <a:gd name="connsiteX48" fmla="*/ 1125415 w 6161649"/>
                  <a:gd name="connsiteY48" fmla="*/ 1090246 h 2546252"/>
                  <a:gd name="connsiteX49" fmla="*/ 1153551 w 6161649"/>
                  <a:gd name="connsiteY49" fmla="*/ 1083212 h 2546252"/>
                  <a:gd name="connsiteX50" fmla="*/ 1195754 w 6161649"/>
                  <a:gd name="connsiteY50" fmla="*/ 1069144 h 2546252"/>
                  <a:gd name="connsiteX51" fmla="*/ 1216855 w 6161649"/>
                  <a:gd name="connsiteY51" fmla="*/ 1026941 h 2546252"/>
                  <a:gd name="connsiteX52" fmla="*/ 1230923 w 6161649"/>
                  <a:gd name="connsiteY52" fmla="*/ 1005840 h 2546252"/>
                  <a:gd name="connsiteX53" fmla="*/ 1353160 w 6161649"/>
                  <a:gd name="connsiteY53" fmla="*/ 1001278 h 2546252"/>
                  <a:gd name="connsiteX54" fmla="*/ 1390420 w 6161649"/>
                  <a:gd name="connsiteY54" fmla="*/ 965347 h 2546252"/>
                  <a:gd name="connsiteX55" fmla="*/ 1460948 w 6161649"/>
                  <a:gd name="connsiteY55" fmla="*/ 968200 h 2546252"/>
                  <a:gd name="connsiteX56" fmla="*/ 1498209 w 6161649"/>
                  <a:gd name="connsiteY56" fmla="*/ 949569 h 2546252"/>
                  <a:gd name="connsiteX57" fmla="*/ 1519311 w 6161649"/>
                  <a:gd name="connsiteY57" fmla="*/ 935501 h 2546252"/>
                  <a:gd name="connsiteX58" fmla="*/ 1563604 w 6161649"/>
                  <a:gd name="connsiteY58" fmla="*/ 938352 h 2546252"/>
                  <a:gd name="connsiteX59" fmla="*/ 1617214 w 6161649"/>
                  <a:gd name="connsiteY59" fmla="*/ 927136 h 2546252"/>
                  <a:gd name="connsiteX60" fmla="*/ 1688123 w 6161649"/>
                  <a:gd name="connsiteY60" fmla="*/ 886264 h 2546252"/>
                  <a:gd name="connsiteX61" fmla="*/ 1732797 w 6161649"/>
                  <a:gd name="connsiteY61" fmla="*/ 865543 h 2546252"/>
                  <a:gd name="connsiteX62" fmla="*/ 1821766 w 6161649"/>
                  <a:gd name="connsiteY62" fmla="*/ 866303 h 2546252"/>
                  <a:gd name="connsiteX63" fmla="*/ 1855224 w 6161649"/>
                  <a:gd name="connsiteY63" fmla="*/ 844441 h 2546252"/>
                  <a:gd name="connsiteX64" fmla="*/ 1913206 w 6161649"/>
                  <a:gd name="connsiteY64" fmla="*/ 844061 h 2546252"/>
                  <a:gd name="connsiteX65" fmla="*/ 1965294 w 6161649"/>
                  <a:gd name="connsiteY65" fmla="*/ 850335 h 2546252"/>
                  <a:gd name="connsiteX66" fmla="*/ 2013581 w 6161649"/>
                  <a:gd name="connsiteY66" fmla="*/ 852426 h 2546252"/>
                  <a:gd name="connsiteX67" fmla="*/ 2072132 w 6161649"/>
                  <a:gd name="connsiteY67" fmla="*/ 850335 h 2546252"/>
                  <a:gd name="connsiteX68" fmla="*/ 2124221 w 6161649"/>
                  <a:gd name="connsiteY68" fmla="*/ 851095 h 2546252"/>
                  <a:gd name="connsiteX69" fmla="*/ 2145323 w 6161649"/>
                  <a:gd name="connsiteY69" fmla="*/ 844061 h 2546252"/>
                  <a:gd name="connsiteX70" fmla="*/ 2208627 w 6161649"/>
                  <a:gd name="connsiteY70" fmla="*/ 837027 h 2546252"/>
                  <a:gd name="connsiteX71" fmla="*/ 2300067 w 6161649"/>
                  <a:gd name="connsiteY71" fmla="*/ 829994 h 2546252"/>
                  <a:gd name="connsiteX72" fmla="*/ 2368315 w 6161649"/>
                  <a:gd name="connsiteY72" fmla="*/ 818208 h 2546252"/>
                  <a:gd name="connsiteX73" fmla="*/ 2433711 w 6161649"/>
                  <a:gd name="connsiteY73" fmla="*/ 808892 h 2546252"/>
                  <a:gd name="connsiteX74" fmla="*/ 2454812 w 6161649"/>
                  <a:gd name="connsiteY74" fmla="*/ 801858 h 2546252"/>
                  <a:gd name="connsiteX75" fmla="*/ 2539218 w 6161649"/>
                  <a:gd name="connsiteY75" fmla="*/ 787791 h 2546252"/>
                  <a:gd name="connsiteX76" fmla="*/ 2553286 w 6161649"/>
                  <a:gd name="connsiteY76" fmla="*/ 766689 h 2546252"/>
                  <a:gd name="connsiteX77" fmla="*/ 2560320 w 6161649"/>
                  <a:gd name="connsiteY77" fmla="*/ 745587 h 2546252"/>
                  <a:gd name="connsiteX78" fmla="*/ 2581421 w 6161649"/>
                  <a:gd name="connsiteY78" fmla="*/ 738554 h 2546252"/>
                  <a:gd name="connsiteX79" fmla="*/ 2679895 w 6161649"/>
                  <a:gd name="connsiteY79" fmla="*/ 745587 h 2546252"/>
                  <a:gd name="connsiteX80" fmla="*/ 2764301 w 6161649"/>
                  <a:gd name="connsiteY80" fmla="*/ 745587 h 2546252"/>
                  <a:gd name="connsiteX81" fmla="*/ 2771335 w 6161649"/>
                  <a:gd name="connsiteY81" fmla="*/ 724486 h 2546252"/>
                  <a:gd name="connsiteX82" fmla="*/ 2813538 w 6161649"/>
                  <a:gd name="connsiteY82" fmla="*/ 717452 h 2546252"/>
                  <a:gd name="connsiteX83" fmla="*/ 2855741 w 6161649"/>
                  <a:gd name="connsiteY83" fmla="*/ 703384 h 2546252"/>
                  <a:gd name="connsiteX84" fmla="*/ 3017520 w 6161649"/>
                  <a:gd name="connsiteY84" fmla="*/ 695590 h 2546252"/>
                  <a:gd name="connsiteX85" fmla="*/ 3034630 w 6161649"/>
                  <a:gd name="connsiteY85" fmla="*/ 679812 h 2546252"/>
                  <a:gd name="connsiteX86" fmla="*/ 3123027 w 6161649"/>
                  <a:gd name="connsiteY86" fmla="*/ 668215 h 2546252"/>
                  <a:gd name="connsiteX87" fmla="*/ 3151163 w 6161649"/>
                  <a:gd name="connsiteY87" fmla="*/ 661181 h 2546252"/>
                  <a:gd name="connsiteX88" fmla="*/ 3200400 w 6161649"/>
                  <a:gd name="connsiteY88" fmla="*/ 647114 h 2546252"/>
                  <a:gd name="connsiteX89" fmla="*/ 3242603 w 6161649"/>
                  <a:gd name="connsiteY89" fmla="*/ 640080 h 2546252"/>
                  <a:gd name="connsiteX90" fmla="*/ 3294691 w 6161649"/>
                  <a:gd name="connsiteY90" fmla="*/ 628863 h 2546252"/>
                  <a:gd name="connsiteX91" fmla="*/ 3334043 w 6161649"/>
                  <a:gd name="connsiteY91" fmla="*/ 597877 h 2546252"/>
                  <a:gd name="connsiteX92" fmla="*/ 3397347 w 6161649"/>
                  <a:gd name="connsiteY92" fmla="*/ 513471 h 2546252"/>
                  <a:gd name="connsiteX93" fmla="*/ 3453618 w 6161649"/>
                  <a:gd name="connsiteY93" fmla="*/ 485335 h 2546252"/>
                  <a:gd name="connsiteX94" fmla="*/ 3495821 w 6161649"/>
                  <a:gd name="connsiteY94" fmla="*/ 471267 h 2546252"/>
                  <a:gd name="connsiteX95" fmla="*/ 3567300 w 6161649"/>
                  <a:gd name="connsiteY95" fmla="*/ 457581 h 2546252"/>
                  <a:gd name="connsiteX96" fmla="*/ 3655130 w 6161649"/>
                  <a:gd name="connsiteY96" fmla="*/ 453017 h 2546252"/>
                  <a:gd name="connsiteX97" fmla="*/ 3783449 w 6161649"/>
                  <a:gd name="connsiteY97" fmla="*/ 429064 h 2546252"/>
                  <a:gd name="connsiteX98" fmla="*/ 3896751 w 6161649"/>
                  <a:gd name="connsiteY98" fmla="*/ 407963 h 2546252"/>
                  <a:gd name="connsiteX99" fmla="*/ 3903784 w 6161649"/>
                  <a:gd name="connsiteY99" fmla="*/ 407963 h 2546252"/>
                  <a:gd name="connsiteX100" fmla="*/ 3903784 w 6161649"/>
                  <a:gd name="connsiteY100" fmla="*/ 379827 h 2546252"/>
                  <a:gd name="connsiteX101" fmla="*/ 4192172 w 6161649"/>
                  <a:gd name="connsiteY101" fmla="*/ 379827 h 2546252"/>
                  <a:gd name="connsiteX102" fmla="*/ 4220307 w 6161649"/>
                  <a:gd name="connsiteY102" fmla="*/ 337624 h 2546252"/>
                  <a:gd name="connsiteX103" fmla="*/ 4389120 w 6161649"/>
                  <a:gd name="connsiteY103" fmla="*/ 337624 h 2546252"/>
                  <a:gd name="connsiteX104" fmla="*/ 4389120 w 6161649"/>
                  <a:gd name="connsiteY104" fmla="*/ 337624 h 2546252"/>
                  <a:gd name="connsiteX105" fmla="*/ 4543864 w 6161649"/>
                  <a:gd name="connsiteY105" fmla="*/ 330591 h 2546252"/>
                  <a:gd name="connsiteX106" fmla="*/ 4543864 w 6161649"/>
                  <a:gd name="connsiteY106" fmla="*/ 330591 h 2546252"/>
                  <a:gd name="connsiteX107" fmla="*/ 4593101 w 6161649"/>
                  <a:gd name="connsiteY107" fmla="*/ 288387 h 2546252"/>
                  <a:gd name="connsiteX108" fmla="*/ 4642338 w 6161649"/>
                  <a:gd name="connsiteY108" fmla="*/ 270898 h 2546252"/>
                  <a:gd name="connsiteX109" fmla="*/ 4923312 w 6161649"/>
                  <a:gd name="connsiteY109" fmla="*/ 280783 h 2546252"/>
                  <a:gd name="connsiteX110" fmla="*/ 4965895 w 6161649"/>
                  <a:gd name="connsiteY110" fmla="*/ 239151 h 2546252"/>
                  <a:gd name="connsiteX111" fmla="*/ 5036234 w 6161649"/>
                  <a:gd name="connsiteY111" fmla="*/ 232117 h 2546252"/>
                  <a:gd name="connsiteX112" fmla="*/ 5057335 w 6161649"/>
                  <a:gd name="connsiteY112" fmla="*/ 211015 h 2546252"/>
                  <a:gd name="connsiteX113" fmla="*/ 5591907 w 6161649"/>
                  <a:gd name="connsiteY113" fmla="*/ 211015 h 2546252"/>
                  <a:gd name="connsiteX114" fmla="*/ 5591907 w 6161649"/>
                  <a:gd name="connsiteY114" fmla="*/ 211015 h 2546252"/>
                  <a:gd name="connsiteX115" fmla="*/ 5725551 w 6161649"/>
                  <a:gd name="connsiteY115" fmla="*/ 211015 h 2546252"/>
                  <a:gd name="connsiteX116" fmla="*/ 5725551 w 6161649"/>
                  <a:gd name="connsiteY116" fmla="*/ 182880 h 2546252"/>
                  <a:gd name="connsiteX117" fmla="*/ 5781821 w 6161649"/>
                  <a:gd name="connsiteY117" fmla="*/ 112541 h 2546252"/>
                  <a:gd name="connsiteX118" fmla="*/ 5908431 w 6161649"/>
                  <a:gd name="connsiteY118" fmla="*/ 112541 h 2546252"/>
                  <a:gd name="connsiteX119" fmla="*/ 5908431 w 6161649"/>
                  <a:gd name="connsiteY119" fmla="*/ 35169 h 2546252"/>
                  <a:gd name="connsiteX120" fmla="*/ 5992837 w 6161649"/>
                  <a:gd name="connsiteY120" fmla="*/ 28135 h 2546252"/>
                  <a:gd name="connsiteX121" fmla="*/ 6084277 w 6161649"/>
                  <a:gd name="connsiteY121" fmla="*/ 21101 h 2546252"/>
                  <a:gd name="connsiteX122" fmla="*/ 6140547 w 6161649"/>
                  <a:gd name="connsiteY122" fmla="*/ 14067 h 2546252"/>
                  <a:gd name="connsiteX123" fmla="*/ 6161649 w 6161649"/>
                  <a:gd name="connsiteY123" fmla="*/ 0 h 2546252"/>
                  <a:gd name="connsiteX124" fmla="*/ 6161649 w 6161649"/>
                  <a:gd name="connsiteY124" fmla="*/ 0 h 2546252"/>
                  <a:gd name="connsiteX0" fmla="*/ 0 w 6161649"/>
                  <a:gd name="connsiteY0" fmla="*/ 2546252 h 2546252"/>
                  <a:gd name="connsiteX1" fmla="*/ 0 w 6161649"/>
                  <a:gd name="connsiteY1" fmla="*/ 2546252 h 2546252"/>
                  <a:gd name="connsiteX2" fmla="*/ 14067 w 6161649"/>
                  <a:gd name="connsiteY2" fmla="*/ 2482947 h 2546252"/>
                  <a:gd name="connsiteX3" fmla="*/ 28135 w 6161649"/>
                  <a:gd name="connsiteY3" fmla="*/ 2440744 h 2546252"/>
                  <a:gd name="connsiteX4" fmla="*/ 35169 w 6161649"/>
                  <a:gd name="connsiteY4" fmla="*/ 2370406 h 2546252"/>
                  <a:gd name="connsiteX5" fmla="*/ 42203 w 6161649"/>
                  <a:gd name="connsiteY5" fmla="*/ 2349304 h 2546252"/>
                  <a:gd name="connsiteX6" fmla="*/ 49237 w 6161649"/>
                  <a:gd name="connsiteY6" fmla="*/ 2307101 h 2546252"/>
                  <a:gd name="connsiteX7" fmla="*/ 56271 w 6161649"/>
                  <a:gd name="connsiteY7" fmla="*/ 2187526 h 2546252"/>
                  <a:gd name="connsiteX8" fmla="*/ 77372 w 6161649"/>
                  <a:gd name="connsiteY8" fmla="*/ 2110154 h 2546252"/>
                  <a:gd name="connsiteX9" fmla="*/ 84406 w 6161649"/>
                  <a:gd name="connsiteY9" fmla="*/ 2018714 h 2546252"/>
                  <a:gd name="connsiteX10" fmla="*/ 98474 w 6161649"/>
                  <a:gd name="connsiteY10" fmla="*/ 1976511 h 2546252"/>
                  <a:gd name="connsiteX11" fmla="*/ 105507 w 6161649"/>
                  <a:gd name="connsiteY11" fmla="*/ 1934307 h 2546252"/>
                  <a:gd name="connsiteX12" fmla="*/ 112541 w 6161649"/>
                  <a:gd name="connsiteY12" fmla="*/ 1913206 h 2546252"/>
                  <a:gd name="connsiteX13" fmla="*/ 119575 w 6161649"/>
                  <a:gd name="connsiteY13" fmla="*/ 1878037 h 2546252"/>
                  <a:gd name="connsiteX14" fmla="*/ 133643 w 6161649"/>
                  <a:gd name="connsiteY14" fmla="*/ 1835834 h 2546252"/>
                  <a:gd name="connsiteX15" fmla="*/ 147711 w 6161649"/>
                  <a:gd name="connsiteY15" fmla="*/ 1772529 h 2546252"/>
                  <a:gd name="connsiteX16" fmla="*/ 161778 w 6161649"/>
                  <a:gd name="connsiteY16" fmla="*/ 1751427 h 2546252"/>
                  <a:gd name="connsiteX17" fmla="*/ 168812 w 6161649"/>
                  <a:gd name="connsiteY17" fmla="*/ 1730326 h 2546252"/>
                  <a:gd name="connsiteX18" fmla="*/ 189914 w 6161649"/>
                  <a:gd name="connsiteY18" fmla="*/ 1716258 h 2546252"/>
                  <a:gd name="connsiteX19" fmla="*/ 203981 w 6161649"/>
                  <a:gd name="connsiteY19" fmla="*/ 1695157 h 2546252"/>
                  <a:gd name="connsiteX20" fmla="*/ 218049 w 6161649"/>
                  <a:gd name="connsiteY20" fmla="*/ 1652954 h 2546252"/>
                  <a:gd name="connsiteX21" fmla="*/ 239151 w 6161649"/>
                  <a:gd name="connsiteY21" fmla="*/ 1638886 h 2546252"/>
                  <a:gd name="connsiteX22" fmla="*/ 253218 w 6161649"/>
                  <a:gd name="connsiteY22" fmla="*/ 1617784 h 2546252"/>
                  <a:gd name="connsiteX23" fmla="*/ 274320 w 6161649"/>
                  <a:gd name="connsiteY23" fmla="*/ 1610751 h 2546252"/>
                  <a:gd name="connsiteX24" fmla="*/ 281354 w 6161649"/>
                  <a:gd name="connsiteY24" fmla="*/ 1589649 h 2546252"/>
                  <a:gd name="connsiteX25" fmla="*/ 309489 w 6161649"/>
                  <a:gd name="connsiteY25" fmla="*/ 1498209 h 2546252"/>
                  <a:gd name="connsiteX26" fmla="*/ 330591 w 6161649"/>
                  <a:gd name="connsiteY26" fmla="*/ 1484141 h 2546252"/>
                  <a:gd name="connsiteX27" fmla="*/ 372794 w 6161649"/>
                  <a:gd name="connsiteY27" fmla="*/ 1470074 h 2546252"/>
                  <a:gd name="connsiteX28" fmla="*/ 436098 w 6161649"/>
                  <a:gd name="connsiteY28" fmla="*/ 1441938 h 2546252"/>
                  <a:gd name="connsiteX29" fmla="*/ 457200 w 6161649"/>
                  <a:gd name="connsiteY29" fmla="*/ 1434904 h 2546252"/>
                  <a:gd name="connsiteX30" fmla="*/ 485335 w 6161649"/>
                  <a:gd name="connsiteY30" fmla="*/ 1392701 h 2546252"/>
                  <a:gd name="connsiteX31" fmla="*/ 492369 w 6161649"/>
                  <a:gd name="connsiteY31" fmla="*/ 1371600 h 2546252"/>
                  <a:gd name="connsiteX32" fmla="*/ 513471 w 6161649"/>
                  <a:gd name="connsiteY32" fmla="*/ 1357532 h 2546252"/>
                  <a:gd name="connsiteX33" fmla="*/ 562707 w 6161649"/>
                  <a:gd name="connsiteY33" fmla="*/ 1329397 h 2546252"/>
                  <a:gd name="connsiteX34" fmla="*/ 576775 w 6161649"/>
                  <a:gd name="connsiteY34" fmla="*/ 1308295 h 2546252"/>
                  <a:gd name="connsiteX35" fmla="*/ 597877 w 6161649"/>
                  <a:gd name="connsiteY35" fmla="*/ 1294227 h 2546252"/>
                  <a:gd name="connsiteX36" fmla="*/ 604911 w 6161649"/>
                  <a:gd name="connsiteY36" fmla="*/ 1273126 h 2546252"/>
                  <a:gd name="connsiteX37" fmla="*/ 661181 w 6161649"/>
                  <a:gd name="connsiteY37" fmla="*/ 1259058 h 2546252"/>
                  <a:gd name="connsiteX38" fmla="*/ 773723 w 6161649"/>
                  <a:gd name="connsiteY38" fmla="*/ 1259058 h 2546252"/>
                  <a:gd name="connsiteX39" fmla="*/ 773723 w 6161649"/>
                  <a:gd name="connsiteY39" fmla="*/ 1252024 h 2546252"/>
                  <a:gd name="connsiteX40" fmla="*/ 844061 w 6161649"/>
                  <a:gd name="connsiteY40" fmla="*/ 1202787 h 2546252"/>
                  <a:gd name="connsiteX41" fmla="*/ 858129 w 6161649"/>
                  <a:gd name="connsiteY41" fmla="*/ 1202787 h 2546252"/>
                  <a:gd name="connsiteX42" fmla="*/ 942535 w 6161649"/>
                  <a:gd name="connsiteY42" fmla="*/ 1202787 h 2546252"/>
                  <a:gd name="connsiteX43" fmla="*/ 970671 w 6161649"/>
                  <a:gd name="connsiteY43" fmla="*/ 1146517 h 2546252"/>
                  <a:gd name="connsiteX44" fmla="*/ 1033975 w 6161649"/>
                  <a:gd name="connsiteY44" fmla="*/ 1132449 h 2546252"/>
                  <a:gd name="connsiteX45" fmla="*/ 1069144 w 6161649"/>
                  <a:gd name="connsiteY45" fmla="*/ 1125415 h 2546252"/>
                  <a:gd name="connsiteX46" fmla="*/ 1083212 w 6161649"/>
                  <a:gd name="connsiteY46" fmla="*/ 1104314 h 2546252"/>
                  <a:gd name="connsiteX47" fmla="*/ 1125415 w 6161649"/>
                  <a:gd name="connsiteY47" fmla="*/ 1090246 h 2546252"/>
                  <a:gd name="connsiteX48" fmla="*/ 1125415 w 6161649"/>
                  <a:gd name="connsiteY48" fmla="*/ 1090246 h 2546252"/>
                  <a:gd name="connsiteX49" fmla="*/ 1153551 w 6161649"/>
                  <a:gd name="connsiteY49" fmla="*/ 1083212 h 2546252"/>
                  <a:gd name="connsiteX50" fmla="*/ 1195754 w 6161649"/>
                  <a:gd name="connsiteY50" fmla="*/ 1069144 h 2546252"/>
                  <a:gd name="connsiteX51" fmla="*/ 1216855 w 6161649"/>
                  <a:gd name="connsiteY51" fmla="*/ 1026941 h 2546252"/>
                  <a:gd name="connsiteX52" fmla="*/ 1230923 w 6161649"/>
                  <a:gd name="connsiteY52" fmla="*/ 1005840 h 2546252"/>
                  <a:gd name="connsiteX53" fmla="*/ 1353160 w 6161649"/>
                  <a:gd name="connsiteY53" fmla="*/ 1001278 h 2546252"/>
                  <a:gd name="connsiteX54" fmla="*/ 1390420 w 6161649"/>
                  <a:gd name="connsiteY54" fmla="*/ 965347 h 2546252"/>
                  <a:gd name="connsiteX55" fmla="*/ 1460948 w 6161649"/>
                  <a:gd name="connsiteY55" fmla="*/ 968200 h 2546252"/>
                  <a:gd name="connsiteX56" fmla="*/ 1498209 w 6161649"/>
                  <a:gd name="connsiteY56" fmla="*/ 949569 h 2546252"/>
                  <a:gd name="connsiteX57" fmla="*/ 1519311 w 6161649"/>
                  <a:gd name="connsiteY57" fmla="*/ 935501 h 2546252"/>
                  <a:gd name="connsiteX58" fmla="*/ 1563604 w 6161649"/>
                  <a:gd name="connsiteY58" fmla="*/ 938352 h 2546252"/>
                  <a:gd name="connsiteX59" fmla="*/ 1617214 w 6161649"/>
                  <a:gd name="connsiteY59" fmla="*/ 927136 h 2546252"/>
                  <a:gd name="connsiteX60" fmla="*/ 1688123 w 6161649"/>
                  <a:gd name="connsiteY60" fmla="*/ 886264 h 2546252"/>
                  <a:gd name="connsiteX61" fmla="*/ 1732797 w 6161649"/>
                  <a:gd name="connsiteY61" fmla="*/ 865543 h 2546252"/>
                  <a:gd name="connsiteX62" fmla="*/ 1821766 w 6161649"/>
                  <a:gd name="connsiteY62" fmla="*/ 866303 h 2546252"/>
                  <a:gd name="connsiteX63" fmla="*/ 1855224 w 6161649"/>
                  <a:gd name="connsiteY63" fmla="*/ 844441 h 2546252"/>
                  <a:gd name="connsiteX64" fmla="*/ 1913206 w 6161649"/>
                  <a:gd name="connsiteY64" fmla="*/ 844061 h 2546252"/>
                  <a:gd name="connsiteX65" fmla="*/ 1965294 w 6161649"/>
                  <a:gd name="connsiteY65" fmla="*/ 850335 h 2546252"/>
                  <a:gd name="connsiteX66" fmla="*/ 2013581 w 6161649"/>
                  <a:gd name="connsiteY66" fmla="*/ 852426 h 2546252"/>
                  <a:gd name="connsiteX67" fmla="*/ 2072132 w 6161649"/>
                  <a:gd name="connsiteY67" fmla="*/ 850335 h 2546252"/>
                  <a:gd name="connsiteX68" fmla="*/ 2124221 w 6161649"/>
                  <a:gd name="connsiteY68" fmla="*/ 851095 h 2546252"/>
                  <a:gd name="connsiteX69" fmla="*/ 2145323 w 6161649"/>
                  <a:gd name="connsiteY69" fmla="*/ 844061 h 2546252"/>
                  <a:gd name="connsiteX70" fmla="*/ 2208627 w 6161649"/>
                  <a:gd name="connsiteY70" fmla="*/ 837027 h 2546252"/>
                  <a:gd name="connsiteX71" fmla="*/ 2300067 w 6161649"/>
                  <a:gd name="connsiteY71" fmla="*/ 829994 h 2546252"/>
                  <a:gd name="connsiteX72" fmla="*/ 2368315 w 6161649"/>
                  <a:gd name="connsiteY72" fmla="*/ 818208 h 2546252"/>
                  <a:gd name="connsiteX73" fmla="*/ 2433711 w 6161649"/>
                  <a:gd name="connsiteY73" fmla="*/ 808892 h 2546252"/>
                  <a:gd name="connsiteX74" fmla="*/ 2454812 w 6161649"/>
                  <a:gd name="connsiteY74" fmla="*/ 801858 h 2546252"/>
                  <a:gd name="connsiteX75" fmla="*/ 2539218 w 6161649"/>
                  <a:gd name="connsiteY75" fmla="*/ 787791 h 2546252"/>
                  <a:gd name="connsiteX76" fmla="*/ 2553286 w 6161649"/>
                  <a:gd name="connsiteY76" fmla="*/ 766689 h 2546252"/>
                  <a:gd name="connsiteX77" fmla="*/ 2560320 w 6161649"/>
                  <a:gd name="connsiteY77" fmla="*/ 745587 h 2546252"/>
                  <a:gd name="connsiteX78" fmla="*/ 2581421 w 6161649"/>
                  <a:gd name="connsiteY78" fmla="*/ 738554 h 2546252"/>
                  <a:gd name="connsiteX79" fmla="*/ 2679895 w 6161649"/>
                  <a:gd name="connsiteY79" fmla="*/ 745587 h 2546252"/>
                  <a:gd name="connsiteX80" fmla="*/ 2764301 w 6161649"/>
                  <a:gd name="connsiteY80" fmla="*/ 745587 h 2546252"/>
                  <a:gd name="connsiteX81" fmla="*/ 2771335 w 6161649"/>
                  <a:gd name="connsiteY81" fmla="*/ 724486 h 2546252"/>
                  <a:gd name="connsiteX82" fmla="*/ 2813538 w 6161649"/>
                  <a:gd name="connsiteY82" fmla="*/ 717452 h 2546252"/>
                  <a:gd name="connsiteX83" fmla="*/ 2855741 w 6161649"/>
                  <a:gd name="connsiteY83" fmla="*/ 703384 h 2546252"/>
                  <a:gd name="connsiteX84" fmla="*/ 3017520 w 6161649"/>
                  <a:gd name="connsiteY84" fmla="*/ 695590 h 2546252"/>
                  <a:gd name="connsiteX85" fmla="*/ 3034630 w 6161649"/>
                  <a:gd name="connsiteY85" fmla="*/ 679812 h 2546252"/>
                  <a:gd name="connsiteX86" fmla="*/ 3123027 w 6161649"/>
                  <a:gd name="connsiteY86" fmla="*/ 668215 h 2546252"/>
                  <a:gd name="connsiteX87" fmla="*/ 3151163 w 6161649"/>
                  <a:gd name="connsiteY87" fmla="*/ 661181 h 2546252"/>
                  <a:gd name="connsiteX88" fmla="*/ 3200400 w 6161649"/>
                  <a:gd name="connsiteY88" fmla="*/ 647114 h 2546252"/>
                  <a:gd name="connsiteX89" fmla="*/ 3242603 w 6161649"/>
                  <a:gd name="connsiteY89" fmla="*/ 640080 h 2546252"/>
                  <a:gd name="connsiteX90" fmla="*/ 3294691 w 6161649"/>
                  <a:gd name="connsiteY90" fmla="*/ 628863 h 2546252"/>
                  <a:gd name="connsiteX91" fmla="*/ 3334043 w 6161649"/>
                  <a:gd name="connsiteY91" fmla="*/ 597877 h 2546252"/>
                  <a:gd name="connsiteX92" fmla="*/ 3397347 w 6161649"/>
                  <a:gd name="connsiteY92" fmla="*/ 513471 h 2546252"/>
                  <a:gd name="connsiteX93" fmla="*/ 3453618 w 6161649"/>
                  <a:gd name="connsiteY93" fmla="*/ 485335 h 2546252"/>
                  <a:gd name="connsiteX94" fmla="*/ 3495821 w 6161649"/>
                  <a:gd name="connsiteY94" fmla="*/ 471267 h 2546252"/>
                  <a:gd name="connsiteX95" fmla="*/ 3567300 w 6161649"/>
                  <a:gd name="connsiteY95" fmla="*/ 457581 h 2546252"/>
                  <a:gd name="connsiteX96" fmla="*/ 3655130 w 6161649"/>
                  <a:gd name="connsiteY96" fmla="*/ 453017 h 2546252"/>
                  <a:gd name="connsiteX97" fmla="*/ 3783449 w 6161649"/>
                  <a:gd name="connsiteY97" fmla="*/ 429064 h 2546252"/>
                  <a:gd name="connsiteX98" fmla="*/ 3896751 w 6161649"/>
                  <a:gd name="connsiteY98" fmla="*/ 407963 h 2546252"/>
                  <a:gd name="connsiteX99" fmla="*/ 3903784 w 6161649"/>
                  <a:gd name="connsiteY99" fmla="*/ 407963 h 2546252"/>
                  <a:gd name="connsiteX100" fmla="*/ 3903784 w 6161649"/>
                  <a:gd name="connsiteY100" fmla="*/ 379827 h 2546252"/>
                  <a:gd name="connsiteX101" fmla="*/ 4192172 w 6161649"/>
                  <a:gd name="connsiteY101" fmla="*/ 379827 h 2546252"/>
                  <a:gd name="connsiteX102" fmla="*/ 4220307 w 6161649"/>
                  <a:gd name="connsiteY102" fmla="*/ 337624 h 2546252"/>
                  <a:gd name="connsiteX103" fmla="*/ 4389120 w 6161649"/>
                  <a:gd name="connsiteY103" fmla="*/ 337624 h 2546252"/>
                  <a:gd name="connsiteX104" fmla="*/ 4389120 w 6161649"/>
                  <a:gd name="connsiteY104" fmla="*/ 337624 h 2546252"/>
                  <a:gd name="connsiteX105" fmla="*/ 4543864 w 6161649"/>
                  <a:gd name="connsiteY105" fmla="*/ 330591 h 2546252"/>
                  <a:gd name="connsiteX106" fmla="*/ 4543864 w 6161649"/>
                  <a:gd name="connsiteY106" fmla="*/ 330591 h 2546252"/>
                  <a:gd name="connsiteX107" fmla="*/ 4593101 w 6161649"/>
                  <a:gd name="connsiteY107" fmla="*/ 288387 h 2546252"/>
                  <a:gd name="connsiteX108" fmla="*/ 4642338 w 6161649"/>
                  <a:gd name="connsiteY108" fmla="*/ 270898 h 2546252"/>
                  <a:gd name="connsiteX109" fmla="*/ 4920841 w 6161649"/>
                  <a:gd name="connsiteY109" fmla="*/ 270898 h 2546252"/>
                  <a:gd name="connsiteX110" fmla="*/ 4965895 w 6161649"/>
                  <a:gd name="connsiteY110" fmla="*/ 239151 h 2546252"/>
                  <a:gd name="connsiteX111" fmla="*/ 5036234 w 6161649"/>
                  <a:gd name="connsiteY111" fmla="*/ 232117 h 2546252"/>
                  <a:gd name="connsiteX112" fmla="*/ 5057335 w 6161649"/>
                  <a:gd name="connsiteY112" fmla="*/ 211015 h 2546252"/>
                  <a:gd name="connsiteX113" fmla="*/ 5591907 w 6161649"/>
                  <a:gd name="connsiteY113" fmla="*/ 211015 h 2546252"/>
                  <a:gd name="connsiteX114" fmla="*/ 5591907 w 6161649"/>
                  <a:gd name="connsiteY114" fmla="*/ 211015 h 2546252"/>
                  <a:gd name="connsiteX115" fmla="*/ 5725551 w 6161649"/>
                  <a:gd name="connsiteY115" fmla="*/ 211015 h 2546252"/>
                  <a:gd name="connsiteX116" fmla="*/ 5725551 w 6161649"/>
                  <a:gd name="connsiteY116" fmla="*/ 182880 h 2546252"/>
                  <a:gd name="connsiteX117" fmla="*/ 5781821 w 6161649"/>
                  <a:gd name="connsiteY117" fmla="*/ 112541 h 2546252"/>
                  <a:gd name="connsiteX118" fmla="*/ 5908431 w 6161649"/>
                  <a:gd name="connsiteY118" fmla="*/ 112541 h 2546252"/>
                  <a:gd name="connsiteX119" fmla="*/ 5908431 w 6161649"/>
                  <a:gd name="connsiteY119" fmla="*/ 35169 h 2546252"/>
                  <a:gd name="connsiteX120" fmla="*/ 5992837 w 6161649"/>
                  <a:gd name="connsiteY120" fmla="*/ 28135 h 2546252"/>
                  <a:gd name="connsiteX121" fmla="*/ 6084277 w 6161649"/>
                  <a:gd name="connsiteY121" fmla="*/ 21101 h 2546252"/>
                  <a:gd name="connsiteX122" fmla="*/ 6140547 w 6161649"/>
                  <a:gd name="connsiteY122" fmla="*/ 14067 h 2546252"/>
                  <a:gd name="connsiteX123" fmla="*/ 6161649 w 6161649"/>
                  <a:gd name="connsiteY123" fmla="*/ 0 h 2546252"/>
                  <a:gd name="connsiteX124" fmla="*/ 6161649 w 6161649"/>
                  <a:gd name="connsiteY124" fmla="*/ 0 h 2546252"/>
                  <a:gd name="connsiteX0" fmla="*/ 0 w 6161649"/>
                  <a:gd name="connsiteY0" fmla="*/ 2546252 h 2546252"/>
                  <a:gd name="connsiteX1" fmla="*/ 0 w 6161649"/>
                  <a:gd name="connsiteY1" fmla="*/ 2546252 h 2546252"/>
                  <a:gd name="connsiteX2" fmla="*/ 14067 w 6161649"/>
                  <a:gd name="connsiteY2" fmla="*/ 2482947 h 2546252"/>
                  <a:gd name="connsiteX3" fmla="*/ 28135 w 6161649"/>
                  <a:gd name="connsiteY3" fmla="*/ 2440744 h 2546252"/>
                  <a:gd name="connsiteX4" fmla="*/ 35169 w 6161649"/>
                  <a:gd name="connsiteY4" fmla="*/ 2370406 h 2546252"/>
                  <a:gd name="connsiteX5" fmla="*/ 42203 w 6161649"/>
                  <a:gd name="connsiteY5" fmla="*/ 2349304 h 2546252"/>
                  <a:gd name="connsiteX6" fmla="*/ 49237 w 6161649"/>
                  <a:gd name="connsiteY6" fmla="*/ 2307101 h 2546252"/>
                  <a:gd name="connsiteX7" fmla="*/ 56271 w 6161649"/>
                  <a:gd name="connsiteY7" fmla="*/ 2187526 h 2546252"/>
                  <a:gd name="connsiteX8" fmla="*/ 77372 w 6161649"/>
                  <a:gd name="connsiteY8" fmla="*/ 2110154 h 2546252"/>
                  <a:gd name="connsiteX9" fmla="*/ 84406 w 6161649"/>
                  <a:gd name="connsiteY9" fmla="*/ 2018714 h 2546252"/>
                  <a:gd name="connsiteX10" fmla="*/ 98474 w 6161649"/>
                  <a:gd name="connsiteY10" fmla="*/ 1976511 h 2546252"/>
                  <a:gd name="connsiteX11" fmla="*/ 105507 w 6161649"/>
                  <a:gd name="connsiteY11" fmla="*/ 1934307 h 2546252"/>
                  <a:gd name="connsiteX12" fmla="*/ 112541 w 6161649"/>
                  <a:gd name="connsiteY12" fmla="*/ 1913206 h 2546252"/>
                  <a:gd name="connsiteX13" fmla="*/ 119575 w 6161649"/>
                  <a:gd name="connsiteY13" fmla="*/ 1878037 h 2546252"/>
                  <a:gd name="connsiteX14" fmla="*/ 133643 w 6161649"/>
                  <a:gd name="connsiteY14" fmla="*/ 1835834 h 2546252"/>
                  <a:gd name="connsiteX15" fmla="*/ 147711 w 6161649"/>
                  <a:gd name="connsiteY15" fmla="*/ 1772529 h 2546252"/>
                  <a:gd name="connsiteX16" fmla="*/ 161778 w 6161649"/>
                  <a:gd name="connsiteY16" fmla="*/ 1751427 h 2546252"/>
                  <a:gd name="connsiteX17" fmla="*/ 168812 w 6161649"/>
                  <a:gd name="connsiteY17" fmla="*/ 1730326 h 2546252"/>
                  <a:gd name="connsiteX18" fmla="*/ 189914 w 6161649"/>
                  <a:gd name="connsiteY18" fmla="*/ 1716258 h 2546252"/>
                  <a:gd name="connsiteX19" fmla="*/ 203981 w 6161649"/>
                  <a:gd name="connsiteY19" fmla="*/ 1695157 h 2546252"/>
                  <a:gd name="connsiteX20" fmla="*/ 218049 w 6161649"/>
                  <a:gd name="connsiteY20" fmla="*/ 1652954 h 2546252"/>
                  <a:gd name="connsiteX21" fmla="*/ 239151 w 6161649"/>
                  <a:gd name="connsiteY21" fmla="*/ 1638886 h 2546252"/>
                  <a:gd name="connsiteX22" fmla="*/ 253218 w 6161649"/>
                  <a:gd name="connsiteY22" fmla="*/ 1617784 h 2546252"/>
                  <a:gd name="connsiteX23" fmla="*/ 274320 w 6161649"/>
                  <a:gd name="connsiteY23" fmla="*/ 1610751 h 2546252"/>
                  <a:gd name="connsiteX24" fmla="*/ 281354 w 6161649"/>
                  <a:gd name="connsiteY24" fmla="*/ 1589649 h 2546252"/>
                  <a:gd name="connsiteX25" fmla="*/ 309489 w 6161649"/>
                  <a:gd name="connsiteY25" fmla="*/ 1498209 h 2546252"/>
                  <a:gd name="connsiteX26" fmla="*/ 330591 w 6161649"/>
                  <a:gd name="connsiteY26" fmla="*/ 1484141 h 2546252"/>
                  <a:gd name="connsiteX27" fmla="*/ 372794 w 6161649"/>
                  <a:gd name="connsiteY27" fmla="*/ 1470074 h 2546252"/>
                  <a:gd name="connsiteX28" fmla="*/ 436098 w 6161649"/>
                  <a:gd name="connsiteY28" fmla="*/ 1441938 h 2546252"/>
                  <a:gd name="connsiteX29" fmla="*/ 457200 w 6161649"/>
                  <a:gd name="connsiteY29" fmla="*/ 1434904 h 2546252"/>
                  <a:gd name="connsiteX30" fmla="*/ 485335 w 6161649"/>
                  <a:gd name="connsiteY30" fmla="*/ 1392701 h 2546252"/>
                  <a:gd name="connsiteX31" fmla="*/ 492369 w 6161649"/>
                  <a:gd name="connsiteY31" fmla="*/ 1371600 h 2546252"/>
                  <a:gd name="connsiteX32" fmla="*/ 513471 w 6161649"/>
                  <a:gd name="connsiteY32" fmla="*/ 1357532 h 2546252"/>
                  <a:gd name="connsiteX33" fmla="*/ 562707 w 6161649"/>
                  <a:gd name="connsiteY33" fmla="*/ 1329397 h 2546252"/>
                  <a:gd name="connsiteX34" fmla="*/ 576775 w 6161649"/>
                  <a:gd name="connsiteY34" fmla="*/ 1308295 h 2546252"/>
                  <a:gd name="connsiteX35" fmla="*/ 597877 w 6161649"/>
                  <a:gd name="connsiteY35" fmla="*/ 1294227 h 2546252"/>
                  <a:gd name="connsiteX36" fmla="*/ 604911 w 6161649"/>
                  <a:gd name="connsiteY36" fmla="*/ 1273126 h 2546252"/>
                  <a:gd name="connsiteX37" fmla="*/ 661181 w 6161649"/>
                  <a:gd name="connsiteY37" fmla="*/ 1259058 h 2546252"/>
                  <a:gd name="connsiteX38" fmla="*/ 773723 w 6161649"/>
                  <a:gd name="connsiteY38" fmla="*/ 1259058 h 2546252"/>
                  <a:gd name="connsiteX39" fmla="*/ 773723 w 6161649"/>
                  <a:gd name="connsiteY39" fmla="*/ 1252024 h 2546252"/>
                  <a:gd name="connsiteX40" fmla="*/ 844061 w 6161649"/>
                  <a:gd name="connsiteY40" fmla="*/ 1202787 h 2546252"/>
                  <a:gd name="connsiteX41" fmla="*/ 858129 w 6161649"/>
                  <a:gd name="connsiteY41" fmla="*/ 1202787 h 2546252"/>
                  <a:gd name="connsiteX42" fmla="*/ 942535 w 6161649"/>
                  <a:gd name="connsiteY42" fmla="*/ 1202787 h 2546252"/>
                  <a:gd name="connsiteX43" fmla="*/ 970671 w 6161649"/>
                  <a:gd name="connsiteY43" fmla="*/ 1146517 h 2546252"/>
                  <a:gd name="connsiteX44" fmla="*/ 1033975 w 6161649"/>
                  <a:gd name="connsiteY44" fmla="*/ 1132449 h 2546252"/>
                  <a:gd name="connsiteX45" fmla="*/ 1069144 w 6161649"/>
                  <a:gd name="connsiteY45" fmla="*/ 1125415 h 2546252"/>
                  <a:gd name="connsiteX46" fmla="*/ 1083212 w 6161649"/>
                  <a:gd name="connsiteY46" fmla="*/ 1104314 h 2546252"/>
                  <a:gd name="connsiteX47" fmla="*/ 1125415 w 6161649"/>
                  <a:gd name="connsiteY47" fmla="*/ 1090246 h 2546252"/>
                  <a:gd name="connsiteX48" fmla="*/ 1125415 w 6161649"/>
                  <a:gd name="connsiteY48" fmla="*/ 1090246 h 2546252"/>
                  <a:gd name="connsiteX49" fmla="*/ 1153551 w 6161649"/>
                  <a:gd name="connsiteY49" fmla="*/ 1083212 h 2546252"/>
                  <a:gd name="connsiteX50" fmla="*/ 1195754 w 6161649"/>
                  <a:gd name="connsiteY50" fmla="*/ 1069144 h 2546252"/>
                  <a:gd name="connsiteX51" fmla="*/ 1216855 w 6161649"/>
                  <a:gd name="connsiteY51" fmla="*/ 1026941 h 2546252"/>
                  <a:gd name="connsiteX52" fmla="*/ 1230923 w 6161649"/>
                  <a:gd name="connsiteY52" fmla="*/ 1005840 h 2546252"/>
                  <a:gd name="connsiteX53" fmla="*/ 1353160 w 6161649"/>
                  <a:gd name="connsiteY53" fmla="*/ 1001278 h 2546252"/>
                  <a:gd name="connsiteX54" fmla="*/ 1390420 w 6161649"/>
                  <a:gd name="connsiteY54" fmla="*/ 965347 h 2546252"/>
                  <a:gd name="connsiteX55" fmla="*/ 1460948 w 6161649"/>
                  <a:gd name="connsiteY55" fmla="*/ 968200 h 2546252"/>
                  <a:gd name="connsiteX56" fmla="*/ 1498209 w 6161649"/>
                  <a:gd name="connsiteY56" fmla="*/ 949569 h 2546252"/>
                  <a:gd name="connsiteX57" fmla="*/ 1519311 w 6161649"/>
                  <a:gd name="connsiteY57" fmla="*/ 935501 h 2546252"/>
                  <a:gd name="connsiteX58" fmla="*/ 1563604 w 6161649"/>
                  <a:gd name="connsiteY58" fmla="*/ 938352 h 2546252"/>
                  <a:gd name="connsiteX59" fmla="*/ 1617214 w 6161649"/>
                  <a:gd name="connsiteY59" fmla="*/ 927136 h 2546252"/>
                  <a:gd name="connsiteX60" fmla="*/ 1688123 w 6161649"/>
                  <a:gd name="connsiteY60" fmla="*/ 886264 h 2546252"/>
                  <a:gd name="connsiteX61" fmla="*/ 1732797 w 6161649"/>
                  <a:gd name="connsiteY61" fmla="*/ 865543 h 2546252"/>
                  <a:gd name="connsiteX62" fmla="*/ 1821766 w 6161649"/>
                  <a:gd name="connsiteY62" fmla="*/ 866303 h 2546252"/>
                  <a:gd name="connsiteX63" fmla="*/ 1855224 w 6161649"/>
                  <a:gd name="connsiteY63" fmla="*/ 844441 h 2546252"/>
                  <a:gd name="connsiteX64" fmla="*/ 1913206 w 6161649"/>
                  <a:gd name="connsiteY64" fmla="*/ 844061 h 2546252"/>
                  <a:gd name="connsiteX65" fmla="*/ 1965294 w 6161649"/>
                  <a:gd name="connsiteY65" fmla="*/ 850335 h 2546252"/>
                  <a:gd name="connsiteX66" fmla="*/ 2013581 w 6161649"/>
                  <a:gd name="connsiteY66" fmla="*/ 852426 h 2546252"/>
                  <a:gd name="connsiteX67" fmla="*/ 2072132 w 6161649"/>
                  <a:gd name="connsiteY67" fmla="*/ 850335 h 2546252"/>
                  <a:gd name="connsiteX68" fmla="*/ 2124221 w 6161649"/>
                  <a:gd name="connsiteY68" fmla="*/ 851095 h 2546252"/>
                  <a:gd name="connsiteX69" fmla="*/ 2145323 w 6161649"/>
                  <a:gd name="connsiteY69" fmla="*/ 844061 h 2546252"/>
                  <a:gd name="connsiteX70" fmla="*/ 2208627 w 6161649"/>
                  <a:gd name="connsiteY70" fmla="*/ 837027 h 2546252"/>
                  <a:gd name="connsiteX71" fmla="*/ 2300067 w 6161649"/>
                  <a:gd name="connsiteY71" fmla="*/ 829994 h 2546252"/>
                  <a:gd name="connsiteX72" fmla="*/ 2368315 w 6161649"/>
                  <a:gd name="connsiteY72" fmla="*/ 818208 h 2546252"/>
                  <a:gd name="connsiteX73" fmla="*/ 2433711 w 6161649"/>
                  <a:gd name="connsiteY73" fmla="*/ 808892 h 2546252"/>
                  <a:gd name="connsiteX74" fmla="*/ 2454812 w 6161649"/>
                  <a:gd name="connsiteY74" fmla="*/ 801858 h 2546252"/>
                  <a:gd name="connsiteX75" fmla="*/ 2539218 w 6161649"/>
                  <a:gd name="connsiteY75" fmla="*/ 787791 h 2546252"/>
                  <a:gd name="connsiteX76" fmla="*/ 2553286 w 6161649"/>
                  <a:gd name="connsiteY76" fmla="*/ 766689 h 2546252"/>
                  <a:gd name="connsiteX77" fmla="*/ 2560320 w 6161649"/>
                  <a:gd name="connsiteY77" fmla="*/ 745587 h 2546252"/>
                  <a:gd name="connsiteX78" fmla="*/ 2581421 w 6161649"/>
                  <a:gd name="connsiteY78" fmla="*/ 738554 h 2546252"/>
                  <a:gd name="connsiteX79" fmla="*/ 2679895 w 6161649"/>
                  <a:gd name="connsiteY79" fmla="*/ 745587 h 2546252"/>
                  <a:gd name="connsiteX80" fmla="*/ 2764301 w 6161649"/>
                  <a:gd name="connsiteY80" fmla="*/ 745587 h 2546252"/>
                  <a:gd name="connsiteX81" fmla="*/ 2771335 w 6161649"/>
                  <a:gd name="connsiteY81" fmla="*/ 724486 h 2546252"/>
                  <a:gd name="connsiteX82" fmla="*/ 2813538 w 6161649"/>
                  <a:gd name="connsiteY82" fmla="*/ 717452 h 2546252"/>
                  <a:gd name="connsiteX83" fmla="*/ 2855741 w 6161649"/>
                  <a:gd name="connsiteY83" fmla="*/ 703384 h 2546252"/>
                  <a:gd name="connsiteX84" fmla="*/ 3017520 w 6161649"/>
                  <a:gd name="connsiteY84" fmla="*/ 695590 h 2546252"/>
                  <a:gd name="connsiteX85" fmla="*/ 3034630 w 6161649"/>
                  <a:gd name="connsiteY85" fmla="*/ 679812 h 2546252"/>
                  <a:gd name="connsiteX86" fmla="*/ 3123027 w 6161649"/>
                  <a:gd name="connsiteY86" fmla="*/ 668215 h 2546252"/>
                  <a:gd name="connsiteX87" fmla="*/ 3151163 w 6161649"/>
                  <a:gd name="connsiteY87" fmla="*/ 661181 h 2546252"/>
                  <a:gd name="connsiteX88" fmla="*/ 3200400 w 6161649"/>
                  <a:gd name="connsiteY88" fmla="*/ 647114 h 2546252"/>
                  <a:gd name="connsiteX89" fmla="*/ 3242603 w 6161649"/>
                  <a:gd name="connsiteY89" fmla="*/ 640080 h 2546252"/>
                  <a:gd name="connsiteX90" fmla="*/ 3294691 w 6161649"/>
                  <a:gd name="connsiteY90" fmla="*/ 628863 h 2546252"/>
                  <a:gd name="connsiteX91" fmla="*/ 3334043 w 6161649"/>
                  <a:gd name="connsiteY91" fmla="*/ 597877 h 2546252"/>
                  <a:gd name="connsiteX92" fmla="*/ 3397347 w 6161649"/>
                  <a:gd name="connsiteY92" fmla="*/ 513471 h 2546252"/>
                  <a:gd name="connsiteX93" fmla="*/ 3453618 w 6161649"/>
                  <a:gd name="connsiteY93" fmla="*/ 485335 h 2546252"/>
                  <a:gd name="connsiteX94" fmla="*/ 3495821 w 6161649"/>
                  <a:gd name="connsiteY94" fmla="*/ 471267 h 2546252"/>
                  <a:gd name="connsiteX95" fmla="*/ 3567300 w 6161649"/>
                  <a:gd name="connsiteY95" fmla="*/ 457581 h 2546252"/>
                  <a:gd name="connsiteX96" fmla="*/ 3655130 w 6161649"/>
                  <a:gd name="connsiteY96" fmla="*/ 453017 h 2546252"/>
                  <a:gd name="connsiteX97" fmla="*/ 3783449 w 6161649"/>
                  <a:gd name="connsiteY97" fmla="*/ 429064 h 2546252"/>
                  <a:gd name="connsiteX98" fmla="*/ 3896751 w 6161649"/>
                  <a:gd name="connsiteY98" fmla="*/ 407963 h 2546252"/>
                  <a:gd name="connsiteX99" fmla="*/ 3903784 w 6161649"/>
                  <a:gd name="connsiteY99" fmla="*/ 407963 h 2546252"/>
                  <a:gd name="connsiteX100" fmla="*/ 3903784 w 6161649"/>
                  <a:gd name="connsiteY100" fmla="*/ 379827 h 2546252"/>
                  <a:gd name="connsiteX101" fmla="*/ 4192172 w 6161649"/>
                  <a:gd name="connsiteY101" fmla="*/ 379827 h 2546252"/>
                  <a:gd name="connsiteX102" fmla="*/ 4220307 w 6161649"/>
                  <a:gd name="connsiteY102" fmla="*/ 337624 h 2546252"/>
                  <a:gd name="connsiteX103" fmla="*/ 4389120 w 6161649"/>
                  <a:gd name="connsiteY103" fmla="*/ 337624 h 2546252"/>
                  <a:gd name="connsiteX104" fmla="*/ 4389120 w 6161649"/>
                  <a:gd name="connsiteY104" fmla="*/ 337624 h 2546252"/>
                  <a:gd name="connsiteX105" fmla="*/ 4543864 w 6161649"/>
                  <a:gd name="connsiteY105" fmla="*/ 330591 h 2546252"/>
                  <a:gd name="connsiteX106" fmla="*/ 4543864 w 6161649"/>
                  <a:gd name="connsiteY106" fmla="*/ 330591 h 2546252"/>
                  <a:gd name="connsiteX107" fmla="*/ 4593101 w 6161649"/>
                  <a:gd name="connsiteY107" fmla="*/ 288387 h 2546252"/>
                  <a:gd name="connsiteX108" fmla="*/ 4642338 w 6161649"/>
                  <a:gd name="connsiteY108" fmla="*/ 270898 h 2546252"/>
                  <a:gd name="connsiteX109" fmla="*/ 4920841 w 6161649"/>
                  <a:gd name="connsiteY109" fmla="*/ 270898 h 2546252"/>
                  <a:gd name="connsiteX110" fmla="*/ 4965895 w 6161649"/>
                  <a:gd name="connsiteY110" fmla="*/ 239151 h 2546252"/>
                  <a:gd name="connsiteX111" fmla="*/ 5036234 w 6161649"/>
                  <a:gd name="connsiteY111" fmla="*/ 232117 h 2546252"/>
                  <a:gd name="connsiteX112" fmla="*/ 5057335 w 6161649"/>
                  <a:gd name="connsiteY112" fmla="*/ 211015 h 2546252"/>
                  <a:gd name="connsiteX113" fmla="*/ 5591907 w 6161649"/>
                  <a:gd name="connsiteY113" fmla="*/ 211015 h 2546252"/>
                  <a:gd name="connsiteX114" fmla="*/ 5591907 w 6161649"/>
                  <a:gd name="connsiteY114" fmla="*/ 211015 h 2546252"/>
                  <a:gd name="connsiteX115" fmla="*/ 5725551 w 6161649"/>
                  <a:gd name="connsiteY115" fmla="*/ 211015 h 2546252"/>
                  <a:gd name="connsiteX116" fmla="*/ 5725551 w 6161649"/>
                  <a:gd name="connsiteY116" fmla="*/ 182880 h 2546252"/>
                  <a:gd name="connsiteX117" fmla="*/ 5781821 w 6161649"/>
                  <a:gd name="connsiteY117" fmla="*/ 112541 h 2546252"/>
                  <a:gd name="connsiteX118" fmla="*/ 5908431 w 6161649"/>
                  <a:gd name="connsiteY118" fmla="*/ 112541 h 2546252"/>
                  <a:gd name="connsiteX119" fmla="*/ 5908431 w 6161649"/>
                  <a:gd name="connsiteY119" fmla="*/ 35169 h 2546252"/>
                  <a:gd name="connsiteX120" fmla="*/ 5992837 w 6161649"/>
                  <a:gd name="connsiteY120" fmla="*/ 28135 h 2546252"/>
                  <a:gd name="connsiteX121" fmla="*/ 6084277 w 6161649"/>
                  <a:gd name="connsiteY121" fmla="*/ 21101 h 2546252"/>
                  <a:gd name="connsiteX122" fmla="*/ 6140547 w 6161649"/>
                  <a:gd name="connsiteY122" fmla="*/ 14067 h 2546252"/>
                  <a:gd name="connsiteX123" fmla="*/ 6161649 w 6161649"/>
                  <a:gd name="connsiteY123" fmla="*/ 0 h 2546252"/>
                  <a:gd name="connsiteX124" fmla="*/ 6161649 w 6161649"/>
                  <a:gd name="connsiteY124" fmla="*/ 0 h 2546252"/>
                  <a:gd name="connsiteX0" fmla="*/ 0 w 6161649"/>
                  <a:gd name="connsiteY0" fmla="*/ 2546252 h 2546252"/>
                  <a:gd name="connsiteX1" fmla="*/ 0 w 6161649"/>
                  <a:gd name="connsiteY1" fmla="*/ 2546252 h 2546252"/>
                  <a:gd name="connsiteX2" fmla="*/ 14067 w 6161649"/>
                  <a:gd name="connsiteY2" fmla="*/ 2482947 h 2546252"/>
                  <a:gd name="connsiteX3" fmla="*/ 28135 w 6161649"/>
                  <a:gd name="connsiteY3" fmla="*/ 2440744 h 2546252"/>
                  <a:gd name="connsiteX4" fmla="*/ 35169 w 6161649"/>
                  <a:gd name="connsiteY4" fmla="*/ 2370406 h 2546252"/>
                  <a:gd name="connsiteX5" fmla="*/ 42203 w 6161649"/>
                  <a:gd name="connsiteY5" fmla="*/ 2349304 h 2546252"/>
                  <a:gd name="connsiteX6" fmla="*/ 49237 w 6161649"/>
                  <a:gd name="connsiteY6" fmla="*/ 2307101 h 2546252"/>
                  <a:gd name="connsiteX7" fmla="*/ 56271 w 6161649"/>
                  <a:gd name="connsiteY7" fmla="*/ 2187526 h 2546252"/>
                  <a:gd name="connsiteX8" fmla="*/ 77372 w 6161649"/>
                  <a:gd name="connsiteY8" fmla="*/ 2110154 h 2546252"/>
                  <a:gd name="connsiteX9" fmla="*/ 84406 w 6161649"/>
                  <a:gd name="connsiteY9" fmla="*/ 2018714 h 2546252"/>
                  <a:gd name="connsiteX10" fmla="*/ 98474 w 6161649"/>
                  <a:gd name="connsiteY10" fmla="*/ 1976511 h 2546252"/>
                  <a:gd name="connsiteX11" fmla="*/ 105507 w 6161649"/>
                  <a:gd name="connsiteY11" fmla="*/ 1934307 h 2546252"/>
                  <a:gd name="connsiteX12" fmla="*/ 112541 w 6161649"/>
                  <a:gd name="connsiteY12" fmla="*/ 1913206 h 2546252"/>
                  <a:gd name="connsiteX13" fmla="*/ 119575 w 6161649"/>
                  <a:gd name="connsiteY13" fmla="*/ 1878037 h 2546252"/>
                  <a:gd name="connsiteX14" fmla="*/ 133643 w 6161649"/>
                  <a:gd name="connsiteY14" fmla="*/ 1835834 h 2546252"/>
                  <a:gd name="connsiteX15" fmla="*/ 147711 w 6161649"/>
                  <a:gd name="connsiteY15" fmla="*/ 1772529 h 2546252"/>
                  <a:gd name="connsiteX16" fmla="*/ 161778 w 6161649"/>
                  <a:gd name="connsiteY16" fmla="*/ 1751427 h 2546252"/>
                  <a:gd name="connsiteX17" fmla="*/ 168812 w 6161649"/>
                  <a:gd name="connsiteY17" fmla="*/ 1730326 h 2546252"/>
                  <a:gd name="connsiteX18" fmla="*/ 189914 w 6161649"/>
                  <a:gd name="connsiteY18" fmla="*/ 1716258 h 2546252"/>
                  <a:gd name="connsiteX19" fmla="*/ 203981 w 6161649"/>
                  <a:gd name="connsiteY19" fmla="*/ 1695157 h 2546252"/>
                  <a:gd name="connsiteX20" fmla="*/ 218049 w 6161649"/>
                  <a:gd name="connsiteY20" fmla="*/ 1652954 h 2546252"/>
                  <a:gd name="connsiteX21" fmla="*/ 239151 w 6161649"/>
                  <a:gd name="connsiteY21" fmla="*/ 1638886 h 2546252"/>
                  <a:gd name="connsiteX22" fmla="*/ 253218 w 6161649"/>
                  <a:gd name="connsiteY22" fmla="*/ 1617784 h 2546252"/>
                  <a:gd name="connsiteX23" fmla="*/ 274320 w 6161649"/>
                  <a:gd name="connsiteY23" fmla="*/ 1610751 h 2546252"/>
                  <a:gd name="connsiteX24" fmla="*/ 281354 w 6161649"/>
                  <a:gd name="connsiteY24" fmla="*/ 1589649 h 2546252"/>
                  <a:gd name="connsiteX25" fmla="*/ 309489 w 6161649"/>
                  <a:gd name="connsiteY25" fmla="*/ 1498209 h 2546252"/>
                  <a:gd name="connsiteX26" fmla="*/ 330591 w 6161649"/>
                  <a:gd name="connsiteY26" fmla="*/ 1484141 h 2546252"/>
                  <a:gd name="connsiteX27" fmla="*/ 372794 w 6161649"/>
                  <a:gd name="connsiteY27" fmla="*/ 1470074 h 2546252"/>
                  <a:gd name="connsiteX28" fmla="*/ 436098 w 6161649"/>
                  <a:gd name="connsiteY28" fmla="*/ 1441938 h 2546252"/>
                  <a:gd name="connsiteX29" fmla="*/ 457200 w 6161649"/>
                  <a:gd name="connsiteY29" fmla="*/ 1434904 h 2546252"/>
                  <a:gd name="connsiteX30" fmla="*/ 485335 w 6161649"/>
                  <a:gd name="connsiteY30" fmla="*/ 1392701 h 2546252"/>
                  <a:gd name="connsiteX31" fmla="*/ 492369 w 6161649"/>
                  <a:gd name="connsiteY31" fmla="*/ 1371600 h 2546252"/>
                  <a:gd name="connsiteX32" fmla="*/ 513471 w 6161649"/>
                  <a:gd name="connsiteY32" fmla="*/ 1357532 h 2546252"/>
                  <a:gd name="connsiteX33" fmla="*/ 562707 w 6161649"/>
                  <a:gd name="connsiteY33" fmla="*/ 1329397 h 2546252"/>
                  <a:gd name="connsiteX34" fmla="*/ 576775 w 6161649"/>
                  <a:gd name="connsiteY34" fmla="*/ 1308295 h 2546252"/>
                  <a:gd name="connsiteX35" fmla="*/ 597877 w 6161649"/>
                  <a:gd name="connsiteY35" fmla="*/ 1294227 h 2546252"/>
                  <a:gd name="connsiteX36" fmla="*/ 604911 w 6161649"/>
                  <a:gd name="connsiteY36" fmla="*/ 1273126 h 2546252"/>
                  <a:gd name="connsiteX37" fmla="*/ 661181 w 6161649"/>
                  <a:gd name="connsiteY37" fmla="*/ 1259058 h 2546252"/>
                  <a:gd name="connsiteX38" fmla="*/ 773723 w 6161649"/>
                  <a:gd name="connsiteY38" fmla="*/ 1259058 h 2546252"/>
                  <a:gd name="connsiteX39" fmla="*/ 773723 w 6161649"/>
                  <a:gd name="connsiteY39" fmla="*/ 1252024 h 2546252"/>
                  <a:gd name="connsiteX40" fmla="*/ 844061 w 6161649"/>
                  <a:gd name="connsiteY40" fmla="*/ 1202787 h 2546252"/>
                  <a:gd name="connsiteX41" fmla="*/ 858129 w 6161649"/>
                  <a:gd name="connsiteY41" fmla="*/ 1202787 h 2546252"/>
                  <a:gd name="connsiteX42" fmla="*/ 942535 w 6161649"/>
                  <a:gd name="connsiteY42" fmla="*/ 1202787 h 2546252"/>
                  <a:gd name="connsiteX43" fmla="*/ 970671 w 6161649"/>
                  <a:gd name="connsiteY43" fmla="*/ 1146517 h 2546252"/>
                  <a:gd name="connsiteX44" fmla="*/ 1033975 w 6161649"/>
                  <a:gd name="connsiteY44" fmla="*/ 1132449 h 2546252"/>
                  <a:gd name="connsiteX45" fmla="*/ 1069144 w 6161649"/>
                  <a:gd name="connsiteY45" fmla="*/ 1125415 h 2546252"/>
                  <a:gd name="connsiteX46" fmla="*/ 1083212 w 6161649"/>
                  <a:gd name="connsiteY46" fmla="*/ 1104314 h 2546252"/>
                  <a:gd name="connsiteX47" fmla="*/ 1125415 w 6161649"/>
                  <a:gd name="connsiteY47" fmla="*/ 1090246 h 2546252"/>
                  <a:gd name="connsiteX48" fmla="*/ 1125415 w 6161649"/>
                  <a:gd name="connsiteY48" fmla="*/ 1090246 h 2546252"/>
                  <a:gd name="connsiteX49" fmla="*/ 1153551 w 6161649"/>
                  <a:gd name="connsiteY49" fmla="*/ 1083212 h 2546252"/>
                  <a:gd name="connsiteX50" fmla="*/ 1195754 w 6161649"/>
                  <a:gd name="connsiteY50" fmla="*/ 1069144 h 2546252"/>
                  <a:gd name="connsiteX51" fmla="*/ 1216855 w 6161649"/>
                  <a:gd name="connsiteY51" fmla="*/ 1026941 h 2546252"/>
                  <a:gd name="connsiteX52" fmla="*/ 1230923 w 6161649"/>
                  <a:gd name="connsiteY52" fmla="*/ 1005840 h 2546252"/>
                  <a:gd name="connsiteX53" fmla="*/ 1353160 w 6161649"/>
                  <a:gd name="connsiteY53" fmla="*/ 1001278 h 2546252"/>
                  <a:gd name="connsiteX54" fmla="*/ 1390420 w 6161649"/>
                  <a:gd name="connsiteY54" fmla="*/ 965347 h 2546252"/>
                  <a:gd name="connsiteX55" fmla="*/ 1460948 w 6161649"/>
                  <a:gd name="connsiteY55" fmla="*/ 968200 h 2546252"/>
                  <a:gd name="connsiteX56" fmla="*/ 1498209 w 6161649"/>
                  <a:gd name="connsiteY56" fmla="*/ 949569 h 2546252"/>
                  <a:gd name="connsiteX57" fmla="*/ 1519311 w 6161649"/>
                  <a:gd name="connsiteY57" fmla="*/ 935501 h 2546252"/>
                  <a:gd name="connsiteX58" fmla="*/ 1563604 w 6161649"/>
                  <a:gd name="connsiteY58" fmla="*/ 938352 h 2546252"/>
                  <a:gd name="connsiteX59" fmla="*/ 1617214 w 6161649"/>
                  <a:gd name="connsiteY59" fmla="*/ 927136 h 2546252"/>
                  <a:gd name="connsiteX60" fmla="*/ 1688123 w 6161649"/>
                  <a:gd name="connsiteY60" fmla="*/ 886264 h 2546252"/>
                  <a:gd name="connsiteX61" fmla="*/ 1732797 w 6161649"/>
                  <a:gd name="connsiteY61" fmla="*/ 865543 h 2546252"/>
                  <a:gd name="connsiteX62" fmla="*/ 1821766 w 6161649"/>
                  <a:gd name="connsiteY62" fmla="*/ 866303 h 2546252"/>
                  <a:gd name="connsiteX63" fmla="*/ 1855224 w 6161649"/>
                  <a:gd name="connsiteY63" fmla="*/ 844441 h 2546252"/>
                  <a:gd name="connsiteX64" fmla="*/ 1913206 w 6161649"/>
                  <a:gd name="connsiteY64" fmla="*/ 844061 h 2546252"/>
                  <a:gd name="connsiteX65" fmla="*/ 1965294 w 6161649"/>
                  <a:gd name="connsiteY65" fmla="*/ 850335 h 2546252"/>
                  <a:gd name="connsiteX66" fmla="*/ 2013581 w 6161649"/>
                  <a:gd name="connsiteY66" fmla="*/ 852426 h 2546252"/>
                  <a:gd name="connsiteX67" fmla="*/ 2072132 w 6161649"/>
                  <a:gd name="connsiteY67" fmla="*/ 850335 h 2546252"/>
                  <a:gd name="connsiteX68" fmla="*/ 2124221 w 6161649"/>
                  <a:gd name="connsiteY68" fmla="*/ 851095 h 2546252"/>
                  <a:gd name="connsiteX69" fmla="*/ 2145323 w 6161649"/>
                  <a:gd name="connsiteY69" fmla="*/ 844061 h 2546252"/>
                  <a:gd name="connsiteX70" fmla="*/ 2208627 w 6161649"/>
                  <a:gd name="connsiteY70" fmla="*/ 837027 h 2546252"/>
                  <a:gd name="connsiteX71" fmla="*/ 2300067 w 6161649"/>
                  <a:gd name="connsiteY71" fmla="*/ 829994 h 2546252"/>
                  <a:gd name="connsiteX72" fmla="*/ 2368315 w 6161649"/>
                  <a:gd name="connsiteY72" fmla="*/ 818208 h 2546252"/>
                  <a:gd name="connsiteX73" fmla="*/ 2433711 w 6161649"/>
                  <a:gd name="connsiteY73" fmla="*/ 808892 h 2546252"/>
                  <a:gd name="connsiteX74" fmla="*/ 2454812 w 6161649"/>
                  <a:gd name="connsiteY74" fmla="*/ 801858 h 2546252"/>
                  <a:gd name="connsiteX75" fmla="*/ 2539218 w 6161649"/>
                  <a:gd name="connsiteY75" fmla="*/ 787791 h 2546252"/>
                  <a:gd name="connsiteX76" fmla="*/ 2553286 w 6161649"/>
                  <a:gd name="connsiteY76" fmla="*/ 766689 h 2546252"/>
                  <a:gd name="connsiteX77" fmla="*/ 2560320 w 6161649"/>
                  <a:gd name="connsiteY77" fmla="*/ 745587 h 2546252"/>
                  <a:gd name="connsiteX78" fmla="*/ 2581421 w 6161649"/>
                  <a:gd name="connsiteY78" fmla="*/ 738554 h 2546252"/>
                  <a:gd name="connsiteX79" fmla="*/ 2679895 w 6161649"/>
                  <a:gd name="connsiteY79" fmla="*/ 745587 h 2546252"/>
                  <a:gd name="connsiteX80" fmla="*/ 2764301 w 6161649"/>
                  <a:gd name="connsiteY80" fmla="*/ 745587 h 2546252"/>
                  <a:gd name="connsiteX81" fmla="*/ 2771335 w 6161649"/>
                  <a:gd name="connsiteY81" fmla="*/ 724486 h 2546252"/>
                  <a:gd name="connsiteX82" fmla="*/ 2813538 w 6161649"/>
                  <a:gd name="connsiteY82" fmla="*/ 717452 h 2546252"/>
                  <a:gd name="connsiteX83" fmla="*/ 2855741 w 6161649"/>
                  <a:gd name="connsiteY83" fmla="*/ 703384 h 2546252"/>
                  <a:gd name="connsiteX84" fmla="*/ 3017520 w 6161649"/>
                  <a:gd name="connsiteY84" fmla="*/ 695590 h 2546252"/>
                  <a:gd name="connsiteX85" fmla="*/ 3034630 w 6161649"/>
                  <a:gd name="connsiteY85" fmla="*/ 679812 h 2546252"/>
                  <a:gd name="connsiteX86" fmla="*/ 3123027 w 6161649"/>
                  <a:gd name="connsiteY86" fmla="*/ 668215 h 2546252"/>
                  <a:gd name="connsiteX87" fmla="*/ 3151163 w 6161649"/>
                  <a:gd name="connsiteY87" fmla="*/ 661181 h 2546252"/>
                  <a:gd name="connsiteX88" fmla="*/ 3200400 w 6161649"/>
                  <a:gd name="connsiteY88" fmla="*/ 647114 h 2546252"/>
                  <a:gd name="connsiteX89" fmla="*/ 3242603 w 6161649"/>
                  <a:gd name="connsiteY89" fmla="*/ 640080 h 2546252"/>
                  <a:gd name="connsiteX90" fmla="*/ 3294691 w 6161649"/>
                  <a:gd name="connsiteY90" fmla="*/ 628863 h 2546252"/>
                  <a:gd name="connsiteX91" fmla="*/ 3334043 w 6161649"/>
                  <a:gd name="connsiteY91" fmla="*/ 597877 h 2546252"/>
                  <a:gd name="connsiteX92" fmla="*/ 3397347 w 6161649"/>
                  <a:gd name="connsiteY92" fmla="*/ 513471 h 2546252"/>
                  <a:gd name="connsiteX93" fmla="*/ 3453618 w 6161649"/>
                  <a:gd name="connsiteY93" fmla="*/ 485335 h 2546252"/>
                  <a:gd name="connsiteX94" fmla="*/ 3495821 w 6161649"/>
                  <a:gd name="connsiteY94" fmla="*/ 471267 h 2546252"/>
                  <a:gd name="connsiteX95" fmla="*/ 3567300 w 6161649"/>
                  <a:gd name="connsiteY95" fmla="*/ 457581 h 2546252"/>
                  <a:gd name="connsiteX96" fmla="*/ 3655130 w 6161649"/>
                  <a:gd name="connsiteY96" fmla="*/ 453017 h 2546252"/>
                  <a:gd name="connsiteX97" fmla="*/ 3783449 w 6161649"/>
                  <a:gd name="connsiteY97" fmla="*/ 429064 h 2546252"/>
                  <a:gd name="connsiteX98" fmla="*/ 3896751 w 6161649"/>
                  <a:gd name="connsiteY98" fmla="*/ 407963 h 2546252"/>
                  <a:gd name="connsiteX99" fmla="*/ 3903784 w 6161649"/>
                  <a:gd name="connsiteY99" fmla="*/ 407963 h 2546252"/>
                  <a:gd name="connsiteX100" fmla="*/ 3903784 w 6161649"/>
                  <a:gd name="connsiteY100" fmla="*/ 379827 h 2546252"/>
                  <a:gd name="connsiteX101" fmla="*/ 4192172 w 6161649"/>
                  <a:gd name="connsiteY101" fmla="*/ 379827 h 2546252"/>
                  <a:gd name="connsiteX102" fmla="*/ 4220307 w 6161649"/>
                  <a:gd name="connsiteY102" fmla="*/ 337624 h 2546252"/>
                  <a:gd name="connsiteX103" fmla="*/ 4389120 w 6161649"/>
                  <a:gd name="connsiteY103" fmla="*/ 337624 h 2546252"/>
                  <a:gd name="connsiteX104" fmla="*/ 4389120 w 6161649"/>
                  <a:gd name="connsiteY104" fmla="*/ 337624 h 2546252"/>
                  <a:gd name="connsiteX105" fmla="*/ 4543864 w 6161649"/>
                  <a:gd name="connsiteY105" fmla="*/ 330591 h 2546252"/>
                  <a:gd name="connsiteX106" fmla="*/ 4543864 w 6161649"/>
                  <a:gd name="connsiteY106" fmla="*/ 330591 h 2546252"/>
                  <a:gd name="connsiteX107" fmla="*/ 4593101 w 6161649"/>
                  <a:gd name="connsiteY107" fmla="*/ 288387 h 2546252"/>
                  <a:gd name="connsiteX108" fmla="*/ 4642338 w 6161649"/>
                  <a:gd name="connsiteY108" fmla="*/ 270898 h 2546252"/>
                  <a:gd name="connsiteX109" fmla="*/ 4920841 w 6161649"/>
                  <a:gd name="connsiteY109" fmla="*/ 270898 h 2546252"/>
                  <a:gd name="connsiteX110" fmla="*/ 4965895 w 6161649"/>
                  <a:gd name="connsiteY110" fmla="*/ 239151 h 2546252"/>
                  <a:gd name="connsiteX111" fmla="*/ 5036234 w 6161649"/>
                  <a:gd name="connsiteY111" fmla="*/ 232117 h 2546252"/>
                  <a:gd name="connsiteX112" fmla="*/ 5057335 w 6161649"/>
                  <a:gd name="connsiteY112" fmla="*/ 211015 h 2546252"/>
                  <a:gd name="connsiteX113" fmla="*/ 5591907 w 6161649"/>
                  <a:gd name="connsiteY113" fmla="*/ 211015 h 2546252"/>
                  <a:gd name="connsiteX114" fmla="*/ 5591907 w 6161649"/>
                  <a:gd name="connsiteY114" fmla="*/ 211015 h 2546252"/>
                  <a:gd name="connsiteX115" fmla="*/ 5725551 w 6161649"/>
                  <a:gd name="connsiteY115" fmla="*/ 211015 h 2546252"/>
                  <a:gd name="connsiteX116" fmla="*/ 5725551 w 6161649"/>
                  <a:gd name="connsiteY116" fmla="*/ 182880 h 2546252"/>
                  <a:gd name="connsiteX117" fmla="*/ 5781821 w 6161649"/>
                  <a:gd name="connsiteY117" fmla="*/ 112541 h 2546252"/>
                  <a:gd name="connsiteX118" fmla="*/ 5908431 w 6161649"/>
                  <a:gd name="connsiteY118" fmla="*/ 112541 h 2546252"/>
                  <a:gd name="connsiteX119" fmla="*/ 5908431 w 6161649"/>
                  <a:gd name="connsiteY119" fmla="*/ 35169 h 2546252"/>
                  <a:gd name="connsiteX120" fmla="*/ 5992837 w 6161649"/>
                  <a:gd name="connsiteY120" fmla="*/ 28135 h 2546252"/>
                  <a:gd name="connsiteX121" fmla="*/ 6084277 w 6161649"/>
                  <a:gd name="connsiteY121" fmla="*/ 21101 h 2546252"/>
                  <a:gd name="connsiteX122" fmla="*/ 6140547 w 6161649"/>
                  <a:gd name="connsiteY122" fmla="*/ 14067 h 2546252"/>
                  <a:gd name="connsiteX123" fmla="*/ 6161649 w 6161649"/>
                  <a:gd name="connsiteY123" fmla="*/ 0 h 2546252"/>
                  <a:gd name="connsiteX124" fmla="*/ 6161649 w 6161649"/>
                  <a:gd name="connsiteY124" fmla="*/ 0 h 2546252"/>
                  <a:gd name="connsiteX0" fmla="*/ 0 w 6161649"/>
                  <a:gd name="connsiteY0" fmla="*/ 2546252 h 2546252"/>
                  <a:gd name="connsiteX1" fmla="*/ 0 w 6161649"/>
                  <a:gd name="connsiteY1" fmla="*/ 2546252 h 2546252"/>
                  <a:gd name="connsiteX2" fmla="*/ 14067 w 6161649"/>
                  <a:gd name="connsiteY2" fmla="*/ 2482947 h 2546252"/>
                  <a:gd name="connsiteX3" fmla="*/ 28135 w 6161649"/>
                  <a:gd name="connsiteY3" fmla="*/ 2440744 h 2546252"/>
                  <a:gd name="connsiteX4" fmla="*/ 35169 w 6161649"/>
                  <a:gd name="connsiteY4" fmla="*/ 2370406 h 2546252"/>
                  <a:gd name="connsiteX5" fmla="*/ 42203 w 6161649"/>
                  <a:gd name="connsiteY5" fmla="*/ 2349304 h 2546252"/>
                  <a:gd name="connsiteX6" fmla="*/ 49237 w 6161649"/>
                  <a:gd name="connsiteY6" fmla="*/ 2307101 h 2546252"/>
                  <a:gd name="connsiteX7" fmla="*/ 56271 w 6161649"/>
                  <a:gd name="connsiteY7" fmla="*/ 2187526 h 2546252"/>
                  <a:gd name="connsiteX8" fmla="*/ 77372 w 6161649"/>
                  <a:gd name="connsiteY8" fmla="*/ 2110154 h 2546252"/>
                  <a:gd name="connsiteX9" fmla="*/ 84406 w 6161649"/>
                  <a:gd name="connsiteY9" fmla="*/ 2018714 h 2546252"/>
                  <a:gd name="connsiteX10" fmla="*/ 98474 w 6161649"/>
                  <a:gd name="connsiteY10" fmla="*/ 1976511 h 2546252"/>
                  <a:gd name="connsiteX11" fmla="*/ 105507 w 6161649"/>
                  <a:gd name="connsiteY11" fmla="*/ 1934307 h 2546252"/>
                  <a:gd name="connsiteX12" fmla="*/ 112541 w 6161649"/>
                  <a:gd name="connsiteY12" fmla="*/ 1913206 h 2546252"/>
                  <a:gd name="connsiteX13" fmla="*/ 119575 w 6161649"/>
                  <a:gd name="connsiteY13" fmla="*/ 1878037 h 2546252"/>
                  <a:gd name="connsiteX14" fmla="*/ 133643 w 6161649"/>
                  <a:gd name="connsiteY14" fmla="*/ 1835834 h 2546252"/>
                  <a:gd name="connsiteX15" fmla="*/ 147711 w 6161649"/>
                  <a:gd name="connsiteY15" fmla="*/ 1772529 h 2546252"/>
                  <a:gd name="connsiteX16" fmla="*/ 161778 w 6161649"/>
                  <a:gd name="connsiteY16" fmla="*/ 1751427 h 2546252"/>
                  <a:gd name="connsiteX17" fmla="*/ 168812 w 6161649"/>
                  <a:gd name="connsiteY17" fmla="*/ 1730326 h 2546252"/>
                  <a:gd name="connsiteX18" fmla="*/ 189914 w 6161649"/>
                  <a:gd name="connsiteY18" fmla="*/ 1716258 h 2546252"/>
                  <a:gd name="connsiteX19" fmla="*/ 203981 w 6161649"/>
                  <a:gd name="connsiteY19" fmla="*/ 1695157 h 2546252"/>
                  <a:gd name="connsiteX20" fmla="*/ 218049 w 6161649"/>
                  <a:gd name="connsiteY20" fmla="*/ 1652954 h 2546252"/>
                  <a:gd name="connsiteX21" fmla="*/ 239151 w 6161649"/>
                  <a:gd name="connsiteY21" fmla="*/ 1638886 h 2546252"/>
                  <a:gd name="connsiteX22" fmla="*/ 253218 w 6161649"/>
                  <a:gd name="connsiteY22" fmla="*/ 1617784 h 2546252"/>
                  <a:gd name="connsiteX23" fmla="*/ 274320 w 6161649"/>
                  <a:gd name="connsiteY23" fmla="*/ 1610751 h 2546252"/>
                  <a:gd name="connsiteX24" fmla="*/ 281354 w 6161649"/>
                  <a:gd name="connsiteY24" fmla="*/ 1589649 h 2546252"/>
                  <a:gd name="connsiteX25" fmla="*/ 309489 w 6161649"/>
                  <a:gd name="connsiteY25" fmla="*/ 1498209 h 2546252"/>
                  <a:gd name="connsiteX26" fmla="*/ 330591 w 6161649"/>
                  <a:gd name="connsiteY26" fmla="*/ 1484141 h 2546252"/>
                  <a:gd name="connsiteX27" fmla="*/ 372794 w 6161649"/>
                  <a:gd name="connsiteY27" fmla="*/ 1470074 h 2546252"/>
                  <a:gd name="connsiteX28" fmla="*/ 436098 w 6161649"/>
                  <a:gd name="connsiteY28" fmla="*/ 1441938 h 2546252"/>
                  <a:gd name="connsiteX29" fmla="*/ 457200 w 6161649"/>
                  <a:gd name="connsiteY29" fmla="*/ 1434904 h 2546252"/>
                  <a:gd name="connsiteX30" fmla="*/ 485335 w 6161649"/>
                  <a:gd name="connsiteY30" fmla="*/ 1392701 h 2546252"/>
                  <a:gd name="connsiteX31" fmla="*/ 492369 w 6161649"/>
                  <a:gd name="connsiteY31" fmla="*/ 1371600 h 2546252"/>
                  <a:gd name="connsiteX32" fmla="*/ 513471 w 6161649"/>
                  <a:gd name="connsiteY32" fmla="*/ 1357532 h 2546252"/>
                  <a:gd name="connsiteX33" fmla="*/ 562707 w 6161649"/>
                  <a:gd name="connsiteY33" fmla="*/ 1329397 h 2546252"/>
                  <a:gd name="connsiteX34" fmla="*/ 576775 w 6161649"/>
                  <a:gd name="connsiteY34" fmla="*/ 1308295 h 2546252"/>
                  <a:gd name="connsiteX35" fmla="*/ 597877 w 6161649"/>
                  <a:gd name="connsiteY35" fmla="*/ 1294227 h 2546252"/>
                  <a:gd name="connsiteX36" fmla="*/ 604911 w 6161649"/>
                  <a:gd name="connsiteY36" fmla="*/ 1273126 h 2546252"/>
                  <a:gd name="connsiteX37" fmla="*/ 661181 w 6161649"/>
                  <a:gd name="connsiteY37" fmla="*/ 1259058 h 2546252"/>
                  <a:gd name="connsiteX38" fmla="*/ 773723 w 6161649"/>
                  <a:gd name="connsiteY38" fmla="*/ 1259058 h 2546252"/>
                  <a:gd name="connsiteX39" fmla="*/ 773723 w 6161649"/>
                  <a:gd name="connsiteY39" fmla="*/ 1252024 h 2546252"/>
                  <a:gd name="connsiteX40" fmla="*/ 844061 w 6161649"/>
                  <a:gd name="connsiteY40" fmla="*/ 1202787 h 2546252"/>
                  <a:gd name="connsiteX41" fmla="*/ 858129 w 6161649"/>
                  <a:gd name="connsiteY41" fmla="*/ 1202787 h 2546252"/>
                  <a:gd name="connsiteX42" fmla="*/ 942535 w 6161649"/>
                  <a:gd name="connsiteY42" fmla="*/ 1202787 h 2546252"/>
                  <a:gd name="connsiteX43" fmla="*/ 970671 w 6161649"/>
                  <a:gd name="connsiteY43" fmla="*/ 1146517 h 2546252"/>
                  <a:gd name="connsiteX44" fmla="*/ 1033975 w 6161649"/>
                  <a:gd name="connsiteY44" fmla="*/ 1132449 h 2546252"/>
                  <a:gd name="connsiteX45" fmla="*/ 1069144 w 6161649"/>
                  <a:gd name="connsiteY45" fmla="*/ 1125415 h 2546252"/>
                  <a:gd name="connsiteX46" fmla="*/ 1083212 w 6161649"/>
                  <a:gd name="connsiteY46" fmla="*/ 1104314 h 2546252"/>
                  <a:gd name="connsiteX47" fmla="*/ 1125415 w 6161649"/>
                  <a:gd name="connsiteY47" fmla="*/ 1090246 h 2546252"/>
                  <a:gd name="connsiteX48" fmla="*/ 1125415 w 6161649"/>
                  <a:gd name="connsiteY48" fmla="*/ 1090246 h 2546252"/>
                  <a:gd name="connsiteX49" fmla="*/ 1153551 w 6161649"/>
                  <a:gd name="connsiteY49" fmla="*/ 1083212 h 2546252"/>
                  <a:gd name="connsiteX50" fmla="*/ 1195754 w 6161649"/>
                  <a:gd name="connsiteY50" fmla="*/ 1069144 h 2546252"/>
                  <a:gd name="connsiteX51" fmla="*/ 1216855 w 6161649"/>
                  <a:gd name="connsiteY51" fmla="*/ 1026941 h 2546252"/>
                  <a:gd name="connsiteX52" fmla="*/ 1230923 w 6161649"/>
                  <a:gd name="connsiteY52" fmla="*/ 1005840 h 2546252"/>
                  <a:gd name="connsiteX53" fmla="*/ 1353160 w 6161649"/>
                  <a:gd name="connsiteY53" fmla="*/ 1001278 h 2546252"/>
                  <a:gd name="connsiteX54" fmla="*/ 1390420 w 6161649"/>
                  <a:gd name="connsiteY54" fmla="*/ 965347 h 2546252"/>
                  <a:gd name="connsiteX55" fmla="*/ 1460948 w 6161649"/>
                  <a:gd name="connsiteY55" fmla="*/ 968200 h 2546252"/>
                  <a:gd name="connsiteX56" fmla="*/ 1498209 w 6161649"/>
                  <a:gd name="connsiteY56" fmla="*/ 949569 h 2546252"/>
                  <a:gd name="connsiteX57" fmla="*/ 1519311 w 6161649"/>
                  <a:gd name="connsiteY57" fmla="*/ 935501 h 2546252"/>
                  <a:gd name="connsiteX58" fmla="*/ 1563604 w 6161649"/>
                  <a:gd name="connsiteY58" fmla="*/ 938352 h 2546252"/>
                  <a:gd name="connsiteX59" fmla="*/ 1617214 w 6161649"/>
                  <a:gd name="connsiteY59" fmla="*/ 927136 h 2546252"/>
                  <a:gd name="connsiteX60" fmla="*/ 1688123 w 6161649"/>
                  <a:gd name="connsiteY60" fmla="*/ 886264 h 2546252"/>
                  <a:gd name="connsiteX61" fmla="*/ 1732797 w 6161649"/>
                  <a:gd name="connsiteY61" fmla="*/ 865543 h 2546252"/>
                  <a:gd name="connsiteX62" fmla="*/ 1821766 w 6161649"/>
                  <a:gd name="connsiteY62" fmla="*/ 866303 h 2546252"/>
                  <a:gd name="connsiteX63" fmla="*/ 1855224 w 6161649"/>
                  <a:gd name="connsiteY63" fmla="*/ 844441 h 2546252"/>
                  <a:gd name="connsiteX64" fmla="*/ 1913206 w 6161649"/>
                  <a:gd name="connsiteY64" fmla="*/ 844061 h 2546252"/>
                  <a:gd name="connsiteX65" fmla="*/ 1965294 w 6161649"/>
                  <a:gd name="connsiteY65" fmla="*/ 850335 h 2546252"/>
                  <a:gd name="connsiteX66" fmla="*/ 2013581 w 6161649"/>
                  <a:gd name="connsiteY66" fmla="*/ 852426 h 2546252"/>
                  <a:gd name="connsiteX67" fmla="*/ 2072132 w 6161649"/>
                  <a:gd name="connsiteY67" fmla="*/ 850335 h 2546252"/>
                  <a:gd name="connsiteX68" fmla="*/ 2124221 w 6161649"/>
                  <a:gd name="connsiteY68" fmla="*/ 851095 h 2546252"/>
                  <a:gd name="connsiteX69" fmla="*/ 2145323 w 6161649"/>
                  <a:gd name="connsiteY69" fmla="*/ 844061 h 2546252"/>
                  <a:gd name="connsiteX70" fmla="*/ 2208627 w 6161649"/>
                  <a:gd name="connsiteY70" fmla="*/ 837027 h 2546252"/>
                  <a:gd name="connsiteX71" fmla="*/ 2300067 w 6161649"/>
                  <a:gd name="connsiteY71" fmla="*/ 829994 h 2546252"/>
                  <a:gd name="connsiteX72" fmla="*/ 2368315 w 6161649"/>
                  <a:gd name="connsiteY72" fmla="*/ 818208 h 2546252"/>
                  <a:gd name="connsiteX73" fmla="*/ 2433711 w 6161649"/>
                  <a:gd name="connsiteY73" fmla="*/ 808892 h 2546252"/>
                  <a:gd name="connsiteX74" fmla="*/ 2454812 w 6161649"/>
                  <a:gd name="connsiteY74" fmla="*/ 801858 h 2546252"/>
                  <a:gd name="connsiteX75" fmla="*/ 2539218 w 6161649"/>
                  <a:gd name="connsiteY75" fmla="*/ 787791 h 2546252"/>
                  <a:gd name="connsiteX76" fmla="*/ 2553286 w 6161649"/>
                  <a:gd name="connsiteY76" fmla="*/ 766689 h 2546252"/>
                  <a:gd name="connsiteX77" fmla="*/ 2560320 w 6161649"/>
                  <a:gd name="connsiteY77" fmla="*/ 745587 h 2546252"/>
                  <a:gd name="connsiteX78" fmla="*/ 2581421 w 6161649"/>
                  <a:gd name="connsiteY78" fmla="*/ 738554 h 2546252"/>
                  <a:gd name="connsiteX79" fmla="*/ 2679895 w 6161649"/>
                  <a:gd name="connsiteY79" fmla="*/ 745587 h 2546252"/>
                  <a:gd name="connsiteX80" fmla="*/ 2764301 w 6161649"/>
                  <a:gd name="connsiteY80" fmla="*/ 745587 h 2546252"/>
                  <a:gd name="connsiteX81" fmla="*/ 2771335 w 6161649"/>
                  <a:gd name="connsiteY81" fmla="*/ 724486 h 2546252"/>
                  <a:gd name="connsiteX82" fmla="*/ 2813538 w 6161649"/>
                  <a:gd name="connsiteY82" fmla="*/ 717452 h 2546252"/>
                  <a:gd name="connsiteX83" fmla="*/ 2855741 w 6161649"/>
                  <a:gd name="connsiteY83" fmla="*/ 703384 h 2546252"/>
                  <a:gd name="connsiteX84" fmla="*/ 3017520 w 6161649"/>
                  <a:gd name="connsiteY84" fmla="*/ 695590 h 2546252"/>
                  <a:gd name="connsiteX85" fmla="*/ 3034630 w 6161649"/>
                  <a:gd name="connsiteY85" fmla="*/ 679812 h 2546252"/>
                  <a:gd name="connsiteX86" fmla="*/ 3123027 w 6161649"/>
                  <a:gd name="connsiteY86" fmla="*/ 668215 h 2546252"/>
                  <a:gd name="connsiteX87" fmla="*/ 3151163 w 6161649"/>
                  <a:gd name="connsiteY87" fmla="*/ 661181 h 2546252"/>
                  <a:gd name="connsiteX88" fmla="*/ 3200400 w 6161649"/>
                  <a:gd name="connsiteY88" fmla="*/ 647114 h 2546252"/>
                  <a:gd name="connsiteX89" fmla="*/ 3242603 w 6161649"/>
                  <a:gd name="connsiteY89" fmla="*/ 640080 h 2546252"/>
                  <a:gd name="connsiteX90" fmla="*/ 3294691 w 6161649"/>
                  <a:gd name="connsiteY90" fmla="*/ 628863 h 2546252"/>
                  <a:gd name="connsiteX91" fmla="*/ 3334043 w 6161649"/>
                  <a:gd name="connsiteY91" fmla="*/ 597877 h 2546252"/>
                  <a:gd name="connsiteX92" fmla="*/ 3397347 w 6161649"/>
                  <a:gd name="connsiteY92" fmla="*/ 513471 h 2546252"/>
                  <a:gd name="connsiteX93" fmla="*/ 3453618 w 6161649"/>
                  <a:gd name="connsiteY93" fmla="*/ 485335 h 2546252"/>
                  <a:gd name="connsiteX94" fmla="*/ 3495821 w 6161649"/>
                  <a:gd name="connsiteY94" fmla="*/ 471267 h 2546252"/>
                  <a:gd name="connsiteX95" fmla="*/ 3567300 w 6161649"/>
                  <a:gd name="connsiteY95" fmla="*/ 457581 h 2546252"/>
                  <a:gd name="connsiteX96" fmla="*/ 3655130 w 6161649"/>
                  <a:gd name="connsiteY96" fmla="*/ 453017 h 2546252"/>
                  <a:gd name="connsiteX97" fmla="*/ 3783449 w 6161649"/>
                  <a:gd name="connsiteY97" fmla="*/ 429064 h 2546252"/>
                  <a:gd name="connsiteX98" fmla="*/ 3896751 w 6161649"/>
                  <a:gd name="connsiteY98" fmla="*/ 407963 h 2546252"/>
                  <a:gd name="connsiteX99" fmla="*/ 3903784 w 6161649"/>
                  <a:gd name="connsiteY99" fmla="*/ 407963 h 2546252"/>
                  <a:gd name="connsiteX100" fmla="*/ 3903784 w 6161649"/>
                  <a:gd name="connsiteY100" fmla="*/ 379827 h 2546252"/>
                  <a:gd name="connsiteX101" fmla="*/ 4192172 w 6161649"/>
                  <a:gd name="connsiteY101" fmla="*/ 379827 h 2546252"/>
                  <a:gd name="connsiteX102" fmla="*/ 4220307 w 6161649"/>
                  <a:gd name="connsiteY102" fmla="*/ 337624 h 2546252"/>
                  <a:gd name="connsiteX103" fmla="*/ 4389120 w 6161649"/>
                  <a:gd name="connsiteY103" fmla="*/ 337624 h 2546252"/>
                  <a:gd name="connsiteX104" fmla="*/ 4389120 w 6161649"/>
                  <a:gd name="connsiteY104" fmla="*/ 337624 h 2546252"/>
                  <a:gd name="connsiteX105" fmla="*/ 4543864 w 6161649"/>
                  <a:gd name="connsiteY105" fmla="*/ 330591 h 2546252"/>
                  <a:gd name="connsiteX106" fmla="*/ 4543864 w 6161649"/>
                  <a:gd name="connsiteY106" fmla="*/ 330591 h 2546252"/>
                  <a:gd name="connsiteX107" fmla="*/ 4642338 w 6161649"/>
                  <a:gd name="connsiteY107" fmla="*/ 270898 h 2546252"/>
                  <a:gd name="connsiteX108" fmla="*/ 4920841 w 6161649"/>
                  <a:gd name="connsiteY108" fmla="*/ 270898 h 2546252"/>
                  <a:gd name="connsiteX109" fmla="*/ 4965895 w 6161649"/>
                  <a:gd name="connsiteY109" fmla="*/ 239151 h 2546252"/>
                  <a:gd name="connsiteX110" fmla="*/ 5036234 w 6161649"/>
                  <a:gd name="connsiteY110" fmla="*/ 232117 h 2546252"/>
                  <a:gd name="connsiteX111" fmla="*/ 5057335 w 6161649"/>
                  <a:gd name="connsiteY111" fmla="*/ 211015 h 2546252"/>
                  <a:gd name="connsiteX112" fmla="*/ 5591907 w 6161649"/>
                  <a:gd name="connsiteY112" fmla="*/ 211015 h 2546252"/>
                  <a:gd name="connsiteX113" fmla="*/ 5591907 w 6161649"/>
                  <a:gd name="connsiteY113" fmla="*/ 211015 h 2546252"/>
                  <a:gd name="connsiteX114" fmla="*/ 5725551 w 6161649"/>
                  <a:gd name="connsiteY114" fmla="*/ 211015 h 2546252"/>
                  <a:gd name="connsiteX115" fmla="*/ 5725551 w 6161649"/>
                  <a:gd name="connsiteY115" fmla="*/ 182880 h 2546252"/>
                  <a:gd name="connsiteX116" fmla="*/ 5781821 w 6161649"/>
                  <a:gd name="connsiteY116" fmla="*/ 112541 h 2546252"/>
                  <a:gd name="connsiteX117" fmla="*/ 5908431 w 6161649"/>
                  <a:gd name="connsiteY117" fmla="*/ 112541 h 2546252"/>
                  <a:gd name="connsiteX118" fmla="*/ 5908431 w 6161649"/>
                  <a:gd name="connsiteY118" fmla="*/ 35169 h 2546252"/>
                  <a:gd name="connsiteX119" fmla="*/ 5992837 w 6161649"/>
                  <a:gd name="connsiteY119" fmla="*/ 28135 h 2546252"/>
                  <a:gd name="connsiteX120" fmla="*/ 6084277 w 6161649"/>
                  <a:gd name="connsiteY120" fmla="*/ 21101 h 2546252"/>
                  <a:gd name="connsiteX121" fmla="*/ 6140547 w 6161649"/>
                  <a:gd name="connsiteY121" fmla="*/ 14067 h 2546252"/>
                  <a:gd name="connsiteX122" fmla="*/ 6161649 w 6161649"/>
                  <a:gd name="connsiteY122" fmla="*/ 0 h 2546252"/>
                  <a:gd name="connsiteX123" fmla="*/ 6161649 w 6161649"/>
                  <a:gd name="connsiteY123" fmla="*/ 0 h 2546252"/>
                  <a:gd name="connsiteX0" fmla="*/ 0 w 6161649"/>
                  <a:gd name="connsiteY0" fmla="*/ 2546252 h 2546252"/>
                  <a:gd name="connsiteX1" fmla="*/ 0 w 6161649"/>
                  <a:gd name="connsiteY1" fmla="*/ 2546252 h 2546252"/>
                  <a:gd name="connsiteX2" fmla="*/ 14067 w 6161649"/>
                  <a:gd name="connsiteY2" fmla="*/ 2482947 h 2546252"/>
                  <a:gd name="connsiteX3" fmla="*/ 28135 w 6161649"/>
                  <a:gd name="connsiteY3" fmla="*/ 2440744 h 2546252"/>
                  <a:gd name="connsiteX4" fmla="*/ 35169 w 6161649"/>
                  <a:gd name="connsiteY4" fmla="*/ 2370406 h 2546252"/>
                  <a:gd name="connsiteX5" fmla="*/ 42203 w 6161649"/>
                  <a:gd name="connsiteY5" fmla="*/ 2349304 h 2546252"/>
                  <a:gd name="connsiteX6" fmla="*/ 49237 w 6161649"/>
                  <a:gd name="connsiteY6" fmla="*/ 2307101 h 2546252"/>
                  <a:gd name="connsiteX7" fmla="*/ 56271 w 6161649"/>
                  <a:gd name="connsiteY7" fmla="*/ 2187526 h 2546252"/>
                  <a:gd name="connsiteX8" fmla="*/ 77372 w 6161649"/>
                  <a:gd name="connsiteY8" fmla="*/ 2110154 h 2546252"/>
                  <a:gd name="connsiteX9" fmla="*/ 84406 w 6161649"/>
                  <a:gd name="connsiteY9" fmla="*/ 2018714 h 2546252"/>
                  <a:gd name="connsiteX10" fmla="*/ 98474 w 6161649"/>
                  <a:gd name="connsiteY10" fmla="*/ 1976511 h 2546252"/>
                  <a:gd name="connsiteX11" fmla="*/ 105507 w 6161649"/>
                  <a:gd name="connsiteY11" fmla="*/ 1934307 h 2546252"/>
                  <a:gd name="connsiteX12" fmla="*/ 112541 w 6161649"/>
                  <a:gd name="connsiteY12" fmla="*/ 1913206 h 2546252"/>
                  <a:gd name="connsiteX13" fmla="*/ 119575 w 6161649"/>
                  <a:gd name="connsiteY13" fmla="*/ 1878037 h 2546252"/>
                  <a:gd name="connsiteX14" fmla="*/ 133643 w 6161649"/>
                  <a:gd name="connsiteY14" fmla="*/ 1835834 h 2546252"/>
                  <a:gd name="connsiteX15" fmla="*/ 147711 w 6161649"/>
                  <a:gd name="connsiteY15" fmla="*/ 1772529 h 2546252"/>
                  <a:gd name="connsiteX16" fmla="*/ 161778 w 6161649"/>
                  <a:gd name="connsiteY16" fmla="*/ 1751427 h 2546252"/>
                  <a:gd name="connsiteX17" fmla="*/ 168812 w 6161649"/>
                  <a:gd name="connsiteY17" fmla="*/ 1730326 h 2546252"/>
                  <a:gd name="connsiteX18" fmla="*/ 189914 w 6161649"/>
                  <a:gd name="connsiteY18" fmla="*/ 1716258 h 2546252"/>
                  <a:gd name="connsiteX19" fmla="*/ 203981 w 6161649"/>
                  <a:gd name="connsiteY19" fmla="*/ 1695157 h 2546252"/>
                  <a:gd name="connsiteX20" fmla="*/ 218049 w 6161649"/>
                  <a:gd name="connsiteY20" fmla="*/ 1652954 h 2546252"/>
                  <a:gd name="connsiteX21" fmla="*/ 239151 w 6161649"/>
                  <a:gd name="connsiteY21" fmla="*/ 1638886 h 2546252"/>
                  <a:gd name="connsiteX22" fmla="*/ 253218 w 6161649"/>
                  <a:gd name="connsiteY22" fmla="*/ 1617784 h 2546252"/>
                  <a:gd name="connsiteX23" fmla="*/ 274320 w 6161649"/>
                  <a:gd name="connsiteY23" fmla="*/ 1610751 h 2546252"/>
                  <a:gd name="connsiteX24" fmla="*/ 281354 w 6161649"/>
                  <a:gd name="connsiteY24" fmla="*/ 1589649 h 2546252"/>
                  <a:gd name="connsiteX25" fmla="*/ 309489 w 6161649"/>
                  <a:gd name="connsiteY25" fmla="*/ 1498209 h 2546252"/>
                  <a:gd name="connsiteX26" fmla="*/ 330591 w 6161649"/>
                  <a:gd name="connsiteY26" fmla="*/ 1484141 h 2546252"/>
                  <a:gd name="connsiteX27" fmla="*/ 372794 w 6161649"/>
                  <a:gd name="connsiteY27" fmla="*/ 1470074 h 2546252"/>
                  <a:gd name="connsiteX28" fmla="*/ 436098 w 6161649"/>
                  <a:gd name="connsiteY28" fmla="*/ 1441938 h 2546252"/>
                  <a:gd name="connsiteX29" fmla="*/ 457200 w 6161649"/>
                  <a:gd name="connsiteY29" fmla="*/ 1434904 h 2546252"/>
                  <a:gd name="connsiteX30" fmla="*/ 485335 w 6161649"/>
                  <a:gd name="connsiteY30" fmla="*/ 1392701 h 2546252"/>
                  <a:gd name="connsiteX31" fmla="*/ 492369 w 6161649"/>
                  <a:gd name="connsiteY31" fmla="*/ 1371600 h 2546252"/>
                  <a:gd name="connsiteX32" fmla="*/ 513471 w 6161649"/>
                  <a:gd name="connsiteY32" fmla="*/ 1357532 h 2546252"/>
                  <a:gd name="connsiteX33" fmla="*/ 562707 w 6161649"/>
                  <a:gd name="connsiteY33" fmla="*/ 1329397 h 2546252"/>
                  <a:gd name="connsiteX34" fmla="*/ 576775 w 6161649"/>
                  <a:gd name="connsiteY34" fmla="*/ 1308295 h 2546252"/>
                  <a:gd name="connsiteX35" fmla="*/ 597877 w 6161649"/>
                  <a:gd name="connsiteY35" fmla="*/ 1294227 h 2546252"/>
                  <a:gd name="connsiteX36" fmla="*/ 604911 w 6161649"/>
                  <a:gd name="connsiteY36" fmla="*/ 1273126 h 2546252"/>
                  <a:gd name="connsiteX37" fmla="*/ 661181 w 6161649"/>
                  <a:gd name="connsiteY37" fmla="*/ 1259058 h 2546252"/>
                  <a:gd name="connsiteX38" fmla="*/ 773723 w 6161649"/>
                  <a:gd name="connsiteY38" fmla="*/ 1259058 h 2546252"/>
                  <a:gd name="connsiteX39" fmla="*/ 773723 w 6161649"/>
                  <a:gd name="connsiteY39" fmla="*/ 1252024 h 2546252"/>
                  <a:gd name="connsiteX40" fmla="*/ 844061 w 6161649"/>
                  <a:gd name="connsiteY40" fmla="*/ 1202787 h 2546252"/>
                  <a:gd name="connsiteX41" fmla="*/ 858129 w 6161649"/>
                  <a:gd name="connsiteY41" fmla="*/ 1202787 h 2546252"/>
                  <a:gd name="connsiteX42" fmla="*/ 942535 w 6161649"/>
                  <a:gd name="connsiteY42" fmla="*/ 1202787 h 2546252"/>
                  <a:gd name="connsiteX43" fmla="*/ 970671 w 6161649"/>
                  <a:gd name="connsiteY43" fmla="*/ 1146517 h 2546252"/>
                  <a:gd name="connsiteX44" fmla="*/ 1033975 w 6161649"/>
                  <a:gd name="connsiteY44" fmla="*/ 1132449 h 2546252"/>
                  <a:gd name="connsiteX45" fmla="*/ 1069144 w 6161649"/>
                  <a:gd name="connsiteY45" fmla="*/ 1125415 h 2546252"/>
                  <a:gd name="connsiteX46" fmla="*/ 1083212 w 6161649"/>
                  <a:gd name="connsiteY46" fmla="*/ 1104314 h 2546252"/>
                  <a:gd name="connsiteX47" fmla="*/ 1125415 w 6161649"/>
                  <a:gd name="connsiteY47" fmla="*/ 1090246 h 2546252"/>
                  <a:gd name="connsiteX48" fmla="*/ 1125415 w 6161649"/>
                  <a:gd name="connsiteY48" fmla="*/ 1090246 h 2546252"/>
                  <a:gd name="connsiteX49" fmla="*/ 1153551 w 6161649"/>
                  <a:gd name="connsiteY49" fmla="*/ 1083212 h 2546252"/>
                  <a:gd name="connsiteX50" fmla="*/ 1195754 w 6161649"/>
                  <a:gd name="connsiteY50" fmla="*/ 1069144 h 2546252"/>
                  <a:gd name="connsiteX51" fmla="*/ 1216855 w 6161649"/>
                  <a:gd name="connsiteY51" fmla="*/ 1026941 h 2546252"/>
                  <a:gd name="connsiteX52" fmla="*/ 1230923 w 6161649"/>
                  <a:gd name="connsiteY52" fmla="*/ 1005840 h 2546252"/>
                  <a:gd name="connsiteX53" fmla="*/ 1353160 w 6161649"/>
                  <a:gd name="connsiteY53" fmla="*/ 1001278 h 2546252"/>
                  <a:gd name="connsiteX54" fmla="*/ 1390420 w 6161649"/>
                  <a:gd name="connsiteY54" fmla="*/ 965347 h 2546252"/>
                  <a:gd name="connsiteX55" fmla="*/ 1460948 w 6161649"/>
                  <a:gd name="connsiteY55" fmla="*/ 968200 h 2546252"/>
                  <a:gd name="connsiteX56" fmla="*/ 1498209 w 6161649"/>
                  <a:gd name="connsiteY56" fmla="*/ 949569 h 2546252"/>
                  <a:gd name="connsiteX57" fmla="*/ 1519311 w 6161649"/>
                  <a:gd name="connsiteY57" fmla="*/ 935501 h 2546252"/>
                  <a:gd name="connsiteX58" fmla="*/ 1563604 w 6161649"/>
                  <a:gd name="connsiteY58" fmla="*/ 938352 h 2546252"/>
                  <a:gd name="connsiteX59" fmla="*/ 1617214 w 6161649"/>
                  <a:gd name="connsiteY59" fmla="*/ 927136 h 2546252"/>
                  <a:gd name="connsiteX60" fmla="*/ 1688123 w 6161649"/>
                  <a:gd name="connsiteY60" fmla="*/ 886264 h 2546252"/>
                  <a:gd name="connsiteX61" fmla="*/ 1732797 w 6161649"/>
                  <a:gd name="connsiteY61" fmla="*/ 865543 h 2546252"/>
                  <a:gd name="connsiteX62" fmla="*/ 1821766 w 6161649"/>
                  <a:gd name="connsiteY62" fmla="*/ 866303 h 2546252"/>
                  <a:gd name="connsiteX63" fmla="*/ 1855224 w 6161649"/>
                  <a:gd name="connsiteY63" fmla="*/ 844441 h 2546252"/>
                  <a:gd name="connsiteX64" fmla="*/ 1913206 w 6161649"/>
                  <a:gd name="connsiteY64" fmla="*/ 844061 h 2546252"/>
                  <a:gd name="connsiteX65" fmla="*/ 1965294 w 6161649"/>
                  <a:gd name="connsiteY65" fmla="*/ 850335 h 2546252"/>
                  <a:gd name="connsiteX66" fmla="*/ 2013581 w 6161649"/>
                  <a:gd name="connsiteY66" fmla="*/ 852426 h 2546252"/>
                  <a:gd name="connsiteX67" fmla="*/ 2072132 w 6161649"/>
                  <a:gd name="connsiteY67" fmla="*/ 850335 h 2546252"/>
                  <a:gd name="connsiteX68" fmla="*/ 2124221 w 6161649"/>
                  <a:gd name="connsiteY68" fmla="*/ 851095 h 2546252"/>
                  <a:gd name="connsiteX69" fmla="*/ 2145323 w 6161649"/>
                  <a:gd name="connsiteY69" fmla="*/ 844061 h 2546252"/>
                  <a:gd name="connsiteX70" fmla="*/ 2208627 w 6161649"/>
                  <a:gd name="connsiteY70" fmla="*/ 837027 h 2546252"/>
                  <a:gd name="connsiteX71" fmla="*/ 2300067 w 6161649"/>
                  <a:gd name="connsiteY71" fmla="*/ 829994 h 2546252"/>
                  <a:gd name="connsiteX72" fmla="*/ 2368315 w 6161649"/>
                  <a:gd name="connsiteY72" fmla="*/ 818208 h 2546252"/>
                  <a:gd name="connsiteX73" fmla="*/ 2433711 w 6161649"/>
                  <a:gd name="connsiteY73" fmla="*/ 808892 h 2546252"/>
                  <a:gd name="connsiteX74" fmla="*/ 2454812 w 6161649"/>
                  <a:gd name="connsiteY74" fmla="*/ 801858 h 2546252"/>
                  <a:gd name="connsiteX75" fmla="*/ 2539218 w 6161649"/>
                  <a:gd name="connsiteY75" fmla="*/ 787791 h 2546252"/>
                  <a:gd name="connsiteX76" fmla="*/ 2553286 w 6161649"/>
                  <a:gd name="connsiteY76" fmla="*/ 766689 h 2546252"/>
                  <a:gd name="connsiteX77" fmla="*/ 2560320 w 6161649"/>
                  <a:gd name="connsiteY77" fmla="*/ 745587 h 2546252"/>
                  <a:gd name="connsiteX78" fmla="*/ 2581421 w 6161649"/>
                  <a:gd name="connsiteY78" fmla="*/ 738554 h 2546252"/>
                  <a:gd name="connsiteX79" fmla="*/ 2679895 w 6161649"/>
                  <a:gd name="connsiteY79" fmla="*/ 745587 h 2546252"/>
                  <a:gd name="connsiteX80" fmla="*/ 2764301 w 6161649"/>
                  <a:gd name="connsiteY80" fmla="*/ 745587 h 2546252"/>
                  <a:gd name="connsiteX81" fmla="*/ 2771335 w 6161649"/>
                  <a:gd name="connsiteY81" fmla="*/ 724486 h 2546252"/>
                  <a:gd name="connsiteX82" fmla="*/ 2813538 w 6161649"/>
                  <a:gd name="connsiteY82" fmla="*/ 717452 h 2546252"/>
                  <a:gd name="connsiteX83" fmla="*/ 2855741 w 6161649"/>
                  <a:gd name="connsiteY83" fmla="*/ 703384 h 2546252"/>
                  <a:gd name="connsiteX84" fmla="*/ 3017520 w 6161649"/>
                  <a:gd name="connsiteY84" fmla="*/ 695590 h 2546252"/>
                  <a:gd name="connsiteX85" fmla="*/ 3034630 w 6161649"/>
                  <a:gd name="connsiteY85" fmla="*/ 679812 h 2546252"/>
                  <a:gd name="connsiteX86" fmla="*/ 3123027 w 6161649"/>
                  <a:gd name="connsiteY86" fmla="*/ 668215 h 2546252"/>
                  <a:gd name="connsiteX87" fmla="*/ 3151163 w 6161649"/>
                  <a:gd name="connsiteY87" fmla="*/ 661181 h 2546252"/>
                  <a:gd name="connsiteX88" fmla="*/ 3200400 w 6161649"/>
                  <a:gd name="connsiteY88" fmla="*/ 647114 h 2546252"/>
                  <a:gd name="connsiteX89" fmla="*/ 3242603 w 6161649"/>
                  <a:gd name="connsiteY89" fmla="*/ 640080 h 2546252"/>
                  <a:gd name="connsiteX90" fmla="*/ 3294691 w 6161649"/>
                  <a:gd name="connsiteY90" fmla="*/ 628863 h 2546252"/>
                  <a:gd name="connsiteX91" fmla="*/ 3334043 w 6161649"/>
                  <a:gd name="connsiteY91" fmla="*/ 597877 h 2546252"/>
                  <a:gd name="connsiteX92" fmla="*/ 3397347 w 6161649"/>
                  <a:gd name="connsiteY92" fmla="*/ 513471 h 2546252"/>
                  <a:gd name="connsiteX93" fmla="*/ 3453618 w 6161649"/>
                  <a:gd name="connsiteY93" fmla="*/ 485335 h 2546252"/>
                  <a:gd name="connsiteX94" fmla="*/ 3495821 w 6161649"/>
                  <a:gd name="connsiteY94" fmla="*/ 471267 h 2546252"/>
                  <a:gd name="connsiteX95" fmla="*/ 3567300 w 6161649"/>
                  <a:gd name="connsiteY95" fmla="*/ 457581 h 2546252"/>
                  <a:gd name="connsiteX96" fmla="*/ 3655130 w 6161649"/>
                  <a:gd name="connsiteY96" fmla="*/ 453017 h 2546252"/>
                  <a:gd name="connsiteX97" fmla="*/ 3783449 w 6161649"/>
                  <a:gd name="connsiteY97" fmla="*/ 429064 h 2546252"/>
                  <a:gd name="connsiteX98" fmla="*/ 3896751 w 6161649"/>
                  <a:gd name="connsiteY98" fmla="*/ 407963 h 2546252"/>
                  <a:gd name="connsiteX99" fmla="*/ 3903784 w 6161649"/>
                  <a:gd name="connsiteY99" fmla="*/ 407963 h 2546252"/>
                  <a:gd name="connsiteX100" fmla="*/ 3903784 w 6161649"/>
                  <a:gd name="connsiteY100" fmla="*/ 379827 h 2546252"/>
                  <a:gd name="connsiteX101" fmla="*/ 4192172 w 6161649"/>
                  <a:gd name="connsiteY101" fmla="*/ 379827 h 2546252"/>
                  <a:gd name="connsiteX102" fmla="*/ 4220307 w 6161649"/>
                  <a:gd name="connsiteY102" fmla="*/ 337624 h 2546252"/>
                  <a:gd name="connsiteX103" fmla="*/ 4389120 w 6161649"/>
                  <a:gd name="connsiteY103" fmla="*/ 337624 h 2546252"/>
                  <a:gd name="connsiteX104" fmla="*/ 4389120 w 6161649"/>
                  <a:gd name="connsiteY104" fmla="*/ 337624 h 2546252"/>
                  <a:gd name="connsiteX105" fmla="*/ 4543864 w 6161649"/>
                  <a:gd name="connsiteY105" fmla="*/ 330591 h 2546252"/>
                  <a:gd name="connsiteX106" fmla="*/ 4543864 w 6161649"/>
                  <a:gd name="connsiteY106" fmla="*/ 330591 h 2546252"/>
                  <a:gd name="connsiteX107" fmla="*/ 4642338 w 6161649"/>
                  <a:gd name="connsiteY107" fmla="*/ 270898 h 2546252"/>
                  <a:gd name="connsiteX108" fmla="*/ 4920841 w 6161649"/>
                  <a:gd name="connsiteY108" fmla="*/ 270898 h 2546252"/>
                  <a:gd name="connsiteX109" fmla="*/ 4965895 w 6161649"/>
                  <a:gd name="connsiteY109" fmla="*/ 239151 h 2546252"/>
                  <a:gd name="connsiteX110" fmla="*/ 5036234 w 6161649"/>
                  <a:gd name="connsiteY110" fmla="*/ 232117 h 2546252"/>
                  <a:gd name="connsiteX111" fmla="*/ 5057335 w 6161649"/>
                  <a:gd name="connsiteY111" fmla="*/ 211015 h 2546252"/>
                  <a:gd name="connsiteX112" fmla="*/ 5591907 w 6161649"/>
                  <a:gd name="connsiteY112" fmla="*/ 211015 h 2546252"/>
                  <a:gd name="connsiteX113" fmla="*/ 5591907 w 6161649"/>
                  <a:gd name="connsiteY113" fmla="*/ 211015 h 2546252"/>
                  <a:gd name="connsiteX114" fmla="*/ 5725551 w 6161649"/>
                  <a:gd name="connsiteY114" fmla="*/ 211015 h 2546252"/>
                  <a:gd name="connsiteX115" fmla="*/ 5725551 w 6161649"/>
                  <a:gd name="connsiteY115" fmla="*/ 182880 h 2546252"/>
                  <a:gd name="connsiteX116" fmla="*/ 5781821 w 6161649"/>
                  <a:gd name="connsiteY116" fmla="*/ 112541 h 2546252"/>
                  <a:gd name="connsiteX117" fmla="*/ 5908431 w 6161649"/>
                  <a:gd name="connsiteY117" fmla="*/ 112541 h 2546252"/>
                  <a:gd name="connsiteX118" fmla="*/ 5908431 w 6161649"/>
                  <a:gd name="connsiteY118" fmla="*/ 35169 h 2546252"/>
                  <a:gd name="connsiteX119" fmla="*/ 5992837 w 6161649"/>
                  <a:gd name="connsiteY119" fmla="*/ 28135 h 2546252"/>
                  <a:gd name="connsiteX120" fmla="*/ 6084277 w 6161649"/>
                  <a:gd name="connsiteY120" fmla="*/ 21101 h 2546252"/>
                  <a:gd name="connsiteX121" fmla="*/ 6140547 w 6161649"/>
                  <a:gd name="connsiteY121" fmla="*/ 14067 h 2546252"/>
                  <a:gd name="connsiteX122" fmla="*/ 6161649 w 6161649"/>
                  <a:gd name="connsiteY122" fmla="*/ 0 h 2546252"/>
                  <a:gd name="connsiteX123" fmla="*/ 6161649 w 6161649"/>
                  <a:gd name="connsiteY123" fmla="*/ 0 h 2546252"/>
                  <a:gd name="connsiteX0" fmla="*/ 0 w 6161649"/>
                  <a:gd name="connsiteY0" fmla="*/ 2546252 h 2546252"/>
                  <a:gd name="connsiteX1" fmla="*/ 0 w 6161649"/>
                  <a:gd name="connsiteY1" fmla="*/ 2546252 h 2546252"/>
                  <a:gd name="connsiteX2" fmla="*/ 14067 w 6161649"/>
                  <a:gd name="connsiteY2" fmla="*/ 2482947 h 2546252"/>
                  <a:gd name="connsiteX3" fmla="*/ 28135 w 6161649"/>
                  <a:gd name="connsiteY3" fmla="*/ 2440744 h 2546252"/>
                  <a:gd name="connsiteX4" fmla="*/ 35169 w 6161649"/>
                  <a:gd name="connsiteY4" fmla="*/ 2370406 h 2546252"/>
                  <a:gd name="connsiteX5" fmla="*/ 42203 w 6161649"/>
                  <a:gd name="connsiteY5" fmla="*/ 2349304 h 2546252"/>
                  <a:gd name="connsiteX6" fmla="*/ 49237 w 6161649"/>
                  <a:gd name="connsiteY6" fmla="*/ 2307101 h 2546252"/>
                  <a:gd name="connsiteX7" fmla="*/ 56271 w 6161649"/>
                  <a:gd name="connsiteY7" fmla="*/ 2187526 h 2546252"/>
                  <a:gd name="connsiteX8" fmla="*/ 77372 w 6161649"/>
                  <a:gd name="connsiteY8" fmla="*/ 2110154 h 2546252"/>
                  <a:gd name="connsiteX9" fmla="*/ 84406 w 6161649"/>
                  <a:gd name="connsiteY9" fmla="*/ 2018714 h 2546252"/>
                  <a:gd name="connsiteX10" fmla="*/ 98474 w 6161649"/>
                  <a:gd name="connsiteY10" fmla="*/ 1976511 h 2546252"/>
                  <a:gd name="connsiteX11" fmla="*/ 105507 w 6161649"/>
                  <a:gd name="connsiteY11" fmla="*/ 1934307 h 2546252"/>
                  <a:gd name="connsiteX12" fmla="*/ 112541 w 6161649"/>
                  <a:gd name="connsiteY12" fmla="*/ 1913206 h 2546252"/>
                  <a:gd name="connsiteX13" fmla="*/ 119575 w 6161649"/>
                  <a:gd name="connsiteY13" fmla="*/ 1878037 h 2546252"/>
                  <a:gd name="connsiteX14" fmla="*/ 133643 w 6161649"/>
                  <a:gd name="connsiteY14" fmla="*/ 1835834 h 2546252"/>
                  <a:gd name="connsiteX15" fmla="*/ 147711 w 6161649"/>
                  <a:gd name="connsiteY15" fmla="*/ 1772529 h 2546252"/>
                  <a:gd name="connsiteX16" fmla="*/ 161778 w 6161649"/>
                  <a:gd name="connsiteY16" fmla="*/ 1751427 h 2546252"/>
                  <a:gd name="connsiteX17" fmla="*/ 168812 w 6161649"/>
                  <a:gd name="connsiteY17" fmla="*/ 1730326 h 2546252"/>
                  <a:gd name="connsiteX18" fmla="*/ 189914 w 6161649"/>
                  <a:gd name="connsiteY18" fmla="*/ 1716258 h 2546252"/>
                  <a:gd name="connsiteX19" fmla="*/ 203981 w 6161649"/>
                  <a:gd name="connsiteY19" fmla="*/ 1695157 h 2546252"/>
                  <a:gd name="connsiteX20" fmla="*/ 218049 w 6161649"/>
                  <a:gd name="connsiteY20" fmla="*/ 1652954 h 2546252"/>
                  <a:gd name="connsiteX21" fmla="*/ 239151 w 6161649"/>
                  <a:gd name="connsiteY21" fmla="*/ 1638886 h 2546252"/>
                  <a:gd name="connsiteX22" fmla="*/ 253218 w 6161649"/>
                  <a:gd name="connsiteY22" fmla="*/ 1617784 h 2546252"/>
                  <a:gd name="connsiteX23" fmla="*/ 274320 w 6161649"/>
                  <a:gd name="connsiteY23" fmla="*/ 1610751 h 2546252"/>
                  <a:gd name="connsiteX24" fmla="*/ 281354 w 6161649"/>
                  <a:gd name="connsiteY24" fmla="*/ 1589649 h 2546252"/>
                  <a:gd name="connsiteX25" fmla="*/ 309489 w 6161649"/>
                  <a:gd name="connsiteY25" fmla="*/ 1498209 h 2546252"/>
                  <a:gd name="connsiteX26" fmla="*/ 330591 w 6161649"/>
                  <a:gd name="connsiteY26" fmla="*/ 1484141 h 2546252"/>
                  <a:gd name="connsiteX27" fmla="*/ 372794 w 6161649"/>
                  <a:gd name="connsiteY27" fmla="*/ 1470074 h 2546252"/>
                  <a:gd name="connsiteX28" fmla="*/ 436098 w 6161649"/>
                  <a:gd name="connsiteY28" fmla="*/ 1441938 h 2546252"/>
                  <a:gd name="connsiteX29" fmla="*/ 457200 w 6161649"/>
                  <a:gd name="connsiteY29" fmla="*/ 1434904 h 2546252"/>
                  <a:gd name="connsiteX30" fmla="*/ 485335 w 6161649"/>
                  <a:gd name="connsiteY30" fmla="*/ 1392701 h 2546252"/>
                  <a:gd name="connsiteX31" fmla="*/ 492369 w 6161649"/>
                  <a:gd name="connsiteY31" fmla="*/ 1371600 h 2546252"/>
                  <a:gd name="connsiteX32" fmla="*/ 513471 w 6161649"/>
                  <a:gd name="connsiteY32" fmla="*/ 1357532 h 2546252"/>
                  <a:gd name="connsiteX33" fmla="*/ 562707 w 6161649"/>
                  <a:gd name="connsiteY33" fmla="*/ 1329397 h 2546252"/>
                  <a:gd name="connsiteX34" fmla="*/ 576775 w 6161649"/>
                  <a:gd name="connsiteY34" fmla="*/ 1308295 h 2546252"/>
                  <a:gd name="connsiteX35" fmla="*/ 597877 w 6161649"/>
                  <a:gd name="connsiteY35" fmla="*/ 1294227 h 2546252"/>
                  <a:gd name="connsiteX36" fmla="*/ 604911 w 6161649"/>
                  <a:gd name="connsiteY36" fmla="*/ 1273126 h 2546252"/>
                  <a:gd name="connsiteX37" fmla="*/ 661181 w 6161649"/>
                  <a:gd name="connsiteY37" fmla="*/ 1259058 h 2546252"/>
                  <a:gd name="connsiteX38" fmla="*/ 773723 w 6161649"/>
                  <a:gd name="connsiteY38" fmla="*/ 1259058 h 2546252"/>
                  <a:gd name="connsiteX39" fmla="*/ 773723 w 6161649"/>
                  <a:gd name="connsiteY39" fmla="*/ 1252024 h 2546252"/>
                  <a:gd name="connsiteX40" fmla="*/ 844061 w 6161649"/>
                  <a:gd name="connsiteY40" fmla="*/ 1202787 h 2546252"/>
                  <a:gd name="connsiteX41" fmla="*/ 858129 w 6161649"/>
                  <a:gd name="connsiteY41" fmla="*/ 1202787 h 2546252"/>
                  <a:gd name="connsiteX42" fmla="*/ 942535 w 6161649"/>
                  <a:gd name="connsiteY42" fmla="*/ 1202787 h 2546252"/>
                  <a:gd name="connsiteX43" fmla="*/ 970671 w 6161649"/>
                  <a:gd name="connsiteY43" fmla="*/ 1146517 h 2546252"/>
                  <a:gd name="connsiteX44" fmla="*/ 1033975 w 6161649"/>
                  <a:gd name="connsiteY44" fmla="*/ 1132449 h 2546252"/>
                  <a:gd name="connsiteX45" fmla="*/ 1069144 w 6161649"/>
                  <a:gd name="connsiteY45" fmla="*/ 1125415 h 2546252"/>
                  <a:gd name="connsiteX46" fmla="*/ 1083212 w 6161649"/>
                  <a:gd name="connsiteY46" fmla="*/ 1104314 h 2546252"/>
                  <a:gd name="connsiteX47" fmla="*/ 1125415 w 6161649"/>
                  <a:gd name="connsiteY47" fmla="*/ 1090246 h 2546252"/>
                  <a:gd name="connsiteX48" fmla="*/ 1125415 w 6161649"/>
                  <a:gd name="connsiteY48" fmla="*/ 1090246 h 2546252"/>
                  <a:gd name="connsiteX49" fmla="*/ 1153551 w 6161649"/>
                  <a:gd name="connsiteY49" fmla="*/ 1083212 h 2546252"/>
                  <a:gd name="connsiteX50" fmla="*/ 1195754 w 6161649"/>
                  <a:gd name="connsiteY50" fmla="*/ 1069144 h 2546252"/>
                  <a:gd name="connsiteX51" fmla="*/ 1216855 w 6161649"/>
                  <a:gd name="connsiteY51" fmla="*/ 1026941 h 2546252"/>
                  <a:gd name="connsiteX52" fmla="*/ 1230923 w 6161649"/>
                  <a:gd name="connsiteY52" fmla="*/ 1005840 h 2546252"/>
                  <a:gd name="connsiteX53" fmla="*/ 1353160 w 6161649"/>
                  <a:gd name="connsiteY53" fmla="*/ 1001278 h 2546252"/>
                  <a:gd name="connsiteX54" fmla="*/ 1390420 w 6161649"/>
                  <a:gd name="connsiteY54" fmla="*/ 965347 h 2546252"/>
                  <a:gd name="connsiteX55" fmla="*/ 1460948 w 6161649"/>
                  <a:gd name="connsiteY55" fmla="*/ 968200 h 2546252"/>
                  <a:gd name="connsiteX56" fmla="*/ 1498209 w 6161649"/>
                  <a:gd name="connsiteY56" fmla="*/ 949569 h 2546252"/>
                  <a:gd name="connsiteX57" fmla="*/ 1519311 w 6161649"/>
                  <a:gd name="connsiteY57" fmla="*/ 935501 h 2546252"/>
                  <a:gd name="connsiteX58" fmla="*/ 1563604 w 6161649"/>
                  <a:gd name="connsiteY58" fmla="*/ 938352 h 2546252"/>
                  <a:gd name="connsiteX59" fmla="*/ 1617214 w 6161649"/>
                  <a:gd name="connsiteY59" fmla="*/ 927136 h 2546252"/>
                  <a:gd name="connsiteX60" fmla="*/ 1688123 w 6161649"/>
                  <a:gd name="connsiteY60" fmla="*/ 886264 h 2546252"/>
                  <a:gd name="connsiteX61" fmla="*/ 1732797 w 6161649"/>
                  <a:gd name="connsiteY61" fmla="*/ 865543 h 2546252"/>
                  <a:gd name="connsiteX62" fmla="*/ 1821766 w 6161649"/>
                  <a:gd name="connsiteY62" fmla="*/ 866303 h 2546252"/>
                  <a:gd name="connsiteX63" fmla="*/ 1855224 w 6161649"/>
                  <a:gd name="connsiteY63" fmla="*/ 844441 h 2546252"/>
                  <a:gd name="connsiteX64" fmla="*/ 1913206 w 6161649"/>
                  <a:gd name="connsiteY64" fmla="*/ 844061 h 2546252"/>
                  <a:gd name="connsiteX65" fmla="*/ 1965294 w 6161649"/>
                  <a:gd name="connsiteY65" fmla="*/ 850335 h 2546252"/>
                  <a:gd name="connsiteX66" fmla="*/ 2013581 w 6161649"/>
                  <a:gd name="connsiteY66" fmla="*/ 852426 h 2546252"/>
                  <a:gd name="connsiteX67" fmla="*/ 2072132 w 6161649"/>
                  <a:gd name="connsiteY67" fmla="*/ 850335 h 2546252"/>
                  <a:gd name="connsiteX68" fmla="*/ 2124221 w 6161649"/>
                  <a:gd name="connsiteY68" fmla="*/ 851095 h 2546252"/>
                  <a:gd name="connsiteX69" fmla="*/ 2145323 w 6161649"/>
                  <a:gd name="connsiteY69" fmla="*/ 844061 h 2546252"/>
                  <a:gd name="connsiteX70" fmla="*/ 2208627 w 6161649"/>
                  <a:gd name="connsiteY70" fmla="*/ 837027 h 2546252"/>
                  <a:gd name="connsiteX71" fmla="*/ 2300067 w 6161649"/>
                  <a:gd name="connsiteY71" fmla="*/ 829994 h 2546252"/>
                  <a:gd name="connsiteX72" fmla="*/ 2368315 w 6161649"/>
                  <a:gd name="connsiteY72" fmla="*/ 818208 h 2546252"/>
                  <a:gd name="connsiteX73" fmla="*/ 2433711 w 6161649"/>
                  <a:gd name="connsiteY73" fmla="*/ 808892 h 2546252"/>
                  <a:gd name="connsiteX74" fmla="*/ 2454812 w 6161649"/>
                  <a:gd name="connsiteY74" fmla="*/ 801858 h 2546252"/>
                  <a:gd name="connsiteX75" fmla="*/ 2539218 w 6161649"/>
                  <a:gd name="connsiteY75" fmla="*/ 787791 h 2546252"/>
                  <a:gd name="connsiteX76" fmla="*/ 2553286 w 6161649"/>
                  <a:gd name="connsiteY76" fmla="*/ 766689 h 2546252"/>
                  <a:gd name="connsiteX77" fmla="*/ 2560320 w 6161649"/>
                  <a:gd name="connsiteY77" fmla="*/ 745587 h 2546252"/>
                  <a:gd name="connsiteX78" fmla="*/ 2581421 w 6161649"/>
                  <a:gd name="connsiteY78" fmla="*/ 738554 h 2546252"/>
                  <a:gd name="connsiteX79" fmla="*/ 2679895 w 6161649"/>
                  <a:gd name="connsiteY79" fmla="*/ 745587 h 2546252"/>
                  <a:gd name="connsiteX80" fmla="*/ 2764301 w 6161649"/>
                  <a:gd name="connsiteY80" fmla="*/ 745587 h 2546252"/>
                  <a:gd name="connsiteX81" fmla="*/ 2771335 w 6161649"/>
                  <a:gd name="connsiteY81" fmla="*/ 724486 h 2546252"/>
                  <a:gd name="connsiteX82" fmla="*/ 2813538 w 6161649"/>
                  <a:gd name="connsiteY82" fmla="*/ 717452 h 2546252"/>
                  <a:gd name="connsiteX83" fmla="*/ 2855741 w 6161649"/>
                  <a:gd name="connsiteY83" fmla="*/ 703384 h 2546252"/>
                  <a:gd name="connsiteX84" fmla="*/ 3017520 w 6161649"/>
                  <a:gd name="connsiteY84" fmla="*/ 695590 h 2546252"/>
                  <a:gd name="connsiteX85" fmla="*/ 3034630 w 6161649"/>
                  <a:gd name="connsiteY85" fmla="*/ 679812 h 2546252"/>
                  <a:gd name="connsiteX86" fmla="*/ 3123027 w 6161649"/>
                  <a:gd name="connsiteY86" fmla="*/ 668215 h 2546252"/>
                  <a:gd name="connsiteX87" fmla="*/ 3151163 w 6161649"/>
                  <a:gd name="connsiteY87" fmla="*/ 661181 h 2546252"/>
                  <a:gd name="connsiteX88" fmla="*/ 3200400 w 6161649"/>
                  <a:gd name="connsiteY88" fmla="*/ 647114 h 2546252"/>
                  <a:gd name="connsiteX89" fmla="*/ 3242603 w 6161649"/>
                  <a:gd name="connsiteY89" fmla="*/ 640080 h 2546252"/>
                  <a:gd name="connsiteX90" fmla="*/ 3294691 w 6161649"/>
                  <a:gd name="connsiteY90" fmla="*/ 628863 h 2546252"/>
                  <a:gd name="connsiteX91" fmla="*/ 3334043 w 6161649"/>
                  <a:gd name="connsiteY91" fmla="*/ 597877 h 2546252"/>
                  <a:gd name="connsiteX92" fmla="*/ 3397347 w 6161649"/>
                  <a:gd name="connsiteY92" fmla="*/ 513471 h 2546252"/>
                  <a:gd name="connsiteX93" fmla="*/ 3453618 w 6161649"/>
                  <a:gd name="connsiteY93" fmla="*/ 485335 h 2546252"/>
                  <a:gd name="connsiteX94" fmla="*/ 3495821 w 6161649"/>
                  <a:gd name="connsiteY94" fmla="*/ 471267 h 2546252"/>
                  <a:gd name="connsiteX95" fmla="*/ 3567300 w 6161649"/>
                  <a:gd name="connsiteY95" fmla="*/ 457581 h 2546252"/>
                  <a:gd name="connsiteX96" fmla="*/ 3655130 w 6161649"/>
                  <a:gd name="connsiteY96" fmla="*/ 453017 h 2546252"/>
                  <a:gd name="connsiteX97" fmla="*/ 3783449 w 6161649"/>
                  <a:gd name="connsiteY97" fmla="*/ 429064 h 2546252"/>
                  <a:gd name="connsiteX98" fmla="*/ 3896751 w 6161649"/>
                  <a:gd name="connsiteY98" fmla="*/ 407963 h 2546252"/>
                  <a:gd name="connsiteX99" fmla="*/ 3903784 w 6161649"/>
                  <a:gd name="connsiteY99" fmla="*/ 407963 h 2546252"/>
                  <a:gd name="connsiteX100" fmla="*/ 3903784 w 6161649"/>
                  <a:gd name="connsiteY100" fmla="*/ 379827 h 2546252"/>
                  <a:gd name="connsiteX101" fmla="*/ 4192172 w 6161649"/>
                  <a:gd name="connsiteY101" fmla="*/ 379827 h 2546252"/>
                  <a:gd name="connsiteX102" fmla="*/ 4220307 w 6161649"/>
                  <a:gd name="connsiteY102" fmla="*/ 337624 h 2546252"/>
                  <a:gd name="connsiteX103" fmla="*/ 4389120 w 6161649"/>
                  <a:gd name="connsiteY103" fmla="*/ 337624 h 2546252"/>
                  <a:gd name="connsiteX104" fmla="*/ 4389120 w 6161649"/>
                  <a:gd name="connsiteY104" fmla="*/ 337624 h 2546252"/>
                  <a:gd name="connsiteX105" fmla="*/ 4543864 w 6161649"/>
                  <a:gd name="connsiteY105" fmla="*/ 330591 h 2546252"/>
                  <a:gd name="connsiteX106" fmla="*/ 4543864 w 6161649"/>
                  <a:gd name="connsiteY106" fmla="*/ 330591 h 2546252"/>
                  <a:gd name="connsiteX107" fmla="*/ 4642338 w 6161649"/>
                  <a:gd name="connsiteY107" fmla="*/ 270898 h 2546252"/>
                  <a:gd name="connsiteX108" fmla="*/ 4920841 w 6161649"/>
                  <a:gd name="connsiteY108" fmla="*/ 270898 h 2546252"/>
                  <a:gd name="connsiteX109" fmla="*/ 4965895 w 6161649"/>
                  <a:gd name="connsiteY109" fmla="*/ 239151 h 2546252"/>
                  <a:gd name="connsiteX110" fmla="*/ 5036234 w 6161649"/>
                  <a:gd name="connsiteY110" fmla="*/ 232117 h 2546252"/>
                  <a:gd name="connsiteX111" fmla="*/ 5057335 w 6161649"/>
                  <a:gd name="connsiteY111" fmla="*/ 211015 h 2546252"/>
                  <a:gd name="connsiteX112" fmla="*/ 5591907 w 6161649"/>
                  <a:gd name="connsiteY112" fmla="*/ 211015 h 2546252"/>
                  <a:gd name="connsiteX113" fmla="*/ 5591907 w 6161649"/>
                  <a:gd name="connsiteY113" fmla="*/ 211015 h 2546252"/>
                  <a:gd name="connsiteX114" fmla="*/ 5725551 w 6161649"/>
                  <a:gd name="connsiteY114" fmla="*/ 211015 h 2546252"/>
                  <a:gd name="connsiteX115" fmla="*/ 5725551 w 6161649"/>
                  <a:gd name="connsiteY115" fmla="*/ 182880 h 2546252"/>
                  <a:gd name="connsiteX116" fmla="*/ 5781821 w 6161649"/>
                  <a:gd name="connsiteY116" fmla="*/ 112541 h 2546252"/>
                  <a:gd name="connsiteX117" fmla="*/ 5908431 w 6161649"/>
                  <a:gd name="connsiteY117" fmla="*/ 112541 h 2546252"/>
                  <a:gd name="connsiteX118" fmla="*/ 5908431 w 6161649"/>
                  <a:gd name="connsiteY118" fmla="*/ 35169 h 2546252"/>
                  <a:gd name="connsiteX119" fmla="*/ 5992837 w 6161649"/>
                  <a:gd name="connsiteY119" fmla="*/ 28135 h 2546252"/>
                  <a:gd name="connsiteX120" fmla="*/ 6084277 w 6161649"/>
                  <a:gd name="connsiteY120" fmla="*/ 21101 h 2546252"/>
                  <a:gd name="connsiteX121" fmla="*/ 6140547 w 6161649"/>
                  <a:gd name="connsiteY121" fmla="*/ 14067 h 2546252"/>
                  <a:gd name="connsiteX122" fmla="*/ 6161649 w 6161649"/>
                  <a:gd name="connsiteY122" fmla="*/ 0 h 2546252"/>
                  <a:gd name="connsiteX123" fmla="*/ 6161649 w 6161649"/>
                  <a:gd name="connsiteY123" fmla="*/ 0 h 2546252"/>
                  <a:gd name="connsiteX0" fmla="*/ 0 w 6161649"/>
                  <a:gd name="connsiteY0" fmla="*/ 2546252 h 2546252"/>
                  <a:gd name="connsiteX1" fmla="*/ 0 w 6161649"/>
                  <a:gd name="connsiteY1" fmla="*/ 2546252 h 2546252"/>
                  <a:gd name="connsiteX2" fmla="*/ 14067 w 6161649"/>
                  <a:gd name="connsiteY2" fmla="*/ 2482947 h 2546252"/>
                  <a:gd name="connsiteX3" fmla="*/ 28135 w 6161649"/>
                  <a:gd name="connsiteY3" fmla="*/ 2440744 h 2546252"/>
                  <a:gd name="connsiteX4" fmla="*/ 35169 w 6161649"/>
                  <a:gd name="connsiteY4" fmla="*/ 2370406 h 2546252"/>
                  <a:gd name="connsiteX5" fmla="*/ 42203 w 6161649"/>
                  <a:gd name="connsiteY5" fmla="*/ 2349304 h 2546252"/>
                  <a:gd name="connsiteX6" fmla="*/ 49237 w 6161649"/>
                  <a:gd name="connsiteY6" fmla="*/ 2307101 h 2546252"/>
                  <a:gd name="connsiteX7" fmla="*/ 56271 w 6161649"/>
                  <a:gd name="connsiteY7" fmla="*/ 2187526 h 2546252"/>
                  <a:gd name="connsiteX8" fmla="*/ 77372 w 6161649"/>
                  <a:gd name="connsiteY8" fmla="*/ 2110154 h 2546252"/>
                  <a:gd name="connsiteX9" fmla="*/ 84406 w 6161649"/>
                  <a:gd name="connsiteY9" fmla="*/ 2018714 h 2546252"/>
                  <a:gd name="connsiteX10" fmla="*/ 98474 w 6161649"/>
                  <a:gd name="connsiteY10" fmla="*/ 1976511 h 2546252"/>
                  <a:gd name="connsiteX11" fmla="*/ 105507 w 6161649"/>
                  <a:gd name="connsiteY11" fmla="*/ 1934307 h 2546252"/>
                  <a:gd name="connsiteX12" fmla="*/ 112541 w 6161649"/>
                  <a:gd name="connsiteY12" fmla="*/ 1913206 h 2546252"/>
                  <a:gd name="connsiteX13" fmla="*/ 119575 w 6161649"/>
                  <a:gd name="connsiteY13" fmla="*/ 1878037 h 2546252"/>
                  <a:gd name="connsiteX14" fmla="*/ 133643 w 6161649"/>
                  <a:gd name="connsiteY14" fmla="*/ 1835834 h 2546252"/>
                  <a:gd name="connsiteX15" fmla="*/ 147711 w 6161649"/>
                  <a:gd name="connsiteY15" fmla="*/ 1772529 h 2546252"/>
                  <a:gd name="connsiteX16" fmla="*/ 161778 w 6161649"/>
                  <a:gd name="connsiteY16" fmla="*/ 1751427 h 2546252"/>
                  <a:gd name="connsiteX17" fmla="*/ 168812 w 6161649"/>
                  <a:gd name="connsiteY17" fmla="*/ 1730326 h 2546252"/>
                  <a:gd name="connsiteX18" fmla="*/ 189914 w 6161649"/>
                  <a:gd name="connsiteY18" fmla="*/ 1716258 h 2546252"/>
                  <a:gd name="connsiteX19" fmla="*/ 203981 w 6161649"/>
                  <a:gd name="connsiteY19" fmla="*/ 1695157 h 2546252"/>
                  <a:gd name="connsiteX20" fmla="*/ 218049 w 6161649"/>
                  <a:gd name="connsiteY20" fmla="*/ 1652954 h 2546252"/>
                  <a:gd name="connsiteX21" fmla="*/ 239151 w 6161649"/>
                  <a:gd name="connsiteY21" fmla="*/ 1638886 h 2546252"/>
                  <a:gd name="connsiteX22" fmla="*/ 253218 w 6161649"/>
                  <a:gd name="connsiteY22" fmla="*/ 1617784 h 2546252"/>
                  <a:gd name="connsiteX23" fmla="*/ 274320 w 6161649"/>
                  <a:gd name="connsiteY23" fmla="*/ 1610751 h 2546252"/>
                  <a:gd name="connsiteX24" fmla="*/ 281354 w 6161649"/>
                  <a:gd name="connsiteY24" fmla="*/ 1589649 h 2546252"/>
                  <a:gd name="connsiteX25" fmla="*/ 309489 w 6161649"/>
                  <a:gd name="connsiteY25" fmla="*/ 1498209 h 2546252"/>
                  <a:gd name="connsiteX26" fmla="*/ 330591 w 6161649"/>
                  <a:gd name="connsiteY26" fmla="*/ 1484141 h 2546252"/>
                  <a:gd name="connsiteX27" fmla="*/ 372794 w 6161649"/>
                  <a:gd name="connsiteY27" fmla="*/ 1470074 h 2546252"/>
                  <a:gd name="connsiteX28" fmla="*/ 436098 w 6161649"/>
                  <a:gd name="connsiteY28" fmla="*/ 1441938 h 2546252"/>
                  <a:gd name="connsiteX29" fmla="*/ 457200 w 6161649"/>
                  <a:gd name="connsiteY29" fmla="*/ 1434904 h 2546252"/>
                  <a:gd name="connsiteX30" fmla="*/ 485335 w 6161649"/>
                  <a:gd name="connsiteY30" fmla="*/ 1392701 h 2546252"/>
                  <a:gd name="connsiteX31" fmla="*/ 492369 w 6161649"/>
                  <a:gd name="connsiteY31" fmla="*/ 1371600 h 2546252"/>
                  <a:gd name="connsiteX32" fmla="*/ 513471 w 6161649"/>
                  <a:gd name="connsiteY32" fmla="*/ 1357532 h 2546252"/>
                  <a:gd name="connsiteX33" fmla="*/ 562707 w 6161649"/>
                  <a:gd name="connsiteY33" fmla="*/ 1329397 h 2546252"/>
                  <a:gd name="connsiteX34" fmla="*/ 576775 w 6161649"/>
                  <a:gd name="connsiteY34" fmla="*/ 1308295 h 2546252"/>
                  <a:gd name="connsiteX35" fmla="*/ 597877 w 6161649"/>
                  <a:gd name="connsiteY35" fmla="*/ 1294227 h 2546252"/>
                  <a:gd name="connsiteX36" fmla="*/ 604911 w 6161649"/>
                  <a:gd name="connsiteY36" fmla="*/ 1273126 h 2546252"/>
                  <a:gd name="connsiteX37" fmla="*/ 661181 w 6161649"/>
                  <a:gd name="connsiteY37" fmla="*/ 1259058 h 2546252"/>
                  <a:gd name="connsiteX38" fmla="*/ 773723 w 6161649"/>
                  <a:gd name="connsiteY38" fmla="*/ 1259058 h 2546252"/>
                  <a:gd name="connsiteX39" fmla="*/ 773723 w 6161649"/>
                  <a:gd name="connsiteY39" fmla="*/ 1252024 h 2546252"/>
                  <a:gd name="connsiteX40" fmla="*/ 844061 w 6161649"/>
                  <a:gd name="connsiteY40" fmla="*/ 1202787 h 2546252"/>
                  <a:gd name="connsiteX41" fmla="*/ 858129 w 6161649"/>
                  <a:gd name="connsiteY41" fmla="*/ 1202787 h 2546252"/>
                  <a:gd name="connsiteX42" fmla="*/ 942535 w 6161649"/>
                  <a:gd name="connsiteY42" fmla="*/ 1202787 h 2546252"/>
                  <a:gd name="connsiteX43" fmla="*/ 970671 w 6161649"/>
                  <a:gd name="connsiteY43" fmla="*/ 1146517 h 2546252"/>
                  <a:gd name="connsiteX44" fmla="*/ 1033975 w 6161649"/>
                  <a:gd name="connsiteY44" fmla="*/ 1132449 h 2546252"/>
                  <a:gd name="connsiteX45" fmla="*/ 1069144 w 6161649"/>
                  <a:gd name="connsiteY45" fmla="*/ 1125415 h 2546252"/>
                  <a:gd name="connsiteX46" fmla="*/ 1083212 w 6161649"/>
                  <a:gd name="connsiteY46" fmla="*/ 1104314 h 2546252"/>
                  <a:gd name="connsiteX47" fmla="*/ 1125415 w 6161649"/>
                  <a:gd name="connsiteY47" fmla="*/ 1090246 h 2546252"/>
                  <a:gd name="connsiteX48" fmla="*/ 1125415 w 6161649"/>
                  <a:gd name="connsiteY48" fmla="*/ 1090246 h 2546252"/>
                  <a:gd name="connsiteX49" fmla="*/ 1153551 w 6161649"/>
                  <a:gd name="connsiteY49" fmla="*/ 1083212 h 2546252"/>
                  <a:gd name="connsiteX50" fmla="*/ 1195754 w 6161649"/>
                  <a:gd name="connsiteY50" fmla="*/ 1069144 h 2546252"/>
                  <a:gd name="connsiteX51" fmla="*/ 1216855 w 6161649"/>
                  <a:gd name="connsiteY51" fmla="*/ 1026941 h 2546252"/>
                  <a:gd name="connsiteX52" fmla="*/ 1230923 w 6161649"/>
                  <a:gd name="connsiteY52" fmla="*/ 1005840 h 2546252"/>
                  <a:gd name="connsiteX53" fmla="*/ 1353160 w 6161649"/>
                  <a:gd name="connsiteY53" fmla="*/ 1001278 h 2546252"/>
                  <a:gd name="connsiteX54" fmla="*/ 1390420 w 6161649"/>
                  <a:gd name="connsiteY54" fmla="*/ 965347 h 2546252"/>
                  <a:gd name="connsiteX55" fmla="*/ 1460948 w 6161649"/>
                  <a:gd name="connsiteY55" fmla="*/ 968200 h 2546252"/>
                  <a:gd name="connsiteX56" fmla="*/ 1498209 w 6161649"/>
                  <a:gd name="connsiteY56" fmla="*/ 949569 h 2546252"/>
                  <a:gd name="connsiteX57" fmla="*/ 1519311 w 6161649"/>
                  <a:gd name="connsiteY57" fmla="*/ 935501 h 2546252"/>
                  <a:gd name="connsiteX58" fmla="*/ 1563604 w 6161649"/>
                  <a:gd name="connsiteY58" fmla="*/ 938352 h 2546252"/>
                  <a:gd name="connsiteX59" fmla="*/ 1617214 w 6161649"/>
                  <a:gd name="connsiteY59" fmla="*/ 927136 h 2546252"/>
                  <a:gd name="connsiteX60" fmla="*/ 1688123 w 6161649"/>
                  <a:gd name="connsiteY60" fmla="*/ 886264 h 2546252"/>
                  <a:gd name="connsiteX61" fmla="*/ 1732797 w 6161649"/>
                  <a:gd name="connsiteY61" fmla="*/ 865543 h 2546252"/>
                  <a:gd name="connsiteX62" fmla="*/ 1821766 w 6161649"/>
                  <a:gd name="connsiteY62" fmla="*/ 866303 h 2546252"/>
                  <a:gd name="connsiteX63" fmla="*/ 1855224 w 6161649"/>
                  <a:gd name="connsiteY63" fmla="*/ 844441 h 2546252"/>
                  <a:gd name="connsiteX64" fmla="*/ 1913206 w 6161649"/>
                  <a:gd name="connsiteY64" fmla="*/ 844061 h 2546252"/>
                  <a:gd name="connsiteX65" fmla="*/ 1965294 w 6161649"/>
                  <a:gd name="connsiteY65" fmla="*/ 850335 h 2546252"/>
                  <a:gd name="connsiteX66" fmla="*/ 2013581 w 6161649"/>
                  <a:gd name="connsiteY66" fmla="*/ 852426 h 2546252"/>
                  <a:gd name="connsiteX67" fmla="*/ 2072132 w 6161649"/>
                  <a:gd name="connsiteY67" fmla="*/ 850335 h 2546252"/>
                  <a:gd name="connsiteX68" fmla="*/ 2124221 w 6161649"/>
                  <a:gd name="connsiteY68" fmla="*/ 851095 h 2546252"/>
                  <a:gd name="connsiteX69" fmla="*/ 2145323 w 6161649"/>
                  <a:gd name="connsiteY69" fmla="*/ 844061 h 2546252"/>
                  <a:gd name="connsiteX70" fmla="*/ 2208627 w 6161649"/>
                  <a:gd name="connsiteY70" fmla="*/ 837027 h 2546252"/>
                  <a:gd name="connsiteX71" fmla="*/ 2300067 w 6161649"/>
                  <a:gd name="connsiteY71" fmla="*/ 829994 h 2546252"/>
                  <a:gd name="connsiteX72" fmla="*/ 2368315 w 6161649"/>
                  <a:gd name="connsiteY72" fmla="*/ 818208 h 2546252"/>
                  <a:gd name="connsiteX73" fmla="*/ 2433711 w 6161649"/>
                  <a:gd name="connsiteY73" fmla="*/ 808892 h 2546252"/>
                  <a:gd name="connsiteX74" fmla="*/ 2454812 w 6161649"/>
                  <a:gd name="connsiteY74" fmla="*/ 801858 h 2546252"/>
                  <a:gd name="connsiteX75" fmla="*/ 2539218 w 6161649"/>
                  <a:gd name="connsiteY75" fmla="*/ 787791 h 2546252"/>
                  <a:gd name="connsiteX76" fmla="*/ 2553286 w 6161649"/>
                  <a:gd name="connsiteY76" fmla="*/ 766689 h 2546252"/>
                  <a:gd name="connsiteX77" fmla="*/ 2560320 w 6161649"/>
                  <a:gd name="connsiteY77" fmla="*/ 745587 h 2546252"/>
                  <a:gd name="connsiteX78" fmla="*/ 2581421 w 6161649"/>
                  <a:gd name="connsiteY78" fmla="*/ 738554 h 2546252"/>
                  <a:gd name="connsiteX79" fmla="*/ 2679895 w 6161649"/>
                  <a:gd name="connsiteY79" fmla="*/ 745587 h 2546252"/>
                  <a:gd name="connsiteX80" fmla="*/ 2764301 w 6161649"/>
                  <a:gd name="connsiteY80" fmla="*/ 745587 h 2546252"/>
                  <a:gd name="connsiteX81" fmla="*/ 2771335 w 6161649"/>
                  <a:gd name="connsiteY81" fmla="*/ 724486 h 2546252"/>
                  <a:gd name="connsiteX82" fmla="*/ 2813538 w 6161649"/>
                  <a:gd name="connsiteY82" fmla="*/ 717452 h 2546252"/>
                  <a:gd name="connsiteX83" fmla="*/ 2855741 w 6161649"/>
                  <a:gd name="connsiteY83" fmla="*/ 703384 h 2546252"/>
                  <a:gd name="connsiteX84" fmla="*/ 3017520 w 6161649"/>
                  <a:gd name="connsiteY84" fmla="*/ 695590 h 2546252"/>
                  <a:gd name="connsiteX85" fmla="*/ 3034630 w 6161649"/>
                  <a:gd name="connsiteY85" fmla="*/ 679812 h 2546252"/>
                  <a:gd name="connsiteX86" fmla="*/ 3123027 w 6161649"/>
                  <a:gd name="connsiteY86" fmla="*/ 668215 h 2546252"/>
                  <a:gd name="connsiteX87" fmla="*/ 3151163 w 6161649"/>
                  <a:gd name="connsiteY87" fmla="*/ 661181 h 2546252"/>
                  <a:gd name="connsiteX88" fmla="*/ 3200400 w 6161649"/>
                  <a:gd name="connsiteY88" fmla="*/ 647114 h 2546252"/>
                  <a:gd name="connsiteX89" fmla="*/ 3242603 w 6161649"/>
                  <a:gd name="connsiteY89" fmla="*/ 640080 h 2546252"/>
                  <a:gd name="connsiteX90" fmla="*/ 3294691 w 6161649"/>
                  <a:gd name="connsiteY90" fmla="*/ 628863 h 2546252"/>
                  <a:gd name="connsiteX91" fmla="*/ 3334043 w 6161649"/>
                  <a:gd name="connsiteY91" fmla="*/ 597877 h 2546252"/>
                  <a:gd name="connsiteX92" fmla="*/ 3397347 w 6161649"/>
                  <a:gd name="connsiteY92" fmla="*/ 513471 h 2546252"/>
                  <a:gd name="connsiteX93" fmla="*/ 3453618 w 6161649"/>
                  <a:gd name="connsiteY93" fmla="*/ 485335 h 2546252"/>
                  <a:gd name="connsiteX94" fmla="*/ 3495821 w 6161649"/>
                  <a:gd name="connsiteY94" fmla="*/ 471267 h 2546252"/>
                  <a:gd name="connsiteX95" fmla="*/ 3567300 w 6161649"/>
                  <a:gd name="connsiteY95" fmla="*/ 457581 h 2546252"/>
                  <a:gd name="connsiteX96" fmla="*/ 3655130 w 6161649"/>
                  <a:gd name="connsiteY96" fmla="*/ 453017 h 2546252"/>
                  <a:gd name="connsiteX97" fmla="*/ 3783449 w 6161649"/>
                  <a:gd name="connsiteY97" fmla="*/ 429064 h 2546252"/>
                  <a:gd name="connsiteX98" fmla="*/ 3896751 w 6161649"/>
                  <a:gd name="connsiteY98" fmla="*/ 407963 h 2546252"/>
                  <a:gd name="connsiteX99" fmla="*/ 3903784 w 6161649"/>
                  <a:gd name="connsiteY99" fmla="*/ 407963 h 2546252"/>
                  <a:gd name="connsiteX100" fmla="*/ 3903784 w 6161649"/>
                  <a:gd name="connsiteY100" fmla="*/ 379827 h 2546252"/>
                  <a:gd name="connsiteX101" fmla="*/ 4192172 w 6161649"/>
                  <a:gd name="connsiteY101" fmla="*/ 379827 h 2546252"/>
                  <a:gd name="connsiteX102" fmla="*/ 4220307 w 6161649"/>
                  <a:gd name="connsiteY102" fmla="*/ 337624 h 2546252"/>
                  <a:gd name="connsiteX103" fmla="*/ 4389120 w 6161649"/>
                  <a:gd name="connsiteY103" fmla="*/ 337624 h 2546252"/>
                  <a:gd name="connsiteX104" fmla="*/ 4389120 w 6161649"/>
                  <a:gd name="connsiteY104" fmla="*/ 337624 h 2546252"/>
                  <a:gd name="connsiteX105" fmla="*/ 4543864 w 6161649"/>
                  <a:gd name="connsiteY105" fmla="*/ 330591 h 2546252"/>
                  <a:gd name="connsiteX106" fmla="*/ 4543864 w 6161649"/>
                  <a:gd name="connsiteY106" fmla="*/ 330591 h 2546252"/>
                  <a:gd name="connsiteX107" fmla="*/ 4642338 w 6161649"/>
                  <a:gd name="connsiteY107" fmla="*/ 270898 h 2546252"/>
                  <a:gd name="connsiteX108" fmla="*/ 4920841 w 6161649"/>
                  <a:gd name="connsiteY108" fmla="*/ 270898 h 2546252"/>
                  <a:gd name="connsiteX109" fmla="*/ 4965895 w 6161649"/>
                  <a:gd name="connsiteY109" fmla="*/ 239151 h 2546252"/>
                  <a:gd name="connsiteX110" fmla="*/ 5036234 w 6161649"/>
                  <a:gd name="connsiteY110" fmla="*/ 232117 h 2546252"/>
                  <a:gd name="connsiteX111" fmla="*/ 5057335 w 6161649"/>
                  <a:gd name="connsiteY111" fmla="*/ 211015 h 2546252"/>
                  <a:gd name="connsiteX112" fmla="*/ 5591907 w 6161649"/>
                  <a:gd name="connsiteY112" fmla="*/ 211015 h 2546252"/>
                  <a:gd name="connsiteX113" fmla="*/ 5591907 w 6161649"/>
                  <a:gd name="connsiteY113" fmla="*/ 211015 h 2546252"/>
                  <a:gd name="connsiteX114" fmla="*/ 5626697 w 6161649"/>
                  <a:gd name="connsiteY114" fmla="*/ 176416 h 2546252"/>
                  <a:gd name="connsiteX115" fmla="*/ 5725551 w 6161649"/>
                  <a:gd name="connsiteY115" fmla="*/ 182880 h 2546252"/>
                  <a:gd name="connsiteX116" fmla="*/ 5781821 w 6161649"/>
                  <a:gd name="connsiteY116" fmla="*/ 112541 h 2546252"/>
                  <a:gd name="connsiteX117" fmla="*/ 5908431 w 6161649"/>
                  <a:gd name="connsiteY117" fmla="*/ 112541 h 2546252"/>
                  <a:gd name="connsiteX118" fmla="*/ 5908431 w 6161649"/>
                  <a:gd name="connsiteY118" fmla="*/ 35169 h 2546252"/>
                  <a:gd name="connsiteX119" fmla="*/ 5992837 w 6161649"/>
                  <a:gd name="connsiteY119" fmla="*/ 28135 h 2546252"/>
                  <a:gd name="connsiteX120" fmla="*/ 6084277 w 6161649"/>
                  <a:gd name="connsiteY120" fmla="*/ 21101 h 2546252"/>
                  <a:gd name="connsiteX121" fmla="*/ 6140547 w 6161649"/>
                  <a:gd name="connsiteY121" fmla="*/ 14067 h 2546252"/>
                  <a:gd name="connsiteX122" fmla="*/ 6161649 w 6161649"/>
                  <a:gd name="connsiteY122" fmla="*/ 0 h 2546252"/>
                  <a:gd name="connsiteX123" fmla="*/ 6161649 w 6161649"/>
                  <a:gd name="connsiteY123" fmla="*/ 0 h 2546252"/>
                  <a:gd name="connsiteX0" fmla="*/ 0 w 6161649"/>
                  <a:gd name="connsiteY0" fmla="*/ 2546252 h 2546252"/>
                  <a:gd name="connsiteX1" fmla="*/ 0 w 6161649"/>
                  <a:gd name="connsiteY1" fmla="*/ 2546252 h 2546252"/>
                  <a:gd name="connsiteX2" fmla="*/ 14067 w 6161649"/>
                  <a:gd name="connsiteY2" fmla="*/ 2482947 h 2546252"/>
                  <a:gd name="connsiteX3" fmla="*/ 28135 w 6161649"/>
                  <a:gd name="connsiteY3" fmla="*/ 2440744 h 2546252"/>
                  <a:gd name="connsiteX4" fmla="*/ 35169 w 6161649"/>
                  <a:gd name="connsiteY4" fmla="*/ 2370406 h 2546252"/>
                  <a:gd name="connsiteX5" fmla="*/ 42203 w 6161649"/>
                  <a:gd name="connsiteY5" fmla="*/ 2349304 h 2546252"/>
                  <a:gd name="connsiteX6" fmla="*/ 49237 w 6161649"/>
                  <a:gd name="connsiteY6" fmla="*/ 2307101 h 2546252"/>
                  <a:gd name="connsiteX7" fmla="*/ 56271 w 6161649"/>
                  <a:gd name="connsiteY7" fmla="*/ 2187526 h 2546252"/>
                  <a:gd name="connsiteX8" fmla="*/ 77372 w 6161649"/>
                  <a:gd name="connsiteY8" fmla="*/ 2110154 h 2546252"/>
                  <a:gd name="connsiteX9" fmla="*/ 84406 w 6161649"/>
                  <a:gd name="connsiteY9" fmla="*/ 2018714 h 2546252"/>
                  <a:gd name="connsiteX10" fmla="*/ 98474 w 6161649"/>
                  <a:gd name="connsiteY10" fmla="*/ 1976511 h 2546252"/>
                  <a:gd name="connsiteX11" fmla="*/ 105507 w 6161649"/>
                  <a:gd name="connsiteY11" fmla="*/ 1934307 h 2546252"/>
                  <a:gd name="connsiteX12" fmla="*/ 112541 w 6161649"/>
                  <a:gd name="connsiteY12" fmla="*/ 1913206 h 2546252"/>
                  <a:gd name="connsiteX13" fmla="*/ 119575 w 6161649"/>
                  <a:gd name="connsiteY13" fmla="*/ 1878037 h 2546252"/>
                  <a:gd name="connsiteX14" fmla="*/ 133643 w 6161649"/>
                  <a:gd name="connsiteY14" fmla="*/ 1835834 h 2546252"/>
                  <a:gd name="connsiteX15" fmla="*/ 147711 w 6161649"/>
                  <a:gd name="connsiteY15" fmla="*/ 1772529 h 2546252"/>
                  <a:gd name="connsiteX16" fmla="*/ 161778 w 6161649"/>
                  <a:gd name="connsiteY16" fmla="*/ 1751427 h 2546252"/>
                  <a:gd name="connsiteX17" fmla="*/ 168812 w 6161649"/>
                  <a:gd name="connsiteY17" fmla="*/ 1730326 h 2546252"/>
                  <a:gd name="connsiteX18" fmla="*/ 189914 w 6161649"/>
                  <a:gd name="connsiteY18" fmla="*/ 1716258 h 2546252"/>
                  <a:gd name="connsiteX19" fmla="*/ 203981 w 6161649"/>
                  <a:gd name="connsiteY19" fmla="*/ 1695157 h 2546252"/>
                  <a:gd name="connsiteX20" fmla="*/ 218049 w 6161649"/>
                  <a:gd name="connsiteY20" fmla="*/ 1652954 h 2546252"/>
                  <a:gd name="connsiteX21" fmla="*/ 239151 w 6161649"/>
                  <a:gd name="connsiteY21" fmla="*/ 1638886 h 2546252"/>
                  <a:gd name="connsiteX22" fmla="*/ 253218 w 6161649"/>
                  <a:gd name="connsiteY22" fmla="*/ 1617784 h 2546252"/>
                  <a:gd name="connsiteX23" fmla="*/ 274320 w 6161649"/>
                  <a:gd name="connsiteY23" fmla="*/ 1610751 h 2546252"/>
                  <a:gd name="connsiteX24" fmla="*/ 281354 w 6161649"/>
                  <a:gd name="connsiteY24" fmla="*/ 1589649 h 2546252"/>
                  <a:gd name="connsiteX25" fmla="*/ 309489 w 6161649"/>
                  <a:gd name="connsiteY25" fmla="*/ 1498209 h 2546252"/>
                  <a:gd name="connsiteX26" fmla="*/ 330591 w 6161649"/>
                  <a:gd name="connsiteY26" fmla="*/ 1484141 h 2546252"/>
                  <a:gd name="connsiteX27" fmla="*/ 372794 w 6161649"/>
                  <a:gd name="connsiteY27" fmla="*/ 1470074 h 2546252"/>
                  <a:gd name="connsiteX28" fmla="*/ 436098 w 6161649"/>
                  <a:gd name="connsiteY28" fmla="*/ 1441938 h 2546252"/>
                  <a:gd name="connsiteX29" fmla="*/ 457200 w 6161649"/>
                  <a:gd name="connsiteY29" fmla="*/ 1434904 h 2546252"/>
                  <a:gd name="connsiteX30" fmla="*/ 485335 w 6161649"/>
                  <a:gd name="connsiteY30" fmla="*/ 1392701 h 2546252"/>
                  <a:gd name="connsiteX31" fmla="*/ 492369 w 6161649"/>
                  <a:gd name="connsiteY31" fmla="*/ 1371600 h 2546252"/>
                  <a:gd name="connsiteX32" fmla="*/ 513471 w 6161649"/>
                  <a:gd name="connsiteY32" fmla="*/ 1357532 h 2546252"/>
                  <a:gd name="connsiteX33" fmla="*/ 562707 w 6161649"/>
                  <a:gd name="connsiteY33" fmla="*/ 1329397 h 2546252"/>
                  <a:gd name="connsiteX34" fmla="*/ 576775 w 6161649"/>
                  <a:gd name="connsiteY34" fmla="*/ 1308295 h 2546252"/>
                  <a:gd name="connsiteX35" fmla="*/ 597877 w 6161649"/>
                  <a:gd name="connsiteY35" fmla="*/ 1294227 h 2546252"/>
                  <a:gd name="connsiteX36" fmla="*/ 604911 w 6161649"/>
                  <a:gd name="connsiteY36" fmla="*/ 1273126 h 2546252"/>
                  <a:gd name="connsiteX37" fmla="*/ 661181 w 6161649"/>
                  <a:gd name="connsiteY37" fmla="*/ 1259058 h 2546252"/>
                  <a:gd name="connsiteX38" fmla="*/ 773723 w 6161649"/>
                  <a:gd name="connsiteY38" fmla="*/ 1259058 h 2546252"/>
                  <a:gd name="connsiteX39" fmla="*/ 773723 w 6161649"/>
                  <a:gd name="connsiteY39" fmla="*/ 1252024 h 2546252"/>
                  <a:gd name="connsiteX40" fmla="*/ 844061 w 6161649"/>
                  <a:gd name="connsiteY40" fmla="*/ 1202787 h 2546252"/>
                  <a:gd name="connsiteX41" fmla="*/ 858129 w 6161649"/>
                  <a:gd name="connsiteY41" fmla="*/ 1202787 h 2546252"/>
                  <a:gd name="connsiteX42" fmla="*/ 942535 w 6161649"/>
                  <a:gd name="connsiteY42" fmla="*/ 1202787 h 2546252"/>
                  <a:gd name="connsiteX43" fmla="*/ 970671 w 6161649"/>
                  <a:gd name="connsiteY43" fmla="*/ 1146517 h 2546252"/>
                  <a:gd name="connsiteX44" fmla="*/ 1033975 w 6161649"/>
                  <a:gd name="connsiteY44" fmla="*/ 1132449 h 2546252"/>
                  <a:gd name="connsiteX45" fmla="*/ 1069144 w 6161649"/>
                  <a:gd name="connsiteY45" fmla="*/ 1125415 h 2546252"/>
                  <a:gd name="connsiteX46" fmla="*/ 1083212 w 6161649"/>
                  <a:gd name="connsiteY46" fmla="*/ 1104314 h 2546252"/>
                  <a:gd name="connsiteX47" fmla="*/ 1125415 w 6161649"/>
                  <a:gd name="connsiteY47" fmla="*/ 1090246 h 2546252"/>
                  <a:gd name="connsiteX48" fmla="*/ 1125415 w 6161649"/>
                  <a:gd name="connsiteY48" fmla="*/ 1090246 h 2546252"/>
                  <a:gd name="connsiteX49" fmla="*/ 1153551 w 6161649"/>
                  <a:gd name="connsiteY49" fmla="*/ 1083212 h 2546252"/>
                  <a:gd name="connsiteX50" fmla="*/ 1195754 w 6161649"/>
                  <a:gd name="connsiteY50" fmla="*/ 1069144 h 2546252"/>
                  <a:gd name="connsiteX51" fmla="*/ 1216855 w 6161649"/>
                  <a:gd name="connsiteY51" fmla="*/ 1026941 h 2546252"/>
                  <a:gd name="connsiteX52" fmla="*/ 1230923 w 6161649"/>
                  <a:gd name="connsiteY52" fmla="*/ 1005840 h 2546252"/>
                  <a:gd name="connsiteX53" fmla="*/ 1353160 w 6161649"/>
                  <a:gd name="connsiteY53" fmla="*/ 1001278 h 2546252"/>
                  <a:gd name="connsiteX54" fmla="*/ 1390420 w 6161649"/>
                  <a:gd name="connsiteY54" fmla="*/ 965347 h 2546252"/>
                  <a:gd name="connsiteX55" fmla="*/ 1460948 w 6161649"/>
                  <a:gd name="connsiteY55" fmla="*/ 968200 h 2546252"/>
                  <a:gd name="connsiteX56" fmla="*/ 1498209 w 6161649"/>
                  <a:gd name="connsiteY56" fmla="*/ 949569 h 2546252"/>
                  <a:gd name="connsiteX57" fmla="*/ 1519311 w 6161649"/>
                  <a:gd name="connsiteY57" fmla="*/ 935501 h 2546252"/>
                  <a:gd name="connsiteX58" fmla="*/ 1563604 w 6161649"/>
                  <a:gd name="connsiteY58" fmla="*/ 938352 h 2546252"/>
                  <a:gd name="connsiteX59" fmla="*/ 1617214 w 6161649"/>
                  <a:gd name="connsiteY59" fmla="*/ 927136 h 2546252"/>
                  <a:gd name="connsiteX60" fmla="*/ 1688123 w 6161649"/>
                  <a:gd name="connsiteY60" fmla="*/ 886264 h 2546252"/>
                  <a:gd name="connsiteX61" fmla="*/ 1732797 w 6161649"/>
                  <a:gd name="connsiteY61" fmla="*/ 865543 h 2546252"/>
                  <a:gd name="connsiteX62" fmla="*/ 1821766 w 6161649"/>
                  <a:gd name="connsiteY62" fmla="*/ 866303 h 2546252"/>
                  <a:gd name="connsiteX63" fmla="*/ 1855224 w 6161649"/>
                  <a:gd name="connsiteY63" fmla="*/ 844441 h 2546252"/>
                  <a:gd name="connsiteX64" fmla="*/ 1913206 w 6161649"/>
                  <a:gd name="connsiteY64" fmla="*/ 844061 h 2546252"/>
                  <a:gd name="connsiteX65" fmla="*/ 1965294 w 6161649"/>
                  <a:gd name="connsiteY65" fmla="*/ 850335 h 2546252"/>
                  <a:gd name="connsiteX66" fmla="*/ 2013581 w 6161649"/>
                  <a:gd name="connsiteY66" fmla="*/ 852426 h 2546252"/>
                  <a:gd name="connsiteX67" fmla="*/ 2072132 w 6161649"/>
                  <a:gd name="connsiteY67" fmla="*/ 850335 h 2546252"/>
                  <a:gd name="connsiteX68" fmla="*/ 2124221 w 6161649"/>
                  <a:gd name="connsiteY68" fmla="*/ 851095 h 2546252"/>
                  <a:gd name="connsiteX69" fmla="*/ 2145323 w 6161649"/>
                  <a:gd name="connsiteY69" fmla="*/ 844061 h 2546252"/>
                  <a:gd name="connsiteX70" fmla="*/ 2208627 w 6161649"/>
                  <a:gd name="connsiteY70" fmla="*/ 837027 h 2546252"/>
                  <a:gd name="connsiteX71" fmla="*/ 2300067 w 6161649"/>
                  <a:gd name="connsiteY71" fmla="*/ 829994 h 2546252"/>
                  <a:gd name="connsiteX72" fmla="*/ 2368315 w 6161649"/>
                  <a:gd name="connsiteY72" fmla="*/ 818208 h 2546252"/>
                  <a:gd name="connsiteX73" fmla="*/ 2433711 w 6161649"/>
                  <a:gd name="connsiteY73" fmla="*/ 808892 h 2546252"/>
                  <a:gd name="connsiteX74" fmla="*/ 2454812 w 6161649"/>
                  <a:gd name="connsiteY74" fmla="*/ 801858 h 2546252"/>
                  <a:gd name="connsiteX75" fmla="*/ 2539218 w 6161649"/>
                  <a:gd name="connsiteY75" fmla="*/ 787791 h 2546252"/>
                  <a:gd name="connsiteX76" fmla="*/ 2553286 w 6161649"/>
                  <a:gd name="connsiteY76" fmla="*/ 766689 h 2546252"/>
                  <a:gd name="connsiteX77" fmla="*/ 2560320 w 6161649"/>
                  <a:gd name="connsiteY77" fmla="*/ 745587 h 2546252"/>
                  <a:gd name="connsiteX78" fmla="*/ 2581421 w 6161649"/>
                  <a:gd name="connsiteY78" fmla="*/ 738554 h 2546252"/>
                  <a:gd name="connsiteX79" fmla="*/ 2679895 w 6161649"/>
                  <a:gd name="connsiteY79" fmla="*/ 745587 h 2546252"/>
                  <a:gd name="connsiteX80" fmla="*/ 2764301 w 6161649"/>
                  <a:gd name="connsiteY80" fmla="*/ 745587 h 2546252"/>
                  <a:gd name="connsiteX81" fmla="*/ 2771335 w 6161649"/>
                  <a:gd name="connsiteY81" fmla="*/ 724486 h 2546252"/>
                  <a:gd name="connsiteX82" fmla="*/ 2813538 w 6161649"/>
                  <a:gd name="connsiteY82" fmla="*/ 717452 h 2546252"/>
                  <a:gd name="connsiteX83" fmla="*/ 2855741 w 6161649"/>
                  <a:gd name="connsiteY83" fmla="*/ 703384 h 2546252"/>
                  <a:gd name="connsiteX84" fmla="*/ 3017520 w 6161649"/>
                  <a:gd name="connsiteY84" fmla="*/ 695590 h 2546252"/>
                  <a:gd name="connsiteX85" fmla="*/ 3034630 w 6161649"/>
                  <a:gd name="connsiteY85" fmla="*/ 679812 h 2546252"/>
                  <a:gd name="connsiteX86" fmla="*/ 3123027 w 6161649"/>
                  <a:gd name="connsiteY86" fmla="*/ 668215 h 2546252"/>
                  <a:gd name="connsiteX87" fmla="*/ 3151163 w 6161649"/>
                  <a:gd name="connsiteY87" fmla="*/ 661181 h 2546252"/>
                  <a:gd name="connsiteX88" fmla="*/ 3200400 w 6161649"/>
                  <a:gd name="connsiteY88" fmla="*/ 647114 h 2546252"/>
                  <a:gd name="connsiteX89" fmla="*/ 3242603 w 6161649"/>
                  <a:gd name="connsiteY89" fmla="*/ 640080 h 2546252"/>
                  <a:gd name="connsiteX90" fmla="*/ 3294691 w 6161649"/>
                  <a:gd name="connsiteY90" fmla="*/ 628863 h 2546252"/>
                  <a:gd name="connsiteX91" fmla="*/ 3334043 w 6161649"/>
                  <a:gd name="connsiteY91" fmla="*/ 597877 h 2546252"/>
                  <a:gd name="connsiteX92" fmla="*/ 3397347 w 6161649"/>
                  <a:gd name="connsiteY92" fmla="*/ 513471 h 2546252"/>
                  <a:gd name="connsiteX93" fmla="*/ 3453618 w 6161649"/>
                  <a:gd name="connsiteY93" fmla="*/ 485335 h 2546252"/>
                  <a:gd name="connsiteX94" fmla="*/ 3495821 w 6161649"/>
                  <a:gd name="connsiteY94" fmla="*/ 471267 h 2546252"/>
                  <a:gd name="connsiteX95" fmla="*/ 3567300 w 6161649"/>
                  <a:gd name="connsiteY95" fmla="*/ 457581 h 2546252"/>
                  <a:gd name="connsiteX96" fmla="*/ 3655130 w 6161649"/>
                  <a:gd name="connsiteY96" fmla="*/ 453017 h 2546252"/>
                  <a:gd name="connsiteX97" fmla="*/ 3783449 w 6161649"/>
                  <a:gd name="connsiteY97" fmla="*/ 429064 h 2546252"/>
                  <a:gd name="connsiteX98" fmla="*/ 3896751 w 6161649"/>
                  <a:gd name="connsiteY98" fmla="*/ 407963 h 2546252"/>
                  <a:gd name="connsiteX99" fmla="*/ 3903784 w 6161649"/>
                  <a:gd name="connsiteY99" fmla="*/ 407963 h 2546252"/>
                  <a:gd name="connsiteX100" fmla="*/ 3903784 w 6161649"/>
                  <a:gd name="connsiteY100" fmla="*/ 379827 h 2546252"/>
                  <a:gd name="connsiteX101" fmla="*/ 4192172 w 6161649"/>
                  <a:gd name="connsiteY101" fmla="*/ 379827 h 2546252"/>
                  <a:gd name="connsiteX102" fmla="*/ 4220307 w 6161649"/>
                  <a:gd name="connsiteY102" fmla="*/ 337624 h 2546252"/>
                  <a:gd name="connsiteX103" fmla="*/ 4389120 w 6161649"/>
                  <a:gd name="connsiteY103" fmla="*/ 337624 h 2546252"/>
                  <a:gd name="connsiteX104" fmla="*/ 4389120 w 6161649"/>
                  <a:gd name="connsiteY104" fmla="*/ 337624 h 2546252"/>
                  <a:gd name="connsiteX105" fmla="*/ 4543864 w 6161649"/>
                  <a:gd name="connsiteY105" fmla="*/ 330591 h 2546252"/>
                  <a:gd name="connsiteX106" fmla="*/ 4543864 w 6161649"/>
                  <a:gd name="connsiteY106" fmla="*/ 330591 h 2546252"/>
                  <a:gd name="connsiteX107" fmla="*/ 4642338 w 6161649"/>
                  <a:gd name="connsiteY107" fmla="*/ 270898 h 2546252"/>
                  <a:gd name="connsiteX108" fmla="*/ 4920841 w 6161649"/>
                  <a:gd name="connsiteY108" fmla="*/ 270898 h 2546252"/>
                  <a:gd name="connsiteX109" fmla="*/ 4965895 w 6161649"/>
                  <a:gd name="connsiteY109" fmla="*/ 239151 h 2546252"/>
                  <a:gd name="connsiteX110" fmla="*/ 5036234 w 6161649"/>
                  <a:gd name="connsiteY110" fmla="*/ 232117 h 2546252"/>
                  <a:gd name="connsiteX111" fmla="*/ 5057335 w 6161649"/>
                  <a:gd name="connsiteY111" fmla="*/ 211015 h 2546252"/>
                  <a:gd name="connsiteX112" fmla="*/ 5591907 w 6161649"/>
                  <a:gd name="connsiteY112" fmla="*/ 211015 h 2546252"/>
                  <a:gd name="connsiteX113" fmla="*/ 5591907 w 6161649"/>
                  <a:gd name="connsiteY113" fmla="*/ 211015 h 2546252"/>
                  <a:gd name="connsiteX114" fmla="*/ 5634111 w 6161649"/>
                  <a:gd name="connsiteY114" fmla="*/ 178887 h 2546252"/>
                  <a:gd name="connsiteX115" fmla="*/ 5725551 w 6161649"/>
                  <a:gd name="connsiteY115" fmla="*/ 182880 h 2546252"/>
                  <a:gd name="connsiteX116" fmla="*/ 5781821 w 6161649"/>
                  <a:gd name="connsiteY116" fmla="*/ 112541 h 2546252"/>
                  <a:gd name="connsiteX117" fmla="*/ 5908431 w 6161649"/>
                  <a:gd name="connsiteY117" fmla="*/ 112541 h 2546252"/>
                  <a:gd name="connsiteX118" fmla="*/ 5908431 w 6161649"/>
                  <a:gd name="connsiteY118" fmla="*/ 35169 h 2546252"/>
                  <a:gd name="connsiteX119" fmla="*/ 5992837 w 6161649"/>
                  <a:gd name="connsiteY119" fmla="*/ 28135 h 2546252"/>
                  <a:gd name="connsiteX120" fmla="*/ 6084277 w 6161649"/>
                  <a:gd name="connsiteY120" fmla="*/ 21101 h 2546252"/>
                  <a:gd name="connsiteX121" fmla="*/ 6140547 w 6161649"/>
                  <a:gd name="connsiteY121" fmla="*/ 14067 h 2546252"/>
                  <a:gd name="connsiteX122" fmla="*/ 6161649 w 6161649"/>
                  <a:gd name="connsiteY122" fmla="*/ 0 h 2546252"/>
                  <a:gd name="connsiteX123" fmla="*/ 6161649 w 6161649"/>
                  <a:gd name="connsiteY123" fmla="*/ 0 h 2546252"/>
                  <a:gd name="connsiteX0" fmla="*/ 0 w 6161649"/>
                  <a:gd name="connsiteY0" fmla="*/ 2546252 h 2546252"/>
                  <a:gd name="connsiteX1" fmla="*/ 0 w 6161649"/>
                  <a:gd name="connsiteY1" fmla="*/ 2546252 h 2546252"/>
                  <a:gd name="connsiteX2" fmla="*/ 14067 w 6161649"/>
                  <a:gd name="connsiteY2" fmla="*/ 2482947 h 2546252"/>
                  <a:gd name="connsiteX3" fmla="*/ 28135 w 6161649"/>
                  <a:gd name="connsiteY3" fmla="*/ 2440744 h 2546252"/>
                  <a:gd name="connsiteX4" fmla="*/ 35169 w 6161649"/>
                  <a:gd name="connsiteY4" fmla="*/ 2370406 h 2546252"/>
                  <a:gd name="connsiteX5" fmla="*/ 42203 w 6161649"/>
                  <a:gd name="connsiteY5" fmla="*/ 2349304 h 2546252"/>
                  <a:gd name="connsiteX6" fmla="*/ 49237 w 6161649"/>
                  <a:gd name="connsiteY6" fmla="*/ 2307101 h 2546252"/>
                  <a:gd name="connsiteX7" fmla="*/ 56271 w 6161649"/>
                  <a:gd name="connsiteY7" fmla="*/ 2187526 h 2546252"/>
                  <a:gd name="connsiteX8" fmla="*/ 77372 w 6161649"/>
                  <a:gd name="connsiteY8" fmla="*/ 2110154 h 2546252"/>
                  <a:gd name="connsiteX9" fmla="*/ 84406 w 6161649"/>
                  <a:gd name="connsiteY9" fmla="*/ 2018714 h 2546252"/>
                  <a:gd name="connsiteX10" fmla="*/ 98474 w 6161649"/>
                  <a:gd name="connsiteY10" fmla="*/ 1976511 h 2546252"/>
                  <a:gd name="connsiteX11" fmla="*/ 105507 w 6161649"/>
                  <a:gd name="connsiteY11" fmla="*/ 1934307 h 2546252"/>
                  <a:gd name="connsiteX12" fmla="*/ 112541 w 6161649"/>
                  <a:gd name="connsiteY12" fmla="*/ 1913206 h 2546252"/>
                  <a:gd name="connsiteX13" fmla="*/ 119575 w 6161649"/>
                  <a:gd name="connsiteY13" fmla="*/ 1878037 h 2546252"/>
                  <a:gd name="connsiteX14" fmla="*/ 133643 w 6161649"/>
                  <a:gd name="connsiteY14" fmla="*/ 1835834 h 2546252"/>
                  <a:gd name="connsiteX15" fmla="*/ 147711 w 6161649"/>
                  <a:gd name="connsiteY15" fmla="*/ 1772529 h 2546252"/>
                  <a:gd name="connsiteX16" fmla="*/ 161778 w 6161649"/>
                  <a:gd name="connsiteY16" fmla="*/ 1751427 h 2546252"/>
                  <a:gd name="connsiteX17" fmla="*/ 168812 w 6161649"/>
                  <a:gd name="connsiteY17" fmla="*/ 1730326 h 2546252"/>
                  <a:gd name="connsiteX18" fmla="*/ 189914 w 6161649"/>
                  <a:gd name="connsiteY18" fmla="*/ 1716258 h 2546252"/>
                  <a:gd name="connsiteX19" fmla="*/ 203981 w 6161649"/>
                  <a:gd name="connsiteY19" fmla="*/ 1695157 h 2546252"/>
                  <a:gd name="connsiteX20" fmla="*/ 218049 w 6161649"/>
                  <a:gd name="connsiteY20" fmla="*/ 1652954 h 2546252"/>
                  <a:gd name="connsiteX21" fmla="*/ 239151 w 6161649"/>
                  <a:gd name="connsiteY21" fmla="*/ 1638886 h 2546252"/>
                  <a:gd name="connsiteX22" fmla="*/ 253218 w 6161649"/>
                  <a:gd name="connsiteY22" fmla="*/ 1617784 h 2546252"/>
                  <a:gd name="connsiteX23" fmla="*/ 274320 w 6161649"/>
                  <a:gd name="connsiteY23" fmla="*/ 1610751 h 2546252"/>
                  <a:gd name="connsiteX24" fmla="*/ 281354 w 6161649"/>
                  <a:gd name="connsiteY24" fmla="*/ 1589649 h 2546252"/>
                  <a:gd name="connsiteX25" fmla="*/ 309489 w 6161649"/>
                  <a:gd name="connsiteY25" fmla="*/ 1498209 h 2546252"/>
                  <a:gd name="connsiteX26" fmla="*/ 330591 w 6161649"/>
                  <a:gd name="connsiteY26" fmla="*/ 1484141 h 2546252"/>
                  <a:gd name="connsiteX27" fmla="*/ 372794 w 6161649"/>
                  <a:gd name="connsiteY27" fmla="*/ 1470074 h 2546252"/>
                  <a:gd name="connsiteX28" fmla="*/ 436098 w 6161649"/>
                  <a:gd name="connsiteY28" fmla="*/ 1441938 h 2546252"/>
                  <a:gd name="connsiteX29" fmla="*/ 457200 w 6161649"/>
                  <a:gd name="connsiteY29" fmla="*/ 1434904 h 2546252"/>
                  <a:gd name="connsiteX30" fmla="*/ 485335 w 6161649"/>
                  <a:gd name="connsiteY30" fmla="*/ 1392701 h 2546252"/>
                  <a:gd name="connsiteX31" fmla="*/ 492369 w 6161649"/>
                  <a:gd name="connsiteY31" fmla="*/ 1371600 h 2546252"/>
                  <a:gd name="connsiteX32" fmla="*/ 513471 w 6161649"/>
                  <a:gd name="connsiteY32" fmla="*/ 1357532 h 2546252"/>
                  <a:gd name="connsiteX33" fmla="*/ 562707 w 6161649"/>
                  <a:gd name="connsiteY33" fmla="*/ 1329397 h 2546252"/>
                  <a:gd name="connsiteX34" fmla="*/ 576775 w 6161649"/>
                  <a:gd name="connsiteY34" fmla="*/ 1308295 h 2546252"/>
                  <a:gd name="connsiteX35" fmla="*/ 597877 w 6161649"/>
                  <a:gd name="connsiteY35" fmla="*/ 1294227 h 2546252"/>
                  <a:gd name="connsiteX36" fmla="*/ 604911 w 6161649"/>
                  <a:gd name="connsiteY36" fmla="*/ 1273126 h 2546252"/>
                  <a:gd name="connsiteX37" fmla="*/ 661181 w 6161649"/>
                  <a:gd name="connsiteY37" fmla="*/ 1259058 h 2546252"/>
                  <a:gd name="connsiteX38" fmla="*/ 773723 w 6161649"/>
                  <a:gd name="connsiteY38" fmla="*/ 1259058 h 2546252"/>
                  <a:gd name="connsiteX39" fmla="*/ 773723 w 6161649"/>
                  <a:gd name="connsiteY39" fmla="*/ 1252024 h 2546252"/>
                  <a:gd name="connsiteX40" fmla="*/ 844061 w 6161649"/>
                  <a:gd name="connsiteY40" fmla="*/ 1202787 h 2546252"/>
                  <a:gd name="connsiteX41" fmla="*/ 858129 w 6161649"/>
                  <a:gd name="connsiteY41" fmla="*/ 1202787 h 2546252"/>
                  <a:gd name="connsiteX42" fmla="*/ 942535 w 6161649"/>
                  <a:gd name="connsiteY42" fmla="*/ 1202787 h 2546252"/>
                  <a:gd name="connsiteX43" fmla="*/ 970671 w 6161649"/>
                  <a:gd name="connsiteY43" fmla="*/ 1146517 h 2546252"/>
                  <a:gd name="connsiteX44" fmla="*/ 1033975 w 6161649"/>
                  <a:gd name="connsiteY44" fmla="*/ 1132449 h 2546252"/>
                  <a:gd name="connsiteX45" fmla="*/ 1069144 w 6161649"/>
                  <a:gd name="connsiteY45" fmla="*/ 1125415 h 2546252"/>
                  <a:gd name="connsiteX46" fmla="*/ 1083212 w 6161649"/>
                  <a:gd name="connsiteY46" fmla="*/ 1104314 h 2546252"/>
                  <a:gd name="connsiteX47" fmla="*/ 1125415 w 6161649"/>
                  <a:gd name="connsiteY47" fmla="*/ 1090246 h 2546252"/>
                  <a:gd name="connsiteX48" fmla="*/ 1125415 w 6161649"/>
                  <a:gd name="connsiteY48" fmla="*/ 1090246 h 2546252"/>
                  <a:gd name="connsiteX49" fmla="*/ 1153551 w 6161649"/>
                  <a:gd name="connsiteY49" fmla="*/ 1083212 h 2546252"/>
                  <a:gd name="connsiteX50" fmla="*/ 1195754 w 6161649"/>
                  <a:gd name="connsiteY50" fmla="*/ 1069144 h 2546252"/>
                  <a:gd name="connsiteX51" fmla="*/ 1216855 w 6161649"/>
                  <a:gd name="connsiteY51" fmla="*/ 1026941 h 2546252"/>
                  <a:gd name="connsiteX52" fmla="*/ 1230923 w 6161649"/>
                  <a:gd name="connsiteY52" fmla="*/ 1005840 h 2546252"/>
                  <a:gd name="connsiteX53" fmla="*/ 1353160 w 6161649"/>
                  <a:gd name="connsiteY53" fmla="*/ 1001278 h 2546252"/>
                  <a:gd name="connsiteX54" fmla="*/ 1390420 w 6161649"/>
                  <a:gd name="connsiteY54" fmla="*/ 965347 h 2546252"/>
                  <a:gd name="connsiteX55" fmla="*/ 1460948 w 6161649"/>
                  <a:gd name="connsiteY55" fmla="*/ 968200 h 2546252"/>
                  <a:gd name="connsiteX56" fmla="*/ 1498209 w 6161649"/>
                  <a:gd name="connsiteY56" fmla="*/ 949569 h 2546252"/>
                  <a:gd name="connsiteX57" fmla="*/ 1519311 w 6161649"/>
                  <a:gd name="connsiteY57" fmla="*/ 935501 h 2546252"/>
                  <a:gd name="connsiteX58" fmla="*/ 1563604 w 6161649"/>
                  <a:gd name="connsiteY58" fmla="*/ 938352 h 2546252"/>
                  <a:gd name="connsiteX59" fmla="*/ 1617214 w 6161649"/>
                  <a:gd name="connsiteY59" fmla="*/ 927136 h 2546252"/>
                  <a:gd name="connsiteX60" fmla="*/ 1688123 w 6161649"/>
                  <a:gd name="connsiteY60" fmla="*/ 886264 h 2546252"/>
                  <a:gd name="connsiteX61" fmla="*/ 1732797 w 6161649"/>
                  <a:gd name="connsiteY61" fmla="*/ 865543 h 2546252"/>
                  <a:gd name="connsiteX62" fmla="*/ 1821766 w 6161649"/>
                  <a:gd name="connsiteY62" fmla="*/ 866303 h 2546252"/>
                  <a:gd name="connsiteX63" fmla="*/ 1855224 w 6161649"/>
                  <a:gd name="connsiteY63" fmla="*/ 844441 h 2546252"/>
                  <a:gd name="connsiteX64" fmla="*/ 1913206 w 6161649"/>
                  <a:gd name="connsiteY64" fmla="*/ 844061 h 2546252"/>
                  <a:gd name="connsiteX65" fmla="*/ 1965294 w 6161649"/>
                  <a:gd name="connsiteY65" fmla="*/ 850335 h 2546252"/>
                  <a:gd name="connsiteX66" fmla="*/ 2013581 w 6161649"/>
                  <a:gd name="connsiteY66" fmla="*/ 852426 h 2546252"/>
                  <a:gd name="connsiteX67" fmla="*/ 2072132 w 6161649"/>
                  <a:gd name="connsiteY67" fmla="*/ 850335 h 2546252"/>
                  <a:gd name="connsiteX68" fmla="*/ 2124221 w 6161649"/>
                  <a:gd name="connsiteY68" fmla="*/ 851095 h 2546252"/>
                  <a:gd name="connsiteX69" fmla="*/ 2145323 w 6161649"/>
                  <a:gd name="connsiteY69" fmla="*/ 844061 h 2546252"/>
                  <a:gd name="connsiteX70" fmla="*/ 2208627 w 6161649"/>
                  <a:gd name="connsiteY70" fmla="*/ 837027 h 2546252"/>
                  <a:gd name="connsiteX71" fmla="*/ 2300067 w 6161649"/>
                  <a:gd name="connsiteY71" fmla="*/ 829994 h 2546252"/>
                  <a:gd name="connsiteX72" fmla="*/ 2368315 w 6161649"/>
                  <a:gd name="connsiteY72" fmla="*/ 818208 h 2546252"/>
                  <a:gd name="connsiteX73" fmla="*/ 2433711 w 6161649"/>
                  <a:gd name="connsiteY73" fmla="*/ 808892 h 2546252"/>
                  <a:gd name="connsiteX74" fmla="*/ 2454812 w 6161649"/>
                  <a:gd name="connsiteY74" fmla="*/ 801858 h 2546252"/>
                  <a:gd name="connsiteX75" fmla="*/ 2539218 w 6161649"/>
                  <a:gd name="connsiteY75" fmla="*/ 787791 h 2546252"/>
                  <a:gd name="connsiteX76" fmla="*/ 2553286 w 6161649"/>
                  <a:gd name="connsiteY76" fmla="*/ 766689 h 2546252"/>
                  <a:gd name="connsiteX77" fmla="*/ 2560320 w 6161649"/>
                  <a:gd name="connsiteY77" fmla="*/ 745587 h 2546252"/>
                  <a:gd name="connsiteX78" fmla="*/ 2581421 w 6161649"/>
                  <a:gd name="connsiteY78" fmla="*/ 738554 h 2546252"/>
                  <a:gd name="connsiteX79" fmla="*/ 2679895 w 6161649"/>
                  <a:gd name="connsiteY79" fmla="*/ 745587 h 2546252"/>
                  <a:gd name="connsiteX80" fmla="*/ 2764301 w 6161649"/>
                  <a:gd name="connsiteY80" fmla="*/ 745587 h 2546252"/>
                  <a:gd name="connsiteX81" fmla="*/ 2771335 w 6161649"/>
                  <a:gd name="connsiteY81" fmla="*/ 724486 h 2546252"/>
                  <a:gd name="connsiteX82" fmla="*/ 2813538 w 6161649"/>
                  <a:gd name="connsiteY82" fmla="*/ 717452 h 2546252"/>
                  <a:gd name="connsiteX83" fmla="*/ 2855741 w 6161649"/>
                  <a:gd name="connsiteY83" fmla="*/ 703384 h 2546252"/>
                  <a:gd name="connsiteX84" fmla="*/ 3017520 w 6161649"/>
                  <a:gd name="connsiteY84" fmla="*/ 695590 h 2546252"/>
                  <a:gd name="connsiteX85" fmla="*/ 3034630 w 6161649"/>
                  <a:gd name="connsiteY85" fmla="*/ 679812 h 2546252"/>
                  <a:gd name="connsiteX86" fmla="*/ 3123027 w 6161649"/>
                  <a:gd name="connsiteY86" fmla="*/ 668215 h 2546252"/>
                  <a:gd name="connsiteX87" fmla="*/ 3151163 w 6161649"/>
                  <a:gd name="connsiteY87" fmla="*/ 661181 h 2546252"/>
                  <a:gd name="connsiteX88" fmla="*/ 3200400 w 6161649"/>
                  <a:gd name="connsiteY88" fmla="*/ 647114 h 2546252"/>
                  <a:gd name="connsiteX89" fmla="*/ 3242603 w 6161649"/>
                  <a:gd name="connsiteY89" fmla="*/ 640080 h 2546252"/>
                  <a:gd name="connsiteX90" fmla="*/ 3294691 w 6161649"/>
                  <a:gd name="connsiteY90" fmla="*/ 628863 h 2546252"/>
                  <a:gd name="connsiteX91" fmla="*/ 3334043 w 6161649"/>
                  <a:gd name="connsiteY91" fmla="*/ 597877 h 2546252"/>
                  <a:gd name="connsiteX92" fmla="*/ 3397347 w 6161649"/>
                  <a:gd name="connsiteY92" fmla="*/ 513471 h 2546252"/>
                  <a:gd name="connsiteX93" fmla="*/ 3453618 w 6161649"/>
                  <a:gd name="connsiteY93" fmla="*/ 485335 h 2546252"/>
                  <a:gd name="connsiteX94" fmla="*/ 3495821 w 6161649"/>
                  <a:gd name="connsiteY94" fmla="*/ 471267 h 2546252"/>
                  <a:gd name="connsiteX95" fmla="*/ 3567300 w 6161649"/>
                  <a:gd name="connsiteY95" fmla="*/ 457581 h 2546252"/>
                  <a:gd name="connsiteX96" fmla="*/ 3655130 w 6161649"/>
                  <a:gd name="connsiteY96" fmla="*/ 453017 h 2546252"/>
                  <a:gd name="connsiteX97" fmla="*/ 3783449 w 6161649"/>
                  <a:gd name="connsiteY97" fmla="*/ 429064 h 2546252"/>
                  <a:gd name="connsiteX98" fmla="*/ 3896751 w 6161649"/>
                  <a:gd name="connsiteY98" fmla="*/ 407963 h 2546252"/>
                  <a:gd name="connsiteX99" fmla="*/ 3903784 w 6161649"/>
                  <a:gd name="connsiteY99" fmla="*/ 407963 h 2546252"/>
                  <a:gd name="connsiteX100" fmla="*/ 3903784 w 6161649"/>
                  <a:gd name="connsiteY100" fmla="*/ 379827 h 2546252"/>
                  <a:gd name="connsiteX101" fmla="*/ 4192172 w 6161649"/>
                  <a:gd name="connsiteY101" fmla="*/ 379827 h 2546252"/>
                  <a:gd name="connsiteX102" fmla="*/ 4220307 w 6161649"/>
                  <a:gd name="connsiteY102" fmla="*/ 337624 h 2546252"/>
                  <a:gd name="connsiteX103" fmla="*/ 4389120 w 6161649"/>
                  <a:gd name="connsiteY103" fmla="*/ 337624 h 2546252"/>
                  <a:gd name="connsiteX104" fmla="*/ 4389120 w 6161649"/>
                  <a:gd name="connsiteY104" fmla="*/ 337624 h 2546252"/>
                  <a:gd name="connsiteX105" fmla="*/ 4543864 w 6161649"/>
                  <a:gd name="connsiteY105" fmla="*/ 330591 h 2546252"/>
                  <a:gd name="connsiteX106" fmla="*/ 4543864 w 6161649"/>
                  <a:gd name="connsiteY106" fmla="*/ 330591 h 2546252"/>
                  <a:gd name="connsiteX107" fmla="*/ 4642338 w 6161649"/>
                  <a:gd name="connsiteY107" fmla="*/ 270898 h 2546252"/>
                  <a:gd name="connsiteX108" fmla="*/ 4920841 w 6161649"/>
                  <a:gd name="connsiteY108" fmla="*/ 270898 h 2546252"/>
                  <a:gd name="connsiteX109" fmla="*/ 4965895 w 6161649"/>
                  <a:gd name="connsiteY109" fmla="*/ 239151 h 2546252"/>
                  <a:gd name="connsiteX110" fmla="*/ 5036234 w 6161649"/>
                  <a:gd name="connsiteY110" fmla="*/ 232117 h 2546252"/>
                  <a:gd name="connsiteX111" fmla="*/ 5057335 w 6161649"/>
                  <a:gd name="connsiteY111" fmla="*/ 211015 h 2546252"/>
                  <a:gd name="connsiteX112" fmla="*/ 5591907 w 6161649"/>
                  <a:gd name="connsiteY112" fmla="*/ 211015 h 2546252"/>
                  <a:gd name="connsiteX113" fmla="*/ 5591907 w 6161649"/>
                  <a:gd name="connsiteY113" fmla="*/ 211015 h 2546252"/>
                  <a:gd name="connsiteX114" fmla="*/ 5634111 w 6161649"/>
                  <a:gd name="connsiteY114" fmla="*/ 178887 h 2546252"/>
                  <a:gd name="connsiteX115" fmla="*/ 5720608 w 6161649"/>
                  <a:gd name="connsiteY115" fmla="*/ 170524 h 2546252"/>
                  <a:gd name="connsiteX116" fmla="*/ 5781821 w 6161649"/>
                  <a:gd name="connsiteY116" fmla="*/ 112541 h 2546252"/>
                  <a:gd name="connsiteX117" fmla="*/ 5908431 w 6161649"/>
                  <a:gd name="connsiteY117" fmla="*/ 112541 h 2546252"/>
                  <a:gd name="connsiteX118" fmla="*/ 5908431 w 6161649"/>
                  <a:gd name="connsiteY118" fmla="*/ 35169 h 2546252"/>
                  <a:gd name="connsiteX119" fmla="*/ 5992837 w 6161649"/>
                  <a:gd name="connsiteY119" fmla="*/ 28135 h 2546252"/>
                  <a:gd name="connsiteX120" fmla="*/ 6084277 w 6161649"/>
                  <a:gd name="connsiteY120" fmla="*/ 21101 h 2546252"/>
                  <a:gd name="connsiteX121" fmla="*/ 6140547 w 6161649"/>
                  <a:gd name="connsiteY121" fmla="*/ 14067 h 2546252"/>
                  <a:gd name="connsiteX122" fmla="*/ 6161649 w 6161649"/>
                  <a:gd name="connsiteY122" fmla="*/ 0 h 2546252"/>
                  <a:gd name="connsiteX123" fmla="*/ 6161649 w 6161649"/>
                  <a:gd name="connsiteY123" fmla="*/ 0 h 2546252"/>
                  <a:gd name="connsiteX0" fmla="*/ 0 w 6161649"/>
                  <a:gd name="connsiteY0" fmla="*/ 2546252 h 2546252"/>
                  <a:gd name="connsiteX1" fmla="*/ 0 w 6161649"/>
                  <a:gd name="connsiteY1" fmla="*/ 2546252 h 2546252"/>
                  <a:gd name="connsiteX2" fmla="*/ 14067 w 6161649"/>
                  <a:gd name="connsiteY2" fmla="*/ 2482947 h 2546252"/>
                  <a:gd name="connsiteX3" fmla="*/ 28135 w 6161649"/>
                  <a:gd name="connsiteY3" fmla="*/ 2440744 h 2546252"/>
                  <a:gd name="connsiteX4" fmla="*/ 35169 w 6161649"/>
                  <a:gd name="connsiteY4" fmla="*/ 2370406 h 2546252"/>
                  <a:gd name="connsiteX5" fmla="*/ 42203 w 6161649"/>
                  <a:gd name="connsiteY5" fmla="*/ 2349304 h 2546252"/>
                  <a:gd name="connsiteX6" fmla="*/ 49237 w 6161649"/>
                  <a:gd name="connsiteY6" fmla="*/ 2307101 h 2546252"/>
                  <a:gd name="connsiteX7" fmla="*/ 56271 w 6161649"/>
                  <a:gd name="connsiteY7" fmla="*/ 2187526 h 2546252"/>
                  <a:gd name="connsiteX8" fmla="*/ 77372 w 6161649"/>
                  <a:gd name="connsiteY8" fmla="*/ 2110154 h 2546252"/>
                  <a:gd name="connsiteX9" fmla="*/ 84406 w 6161649"/>
                  <a:gd name="connsiteY9" fmla="*/ 2018714 h 2546252"/>
                  <a:gd name="connsiteX10" fmla="*/ 98474 w 6161649"/>
                  <a:gd name="connsiteY10" fmla="*/ 1976511 h 2546252"/>
                  <a:gd name="connsiteX11" fmla="*/ 105507 w 6161649"/>
                  <a:gd name="connsiteY11" fmla="*/ 1934307 h 2546252"/>
                  <a:gd name="connsiteX12" fmla="*/ 112541 w 6161649"/>
                  <a:gd name="connsiteY12" fmla="*/ 1913206 h 2546252"/>
                  <a:gd name="connsiteX13" fmla="*/ 119575 w 6161649"/>
                  <a:gd name="connsiteY13" fmla="*/ 1878037 h 2546252"/>
                  <a:gd name="connsiteX14" fmla="*/ 133643 w 6161649"/>
                  <a:gd name="connsiteY14" fmla="*/ 1835834 h 2546252"/>
                  <a:gd name="connsiteX15" fmla="*/ 147711 w 6161649"/>
                  <a:gd name="connsiteY15" fmla="*/ 1772529 h 2546252"/>
                  <a:gd name="connsiteX16" fmla="*/ 161778 w 6161649"/>
                  <a:gd name="connsiteY16" fmla="*/ 1751427 h 2546252"/>
                  <a:gd name="connsiteX17" fmla="*/ 168812 w 6161649"/>
                  <a:gd name="connsiteY17" fmla="*/ 1730326 h 2546252"/>
                  <a:gd name="connsiteX18" fmla="*/ 189914 w 6161649"/>
                  <a:gd name="connsiteY18" fmla="*/ 1716258 h 2546252"/>
                  <a:gd name="connsiteX19" fmla="*/ 203981 w 6161649"/>
                  <a:gd name="connsiteY19" fmla="*/ 1695157 h 2546252"/>
                  <a:gd name="connsiteX20" fmla="*/ 218049 w 6161649"/>
                  <a:gd name="connsiteY20" fmla="*/ 1652954 h 2546252"/>
                  <a:gd name="connsiteX21" fmla="*/ 239151 w 6161649"/>
                  <a:gd name="connsiteY21" fmla="*/ 1638886 h 2546252"/>
                  <a:gd name="connsiteX22" fmla="*/ 253218 w 6161649"/>
                  <a:gd name="connsiteY22" fmla="*/ 1617784 h 2546252"/>
                  <a:gd name="connsiteX23" fmla="*/ 274320 w 6161649"/>
                  <a:gd name="connsiteY23" fmla="*/ 1610751 h 2546252"/>
                  <a:gd name="connsiteX24" fmla="*/ 281354 w 6161649"/>
                  <a:gd name="connsiteY24" fmla="*/ 1589649 h 2546252"/>
                  <a:gd name="connsiteX25" fmla="*/ 309489 w 6161649"/>
                  <a:gd name="connsiteY25" fmla="*/ 1498209 h 2546252"/>
                  <a:gd name="connsiteX26" fmla="*/ 330591 w 6161649"/>
                  <a:gd name="connsiteY26" fmla="*/ 1484141 h 2546252"/>
                  <a:gd name="connsiteX27" fmla="*/ 372794 w 6161649"/>
                  <a:gd name="connsiteY27" fmla="*/ 1470074 h 2546252"/>
                  <a:gd name="connsiteX28" fmla="*/ 436098 w 6161649"/>
                  <a:gd name="connsiteY28" fmla="*/ 1441938 h 2546252"/>
                  <a:gd name="connsiteX29" fmla="*/ 457200 w 6161649"/>
                  <a:gd name="connsiteY29" fmla="*/ 1434904 h 2546252"/>
                  <a:gd name="connsiteX30" fmla="*/ 485335 w 6161649"/>
                  <a:gd name="connsiteY30" fmla="*/ 1392701 h 2546252"/>
                  <a:gd name="connsiteX31" fmla="*/ 492369 w 6161649"/>
                  <a:gd name="connsiteY31" fmla="*/ 1371600 h 2546252"/>
                  <a:gd name="connsiteX32" fmla="*/ 513471 w 6161649"/>
                  <a:gd name="connsiteY32" fmla="*/ 1357532 h 2546252"/>
                  <a:gd name="connsiteX33" fmla="*/ 562707 w 6161649"/>
                  <a:gd name="connsiteY33" fmla="*/ 1329397 h 2546252"/>
                  <a:gd name="connsiteX34" fmla="*/ 576775 w 6161649"/>
                  <a:gd name="connsiteY34" fmla="*/ 1308295 h 2546252"/>
                  <a:gd name="connsiteX35" fmla="*/ 597877 w 6161649"/>
                  <a:gd name="connsiteY35" fmla="*/ 1294227 h 2546252"/>
                  <a:gd name="connsiteX36" fmla="*/ 604911 w 6161649"/>
                  <a:gd name="connsiteY36" fmla="*/ 1273126 h 2546252"/>
                  <a:gd name="connsiteX37" fmla="*/ 661181 w 6161649"/>
                  <a:gd name="connsiteY37" fmla="*/ 1259058 h 2546252"/>
                  <a:gd name="connsiteX38" fmla="*/ 773723 w 6161649"/>
                  <a:gd name="connsiteY38" fmla="*/ 1259058 h 2546252"/>
                  <a:gd name="connsiteX39" fmla="*/ 773723 w 6161649"/>
                  <a:gd name="connsiteY39" fmla="*/ 1252024 h 2546252"/>
                  <a:gd name="connsiteX40" fmla="*/ 844061 w 6161649"/>
                  <a:gd name="connsiteY40" fmla="*/ 1202787 h 2546252"/>
                  <a:gd name="connsiteX41" fmla="*/ 858129 w 6161649"/>
                  <a:gd name="connsiteY41" fmla="*/ 1202787 h 2546252"/>
                  <a:gd name="connsiteX42" fmla="*/ 942535 w 6161649"/>
                  <a:gd name="connsiteY42" fmla="*/ 1202787 h 2546252"/>
                  <a:gd name="connsiteX43" fmla="*/ 970671 w 6161649"/>
                  <a:gd name="connsiteY43" fmla="*/ 1146517 h 2546252"/>
                  <a:gd name="connsiteX44" fmla="*/ 1033975 w 6161649"/>
                  <a:gd name="connsiteY44" fmla="*/ 1132449 h 2546252"/>
                  <a:gd name="connsiteX45" fmla="*/ 1069144 w 6161649"/>
                  <a:gd name="connsiteY45" fmla="*/ 1125415 h 2546252"/>
                  <a:gd name="connsiteX46" fmla="*/ 1083212 w 6161649"/>
                  <a:gd name="connsiteY46" fmla="*/ 1104314 h 2546252"/>
                  <a:gd name="connsiteX47" fmla="*/ 1125415 w 6161649"/>
                  <a:gd name="connsiteY47" fmla="*/ 1090246 h 2546252"/>
                  <a:gd name="connsiteX48" fmla="*/ 1125415 w 6161649"/>
                  <a:gd name="connsiteY48" fmla="*/ 1090246 h 2546252"/>
                  <a:gd name="connsiteX49" fmla="*/ 1153551 w 6161649"/>
                  <a:gd name="connsiteY49" fmla="*/ 1083212 h 2546252"/>
                  <a:gd name="connsiteX50" fmla="*/ 1195754 w 6161649"/>
                  <a:gd name="connsiteY50" fmla="*/ 1069144 h 2546252"/>
                  <a:gd name="connsiteX51" fmla="*/ 1216855 w 6161649"/>
                  <a:gd name="connsiteY51" fmla="*/ 1026941 h 2546252"/>
                  <a:gd name="connsiteX52" fmla="*/ 1230923 w 6161649"/>
                  <a:gd name="connsiteY52" fmla="*/ 1005840 h 2546252"/>
                  <a:gd name="connsiteX53" fmla="*/ 1353160 w 6161649"/>
                  <a:gd name="connsiteY53" fmla="*/ 1001278 h 2546252"/>
                  <a:gd name="connsiteX54" fmla="*/ 1390420 w 6161649"/>
                  <a:gd name="connsiteY54" fmla="*/ 965347 h 2546252"/>
                  <a:gd name="connsiteX55" fmla="*/ 1460948 w 6161649"/>
                  <a:gd name="connsiteY55" fmla="*/ 968200 h 2546252"/>
                  <a:gd name="connsiteX56" fmla="*/ 1498209 w 6161649"/>
                  <a:gd name="connsiteY56" fmla="*/ 949569 h 2546252"/>
                  <a:gd name="connsiteX57" fmla="*/ 1519311 w 6161649"/>
                  <a:gd name="connsiteY57" fmla="*/ 935501 h 2546252"/>
                  <a:gd name="connsiteX58" fmla="*/ 1563604 w 6161649"/>
                  <a:gd name="connsiteY58" fmla="*/ 938352 h 2546252"/>
                  <a:gd name="connsiteX59" fmla="*/ 1617214 w 6161649"/>
                  <a:gd name="connsiteY59" fmla="*/ 927136 h 2546252"/>
                  <a:gd name="connsiteX60" fmla="*/ 1688123 w 6161649"/>
                  <a:gd name="connsiteY60" fmla="*/ 886264 h 2546252"/>
                  <a:gd name="connsiteX61" fmla="*/ 1732797 w 6161649"/>
                  <a:gd name="connsiteY61" fmla="*/ 865543 h 2546252"/>
                  <a:gd name="connsiteX62" fmla="*/ 1821766 w 6161649"/>
                  <a:gd name="connsiteY62" fmla="*/ 866303 h 2546252"/>
                  <a:gd name="connsiteX63" fmla="*/ 1855224 w 6161649"/>
                  <a:gd name="connsiteY63" fmla="*/ 844441 h 2546252"/>
                  <a:gd name="connsiteX64" fmla="*/ 1913206 w 6161649"/>
                  <a:gd name="connsiteY64" fmla="*/ 844061 h 2546252"/>
                  <a:gd name="connsiteX65" fmla="*/ 1965294 w 6161649"/>
                  <a:gd name="connsiteY65" fmla="*/ 850335 h 2546252"/>
                  <a:gd name="connsiteX66" fmla="*/ 2013581 w 6161649"/>
                  <a:gd name="connsiteY66" fmla="*/ 852426 h 2546252"/>
                  <a:gd name="connsiteX67" fmla="*/ 2072132 w 6161649"/>
                  <a:gd name="connsiteY67" fmla="*/ 850335 h 2546252"/>
                  <a:gd name="connsiteX68" fmla="*/ 2124221 w 6161649"/>
                  <a:gd name="connsiteY68" fmla="*/ 851095 h 2546252"/>
                  <a:gd name="connsiteX69" fmla="*/ 2145323 w 6161649"/>
                  <a:gd name="connsiteY69" fmla="*/ 844061 h 2546252"/>
                  <a:gd name="connsiteX70" fmla="*/ 2208627 w 6161649"/>
                  <a:gd name="connsiteY70" fmla="*/ 837027 h 2546252"/>
                  <a:gd name="connsiteX71" fmla="*/ 2300067 w 6161649"/>
                  <a:gd name="connsiteY71" fmla="*/ 829994 h 2546252"/>
                  <a:gd name="connsiteX72" fmla="*/ 2368315 w 6161649"/>
                  <a:gd name="connsiteY72" fmla="*/ 818208 h 2546252"/>
                  <a:gd name="connsiteX73" fmla="*/ 2433711 w 6161649"/>
                  <a:gd name="connsiteY73" fmla="*/ 808892 h 2546252"/>
                  <a:gd name="connsiteX74" fmla="*/ 2454812 w 6161649"/>
                  <a:gd name="connsiteY74" fmla="*/ 801858 h 2546252"/>
                  <a:gd name="connsiteX75" fmla="*/ 2539218 w 6161649"/>
                  <a:gd name="connsiteY75" fmla="*/ 787791 h 2546252"/>
                  <a:gd name="connsiteX76" fmla="*/ 2553286 w 6161649"/>
                  <a:gd name="connsiteY76" fmla="*/ 766689 h 2546252"/>
                  <a:gd name="connsiteX77" fmla="*/ 2560320 w 6161649"/>
                  <a:gd name="connsiteY77" fmla="*/ 745587 h 2546252"/>
                  <a:gd name="connsiteX78" fmla="*/ 2581421 w 6161649"/>
                  <a:gd name="connsiteY78" fmla="*/ 738554 h 2546252"/>
                  <a:gd name="connsiteX79" fmla="*/ 2679895 w 6161649"/>
                  <a:gd name="connsiteY79" fmla="*/ 745587 h 2546252"/>
                  <a:gd name="connsiteX80" fmla="*/ 2764301 w 6161649"/>
                  <a:gd name="connsiteY80" fmla="*/ 745587 h 2546252"/>
                  <a:gd name="connsiteX81" fmla="*/ 2771335 w 6161649"/>
                  <a:gd name="connsiteY81" fmla="*/ 724486 h 2546252"/>
                  <a:gd name="connsiteX82" fmla="*/ 2813538 w 6161649"/>
                  <a:gd name="connsiteY82" fmla="*/ 717452 h 2546252"/>
                  <a:gd name="connsiteX83" fmla="*/ 2855741 w 6161649"/>
                  <a:gd name="connsiteY83" fmla="*/ 703384 h 2546252"/>
                  <a:gd name="connsiteX84" fmla="*/ 3017520 w 6161649"/>
                  <a:gd name="connsiteY84" fmla="*/ 695590 h 2546252"/>
                  <a:gd name="connsiteX85" fmla="*/ 3034630 w 6161649"/>
                  <a:gd name="connsiteY85" fmla="*/ 679812 h 2546252"/>
                  <a:gd name="connsiteX86" fmla="*/ 3123027 w 6161649"/>
                  <a:gd name="connsiteY86" fmla="*/ 668215 h 2546252"/>
                  <a:gd name="connsiteX87" fmla="*/ 3151163 w 6161649"/>
                  <a:gd name="connsiteY87" fmla="*/ 661181 h 2546252"/>
                  <a:gd name="connsiteX88" fmla="*/ 3200400 w 6161649"/>
                  <a:gd name="connsiteY88" fmla="*/ 647114 h 2546252"/>
                  <a:gd name="connsiteX89" fmla="*/ 3242603 w 6161649"/>
                  <a:gd name="connsiteY89" fmla="*/ 640080 h 2546252"/>
                  <a:gd name="connsiteX90" fmla="*/ 3294691 w 6161649"/>
                  <a:gd name="connsiteY90" fmla="*/ 628863 h 2546252"/>
                  <a:gd name="connsiteX91" fmla="*/ 3334043 w 6161649"/>
                  <a:gd name="connsiteY91" fmla="*/ 597877 h 2546252"/>
                  <a:gd name="connsiteX92" fmla="*/ 3397347 w 6161649"/>
                  <a:gd name="connsiteY92" fmla="*/ 513471 h 2546252"/>
                  <a:gd name="connsiteX93" fmla="*/ 3453618 w 6161649"/>
                  <a:gd name="connsiteY93" fmla="*/ 485335 h 2546252"/>
                  <a:gd name="connsiteX94" fmla="*/ 3495821 w 6161649"/>
                  <a:gd name="connsiteY94" fmla="*/ 471267 h 2546252"/>
                  <a:gd name="connsiteX95" fmla="*/ 3567300 w 6161649"/>
                  <a:gd name="connsiteY95" fmla="*/ 457581 h 2546252"/>
                  <a:gd name="connsiteX96" fmla="*/ 3655130 w 6161649"/>
                  <a:gd name="connsiteY96" fmla="*/ 453017 h 2546252"/>
                  <a:gd name="connsiteX97" fmla="*/ 3783449 w 6161649"/>
                  <a:gd name="connsiteY97" fmla="*/ 429064 h 2546252"/>
                  <a:gd name="connsiteX98" fmla="*/ 3896751 w 6161649"/>
                  <a:gd name="connsiteY98" fmla="*/ 407963 h 2546252"/>
                  <a:gd name="connsiteX99" fmla="*/ 3903784 w 6161649"/>
                  <a:gd name="connsiteY99" fmla="*/ 407963 h 2546252"/>
                  <a:gd name="connsiteX100" fmla="*/ 3903784 w 6161649"/>
                  <a:gd name="connsiteY100" fmla="*/ 379827 h 2546252"/>
                  <a:gd name="connsiteX101" fmla="*/ 4192172 w 6161649"/>
                  <a:gd name="connsiteY101" fmla="*/ 379827 h 2546252"/>
                  <a:gd name="connsiteX102" fmla="*/ 4220307 w 6161649"/>
                  <a:gd name="connsiteY102" fmla="*/ 337624 h 2546252"/>
                  <a:gd name="connsiteX103" fmla="*/ 4389120 w 6161649"/>
                  <a:gd name="connsiteY103" fmla="*/ 337624 h 2546252"/>
                  <a:gd name="connsiteX104" fmla="*/ 4389120 w 6161649"/>
                  <a:gd name="connsiteY104" fmla="*/ 337624 h 2546252"/>
                  <a:gd name="connsiteX105" fmla="*/ 4543864 w 6161649"/>
                  <a:gd name="connsiteY105" fmla="*/ 330591 h 2546252"/>
                  <a:gd name="connsiteX106" fmla="*/ 4543864 w 6161649"/>
                  <a:gd name="connsiteY106" fmla="*/ 330591 h 2546252"/>
                  <a:gd name="connsiteX107" fmla="*/ 4642338 w 6161649"/>
                  <a:gd name="connsiteY107" fmla="*/ 270898 h 2546252"/>
                  <a:gd name="connsiteX108" fmla="*/ 4920841 w 6161649"/>
                  <a:gd name="connsiteY108" fmla="*/ 270898 h 2546252"/>
                  <a:gd name="connsiteX109" fmla="*/ 4965895 w 6161649"/>
                  <a:gd name="connsiteY109" fmla="*/ 239151 h 2546252"/>
                  <a:gd name="connsiteX110" fmla="*/ 5036234 w 6161649"/>
                  <a:gd name="connsiteY110" fmla="*/ 232117 h 2546252"/>
                  <a:gd name="connsiteX111" fmla="*/ 5057335 w 6161649"/>
                  <a:gd name="connsiteY111" fmla="*/ 211015 h 2546252"/>
                  <a:gd name="connsiteX112" fmla="*/ 5591907 w 6161649"/>
                  <a:gd name="connsiteY112" fmla="*/ 211015 h 2546252"/>
                  <a:gd name="connsiteX113" fmla="*/ 5591907 w 6161649"/>
                  <a:gd name="connsiteY113" fmla="*/ 211015 h 2546252"/>
                  <a:gd name="connsiteX114" fmla="*/ 5634111 w 6161649"/>
                  <a:gd name="connsiteY114" fmla="*/ 178887 h 2546252"/>
                  <a:gd name="connsiteX115" fmla="*/ 5720608 w 6161649"/>
                  <a:gd name="connsiteY115" fmla="*/ 170524 h 2546252"/>
                  <a:gd name="connsiteX116" fmla="*/ 5727452 w 6161649"/>
                  <a:gd name="connsiteY116" fmla="*/ 122427 h 2546252"/>
                  <a:gd name="connsiteX117" fmla="*/ 5908431 w 6161649"/>
                  <a:gd name="connsiteY117" fmla="*/ 112541 h 2546252"/>
                  <a:gd name="connsiteX118" fmla="*/ 5908431 w 6161649"/>
                  <a:gd name="connsiteY118" fmla="*/ 35169 h 2546252"/>
                  <a:gd name="connsiteX119" fmla="*/ 5992837 w 6161649"/>
                  <a:gd name="connsiteY119" fmla="*/ 28135 h 2546252"/>
                  <a:gd name="connsiteX120" fmla="*/ 6084277 w 6161649"/>
                  <a:gd name="connsiteY120" fmla="*/ 21101 h 2546252"/>
                  <a:gd name="connsiteX121" fmla="*/ 6140547 w 6161649"/>
                  <a:gd name="connsiteY121" fmla="*/ 14067 h 2546252"/>
                  <a:gd name="connsiteX122" fmla="*/ 6161649 w 6161649"/>
                  <a:gd name="connsiteY122" fmla="*/ 0 h 2546252"/>
                  <a:gd name="connsiteX123" fmla="*/ 6161649 w 6161649"/>
                  <a:gd name="connsiteY123" fmla="*/ 0 h 2546252"/>
                  <a:gd name="connsiteX0" fmla="*/ 0 w 6161649"/>
                  <a:gd name="connsiteY0" fmla="*/ 2546252 h 2546252"/>
                  <a:gd name="connsiteX1" fmla="*/ 0 w 6161649"/>
                  <a:gd name="connsiteY1" fmla="*/ 2546252 h 2546252"/>
                  <a:gd name="connsiteX2" fmla="*/ 14067 w 6161649"/>
                  <a:gd name="connsiteY2" fmla="*/ 2482947 h 2546252"/>
                  <a:gd name="connsiteX3" fmla="*/ 28135 w 6161649"/>
                  <a:gd name="connsiteY3" fmla="*/ 2440744 h 2546252"/>
                  <a:gd name="connsiteX4" fmla="*/ 35169 w 6161649"/>
                  <a:gd name="connsiteY4" fmla="*/ 2370406 h 2546252"/>
                  <a:gd name="connsiteX5" fmla="*/ 42203 w 6161649"/>
                  <a:gd name="connsiteY5" fmla="*/ 2349304 h 2546252"/>
                  <a:gd name="connsiteX6" fmla="*/ 49237 w 6161649"/>
                  <a:gd name="connsiteY6" fmla="*/ 2307101 h 2546252"/>
                  <a:gd name="connsiteX7" fmla="*/ 56271 w 6161649"/>
                  <a:gd name="connsiteY7" fmla="*/ 2187526 h 2546252"/>
                  <a:gd name="connsiteX8" fmla="*/ 77372 w 6161649"/>
                  <a:gd name="connsiteY8" fmla="*/ 2110154 h 2546252"/>
                  <a:gd name="connsiteX9" fmla="*/ 84406 w 6161649"/>
                  <a:gd name="connsiteY9" fmla="*/ 2018714 h 2546252"/>
                  <a:gd name="connsiteX10" fmla="*/ 98474 w 6161649"/>
                  <a:gd name="connsiteY10" fmla="*/ 1976511 h 2546252"/>
                  <a:gd name="connsiteX11" fmla="*/ 105507 w 6161649"/>
                  <a:gd name="connsiteY11" fmla="*/ 1934307 h 2546252"/>
                  <a:gd name="connsiteX12" fmla="*/ 112541 w 6161649"/>
                  <a:gd name="connsiteY12" fmla="*/ 1913206 h 2546252"/>
                  <a:gd name="connsiteX13" fmla="*/ 119575 w 6161649"/>
                  <a:gd name="connsiteY13" fmla="*/ 1878037 h 2546252"/>
                  <a:gd name="connsiteX14" fmla="*/ 133643 w 6161649"/>
                  <a:gd name="connsiteY14" fmla="*/ 1835834 h 2546252"/>
                  <a:gd name="connsiteX15" fmla="*/ 147711 w 6161649"/>
                  <a:gd name="connsiteY15" fmla="*/ 1772529 h 2546252"/>
                  <a:gd name="connsiteX16" fmla="*/ 161778 w 6161649"/>
                  <a:gd name="connsiteY16" fmla="*/ 1751427 h 2546252"/>
                  <a:gd name="connsiteX17" fmla="*/ 168812 w 6161649"/>
                  <a:gd name="connsiteY17" fmla="*/ 1730326 h 2546252"/>
                  <a:gd name="connsiteX18" fmla="*/ 189914 w 6161649"/>
                  <a:gd name="connsiteY18" fmla="*/ 1716258 h 2546252"/>
                  <a:gd name="connsiteX19" fmla="*/ 203981 w 6161649"/>
                  <a:gd name="connsiteY19" fmla="*/ 1695157 h 2546252"/>
                  <a:gd name="connsiteX20" fmla="*/ 218049 w 6161649"/>
                  <a:gd name="connsiteY20" fmla="*/ 1652954 h 2546252"/>
                  <a:gd name="connsiteX21" fmla="*/ 239151 w 6161649"/>
                  <a:gd name="connsiteY21" fmla="*/ 1638886 h 2546252"/>
                  <a:gd name="connsiteX22" fmla="*/ 253218 w 6161649"/>
                  <a:gd name="connsiteY22" fmla="*/ 1617784 h 2546252"/>
                  <a:gd name="connsiteX23" fmla="*/ 274320 w 6161649"/>
                  <a:gd name="connsiteY23" fmla="*/ 1610751 h 2546252"/>
                  <a:gd name="connsiteX24" fmla="*/ 281354 w 6161649"/>
                  <a:gd name="connsiteY24" fmla="*/ 1589649 h 2546252"/>
                  <a:gd name="connsiteX25" fmla="*/ 309489 w 6161649"/>
                  <a:gd name="connsiteY25" fmla="*/ 1498209 h 2546252"/>
                  <a:gd name="connsiteX26" fmla="*/ 330591 w 6161649"/>
                  <a:gd name="connsiteY26" fmla="*/ 1484141 h 2546252"/>
                  <a:gd name="connsiteX27" fmla="*/ 372794 w 6161649"/>
                  <a:gd name="connsiteY27" fmla="*/ 1470074 h 2546252"/>
                  <a:gd name="connsiteX28" fmla="*/ 436098 w 6161649"/>
                  <a:gd name="connsiteY28" fmla="*/ 1441938 h 2546252"/>
                  <a:gd name="connsiteX29" fmla="*/ 457200 w 6161649"/>
                  <a:gd name="connsiteY29" fmla="*/ 1434904 h 2546252"/>
                  <a:gd name="connsiteX30" fmla="*/ 485335 w 6161649"/>
                  <a:gd name="connsiteY30" fmla="*/ 1392701 h 2546252"/>
                  <a:gd name="connsiteX31" fmla="*/ 492369 w 6161649"/>
                  <a:gd name="connsiteY31" fmla="*/ 1371600 h 2546252"/>
                  <a:gd name="connsiteX32" fmla="*/ 513471 w 6161649"/>
                  <a:gd name="connsiteY32" fmla="*/ 1357532 h 2546252"/>
                  <a:gd name="connsiteX33" fmla="*/ 562707 w 6161649"/>
                  <a:gd name="connsiteY33" fmla="*/ 1329397 h 2546252"/>
                  <a:gd name="connsiteX34" fmla="*/ 576775 w 6161649"/>
                  <a:gd name="connsiteY34" fmla="*/ 1308295 h 2546252"/>
                  <a:gd name="connsiteX35" fmla="*/ 597877 w 6161649"/>
                  <a:gd name="connsiteY35" fmla="*/ 1294227 h 2546252"/>
                  <a:gd name="connsiteX36" fmla="*/ 604911 w 6161649"/>
                  <a:gd name="connsiteY36" fmla="*/ 1273126 h 2546252"/>
                  <a:gd name="connsiteX37" fmla="*/ 661181 w 6161649"/>
                  <a:gd name="connsiteY37" fmla="*/ 1259058 h 2546252"/>
                  <a:gd name="connsiteX38" fmla="*/ 773723 w 6161649"/>
                  <a:gd name="connsiteY38" fmla="*/ 1259058 h 2546252"/>
                  <a:gd name="connsiteX39" fmla="*/ 773723 w 6161649"/>
                  <a:gd name="connsiteY39" fmla="*/ 1252024 h 2546252"/>
                  <a:gd name="connsiteX40" fmla="*/ 844061 w 6161649"/>
                  <a:gd name="connsiteY40" fmla="*/ 1202787 h 2546252"/>
                  <a:gd name="connsiteX41" fmla="*/ 858129 w 6161649"/>
                  <a:gd name="connsiteY41" fmla="*/ 1202787 h 2546252"/>
                  <a:gd name="connsiteX42" fmla="*/ 942535 w 6161649"/>
                  <a:gd name="connsiteY42" fmla="*/ 1202787 h 2546252"/>
                  <a:gd name="connsiteX43" fmla="*/ 970671 w 6161649"/>
                  <a:gd name="connsiteY43" fmla="*/ 1146517 h 2546252"/>
                  <a:gd name="connsiteX44" fmla="*/ 1033975 w 6161649"/>
                  <a:gd name="connsiteY44" fmla="*/ 1132449 h 2546252"/>
                  <a:gd name="connsiteX45" fmla="*/ 1069144 w 6161649"/>
                  <a:gd name="connsiteY45" fmla="*/ 1125415 h 2546252"/>
                  <a:gd name="connsiteX46" fmla="*/ 1083212 w 6161649"/>
                  <a:gd name="connsiteY46" fmla="*/ 1104314 h 2546252"/>
                  <a:gd name="connsiteX47" fmla="*/ 1125415 w 6161649"/>
                  <a:gd name="connsiteY47" fmla="*/ 1090246 h 2546252"/>
                  <a:gd name="connsiteX48" fmla="*/ 1125415 w 6161649"/>
                  <a:gd name="connsiteY48" fmla="*/ 1090246 h 2546252"/>
                  <a:gd name="connsiteX49" fmla="*/ 1153551 w 6161649"/>
                  <a:gd name="connsiteY49" fmla="*/ 1083212 h 2546252"/>
                  <a:gd name="connsiteX50" fmla="*/ 1195754 w 6161649"/>
                  <a:gd name="connsiteY50" fmla="*/ 1069144 h 2546252"/>
                  <a:gd name="connsiteX51" fmla="*/ 1216855 w 6161649"/>
                  <a:gd name="connsiteY51" fmla="*/ 1026941 h 2546252"/>
                  <a:gd name="connsiteX52" fmla="*/ 1230923 w 6161649"/>
                  <a:gd name="connsiteY52" fmla="*/ 1005840 h 2546252"/>
                  <a:gd name="connsiteX53" fmla="*/ 1353160 w 6161649"/>
                  <a:gd name="connsiteY53" fmla="*/ 1001278 h 2546252"/>
                  <a:gd name="connsiteX54" fmla="*/ 1390420 w 6161649"/>
                  <a:gd name="connsiteY54" fmla="*/ 965347 h 2546252"/>
                  <a:gd name="connsiteX55" fmla="*/ 1460948 w 6161649"/>
                  <a:gd name="connsiteY55" fmla="*/ 968200 h 2546252"/>
                  <a:gd name="connsiteX56" fmla="*/ 1498209 w 6161649"/>
                  <a:gd name="connsiteY56" fmla="*/ 949569 h 2546252"/>
                  <a:gd name="connsiteX57" fmla="*/ 1519311 w 6161649"/>
                  <a:gd name="connsiteY57" fmla="*/ 935501 h 2546252"/>
                  <a:gd name="connsiteX58" fmla="*/ 1563604 w 6161649"/>
                  <a:gd name="connsiteY58" fmla="*/ 938352 h 2546252"/>
                  <a:gd name="connsiteX59" fmla="*/ 1617214 w 6161649"/>
                  <a:gd name="connsiteY59" fmla="*/ 927136 h 2546252"/>
                  <a:gd name="connsiteX60" fmla="*/ 1688123 w 6161649"/>
                  <a:gd name="connsiteY60" fmla="*/ 886264 h 2546252"/>
                  <a:gd name="connsiteX61" fmla="*/ 1732797 w 6161649"/>
                  <a:gd name="connsiteY61" fmla="*/ 865543 h 2546252"/>
                  <a:gd name="connsiteX62" fmla="*/ 1821766 w 6161649"/>
                  <a:gd name="connsiteY62" fmla="*/ 866303 h 2546252"/>
                  <a:gd name="connsiteX63" fmla="*/ 1855224 w 6161649"/>
                  <a:gd name="connsiteY63" fmla="*/ 844441 h 2546252"/>
                  <a:gd name="connsiteX64" fmla="*/ 1913206 w 6161649"/>
                  <a:gd name="connsiteY64" fmla="*/ 844061 h 2546252"/>
                  <a:gd name="connsiteX65" fmla="*/ 1965294 w 6161649"/>
                  <a:gd name="connsiteY65" fmla="*/ 850335 h 2546252"/>
                  <a:gd name="connsiteX66" fmla="*/ 2013581 w 6161649"/>
                  <a:gd name="connsiteY66" fmla="*/ 852426 h 2546252"/>
                  <a:gd name="connsiteX67" fmla="*/ 2072132 w 6161649"/>
                  <a:gd name="connsiteY67" fmla="*/ 850335 h 2546252"/>
                  <a:gd name="connsiteX68" fmla="*/ 2124221 w 6161649"/>
                  <a:gd name="connsiteY68" fmla="*/ 851095 h 2546252"/>
                  <a:gd name="connsiteX69" fmla="*/ 2145323 w 6161649"/>
                  <a:gd name="connsiteY69" fmla="*/ 844061 h 2546252"/>
                  <a:gd name="connsiteX70" fmla="*/ 2208627 w 6161649"/>
                  <a:gd name="connsiteY70" fmla="*/ 837027 h 2546252"/>
                  <a:gd name="connsiteX71" fmla="*/ 2300067 w 6161649"/>
                  <a:gd name="connsiteY71" fmla="*/ 829994 h 2546252"/>
                  <a:gd name="connsiteX72" fmla="*/ 2368315 w 6161649"/>
                  <a:gd name="connsiteY72" fmla="*/ 818208 h 2546252"/>
                  <a:gd name="connsiteX73" fmla="*/ 2433711 w 6161649"/>
                  <a:gd name="connsiteY73" fmla="*/ 808892 h 2546252"/>
                  <a:gd name="connsiteX74" fmla="*/ 2454812 w 6161649"/>
                  <a:gd name="connsiteY74" fmla="*/ 801858 h 2546252"/>
                  <a:gd name="connsiteX75" fmla="*/ 2539218 w 6161649"/>
                  <a:gd name="connsiteY75" fmla="*/ 787791 h 2546252"/>
                  <a:gd name="connsiteX76" fmla="*/ 2553286 w 6161649"/>
                  <a:gd name="connsiteY76" fmla="*/ 766689 h 2546252"/>
                  <a:gd name="connsiteX77" fmla="*/ 2560320 w 6161649"/>
                  <a:gd name="connsiteY77" fmla="*/ 745587 h 2546252"/>
                  <a:gd name="connsiteX78" fmla="*/ 2581421 w 6161649"/>
                  <a:gd name="connsiteY78" fmla="*/ 738554 h 2546252"/>
                  <a:gd name="connsiteX79" fmla="*/ 2679895 w 6161649"/>
                  <a:gd name="connsiteY79" fmla="*/ 745587 h 2546252"/>
                  <a:gd name="connsiteX80" fmla="*/ 2764301 w 6161649"/>
                  <a:gd name="connsiteY80" fmla="*/ 745587 h 2546252"/>
                  <a:gd name="connsiteX81" fmla="*/ 2771335 w 6161649"/>
                  <a:gd name="connsiteY81" fmla="*/ 724486 h 2546252"/>
                  <a:gd name="connsiteX82" fmla="*/ 2813538 w 6161649"/>
                  <a:gd name="connsiteY82" fmla="*/ 717452 h 2546252"/>
                  <a:gd name="connsiteX83" fmla="*/ 2855741 w 6161649"/>
                  <a:gd name="connsiteY83" fmla="*/ 703384 h 2546252"/>
                  <a:gd name="connsiteX84" fmla="*/ 3017520 w 6161649"/>
                  <a:gd name="connsiteY84" fmla="*/ 695590 h 2546252"/>
                  <a:gd name="connsiteX85" fmla="*/ 3034630 w 6161649"/>
                  <a:gd name="connsiteY85" fmla="*/ 679812 h 2546252"/>
                  <a:gd name="connsiteX86" fmla="*/ 3123027 w 6161649"/>
                  <a:gd name="connsiteY86" fmla="*/ 668215 h 2546252"/>
                  <a:gd name="connsiteX87" fmla="*/ 3151163 w 6161649"/>
                  <a:gd name="connsiteY87" fmla="*/ 661181 h 2546252"/>
                  <a:gd name="connsiteX88" fmla="*/ 3200400 w 6161649"/>
                  <a:gd name="connsiteY88" fmla="*/ 647114 h 2546252"/>
                  <a:gd name="connsiteX89" fmla="*/ 3242603 w 6161649"/>
                  <a:gd name="connsiteY89" fmla="*/ 640080 h 2546252"/>
                  <a:gd name="connsiteX90" fmla="*/ 3294691 w 6161649"/>
                  <a:gd name="connsiteY90" fmla="*/ 628863 h 2546252"/>
                  <a:gd name="connsiteX91" fmla="*/ 3334043 w 6161649"/>
                  <a:gd name="connsiteY91" fmla="*/ 597877 h 2546252"/>
                  <a:gd name="connsiteX92" fmla="*/ 3397347 w 6161649"/>
                  <a:gd name="connsiteY92" fmla="*/ 513471 h 2546252"/>
                  <a:gd name="connsiteX93" fmla="*/ 3453618 w 6161649"/>
                  <a:gd name="connsiteY93" fmla="*/ 485335 h 2546252"/>
                  <a:gd name="connsiteX94" fmla="*/ 3495821 w 6161649"/>
                  <a:gd name="connsiteY94" fmla="*/ 471267 h 2546252"/>
                  <a:gd name="connsiteX95" fmla="*/ 3567300 w 6161649"/>
                  <a:gd name="connsiteY95" fmla="*/ 457581 h 2546252"/>
                  <a:gd name="connsiteX96" fmla="*/ 3655130 w 6161649"/>
                  <a:gd name="connsiteY96" fmla="*/ 453017 h 2546252"/>
                  <a:gd name="connsiteX97" fmla="*/ 3783449 w 6161649"/>
                  <a:gd name="connsiteY97" fmla="*/ 429064 h 2546252"/>
                  <a:gd name="connsiteX98" fmla="*/ 3896751 w 6161649"/>
                  <a:gd name="connsiteY98" fmla="*/ 407963 h 2546252"/>
                  <a:gd name="connsiteX99" fmla="*/ 3903784 w 6161649"/>
                  <a:gd name="connsiteY99" fmla="*/ 407963 h 2546252"/>
                  <a:gd name="connsiteX100" fmla="*/ 3903784 w 6161649"/>
                  <a:gd name="connsiteY100" fmla="*/ 379827 h 2546252"/>
                  <a:gd name="connsiteX101" fmla="*/ 4192172 w 6161649"/>
                  <a:gd name="connsiteY101" fmla="*/ 379827 h 2546252"/>
                  <a:gd name="connsiteX102" fmla="*/ 4220307 w 6161649"/>
                  <a:gd name="connsiteY102" fmla="*/ 337624 h 2546252"/>
                  <a:gd name="connsiteX103" fmla="*/ 4389120 w 6161649"/>
                  <a:gd name="connsiteY103" fmla="*/ 337624 h 2546252"/>
                  <a:gd name="connsiteX104" fmla="*/ 4389120 w 6161649"/>
                  <a:gd name="connsiteY104" fmla="*/ 337624 h 2546252"/>
                  <a:gd name="connsiteX105" fmla="*/ 4543864 w 6161649"/>
                  <a:gd name="connsiteY105" fmla="*/ 330591 h 2546252"/>
                  <a:gd name="connsiteX106" fmla="*/ 4543864 w 6161649"/>
                  <a:gd name="connsiteY106" fmla="*/ 330591 h 2546252"/>
                  <a:gd name="connsiteX107" fmla="*/ 4642338 w 6161649"/>
                  <a:gd name="connsiteY107" fmla="*/ 270898 h 2546252"/>
                  <a:gd name="connsiteX108" fmla="*/ 4920841 w 6161649"/>
                  <a:gd name="connsiteY108" fmla="*/ 270898 h 2546252"/>
                  <a:gd name="connsiteX109" fmla="*/ 4965895 w 6161649"/>
                  <a:gd name="connsiteY109" fmla="*/ 239151 h 2546252"/>
                  <a:gd name="connsiteX110" fmla="*/ 5036234 w 6161649"/>
                  <a:gd name="connsiteY110" fmla="*/ 232117 h 2546252"/>
                  <a:gd name="connsiteX111" fmla="*/ 5057335 w 6161649"/>
                  <a:gd name="connsiteY111" fmla="*/ 211015 h 2546252"/>
                  <a:gd name="connsiteX112" fmla="*/ 5591907 w 6161649"/>
                  <a:gd name="connsiteY112" fmla="*/ 211015 h 2546252"/>
                  <a:gd name="connsiteX113" fmla="*/ 5591907 w 6161649"/>
                  <a:gd name="connsiteY113" fmla="*/ 211015 h 2546252"/>
                  <a:gd name="connsiteX114" fmla="*/ 5634111 w 6161649"/>
                  <a:gd name="connsiteY114" fmla="*/ 178887 h 2546252"/>
                  <a:gd name="connsiteX115" fmla="*/ 5720608 w 6161649"/>
                  <a:gd name="connsiteY115" fmla="*/ 170524 h 2546252"/>
                  <a:gd name="connsiteX116" fmla="*/ 5744751 w 6161649"/>
                  <a:gd name="connsiteY116" fmla="*/ 122427 h 2546252"/>
                  <a:gd name="connsiteX117" fmla="*/ 5908431 w 6161649"/>
                  <a:gd name="connsiteY117" fmla="*/ 112541 h 2546252"/>
                  <a:gd name="connsiteX118" fmla="*/ 5908431 w 6161649"/>
                  <a:gd name="connsiteY118" fmla="*/ 35169 h 2546252"/>
                  <a:gd name="connsiteX119" fmla="*/ 5992837 w 6161649"/>
                  <a:gd name="connsiteY119" fmla="*/ 28135 h 2546252"/>
                  <a:gd name="connsiteX120" fmla="*/ 6084277 w 6161649"/>
                  <a:gd name="connsiteY120" fmla="*/ 21101 h 2546252"/>
                  <a:gd name="connsiteX121" fmla="*/ 6140547 w 6161649"/>
                  <a:gd name="connsiteY121" fmla="*/ 14067 h 2546252"/>
                  <a:gd name="connsiteX122" fmla="*/ 6161649 w 6161649"/>
                  <a:gd name="connsiteY122" fmla="*/ 0 h 2546252"/>
                  <a:gd name="connsiteX123" fmla="*/ 6161649 w 6161649"/>
                  <a:gd name="connsiteY123" fmla="*/ 0 h 2546252"/>
                  <a:gd name="connsiteX0" fmla="*/ 0 w 6161649"/>
                  <a:gd name="connsiteY0" fmla="*/ 2546252 h 2546252"/>
                  <a:gd name="connsiteX1" fmla="*/ 0 w 6161649"/>
                  <a:gd name="connsiteY1" fmla="*/ 2546252 h 2546252"/>
                  <a:gd name="connsiteX2" fmla="*/ 14067 w 6161649"/>
                  <a:gd name="connsiteY2" fmla="*/ 2482947 h 2546252"/>
                  <a:gd name="connsiteX3" fmla="*/ 28135 w 6161649"/>
                  <a:gd name="connsiteY3" fmla="*/ 2440744 h 2546252"/>
                  <a:gd name="connsiteX4" fmla="*/ 35169 w 6161649"/>
                  <a:gd name="connsiteY4" fmla="*/ 2370406 h 2546252"/>
                  <a:gd name="connsiteX5" fmla="*/ 42203 w 6161649"/>
                  <a:gd name="connsiteY5" fmla="*/ 2349304 h 2546252"/>
                  <a:gd name="connsiteX6" fmla="*/ 49237 w 6161649"/>
                  <a:gd name="connsiteY6" fmla="*/ 2307101 h 2546252"/>
                  <a:gd name="connsiteX7" fmla="*/ 56271 w 6161649"/>
                  <a:gd name="connsiteY7" fmla="*/ 2187526 h 2546252"/>
                  <a:gd name="connsiteX8" fmla="*/ 77372 w 6161649"/>
                  <a:gd name="connsiteY8" fmla="*/ 2110154 h 2546252"/>
                  <a:gd name="connsiteX9" fmla="*/ 84406 w 6161649"/>
                  <a:gd name="connsiteY9" fmla="*/ 2018714 h 2546252"/>
                  <a:gd name="connsiteX10" fmla="*/ 98474 w 6161649"/>
                  <a:gd name="connsiteY10" fmla="*/ 1976511 h 2546252"/>
                  <a:gd name="connsiteX11" fmla="*/ 105507 w 6161649"/>
                  <a:gd name="connsiteY11" fmla="*/ 1934307 h 2546252"/>
                  <a:gd name="connsiteX12" fmla="*/ 112541 w 6161649"/>
                  <a:gd name="connsiteY12" fmla="*/ 1913206 h 2546252"/>
                  <a:gd name="connsiteX13" fmla="*/ 119575 w 6161649"/>
                  <a:gd name="connsiteY13" fmla="*/ 1878037 h 2546252"/>
                  <a:gd name="connsiteX14" fmla="*/ 133643 w 6161649"/>
                  <a:gd name="connsiteY14" fmla="*/ 1835834 h 2546252"/>
                  <a:gd name="connsiteX15" fmla="*/ 147711 w 6161649"/>
                  <a:gd name="connsiteY15" fmla="*/ 1772529 h 2546252"/>
                  <a:gd name="connsiteX16" fmla="*/ 161778 w 6161649"/>
                  <a:gd name="connsiteY16" fmla="*/ 1751427 h 2546252"/>
                  <a:gd name="connsiteX17" fmla="*/ 168812 w 6161649"/>
                  <a:gd name="connsiteY17" fmla="*/ 1730326 h 2546252"/>
                  <a:gd name="connsiteX18" fmla="*/ 189914 w 6161649"/>
                  <a:gd name="connsiteY18" fmla="*/ 1716258 h 2546252"/>
                  <a:gd name="connsiteX19" fmla="*/ 203981 w 6161649"/>
                  <a:gd name="connsiteY19" fmla="*/ 1695157 h 2546252"/>
                  <a:gd name="connsiteX20" fmla="*/ 218049 w 6161649"/>
                  <a:gd name="connsiteY20" fmla="*/ 1652954 h 2546252"/>
                  <a:gd name="connsiteX21" fmla="*/ 239151 w 6161649"/>
                  <a:gd name="connsiteY21" fmla="*/ 1638886 h 2546252"/>
                  <a:gd name="connsiteX22" fmla="*/ 253218 w 6161649"/>
                  <a:gd name="connsiteY22" fmla="*/ 1617784 h 2546252"/>
                  <a:gd name="connsiteX23" fmla="*/ 274320 w 6161649"/>
                  <a:gd name="connsiteY23" fmla="*/ 1610751 h 2546252"/>
                  <a:gd name="connsiteX24" fmla="*/ 281354 w 6161649"/>
                  <a:gd name="connsiteY24" fmla="*/ 1589649 h 2546252"/>
                  <a:gd name="connsiteX25" fmla="*/ 309489 w 6161649"/>
                  <a:gd name="connsiteY25" fmla="*/ 1498209 h 2546252"/>
                  <a:gd name="connsiteX26" fmla="*/ 330591 w 6161649"/>
                  <a:gd name="connsiteY26" fmla="*/ 1484141 h 2546252"/>
                  <a:gd name="connsiteX27" fmla="*/ 372794 w 6161649"/>
                  <a:gd name="connsiteY27" fmla="*/ 1470074 h 2546252"/>
                  <a:gd name="connsiteX28" fmla="*/ 436098 w 6161649"/>
                  <a:gd name="connsiteY28" fmla="*/ 1441938 h 2546252"/>
                  <a:gd name="connsiteX29" fmla="*/ 457200 w 6161649"/>
                  <a:gd name="connsiteY29" fmla="*/ 1434904 h 2546252"/>
                  <a:gd name="connsiteX30" fmla="*/ 485335 w 6161649"/>
                  <a:gd name="connsiteY30" fmla="*/ 1392701 h 2546252"/>
                  <a:gd name="connsiteX31" fmla="*/ 492369 w 6161649"/>
                  <a:gd name="connsiteY31" fmla="*/ 1371600 h 2546252"/>
                  <a:gd name="connsiteX32" fmla="*/ 513471 w 6161649"/>
                  <a:gd name="connsiteY32" fmla="*/ 1357532 h 2546252"/>
                  <a:gd name="connsiteX33" fmla="*/ 562707 w 6161649"/>
                  <a:gd name="connsiteY33" fmla="*/ 1329397 h 2546252"/>
                  <a:gd name="connsiteX34" fmla="*/ 576775 w 6161649"/>
                  <a:gd name="connsiteY34" fmla="*/ 1308295 h 2546252"/>
                  <a:gd name="connsiteX35" fmla="*/ 597877 w 6161649"/>
                  <a:gd name="connsiteY35" fmla="*/ 1294227 h 2546252"/>
                  <a:gd name="connsiteX36" fmla="*/ 604911 w 6161649"/>
                  <a:gd name="connsiteY36" fmla="*/ 1273126 h 2546252"/>
                  <a:gd name="connsiteX37" fmla="*/ 661181 w 6161649"/>
                  <a:gd name="connsiteY37" fmla="*/ 1259058 h 2546252"/>
                  <a:gd name="connsiteX38" fmla="*/ 773723 w 6161649"/>
                  <a:gd name="connsiteY38" fmla="*/ 1259058 h 2546252"/>
                  <a:gd name="connsiteX39" fmla="*/ 773723 w 6161649"/>
                  <a:gd name="connsiteY39" fmla="*/ 1252024 h 2546252"/>
                  <a:gd name="connsiteX40" fmla="*/ 844061 w 6161649"/>
                  <a:gd name="connsiteY40" fmla="*/ 1202787 h 2546252"/>
                  <a:gd name="connsiteX41" fmla="*/ 858129 w 6161649"/>
                  <a:gd name="connsiteY41" fmla="*/ 1202787 h 2546252"/>
                  <a:gd name="connsiteX42" fmla="*/ 942535 w 6161649"/>
                  <a:gd name="connsiteY42" fmla="*/ 1202787 h 2546252"/>
                  <a:gd name="connsiteX43" fmla="*/ 970671 w 6161649"/>
                  <a:gd name="connsiteY43" fmla="*/ 1146517 h 2546252"/>
                  <a:gd name="connsiteX44" fmla="*/ 1033975 w 6161649"/>
                  <a:gd name="connsiteY44" fmla="*/ 1132449 h 2546252"/>
                  <a:gd name="connsiteX45" fmla="*/ 1069144 w 6161649"/>
                  <a:gd name="connsiteY45" fmla="*/ 1125415 h 2546252"/>
                  <a:gd name="connsiteX46" fmla="*/ 1083212 w 6161649"/>
                  <a:gd name="connsiteY46" fmla="*/ 1104314 h 2546252"/>
                  <a:gd name="connsiteX47" fmla="*/ 1125415 w 6161649"/>
                  <a:gd name="connsiteY47" fmla="*/ 1090246 h 2546252"/>
                  <a:gd name="connsiteX48" fmla="*/ 1125415 w 6161649"/>
                  <a:gd name="connsiteY48" fmla="*/ 1090246 h 2546252"/>
                  <a:gd name="connsiteX49" fmla="*/ 1153551 w 6161649"/>
                  <a:gd name="connsiteY49" fmla="*/ 1083212 h 2546252"/>
                  <a:gd name="connsiteX50" fmla="*/ 1195754 w 6161649"/>
                  <a:gd name="connsiteY50" fmla="*/ 1069144 h 2546252"/>
                  <a:gd name="connsiteX51" fmla="*/ 1216855 w 6161649"/>
                  <a:gd name="connsiteY51" fmla="*/ 1026941 h 2546252"/>
                  <a:gd name="connsiteX52" fmla="*/ 1230923 w 6161649"/>
                  <a:gd name="connsiteY52" fmla="*/ 1005840 h 2546252"/>
                  <a:gd name="connsiteX53" fmla="*/ 1353160 w 6161649"/>
                  <a:gd name="connsiteY53" fmla="*/ 1001278 h 2546252"/>
                  <a:gd name="connsiteX54" fmla="*/ 1390420 w 6161649"/>
                  <a:gd name="connsiteY54" fmla="*/ 965347 h 2546252"/>
                  <a:gd name="connsiteX55" fmla="*/ 1460948 w 6161649"/>
                  <a:gd name="connsiteY55" fmla="*/ 968200 h 2546252"/>
                  <a:gd name="connsiteX56" fmla="*/ 1498209 w 6161649"/>
                  <a:gd name="connsiteY56" fmla="*/ 949569 h 2546252"/>
                  <a:gd name="connsiteX57" fmla="*/ 1519311 w 6161649"/>
                  <a:gd name="connsiteY57" fmla="*/ 935501 h 2546252"/>
                  <a:gd name="connsiteX58" fmla="*/ 1563604 w 6161649"/>
                  <a:gd name="connsiteY58" fmla="*/ 938352 h 2546252"/>
                  <a:gd name="connsiteX59" fmla="*/ 1617214 w 6161649"/>
                  <a:gd name="connsiteY59" fmla="*/ 927136 h 2546252"/>
                  <a:gd name="connsiteX60" fmla="*/ 1688123 w 6161649"/>
                  <a:gd name="connsiteY60" fmla="*/ 886264 h 2546252"/>
                  <a:gd name="connsiteX61" fmla="*/ 1732797 w 6161649"/>
                  <a:gd name="connsiteY61" fmla="*/ 865543 h 2546252"/>
                  <a:gd name="connsiteX62" fmla="*/ 1821766 w 6161649"/>
                  <a:gd name="connsiteY62" fmla="*/ 866303 h 2546252"/>
                  <a:gd name="connsiteX63" fmla="*/ 1855224 w 6161649"/>
                  <a:gd name="connsiteY63" fmla="*/ 844441 h 2546252"/>
                  <a:gd name="connsiteX64" fmla="*/ 1913206 w 6161649"/>
                  <a:gd name="connsiteY64" fmla="*/ 844061 h 2546252"/>
                  <a:gd name="connsiteX65" fmla="*/ 1965294 w 6161649"/>
                  <a:gd name="connsiteY65" fmla="*/ 850335 h 2546252"/>
                  <a:gd name="connsiteX66" fmla="*/ 2013581 w 6161649"/>
                  <a:gd name="connsiteY66" fmla="*/ 852426 h 2546252"/>
                  <a:gd name="connsiteX67" fmla="*/ 2072132 w 6161649"/>
                  <a:gd name="connsiteY67" fmla="*/ 850335 h 2546252"/>
                  <a:gd name="connsiteX68" fmla="*/ 2124221 w 6161649"/>
                  <a:gd name="connsiteY68" fmla="*/ 851095 h 2546252"/>
                  <a:gd name="connsiteX69" fmla="*/ 2145323 w 6161649"/>
                  <a:gd name="connsiteY69" fmla="*/ 844061 h 2546252"/>
                  <a:gd name="connsiteX70" fmla="*/ 2208627 w 6161649"/>
                  <a:gd name="connsiteY70" fmla="*/ 837027 h 2546252"/>
                  <a:gd name="connsiteX71" fmla="*/ 2300067 w 6161649"/>
                  <a:gd name="connsiteY71" fmla="*/ 829994 h 2546252"/>
                  <a:gd name="connsiteX72" fmla="*/ 2368315 w 6161649"/>
                  <a:gd name="connsiteY72" fmla="*/ 818208 h 2546252"/>
                  <a:gd name="connsiteX73" fmla="*/ 2433711 w 6161649"/>
                  <a:gd name="connsiteY73" fmla="*/ 808892 h 2546252"/>
                  <a:gd name="connsiteX74" fmla="*/ 2454812 w 6161649"/>
                  <a:gd name="connsiteY74" fmla="*/ 801858 h 2546252"/>
                  <a:gd name="connsiteX75" fmla="*/ 2539218 w 6161649"/>
                  <a:gd name="connsiteY75" fmla="*/ 787791 h 2546252"/>
                  <a:gd name="connsiteX76" fmla="*/ 2553286 w 6161649"/>
                  <a:gd name="connsiteY76" fmla="*/ 766689 h 2546252"/>
                  <a:gd name="connsiteX77" fmla="*/ 2560320 w 6161649"/>
                  <a:gd name="connsiteY77" fmla="*/ 745587 h 2546252"/>
                  <a:gd name="connsiteX78" fmla="*/ 2581421 w 6161649"/>
                  <a:gd name="connsiteY78" fmla="*/ 738554 h 2546252"/>
                  <a:gd name="connsiteX79" fmla="*/ 2679895 w 6161649"/>
                  <a:gd name="connsiteY79" fmla="*/ 745587 h 2546252"/>
                  <a:gd name="connsiteX80" fmla="*/ 2764301 w 6161649"/>
                  <a:gd name="connsiteY80" fmla="*/ 745587 h 2546252"/>
                  <a:gd name="connsiteX81" fmla="*/ 2771335 w 6161649"/>
                  <a:gd name="connsiteY81" fmla="*/ 724486 h 2546252"/>
                  <a:gd name="connsiteX82" fmla="*/ 2813538 w 6161649"/>
                  <a:gd name="connsiteY82" fmla="*/ 717452 h 2546252"/>
                  <a:gd name="connsiteX83" fmla="*/ 2855741 w 6161649"/>
                  <a:gd name="connsiteY83" fmla="*/ 703384 h 2546252"/>
                  <a:gd name="connsiteX84" fmla="*/ 3017520 w 6161649"/>
                  <a:gd name="connsiteY84" fmla="*/ 695590 h 2546252"/>
                  <a:gd name="connsiteX85" fmla="*/ 3034630 w 6161649"/>
                  <a:gd name="connsiteY85" fmla="*/ 679812 h 2546252"/>
                  <a:gd name="connsiteX86" fmla="*/ 3123027 w 6161649"/>
                  <a:gd name="connsiteY86" fmla="*/ 668215 h 2546252"/>
                  <a:gd name="connsiteX87" fmla="*/ 3151163 w 6161649"/>
                  <a:gd name="connsiteY87" fmla="*/ 661181 h 2546252"/>
                  <a:gd name="connsiteX88" fmla="*/ 3200400 w 6161649"/>
                  <a:gd name="connsiteY88" fmla="*/ 647114 h 2546252"/>
                  <a:gd name="connsiteX89" fmla="*/ 3242603 w 6161649"/>
                  <a:gd name="connsiteY89" fmla="*/ 640080 h 2546252"/>
                  <a:gd name="connsiteX90" fmla="*/ 3294691 w 6161649"/>
                  <a:gd name="connsiteY90" fmla="*/ 628863 h 2546252"/>
                  <a:gd name="connsiteX91" fmla="*/ 3334043 w 6161649"/>
                  <a:gd name="connsiteY91" fmla="*/ 597877 h 2546252"/>
                  <a:gd name="connsiteX92" fmla="*/ 3397347 w 6161649"/>
                  <a:gd name="connsiteY92" fmla="*/ 513471 h 2546252"/>
                  <a:gd name="connsiteX93" fmla="*/ 3453618 w 6161649"/>
                  <a:gd name="connsiteY93" fmla="*/ 485335 h 2546252"/>
                  <a:gd name="connsiteX94" fmla="*/ 3495821 w 6161649"/>
                  <a:gd name="connsiteY94" fmla="*/ 471267 h 2546252"/>
                  <a:gd name="connsiteX95" fmla="*/ 3567300 w 6161649"/>
                  <a:gd name="connsiteY95" fmla="*/ 457581 h 2546252"/>
                  <a:gd name="connsiteX96" fmla="*/ 3655130 w 6161649"/>
                  <a:gd name="connsiteY96" fmla="*/ 453017 h 2546252"/>
                  <a:gd name="connsiteX97" fmla="*/ 3783449 w 6161649"/>
                  <a:gd name="connsiteY97" fmla="*/ 429064 h 2546252"/>
                  <a:gd name="connsiteX98" fmla="*/ 3896751 w 6161649"/>
                  <a:gd name="connsiteY98" fmla="*/ 407963 h 2546252"/>
                  <a:gd name="connsiteX99" fmla="*/ 3903784 w 6161649"/>
                  <a:gd name="connsiteY99" fmla="*/ 407963 h 2546252"/>
                  <a:gd name="connsiteX100" fmla="*/ 3903784 w 6161649"/>
                  <a:gd name="connsiteY100" fmla="*/ 379827 h 2546252"/>
                  <a:gd name="connsiteX101" fmla="*/ 4192172 w 6161649"/>
                  <a:gd name="connsiteY101" fmla="*/ 379827 h 2546252"/>
                  <a:gd name="connsiteX102" fmla="*/ 4220307 w 6161649"/>
                  <a:gd name="connsiteY102" fmla="*/ 337624 h 2546252"/>
                  <a:gd name="connsiteX103" fmla="*/ 4389120 w 6161649"/>
                  <a:gd name="connsiteY103" fmla="*/ 337624 h 2546252"/>
                  <a:gd name="connsiteX104" fmla="*/ 4389120 w 6161649"/>
                  <a:gd name="connsiteY104" fmla="*/ 337624 h 2546252"/>
                  <a:gd name="connsiteX105" fmla="*/ 4543864 w 6161649"/>
                  <a:gd name="connsiteY105" fmla="*/ 330591 h 2546252"/>
                  <a:gd name="connsiteX106" fmla="*/ 4543864 w 6161649"/>
                  <a:gd name="connsiteY106" fmla="*/ 330591 h 2546252"/>
                  <a:gd name="connsiteX107" fmla="*/ 4642338 w 6161649"/>
                  <a:gd name="connsiteY107" fmla="*/ 270898 h 2546252"/>
                  <a:gd name="connsiteX108" fmla="*/ 4920841 w 6161649"/>
                  <a:gd name="connsiteY108" fmla="*/ 270898 h 2546252"/>
                  <a:gd name="connsiteX109" fmla="*/ 4965895 w 6161649"/>
                  <a:gd name="connsiteY109" fmla="*/ 239151 h 2546252"/>
                  <a:gd name="connsiteX110" fmla="*/ 5036234 w 6161649"/>
                  <a:gd name="connsiteY110" fmla="*/ 232117 h 2546252"/>
                  <a:gd name="connsiteX111" fmla="*/ 5057335 w 6161649"/>
                  <a:gd name="connsiteY111" fmla="*/ 211015 h 2546252"/>
                  <a:gd name="connsiteX112" fmla="*/ 5591907 w 6161649"/>
                  <a:gd name="connsiteY112" fmla="*/ 211015 h 2546252"/>
                  <a:gd name="connsiteX113" fmla="*/ 5591907 w 6161649"/>
                  <a:gd name="connsiteY113" fmla="*/ 211015 h 2546252"/>
                  <a:gd name="connsiteX114" fmla="*/ 5634111 w 6161649"/>
                  <a:gd name="connsiteY114" fmla="*/ 178887 h 2546252"/>
                  <a:gd name="connsiteX115" fmla="*/ 5720608 w 6161649"/>
                  <a:gd name="connsiteY115" fmla="*/ 170524 h 2546252"/>
                  <a:gd name="connsiteX116" fmla="*/ 5744751 w 6161649"/>
                  <a:gd name="connsiteY116" fmla="*/ 122427 h 2546252"/>
                  <a:gd name="connsiteX117" fmla="*/ 5908431 w 6161649"/>
                  <a:gd name="connsiteY117" fmla="*/ 112541 h 2546252"/>
                  <a:gd name="connsiteX118" fmla="*/ 5908431 w 6161649"/>
                  <a:gd name="connsiteY118" fmla="*/ 35169 h 2546252"/>
                  <a:gd name="connsiteX119" fmla="*/ 5992837 w 6161649"/>
                  <a:gd name="connsiteY119" fmla="*/ 28135 h 2546252"/>
                  <a:gd name="connsiteX120" fmla="*/ 6084277 w 6161649"/>
                  <a:gd name="connsiteY120" fmla="*/ 21101 h 2546252"/>
                  <a:gd name="connsiteX121" fmla="*/ 6140547 w 6161649"/>
                  <a:gd name="connsiteY121" fmla="*/ 14067 h 2546252"/>
                  <a:gd name="connsiteX122" fmla="*/ 6161649 w 6161649"/>
                  <a:gd name="connsiteY122" fmla="*/ 0 h 2546252"/>
                  <a:gd name="connsiteX123" fmla="*/ 6161649 w 6161649"/>
                  <a:gd name="connsiteY123" fmla="*/ 0 h 2546252"/>
                  <a:gd name="connsiteX0" fmla="*/ 0 w 6161649"/>
                  <a:gd name="connsiteY0" fmla="*/ 2546252 h 2546252"/>
                  <a:gd name="connsiteX1" fmla="*/ 0 w 6161649"/>
                  <a:gd name="connsiteY1" fmla="*/ 2546252 h 2546252"/>
                  <a:gd name="connsiteX2" fmla="*/ 14067 w 6161649"/>
                  <a:gd name="connsiteY2" fmla="*/ 2482947 h 2546252"/>
                  <a:gd name="connsiteX3" fmla="*/ 28135 w 6161649"/>
                  <a:gd name="connsiteY3" fmla="*/ 2440744 h 2546252"/>
                  <a:gd name="connsiteX4" fmla="*/ 35169 w 6161649"/>
                  <a:gd name="connsiteY4" fmla="*/ 2370406 h 2546252"/>
                  <a:gd name="connsiteX5" fmla="*/ 42203 w 6161649"/>
                  <a:gd name="connsiteY5" fmla="*/ 2349304 h 2546252"/>
                  <a:gd name="connsiteX6" fmla="*/ 49237 w 6161649"/>
                  <a:gd name="connsiteY6" fmla="*/ 2307101 h 2546252"/>
                  <a:gd name="connsiteX7" fmla="*/ 56271 w 6161649"/>
                  <a:gd name="connsiteY7" fmla="*/ 2187526 h 2546252"/>
                  <a:gd name="connsiteX8" fmla="*/ 77372 w 6161649"/>
                  <a:gd name="connsiteY8" fmla="*/ 2110154 h 2546252"/>
                  <a:gd name="connsiteX9" fmla="*/ 84406 w 6161649"/>
                  <a:gd name="connsiteY9" fmla="*/ 2018714 h 2546252"/>
                  <a:gd name="connsiteX10" fmla="*/ 98474 w 6161649"/>
                  <a:gd name="connsiteY10" fmla="*/ 1976511 h 2546252"/>
                  <a:gd name="connsiteX11" fmla="*/ 105507 w 6161649"/>
                  <a:gd name="connsiteY11" fmla="*/ 1934307 h 2546252"/>
                  <a:gd name="connsiteX12" fmla="*/ 112541 w 6161649"/>
                  <a:gd name="connsiteY12" fmla="*/ 1913206 h 2546252"/>
                  <a:gd name="connsiteX13" fmla="*/ 119575 w 6161649"/>
                  <a:gd name="connsiteY13" fmla="*/ 1878037 h 2546252"/>
                  <a:gd name="connsiteX14" fmla="*/ 133643 w 6161649"/>
                  <a:gd name="connsiteY14" fmla="*/ 1835834 h 2546252"/>
                  <a:gd name="connsiteX15" fmla="*/ 147711 w 6161649"/>
                  <a:gd name="connsiteY15" fmla="*/ 1772529 h 2546252"/>
                  <a:gd name="connsiteX16" fmla="*/ 161778 w 6161649"/>
                  <a:gd name="connsiteY16" fmla="*/ 1751427 h 2546252"/>
                  <a:gd name="connsiteX17" fmla="*/ 168812 w 6161649"/>
                  <a:gd name="connsiteY17" fmla="*/ 1730326 h 2546252"/>
                  <a:gd name="connsiteX18" fmla="*/ 189914 w 6161649"/>
                  <a:gd name="connsiteY18" fmla="*/ 1716258 h 2546252"/>
                  <a:gd name="connsiteX19" fmla="*/ 203981 w 6161649"/>
                  <a:gd name="connsiteY19" fmla="*/ 1695157 h 2546252"/>
                  <a:gd name="connsiteX20" fmla="*/ 218049 w 6161649"/>
                  <a:gd name="connsiteY20" fmla="*/ 1652954 h 2546252"/>
                  <a:gd name="connsiteX21" fmla="*/ 239151 w 6161649"/>
                  <a:gd name="connsiteY21" fmla="*/ 1638886 h 2546252"/>
                  <a:gd name="connsiteX22" fmla="*/ 253218 w 6161649"/>
                  <a:gd name="connsiteY22" fmla="*/ 1617784 h 2546252"/>
                  <a:gd name="connsiteX23" fmla="*/ 274320 w 6161649"/>
                  <a:gd name="connsiteY23" fmla="*/ 1610751 h 2546252"/>
                  <a:gd name="connsiteX24" fmla="*/ 281354 w 6161649"/>
                  <a:gd name="connsiteY24" fmla="*/ 1589649 h 2546252"/>
                  <a:gd name="connsiteX25" fmla="*/ 309489 w 6161649"/>
                  <a:gd name="connsiteY25" fmla="*/ 1498209 h 2546252"/>
                  <a:gd name="connsiteX26" fmla="*/ 330591 w 6161649"/>
                  <a:gd name="connsiteY26" fmla="*/ 1484141 h 2546252"/>
                  <a:gd name="connsiteX27" fmla="*/ 372794 w 6161649"/>
                  <a:gd name="connsiteY27" fmla="*/ 1470074 h 2546252"/>
                  <a:gd name="connsiteX28" fmla="*/ 436098 w 6161649"/>
                  <a:gd name="connsiteY28" fmla="*/ 1441938 h 2546252"/>
                  <a:gd name="connsiteX29" fmla="*/ 457200 w 6161649"/>
                  <a:gd name="connsiteY29" fmla="*/ 1434904 h 2546252"/>
                  <a:gd name="connsiteX30" fmla="*/ 485335 w 6161649"/>
                  <a:gd name="connsiteY30" fmla="*/ 1392701 h 2546252"/>
                  <a:gd name="connsiteX31" fmla="*/ 492369 w 6161649"/>
                  <a:gd name="connsiteY31" fmla="*/ 1371600 h 2546252"/>
                  <a:gd name="connsiteX32" fmla="*/ 513471 w 6161649"/>
                  <a:gd name="connsiteY32" fmla="*/ 1357532 h 2546252"/>
                  <a:gd name="connsiteX33" fmla="*/ 562707 w 6161649"/>
                  <a:gd name="connsiteY33" fmla="*/ 1329397 h 2546252"/>
                  <a:gd name="connsiteX34" fmla="*/ 576775 w 6161649"/>
                  <a:gd name="connsiteY34" fmla="*/ 1308295 h 2546252"/>
                  <a:gd name="connsiteX35" fmla="*/ 597877 w 6161649"/>
                  <a:gd name="connsiteY35" fmla="*/ 1294227 h 2546252"/>
                  <a:gd name="connsiteX36" fmla="*/ 604911 w 6161649"/>
                  <a:gd name="connsiteY36" fmla="*/ 1273126 h 2546252"/>
                  <a:gd name="connsiteX37" fmla="*/ 661181 w 6161649"/>
                  <a:gd name="connsiteY37" fmla="*/ 1259058 h 2546252"/>
                  <a:gd name="connsiteX38" fmla="*/ 773723 w 6161649"/>
                  <a:gd name="connsiteY38" fmla="*/ 1259058 h 2546252"/>
                  <a:gd name="connsiteX39" fmla="*/ 773723 w 6161649"/>
                  <a:gd name="connsiteY39" fmla="*/ 1252024 h 2546252"/>
                  <a:gd name="connsiteX40" fmla="*/ 844061 w 6161649"/>
                  <a:gd name="connsiteY40" fmla="*/ 1202787 h 2546252"/>
                  <a:gd name="connsiteX41" fmla="*/ 858129 w 6161649"/>
                  <a:gd name="connsiteY41" fmla="*/ 1202787 h 2546252"/>
                  <a:gd name="connsiteX42" fmla="*/ 942535 w 6161649"/>
                  <a:gd name="connsiteY42" fmla="*/ 1202787 h 2546252"/>
                  <a:gd name="connsiteX43" fmla="*/ 970671 w 6161649"/>
                  <a:gd name="connsiteY43" fmla="*/ 1146517 h 2546252"/>
                  <a:gd name="connsiteX44" fmla="*/ 1033975 w 6161649"/>
                  <a:gd name="connsiteY44" fmla="*/ 1132449 h 2546252"/>
                  <a:gd name="connsiteX45" fmla="*/ 1069144 w 6161649"/>
                  <a:gd name="connsiteY45" fmla="*/ 1125415 h 2546252"/>
                  <a:gd name="connsiteX46" fmla="*/ 1083212 w 6161649"/>
                  <a:gd name="connsiteY46" fmla="*/ 1104314 h 2546252"/>
                  <a:gd name="connsiteX47" fmla="*/ 1125415 w 6161649"/>
                  <a:gd name="connsiteY47" fmla="*/ 1090246 h 2546252"/>
                  <a:gd name="connsiteX48" fmla="*/ 1125415 w 6161649"/>
                  <a:gd name="connsiteY48" fmla="*/ 1090246 h 2546252"/>
                  <a:gd name="connsiteX49" fmla="*/ 1153551 w 6161649"/>
                  <a:gd name="connsiteY49" fmla="*/ 1083212 h 2546252"/>
                  <a:gd name="connsiteX50" fmla="*/ 1195754 w 6161649"/>
                  <a:gd name="connsiteY50" fmla="*/ 1069144 h 2546252"/>
                  <a:gd name="connsiteX51" fmla="*/ 1216855 w 6161649"/>
                  <a:gd name="connsiteY51" fmla="*/ 1026941 h 2546252"/>
                  <a:gd name="connsiteX52" fmla="*/ 1230923 w 6161649"/>
                  <a:gd name="connsiteY52" fmla="*/ 1005840 h 2546252"/>
                  <a:gd name="connsiteX53" fmla="*/ 1353160 w 6161649"/>
                  <a:gd name="connsiteY53" fmla="*/ 1001278 h 2546252"/>
                  <a:gd name="connsiteX54" fmla="*/ 1390420 w 6161649"/>
                  <a:gd name="connsiteY54" fmla="*/ 965347 h 2546252"/>
                  <a:gd name="connsiteX55" fmla="*/ 1460948 w 6161649"/>
                  <a:gd name="connsiteY55" fmla="*/ 968200 h 2546252"/>
                  <a:gd name="connsiteX56" fmla="*/ 1498209 w 6161649"/>
                  <a:gd name="connsiteY56" fmla="*/ 949569 h 2546252"/>
                  <a:gd name="connsiteX57" fmla="*/ 1519311 w 6161649"/>
                  <a:gd name="connsiteY57" fmla="*/ 935501 h 2546252"/>
                  <a:gd name="connsiteX58" fmla="*/ 1563604 w 6161649"/>
                  <a:gd name="connsiteY58" fmla="*/ 938352 h 2546252"/>
                  <a:gd name="connsiteX59" fmla="*/ 1617214 w 6161649"/>
                  <a:gd name="connsiteY59" fmla="*/ 927136 h 2546252"/>
                  <a:gd name="connsiteX60" fmla="*/ 1688123 w 6161649"/>
                  <a:gd name="connsiteY60" fmla="*/ 886264 h 2546252"/>
                  <a:gd name="connsiteX61" fmla="*/ 1732797 w 6161649"/>
                  <a:gd name="connsiteY61" fmla="*/ 865543 h 2546252"/>
                  <a:gd name="connsiteX62" fmla="*/ 1821766 w 6161649"/>
                  <a:gd name="connsiteY62" fmla="*/ 866303 h 2546252"/>
                  <a:gd name="connsiteX63" fmla="*/ 1855224 w 6161649"/>
                  <a:gd name="connsiteY63" fmla="*/ 844441 h 2546252"/>
                  <a:gd name="connsiteX64" fmla="*/ 1913206 w 6161649"/>
                  <a:gd name="connsiteY64" fmla="*/ 844061 h 2546252"/>
                  <a:gd name="connsiteX65" fmla="*/ 1965294 w 6161649"/>
                  <a:gd name="connsiteY65" fmla="*/ 850335 h 2546252"/>
                  <a:gd name="connsiteX66" fmla="*/ 2013581 w 6161649"/>
                  <a:gd name="connsiteY66" fmla="*/ 852426 h 2546252"/>
                  <a:gd name="connsiteX67" fmla="*/ 2072132 w 6161649"/>
                  <a:gd name="connsiteY67" fmla="*/ 850335 h 2546252"/>
                  <a:gd name="connsiteX68" fmla="*/ 2124221 w 6161649"/>
                  <a:gd name="connsiteY68" fmla="*/ 851095 h 2546252"/>
                  <a:gd name="connsiteX69" fmla="*/ 2145323 w 6161649"/>
                  <a:gd name="connsiteY69" fmla="*/ 844061 h 2546252"/>
                  <a:gd name="connsiteX70" fmla="*/ 2208627 w 6161649"/>
                  <a:gd name="connsiteY70" fmla="*/ 837027 h 2546252"/>
                  <a:gd name="connsiteX71" fmla="*/ 2300067 w 6161649"/>
                  <a:gd name="connsiteY71" fmla="*/ 829994 h 2546252"/>
                  <a:gd name="connsiteX72" fmla="*/ 2368315 w 6161649"/>
                  <a:gd name="connsiteY72" fmla="*/ 818208 h 2546252"/>
                  <a:gd name="connsiteX73" fmla="*/ 2433711 w 6161649"/>
                  <a:gd name="connsiteY73" fmla="*/ 808892 h 2546252"/>
                  <a:gd name="connsiteX74" fmla="*/ 2454812 w 6161649"/>
                  <a:gd name="connsiteY74" fmla="*/ 801858 h 2546252"/>
                  <a:gd name="connsiteX75" fmla="*/ 2539218 w 6161649"/>
                  <a:gd name="connsiteY75" fmla="*/ 787791 h 2546252"/>
                  <a:gd name="connsiteX76" fmla="*/ 2553286 w 6161649"/>
                  <a:gd name="connsiteY76" fmla="*/ 766689 h 2546252"/>
                  <a:gd name="connsiteX77" fmla="*/ 2560320 w 6161649"/>
                  <a:gd name="connsiteY77" fmla="*/ 745587 h 2546252"/>
                  <a:gd name="connsiteX78" fmla="*/ 2581421 w 6161649"/>
                  <a:gd name="connsiteY78" fmla="*/ 738554 h 2546252"/>
                  <a:gd name="connsiteX79" fmla="*/ 2679895 w 6161649"/>
                  <a:gd name="connsiteY79" fmla="*/ 745587 h 2546252"/>
                  <a:gd name="connsiteX80" fmla="*/ 2764301 w 6161649"/>
                  <a:gd name="connsiteY80" fmla="*/ 745587 h 2546252"/>
                  <a:gd name="connsiteX81" fmla="*/ 2771335 w 6161649"/>
                  <a:gd name="connsiteY81" fmla="*/ 724486 h 2546252"/>
                  <a:gd name="connsiteX82" fmla="*/ 2813538 w 6161649"/>
                  <a:gd name="connsiteY82" fmla="*/ 717452 h 2546252"/>
                  <a:gd name="connsiteX83" fmla="*/ 2855741 w 6161649"/>
                  <a:gd name="connsiteY83" fmla="*/ 703384 h 2546252"/>
                  <a:gd name="connsiteX84" fmla="*/ 3017520 w 6161649"/>
                  <a:gd name="connsiteY84" fmla="*/ 695590 h 2546252"/>
                  <a:gd name="connsiteX85" fmla="*/ 3034630 w 6161649"/>
                  <a:gd name="connsiteY85" fmla="*/ 679812 h 2546252"/>
                  <a:gd name="connsiteX86" fmla="*/ 3123027 w 6161649"/>
                  <a:gd name="connsiteY86" fmla="*/ 668215 h 2546252"/>
                  <a:gd name="connsiteX87" fmla="*/ 3151163 w 6161649"/>
                  <a:gd name="connsiteY87" fmla="*/ 661181 h 2546252"/>
                  <a:gd name="connsiteX88" fmla="*/ 3200400 w 6161649"/>
                  <a:gd name="connsiteY88" fmla="*/ 647114 h 2546252"/>
                  <a:gd name="connsiteX89" fmla="*/ 3242603 w 6161649"/>
                  <a:gd name="connsiteY89" fmla="*/ 640080 h 2546252"/>
                  <a:gd name="connsiteX90" fmla="*/ 3294691 w 6161649"/>
                  <a:gd name="connsiteY90" fmla="*/ 628863 h 2546252"/>
                  <a:gd name="connsiteX91" fmla="*/ 3334043 w 6161649"/>
                  <a:gd name="connsiteY91" fmla="*/ 597877 h 2546252"/>
                  <a:gd name="connsiteX92" fmla="*/ 3397347 w 6161649"/>
                  <a:gd name="connsiteY92" fmla="*/ 513471 h 2546252"/>
                  <a:gd name="connsiteX93" fmla="*/ 3453618 w 6161649"/>
                  <a:gd name="connsiteY93" fmla="*/ 485335 h 2546252"/>
                  <a:gd name="connsiteX94" fmla="*/ 3495821 w 6161649"/>
                  <a:gd name="connsiteY94" fmla="*/ 471267 h 2546252"/>
                  <a:gd name="connsiteX95" fmla="*/ 3567300 w 6161649"/>
                  <a:gd name="connsiteY95" fmla="*/ 457581 h 2546252"/>
                  <a:gd name="connsiteX96" fmla="*/ 3655130 w 6161649"/>
                  <a:gd name="connsiteY96" fmla="*/ 453017 h 2546252"/>
                  <a:gd name="connsiteX97" fmla="*/ 3783449 w 6161649"/>
                  <a:gd name="connsiteY97" fmla="*/ 429064 h 2546252"/>
                  <a:gd name="connsiteX98" fmla="*/ 3896751 w 6161649"/>
                  <a:gd name="connsiteY98" fmla="*/ 407963 h 2546252"/>
                  <a:gd name="connsiteX99" fmla="*/ 3903784 w 6161649"/>
                  <a:gd name="connsiteY99" fmla="*/ 407963 h 2546252"/>
                  <a:gd name="connsiteX100" fmla="*/ 3903784 w 6161649"/>
                  <a:gd name="connsiteY100" fmla="*/ 379827 h 2546252"/>
                  <a:gd name="connsiteX101" fmla="*/ 4192172 w 6161649"/>
                  <a:gd name="connsiteY101" fmla="*/ 379827 h 2546252"/>
                  <a:gd name="connsiteX102" fmla="*/ 4220307 w 6161649"/>
                  <a:gd name="connsiteY102" fmla="*/ 337624 h 2546252"/>
                  <a:gd name="connsiteX103" fmla="*/ 4389120 w 6161649"/>
                  <a:gd name="connsiteY103" fmla="*/ 337624 h 2546252"/>
                  <a:gd name="connsiteX104" fmla="*/ 4389120 w 6161649"/>
                  <a:gd name="connsiteY104" fmla="*/ 337624 h 2546252"/>
                  <a:gd name="connsiteX105" fmla="*/ 4543864 w 6161649"/>
                  <a:gd name="connsiteY105" fmla="*/ 330591 h 2546252"/>
                  <a:gd name="connsiteX106" fmla="*/ 4543864 w 6161649"/>
                  <a:gd name="connsiteY106" fmla="*/ 330591 h 2546252"/>
                  <a:gd name="connsiteX107" fmla="*/ 4642338 w 6161649"/>
                  <a:gd name="connsiteY107" fmla="*/ 270898 h 2546252"/>
                  <a:gd name="connsiteX108" fmla="*/ 4920841 w 6161649"/>
                  <a:gd name="connsiteY108" fmla="*/ 270898 h 2546252"/>
                  <a:gd name="connsiteX109" fmla="*/ 4965895 w 6161649"/>
                  <a:gd name="connsiteY109" fmla="*/ 239151 h 2546252"/>
                  <a:gd name="connsiteX110" fmla="*/ 5036234 w 6161649"/>
                  <a:gd name="connsiteY110" fmla="*/ 232117 h 2546252"/>
                  <a:gd name="connsiteX111" fmla="*/ 5057335 w 6161649"/>
                  <a:gd name="connsiteY111" fmla="*/ 211015 h 2546252"/>
                  <a:gd name="connsiteX112" fmla="*/ 5591907 w 6161649"/>
                  <a:gd name="connsiteY112" fmla="*/ 211015 h 2546252"/>
                  <a:gd name="connsiteX113" fmla="*/ 5591907 w 6161649"/>
                  <a:gd name="connsiteY113" fmla="*/ 211015 h 2546252"/>
                  <a:gd name="connsiteX114" fmla="*/ 5634111 w 6161649"/>
                  <a:gd name="connsiteY114" fmla="*/ 178887 h 2546252"/>
                  <a:gd name="connsiteX115" fmla="*/ 5720608 w 6161649"/>
                  <a:gd name="connsiteY115" fmla="*/ 170524 h 2546252"/>
                  <a:gd name="connsiteX116" fmla="*/ 5744751 w 6161649"/>
                  <a:gd name="connsiteY116" fmla="*/ 122427 h 2546252"/>
                  <a:gd name="connsiteX117" fmla="*/ 5908431 w 6161649"/>
                  <a:gd name="connsiteY117" fmla="*/ 112541 h 2546252"/>
                  <a:gd name="connsiteX118" fmla="*/ 5908431 w 6161649"/>
                  <a:gd name="connsiteY118" fmla="*/ 35169 h 2546252"/>
                  <a:gd name="connsiteX119" fmla="*/ 5992837 w 6161649"/>
                  <a:gd name="connsiteY119" fmla="*/ 28135 h 2546252"/>
                  <a:gd name="connsiteX120" fmla="*/ 6084277 w 6161649"/>
                  <a:gd name="connsiteY120" fmla="*/ 21101 h 2546252"/>
                  <a:gd name="connsiteX121" fmla="*/ 6140547 w 6161649"/>
                  <a:gd name="connsiteY121" fmla="*/ 14067 h 2546252"/>
                  <a:gd name="connsiteX122" fmla="*/ 6161649 w 6161649"/>
                  <a:gd name="connsiteY122" fmla="*/ 0 h 2546252"/>
                  <a:gd name="connsiteX123" fmla="*/ 6161649 w 6161649"/>
                  <a:gd name="connsiteY123" fmla="*/ 0 h 2546252"/>
                  <a:gd name="connsiteX0" fmla="*/ 0 w 6161649"/>
                  <a:gd name="connsiteY0" fmla="*/ 2546252 h 2546252"/>
                  <a:gd name="connsiteX1" fmla="*/ 0 w 6161649"/>
                  <a:gd name="connsiteY1" fmla="*/ 2546252 h 2546252"/>
                  <a:gd name="connsiteX2" fmla="*/ 14067 w 6161649"/>
                  <a:gd name="connsiteY2" fmla="*/ 2482947 h 2546252"/>
                  <a:gd name="connsiteX3" fmla="*/ 28135 w 6161649"/>
                  <a:gd name="connsiteY3" fmla="*/ 2440744 h 2546252"/>
                  <a:gd name="connsiteX4" fmla="*/ 35169 w 6161649"/>
                  <a:gd name="connsiteY4" fmla="*/ 2370406 h 2546252"/>
                  <a:gd name="connsiteX5" fmla="*/ 42203 w 6161649"/>
                  <a:gd name="connsiteY5" fmla="*/ 2349304 h 2546252"/>
                  <a:gd name="connsiteX6" fmla="*/ 49237 w 6161649"/>
                  <a:gd name="connsiteY6" fmla="*/ 2307101 h 2546252"/>
                  <a:gd name="connsiteX7" fmla="*/ 56271 w 6161649"/>
                  <a:gd name="connsiteY7" fmla="*/ 2187526 h 2546252"/>
                  <a:gd name="connsiteX8" fmla="*/ 77372 w 6161649"/>
                  <a:gd name="connsiteY8" fmla="*/ 2110154 h 2546252"/>
                  <a:gd name="connsiteX9" fmla="*/ 84406 w 6161649"/>
                  <a:gd name="connsiteY9" fmla="*/ 2018714 h 2546252"/>
                  <a:gd name="connsiteX10" fmla="*/ 98474 w 6161649"/>
                  <a:gd name="connsiteY10" fmla="*/ 1976511 h 2546252"/>
                  <a:gd name="connsiteX11" fmla="*/ 105507 w 6161649"/>
                  <a:gd name="connsiteY11" fmla="*/ 1934307 h 2546252"/>
                  <a:gd name="connsiteX12" fmla="*/ 112541 w 6161649"/>
                  <a:gd name="connsiteY12" fmla="*/ 1913206 h 2546252"/>
                  <a:gd name="connsiteX13" fmla="*/ 119575 w 6161649"/>
                  <a:gd name="connsiteY13" fmla="*/ 1878037 h 2546252"/>
                  <a:gd name="connsiteX14" fmla="*/ 133643 w 6161649"/>
                  <a:gd name="connsiteY14" fmla="*/ 1835834 h 2546252"/>
                  <a:gd name="connsiteX15" fmla="*/ 147711 w 6161649"/>
                  <a:gd name="connsiteY15" fmla="*/ 1772529 h 2546252"/>
                  <a:gd name="connsiteX16" fmla="*/ 161778 w 6161649"/>
                  <a:gd name="connsiteY16" fmla="*/ 1751427 h 2546252"/>
                  <a:gd name="connsiteX17" fmla="*/ 168812 w 6161649"/>
                  <a:gd name="connsiteY17" fmla="*/ 1730326 h 2546252"/>
                  <a:gd name="connsiteX18" fmla="*/ 189914 w 6161649"/>
                  <a:gd name="connsiteY18" fmla="*/ 1716258 h 2546252"/>
                  <a:gd name="connsiteX19" fmla="*/ 203981 w 6161649"/>
                  <a:gd name="connsiteY19" fmla="*/ 1695157 h 2546252"/>
                  <a:gd name="connsiteX20" fmla="*/ 218049 w 6161649"/>
                  <a:gd name="connsiteY20" fmla="*/ 1652954 h 2546252"/>
                  <a:gd name="connsiteX21" fmla="*/ 239151 w 6161649"/>
                  <a:gd name="connsiteY21" fmla="*/ 1638886 h 2546252"/>
                  <a:gd name="connsiteX22" fmla="*/ 253218 w 6161649"/>
                  <a:gd name="connsiteY22" fmla="*/ 1617784 h 2546252"/>
                  <a:gd name="connsiteX23" fmla="*/ 274320 w 6161649"/>
                  <a:gd name="connsiteY23" fmla="*/ 1610751 h 2546252"/>
                  <a:gd name="connsiteX24" fmla="*/ 281354 w 6161649"/>
                  <a:gd name="connsiteY24" fmla="*/ 1589649 h 2546252"/>
                  <a:gd name="connsiteX25" fmla="*/ 309489 w 6161649"/>
                  <a:gd name="connsiteY25" fmla="*/ 1498209 h 2546252"/>
                  <a:gd name="connsiteX26" fmla="*/ 330591 w 6161649"/>
                  <a:gd name="connsiteY26" fmla="*/ 1484141 h 2546252"/>
                  <a:gd name="connsiteX27" fmla="*/ 372794 w 6161649"/>
                  <a:gd name="connsiteY27" fmla="*/ 1470074 h 2546252"/>
                  <a:gd name="connsiteX28" fmla="*/ 436098 w 6161649"/>
                  <a:gd name="connsiteY28" fmla="*/ 1441938 h 2546252"/>
                  <a:gd name="connsiteX29" fmla="*/ 457200 w 6161649"/>
                  <a:gd name="connsiteY29" fmla="*/ 1434904 h 2546252"/>
                  <a:gd name="connsiteX30" fmla="*/ 485335 w 6161649"/>
                  <a:gd name="connsiteY30" fmla="*/ 1392701 h 2546252"/>
                  <a:gd name="connsiteX31" fmla="*/ 492369 w 6161649"/>
                  <a:gd name="connsiteY31" fmla="*/ 1371600 h 2546252"/>
                  <a:gd name="connsiteX32" fmla="*/ 513471 w 6161649"/>
                  <a:gd name="connsiteY32" fmla="*/ 1357532 h 2546252"/>
                  <a:gd name="connsiteX33" fmla="*/ 562707 w 6161649"/>
                  <a:gd name="connsiteY33" fmla="*/ 1329397 h 2546252"/>
                  <a:gd name="connsiteX34" fmla="*/ 576775 w 6161649"/>
                  <a:gd name="connsiteY34" fmla="*/ 1308295 h 2546252"/>
                  <a:gd name="connsiteX35" fmla="*/ 597877 w 6161649"/>
                  <a:gd name="connsiteY35" fmla="*/ 1294227 h 2546252"/>
                  <a:gd name="connsiteX36" fmla="*/ 604911 w 6161649"/>
                  <a:gd name="connsiteY36" fmla="*/ 1273126 h 2546252"/>
                  <a:gd name="connsiteX37" fmla="*/ 661181 w 6161649"/>
                  <a:gd name="connsiteY37" fmla="*/ 1259058 h 2546252"/>
                  <a:gd name="connsiteX38" fmla="*/ 773723 w 6161649"/>
                  <a:gd name="connsiteY38" fmla="*/ 1259058 h 2546252"/>
                  <a:gd name="connsiteX39" fmla="*/ 773723 w 6161649"/>
                  <a:gd name="connsiteY39" fmla="*/ 1252024 h 2546252"/>
                  <a:gd name="connsiteX40" fmla="*/ 844061 w 6161649"/>
                  <a:gd name="connsiteY40" fmla="*/ 1202787 h 2546252"/>
                  <a:gd name="connsiteX41" fmla="*/ 858129 w 6161649"/>
                  <a:gd name="connsiteY41" fmla="*/ 1202787 h 2546252"/>
                  <a:gd name="connsiteX42" fmla="*/ 942535 w 6161649"/>
                  <a:gd name="connsiteY42" fmla="*/ 1202787 h 2546252"/>
                  <a:gd name="connsiteX43" fmla="*/ 970671 w 6161649"/>
                  <a:gd name="connsiteY43" fmla="*/ 1146517 h 2546252"/>
                  <a:gd name="connsiteX44" fmla="*/ 1033975 w 6161649"/>
                  <a:gd name="connsiteY44" fmla="*/ 1132449 h 2546252"/>
                  <a:gd name="connsiteX45" fmla="*/ 1069144 w 6161649"/>
                  <a:gd name="connsiteY45" fmla="*/ 1125415 h 2546252"/>
                  <a:gd name="connsiteX46" fmla="*/ 1083212 w 6161649"/>
                  <a:gd name="connsiteY46" fmla="*/ 1104314 h 2546252"/>
                  <a:gd name="connsiteX47" fmla="*/ 1125415 w 6161649"/>
                  <a:gd name="connsiteY47" fmla="*/ 1090246 h 2546252"/>
                  <a:gd name="connsiteX48" fmla="*/ 1125415 w 6161649"/>
                  <a:gd name="connsiteY48" fmla="*/ 1090246 h 2546252"/>
                  <a:gd name="connsiteX49" fmla="*/ 1153551 w 6161649"/>
                  <a:gd name="connsiteY49" fmla="*/ 1083212 h 2546252"/>
                  <a:gd name="connsiteX50" fmla="*/ 1195754 w 6161649"/>
                  <a:gd name="connsiteY50" fmla="*/ 1069144 h 2546252"/>
                  <a:gd name="connsiteX51" fmla="*/ 1216855 w 6161649"/>
                  <a:gd name="connsiteY51" fmla="*/ 1026941 h 2546252"/>
                  <a:gd name="connsiteX52" fmla="*/ 1230923 w 6161649"/>
                  <a:gd name="connsiteY52" fmla="*/ 1005840 h 2546252"/>
                  <a:gd name="connsiteX53" fmla="*/ 1353160 w 6161649"/>
                  <a:gd name="connsiteY53" fmla="*/ 1001278 h 2546252"/>
                  <a:gd name="connsiteX54" fmla="*/ 1390420 w 6161649"/>
                  <a:gd name="connsiteY54" fmla="*/ 965347 h 2546252"/>
                  <a:gd name="connsiteX55" fmla="*/ 1460948 w 6161649"/>
                  <a:gd name="connsiteY55" fmla="*/ 968200 h 2546252"/>
                  <a:gd name="connsiteX56" fmla="*/ 1498209 w 6161649"/>
                  <a:gd name="connsiteY56" fmla="*/ 949569 h 2546252"/>
                  <a:gd name="connsiteX57" fmla="*/ 1519311 w 6161649"/>
                  <a:gd name="connsiteY57" fmla="*/ 935501 h 2546252"/>
                  <a:gd name="connsiteX58" fmla="*/ 1563604 w 6161649"/>
                  <a:gd name="connsiteY58" fmla="*/ 938352 h 2546252"/>
                  <a:gd name="connsiteX59" fmla="*/ 1617214 w 6161649"/>
                  <a:gd name="connsiteY59" fmla="*/ 927136 h 2546252"/>
                  <a:gd name="connsiteX60" fmla="*/ 1688123 w 6161649"/>
                  <a:gd name="connsiteY60" fmla="*/ 886264 h 2546252"/>
                  <a:gd name="connsiteX61" fmla="*/ 1732797 w 6161649"/>
                  <a:gd name="connsiteY61" fmla="*/ 865543 h 2546252"/>
                  <a:gd name="connsiteX62" fmla="*/ 1821766 w 6161649"/>
                  <a:gd name="connsiteY62" fmla="*/ 866303 h 2546252"/>
                  <a:gd name="connsiteX63" fmla="*/ 1855224 w 6161649"/>
                  <a:gd name="connsiteY63" fmla="*/ 844441 h 2546252"/>
                  <a:gd name="connsiteX64" fmla="*/ 1913206 w 6161649"/>
                  <a:gd name="connsiteY64" fmla="*/ 844061 h 2546252"/>
                  <a:gd name="connsiteX65" fmla="*/ 1965294 w 6161649"/>
                  <a:gd name="connsiteY65" fmla="*/ 850335 h 2546252"/>
                  <a:gd name="connsiteX66" fmla="*/ 2013581 w 6161649"/>
                  <a:gd name="connsiteY66" fmla="*/ 852426 h 2546252"/>
                  <a:gd name="connsiteX67" fmla="*/ 2072132 w 6161649"/>
                  <a:gd name="connsiteY67" fmla="*/ 850335 h 2546252"/>
                  <a:gd name="connsiteX68" fmla="*/ 2124221 w 6161649"/>
                  <a:gd name="connsiteY68" fmla="*/ 851095 h 2546252"/>
                  <a:gd name="connsiteX69" fmla="*/ 2145323 w 6161649"/>
                  <a:gd name="connsiteY69" fmla="*/ 844061 h 2546252"/>
                  <a:gd name="connsiteX70" fmla="*/ 2208627 w 6161649"/>
                  <a:gd name="connsiteY70" fmla="*/ 837027 h 2546252"/>
                  <a:gd name="connsiteX71" fmla="*/ 2300067 w 6161649"/>
                  <a:gd name="connsiteY71" fmla="*/ 829994 h 2546252"/>
                  <a:gd name="connsiteX72" fmla="*/ 2368315 w 6161649"/>
                  <a:gd name="connsiteY72" fmla="*/ 818208 h 2546252"/>
                  <a:gd name="connsiteX73" fmla="*/ 2433711 w 6161649"/>
                  <a:gd name="connsiteY73" fmla="*/ 808892 h 2546252"/>
                  <a:gd name="connsiteX74" fmla="*/ 2454812 w 6161649"/>
                  <a:gd name="connsiteY74" fmla="*/ 801858 h 2546252"/>
                  <a:gd name="connsiteX75" fmla="*/ 2539218 w 6161649"/>
                  <a:gd name="connsiteY75" fmla="*/ 787791 h 2546252"/>
                  <a:gd name="connsiteX76" fmla="*/ 2553286 w 6161649"/>
                  <a:gd name="connsiteY76" fmla="*/ 766689 h 2546252"/>
                  <a:gd name="connsiteX77" fmla="*/ 2560320 w 6161649"/>
                  <a:gd name="connsiteY77" fmla="*/ 745587 h 2546252"/>
                  <a:gd name="connsiteX78" fmla="*/ 2581421 w 6161649"/>
                  <a:gd name="connsiteY78" fmla="*/ 738554 h 2546252"/>
                  <a:gd name="connsiteX79" fmla="*/ 2679895 w 6161649"/>
                  <a:gd name="connsiteY79" fmla="*/ 745587 h 2546252"/>
                  <a:gd name="connsiteX80" fmla="*/ 2764301 w 6161649"/>
                  <a:gd name="connsiteY80" fmla="*/ 745587 h 2546252"/>
                  <a:gd name="connsiteX81" fmla="*/ 2771335 w 6161649"/>
                  <a:gd name="connsiteY81" fmla="*/ 724486 h 2546252"/>
                  <a:gd name="connsiteX82" fmla="*/ 2813538 w 6161649"/>
                  <a:gd name="connsiteY82" fmla="*/ 717452 h 2546252"/>
                  <a:gd name="connsiteX83" fmla="*/ 2855741 w 6161649"/>
                  <a:gd name="connsiteY83" fmla="*/ 703384 h 2546252"/>
                  <a:gd name="connsiteX84" fmla="*/ 3017520 w 6161649"/>
                  <a:gd name="connsiteY84" fmla="*/ 695590 h 2546252"/>
                  <a:gd name="connsiteX85" fmla="*/ 3034630 w 6161649"/>
                  <a:gd name="connsiteY85" fmla="*/ 679812 h 2546252"/>
                  <a:gd name="connsiteX86" fmla="*/ 3123027 w 6161649"/>
                  <a:gd name="connsiteY86" fmla="*/ 668215 h 2546252"/>
                  <a:gd name="connsiteX87" fmla="*/ 3151163 w 6161649"/>
                  <a:gd name="connsiteY87" fmla="*/ 661181 h 2546252"/>
                  <a:gd name="connsiteX88" fmla="*/ 3200400 w 6161649"/>
                  <a:gd name="connsiteY88" fmla="*/ 647114 h 2546252"/>
                  <a:gd name="connsiteX89" fmla="*/ 3242603 w 6161649"/>
                  <a:gd name="connsiteY89" fmla="*/ 640080 h 2546252"/>
                  <a:gd name="connsiteX90" fmla="*/ 3294691 w 6161649"/>
                  <a:gd name="connsiteY90" fmla="*/ 628863 h 2546252"/>
                  <a:gd name="connsiteX91" fmla="*/ 3334043 w 6161649"/>
                  <a:gd name="connsiteY91" fmla="*/ 597877 h 2546252"/>
                  <a:gd name="connsiteX92" fmla="*/ 3397347 w 6161649"/>
                  <a:gd name="connsiteY92" fmla="*/ 513471 h 2546252"/>
                  <a:gd name="connsiteX93" fmla="*/ 3453618 w 6161649"/>
                  <a:gd name="connsiteY93" fmla="*/ 485335 h 2546252"/>
                  <a:gd name="connsiteX94" fmla="*/ 3495821 w 6161649"/>
                  <a:gd name="connsiteY94" fmla="*/ 471267 h 2546252"/>
                  <a:gd name="connsiteX95" fmla="*/ 3567300 w 6161649"/>
                  <a:gd name="connsiteY95" fmla="*/ 457581 h 2546252"/>
                  <a:gd name="connsiteX96" fmla="*/ 3655130 w 6161649"/>
                  <a:gd name="connsiteY96" fmla="*/ 453017 h 2546252"/>
                  <a:gd name="connsiteX97" fmla="*/ 3783449 w 6161649"/>
                  <a:gd name="connsiteY97" fmla="*/ 429064 h 2546252"/>
                  <a:gd name="connsiteX98" fmla="*/ 3896751 w 6161649"/>
                  <a:gd name="connsiteY98" fmla="*/ 407963 h 2546252"/>
                  <a:gd name="connsiteX99" fmla="*/ 3903784 w 6161649"/>
                  <a:gd name="connsiteY99" fmla="*/ 407963 h 2546252"/>
                  <a:gd name="connsiteX100" fmla="*/ 3903784 w 6161649"/>
                  <a:gd name="connsiteY100" fmla="*/ 379827 h 2546252"/>
                  <a:gd name="connsiteX101" fmla="*/ 4192172 w 6161649"/>
                  <a:gd name="connsiteY101" fmla="*/ 379827 h 2546252"/>
                  <a:gd name="connsiteX102" fmla="*/ 4220307 w 6161649"/>
                  <a:gd name="connsiteY102" fmla="*/ 337624 h 2546252"/>
                  <a:gd name="connsiteX103" fmla="*/ 4389120 w 6161649"/>
                  <a:gd name="connsiteY103" fmla="*/ 337624 h 2546252"/>
                  <a:gd name="connsiteX104" fmla="*/ 4389120 w 6161649"/>
                  <a:gd name="connsiteY104" fmla="*/ 337624 h 2546252"/>
                  <a:gd name="connsiteX105" fmla="*/ 4543864 w 6161649"/>
                  <a:gd name="connsiteY105" fmla="*/ 330591 h 2546252"/>
                  <a:gd name="connsiteX106" fmla="*/ 4543864 w 6161649"/>
                  <a:gd name="connsiteY106" fmla="*/ 330591 h 2546252"/>
                  <a:gd name="connsiteX107" fmla="*/ 4642338 w 6161649"/>
                  <a:gd name="connsiteY107" fmla="*/ 270898 h 2546252"/>
                  <a:gd name="connsiteX108" fmla="*/ 4920841 w 6161649"/>
                  <a:gd name="connsiteY108" fmla="*/ 270898 h 2546252"/>
                  <a:gd name="connsiteX109" fmla="*/ 4965895 w 6161649"/>
                  <a:gd name="connsiteY109" fmla="*/ 239151 h 2546252"/>
                  <a:gd name="connsiteX110" fmla="*/ 5036234 w 6161649"/>
                  <a:gd name="connsiteY110" fmla="*/ 232117 h 2546252"/>
                  <a:gd name="connsiteX111" fmla="*/ 5057335 w 6161649"/>
                  <a:gd name="connsiteY111" fmla="*/ 211015 h 2546252"/>
                  <a:gd name="connsiteX112" fmla="*/ 5591907 w 6161649"/>
                  <a:gd name="connsiteY112" fmla="*/ 211015 h 2546252"/>
                  <a:gd name="connsiteX113" fmla="*/ 5591907 w 6161649"/>
                  <a:gd name="connsiteY113" fmla="*/ 211015 h 2546252"/>
                  <a:gd name="connsiteX114" fmla="*/ 5634111 w 6161649"/>
                  <a:gd name="connsiteY114" fmla="*/ 178887 h 2546252"/>
                  <a:gd name="connsiteX115" fmla="*/ 5720608 w 6161649"/>
                  <a:gd name="connsiteY115" fmla="*/ 170524 h 2546252"/>
                  <a:gd name="connsiteX116" fmla="*/ 5744751 w 6161649"/>
                  <a:gd name="connsiteY116" fmla="*/ 122427 h 2546252"/>
                  <a:gd name="connsiteX117" fmla="*/ 5842845 w 6161649"/>
                  <a:gd name="connsiteY117" fmla="*/ 111781 h 2546252"/>
                  <a:gd name="connsiteX118" fmla="*/ 5908431 w 6161649"/>
                  <a:gd name="connsiteY118" fmla="*/ 112541 h 2546252"/>
                  <a:gd name="connsiteX119" fmla="*/ 5908431 w 6161649"/>
                  <a:gd name="connsiteY119" fmla="*/ 35169 h 2546252"/>
                  <a:gd name="connsiteX120" fmla="*/ 5992837 w 6161649"/>
                  <a:gd name="connsiteY120" fmla="*/ 28135 h 2546252"/>
                  <a:gd name="connsiteX121" fmla="*/ 6084277 w 6161649"/>
                  <a:gd name="connsiteY121" fmla="*/ 21101 h 2546252"/>
                  <a:gd name="connsiteX122" fmla="*/ 6140547 w 6161649"/>
                  <a:gd name="connsiteY122" fmla="*/ 14067 h 2546252"/>
                  <a:gd name="connsiteX123" fmla="*/ 6161649 w 6161649"/>
                  <a:gd name="connsiteY123" fmla="*/ 0 h 2546252"/>
                  <a:gd name="connsiteX124" fmla="*/ 6161649 w 6161649"/>
                  <a:gd name="connsiteY124" fmla="*/ 0 h 2546252"/>
                  <a:gd name="connsiteX0" fmla="*/ 0 w 6161649"/>
                  <a:gd name="connsiteY0" fmla="*/ 2546252 h 2546252"/>
                  <a:gd name="connsiteX1" fmla="*/ 0 w 6161649"/>
                  <a:gd name="connsiteY1" fmla="*/ 2546252 h 2546252"/>
                  <a:gd name="connsiteX2" fmla="*/ 14067 w 6161649"/>
                  <a:gd name="connsiteY2" fmla="*/ 2482947 h 2546252"/>
                  <a:gd name="connsiteX3" fmla="*/ 28135 w 6161649"/>
                  <a:gd name="connsiteY3" fmla="*/ 2440744 h 2546252"/>
                  <a:gd name="connsiteX4" fmla="*/ 35169 w 6161649"/>
                  <a:gd name="connsiteY4" fmla="*/ 2370406 h 2546252"/>
                  <a:gd name="connsiteX5" fmla="*/ 42203 w 6161649"/>
                  <a:gd name="connsiteY5" fmla="*/ 2349304 h 2546252"/>
                  <a:gd name="connsiteX6" fmla="*/ 49237 w 6161649"/>
                  <a:gd name="connsiteY6" fmla="*/ 2307101 h 2546252"/>
                  <a:gd name="connsiteX7" fmla="*/ 56271 w 6161649"/>
                  <a:gd name="connsiteY7" fmla="*/ 2187526 h 2546252"/>
                  <a:gd name="connsiteX8" fmla="*/ 77372 w 6161649"/>
                  <a:gd name="connsiteY8" fmla="*/ 2110154 h 2546252"/>
                  <a:gd name="connsiteX9" fmla="*/ 84406 w 6161649"/>
                  <a:gd name="connsiteY9" fmla="*/ 2018714 h 2546252"/>
                  <a:gd name="connsiteX10" fmla="*/ 98474 w 6161649"/>
                  <a:gd name="connsiteY10" fmla="*/ 1976511 h 2546252"/>
                  <a:gd name="connsiteX11" fmla="*/ 105507 w 6161649"/>
                  <a:gd name="connsiteY11" fmla="*/ 1934307 h 2546252"/>
                  <a:gd name="connsiteX12" fmla="*/ 112541 w 6161649"/>
                  <a:gd name="connsiteY12" fmla="*/ 1913206 h 2546252"/>
                  <a:gd name="connsiteX13" fmla="*/ 119575 w 6161649"/>
                  <a:gd name="connsiteY13" fmla="*/ 1878037 h 2546252"/>
                  <a:gd name="connsiteX14" fmla="*/ 133643 w 6161649"/>
                  <a:gd name="connsiteY14" fmla="*/ 1835834 h 2546252"/>
                  <a:gd name="connsiteX15" fmla="*/ 147711 w 6161649"/>
                  <a:gd name="connsiteY15" fmla="*/ 1772529 h 2546252"/>
                  <a:gd name="connsiteX16" fmla="*/ 161778 w 6161649"/>
                  <a:gd name="connsiteY16" fmla="*/ 1751427 h 2546252"/>
                  <a:gd name="connsiteX17" fmla="*/ 168812 w 6161649"/>
                  <a:gd name="connsiteY17" fmla="*/ 1730326 h 2546252"/>
                  <a:gd name="connsiteX18" fmla="*/ 189914 w 6161649"/>
                  <a:gd name="connsiteY18" fmla="*/ 1716258 h 2546252"/>
                  <a:gd name="connsiteX19" fmla="*/ 203981 w 6161649"/>
                  <a:gd name="connsiteY19" fmla="*/ 1695157 h 2546252"/>
                  <a:gd name="connsiteX20" fmla="*/ 218049 w 6161649"/>
                  <a:gd name="connsiteY20" fmla="*/ 1652954 h 2546252"/>
                  <a:gd name="connsiteX21" fmla="*/ 239151 w 6161649"/>
                  <a:gd name="connsiteY21" fmla="*/ 1638886 h 2546252"/>
                  <a:gd name="connsiteX22" fmla="*/ 253218 w 6161649"/>
                  <a:gd name="connsiteY22" fmla="*/ 1617784 h 2546252"/>
                  <a:gd name="connsiteX23" fmla="*/ 274320 w 6161649"/>
                  <a:gd name="connsiteY23" fmla="*/ 1610751 h 2546252"/>
                  <a:gd name="connsiteX24" fmla="*/ 281354 w 6161649"/>
                  <a:gd name="connsiteY24" fmla="*/ 1589649 h 2546252"/>
                  <a:gd name="connsiteX25" fmla="*/ 309489 w 6161649"/>
                  <a:gd name="connsiteY25" fmla="*/ 1498209 h 2546252"/>
                  <a:gd name="connsiteX26" fmla="*/ 330591 w 6161649"/>
                  <a:gd name="connsiteY26" fmla="*/ 1484141 h 2546252"/>
                  <a:gd name="connsiteX27" fmla="*/ 372794 w 6161649"/>
                  <a:gd name="connsiteY27" fmla="*/ 1470074 h 2546252"/>
                  <a:gd name="connsiteX28" fmla="*/ 436098 w 6161649"/>
                  <a:gd name="connsiteY28" fmla="*/ 1441938 h 2546252"/>
                  <a:gd name="connsiteX29" fmla="*/ 457200 w 6161649"/>
                  <a:gd name="connsiteY29" fmla="*/ 1434904 h 2546252"/>
                  <a:gd name="connsiteX30" fmla="*/ 485335 w 6161649"/>
                  <a:gd name="connsiteY30" fmla="*/ 1392701 h 2546252"/>
                  <a:gd name="connsiteX31" fmla="*/ 492369 w 6161649"/>
                  <a:gd name="connsiteY31" fmla="*/ 1371600 h 2546252"/>
                  <a:gd name="connsiteX32" fmla="*/ 513471 w 6161649"/>
                  <a:gd name="connsiteY32" fmla="*/ 1357532 h 2546252"/>
                  <a:gd name="connsiteX33" fmla="*/ 562707 w 6161649"/>
                  <a:gd name="connsiteY33" fmla="*/ 1329397 h 2546252"/>
                  <a:gd name="connsiteX34" fmla="*/ 576775 w 6161649"/>
                  <a:gd name="connsiteY34" fmla="*/ 1308295 h 2546252"/>
                  <a:gd name="connsiteX35" fmla="*/ 597877 w 6161649"/>
                  <a:gd name="connsiteY35" fmla="*/ 1294227 h 2546252"/>
                  <a:gd name="connsiteX36" fmla="*/ 604911 w 6161649"/>
                  <a:gd name="connsiteY36" fmla="*/ 1273126 h 2546252"/>
                  <a:gd name="connsiteX37" fmla="*/ 661181 w 6161649"/>
                  <a:gd name="connsiteY37" fmla="*/ 1259058 h 2546252"/>
                  <a:gd name="connsiteX38" fmla="*/ 773723 w 6161649"/>
                  <a:gd name="connsiteY38" fmla="*/ 1259058 h 2546252"/>
                  <a:gd name="connsiteX39" fmla="*/ 773723 w 6161649"/>
                  <a:gd name="connsiteY39" fmla="*/ 1252024 h 2546252"/>
                  <a:gd name="connsiteX40" fmla="*/ 844061 w 6161649"/>
                  <a:gd name="connsiteY40" fmla="*/ 1202787 h 2546252"/>
                  <a:gd name="connsiteX41" fmla="*/ 858129 w 6161649"/>
                  <a:gd name="connsiteY41" fmla="*/ 1202787 h 2546252"/>
                  <a:gd name="connsiteX42" fmla="*/ 942535 w 6161649"/>
                  <a:gd name="connsiteY42" fmla="*/ 1202787 h 2546252"/>
                  <a:gd name="connsiteX43" fmla="*/ 970671 w 6161649"/>
                  <a:gd name="connsiteY43" fmla="*/ 1146517 h 2546252"/>
                  <a:gd name="connsiteX44" fmla="*/ 1033975 w 6161649"/>
                  <a:gd name="connsiteY44" fmla="*/ 1132449 h 2546252"/>
                  <a:gd name="connsiteX45" fmla="*/ 1069144 w 6161649"/>
                  <a:gd name="connsiteY45" fmla="*/ 1125415 h 2546252"/>
                  <a:gd name="connsiteX46" fmla="*/ 1083212 w 6161649"/>
                  <a:gd name="connsiteY46" fmla="*/ 1104314 h 2546252"/>
                  <a:gd name="connsiteX47" fmla="*/ 1125415 w 6161649"/>
                  <a:gd name="connsiteY47" fmla="*/ 1090246 h 2546252"/>
                  <a:gd name="connsiteX48" fmla="*/ 1125415 w 6161649"/>
                  <a:gd name="connsiteY48" fmla="*/ 1090246 h 2546252"/>
                  <a:gd name="connsiteX49" fmla="*/ 1153551 w 6161649"/>
                  <a:gd name="connsiteY49" fmla="*/ 1083212 h 2546252"/>
                  <a:gd name="connsiteX50" fmla="*/ 1195754 w 6161649"/>
                  <a:gd name="connsiteY50" fmla="*/ 1069144 h 2546252"/>
                  <a:gd name="connsiteX51" fmla="*/ 1216855 w 6161649"/>
                  <a:gd name="connsiteY51" fmla="*/ 1026941 h 2546252"/>
                  <a:gd name="connsiteX52" fmla="*/ 1230923 w 6161649"/>
                  <a:gd name="connsiteY52" fmla="*/ 1005840 h 2546252"/>
                  <a:gd name="connsiteX53" fmla="*/ 1353160 w 6161649"/>
                  <a:gd name="connsiteY53" fmla="*/ 1001278 h 2546252"/>
                  <a:gd name="connsiteX54" fmla="*/ 1390420 w 6161649"/>
                  <a:gd name="connsiteY54" fmla="*/ 965347 h 2546252"/>
                  <a:gd name="connsiteX55" fmla="*/ 1460948 w 6161649"/>
                  <a:gd name="connsiteY55" fmla="*/ 968200 h 2546252"/>
                  <a:gd name="connsiteX56" fmla="*/ 1498209 w 6161649"/>
                  <a:gd name="connsiteY56" fmla="*/ 949569 h 2546252"/>
                  <a:gd name="connsiteX57" fmla="*/ 1519311 w 6161649"/>
                  <a:gd name="connsiteY57" fmla="*/ 935501 h 2546252"/>
                  <a:gd name="connsiteX58" fmla="*/ 1563604 w 6161649"/>
                  <a:gd name="connsiteY58" fmla="*/ 938352 h 2546252"/>
                  <a:gd name="connsiteX59" fmla="*/ 1617214 w 6161649"/>
                  <a:gd name="connsiteY59" fmla="*/ 927136 h 2546252"/>
                  <a:gd name="connsiteX60" fmla="*/ 1688123 w 6161649"/>
                  <a:gd name="connsiteY60" fmla="*/ 886264 h 2546252"/>
                  <a:gd name="connsiteX61" fmla="*/ 1732797 w 6161649"/>
                  <a:gd name="connsiteY61" fmla="*/ 865543 h 2546252"/>
                  <a:gd name="connsiteX62" fmla="*/ 1821766 w 6161649"/>
                  <a:gd name="connsiteY62" fmla="*/ 866303 h 2546252"/>
                  <a:gd name="connsiteX63" fmla="*/ 1855224 w 6161649"/>
                  <a:gd name="connsiteY63" fmla="*/ 844441 h 2546252"/>
                  <a:gd name="connsiteX64" fmla="*/ 1913206 w 6161649"/>
                  <a:gd name="connsiteY64" fmla="*/ 844061 h 2546252"/>
                  <a:gd name="connsiteX65" fmla="*/ 1965294 w 6161649"/>
                  <a:gd name="connsiteY65" fmla="*/ 850335 h 2546252"/>
                  <a:gd name="connsiteX66" fmla="*/ 2013581 w 6161649"/>
                  <a:gd name="connsiteY66" fmla="*/ 852426 h 2546252"/>
                  <a:gd name="connsiteX67" fmla="*/ 2072132 w 6161649"/>
                  <a:gd name="connsiteY67" fmla="*/ 850335 h 2546252"/>
                  <a:gd name="connsiteX68" fmla="*/ 2124221 w 6161649"/>
                  <a:gd name="connsiteY68" fmla="*/ 851095 h 2546252"/>
                  <a:gd name="connsiteX69" fmla="*/ 2145323 w 6161649"/>
                  <a:gd name="connsiteY69" fmla="*/ 844061 h 2546252"/>
                  <a:gd name="connsiteX70" fmla="*/ 2208627 w 6161649"/>
                  <a:gd name="connsiteY70" fmla="*/ 837027 h 2546252"/>
                  <a:gd name="connsiteX71" fmla="*/ 2300067 w 6161649"/>
                  <a:gd name="connsiteY71" fmla="*/ 829994 h 2546252"/>
                  <a:gd name="connsiteX72" fmla="*/ 2368315 w 6161649"/>
                  <a:gd name="connsiteY72" fmla="*/ 818208 h 2546252"/>
                  <a:gd name="connsiteX73" fmla="*/ 2433711 w 6161649"/>
                  <a:gd name="connsiteY73" fmla="*/ 808892 h 2546252"/>
                  <a:gd name="connsiteX74" fmla="*/ 2454812 w 6161649"/>
                  <a:gd name="connsiteY74" fmla="*/ 801858 h 2546252"/>
                  <a:gd name="connsiteX75" fmla="*/ 2539218 w 6161649"/>
                  <a:gd name="connsiteY75" fmla="*/ 787791 h 2546252"/>
                  <a:gd name="connsiteX76" fmla="*/ 2553286 w 6161649"/>
                  <a:gd name="connsiteY76" fmla="*/ 766689 h 2546252"/>
                  <a:gd name="connsiteX77" fmla="*/ 2560320 w 6161649"/>
                  <a:gd name="connsiteY77" fmla="*/ 745587 h 2546252"/>
                  <a:gd name="connsiteX78" fmla="*/ 2581421 w 6161649"/>
                  <a:gd name="connsiteY78" fmla="*/ 738554 h 2546252"/>
                  <a:gd name="connsiteX79" fmla="*/ 2679895 w 6161649"/>
                  <a:gd name="connsiteY79" fmla="*/ 745587 h 2546252"/>
                  <a:gd name="connsiteX80" fmla="*/ 2764301 w 6161649"/>
                  <a:gd name="connsiteY80" fmla="*/ 745587 h 2546252"/>
                  <a:gd name="connsiteX81" fmla="*/ 2771335 w 6161649"/>
                  <a:gd name="connsiteY81" fmla="*/ 724486 h 2546252"/>
                  <a:gd name="connsiteX82" fmla="*/ 2813538 w 6161649"/>
                  <a:gd name="connsiteY82" fmla="*/ 717452 h 2546252"/>
                  <a:gd name="connsiteX83" fmla="*/ 2855741 w 6161649"/>
                  <a:gd name="connsiteY83" fmla="*/ 703384 h 2546252"/>
                  <a:gd name="connsiteX84" fmla="*/ 3017520 w 6161649"/>
                  <a:gd name="connsiteY84" fmla="*/ 695590 h 2546252"/>
                  <a:gd name="connsiteX85" fmla="*/ 3034630 w 6161649"/>
                  <a:gd name="connsiteY85" fmla="*/ 679812 h 2546252"/>
                  <a:gd name="connsiteX86" fmla="*/ 3123027 w 6161649"/>
                  <a:gd name="connsiteY86" fmla="*/ 668215 h 2546252"/>
                  <a:gd name="connsiteX87" fmla="*/ 3151163 w 6161649"/>
                  <a:gd name="connsiteY87" fmla="*/ 661181 h 2546252"/>
                  <a:gd name="connsiteX88" fmla="*/ 3200400 w 6161649"/>
                  <a:gd name="connsiteY88" fmla="*/ 647114 h 2546252"/>
                  <a:gd name="connsiteX89" fmla="*/ 3242603 w 6161649"/>
                  <a:gd name="connsiteY89" fmla="*/ 640080 h 2546252"/>
                  <a:gd name="connsiteX90" fmla="*/ 3294691 w 6161649"/>
                  <a:gd name="connsiteY90" fmla="*/ 628863 h 2546252"/>
                  <a:gd name="connsiteX91" fmla="*/ 3334043 w 6161649"/>
                  <a:gd name="connsiteY91" fmla="*/ 597877 h 2546252"/>
                  <a:gd name="connsiteX92" fmla="*/ 3397347 w 6161649"/>
                  <a:gd name="connsiteY92" fmla="*/ 513471 h 2546252"/>
                  <a:gd name="connsiteX93" fmla="*/ 3453618 w 6161649"/>
                  <a:gd name="connsiteY93" fmla="*/ 485335 h 2546252"/>
                  <a:gd name="connsiteX94" fmla="*/ 3495821 w 6161649"/>
                  <a:gd name="connsiteY94" fmla="*/ 471267 h 2546252"/>
                  <a:gd name="connsiteX95" fmla="*/ 3567300 w 6161649"/>
                  <a:gd name="connsiteY95" fmla="*/ 457581 h 2546252"/>
                  <a:gd name="connsiteX96" fmla="*/ 3655130 w 6161649"/>
                  <a:gd name="connsiteY96" fmla="*/ 453017 h 2546252"/>
                  <a:gd name="connsiteX97" fmla="*/ 3783449 w 6161649"/>
                  <a:gd name="connsiteY97" fmla="*/ 429064 h 2546252"/>
                  <a:gd name="connsiteX98" fmla="*/ 3896751 w 6161649"/>
                  <a:gd name="connsiteY98" fmla="*/ 407963 h 2546252"/>
                  <a:gd name="connsiteX99" fmla="*/ 3903784 w 6161649"/>
                  <a:gd name="connsiteY99" fmla="*/ 407963 h 2546252"/>
                  <a:gd name="connsiteX100" fmla="*/ 3903784 w 6161649"/>
                  <a:gd name="connsiteY100" fmla="*/ 379827 h 2546252"/>
                  <a:gd name="connsiteX101" fmla="*/ 4192172 w 6161649"/>
                  <a:gd name="connsiteY101" fmla="*/ 379827 h 2546252"/>
                  <a:gd name="connsiteX102" fmla="*/ 4220307 w 6161649"/>
                  <a:gd name="connsiteY102" fmla="*/ 337624 h 2546252"/>
                  <a:gd name="connsiteX103" fmla="*/ 4389120 w 6161649"/>
                  <a:gd name="connsiteY103" fmla="*/ 337624 h 2546252"/>
                  <a:gd name="connsiteX104" fmla="*/ 4389120 w 6161649"/>
                  <a:gd name="connsiteY104" fmla="*/ 337624 h 2546252"/>
                  <a:gd name="connsiteX105" fmla="*/ 4543864 w 6161649"/>
                  <a:gd name="connsiteY105" fmla="*/ 330591 h 2546252"/>
                  <a:gd name="connsiteX106" fmla="*/ 4543864 w 6161649"/>
                  <a:gd name="connsiteY106" fmla="*/ 330591 h 2546252"/>
                  <a:gd name="connsiteX107" fmla="*/ 4642338 w 6161649"/>
                  <a:gd name="connsiteY107" fmla="*/ 270898 h 2546252"/>
                  <a:gd name="connsiteX108" fmla="*/ 4920841 w 6161649"/>
                  <a:gd name="connsiteY108" fmla="*/ 270898 h 2546252"/>
                  <a:gd name="connsiteX109" fmla="*/ 4965895 w 6161649"/>
                  <a:gd name="connsiteY109" fmla="*/ 239151 h 2546252"/>
                  <a:gd name="connsiteX110" fmla="*/ 5036234 w 6161649"/>
                  <a:gd name="connsiteY110" fmla="*/ 232117 h 2546252"/>
                  <a:gd name="connsiteX111" fmla="*/ 5057335 w 6161649"/>
                  <a:gd name="connsiteY111" fmla="*/ 211015 h 2546252"/>
                  <a:gd name="connsiteX112" fmla="*/ 5591907 w 6161649"/>
                  <a:gd name="connsiteY112" fmla="*/ 211015 h 2546252"/>
                  <a:gd name="connsiteX113" fmla="*/ 5591907 w 6161649"/>
                  <a:gd name="connsiteY113" fmla="*/ 211015 h 2546252"/>
                  <a:gd name="connsiteX114" fmla="*/ 5634111 w 6161649"/>
                  <a:gd name="connsiteY114" fmla="*/ 178887 h 2546252"/>
                  <a:gd name="connsiteX115" fmla="*/ 5720608 w 6161649"/>
                  <a:gd name="connsiteY115" fmla="*/ 170524 h 2546252"/>
                  <a:gd name="connsiteX116" fmla="*/ 5744751 w 6161649"/>
                  <a:gd name="connsiteY116" fmla="*/ 122427 h 2546252"/>
                  <a:gd name="connsiteX117" fmla="*/ 5842845 w 6161649"/>
                  <a:gd name="connsiteY117" fmla="*/ 111781 h 2546252"/>
                  <a:gd name="connsiteX118" fmla="*/ 5842845 w 6161649"/>
                  <a:gd name="connsiteY118" fmla="*/ 109310 h 2546252"/>
                  <a:gd name="connsiteX119" fmla="*/ 5908431 w 6161649"/>
                  <a:gd name="connsiteY119" fmla="*/ 112541 h 2546252"/>
                  <a:gd name="connsiteX120" fmla="*/ 5908431 w 6161649"/>
                  <a:gd name="connsiteY120" fmla="*/ 35169 h 2546252"/>
                  <a:gd name="connsiteX121" fmla="*/ 5992837 w 6161649"/>
                  <a:gd name="connsiteY121" fmla="*/ 28135 h 2546252"/>
                  <a:gd name="connsiteX122" fmla="*/ 6084277 w 6161649"/>
                  <a:gd name="connsiteY122" fmla="*/ 21101 h 2546252"/>
                  <a:gd name="connsiteX123" fmla="*/ 6140547 w 6161649"/>
                  <a:gd name="connsiteY123" fmla="*/ 14067 h 2546252"/>
                  <a:gd name="connsiteX124" fmla="*/ 6161649 w 6161649"/>
                  <a:gd name="connsiteY124" fmla="*/ 0 h 2546252"/>
                  <a:gd name="connsiteX125" fmla="*/ 6161649 w 6161649"/>
                  <a:gd name="connsiteY125" fmla="*/ 0 h 2546252"/>
                  <a:gd name="connsiteX0" fmla="*/ 0 w 6161649"/>
                  <a:gd name="connsiteY0" fmla="*/ 2546252 h 2546252"/>
                  <a:gd name="connsiteX1" fmla="*/ 0 w 6161649"/>
                  <a:gd name="connsiteY1" fmla="*/ 2546252 h 2546252"/>
                  <a:gd name="connsiteX2" fmla="*/ 14067 w 6161649"/>
                  <a:gd name="connsiteY2" fmla="*/ 2482947 h 2546252"/>
                  <a:gd name="connsiteX3" fmla="*/ 28135 w 6161649"/>
                  <a:gd name="connsiteY3" fmla="*/ 2440744 h 2546252"/>
                  <a:gd name="connsiteX4" fmla="*/ 35169 w 6161649"/>
                  <a:gd name="connsiteY4" fmla="*/ 2370406 h 2546252"/>
                  <a:gd name="connsiteX5" fmla="*/ 42203 w 6161649"/>
                  <a:gd name="connsiteY5" fmla="*/ 2349304 h 2546252"/>
                  <a:gd name="connsiteX6" fmla="*/ 49237 w 6161649"/>
                  <a:gd name="connsiteY6" fmla="*/ 2307101 h 2546252"/>
                  <a:gd name="connsiteX7" fmla="*/ 56271 w 6161649"/>
                  <a:gd name="connsiteY7" fmla="*/ 2187526 h 2546252"/>
                  <a:gd name="connsiteX8" fmla="*/ 77372 w 6161649"/>
                  <a:gd name="connsiteY8" fmla="*/ 2110154 h 2546252"/>
                  <a:gd name="connsiteX9" fmla="*/ 84406 w 6161649"/>
                  <a:gd name="connsiteY9" fmla="*/ 2018714 h 2546252"/>
                  <a:gd name="connsiteX10" fmla="*/ 98474 w 6161649"/>
                  <a:gd name="connsiteY10" fmla="*/ 1976511 h 2546252"/>
                  <a:gd name="connsiteX11" fmla="*/ 105507 w 6161649"/>
                  <a:gd name="connsiteY11" fmla="*/ 1934307 h 2546252"/>
                  <a:gd name="connsiteX12" fmla="*/ 112541 w 6161649"/>
                  <a:gd name="connsiteY12" fmla="*/ 1913206 h 2546252"/>
                  <a:gd name="connsiteX13" fmla="*/ 119575 w 6161649"/>
                  <a:gd name="connsiteY13" fmla="*/ 1878037 h 2546252"/>
                  <a:gd name="connsiteX14" fmla="*/ 133643 w 6161649"/>
                  <a:gd name="connsiteY14" fmla="*/ 1835834 h 2546252"/>
                  <a:gd name="connsiteX15" fmla="*/ 147711 w 6161649"/>
                  <a:gd name="connsiteY15" fmla="*/ 1772529 h 2546252"/>
                  <a:gd name="connsiteX16" fmla="*/ 161778 w 6161649"/>
                  <a:gd name="connsiteY16" fmla="*/ 1751427 h 2546252"/>
                  <a:gd name="connsiteX17" fmla="*/ 168812 w 6161649"/>
                  <a:gd name="connsiteY17" fmla="*/ 1730326 h 2546252"/>
                  <a:gd name="connsiteX18" fmla="*/ 189914 w 6161649"/>
                  <a:gd name="connsiteY18" fmla="*/ 1716258 h 2546252"/>
                  <a:gd name="connsiteX19" fmla="*/ 203981 w 6161649"/>
                  <a:gd name="connsiteY19" fmla="*/ 1695157 h 2546252"/>
                  <a:gd name="connsiteX20" fmla="*/ 218049 w 6161649"/>
                  <a:gd name="connsiteY20" fmla="*/ 1652954 h 2546252"/>
                  <a:gd name="connsiteX21" fmla="*/ 239151 w 6161649"/>
                  <a:gd name="connsiteY21" fmla="*/ 1638886 h 2546252"/>
                  <a:gd name="connsiteX22" fmla="*/ 253218 w 6161649"/>
                  <a:gd name="connsiteY22" fmla="*/ 1617784 h 2546252"/>
                  <a:gd name="connsiteX23" fmla="*/ 274320 w 6161649"/>
                  <a:gd name="connsiteY23" fmla="*/ 1610751 h 2546252"/>
                  <a:gd name="connsiteX24" fmla="*/ 281354 w 6161649"/>
                  <a:gd name="connsiteY24" fmla="*/ 1589649 h 2546252"/>
                  <a:gd name="connsiteX25" fmla="*/ 309489 w 6161649"/>
                  <a:gd name="connsiteY25" fmla="*/ 1498209 h 2546252"/>
                  <a:gd name="connsiteX26" fmla="*/ 330591 w 6161649"/>
                  <a:gd name="connsiteY26" fmla="*/ 1484141 h 2546252"/>
                  <a:gd name="connsiteX27" fmla="*/ 372794 w 6161649"/>
                  <a:gd name="connsiteY27" fmla="*/ 1470074 h 2546252"/>
                  <a:gd name="connsiteX28" fmla="*/ 436098 w 6161649"/>
                  <a:gd name="connsiteY28" fmla="*/ 1441938 h 2546252"/>
                  <a:gd name="connsiteX29" fmla="*/ 457200 w 6161649"/>
                  <a:gd name="connsiteY29" fmla="*/ 1434904 h 2546252"/>
                  <a:gd name="connsiteX30" fmla="*/ 485335 w 6161649"/>
                  <a:gd name="connsiteY30" fmla="*/ 1392701 h 2546252"/>
                  <a:gd name="connsiteX31" fmla="*/ 492369 w 6161649"/>
                  <a:gd name="connsiteY31" fmla="*/ 1371600 h 2546252"/>
                  <a:gd name="connsiteX32" fmla="*/ 513471 w 6161649"/>
                  <a:gd name="connsiteY32" fmla="*/ 1357532 h 2546252"/>
                  <a:gd name="connsiteX33" fmla="*/ 562707 w 6161649"/>
                  <a:gd name="connsiteY33" fmla="*/ 1329397 h 2546252"/>
                  <a:gd name="connsiteX34" fmla="*/ 576775 w 6161649"/>
                  <a:gd name="connsiteY34" fmla="*/ 1308295 h 2546252"/>
                  <a:gd name="connsiteX35" fmla="*/ 597877 w 6161649"/>
                  <a:gd name="connsiteY35" fmla="*/ 1294227 h 2546252"/>
                  <a:gd name="connsiteX36" fmla="*/ 604911 w 6161649"/>
                  <a:gd name="connsiteY36" fmla="*/ 1273126 h 2546252"/>
                  <a:gd name="connsiteX37" fmla="*/ 661181 w 6161649"/>
                  <a:gd name="connsiteY37" fmla="*/ 1259058 h 2546252"/>
                  <a:gd name="connsiteX38" fmla="*/ 773723 w 6161649"/>
                  <a:gd name="connsiteY38" fmla="*/ 1259058 h 2546252"/>
                  <a:gd name="connsiteX39" fmla="*/ 773723 w 6161649"/>
                  <a:gd name="connsiteY39" fmla="*/ 1252024 h 2546252"/>
                  <a:gd name="connsiteX40" fmla="*/ 844061 w 6161649"/>
                  <a:gd name="connsiteY40" fmla="*/ 1202787 h 2546252"/>
                  <a:gd name="connsiteX41" fmla="*/ 858129 w 6161649"/>
                  <a:gd name="connsiteY41" fmla="*/ 1202787 h 2546252"/>
                  <a:gd name="connsiteX42" fmla="*/ 942535 w 6161649"/>
                  <a:gd name="connsiteY42" fmla="*/ 1202787 h 2546252"/>
                  <a:gd name="connsiteX43" fmla="*/ 970671 w 6161649"/>
                  <a:gd name="connsiteY43" fmla="*/ 1146517 h 2546252"/>
                  <a:gd name="connsiteX44" fmla="*/ 1033975 w 6161649"/>
                  <a:gd name="connsiteY44" fmla="*/ 1132449 h 2546252"/>
                  <a:gd name="connsiteX45" fmla="*/ 1069144 w 6161649"/>
                  <a:gd name="connsiteY45" fmla="*/ 1125415 h 2546252"/>
                  <a:gd name="connsiteX46" fmla="*/ 1083212 w 6161649"/>
                  <a:gd name="connsiteY46" fmla="*/ 1104314 h 2546252"/>
                  <a:gd name="connsiteX47" fmla="*/ 1125415 w 6161649"/>
                  <a:gd name="connsiteY47" fmla="*/ 1090246 h 2546252"/>
                  <a:gd name="connsiteX48" fmla="*/ 1125415 w 6161649"/>
                  <a:gd name="connsiteY48" fmla="*/ 1090246 h 2546252"/>
                  <a:gd name="connsiteX49" fmla="*/ 1153551 w 6161649"/>
                  <a:gd name="connsiteY49" fmla="*/ 1083212 h 2546252"/>
                  <a:gd name="connsiteX50" fmla="*/ 1195754 w 6161649"/>
                  <a:gd name="connsiteY50" fmla="*/ 1069144 h 2546252"/>
                  <a:gd name="connsiteX51" fmla="*/ 1216855 w 6161649"/>
                  <a:gd name="connsiteY51" fmla="*/ 1026941 h 2546252"/>
                  <a:gd name="connsiteX52" fmla="*/ 1230923 w 6161649"/>
                  <a:gd name="connsiteY52" fmla="*/ 1005840 h 2546252"/>
                  <a:gd name="connsiteX53" fmla="*/ 1353160 w 6161649"/>
                  <a:gd name="connsiteY53" fmla="*/ 1001278 h 2546252"/>
                  <a:gd name="connsiteX54" fmla="*/ 1390420 w 6161649"/>
                  <a:gd name="connsiteY54" fmla="*/ 965347 h 2546252"/>
                  <a:gd name="connsiteX55" fmla="*/ 1460948 w 6161649"/>
                  <a:gd name="connsiteY55" fmla="*/ 968200 h 2546252"/>
                  <a:gd name="connsiteX56" fmla="*/ 1498209 w 6161649"/>
                  <a:gd name="connsiteY56" fmla="*/ 949569 h 2546252"/>
                  <a:gd name="connsiteX57" fmla="*/ 1519311 w 6161649"/>
                  <a:gd name="connsiteY57" fmla="*/ 935501 h 2546252"/>
                  <a:gd name="connsiteX58" fmla="*/ 1563604 w 6161649"/>
                  <a:gd name="connsiteY58" fmla="*/ 938352 h 2546252"/>
                  <a:gd name="connsiteX59" fmla="*/ 1617214 w 6161649"/>
                  <a:gd name="connsiteY59" fmla="*/ 927136 h 2546252"/>
                  <a:gd name="connsiteX60" fmla="*/ 1688123 w 6161649"/>
                  <a:gd name="connsiteY60" fmla="*/ 886264 h 2546252"/>
                  <a:gd name="connsiteX61" fmla="*/ 1732797 w 6161649"/>
                  <a:gd name="connsiteY61" fmla="*/ 865543 h 2546252"/>
                  <a:gd name="connsiteX62" fmla="*/ 1821766 w 6161649"/>
                  <a:gd name="connsiteY62" fmla="*/ 866303 h 2546252"/>
                  <a:gd name="connsiteX63" fmla="*/ 1855224 w 6161649"/>
                  <a:gd name="connsiteY63" fmla="*/ 844441 h 2546252"/>
                  <a:gd name="connsiteX64" fmla="*/ 1913206 w 6161649"/>
                  <a:gd name="connsiteY64" fmla="*/ 844061 h 2546252"/>
                  <a:gd name="connsiteX65" fmla="*/ 1965294 w 6161649"/>
                  <a:gd name="connsiteY65" fmla="*/ 850335 h 2546252"/>
                  <a:gd name="connsiteX66" fmla="*/ 2013581 w 6161649"/>
                  <a:gd name="connsiteY66" fmla="*/ 852426 h 2546252"/>
                  <a:gd name="connsiteX67" fmla="*/ 2072132 w 6161649"/>
                  <a:gd name="connsiteY67" fmla="*/ 850335 h 2546252"/>
                  <a:gd name="connsiteX68" fmla="*/ 2124221 w 6161649"/>
                  <a:gd name="connsiteY68" fmla="*/ 851095 h 2546252"/>
                  <a:gd name="connsiteX69" fmla="*/ 2145323 w 6161649"/>
                  <a:gd name="connsiteY69" fmla="*/ 844061 h 2546252"/>
                  <a:gd name="connsiteX70" fmla="*/ 2208627 w 6161649"/>
                  <a:gd name="connsiteY70" fmla="*/ 837027 h 2546252"/>
                  <a:gd name="connsiteX71" fmla="*/ 2300067 w 6161649"/>
                  <a:gd name="connsiteY71" fmla="*/ 829994 h 2546252"/>
                  <a:gd name="connsiteX72" fmla="*/ 2368315 w 6161649"/>
                  <a:gd name="connsiteY72" fmla="*/ 818208 h 2546252"/>
                  <a:gd name="connsiteX73" fmla="*/ 2433711 w 6161649"/>
                  <a:gd name="connsiteY73" fmla="*/ 808892 h 2546252"/>
                  <a:gd name="connsiteX74" fmla="*/ 2454812 w 6161649"/>
                  <a:gd name="connsiteY74" fmla="*/ 801858 h 2546252"/>
                  <a:gd name="connsiteX75" fmla="*/ 2539218 w 6161649"/>
                  <a:gd name="connsiteY75" fmla="*/ 787791 h 2546252"/>
                  <a:gd name="connsiteX76" fmla="*/ 2553286 w 6161649"/>
                  <a:gd name="connsiteY76" fmla="*/ 766689 h 2546252"/>
                  <a:gd name="connsiteX77" fmla="*/ 2560320 w 6161649"/>
                  <a:gd name="connsiteY77" fmla="*/ 745587 h 2546252"/>
                  <a:gd name="connsiteX78" fmla="*/ 2581421 w 6161649"/>
                  <a:gd name="connsiteY78" fmla="*/ 738554 h 2546252"/>
                  <a:gd name="connsiteX79" fmla="*/ 2679895 w 6161649"/>
                  <a:gd name="connsiteY79" fmla="*/ 745587 h 2546252"/>
                  <a:gd name="connsiteX80" fmla="*/ 2764301 w 6161649"/>
                  <a:gd name="connsiteY80" fmla="*/ 745587 h 2546252"/>
                  <a:gd name="connsiteX81" fmla="*/ 2771335 w 6161649"/>
                  <a:gd name="connsiteY81" fmla="*/ 724486 h 2546252"/>
                  <a:gd name="connsiteX82" fmla="*/ 2813538 w 6161649"/>
                  <a:gd name="connsiteY82" fmla="*/ 717452 h 2546252"/>
                  <a:gd name="connsiteX83" fmla="*/ 2855741 w 6161649"/>
                  <a:gd name="connsiteY83" fmla="*/ 703384 h 2546252"/>
                  <a:gd name="connsiteX84" fmla="*/ 3017520 w 6161649"/>
                  <a:gd name="connsiteY84" fmla="*/ 695590 h 2546252"/>
                  <a:gd name="connsiteX85" fmla="*/ 3034630 w 6161649"/>
                  <a:gd name="connsiteY85" fmla="*/ 679812 h 2546252"/>
                  <a:gd name="connsiteX86" fmla="*/ 3123027 w 6161649"/>
                  <a:gd name="connsiteY86" fmla="*/ 668215 h 2546252"/>
                  <a:gd name="connsiteX87" fmla="*/ 3151163 w 6161649"/>
                  <a:gd name="connsiteY87" fmla="*/ 661181 h 2546252"/>
                  <a:gd name="connsiteX88" fmla="*/ 3200400 w 6161649"/>
                  <a:gd name="connsiteY88" fmla="*/ 647114 h 2546252"/>
                  <a:gd name="connsiteX89" fmla="*/ 3242603 w 6161649"/>
                  <a:gd name="connsiteY89" fmla="*/ 640080 h 2546252"/>
                  <a:gd name="connsiteX90" fmla="*/ 3294691 w 6161649"/>
                  <a:gd name="connsiteY90" fmla="*/ 628863 h 2546252"/>
                  <a:gd name="connsiteX91" fmla="*/ 3334043 w 6161649"/>
                  <a:gd name="connsiteY91" fmla="*/ 597877 h 2546252"/>
                  <a:gd name="connsiteX92" fmla="*/ 3397347 w 6161649"/>
                  <a:gd name="connsiteY92" fmla="*/ 513471 h 2546252"/>
                  <a:gd name="connsiteX93" fmla="*/ 3453618 w 6161649"/>
                  <a:gd name="connsiteY93" fmla="*/ 485335 h 2546252"/>
                  <a:gd name="connsiteX94" fmla="*/ 3495821 w 6161649"/>
                  <a:gd name="connsiteY94" fmla="*/ 471267 h 2546252"/>
                  <a:gd name="connsiteX95" fmla="*/ 3567300 w 6161649"/>
                  <a:gd name="connsiteY95" fmla="*/ 457581 h 2546252"/>
                  <a:gd name="connsiteX96" fmla="*/ 3655130 w 6161649"/>
                  <a:gd name="connsiteY96" fmla="*/ 453017 h 2546252"/>
                  <a:gd name="connsiteX97" fmla="*/ 3783449 w 6161649"/>
                  <a:gd name="connsiteY97" fmla="*/ 429064 h 2546252"/>
                  <a:gd name="connsiteX98" fmla="*/ 3896751 w 6161649"/>
                  <a:gd name="connsiteY98" fmla="*/ 407963 h 2546252"/>
                  <a:gd name="connsiteX99" fmla="*/ 3903784 w 6161649"/>
                  <a:gd name="connsiteY99" fmla="*/ 407963 h 2546252"/>
                  <a:gd name="connsiteX100" fmla="*/ 3903784 w 6161649"/>
                  <a:gd name="connsiteY100" fmla="*/ 379827 h 2546252"/>
                  <a:gd name="connsiteX101" fmla="*/ 4192172 w 6161649"/>
                  <a:gd name="connsiteY101" fmla="*/ 379827 h 2546252"/>
                  <a:gd name="connsiteX102" fmla="*/ 4220307 w 6161649"/>
                  <a:gd name="connsiteY102" fmla="*/ 337624 h 2546252"/>
                  <a:gd name="connsiteX103" fmla="*/ 4389120 w 6161649"/>
                  <a:gd name="connsiteY103" fmla="*/ 337624 h 2546252"/>
                  <a:gd name="connsiteX104" fmla="*/ 4389120 w 6161649"/>
                  <a:gd name="connsiteY104" fmla="*/ 337624 h 2546252"/>
                  <a:gd name="connsiteX105" fmla="*/ 4543864 w 6161649"/>
                  <a:gd name="connsiteY105" fmla="*/ 330591 h 2546252"/>
                  <a:gd name="connsiteX106" fmla="*/ 4543864 w 6161649"/>
                  <a:gd name="connsiteY106" fmla="*/ 330591 h 2546252"/>
                  <a:gd name="connsiteX107" fmla="*/ 4642338 w 6161649"/>
                  <a:gd name="connsiteY107" fmla="*/ 270898 h 2546252"/>
                  <a:gd name="connsiteX108" fmla="*/ 4920841 w 6161649"/>
                  <a:gd name="connsiteY108" fmla="*/ 270898 h 2546252"/>
                  <a:gd name="connsiteX109" fmla="*/ 4965895 w 6161649"/>
                  <a:gd name="connsiteY109" fmla="*/ 239151 h 2546252"/>
                  <a:gd name="connsiteX110" fmla="*/ 5036234 w 6161649"/>
                  <a:gd name="connsiteY110" fmla="*/ 232117 h 2546252"/>
                  <a:gd name="connsiteX111" fmla="*/ 5057335 w 6161649"/>
                  <a:gd name="connsiteY111" fmla="*/ 211015 h 2546252"/>
                  <a:gd name="connsiteX112" fmla="*/ 5591907 w 6161649"/>
                  <a:gd name="connsiteY112" fmla="*/ 211015 h 2546252"/>
                  <a:gd name="connsiteX113" fmla="*/ 5591907 w 6161649"/>
                  <a:gd name="connsiteY113" fmla="*/ 211015 h 2546252"/>
                  <a:gd name="connsiteX114" fmla="*/ 5634111 w 6161649"/>
                  <a:gd name="connsiteY114" fmla="*/ 178887 h 2546252"/>
                  <a:gd name="connsiteX115" fmla="*/ 5720608 w 6161649"/>
                  <a:gd name="connsiteY115" fmla="*/ 170524 h 2546252"/>
                  <a:gd name="connsiteX116" fmla="*/ 5744751 w 6161649"/>
                  <a:gd name="connsiteY116" fmla="*/ 122427 h 2546252"/>
                  <a:gd name="connsiteX117" fmla="*/ 5842845 w 6161649"/>
                  <a:gd name="connsiteY117" fmla="*/ 111781 h 2546252"/>
                  <a:gd name="connsiteX118" fmla="*/ 5800832 w 6161649"/>
                  <a:gd name="connsiteY118" fmla="*/ 94482 h 2546252"/>
                  <a:gd name="connsiteX119" fmla="*/ 5908431 w 6161649"/>
                  <a:gd name="connsiteY119" fmla="*/ 112541 h 2546252"/>
                  <a:gd name="connsiteX120" fmla="*/ 5908431 w 6161649"/>
                  <a:gd name="connsiteY120" fmla="*/ 35169 h 2546252"/>
                  <a:gd name="connsiteX121" fmla="*/ 5992837 w 6161649"/>
                  <a:gd name="connsiteY121" fmla="*/ 28135 h 2546252"/>
                  <a:gd name="connsiteX122" fmla="*/ 6084277 w 6161649"/>
                  <a:gd name="connsiteY122" fmla="*/ 21101 h 2546252"/>
                  <a:gd name="connsiteX123" fmla="*/ 6140547 w 6161649"/>
                  <a:gd name="connsiteY123" fmla="*/ 14067 h 2546252"/>
                  <a:gd name="connsiteX124" fmla="*/ 6161649 w 6161649"/>
                  <a:gd name="connsiteY124" fmla="*/ 0 h 2546252"/>
                  <a:gd name="connsiteX125" fmla="*/ 6161649 w 6161649"/>
                  <a:gd name="connsiteY125" fmla="*/ 0 h 2546252"/>
                  <a:gd name="connsiteX0" fmla="*/ 0 w 6161649"/>
                  <a:gd name="connsiteY0" fmla="*/ 2546252 h 2546252"/>
                  <a:gd name="connsiteX1" fmla="*/ 0 w 6161649"/>
                  <a:gd name="connsiteY1" fmla="*/ 2546252 h 2546252"/>
                  <a:gd name="connsiteX2" fmla="*/ 14067 w 6161649"/>
                  <a:gd name="connsiteY2" fmla="*/ 2482947 h 2546252"/>
                  <a:gd name="connsiteX3" fmla="*/ 28135 w 6161649"/>
                  <a:gd name="connsiteY3" fmla="*/ 2440744 h 2546252"/>
                  <a:gd name="connsiteX4" fmla="*/ 35169 w 6161649"/>
                  <a:gd name="connsiteY4" fmla="*/ 2370406 h 2546252"/>
                  <a:gd name="connsiteX5" fmla="*/ 42203 w 6161649"/>
                  <a:gd name="connsiteY5" fmla="*/ 2349304 h 2546252"/>
                  <a:gd name="connsiteX6" fmla="*/ 49237 w 6161649"/>
                  <a:gd name="connsiteY6" fmla="*/ 2307101 h 2546252"/>
                  <a:gd name="connsiteX7" fmla="*/ 56271 w 6161649"/>
                  <a:gd name="connsiteY7" fmla="*/ 2187526 h 2546252"/>
                  <a:gd name="connsiteX8" fmla="*/ 77372 w 6161649"/>
                  <a:gd name="connsiteY8" fmla="*/ 2110154 h 2546252"/>
                  <a:gd name="connsiteX9" fmla="*/ 84406 w 6161649"/>
                  <a:gd name="connsiteY9" fmla="*/ 2018714 h 2546252"/>
                  <a:gd name="connsiteX10" fmla="*/ 98474 w 6161649"/>
                  <a:gd name="connsiteY10" fmla="*/ 1976511 h 2546252"/>
                  <a:gd name="connsiteX11" fmla="*/ 105507 w 6161649"/>
                  <a:gd name="connsiteY11" fmla="*/ 1934307 h 2546252"/>
                  <a:gd name="connsiteX12" fmla="*/ 112541 w 6161649"/>
                  <a:gd name="connsiteY12" fmla="*/ 1913206 h 2546252"/>
                  <a:gd name="connsiteX13" fmla="*/ 119575 w 6161649"/>
                  <a:gd name="connsiteY13" fmla="*/ 1878037 h 2546252"/>
                  <a:gd name="connsiteX14" fmla="*/ 133643 w 6161649"/>
                  <a:gd name="connsiteY14" fmla="*/ 1835834 h 2546252"/>
                  <a:gd name="connsiteX15" fmla="*/ 147711 w 6161649"/>
                  <a:gd name="connsiteY15" fmla="*/ 1772529 h 2546252"/>
                  <a:gd name="connsiteX16" fmla="*/ 161778 w 6161649"/>
                  <a:gd name="connsiteY16" fmla="*/ 1751427 h 2546252"/>
                  <a:gd name="connsiteX17" fmla="*/ 168812 w 6161649"/>
                  <a:gd name="connsiteY17" fmla="*/ 1730326 h 2546252"/>
                  <a:gd name="connsiteX18" fmla="*/ 189914 w 6161649"/>
                  <a:gd name="connsiteY18" fmla="*/ 1716258 h 2546252"/>
                  <a:gd name="connsiteX19" fmla="*/ 203981 w 6161649"/>
                  <a:gd name="connsiteY19" fmla="*/ 1695157 h 2546252"/>
                  <a:gd name="connsiteX20" fmla="*/ 218049 w 6161649"/>
                  <a:gd name="connsiteY20" fmla="*/ 1652954 h 2546252"/>
                  <a:gd name="connsiteX21" fmla="*/ 239151 w 6161649"/>
                  <a:gd name="connsiteY21" fmla="*/ 1638886 h 2546252"/>
                  <a:gd name="connsiteX22" fmla="*/ 253218 w 6161649"/>
                  <a:gd name="connsiteY22" fmla="*/ 1617784 h 2546252"/>
                  <a:gd name="connsiteX23" fmla="*/ 274320 w 6161649"/>
                  <a:gd name="connsiteY23" fmla="*/ 1610751 h 2546252"/>
                  <a:gd name="connsiteX24" fmla="*/ 281354 w 6161649"/>
                  <a:gd name="connsiteY24" fmla="*/ 1589649 h 2546252"/>
                  <a:gd name="connsiteX25" fmla="*/ 309489 w 6161649"/>
                  <a:gd name="connsiteY25" fmla="*/ 1498209 h 2546252"/>
                  <a:gd name="connsiteX26" fmla="*/ 330591 w 6161649"/>
                  <a:gd name="connsiteY26" fmla="*/ 1484141 h 2546252"/>
                  <a:gd name="connsiteX27" fmla="*/ 372794 w 6161649"/>
                  <a:gd name="connsiteY27" fmla="*/ 1470074 h 2546252"/>
                  <a:gd name="connsiteX28" fmla="*/ 436098 w 6161649"/>
                  <a:gd name="connsiteY28" fmla="*/ 1441938 h 2546252"/>
                  <a:gd name="connsiteX29" fmla="*/ 457200 w 6161649"/>
                  <a:gd name="connsiteY29" fmla="*/ 1434904 h 2546252"/>
                  <a:gd name="connsiteX30" fmla="*/ 485335 w 6161649"/>
                  <a:gd name="connsiteY30" fmla="*/ 1392701 h 2546252"/>
                  <a:gd name="connsiteX31" fmla="*/ 492369 w 6161649"/>
                  <a:gd name="connsiteY31" fmla="*/ 1371600 h 2546252"/>
                  <a:gd name="connsiteX32" fmla="*/ 513471 w 6161649"/>
                  <a:gd name="connsiteY32" fmla="*/ 1357532 h 2546252"/>
                  <a:gd name="connsiteX33" fmla="*/ 562707 w 6161649"/>
                  <a:gd name="connsiteY33" fmla="*/ 1329397 h 2546252"/>
                  <a:gd name="connsiteX34" fmla="*/ 576775 w 6161649"/>
                  <a:gd name="connsiteY34" fmla="*/ 1308295 h 2546252"/>
                  <a:gd name="connsiteX35" fmla="*/ 597877 w 6161649"/>
                  <a:gd name="connsiteY35" fmla="*/ 1294227 h 2546252"/>
                  <a:gd name="connsiteX36" fmla="*/ 604911 w 6161649"/>
                  <a:gd name="connsiteY36" fmla="*/ 1273126 h 2546252"/>
                  <a:gd name="connsiteX37" fmla="*/ 661181 w 6161649"/>
                  <a:gd name="connsiteY37" fmla="*/ 1259058 h 2546252"/>
                  <a:gd name="connsiteX38" fmla="*/ 773723 w 6161649"/>
                  <a:gd name="connsiteY38" fmla="*/ 1259058 h 2546252"/>
                  <a:gd name="connsiteX39" fmla="*/ 773723 w 6161649"/>
                  <a:gd name="connsiteY39" fmla="*/ 1252024 h 2546252"/>
                  <a:gd name="connsiteX40" fmla="*/ 844061 w 6161649"/>
                  <a:gd name="connsiteY40" fmla="*/ 1202787 h 2546252"/>
                  <a:gd name="connsiteX41" fmla="*/ 858129 w 6161649"/>
                  <a:gd name="connsiteY41" fmla="*/ 1202787 h 2546252"/>
                  <a:gd name="connsiteX42" fmla="*/ 942535 w 6161649"/>
                  <a:gd name="connsiteY42" fmla="*/ 1202787 h 2546252"/>
                  <a:gd name="connsiteX43" fmla="*/ 970671 w 6161649"/>
                  <a:gd name="connsiteY43" fmla="*/ 1146517 h 2546252"/>
                  <a:gd name="connsiteX44" fmla="*/ 1033975 w 6161649"/>
                  <a:gd name="connsiteY44" fmla="*/ 1132449 h 2546252"/>
                  <a:gd name="connsiteX45" fmla="*/ 1069144 w 6161649"/>
                  <a:gd name="connsiteY45" fmla="*/ 1125415 h 2546252"/>
                  <a:gd name="connsiteX46" fmla="*/ 1083212 w 6161649"/>
                  <a:gd name="connsiteY46" fmla="*/ 1104314 h 2546252"/>
                  <a:gd name="connsiteX47" fmla="*/ 1125415 w 6161649"/>
                  <a:gd name="connsiteY47" fmla="*/ 1090246 h 2546252"/>
                  <a:gd name="connsiteX48" fmla="*/ 1125415 w 6161649"/>
                  <a:gd name="connsiteY48" fmla="*/ 1090246 h 2546252"/>
                  <a:gd name="connsiteX49" fmla="*/ 1153551 w 6161649"/>
                  <a:gd name="connsiteY49" fmla="*/ 1083212 h 2546252"/>
                  <a:gd name="connsiteX50" fmla="*/ 1195754 w 6161649"/>
                  <a:gd name="connsiteY50" fmla="*/ 1069144 h 2546252"/>
                  <a:gd name="connsiteX51" fmla="*/ 1216855 w 6161649"/>
                  <a:gd name="connsiteY51" fmla="*/ 1026941 h 2546252"/>
                  <a:gd name="connsiteX52" fmla="*/ 1230923 w 6161649"/>
                  <a:gd name="connsiteY52" fmla="*/ 1005840 h 2546252"/>
                  <a:gd name="connsiteX53" fmla="*/ 1353160 w 6161649"/>
                  <a:gd name="connsiteY53" fmla="*/ 1001278 h 2546252"/>
                  <a:gd name="connsiteX54" fmla="*/ 1390420 w 6161649"/>
                  <a:gd name="connsiteY54" fmla="*/ 965347 h 2546252"/>
                  <a:gd name="connsiteX55" fmla="*/ 1460948 w 6161649"/>
                  <a:gd name="connsiteY55" fmla="*/ 968200 h 2546252"/>
                  <a:gd name="connsiteX56" fmla="*/ 1498209 w 6161649"/>
                  <a:gd name="connsiteY56" fmla="*/ 949569 h 2546252"/>
                  <a:gd name="connsiteX57" fmla="*/ 1519311 w 6161649"/>
                  <a:gd name="connsiteY57" fmla="*/ 935501 h 2546252"/>
                  <a:gd name="connsiteX58" fmla="*/ 1563604 w 6161649"/>
                  <a:gd name="connsiteY58" fmla="*/ 938352 h 2546252"/>
                  <a:gd name="connsiteX59" fmla="*/ 1617214 w 6161649"/>
                  <a:gd name="connsiteY59" fmla="*/ 927136 h 2546252"/>
                  <a:gd name="connsiteX60" fmla="*/ 1688123 w 6161649"/>
                  <a:gd name="connsiteY60" fmla="*/ 886264 h 2546252"/>
                  <a:gd name="connsiteX61" fmla="*/ 1732797 w 6161649"/>
                  <a:gd name="connsiteY61" fmla="*/ 865543 h 2546252"/>
                  <a:gd name="connsiteX62" fmla="*/ 1821766 w 6161649"/>
                  <a:gd name="connsiteY62" fmla="*/ 866303 h 2546252"/>
                  <a:gd name="connsiteX63" fmla="*/ 1855224 w 6161649"/>
                  <a:gd name="connsiteY63" fmla="*/ 844441 h 2546252"/>
                  <a:gd name="connsiteX64" fmla="*/ 1913206 w 6161649"/>
                  <a:gd name="connsiteY64" fmla="*/ 844061 h 2546252"/>
                  <a:gd name="connsiteX65" fmla="*/ 1965294 w 6161649"/>
                  <a:gd name="connsiteY65" fmla="*/ 850335 h 2546252"/>
                  <a:gd name="connsiteX66" fmla="*/ 2013581 w 6161649"/>
                  <a:gd name="connsiteY66" fmla="*/ 852426 h 2546252"/>
                  <a:gd name="connsiteX67" fmla="*/ 2072132 w 6161649"/>
                  <a:gd name="connsiteY67" fmla="*/ 850335 h 2546252"/>
                  <a:gd name="connsiteX68" fmla="*/ 2124221 w 6161649"/>
                  <a:gd name="connsiteY68" fmla="*/ 851095 h 2546252"/>
                  <a:gd name="connsiteX69" fmla="*/ 2145323 w 6161649"/>
                  <a:gd name="connsiteY69" fmla="*/ 844061 h 2546252"/>
                  <a:gd name="connsiteX70" fmla="*/ 2208627 w 6161649"/>
                  <a:gd name="connsiteY70" fmla="*/ 837027 h 2546252"/>
                  <a:gd name="connsiteX71" fmla="*/ 2300067 w 6161649"/>
                  <a:gd name="connsiteY71" fmla="*/ 829994 h 2546252"/>
                  <a:gd name="connsiteX72" fmla="*/ 2368315 w 6161649"/>
                  <a:gd name="connsiteY72" fmla="*/ 818208 h 2546252"/>
                  <a:gd name="connsiteX73" fmla="*/ 2433711 w 6161649"/>
                  <a:gd name="connsiteY73" fmla="*/ 808892 h 2546252"/>
                  <a:gd name="connsiteX74" fmla="*/ 2454812 w 6161649"/>
                  <a:gd name="connsiteY74" fmla="*/ 801858 h 2546252"/>
                  <a:gd name="connsiteX75" fmla="*/ 2539218 w 6161649"/>
                  <a:gd name="connsiteY75" fmla="*/ 787791 h 2546252"/>
                  <a:gd name="connsiteX76" fmla="*/ 2553286 w 6161649"/>
                  <a:gd name="connsiteY76" fmla="*/ 766689 h 2546252"/>
                  <a:gd name="connsiteX77" fmla="*/ 2560320 w 6161649"/>
                  <a:gd name="connsiteY77" fmla="*/ 745587 h 2546252"/>
                  <a:gd name="connsiteX78" fmla="*/ 2581421 w 6161649"/>
                  <a:gd name="connsiteY78" fmla="*/ 738554 h 2546252"/>
                  <a:gd name="connsiteX79" fmla="*/ 2679895 w 6161649"/>
                  <a:gd name="connsiteY79" fmla="*/ 745587 h 2546252"/>
                  <a:gd name="connsiteX80" fmla="*/ 2764301 w 6161649"/>
                  <a:gd name="connsiteY80" fmla="*/ 745587 h 2546252"/>
                  <a:gd name="connsiteX81" fmla="*/ 2771335 w 6161649"/>
                  <a:gd name="connsiteY81" fmla="*/ 724486 h 2546252"/>
                  <a:gd name="connsiteX82" fmla="*/ 2813538 w 6161649"/>
                  <a:gd name="connsiteY82" fmla="*/ 717452 h 2546252"/>
                  <a:gd name="connsiteX83" fmla="*/ 2855741 w 6161649"/>
                  <a:gd name="connsiteY83" fmla="*/ 703384 h 2546252"/>
                  <a:gd name="connsiteX84" fmla="*/ 3017520 w 6161649"/>
                  <a:gd name="connsiteY84" fmla="*/ 695590 h 2546252"/>
                  <a:gd name="connsiteX85" fmla="*/ 3034630 w 6161649"/>
                  <a:gd name="connsiteY85" fmla="*/ 679812 h 2546252"/>
                  <a:gd name="connsiteX86" fmla="*/ 3123027 w 6161649"/>
                  <a:gd name="connsiteY86" fmla="*/ 668215 h 2546252"/>
                  <a:gd name="connsiteX87" fmla="*/ 3151163 w 6161649"/>
                  <a:gd name="connsiteY87" fmla="*/ 661181 h 2546252"/>
                  <a:gd name="connsiteX88" fmla="*/ 3200400 w 6161649"/>
                  <a:gd name="connsiteY88" fmla="*/ 647114 h 2546252"/>
                  <a:gd name="connsiteX89" fmla="*/ 3242603 w 6161649"/>
                  <a:gd name="connsiteY89" fmla="*/ 640080 h 2546252"/>
                  <a:gd name="connsiteX90" fmla="*/ 3294691 w 6161649"/>
                  <a:gd name="connsiteY90" fmla="*/ 628863 h 2546252"/>
                  <a:gd name="connsiteX91" fmla="*/ 3334043 w 6161649"/>
                  <a:gd name="connsiteY91" fmla="*/ 597877 h 2546252"/>
                  <a:gd name="connsiteX92" fmla="*/ 3397347 w 6161649"/>
                  <a:gd name="connsiteY92" fmla="*/ 513471 h 2546252"/>
                  <a:gd name="connsiteX93" fmla="*/ 3453618 w 6161649"/>
                  <a:gd name="connsiteY93" fmla="*/ 485335 h 2546252"/>
                  <a:gd name="connsiteX94" fmla="*/ 3495821 w 6161649"/>
                  <a:gd name="connsiteY94" fmla="*/ 471267 h 2546252"/>
                  <a:gd name="connsiteX95" fmla="*/ 3567300 w 6161649"/>
                  <a:gd name="connsiteY95" fmla="*/ 457581 h 2546252"/>
                  <a:gd name="connsiteX96" fmla="*/ 3655130 w 6161649"/>
                  <a:gd name="connsiteY96" fmla="*/ 453017 h 2546252"/>
                  <a:gd name="connsiteX97" fmla="*/ 3783449 w 6161649"/>
                  <a:gd name="connsiteY97" fmla="*/ 429064 h 2546252"/>
                  <a:gd name="connsiteX98" fmla="*/ 3896751 w 6161649"/>
                  <a:gd name="connsiteY98" fmla="*/ 407963 h 2546252"/>
                  <a:gd name="connsiteX99" fmla="*/ 3903784 w 6161649"/>
                  <a:gd name="connsiteY99" fmla="*/ 407963 h 2546252"/>
                  <a:gd name="connsiteX100" fmla="*/ 3903784 w 6161649"/>
                  <a:gd name="connsiteY100" fmla="*/ 379827 h 2546252"/>
                  <a:gd name="connsiteX101" fmla="*/ 4192172 w 6161649"/>
                  <a:gd name="connsiteY101" fmla="*/ 379827 h 2546252"/>
                  <a:gd name="connsiteX102" fmla="*/ 4220307 w 6161649"/>
                  <a:gd name="connsiteY102" fmla="*/ 337624 h 2546252"/>
                  <a:gd name="connsiteX103" fmla="*/ 4389120 w 6161649"/>
                  <a:gd name="connsiteY103" fmla="*/ 337624 h 2546252"/>
                  <a:gd name="connsiteX104" fmla="*/ 4389120 w 6161649"/>
                  <a:gd name="connsiteY104" fmla="*/ 337624 h 2546252"/>
                  <a:gd name="connsiteX105" fmla="*/ 4543864 w 6161649"/>
                  <a:gd name="connsiteY105" fmla="*/ 330591 h 2546252"/>
                  <a:gd name="connsiteX106" fmla="*/ 4543864 w 6161649"/>
                  <a:gd name="connsiteY106" fmla="*/ 330591 h 2546252"/>
                  <a:gd name="connsiteX107" fmla="*/ 4642338 w 6161649"/>
                  <a:gd name="connsiteY107" fmla="*/ 270898 h 2546252"/>
                  <a:gd name="connsiteX108" fmla="*/ 4920841 w 6161649"/>
                  <a:gd name="connsiteY108" fmla="*/ 270898 h 2546252"/>
                  <a:gd name="connsiteX109" fmla="*/ 4965895 w 6161649"/>
                  <a:gd name="connsiteY109" fmla="*/ 239151 h 2546252"/>
                  <a:gd name="connsiteX110" fmla="*/ 5036234 w 6161649"/>
                  <a:gd name="connsiteY110" fmla="*/ 232117 h 2546252"/>
                  <a:gd name="connsiteX111" fmla="*/ 5057335 w 6161649"/>
                  <a:gd name="connsiteY111" fmla="*/ 211015 h 2546252"/>
                  <a:gd name="connsiteX112" fmla="*/ 5591907 w 6161649"/>
                  <a:gd name="connsiteY112" fmla="*/ 211015 h 2546252"/>
                  <a:gd name="connsiteX113" fmla="*/ 5591907 w 6161649"/>
                  <a:gd name="connsiteY113" fmla="*/ 211015 h 2546252"/>
                  <a:gd name="connsiteX114" fmla="*/ 5634111 w 6161649"/>
                  <a:gd name="connsiteY114" fmla="*/ 178887 h 2546252"/>
                  <a:gd name="connsiteX115" fmla="*/ 5720608 w 6161649"/>
                  <a:gd name="connsiteY115" fmla="*/ 170524 h 2546252"/>
                  <a:gd name="connsiteX116" fmla="*/ 5744751 w 6161649"/>
                  <a:gd name="connsiteY116" fmla="*/ 122427 h 2546252"/>
                  <a:gd name="connsiteX117" fmla="*/ 5842845 w 6161649"/>
                  <a:gd name="connsiteY117" fmla="*/ 111781 h 2546252"/>
                  <a:gd name="connsiteX118" fmla="*/ 5908431 w 6161649"/>
                  <a:gd name="connsiteY118" fmla="*/ 112541 h 2546252"/>
                  <a:gd name="connsiteX119" fmla="*/ 5908431 w 6161649"/>
                  <a:gd name="connsiteY119" fmla="*/ 35169 h 2546252"/>
                  <a:gd name="connsiteX120" fmla="*/ 5992837 w 6161649"/>
                  <a:gd name="connsiteY120" fmla="*/ 28135 h 2546252"/>
                  <a:gd name="connsiteX121" fmla="*/ 6084277 w 6161649"/>
                  <a:gd name="connsiteY121" fmla="*/ 21101 h 2546252"/>
                  <a:gd name="connsiteX122" fmla="*/ 6140547 w 6161649"/>
                  <a:gd name="connsiteY122" fmla="*/ 14067 h 2546252"/>
                  <a:gd name="connsiteX123" fmla="*/ 6161649 w 6161649"/>
                  <a:gd name="connsiteY123" fmla="*/ 0 h 2546252"/>
                  <a:gd name="connsiteX124" fmla="*/ 6161649 w 6161649"/>
                  <a:gd name="connsiteY124" fmla="*/ 0 h 2546252"/>
                  <a:gd name="connsiteX0" fmla="*/ 0 w 6161649"/>
                  <a:gd name="connsiteY0" fmla="*/ 2546252 h 2546252"/>
                  <a:gd name="connsiteX1" fmla="*/ 0 w 6161649"/>
                  <a:gd name="connsiteY1" fmla="*/ 2546252 h 2546252"/>
                  <a:gd name="connsiteX2" fmla="*/ 14067 w 6161649"/>
                  <a:gd name="connsiteY2" fmla="*/ 2482947 h 2546252"/>
                  <a:gd name="connsiteX3" fmla="*/ 28135 w 6161649"/>
                  <a:gd name="connsiteY3" fmla="*/ 2440744 h 2546252"/>
                  <a:gd name="connsiteX4" fmla="*/ 35169 w 6161649"/>
                  <a:gd name="connsiteY4" fmla="*/ 2370406 h 2546252"/>
                  <a:gd name="connsiteX5" fmla="*/ 42203 w 6161649"/>
                  <a:gd name="connsiteY5" fmla="*/ 2349304 h 2546252"/>
                  <a:gd name="connsiteX6" fmla="*/ 49237 w 6161649"/>
                  <a:gd name="connsiteY6" fmla="*/ 2307101 h 2546252"/>
                  <a:gd name="connsiteX7" fmla="*/ 56271 w 6161649"/>
                  <a:gd name="connsiteY7" fmla="*/ 2187526 h 2546252"/>
                  <a:gd name="connsiteX8" fmla="*/ 77372 w 6161649"/>
                  <a:gd name="connsiteY8" fmla="*/ 2110154 h 2546252"/>
                  <a:gd name="connsiteX9" fmla="*/ 84406 w 6161649"/>
                  <a:gd name="connsiteY9" fmla="*/ 2018714 h 2546252"/>
                  <a:gd name="connsiteX10" fmla="*/ 98474 w 6161649"/>
                  <a:gd name="connsiteY10" fmla="*/ 1976511 h 2546252"/>
                  <a:gd name="connsiteX11" fmla="*/ 105507 w 6161649"/>
                  <a:gd name="connsiteY11" fmla="*/ 1934307 h 2546252"/>
                  <a:gd name="connsiteX12" fmla="*/ 112541 w 6161649"/>
                  <a:gd name="connsiteY12" fmla="*/ 1913206 h 2546252"/>
                  <a:gd name="connsiteX13" fmla="*/ 119575 w 6161649"/>
                  <a:gd name="connsiteY13" fmla="*/ 1878037 h 2546252"/>
                  <a:gd name="connsiteX14" fmla="*/ 133643 w 6161649"/>
                  <a:gd name="connsiteY14" fmla="*/ 1835834 h 2546252"/>
                  <a:gd name="connsiteX15" fmla="*/ 147711 w 6161649"/>
                  <a:gd name="connsiteY15" fmla="*/ 1772529 h 2546252"/>
                  <a:gd name="connsiteX16" fmla="*/ 161778 w 6161649"/>
                  <a:gd name="connsiteY16" fmla="*/ 1751427 h 2546252"/>
                  <a:gd name="connsiteX17" fmla="*/ 168812 w 6161649"/>
                  <a:gd name="connsiteY17" fmla="*/ 1730326 h 2546252"/>
                  <a:gd name="connsiteX18" fmla="*/ 189914 w 6161649"/>
                  <a:gd name="connsiteY18" fmla="*/ 1716258 h 2546252"/>
                  <a:gd name="connsiteX19" fmla="*/ 203981 w 6161649"/>
                  <a:gd name="connsiteY19" fmla="*/ 1695157 h 2546252"/>
                  <a:gd name="connsiteX20" fmla="*/ 218049 w 6161649"/>
                  <a:gd name="connsiteY20" fmla="*/ 1652954 h 2546252"/>
                  <a:gd name="connsiteX21" fmla="*/ 239151 w 6161649"/>
                  <a:gd name="connsiteY21" fmla="*/ 1638886 h 2546252"/>
                  <a:gd name="connsiteX22" fmla="*/ 253218 w 6161649"/>
                  <a:gd name="connsiteY22" fmla="*/ 1617784 h 2546252"/>
                  <a:gd name="connsiteX23" fmla="*/ 274320 w 6161649"/>
                  <a:gd name="connsiteY23" fmla="*/ 1610751 h 2546252"/>
                  <a:gd name="connsiteX24" fmla="*/ 281354 w 6161649"/>
                  <a:gd name="connsiteY24" fmla="*/ 1589649 h 2546252"/>
                  <a:gd name="connsiteX25" fmla="*/ 309489 w 6161649"/>
                  <a:gd name="connsiteY25" fmla="*/ 1498209 h 2546252"/>
                  <a:gd name="connsiteX26" fmla="*/ 330591 w 6161649"/>
                  <a:gd name="connsiteY26" fmla="*/ 1484141 h 2546252"/>
                  <a:gd name="connsiteX27" fmla="*/ 372794 w 6161649"/>
                  <a:gd name="connsiteY27" fmla="*/ 1470074 h 2546252"/>
                  <a:gd name="connsiteX28" fmla="*/ 436098 w 6161649"/>
                  <a:gd name="connsiteY28" fmla="*/ 1441938 h 2546252"/>
                  <a:gd name="connsiteX29" fmla="*/ 457200 w 6161649"/>
                  <a:gd name="connsiteY29" fmla="*/ 1434904 h 2546252"/>
                  <a:gd name="connsiteX30" fmla="*/ 485335 w 6161649"/>
                  <a:gd name="connsiteY30" fmla="*/ 1392701 h 2546252"/>
                  <a:gd name="connsiteX31" fmla="*/ 492369 w 6161649"/>
                  <a:gd name="connsiteY31" fmla="*/ 1371600 h 2546252"/>
                  <a:gd name="connsiteX32" fmla="*/ 513471 w 6161649"/>
                  <a:gd name="connsiteY32" fmla="*/ 1357532 h 2546252"/>
                  <a:gd name="connsiteX33" fmla="*/ 562707 w 6161649"/>
                  <a:gd name="connsiteY33" fmla="*/ 1329397 h 2546252"/>
                  <a:gd name="connsiteX34" fmla="*/ 576775 w 6161649"/>
                  <a:gd name="connsiteY34" fmla="*/ 1308295 h 2546252"/>
                  <a:gd name="connsiteX35" fmla="*/ 597877 w 6161649"/>
                  <a:gd name="connsiteY35" fmla="*/ 1294227 h 2546252"/>
                  <a:gd name="connsiteX36" fmla="*/ 604911 w 6161649"/>
                  <a:gd name="connsiteY36" fmla="*/ 1273126 h 2546252"/>
                  <a:gd name="connsiteX37" fmla="*/ 661181 w 6161649"/>
                  <a:gd name="connsiteY37" fmla="*/ 1259058 h 2546252"/>
                  <a:gd name="connsiteX38" fmla="*/ 773723 w 6161649"/>
                  <a:gd name="connsiteY38" fmla="*/ 1259058 h 2546252"/>
                  <a:gd name="connsiteX39" fmla="*/ 773723 w 6161649"/>
                  <a:gd name="connsiteY39" fmla="*/ 1252024 h 2546252"/>
                  <a:gd name="connsiteX40" fmla="*/ 844061 w 6161649"/>
                  <a:gd name="connsiteY40" fmla="*/ 1202787 h 2546252"/>
                  <a:gd name="connsiteX41" fmla="*/ 858129 w 6161649"/>
                  <a:gd name="connsiteY41" fmla="*/ 1202787 h 2546252"/>
                  <a:gd name="connsiteX42" fmla="*/ 942535 w 6161649"/>
                  <a:gd name="connsiteY42" fmla="*/ 1202787 h 2546252"/>
                  <a:gd name="connsiteX43" fmla="*/ 970671 w 6161649"/>
                  <a:gd name="connsiteY43" fmla="*/ 1146517 h 2546252"/>
                  <a:gd name="connsiteX44" fmla="*/ 1033975 w 6161649"/>
                  <a:gd name="connsiteY44" fmla="*/ 1132449 h 2546252"/>
                  <a:gd name="connsiteX45" fmla="*/ 1069144 w 6161649"/>
                  <a:gd name="connsiteY45" fmla="*/ 1125415 h 2546252"/>
                  <a:gd name="connsiteX46" fmla="*/ 1083212 w 6161649"/>
                  <a:gd name="connsiteY46" fmla="*/ 1104314 h 2546252"/>
                  <a:gd name="connsiteX47" fmla="*/ 1125415 w 6161649"/>
                  <a:gd name="connsiteY47" fmla="*/ 1090246 h 2546252"/>
                  <a:gd name="connsiteX48" fmla="*/ 1125415 w 6161649"/>
                  <a:gd name="connsiteY48" fmla="*/ 1090246 h 2546252"/>
                  <a:gd name="connsiteX49" fmla="*/ 1153551 w 6161649"/>
                  <a:gd name="connsiteY49" fmla="*/ 1083212 h 2546252"/>
                  <a:gd name="connsiteX50" fmla="*/ 1195754 w 6161649"/>
                  <a:gd name="connsiteY50" fmla="*/ 1069144 h 2546252"/>
                  <a:gd name="connsiteX51" fmla="*/ 1216855 w 6161649"/>
                  <a:gd name="connsiteY51" fmla="*/ 1026941 h 2546252"/>
                  <a:gd name="connsiteX52" fmla="*/ 1230923 w 6161649"/>
                  <a:gd name="connsiteY52" fmla="*/ 1005840 h 2546252"/>
                  <a:gd name="connsiteX53" fmla="*/ 1353160 w 6161649"/>
                  <a:gd name="connsiteY53" fmla="*/ 1001278 h 2546252"/>
                  <a:gd name="connsiteX54" fmla="*/ 1390420 w 6161649"/>
                  <a:gd name="connsiteY54" fmla="*/ 965347 h 2546252"/>
                  <a:gd name="connsiteX55" fmla="*/ 1460948 w 6161649"/>
                  <a:gd name="connsiteY55" fmla="*/ 968200 h 2546252"/>
                  <a:gd name="connsiteX56" fmla="*/ 1498209 w 6161649"/>
                  <a:gd name="connsiteY56" fmla="*/ 949569 h 2546252"/>
                  <a:gd name="connsiteX57" fmla="*/ 1519311 w 6161649"/>
                  <a:gd name="connsiteY57" fmla="*/ 935501 h 2546252"/>
                  <a:gd name="connsiteX58" fmla="*/ 1563604 w 6161649"/>
                  <a:gd name="connsiteY58" fmla="*/ 938352 h 2546252"/>
                  <a:gd name="connsiteX59" fmla="*/ 1617214 w 6161649"/>
                  <a:gd name="connsiteY59" fmla="*/ 927136 h 2546252"/>
                  <a:gd name="connsiteX60" fmla="*/ 1688123 w 6161649"/>
                  <a:gd name="connsiteY60" fmla="*/ 886264 h 2546252"/>
                  <a:gd name="connsiteX61" fmla="*/ 1732797 w 6161649"/>
                  <a:gd name="connsiteY61" fmla="*/ 865543 h 2546252"/>
                  <a:gd name="connsiteX62" fmla="*/ 1821766 w 6161649"/>
                  <a:gd name="connsiteY62" fmla="*/ 866303 h 2546252"/>
                  <a:gd name="connsiteX63" fmla="*/ 1855224 w 6161649"/>
                  <a:gd name="connsiteY63" fmla="*/ 844441 h 2546252"/>
                  <a:gd name="connsiteX64" fmla="*/ 1913206 w 6161649"/>
                  <a:gd name="connsiteY64" fmla="*/ 844061 h 2546252"/>
                  <a:gd name="connsiteX65" fmla="*/ 1965294 w 6161649"/>
                  <a:gd name="connsiteY65" fmla="*/ 850335 h 2546252"/>
                  <a:gd name="connsiteX66" fmla="*/ 2013581 w 6161649"/>
                  <a:gd name="connsiteY66" fmla="*/ 852426 h 2546252"/>
                  <a:gd name="connsiteX67" fmla="*/ 2072132 w 6161649"/>
                  <a:gd name="connsiteY67" fmla="*/ 850335 h 2546252"/>
                  <a:gd name="connsiteX68" fmla="*/ 2124221 w 6161649"/>
                  <a:gd name="connsiteY68" fmla="*/ 851095 h 2546252"/>
                  <a:gd name="connsiteX69" fmla="*/ 2145323 w 6161649"/>
                  <a:gd name="connsiteY69" fmla="*/ 844061 h 2546252"/>
                  <a:gd name="connsiteX70" fmla="*/ 2208627 w 6161649"/>
                  <a:gd name="connsiteY70" fmla="*/ 837027 h 2546252"/>
                  <a:gd name="connsiteX71" fmla="*/ 2300067 w 6161649"/>
                  <a:gd name="connsiteY71" fmla="*/ 829994 h 2546252"/>
                  <a:gd name="connsiteX72" fmla="*/ 2368315 w 6161649"/>
                  <a:gd name="connsiteY72" fmla="*/ 818208 h 2546252"/>
                  <a:gd name="connsiteX73" fmla="*/ 2433711 w 6161649"/>
                  <a:gd name="connsiteY73" fmla="*/ 808892 h 2546252"/>
                  <a:gd name="connsiteX74" fmla="*/ 2454812 w 6161649"/>
                  <a:gd name="connsiteY74" fmla="*/ 801858 h 2546252"/>
                  <a:gd name="connsiteX75" fmla="*/ 2539218 w 6161649"/>
                  <a:gd name="connsiteY75" fmla="*/ 787791 h 2546252"/>
                  <a:gd name="connsiteX76" fmla="*/ 2553286 w 6161649"/>
                  <a:gd name="connsiteY76" fmla="*/ 766689 h 2546252"/>
                  <a:gd name="connsiteX77" fmla="*/ 2560320 w 6161649"/>
                  <a:gd name="connsiteY77" fmla="*/ 745587 h 2546252"/>
                  <a:gd name="connsiteX78" fmla="*/ 2581421 w 6161649"/>
                  <a:gd name="connsiteY78" fmla="*/ 738554 h 2546252"/>
                  <a:gd name="connsiteX79" fmla="*/ 2679895 w 6161649"/>
                  <a:gd name="connsiteY79" fmla="*/ 745587 h 2546252"/>
                  <a:gd name="connsiteX80" fmla="*/ 2764301 w 6161649"/>
                  <a:gd name="connsiteY80" fmla="*/ 745587 h 2546252"/>
                  <a:gd name="connsiteX81" fmla="*/ 2771335 w 6161649"/>
                  <a:gd name="connsiteY81" fmla="*/ 724486 h 2546252"/>
                  <a:gd name="connsiteX82" fmla="*/ 2813538 w 6161649"/>
                  <a:gd name="connsiteY82" fmla="*/ 717452 h 2546252"/>
                  <a:gd name="connsiteX83" fmla="*/ 2855741 w 6161649"/>
                  <a:gd name="connsiteY83" fmla="*/ 703384 h 2546252"/>
                  <a:gd name="connsiteX84" fmla="*/ 3017520 w 6161649"/>
                  <a:gd name="connsiteY84" fmla="*/ 695590 h 2546252"/>
                  <a:gd name="connsiteX85" fmla="*/ 3034630 w 6161649"/>
                  <a:gd name="connsiteY85" fmla="*/ 679812 h 2546252"/>
                  <a:gd name="connsiteX86" fmla="*/ 3123027 w 6161649"/>
                  <a:gd name="connsiteY86" fmla="*/ 668215 h 2546252"/>
                  <a:gd name="connsiteX87" fmla="*/ 3151163 w 6161649"/>
                  <a:gd name="connsiteY87" fmla="*/ 661181 h 2546252"/>
                  <a:gd name="connsiteX88" fmla="*/ 3200400 w 6161649"/>
                  <a:gd name="connsiteY88" fmla="*/ 647114 h 2546252"/>
                  <a:gd name="connsiteX89" fmla="*/ 3242603 w 6161649"/>
                  <a:gd name="connsiteY89" fmla="*/ 640080 h 2546252"/>
                  <a:gd name="connsiteX90" fmla="*/ 3294691 w 6161649"/>
                  <a:gd name="connsiteY90" fmla="*/ 628863 h 2546252"/>
                  <a:gd name="connsiteX91" fmla="*/ 3334043 w 6161649"/>
                  <a:gd name="connsiteY91" fmla="*/ 597877 h 2546252"/>
                  <a:gd name="connsiteX92" fmla="*/ 3397347 w 6161649"/>
                  <a:gd name="connsiteY92" fmla="*/ 513471 h 2546252"/>
                  <a:gd name="connsiteX93" fmla="*/ 3453618 w 6161649"/>
                  <a:gd name="connsiteY93" fmla="*/ 485335 h 2546252"/>
                  <a:gd name="connsiteX94" fmla="*/ 3495821 w 6161649"/>
                  <a:gd name="connsiteY94" fmla="*/ 471267 h 2546252"/>
                  <a:gd name="connsiteX95" fmla="*/ 3567300 w 6161649"/>
                  <a:gd name="connsiteY95" fmla="*/ 457581 h 2546252"/>
                  <a:gd name="connsiteX96" fmla="*/ 3655130 w 6161649"/>
                  <a:gd name="connsiteY96" fmla="*/ 453017 h 2546252"/>
                  <a:gd name="connsiteX97" fmla="*/ 3783449 w 6161649"/>
                  <a:gd name="connsiteY97" fmla="*/ 429064 h 2546252"/>
                  <a:gd name="connsiteX98" fmla="*/ 3896751 w 6161649"/>
                  <a:gd name="connsiteY98" fmla="*/ 407963 h 2546252"/>
                  <a:gd name="connsiteX99" fmla="*/ 3903784 w 6161649"/>
                  <a:gd name="connsiteY99" fmla="*/ 407963 h 2546252"/>
                  <a:gd name="connsiteX100" fmla="*/ 3903784 w 6161649"/>
                  <a:gd name="connsiteY100" fmla="*/ 379827 h 2546252"/>
                  <a:gd name="connsiteX101" fmla="*/ 4192172 w 6161649"/>
                  <a:gd name="connsiteY101" fmla="*/ 379827 h 2546252"/>
                  <a:gd name="connsiteX102" fmla="*/ 4220307 w 6161649"/>
                  <a:gd name="connsiteY102" fmla="*/ 337624 h 2546252"/>
                  <a:gd name="connsiteX103" fmla="*/ 4389120 w 6161649"/>
                  <a:gd name="connsiteY103" fmla="*/ 337624 h 2546252"/>
                  <a:gd name="connsiteX104" fmla="*/ 4389120 w 6161649"/>
                  <a:gd name="connsiteY104" fmla="*/ 337624 h 2546252"/>
                  <a:gd name="connsiteX105" fmla="*/ 4543864 w 6161649"/>
                  <a:gd name="connsiteY105" fmla="*/ 330591 h 2546252"/>
                  <a:gd name="connsiteX106" fmla="*/ 4543864 w 6161649"/>
                  <a:gd name="connsiteY106" fmla="*/ 330591 h 2546252"/>
                  <a:gd name="connsiteX107" fmla="*/ 4642338 w 6161649"/>
                  <a:gd name="connsiteY107" fmla="*/ 270898 h 2546252"/>
                  <a:gd name="connsiteX108" fmla="*/ 4920841 w 6161649"/>
                  <a:gd name="connsiteY108" fmla="*/ 270898 h 2546252"/>
                  <a:gd name="connsiteX109" fmla="*/ 4965895 w 6161649"/>
                  <a:gd name="connsiteY109" fmla="*/ 239151 h 2546252"/>
                  <a:gd name="connsiteX110" fmla="*/ 5036234 w 6161649"/>
                  <a:gd name="connsiteY110" fmla="*/ 232117 h 2546252"/>
                  <a:gd name="connsiteX111" fmla="*/ 5057335 w 6161649"/>
                  <a:gd name="connsiteY111" fmla="*/ 211015 h 2546252"/>
                  <a:gd name="connsiteX112" fmla="*/ 5591907 w 6161649"/>
                  <a:gd name="connsiteY112" fmla="*/ 211015 h 2546252"/>
                  <a:gd name="connsiteX113" fmla="*/ 5591907 w 6161649"/>
                  <a:gd name="connsiteY113" fmla="*/ 211015 h 2546252"/>
                  <a:gd name="connsiteX114" fmla="*/ 5634111 w 6161649"/>
                  <a:gd name="connsiteY114" fmla="*/ 178887 h 2546252"/>
                  <a:gd name="connsiteX115" fmla="*/ 5720608 w 6161649"/>
                  <a:gd name="connsiteY115" fmla="*/ 170524 h 2546252"/>
                  <a:gd name="connsiteX116" fmla="*/ 5744751 w 6161649"/>
                  <a:gd name="connsiteY116" fmla="*/ 122427 h 2546252"/>
                  <a:gd name="connsiteX117" fmla="*/ 5805774 w 6161649"/>
                  <a:gd name="connsiteY117" fmla="*/ 94481 h 2546252"/>
                  <a:gd name="connsiteX118" fmla="*/ 5908431 w 6161649"/>
                  <a:gd name="connsiteY118" fmla="*/ 112541 h 2546252"/>
                  <a:gd name="connsiteX119" fmla="*/ 5908431 w 6161649"/>
                  <a:gd name="connsiteY119" fmla="*/ 35169 h 2546252"/>
                  <a:gd name="connsiteX120" fmla="*/ 5992837 w 6161649"/>
                  <a:gd name="connsiteY120" fmla="*/ 28135 h 2546252"/>
                  <a:gd name="connsiteX121" fmla="*/ 6084277 w 6161649"/>
                  <a:gd name="connsiteY121" fmla="*/ 21101 h 2546252"/>
                  <a:gd name="connsiteX122" fmla="*/ 6140547 w 6161649"/>
                  <a:gd name="connsiteY122" fmla="*/ 14067 h 2546252"/>
                  <a:gd name="connsiteX123" fmla="*/ 6161649 w 6161649"/>
                  <a:gd name="connsiteY123" fmla="*/ 0 h 2546252"/>
                  <a:gd name="connsiteX124" fmla="*/ 6161649 w 6161649"/>
                  <a:gd name="connsiteY124" fmla="*/ 0 h 2546252"/>
                  <a:gd name="connsiteX0" fmla="*/ 0 w 6161649"/>
                  <a:gd name="connsiteY0" fmla="*/ 2546252 h 2546252"/>
                  <a:gd name="connsiteX1" fmla="*/ 0 w 6161649"/>
                  <a:gd name="connsiteY1" fmla="*/ 2546252 h 2546252"/>
                  <a:gd name="connsiteX2" fmla="*/ 14067 w 6161649"/>
                  <a:gd name="connsiteY2" fmla="*/ 2482947 h 2546252"/>
                  <a:gd name="connsiteX3" fmla="*/ 28135 w 6161649"/>
                  <a:gd name="connsiteY3" fmla="*/ 2440744 h 2546252"/>
                  <a:gd name="connsiteX4" fmla="*/ 35169 w 6161649"/>
                  <a:gd name="connsiteY4" fmla="*/ 2370406 h 2546252"/>
                  <a:gd name="connsiteX5" fmla="*/ 42203 w 6161649"/>
                  <a:gd name="connsiteY5" fmla="*/ 2349304 h 2546252"/>
                  <a:gd name="connsiteX6" fmla="*/ 49237 w 6161649"/>
                  <a:gd name="connsiteY6" fmla="*/ 2307101 h 2546252"/>
                  <a:gd name="connsiteX7" fmla="*/ 56271 w 6161649"/>
                  <a:gd name="connsiteY7" fmla="*/ 2187526 h 2546252"/>
                  <a:gd name="connsiteX8" fmla="*/ 77372 w 6161649"/>
                  <a:gd name="connsiteY8" fmla="*/ 2110154 h 2546252"/>
                  <a:gd name="connsiteX9" fmla="*/ 84406 w 6161649"/>
                  <a:gd name="connsiteY9" fmla="*/ 2018714 h 2546252"/>
                  <a:gd name="connsiteX10" fmla="*/ 98474 w 6161649"/>
                  <a:gd name="connsiteY10" fmla="*/ 1976511 h 2546252"/>
                  <a:gd name="connsiteX11" fmla="*/ 105507 w 6161649"/>
                  <a:gd name="connsiteY11" fmla="*/ 1934307 h 2546252"/>
                  <a:gd name="connsiteX12" fmla="*/ 112541 w 6161649"/>
                  <a:gd name="connsiteY12" fmla="*/ 1913206 h 2546252"/>
                  <a:gd name="connsiteX13" fmla="*/ 119575 w 6161649"/>
                  <a:gd name="connsiteY13" fmla="*/ 1878037 h 2546252"/>
                  <a:gd name="connsiteX14" fmla="*/ 133643 w 6161649"/>
                  <a:gd name="connsiteY14" fmla="*/ 1835834 h 2546252"/>
                  <a:gd name="connsiteX15" fmla="*/ 147711 w 6161649"/>
                  <a:gd name="connsiteY15" fmla="*/ 1772529 h 2546252"/>
                  <a:gd name="connsiteX16" fmla="*/ 161778 w 6161649"/>
                  <a:gd name="connsiteY16" fmla="*/ 1751427 h 2546252"/>
                  <a:gd name="connsiteX17" fmla="*/ 168812 w 6161649"/>
                  <a:gd name="connsiteY17" fmla="*/ 1730326 h 2546252"/>
                  <a:gd name="connsiteX18" fmla="*/ 189914 w 6161649"/>
                  <a:gd name="connsiteY18" fmla="*/ 1716258 h 2546252"/>
                  <a:gd name="connsiteX19" fmla="*/ 203981 w 6161649"/>
                  <a:gd name="connsiteY19" fmla="*/ 1695157 h 2546252"/>
                  <a:gd name="connsiteX20" fmla="*/ 218049 w 6161649"/>
                  <a:gd name="connsiteY20" fmla="*/ 1652954 h 2546252"/>
                  <a:gd name="connsiteX21" fmla="*/ 239151 w 6161649"/>
                  <a:gd name="connsiteY21" fmla="*/ 1638886 h 2546252"/>
                  <a:gd name="connsiteX22" fmla="*/ 253218 w 6161649"/>
                  <a:gd name="connsiteY22" fmla="*/ 1617784 h 2546252"/>
                  <a:gd name="connsiteX23" fmla="*/ 274320 w 6161649"/>
                  <a:gd name="connsiteY23" fmla="*/ 1610751 h 2546252"/>
                  <a:gd name="connsiteX24" fmla="*/ 281354 w 6161649"/>
                  <a:gd name="connsiteY24" fmla="*/ 1589649 h 2546252"/>
                  <a:gd name="connsiteX25" fmla="*/ 309489 w 6161649"/>
                  <a:gd name="connsiteY25" fmla="*/ 1498209 h 2546252"/>
                  <a:gd name="connsiteX26" fmla="*/ 330591 w 6161649"/>
                  <a:gd name="connsiteY26" fmla="*/ 1484141 h 2546252"/>
                  <a:gd name="connsiteX27" fmla="*/ 372794 w 6161649"/>
                  <a:gd name="connsiteY27" fmla="*/ 1470074 h 2546252"/>
                  <a:gd name="connsiteX28" fmla="*/ 436098 w 6161649"/>
                  <a:gd name="connsiteY28" fmla="*/ 1441938 h 2546252"/>
                  <a:gd name="connsiteX29" fmla="*/ 457200 w 6161649"/>
                  <a:gd name="connsiteY29" fmla="*/ 1434904 h 2546252"/>
                  <a:gd name="connsiteX30" fmla="*/ 485335 w 6161649"/>
                  <a:gd name="connsiteY30" fmla="*/ 1392701 h 2546252"/>
                  <a:gd name="connsiteX31" fmla="*/ 492369 w 6161649"/>
                  <a:gd name="connsiteY31" fmla="*/ 1371600 h 2546252"/>
                  <a:gd name="connsiteX32" fmla="*/ 513471 w 6161649"/>
                  <a:gd name="connsiteY32" fmla="*/ 1357532 h 2546252"/>
                  <a:gd name="connsiteX33" fmla="*/ 562707 w 6161649"/>
                  <a:gd name="connsiteY33" fmla="*/ 1329397 h 2546252"/>
                  <a:gd name="connsiteX34" fmla="*/ 576775 w 6161649"/>
                  <a:gd name="connsiteY34" fmla="*/ 1308295 h 2546252"/>
                  <a:gd name="connsiteX35" fmla="*/ 597877 w 6161649"/>
                  <a:gd name="connsiteY35" fmla="*/ 1294227 h 2546252"/>
                  <a:gd name="connsiteX36" fmla="*/ 604911 w 6161649"/>
                  <a:gd name="connsiteY36" fmla="*/ 1273126 h 2546252"/>
                  <a:gd name="connsiteX37" fmla="*/ 661181 w 6161649"/>
                  <a:gd name="connsiteY37" fmla="*/ 1259058 h 2546252"/>
                  <a:gd name="connsiteX38" fmla="*/ 773723 w 6161649"/>
                  <a:gd name="connsiteY38" fmla="*/ 1259058 h 2546252"/>
                  <a:gd name="connsiteX39" fmla="*/ 773723 w 6161649"/>
                  <a:gd name="connsiteY39" fmla="*/ 1252024 h 2546252"/>
                  <a:gd name="connsiteX40" fmla="*/ 844061 w 6161649"/>
                  <a:gd name="connsiteY40" fmla="*/ 1202787 h 2546252"/>
                  <a:gd name="connsiteX41" fmla="*/ 858129 w 6161649"/>
                  <a:gd name="connsiteY41" fmla="*/ 1202787 h 2546252"/>
                  <a:gd name="connsiteX42" fmla="*/ 942535 w 6161649"/>
                  <a:gd name="connsiteY42" fmla="*/ 1202787 h 2546252"/>
                  <a:gd name="connsiteX43" fmla="*/ 970671 w 6161649"/>
                  <a:gd name="connsiteY43" fmla="*/ 1146517 h 2546252"/>
                  <a:gd name="connsiteX44" fmla="*/ 1033975 w 6161649"/>
                  <a:gd name="connsiteY44" fmla="*/ 1132449 h 2546252"/>
                  <a:gd name="connsiteX45" fmla="*/ 1069144 w 6161649"/>
                  <a:gd name="connsiteY45" fmla="*/ 1125415 h 2546252"/>
                  <a:gd name="connsiteX46" fmla="*/ 1083212 w 6161649"/>
                  <a:gd name="connsiteY46" fmla="*/ 1104314 h 2546252"/>
                  <a:gd name="connsiteX47" fmla="*/ 1125415 w 6161649"/>
                  <a:gd name="connsiteY47" fmla="*/ 1090246 h 2546252"/>
                  <a:gd name="connsiteX48" fmla="*/ 1125415 w 6161649"/>
                  <a:gd name="connsiteY48" fmla="*/ 1090246 h 2546252"/>
                  <a:gd name="connsiteX49" fmla="*/ 1153551 w 6161649"/>
                  <a:gd name="connsiteY49" fmla="*/ 1083212 h 2546252"/>
                  <a:gd name="connsiteX50" fmla="*/ 1195754 w 6161649"/>
                  <a:gd name="connsiteY50" fmla="*/ 1069144 h 2546252"/>
                  <a:gd name="connsiteX51" fmla="*/ 1216855 w 6161649"/>
                  <a:gd name="connsiteY51" fmla="*/ 1026941 h 2546252"/>
                  <a:gd name="connsiteX52" fmla="*/ 1230923 w 6161649"/>
                  <a:gd name="connsiteY52" fmla="*/ 1005840 h 2546252"/>
                  <a:gd name="connsiteX53" fmla="*/ 1353160 w 6161649"/>
                  <a:gd name="connsiteY53" fmla="*/ 1001278 h 2546252"/>
                  <a:gd name="connsiteX54" fmla="*/ 1390420 w 6161649"/>
                  <a:gd name="connsiteY54" fmla="*/ 965347 h 2546252"/>
                  <a:gd name="connsiteX55" fmla="*/ 1460948 w 6161649"/>
                  <a:gd name="connsiteY55" fmla="*/ 968200 h 2546252"/>
                  <a:gd name="connsiteX56" fmla="*/ 1498209 w 6161649"/>
                  <a:gd name="connsiteY56" fmla="*/ 949569 h 2546252"/>
                  <a:gd name="connsiteX57" fmla="*/ 1519311 w 6161649"/>
                  <a:gd name="connsiteY57" fmla="*/ 935501 h 2546252"/>
                  <a:gd name="connsiteX58" fmla="*/ 1563604 w 6161649"/>
                  <a:gd name="connsiteY58" fmla="*/ 938352 h 2546252"/>
                  <a:gd name="connsiteX59" fmla="*/ 1617214 w 6161649"/>
                  <a:gd name="connsiteY59" fmla="*/ 927136 h 2546252"/>
                  <a:gd name="connsiteX60" fmla="*/ 1688123 w 6161649"/>
                  <a:gd name="connsiteY60" fmla="*/ 886264 h 2546252"/>
                  <a:gd name="connsiteX61" fmla="*/ 1732797 w 6161649"/>
                  <a:gd name="connsiteY61" fmla="*/ 865543 h 2546252"/>
                  <a:gd name="connsiteX62" fmla="*/ 1821766 w 6161649"/>
                  <a:gd name="connsiteY62" fmla="*/ 866303 h 2546252"/>
                  <a:gd name="connsiteX63" fmla="*/ 1855224 w 6161649"/>
                  <a:gd name="connsiteY63" fmla="*/ 844441 h 2546252"/>
                  <a:gd name="connsiteX64" fmla="*/ 1913206 w 6161649"/>
                  <a:gd name="connsiteY64" fmla="*/ 844061 h 2546252"/>
                  <a:gd name="connsiteX65" fmla="*/ 1965294 w 6161649"/>
                  <a:gd name="connsiteY65" fmla="*/ 850335 h 2546252"/>
                  <a:gd name="connsiteX66" fmla="*/ 2013581 w 6161649"/>
                  <a:gd name="connsiteY66" fmla="*/ 852426 h 2546252"/>
                  <a:gd name="connsiteX67" fmla="*/ 2072132 w 6161649"/>
                  <a:gd name="connsiteY67" fmla="*/ 850335 h 2546252"/>
                  <a:gd name="connsiteX68" fmla="*/ 2124221 w 6161649"/>
                  <a:gd name="connsiteY68" fmla="*/ 851095 h 2546252"/>
                  <a:gd name="connsiteX69" fmla="*/ 2145323 w 6161649"/>
                  <a:gd name="connsiteY69" fmla="*/ 844061 h 2546252"/>
                  <a:gd name="connsiteX70" fmla="*/ 2208627 w 6161649"/>
                  <a:gd name="connsiteY70" fmla="*/ 837027 h 2546252"/>
                  <a:gd name="connsiteX71" fmla="*/ 2300067 w 6161649"/>
                  <a:gd name="connsiteY71" fmla="*/ 829994 h 2546252"/>
                  <a:gd name="connsiteX72" fmla="*/ 2368315 w 6161649"/>
                  <a:gd name="connsiteY72" fmla="*/ 818208 h 2546252"/>
                  <a:gd name="connsiteX73" fmla="*/ 2433711 w 6161649"/>
                  <a:gd name="connsiteY73" fmla="*/ 808892 h 2546252"/>
                  <a:gd name="connsiteX74" fmla="*/ 2454812 w 6161649"/>
                  <a:gd name="connsiteY74" fmla="*/ 801858 h 2546252"/>
                  <a:gd name="connsiteX75" fmla="*/ 2539218 w 6161649"/>
                  <a:gd name="connsiteY75" fmla="*/ 787791 h 2546252"/>
                  <a:gd name="connsiteX76" fmla="*/ 2553286 w 6161649"/>
                  <a:gd name="connsiteY76" fmla="*/ 766689 h 2546252"/>
                  <a:gd name="connsiteX77" fmla="*/ 2560320 w 6161649"/>
                  <a:gd name="connsiteY77" fmla="*/ 745587 h 2546252"/>
                  <a:gd name="connsiteX78" fmla="*/ 2581421 w 6161649"/>
                  <a:gd name="connsiteY78" fmla="*/ 738554 h 2546252"/>
                  <a:gd name="connsiteX79" fmla="*/ 2679895 w 6161649"/>
                  <a:gd name="connsiteY79" fmla="*/ 745587 h 2546252"/>
                  <a:gd name="connsiteX80" fmla="*/ 2764301 w 6161649"/>
                  <a:gd name="connsiteY80" fmla="*/ 745587 h 2546252"/>
                  <a:gd name="connsiteX81" fmla="*/ 2771335 w 6161649"/>
                  <a:gd name="connsiteY81" fmla="*/ 724486 h 2546252"/>
                  <a:gd name="connsiteX82" fmla="*/ 2813538 w 6161649"/>
                  <a:gd name="connsiteY82" fmla="*/ 717452 h 2546252"/>
                  <a:gd name="connsiteX83" fmla="*/ 2855741 w 6161649"/>
                  <a:gd name="connsiteY83" fmla="*/ 703384 h 2546252"/>
                  <a:gd name="connsiteX84" fmla="*/ 3017520 w 6161649"/>
                  <a:gd name="connsiteY84" fmla="*/ 695590 h 2546252"/>
                  <a:gd name="connsiteX85" fmla="*/ 3034630 w 6161649"/>
                  <a:gd name="connsiteY85" fmla="*/ 679812 h 2546252"/>
                  <a:gd name="connsiteX86" fmla="*/ 3123027 w 6161649"/>
                  <a:gd name="connsiteY86" fmla="*/ 668215 h 2546252"/>
                  <a:gd name="connsiteX87" fmla="*/ 3151163 w 6161649"/>
                  <a:gd name="connsiteY87" fmla="*/ 661181 h 2546252"/>
                  <a:gd name="connsiteX88" fmla="*/ 3200400 w 6161649"/>
                  <a:gd name="connsiteY88" fmla="*/ 647114 h 2546252"/>
                  <a:gd name="connsiteX89" fmla="*/ 3242603 w 6161649"/>
                  <a:gd name="connsiteY89" fmla="*/ 640080 h 2546252"/>
                  <a:gd name="connsiteX90" fmla="*/ 3294691 w 6161649"/>
                  <a:gd name="connsiteY90" fmla="*/ 628863 h 2546252"/>
                  <a:gd name="connsiteX91" fmla="*/ 3334043 w 6161649"/>
                  <a:gd name="connsiteY91" fmla="*/ 597877 h 2546252"/>
                  <a:gd name="connsiteX92" fmla="*/ 3397347 w 6161649"/>
                  <a:gd name="connsiteY92" fmla="*/ 513471 h 2546252"/>
                  <a:gd name="connsiteX93" fmla="*/ 3453618 w 6161649"/>
                  <a:gd name="connsiteY93" fmla="*/ 485335 h 2546252"/>
                  <a:gd name="connsiteX94" fmla="*/ 3495821 w 6161649"/>
                  <a:gd name="connsiteY94" fmla="*/ 471267 h 2546252"/>
                  <a:gd name="connsiteX95" fmla="*/ 3567300 w 6161649"/>
                  <a:gd name="connsiteY95" fmla="*/ 457581 h 2546252"/>
                  <a:gd name="connsiteX96" fmla="*/ 3655130 w 6161649"/>
                  <a:gd name="connsiteY96" fmla="*/ 453017 h 2546252"/>
                  <a:gd name="connsiteX97" fmla="*/ 3783449 w 6161649"/>
                  <a:gd name="connsiteY97" fmla="*/ 429064 h 2546252"/>
                  <a:gd name="connsiteX98" fmla="*/ 3896751 w 6161649"/>
                  <a:gd name="connsiteY98" fmla="*/ 407963 h 2546252"/>
                  <a:gd name="connsiteX99" fmla="*/ 3903784 w 6161649"/>
                  <a:gd name="connsiteY99" fmla="*/ 407963 h 2546252"/>
                  <a:gd name="connsiteX100" fmla="*/ 3903784 w 6161649"/>
                  <a:gd name="connsiteY100" fmla="*/ 379827 h 2546252"/>
                  <a:gd name="connsiteX101" fmla="*/ 4192172 w 6161649"/>
                  <a:gd name="connsiteY101" fmla="*/ 379827 h 2546252"/>
                  <a:gd name="connsiteX102" fmla="*/ 4220307 w 6161649"/>
                  <a:gd name="connsiteY102" fmla="*/ 337624 h 2546252"/>
                  <a:gd name="connsiteX103" fmla="*/ 4389120 w 6161649"/>
                  <a:gd name="connsiteY103" fmla="*/ 337624 h 2546252"/>
                  <a:gd name="connsiteX104" fmla="*/ 4389120 w 6161649"/>
                  <a:gd name="connsiteY104" fmla="*/ 337624 h 2546252"/>
                  <a:gd name="connsiteX105" fmla="*/ 4543864 w 6161649"/>
                  <a:gd name="connsiteY105" fmla="*/ 330591 h 2546252"/>
                  <a:gd name="connsiteX106" fmla="*/ 4543864 w 6161649"/>
                  <a:gd name="connsiteY106" fmla="*/ 330591 h 2546252"/>
                  <a:gd name="connsiteX107" fmla="*/ 4642338 w 6161649"/>
                  <a:gd name="connsiteY107" fmla="*/ 270898 h 2546252"/>
                  <a:gd name="connsiteX108" fmla="*/ 4920841 w 6161649"/>
                  <a:gd name="connsiteY108" fmla="*/ 270898 h 2546252"/>
                  <a:gd name="connsiteX109" fmla="*/ 4965895 w 6161649"/>
                  <a:gd name="connsiteY109" fmla="*/ 239151 h 2546252"/>
                  <a:gd name="connsiteX110" fmla="*/ 5036234 w 6161649"/>
                  <a:gd name="connsiteY110" fmla="*/ 232117 h 2546252"/>
                  <a:gd name="connsiteX111" fmla="*/ 5057335 w 6161649"/>
                  <a:gd name="connsiteY111" fmla="*/ 211015 h 2546252"/>
                  <a:gd name="connsiteX112" fmla="*/ 5591907 w 6161649"/>
                  <a:gd name="connsiteY112" fmla="*/ 211015 h 2546252"/>
                  <a:gd name="connsiteX113" fmla="*/ 5591907 w 6161649"/>
                  <a:gd name="connsiteY113" fmla="*/ 211015 h 2546252"/>
                  <a:gd name="connsiteX114" fmla="*/ 5634111 w 6161649"/>
                  <a:gd name="connsiteY114" fmla="*/ 178887 h 2546252"/>
                  <a:gd name="connsiteX115" fmla="*/ 5720608 w 6161649"/>
                  <a:gd name="connsiteY115" fmla="*/ 170524 h 2546252"/>
                  <a:gd name="connsiteX116" fmla="*/ 5744751 w 6161649"/>
                  <a:gd name="connsiteY116" fmla="*/ 122427 h 2546252"/>
                  <a:gd name="connsiteX117" fmla="*/ 5805774 w 6161649"/>
                  <a:gd name="connsiteY117" fmla="*/ 94481 h 2546252"/>
                  <a:gd name="connsiteX118" fmla="*/ 5898545 w 6161649"/>
                  <a:gd name="connsiteY118" fmla="*/ 100184 h 2546252"/>
                  <a:gd name="connsiteX119" fmla="*/ 5908431 w 6161649"/>
                  <a:gd name="connsiteY119" fmla="*/ 35169 h 2546252"/>
                  <a:gd name="connsiteX120" fmla="*/ 5992837 w 6161649"/>
                  <a:gd name="connsiteY120" fmla="*/ 28135 h 2546252"/>
                  <a:gd name="connsiteX121" fmla="*/ 6084277 w 6161649"/>
                  <a:gd name="connsiteY121" fmla="*/ 21101 h 2546252"/>
                  <a:gd name="connsiteX122" fmla="*/ 6140547 w 6161649"/>
                  <a:gd name="connsiteY122" fmla="*/ 14067 h 2546252"/>
                  <a:gd name="connsiteX123" fmla="*/ 6161649 w 6161649"/>
                  <a:gd name="connsiteY123" fmla="*/ 0 h 2546252"/>
                  <a:gd name="connsiteX124" fmla="*/ 6161649 w 6161649"/>
                  <a:gd name="connsiteY124" fmla="*/ 0 h 2546252"/>
                  <a:gd name="connsiteX0" fmla="*/ 0 w 6161649"/>
                  <a:gd name="connsiteY0" fmla="*/ 2546252 h 2546252"/>
                  <a:gd name="connsiteX1" fmla="*/ 0 w 6161649"/>
                  <a:gd name="connsiteY1" fmla="*/ 2546252 h 2546252"/>
                  <a:gd name="connsiteX2" fmla="*/ 14067 w 6161649"/>
                  <a:gd name="connsiteY2" fmla="*/ 2482947 h 2546252"/>
                  <a:gd name="connsiteX3" fmla="*/ 28135 w 6161649"/>
                  <a:gd name="connsiteY3" fmla="*/ 2440744 h 2546252"/>
                  <a:gd name="connsiteX4" fmla="*/ 35169 w 6161649"/>
                  <a:gd name="connsiteY4" fmla="*/ 2370406 h 2546252"/>
                  <a:gd name="connsiteX5" fmla="*/ 42203 w 6161649"/>
                  <a:gd name="connsiteY5" fmla="*/ 2349304 h 2546252"/>
                  <a:gd name="connsiteX6" fmla="*/ 49237 w 6161649"/>
                  <a:gd name="connsiteY6" fmla="*/ 2307101 h 2546252"/>
                  <a:gd name="connsiteX7" fmla="*/ 56271 w 6161649"/>
                  <a:gd name="connsiteY7" fmla="*/ 2187526 h 2546252"/>
                  <a:gd name="connsiteX8" fmla="*/ 77372 w 6161649"/>
                  <a:gd name="connsiteY8" fmla="*/ 2110154 h 2546252"/>
                  <a:gd name="connsiteX9" fmla="*/ 84406 w 6161649"/>
                  <a:gd name="connsiteY9" fmla="*/ 2018714 h 2546252"/>
                  <a:gd name="connsiteX10" fmla="*/ 98474 w 6161649"/>
                  <a:gd name="connsiteY10" fmla="*/ 1976511 h 2546252"/>
                  <a:gd name="connsiteX11" fmla="*/ 105507 w 6161649"/>
                  <a:gd name="connsiteY11" fmla="*/ 1934307 h 2546252"/>
                  <a:gd name="connsiteX12" fmla="*/ 112541 w 6161649"/>
                  <a:gd name="connsiteY12" fmla="*/ 1913206 h 2546252"/>
                  <a:gd name="connsiteX13" fmla="*/ 119575 w 6161649"/>
                  <a:gd name="connsiteY13" fmla="*/ 1878037 h 2546252"/>
                  <a:gd name="connsiteX14" fmla="*/ 133643 w 6161649"/>
                  <a:gd name="connsiteY14" fmla="*/ 1835834 h 2546252"/>
                  <a:gd name="connsiteX15" fmla="*/ 147711 w 6161649"/>
                  <a:gd name="connsiteY15" fmla="*/ 1772529 h 2546252"/>
                  <a:gd name="connsiteX16" fmla="*/ 161778 w 6161649"/>
                  <a:gd name="connsiteY16" fmla="*/ 1751427 h 2546252"/>
                  <a:gd name="connsiteX17" fmla="*/ 168812 w 6161649"/>
                  <a:gd name="connsiteY17" fmla="*/ 1730326 h 2546252"/>
                  <a:gd name="connsiteX18" fmla="*/ 189914 w 6161649"/>
                  <a:gd name="connsiteY18" fmla="*/ 1716258 h 2546252"/>
                  <a:gd name="connsiteX19" fmla="*/ 203981 w 6161649"/>
                  <a:gd name="connsiteY19" fmla="*/ 1695157 h 2546252"/>
                  <a:gd name="connsiteX20" fmla="*/ 218049 w 6161649"/>
                  <a:gd name="connsiteY20" fmla="*/ 1652954 h 2546252"/>
                  <a:gd name="connsiteX21" fmla="*/ 239151 w 6161649"/>
                  <a:gd name="connsiteY21" fmla="*/ 1638886 h 2546252"/>
                  <a:gd name="connsiteX22" fmla="*/ 253218 w 6161649"/>
                  <a:gd name="connsiteY22" fmla="*/ 1617784 h 2546252"/>
                  <a:gd name="connsiteX23" fmla="*/ 274320 w 6161649"/>
                  <a:gd name="connsiteY23" fmla="*/ 1610751 h 2546252"/>
                  <a:gd name="connsiteX24" fmla="*/ 281354 w 6161649"/>
                  <a:gd name="connsiteY24" fmla="*/ 1589649 h 2546252"/>
                  <a:gd name="connsiteX25" fmla="*/ 309489 w 6161649"/>
                  <a:gd name="connsiteY25" fmla="*/ 1498209 h 2546252"/>
                  <a:gd name="connsiteX26" fmla="*/ 330591 w 6161649"/>
                  <a:gd name="connsiteY26" fmla="*/ 1484141 h 2546252"/>
                  <a:gd name="connsiteX27" fmla="*/ 372794 w 6161649"/>
                  <a:gd name="connsiteY27" fmla="*/ 1470074 h 2546252"/>
                  <a:gd name="connsiteX28" fmla="*/ 436098 w 6161649"/>
                  <a:gd name="connsiteY28" fmla="*/ 1441938 h 2546252"/>
                  <a:gd name="connsiteX29" fmla="*/ 457200 w 6161649"/>
                  <a:gd name="connsiteY29" fmla="*/ 1434904 h 2546252"/>
                  <a:gd name="connsiteX30" fmla="*/ 485335 w 6161649"/>
                  <a:gd name="connsiteY30" fmla="*/ 1392701 h 2546252"/>
                  <a:gd name="connsiteX31" fmla="*/ 492369 w 6161649"/>
                  <a:gd name="connsiteY31" fmla="*/ 1371600 h 2546252"/>
                  <a:gd name="connsiteX32" fmla="*/ 513471 w 6161649"/>
                  <a:gd name="connsiteY32" fmla="*/ 1357532 h 2546252"/>
                  <a:gd name="connsiteX33" fmla="*/ 562707 w 6161649"/>
                  <a:gd name="connsiteY33" fmla="*/ 1329397 h 2546252"/>
                  <a:gd name="connsiteX34" fmla="*/ 576775 w 6161649"/>
                  <a:gd name="connsiteY34" fmla="*/ 1308295 h 2546252"/>
                  <a:gd name="connsiteX35" fmla="*/ 597877 w 6161649"/>
                  <a:gd name="connsiteY35" fmla="*/ 1294227 h 2546252"/>
                  <a:gd name="connsiteX36" fmla="*/ 604911 w 6161649"/>
                  <a:gd name="connsiteY36" fmla="*/ 1273126 h 2546252"/>
                  <a:gd name="connsiteX37" fmla="*/ 661181 w 6161649"/>
                  <a:gd name="connsiteY37" fmla="*/ 1259058 h 2546252"/>
                  <a:gd name="connsiteX38" fmla="*/ 773723 w 6161649"/>
                  <a:gd name="connsiteY38" fmla="*/ 1259058 h 2546252"/>
                  <a:gd name="connsiteX39" fmla="*/ 773723 w 6161649"/>
                  <a:gd name="connsiteY39" fmla="*/ 1252024 h 2546252"/>
                  <a:gd name="connsiteX40" fmla="*/ 844061 w 6161649"/>
                  <a:gd name="connsiteY40" fmla="*/ 1202787 h 2546252"/>
                  <a:gd name="connsiteX41" fmla="*/ 858129 w 6161649"/>
                  <a:gd name="connsiteY41" fmla="*/ 1202787 h 2546252"/>
                  <a:gd name="connsiteX42" fmla="*/ 942535 w 6161649"/>
                  <a:gd name="connsiteY42" fmla="*/ 1202787 h 2546252"/>
                  <a:gd name="connsiteX43" fmla="*/ 970671 w 6161649"/>
                  <a:gd name="connsiteY43" fmla="*/ 1146517 h 2546252"/>
                  <a:gd name="connsiteX44" fmla="*/ 1033975 w 6161649"/>
                  <a:gd name="connsiteY44" fmla="*/ 1132449 h 2546252"/>
                  <a:gd name="connsiteX45" fmla="*/ 1069144 w 6161649"/>
                  <a:gd name="connsiteY45" fmla="*/ 1125415 h 2546252"/>
                  <a:gd name="connsiteX46" fmla="*/ 1083212 w 6161649"/>
                  <a:gd name="connsiteY46" fmla="*/ 1104314 h 2546252"/>
                  <a:gd name="connsiteX47" fmla="*/ 1125415 w 6161649"/>
                  <a:gd name="connsiteY47" fmla="*/ 1090246 h 2546252"/>
                  <a:gd name="connsiteX48" fmla="*/ 1125415 w 6161649"/>
                  <a:gd name="connsiteY48" fmla="*/ 1090246 h 2546252"/>
                  <a:gd name="connsiteX49" fmla="*/ 1153551 w 6161649"/>
                  <a:gd name="connsiteY49" fmla="*/ 1083212 h 2546252"/>
                  <a:gd name="connsiteX50" fmla="*/ 1195754 w 6161649"/>
                  <a:gd name="connsiteY50" fmla="*/ 1069144 h 2546252"/>
                  <a:gd name="connsiteX51" fmla="*/ 1216855 w 6161649"/>
                  <a:gd name="connsiteY51" fmla="*/ 1026941 h 2546252"/>
                  <a:gd name="connsiteX52" fmla="*/ 1230923 w 6161649"/>
                  <a:gd name="connsiteY52" fmla="*/ 1005840 h 2546252"/>
                  <a:gd name="connsiteX53" fmla="*/ 1353160 w 6161649"/>
                  <a:gd name="connsiteY53" fmla="*/ 1001278 h 2546252"/>
                  <a:gd name="connsiteX54" fmla="*/ 1390420 w 6161649"/>
                  <a:gd name="connsiteY54" fmla="*/ 965347 h 2546252"/>
                  <a:gd name="connsiteX55" fmla="*/ 1460948 w 6161649"/>
                  <a:gd name="connsiteY55" fmla="*/ 968200 h 2546252"/>
                  <a:gd name="connsiteX56" fmla="*/ 1498209 w 6161649"/>
                  <a:gd name="connsiteY56" fmla="*/ 949569 h 2546252"/>
                  <a:gd name="connsiteX57" fmla="*/ 1519311 w 6161649"/>
                  <a:gd name="connsiteY57" fmla="*/ 935501 h 2546252"/>
                  <a:gd name="connsiteX58" fmla="*/ 1563604 w 6161649"/>
                  <a:gd name="connsiteY58" fmla="*/ 938352 h 2546252"/>
                  <a:gd name="connsiteX59" fmla="*/ 1617214 w 6161649"/>
                  <a:gd name="connsiteY59" fmla="*/ 927136 h 2546252"/>
                  <a:gd name="connsiteX60" fmla="*/ 1688123 w 6161649"/>
                  <a:gd name="connsiteY60" fmla="*/ 886264 h 2546252"/>
                  <a:gd name="connsiteX61" fmla="*/ 1732797 w 6161649"/>
                  <a:gd name="connsiteY61" fmla="*/ 865543 h 2546252"/>
                  <a:gd name="connsiteX62" fmla="*/ 1821766 w 6161649"/>
                  <a:gd name="connsiteY62" fmla="*/ 866303 h 2546252"/>
                  <a:gd name="connsiteX63" fmla="*/ 1855224 w 6161649"/>
                  <a:gd name="connsiteY63" fmla="*/ 844441 h 2546252"/>
                  <a:gd name="connsiteX64" fmla="*/ 1913206 w 6161649"/>
                  <a:gd name="connsiteY64" fmla="*/ 844061 h 2546252"/>
                  <a:gd name="connsiteX65" fmla="*/ 1965294 w 6161649"/>
                  <a:gd name="connsiteY65" fmla="*/ 850335 h 2546252"/>
                  <a:gd name="connsiteX66" fmla="*/ 2013581 w 6161649"/>
                  <a:gd name="connsiteY66" fmla="*/ 852426 h 2546252"/>
                  <a:gd name="connsiteX67" fmla="*/ 2072132 w 6161649"/>
                  <a:gd name="connsiteY67" fmla="*/ 850335 h 2546252"/>
                  <a:gd name="connsiteX68" fmla="*/ 2124221 w 6161649"/>
                  <a:gd name="connsiteY68" fmla="*/ 851095 h 2546252"/>
                  <a:gd name="connsiteX69" fmla="*/ 2145323 w 6161649"/>
                  <a:gd name="connsiteY69" fmla="*/ 844061 h 2546252"/>
                  <a:gd name="connsiteX70" fmla="*/ 2208627 w 6161649"/>
                  <a:gd name="connsiteY70" fmla="*/ 837027 h 2546252"/>
                  <a:gd name="connsiteX71" fmla="*/ 2300067 w 6161649"/>
                  <a:gd name="connsiteY71" fmla="*/ 829994 h 2546252"/>
                  <a:gd name="connsiteX72" fmla="*/ 2368315 w 6161649"/>
                  <a:gd name="connsiteY72" fmla="*/ 818208 h 2546252"/>
                  <a:gd name="connsiteX73" fmla="*/ 2433711 w 6161649"/>
                  <a:gd name="connsiteY73" fmla="*/ 808892 h 2546252"/>
                  <a:gd name="connsiteX74" fmla="*/ 2454812 w 6161649"/>
                  <a:gd name="connsiteY74" fmla="*/ 801858 h 2546252"/>
                  <a:gd name="connsiteX75" fmla="*/ 2539218 w 6161649"/>
                  <a:gd name="connsiteY75" fmla="*/ 787791 h 2546252"/>
                  <a:gd name="connsiteX76" fmla="*/ 2553286 w 6161649"/>
                  <a:gd name="connsiteY76" fmla="*/ 766689 h 2546252"/>
                  <a:gd name="connsiteX77" fmla="*/ 2560320 w 6161649"/>
                  <a:gd name="connsiteY77" fmla="*/ 745587 h 2546252"/>
                  <a:gd name="connsiteX78" fmla="*/ 2581421 w 6161649"/>
                  <a:gd name="connsiteY78" fmla="*/ 738554 h 2546252"/>
                  <a:gd name="connsiteX79" fmla="*/ 2679895 w 6161649"/>
                  <a:gd name="connsiteY79" fmla="*/ 745587 h 2546252"/>
                  <a:gd name="connsiteX80" fmla="*/ 2764301 w 6161649"/>
                  <a:gd name="connsiteY80" fmla="*/ 745587 h 2546252"/>
                  <a:gd name="connsiteX81" fmla="*/ 2771335 w 6161649"/>
                  <a:gd name="connsiteY81" fmla="*/ 724486 h 2546252"/>
                  <a:gd name="connsiteX82" fmla="*/ 2813538 w 6161649"/>
                  <a:gd name="connsiteY82" fmla="*/ 717452 h 2546252"/>
                  <a:gd name="connsiteX83" fmla="*/ 2855741 w 6161649"/>
                  <a:gd name="connsiteY83" fmla="*/ 703384 h 2546252"/>
                  <a:gd name="connsiteX84" fmla="*/ 3017520 w 6161649"/>
                  <a:gd name="connsiteY84" fmla="*/ 695590 h 2546252"/>
                  <a:gd name="connsiteX85" fmla="*/ 3034630 w 6161649"/>
                  <a:gd name="connsiteY85" fmla="*/ 679812 h 2546252"/>
                  <a:gd name="connsiteX86" fmla="*/ 3123027 w 6161649"/>
                  <a:gd name="connsiteY86" fmla="*/ 668215 h 2546252"/>
                  <a:gd name="connsiteX87" fmla="*/ 3151163 w 6161649"/>
                  <a:gd name="connsiteY87" fmla="*/ 661181 h 2546252"/>
                  <a:gd name="connsiteX88" fmla="*/ 3200400 w 6161649"/>
                  <a:gd name="connsiteY88" fmla="*/ 647114 h 2546252"/>
                  <a:gd name="connsiteX89" fmla="*/ 3242603 w 6161649"/>
                  <a:gd name="connsiteY89" fmla="*/ 640080 h 2546252"/>
                  <a:gd name="connsiteX90" fmla="*/ 3294691 w 6161649"/>
                  <a:gd name="connsiteY90" fmla="*/ 628863 h 2546252"/>
                  <a:gd name="connsiteX91" fmla="*/ 3334043 w 6161649"/>
                  <a:gd name="connsiteY91" fmla="*/ 597877 h 2546252"/>
                  <a:gd name="connsiteX92" fmla="*/ 3397347 w 6161649"/>
                  <a:gd name="connsiteY92" fmla="*/ 513471 h 2546252"/>
                  <a:gd name="connsiteX93" fmla="*/ 3453618 w 6161649"/>
                  <a:gd name="connsiteY93" fmla="*/ 485335 h 2546252"/>
                  <a:gd name="connsiteX94" fmla="*/ 3495821 w 6161649"/>
                  <a:gd name="connsiteY94" fmla="*/ 471267 h 2546252"/>
                  <a:gd name="connsiteX95" fmla="*/ 3567300 w 6161649"/>
                  <a:gd name="connsiteY95" fmla="*/ 457581 h 2546252"/>
                  <a:gd name="connsiteX96" fmla="*/ 3655130 w 6161649"/>
                  <a:gd name="connsiteY96" fmla="*/ 453017 h 2546252"/>
                  <a:gd name="connsiteX97" fmla="*/ 3783449 w 6161649"/>
                  <a:gd name="connsiteY97" fmla="*/ 429064 h 2546252"/>
                  <a:gd name="connsiteX98" fmla="*/ 3896751 w 6161649"/>
                  <a:gd name="connsiteY98" fmla="*/ 407963 h 2546252"/>
                  <a:gd name="connsiteX99" fmla="*/ 3903784 w 6161649"/>
                  <a:gd name="connsiteY99" fmla="*/ 407963 h 2546252"/>
                  <a:gd name="connsiteX100" fmla="*/ 3903784 w 6161649"/>
                  <a:gd name="connsiteY100" fmla="*/ 379827 h 2546252"/>
                  <a:gd name="connsiteX101" fmla="*/ 4192172 w 6161649"/>
                  <a:gd name="connsiteY101" fmla="*/ 379827 h 2546252"/>
                  <a:gd name="connsiteX102" fmla="*/ 4220307 w 6161649"/>
                  <a:gd name="connsiteY102" fmla="*/ 337624 h 2546252"/>
                  <a:gd name="connsiteX103" fmla="*/ 4389120 w 6161649"/>
                  <a:gd name="connsiteY103" fmla="*/ 337624 h 2546252"/>
                  <a:gd name="connsiteX104" fmla="*/ 4389120 w 6161649"/>
                  <a:gd name="connsiteY104" fmla="*/ 337624 h 2546252"/>
                  <a:gd name="connsiteX105" fmla="*/ 4543864 w 6161649"/>
                  <a:gd name="connsiteY105" fmla="*/ 330591 h 2546252"/>
                  <a:gd name="connsiteX106" fmla="*/ 4543864 w 6161649"/>
                  <a:gd name="connsiteY106" fmla="*/ 330591 h 2546252"/>
                  <a:gd name="connsiteX107" fmla="*/ 4642338 w 6161649"/>
                  <a:gd name="connsiteY107" fmla="*/ 270898 h 2546252"/>
                  <a:gd name="connsiteX108" fmla="*/ 4920841 w 6161649"/>
                  <a:gd name="connsiteY108" fmla="*/ 270898 h 2546252"/>
                  <a:gd name="connsiteX109" fmla="*/ 4965895 w 6161649"/>
                  <a:gd name="connsiteY109" fmla="*/ 239151 h 2546252"/>
                  <a:gd name="connsiteX110" fmla="*/ 5036234 w 6161649"/>
                  <a:gd name="connsiteY110" fmla="*/ 232117 h 2546252"/>
                  <a:gd name="connsiteX111" fmla="*/ 5057335 w 6161649"/>
                  <a:gd name="connsiteY111" fmla="*/ 211015 h 2546252"/>
                  <a:gd name="connsiteX112" fmla="*/ 5591907 w 6161649"/>
                  <a:gd name="connsiteY112" fmla="*/ 211015 h 2546252"/>
                  <a:gd name="connsiteX113" fmla="*/ 5591907 w 6161649"/>
                  <a:gd name="connsiteY113" fmla="*/ 211015 h 2546252"/>
                  <a:gd name="connsiteX114" fmla="*/ 5634111 w 6161649"/>
                  <a:gd name="connsiteY114" fmla="*/ 178887 h 2546252"/>
                  <a:gd name="connsiteX115" fmla="*/ 5720608 w 6161649"/>
                  <a:gd name="connsiteY115" fmla="*/ 170524 h 2546252"/>
                  <a:gd name="connsiteX116" fmla="*/ 5744751 w 6161649"/>
                  <a:gd name="connsiteY116" fmla="*/ 122427 h 2546252"/>
                  <a:gd name="connsiteX117" fmla="*/ 5808245 w 6161649"/>
                  <a:gd name="connsiteY117" fmla="*/ 99424 h 2546252"/>
                  <a:gd name="connsiteX118" fmla="*/ 5898545 w 6161649"/>
                  <a:gd name="connsiteY118" fmla="*/ 100184 h 2546252"/>
                  <a:gd name="connsiteX119" fmla="*/ 5908431 w 6161649"/>
                  <a:gd name="connsiteY119" fmla="*/ 35169 h 2546252"/>
                  <a:gd name="connsiteX120" fmla="*/ 5992837 w 6161649"/>
                  <a:gd name="connsiteY120" fmla="*/ 28135 h 2546252"/>
                  <a:gd name="connsiteX121" fmla="*/ 6084277 w 6161649"/>
                  <a:gd name="connsiteY121" fmla="*/ 21101 h 2546252"/>
                  <a:gd name="connsiteX122" fmla="*/ 6140547 w 6161649"/>
                  <a:gd name="connsiteY122" fmla="*/ 14067 h 2546252"/>
                  <a:gd name="connsiteX123" fmla="*/ 6161649 w 6161649"/>
                  <a:gd name="connsiteY123" fmla="*/ 0 h 2546252"/>
                  <a:gd name="connsiteX124" fmla="*/ 6161649 w 6161649"/>
                  <a:gd name="connsiteY124" fmla="*/ 0 h 2546252"/>
                  <a:gd name="connsiteX0" fmla="*/ 0 w 6161649"/>
                  <a:gd name="connsiteY0" fmla="*/ 2546252 h 2546252"/>
                  <a:gd name="connsiteX1" fmla="*/ 0 w 6161649"/>
                  <a:gd name="connsiteY1" fmla="*/ 2546252 h 2546252"/>
                  <a:gd name="connsiteX2" fmla="*/ 14067 w 6161649"/>
                  <a:gd name="connsiteY2" fmla="*/ 2482947 h 2546252"/>
                  <a:gd name="connsiteX3" fmla="*/ 28135 w 6161649"/>
                  <a:gd name="connsiteY3" fmla="*/ 2440744 h 2546252"/>
                  <a:gd name="connsiteX4" fmla="*/ 35169 w 6161649"/>
                  <a:gd name="connsiteY4" fmla="*/ 2370406 h 2546252"/>
                  <a:gd name="connsiteX5" fmla="*/ 42203 w 6161649"/>
                  <a:gd name="connsiteY5" fmla="*/ 2349304 h 2546252"/>
                  <a:gd name="connsiteX6" fmla="*/ 49237 w 6161649"/>
                  <a:gd name="connsiteY6" fmla="*/ 2307101 h 2546252"/>
                  <a:gd name="connsiteX7" fmla="*/ 56271 w 6161649"/>
                  <a:gd name="connsiteY7" fmla="*/ 2187526 h 2546252"/>
                  <a:gd name="connsiteX8" fmla="*/ 77372 w 6161649"/>
                  <a:gd name="connsiteY8" fmla="*/ 2110154 h 2546252"/>
                  <a:gd name="connsiteX9" fmla="*/ 84406 w 6161649"/>
                  <a:gd name="connsiteY9" fmla="*/ 2018714 h 2546252"/>
                  <a:gd name="connsiteX10" fmla="*/ 98474 w 6161649"/>
                  <a:gd name="connsiteY10" fmla="*/ 1976511 h 2546252"/>
                  <a:gd name="connsiteX11" fmla="*/ 105507 w 6161649"/>
                  <a:gd name="connsiteY11" fmla="*/ 1934307 h 2546252"/>
                  <a:gd name="connsiteX12" fmla="*/ 112541 w 6161649"/>
                  <a:gd name="connsiteY12" fmla="*/ 1913206 h 2546252"/>
                  <a:gd name="connsiteX13" fmla="*/ 119575 w 6161649"/>
                  <a:gd name="connsiteY13" fmla="*/ 1878037 h 2546252"/>
                  <a:gd name="connsiteX14" fmla="*/ 133643 w 6161649"/>
                  <a:gd name="connsiteY14" fmla="*/ 1835834 h 2546252"/>
                  <a:gd name="connsiteX15" fmla="*/ 147711 w 6161649"/>
                  <a:gd name="connsiteY15" fmla="*/ 1772529 h 2546252"/>
                  <a:gd name="connsiteX16" fmla="*/ 161778 w 6161649"/>
                  <a:gd name="connsiteY16" fmla="*/ 1751427 h 2546252"/>
                  <a:gd name="connsiteX17" fmla="*/ 168812 w 6161649"/>
                  <a:gd name="connsiteY17" fmla="*/ 1730326 h 2546252"/>
                  <a:gd name="connsiteX18" fmla="*/ 189914 w 6161649"/>
                  <a:gd name="connsiteY18" fmla="*/ 1716258 h 2546252"/>
                  <a:gd name="connsiteX19" fmla="*/ 203981 w 6161649"/>
                  <a:gd name="connsiteY19" fmla="*/ 1695157 h 2546252"/>
                  <a:gd name="connsiteX20" fmla="*/ 218049 w 6161649"/>
                  <a:gd name="connsiteY20" fmla="*/ 1652954 h 2546252"/>
                  <a:gd name="connsiteX21" fmla="*/ 239151 w 6161649"/>
                  <a:gd name="connsiteY21" fmla="*/ 1638886 h 2546252"/>
                  <a:gd name="connsiteX22" fmla="*/ 253218 w 6161649"/>
                  <a:gd name="connsiteY22" fmla="*/ 1617784 h 2546252"/>
                  <a:gd name="connsiteX23" fmla="*/ 274320 w 6161649"/>
                  <a:gd name="connsiteY23" fmla="*/ 1610751 h 2546252"/>
                  <a:gd name="connsiteX24" fmla="*/ 281354 w 6161649"/>
                  <a:gd name="connsiteY24" fmla="*/ 1589649 h 2546252"/>
                  <a:gd name="connsiteX25" fmla="*/ 309489 w 6161649"/>
                  <a:gd name="connsiteY25" fmla="*/ 1498209 h 2546252"/>
                  <a:gd name="connsiteX26" fmla="*/ 330591 w 6161649"/>
                  <a:gd name="connsiteY26" fmla="*/ 1484141 h 2546252"/>
                  <a:gd name="connsiteX27" fmla="*/ 372794 w 6161649"/>
                  <a:gd name="connsiteY27" fmla="*/ 1470074 h 2546252"/>
                  <a:gd name="connsiteX28" fmla="*/ 436098 w 6161649"/>
                  <a:gd name="connsiteY28" fmla="*/ 1441938 h 2546252"/>
                  <a:gd name="connsiteX29" fmla="*/ 457200 w 6161649"/>
                  <a:gd name="connsiteY29" fmla="*/ 1434904 h 2546252"/>
                  <a:gd name="connsiteX30" fmla="*/ 485335 w 6161649"/>
                  <a:gd name="connsiteY30" fmla="*/ 1392701 h 2546252"/>
                  <a:gd name="connsiteX31" fmla="*/ 492369 w 6161649"/>
                  <a:gd name="connsiteY31" fmla="*/ 1371600 h 2546252"/>
                  <a:gd name="connsiteX32" fmla="*/ 513471 w 6161649"/>
                  <a:gd name="connsiteY32" fmla="*/ 1357532 h 2546252"/>
                  <a:gd name="connsiteX33" fmla="*/ 562707 w 6161649"/>
                  <a:gd name="connsiteY33" fmla="*/ 1329397 h 2546252"/>
                  <a:gd name="connsiteX34" fmla="*/ 576775 w 6161649"/>
                  <a:gd name="connsiteY34" fmla="*/ 1308295 h 2546252"/>
                  <a:gd name="connsiteX35" fmla="*/ 597877 w 6161649"/>
                  <a:gd name="connsiteY35" fmla="*/ 1294227 h 2546252"/>
                  <a:gd name="connsiteX36" fmla="*/ 604911 w 6161649"/>
                  <a:gd name="connsiteY36" fmla="*/ 1273126 h 2546252"/>
                  <a:gd name="connsiteX37" fmla="*/ 661181 w 6161649"/>
                  <a:gd name="connsiteY37" fmla="*/ 1259058 h 2546252"/>
                  <a:gd name="connsiteX38" fmla="*/ 773723 w 6161649"/>
                  <a:gd name="connsiteY38" fmla="*/ 1259058 h 2546252"/>
                  <a:gd name="connsiteX39" fmla="*/ 773723 w 6161649"/>
                  <a:gd name="connsiteY39" fmla="*/ 1252024 h 2546252"/>
                  <a:gd name="connsiteX40" fmla="*/ 844061 w 6161649"/>
                  <a:gd name="connsiteY40" fmla="*/ 1202787 h 2546252"/>
                  <a:gd name="connsiteX41" fmla="*/ 858129 w 6161649"/>
                  <a:gd name="connsiteY41" fmla="*/ 1202787 h 2546252"/>
                  <a:gd name="connsiteX42" fmla="*/ 942535 w 6161649"/>
                  <a:gd name="connsiteY42" fmla="*/ 1202787 h 2546252"/>
                  <a:gd name="connsiteX43" fmla="*/ 970671 w 6161649"/>
                  <a:gd name="connsiteY43" fmla="*/ 1146517 h 2546252"/>
                  <a:gd name="connsiteX44" fmla="*/ 1033975 w 6161649"/>
                  <a:gd name="connsiteY44" fmla="*/ 1132449 h 2546252"/>
                  <a:gd name="connsiteX45" fmla="*/ 1069144 w 6161649"/>
                  <a:gd name="connsiteY45" fmla="*/ 1125415 h 2546252"/>
                  <a:gd name="connsiteX46" fmla="*/ 1083212 w 6161649"/>
                  <a:gd name="connsiteY46" fmla="*/ 1104314 h 2546252"/>
                  <a:gd name="connsiteX47" fmla="*/ 1125415 w 6161649"/>
                  <a:gd name="connsiteY47" fmla="*/ 1090246 h 2546252"/>
                  <a:gd name="connsiteX48" fmla="*/ 1125415 w 6161649"/>
                  <a:gd name="connsiteY48" fmla="*/ 1090246 h 2546252"/>
                  <a:gd name="connsiteX49" fmla="*/ 1153551 w 6161649"/>
                  <a:gd name="connsiteY49" fmla="*/ 1083212 h 2546252"/>
                  <a:gd name="connsiteX50" fmla="*/ 1195754 w 6161649"/>
                  <a:gd name="connsiteY50" fmla="*/ 1069144 h 2546252"/>
                  <a:gd name="connsiteX51" fmla="*/ 1216855 w 6161649"/>
                  <a:gd name="connsiteY51" fmla="*/ 1026941 h 2546252"/>
                  <a:gd name="connsiteX52" fmla="*/ 1230923 w 6161649"/>
                  <a:gd name="connsiteY52" fmla="*/ 1005840 h 2546252"/>
                  <a:gd name="connsiteX53" fmla="*/ 1353160 w 6161649"/>
                  <a:gd name="connsiteY53" fmla="*/ 1001278 h 2546252"/>
                  <a:gd name="connsiteX54" fmla="*/ 1390420 w 6161649"/>
                  <a:gd name="connsiteY54" fmla="*/ 965347 h 2546252"/>
                  <a:gd name="connsiteX55" fmla="*/ 1460948 w 6161649"/>
                  <a:gd name="connsiteY55" fmla="*/ 968200 h 2546252"/>
                  <a:gd name="connsiteX56" fmla="*/ 1498209 w 6161649"/>
                  <a:gd name="connsiteY56" fmla="*/ 949569 h 2546252"/>
                  <a:gd name="connsiteX57" fmla="*/ 1519311 w 6161649"/>
                  <a:gd name="connsiteY57" fmla="*/ 935501 h 2546252"/>
                  <a:gd name="connsiteX58" fmla="*/ 1563604 w 6161649"/>
                  <a:gd name="connsiteY58" fmla="*/ 938352 h 2546252"/>
                  <a:gd name="connsiteX59" fmla="*/ 1617214 w 6161649"/>
                  <a:gd name="connsiteY59" fmla="*/ 927136 h 2546252"/>
                  <a:gd name="connsiteX60" fmla="*/ 1688123 w 6161649"/>
                  <a:gd name="connsiteY60" fmla="*/ 886264 h 2546252"/>
                  <a:gd name="connsiteX61" fmla="*/ 1732797 w 6161649"/>
                  <a:gd name="connsiteY61" fmla="*/ 865543 h 2546252"/>
                  <a:gd name="connsiteX62" fmla="*/ 1821766 w 6161649"/>
                  <a:gd name="connsiteY62" fmla="*/ 866303 h 2546252"/>
                  <a:gd name="connsiteX63" fmla="*/ 1855224 w 6161649"/>
                  <a:gd name="connsiteY63" fmla="*/ 844441 h 2546252"/>
                  <a:gd name="connsiteX64" fmla="*/ 1913206 w 6161649"/>
                  <a:gd name="connsiteY64" fmla="*/ 844061 h 2546252"/>
                  <a:gd name="connsiteX65" fmla="*/ 1965294 w 6161649"/>
                  <a:gd name="connsiteY65" fmla="*/ 850335 h 2546252"/>
                  <a:gd name="connsiteX66" fmla="*/ 2013581 w 6161649"/>
                  <a:gd name="connsiteY66" fmla="*/ 852426 h 2546252"/>
                  <a:gd name="connsiteX67" fmla="*/ 2072132 w 6161649"/>
                  <a:gd name="connsiteY67" fmla="*/ 850335 h 2546252"/>
                  <a:gd name="connsiteX68" fmla="*/ 2124221 w 6161649"/>
                  <a:gd name="connsiteY68" fmla="*/ 851095 h 2546252"/>
                  <a:gd name="connsiteX69" fmla="*/ 2145323 w 6161649"/>
                  <a:gd name="connsiteY69" fmla="*/ 844061 h 2546252"/>
                  <a:gd name="connsiteX70" fmla="*/ 2208627 w 6161649"/>
                  <a:gd name="connsiteY70" fmla="*/ 837027 h 2546252"/>
                  <a:gd name="connsiteX71" fmla="*/ 2300067 w 6161649"/>
                  <a:gd name="connsiteY71" fmla="*/ 829994 h 2546252"/>
                  <a:gd name="connsiteX72" fmla="*/ 2368315 w 6161649"/>
                  <a:gd name="connsiteY72" fmla="*/ 818208 h 2546252"/>
                  <a:gd name="connsiteX73" fmla="*/ 2433711 w 6161649"/>
                  <a:gd name="connsiteY73" fmla="*/ 808892 h 2546252"/>
                  <a:gd name="connsiteX74" fmla="*/ 2454812 w 6161649"/>
                  <a:gd name="connsiteY74" fmla="*/ 801858 h 2546252"/>
                  <a:gd name="connsiteX75" fmla="*/ 2539218 w 6161649"/>
                  <a:gd name="connsiteY75" fmla="*/ 787791 h 2546252"/>
                  <a:gd name="connsiteX76" fmla="*/ 2553286 w 6161649"/>
                  <a:gd name="connsiteY76" fmla="*/ 766689 h 2546252"/>
                  <a:gd name="connsiteX77" fmla="*/ 2560320 w 6161649"/>
                  <a:gd name="connsiteY77" fmla="*/ 745587 h 2546252"/>
                  <a:gd name="connsiteX78" fmla="*/ 2581421 w 6161649"/>
                  <a:gd name="connsiteY78" fmla="*/ 738554 h 2546252"/>
                  <a:gd name="connsiteX79" fmla="*/ 2679895 w 6161649"/>
                  <a:gd name="connsiteY79" fmla="*/ 745587 h 2546252"/>
                  <a:gd name="connsiteX80" fmla="*/ 2764301 w 6161649"/>
                  <a:gd name="connsiteY80" fmla="*/ 745587 h 2546252"/>
                  <a:gd name="connsiteX81" fmla="*/ 2771335 w 6161649"/>
                  <a:gd name="connsiteY81" fmla="*/ 724486 h 2546252"/>
                  <a:gd name="connsiteX82" fmla="*/ 2813538 w 6161649"/>
                  <a:gd name="connsiteY82" fmla="*/ 717452 h 2546252"/>
                  <a:gd name="connsiteX83" fmla="*/ 2855741 w 6161649"/>
                  <a:gd name="connsiteY83" fmla="*/ 703384 h 2546252"/>
                  <a:gd name="connsiteX84" fmla="*/ 3017520 w 6161649"/>
                  <a:gd name="connsiteY84" fmla="*/ 695590 h 2546252"/>
                  <a:gd name="connsiteX85" fmla="*/ 3034630 w 6161649"/>
                  <a:gd name="connsiteY85" fmla="*/ 679812 h 2546252"/>
                  <a:gd name="connsiteX86" fmla="*/ 3123027 w 6161649"/>
                  <a:gd name="connsiteY86" fmla="*/ 668215 h 2546252"/>
                  <a:gd name="connsiteX87" fmla="*/ 3151163 w 6161649"/>
                  <a:gd name="connsiteY87" fmla="*/ 661181 h 2546252"/>
                  <a:gd name="connsiteX88" fmla="*/ 3200400 w 6161649"/>
                  <a:gd name="connsiteY88" fmla="*/ 647114 h 2546252"/>
                  <a:gd name="connsiteX89" fmla="*/ 3242603 w 6161649"/>
                  <a:gd name="connsiteY89" fmla="*/ 640080 h 2546252"/>
                  <a:gd name="connsiteX90" fmla="*/ 3294691 w 6161649"/>
                  <a:gd name="connsiteY90" fmla="*/ 628863 h 2546252"/>
                  <a:gd name="connsiteX91" fmla="*/ 3334043 w 6161649"/>
                  <a:gd name="connsiteY91" fmla="*/ 597877 h 2546252"/>
                  <a:gd name="connsiteX92" fmla="*/ 3397347 w 6161649"/>
                  <a:gd name="connsiteY92" fmla="*/ 513471 h 2546252"/>
                  <a:gd name="connsiteX93" fmla="*/ 3453618 w 6161649"/>
                  <a:gd name="connsiteY93" fmla="*/ 485335 h 2546252"/>
                  <a:gd name="connsiteX94" fmla="*/ 3495821 w 6161649"/>
                  <a:gd name="connsiteY94" fmla="*/ 471267 h 2546252"/>
                  <a:gd name="connsiteX95" fmla="*/ 3567300 w 6161649"/>
                  <a:gd name="connsiteY95" fmla="*/ 457581 h 2546252"/>
                  <a:gd name="connsiteX96" fmla="*/ 3655130 w 6161649"/>
                  <a:gd name="connsiteY96" fmla="*/ 453017 h 2546252"/>
                  <a:gd name="connsiteX97" fmla="*/ 3783449 w 6161649"/>
                  <a:gd name="connsiteY97" fmla="*/ 429064 h 2546252"/>
                  <a:gd name="connsiteX98" fmla="*/ 3896751 w 6161649"/>
                  <a:gd name="connsiteY98" fmla="*/ 407963 h 2546252"/>
                  <a:gd name="connsiteX99" fmla="*/ 3903784 w 6161649"/>
                  <a:gd name="connsiteY99" fmla="*/ 407963 h 2546252"/>
                  <a:gd name="connsiteX100" fmla="*/ 3903784 w 6161649"/>
                  <a:gd name="connsiteY100" fmla="*/ 379827 h 2546252"/>
                  <a:gd name="connsiteX101" fmla="*/ 4192172 w 6161649"/>
                  <a:gd name="connsiteY101" fmla="*/ 379827 h 2546252"/>
                  <a:gd name="connsiteX102" fmla="*/ 4220307 w 6161649"/>
                  <a:gd name="connsiteY102" fmla="*/ 337624 h 2546252"/>
                  <a:gd name="connsiteX103" fmla="*/ 4389120 w 6161649"/>
                  <a:gd name="connsiteY103" fmla="*/ 337624 h 2546252"/>
                  <a:gd name="connsiteX104" fmla="*/ 4389120 w 6161649"/>
                  <a:gd name="connsiteY104" fmla="*/ 337624 h 2546252"/>
                  <a:gd name="connsiteX105" fmla="*/ 4543864 w 6161649"/>
                  <a:gd name="connsiteY105" fmla="*/ 330591 h 2546252"/>
                  <a:gd name="connsiteX106" fmla="*/ 4543864 w 6161649"/>
                  <a:gd name="connsiteY106" fmla="*/ 330591 h 2546252"/>
                  <a:gd name="connsiteX107" fmla="*/ 4642338 w 6161649"/>
                  <a:gd name="connsiteY107" fmla="*/ 270898 h 2546252"/>
                  <a:gd name="connsiteX108" fmla="*/ 4920841 w 6161649"/>
                  <a:gd name="connsiteY108" fmla="*/ 270898 h 2546252"/>
                  <a:gd name="connsiteX109" fmla="*/ 4965895 w 6161649"/>
                  <a:gd name="connsiteY109" fmla="*/ 239151 h 2546252"/>
                  <a:gd name="connsiteX110" fmla="*/ 5036234 w 6161649"/>
                  <a:gd name="connsiteY110" fmla="*/ 232117 h 2546252"/>
                  <a:gd name="connsiteX111" fmla="*/ 5057335 w 6161649"/>
                  <a:gd name="connsiteY111" fmla="*/ 211015 h 2546252"/>
                  <a:gd name="connsiteX112" fmla="*/ 5591907 w 6161649"/>
                  <a:gd name="connsiteY112" fmla="*/ 211015 h 2546252"/>
                  <a:gd name="connsiteX113" fmla="*/ 5591907 w 6161649"/>
                  <a:gd name="connsiteY113" fmla="*/ 211015 h 2546252"/>
                  <a:gd name="connsiteX114" fmla="*/ 5634111 w 6161649"/>
                  <a:gd name="connsiteY114" fmla="*/ 178887 h 2546252"/>
                  <a:gd name="connsiteX115" fmla="*/ 5720608 w 6161649"/>
                  <a:gd name="connsiteY115" fmla="*/ 170524 h 2546252"/>
                  <a:gd name="connsiteX116" fmla="*/ 5764522 w 6161649"/>
                  <a:gd name="connsiteY116" fmla="*/ 134783 h 2546252"/>
                  <a:gd name="connsiteX117" fmla="*/ 5808245 w 6161649"/>
                  <a:gd name="connsiteY117" fmla="*/ 99424 h 2546252"/>
                  <a:gd name="connsiteX118" fmla="*/ 5898545 w 6161649"/>
                  <a:gd name="connsiteY118" fmla="*/ 100184 h 2546252"/>
                  <a:gd name="connsiteX119" fmla="*/ 5908431 w 6161649"/>
                  <a:gd name="connsiteY119" fmla="*/ 35169 h 2546252"/>
                  <a:gd name="connsiteX120" fmla="*/ 5992837 w 6161649"/>
                  <a:gd name="connsiteY120" fmla="*/ 28135 h 2546252"/>
                  <a:gd name="connsiteX121" fmla="*/ 6084277 w 6161649"/>
                  <a:gd name="connsiteY121" fmla="*/ 21101 h 2546252"/>
                  <a:gd name="connsiteX122" fmla="*/ 6140547 w 6161649"/>
                  <a:gd name="connsiteY122" fmla="*/ 14067 h 2546252"/>
                  <a:gd name="connsiteX123" fmla="*/ 6161649 w 6161649"/>
                  <a:gd name="connsiteY123" fmla="*/ 0 h 2546252"/>
                  <a:gd name="connsiteX124" fmla="*/ 6161649 w 6161649"/>
                  <a:gd name="connsiteY124" fmla="*/ 0 h 2546252"/>
                  <a:gd name="connsiteX0" fmla="*/ 0 w 6161649"/>
                  <a:gd name="connsiteY0" fmla="*/ 2546252 h 2546252"/>
                  <a:gd name="connsiteX1" fmla="*/ 0 w 6161649"/>
                  <a:gd name="connsiteY1" fmla="*/ 2546252 h 2546252"/>
                  <a:gd name="connsiteX2" fmla="*/ 14067 w 6161649"/>
                  <a:gd name="connsiteY2" fmla="*/ 2482947 h 2546252"/>
                  <a:gd name="connsiteX3" fmla="*/ 28135 w 6161649"/>
                  <a:gd name="connsiteY3" fmla="*/ 2440744 h 2546252"/>
                  <a:gd name="connsiteX4" fmla="*/ 35169 w 6161649"/>
                  <a:gd name="connsiteY4" fmla="*/ 2370406 h 2546252"/>
                  <a:gd name="connsiteX5" fmla="*/ 42203 w 6161649"/>
                  <a:gd name="connsiteY5" fmla="*/ 2349304 h 2546252"/>
                  <a:gd name="connsiteX6" fmla="*/ 49237 w 6161649"/>
                  <a:gd name="connsiteY6" fmla="*/ 2307101 h 2546252"/>
                  <a:gd name="connsiteX7" fmla="*/ 56271 w 6161649"/>
                  <a:gd name="connsiteY7" fmla="*/ 2187526 h 2546252"/>
                  <a:gd name="connsiteX8" fmla="*/ 77372 w 6161649"/>
                  <a:gd name="connsiteY8" fmla="*/ 2110154 h 2546252"/>
                  <a:gd name="connsiteX9" fmla="*/ 84406 w 6161649"/>
                  <a:gd name="connsiteY9" fmla="*/ 2018714 h 2546252"/>
                  <a:gd name="connsiteX10" fmla="*/ 98474 w 6161649"/>
                  <a:gd name="connsiteY10" fmla="*/ 1976511 h 2546252"/>
                  <a:gd name="connsiteX11" fmla="*/ 105507 w 6161649"/>
                  <a:gd name="connsiteY11" fmla="*/ 1934307 h 2546252"/>
                  <a:gd name="connsiteX12" fmla="*/ 112541 w 6161649"/>
                  <a:gd name="connsiteY12" fmla="*/ 1913206 h 2546252"/>
                  <a:gd name="connsiteX13" fmla="*/ 119575 w 6161649"/>
                  <a:gd name="connsiteY13" fmla="*/ 1878037 h 2546252"/>
                  <a:gd name="connsiteX14" fmla="*/ 133643 w 6161649"/>
                  <a:gd name="connsiteY14" fmla="*/ 1835834 h 2546252"/>
                  <a:gd name="connsiteX15" fmla="*/ 147711 w 6161649"/>
                  <a:gd name="connsiteY15" fmla="*/ 1772529 h 2546252"/>
                  <a:gd name="connsiteX16" fmla="*/ 161778 w 6161649"/>
                  <a:gd name="connsiteY16" fmla="*/ 1751427 h 2546252"/>
                  <a:gd name="connsiteX17" fmla="*/ 168812 w 6161649"/>
                  <a:gd name="connsiteY17" fmla="*/ 1730326 h 2546252"/>
                  <a:gd name="connsiteX18" fmla="*/ 189914 w 6161649"/>
                  <a:gd name="connsiteY18" fmla="*/ 1716258 h 2546252"/>
                  <a:gd name="connsiteX19" fmla="*/ 203981 w 6161649"/>
                  <a:gd name="connsiteY19" fmla="*/ 1695157 h 2546252"/>
                  <a:gd name="connsiteX20" fmla="*/ 218049 w 6161649"/>
                  <a:gd name="connsiteY20" fmla="*/ 1652954 h 2546252"/>
                  <a:gd name="connsiteX21" fmla="*/ 239151 w 6161649"/>
                  <a:gd name="connsiteY21" fmla="*/ 1638886 h 2546252"/>
                  <a:gd name="connsiteX22" fmla="*/ 253218 w 6161649"/>
                  <a:gd name="connsiteY22" fmla="*/ 1617784 h 2546252"/>
                  <a:gd name="connsiteX23" fmla="*/ 274320 w 6161649"/>
                  <a:gd name="connsiteY23" fmla="*/ 1610751 h 2546252"/>
                  <a:gd name="connsiteX24" fmla="*/ 281354 w 6161649"/>
                  <a:gd name="connsiteY24" fmla="*/ 1589649 h 2546252"/>
                  <a:gd name="connsiteX25" fmla="*/ 309489 w 6161649"/>
                  <a:gd name="connsiteY25" fmla="*/ 1498209 h 2546252"/>
                  <a:gd name="connsiteX26" fmla="*/ 330591 w 6161649"/>
                  <a:gd name="connsiteY26" fmla="*/ 1484141 h 2546252"/>
                  <a:gd name="connsiteX27" fmla="*/ 372794 w 6161649"/>
                  <a:gd name="connsiteY27" fmla="*/ 1470074 h 2546252"/>
                  <a:gd name="connsiteX28" fmla="*/ 436098 w 6161649"/>
                  <a:gd name="connsiteY28" fmla="*/ 1441938 h 2546252"/>
                  <a:gd name="connsiteX29" fmla="*/ 457200 w 6161649"/>
                  <a:gd name="connsiteY29" fmla="*/ 1434904 h 2546252"/>
                  <a:gd name="connsiteX30" fmla="*/ 485335 w 6161649"/>
                  <a:gd name="connsiteY30" fmla="*/ 1392701 h 2546252"/>
                  <a:gd name="connsiteX31" fmla="*/ 492369 w 6161649"/>
                  <a:gd name="connsiteY31" fmla="*/ 1371600 h 2546252"/>
                  <a:gd name="connsiteX32" fmla="*/ 513471 w 6161649"/>
                  <a:gd name="connsiteY32" fmla="*/ 1357532 h 2546252"/>
                  <a:gd name="connsiteX33" fmla="*/ 562707 w 6161649"/>
                  <a:gd name="connsiteY33" fmla="*/ 1329397 h 2546252"/>
                  <a:gd name="connsiteX34" fmla="*/ 576775 w 6161649"/>
                  <a:gd name="connsiteY34" fmla="*/ 1308295 h 2546252"/>
                  <a:gd name="connsiteX35" fmla="*/ 597877 w 6161649"/>
                  <a:gd name="connsiteY35" fmla="*/ 1294227 h 2546252"/>
                  <a:gd name="connsiteX36" fmla="*/ 604911 w 6161649"/>
                  <a:gd name="connsiteY36" fmla="*/ 1273126 h 2546252"/>
                  <a:gd name="connsiteX37" fmla="*/ 661181 w 6161649"/>
                  <a:gd name="connsiteY37" fmla="*/ 1259058 h 2546252"/>
                  <a:gd name="connsiteX38" fmla="*/ 773723 w 6161649"/>
                  <a:gd name="connsiteY38" fmla="*/ 1259058 h 2546252"/>
                  <a:gd name="connsiteX39" fmla="*/ 773723 w 6161649"/>
                  <a:gd name="connsiteY39" fmla="*/ 1252024 h 2546252"/>
                  <a:gd name="connsiteX40" fmla="*/ 844061 w 6161649"/>
                  <a:gd name="connsiteY40" fmla="*/ 1202787 h 2546252"/>
                  <a:gd name="connsiteX41" fmla="*/ 858129 w 6161649"/>
                  <a:gd name="connsiteY41" fmla="*/ 1202787 h 2546252"/>
                  <a:gd name="connsiteX42" fmla="*/ 942535 w 6161649"/>
                  <a:gd name="connsiteY42" fmla="*/ 1202787 h 2546252"/>
                  <a:gd name="connsiteX43" fmla="*/ 970671 w 6161649"/>
                  <a:gd name="connsiteY43" fmla="*/ 1146517 h 2546252"/>
                  <a:gd name="connsiteX44" fmla="*/ 1033975 w 6161649"/>
                  <a:gd name="connsiteY44" fmla="*/ 1132449 h 2546252"/>
                  <a:gd name="connsiteX45" fmla="*/ 1069144 w 6161649"/>
                  <a:gd name="connsiteY45" fmla="*/ 1125415 h 2546252"/>
                  <a:gd name="connsiteX46" fmla="*/ 1083212 w 6161649"/>
                  <a:gd name="connsiteY46" fmla="*/ 1104314 h 2546252"/>
                  <a:gd name="connsiteX47" fmla="*/ 1125415 w 6161649"/>
                  <a:gd name="connsiteY47" fmla="*/ 1090246 h 2546252"/>
                  <a:gd name="connsiteX48" fmla="*/ 1125415 w 6161649"/>
                  <a:gd name="connsiteY48" fmla="*/ 1090246 h 2546252"/>
                  <a:gd name="connsiteX49" fmla="*/ 1153551 w 6161649"/>
                  <a:gd name="connsiteY49" fmla="*/ 1083212 h 2546252"/>
                  <a:gd name="connsiteX50" fmla="*/ 1195754 w 6161649"/>
                  <a:gd name="connsiteY50" fmla="*/ 1069144 h 2546252"/>
                  <a:gd name="connsiteX51" fmla="*/ 1216855 w 6161649"/>
                  <a:gd name="connsiteY51" fmla="*/ 1026941 h 2546252"/>
                  <a:gd name="connsiteX52" fmla="*/ 1230923 w 6161649"/>
                  <a:gd name="connsiteY52" fmla="*/ 1005840 h 2546252"/>
                  <a:gd name="connsiteX53" fmla="*/ 1353160 w 6161649"/>
                  <a:gd name="connsiteY53" fmla="*/ 1001278 h 2546252"/>
                  <a:gd name="connsiteX54" fmla="*/ 1390420 w 6161649"/>
                  <a:gd name="connsiteY54" fmla="*/ 965347 h 2546252"/>
                  <a:gd name="connsiteX55" fmla="*/ 1460948 w 6161649"/>
                  <a:gd name="connsiteY55" fmla="*/ 968200 h 2546252"/>
                  <a:gd name="connsiteX56" fmla="*/ 1498209 w 6161649"/>
                  <a:gd name="connsiteY56" fmla="*/ 949569 h 2546252"/>
                  <a:gd name="connsiteX57" fmla="*/ 1519311 w 6161649"/>
                  <a:gd name="connsiteY57" fmla="*/ 935501 h 2546252"/>
                  <a:gd name="connsiteX58" fmla="*/ 1563604 w 6161649"/>
                  <a:gd name="connsiteY58" fmla="*/ 938352 h 2546252"/>
                  <a:gd name="connsiteX59" fmla="*/ 1617214 w 6161649"/>
                  <a:gd name="connsiteY59" fmla="*/ 927136 h 2546252"/>
                  <a:gd name="connsiteX60" fmla="*/ 1688123 w 6161649"/>
                  <a:gd name="connsiteY60" fmla="*/ 886264 h 2546252"/>
                  <a:gd name="connsiteX61" fmla="*/ 1732797 w 6161649"/>
                  <a:gd name="connsiteY61" fmla="*/ 865543 h 2546252"/>
                  <a:gd name="connsiteX62" fmla="*/ 1821766 w 6161649"/>
                  <a:gd name="connsiteY62" fmla="*/ 866303 h 2546252"/>
                  <a:gd name="connsiteX63" fmla="*/ 1855224 w 6161649"/>
                  <a:gd name="connsiteY63" fmla="*/ 844441 h 2546252"/>
                  <a:gd name="connsiteX64" fmla="*/ 1913206 w 6161649"/>
                  <a:gd name="connsiteY64" fmla="*/ 844061 h 2546252"/>
                  <a:gd name="connsiteX65" fmla="*/ 1965294 w 6161649"/>
                  <a:gd name="connsiteY65" fmla="*/ 850335 h 2546252"/>
                  <a:gd name="connsiteX66" fmla="*/ 2013581 w 6161649"/>
                  <a:gd name="connsiteY66" fmla="*/ 852426 h 2546252"/>
                  <a:gd name="connsiteX67" fmla="*/ 2072132 w 6161649"/>
                  <a:gd name="connsiteY67" fmla="*/ 850335 h 2546252"/>
                  <a:gd name="connsiteX68" fmla="*/ 2124221 w 6161649"/>
                  <a:gd name="connsiteY68" fmla="*/ 851095 h 2546252"/>
                  <a:gd name="connsiteX69" fmla="*/ 2145323 w 6161649"/>
                  <a:gd name="connsiteY69" fmla="*/ 844061 h 2546252"/>
                  <a:gd name="connsiteX70" fmla="*/ 2208627 w 6161649"/>
                  <a:gd name="connsiteY70" fmla="*/ 837027 h 2546252"/>
                  <a:gd name="connsiteX71" fmla="*/ 2300067 w 6161649"/>
                  <a:gd name="connsiteY71" fmla="*/ 829994 h 2546252"/>
                  <a:gd name="connsiteX72" fmla="*/ 2368315 w 6161649"/>
                  <a:gd name="connsiteY72" fmla="*/ 818208 h 2546252"/>
                  <a:gd name="connsiteX73" fmla="*/ 2433711 w 6161649"/>
                  <a:gd name="connsiteY73" fmla="*/ 808892 h 2546252"/>
                  <a:gd name="connsiteX74" fmla="*/ 2454812 w 6161649"/>
                  <a:gd name="connsiteY74" fmla="*/ 801858 h 2546252"/>
                  <a:gd name="connsiteX75" fmla="*/ 2539218 w 6161649"/>
                  <a:gd name="connsiteY75" fmla="*/ 787791 h 2546252"/>
                  <a:gd name="connsiteX76" fmla="*/ 2553286 w 6161649"/>
                  <a:gd name="connsiteY76" fmla="*/ 766689 h 2546252"/>
                  <a:gd name="connsiteX77" fmla="*/ 2560320 w 6161649"/>
                  <a:gd name="connsiteY77" fmla="*/ 745587 h 2546252"/>
                  <a:gd name="connsiteX78" fmla="*/ 2581421 w 6161649"/>
                  <a:gd name="connsiteY78" fmla="*/ 738554 h 2546252"/>
                  <a:gd name="connsiteX79" fmla="*/ 2679895 w 6161649"/>
                  <a:gd name="connsiteY79" fmla="*/ 745587 h 2546252"/>
                  <a:gd name="connsiteX80" fmla="*/ 2764301 w 6161649"/>
                  <a:gd name="connsiteY80" fmla="*/ 745587 h 2546252"/>
                  <a:gd name="connsiteX81" fmla="*/ 2771335 w 6161649"/>
                  <a:gd name="connsiteY81" fmla="*/ 724486 h 2546252"/>
                  <a:gd name="connsiteX82" fmla="*/ 2813538 w 6161649"/>
                  <a:gd name="connsiteY82" fmla="*/ 717452 h 2546252"/>
                  <a:gd name="connsiteX83" fmla="*/ 2855741 w 6161649"/>
                  <a:gd name="connsiteY83" fmla="*/ 703384 h 2546252"/>
                  <a:gd name="connsiteX84" fmla="*/ 3017520 w 6161649"/>
                  <a:gd name="connsiteY84" fmla="*/ 695590 h 2546252"/>
                  <a:gd name="connsiteX85" fmla="*/ 3034630 w 6161649"/>
                  <a:gd name="connsiteY85" fmla="*/ 679812 h 2546252"/>
                  <a:gd name="connsiteX86" fmla="*/ 3123027 w 6161649"/>
                  <a:gd name="connsiteY86" fmla="*/ 668215 h 2546252"/>
                  <a:gd name="connsiteX87" fmla="*/ 3151163 w 6161649"/>
                  <a:gd name="connsiteY87" fmla="*/ 661181 h 2546252"/>
                  <a:gd name="connsiteX88" fmla="*/ 3200400 w 6161649"/>
                  <a:gd name="connsiteY88" fmla="*/ 647114 h 2546252"/>
                  <a:gd name="connsiteX89" fmla="*/ 3242603 w 6161649"/>
                  <a:gd name="connsiteY89" fmla="*/ 640080 h 2546252"/>
                  <a:gd name="connsiteX90" fmla="*/ 3294691 w 6161649"/>
                  <a:gd name="connsiteY90" fmla="*/ 628863 h 2546252"/>
                  <a:gd name="connsiteX91" fmla="*/ 3334043 w 6161649"/>
                  <a:gd name="connsiteY91" fmla="*/ 597877 h 2546252"/>
                  <a:gd name="connsiteX92" fmla="*/ 3397347 w 6161649"/>
                  <a:gd name="connsiteY92" fmla="*/ 513471 h 2546252"/>
                  <a:gd name="connsiteX93" fmla="*/ 3453618 w 6161649"/>
                  <a:gd name="connsiteY93" fmla="*/ 485335 h 2546252"/>
                  <a:gd name="connsiteX94" fmla="*/ 3495821 w 6161649"/>
                  <a:gd name="connsiteY94" fmla="*/ 471267 h 2546252"/>
                  <a:gd name="connsiteX95" fmla="*/ 3567300 w 6161649"/>
                  <a:gd name="connsiteY95" fmla="*/ 457581 h 2546252"/>
                  <a:gd name="connsiteX96" fmla="*/ 3655130 w 6161649"/>
                  <a:gd name="connsiteY96" fmla="*/ 453017 h 2546252"/>
                  <a:gd name="connsiteX97" fmla="*/ 3783449 w 6161649"/>
                  <a:gd name="connsiteY97" fmla="*/ 429064 h 2546252"/>
                  <a:gd name="connsiteX98" fmla="*/ 3896751 w 6161649"/>
                  <a:gd name="connsiteY98" fmla="*/ 407963 h 2546252"/>
                  <a:gd name="connsiteX99" fmla="*/ 3903784 w 6161649"/>
                  <a:gd name="connsiteY99" fmla="*/ 407963 h 2546252"/>
                  <a:gd name="connsiteX100" fmla="*/ 3903784 w 6161649"/>
                  <a:gd name="connsiteY100" fmla="*/ 379827 h 2546252"/>
                  <a:gd name="connsiteX101" fmla="*/ 4192172 w 6161649"/>
                  <a:gd name="connsiteY101" fmla="*/ 379827 h 2546252"/>
                  <a:gd name="connsiteX102" fmla="*/ 4220307 w 6161649"/>
                  <a:gd name="connsiteY102" fmla="*/ 337624 h 2546252"/>
                  <a:gd name="connsiteX103" fmla="*/ 4389120 w 6161649"/>
                  <a:gd name="connsiteY103" fmla="*/ 337624 h 2546252"/>
                  <a:gd name="connsiteX104" fmla="*/ 4389120 w 6161649"/>
                  <a:gd name="connsiteY104" fmla="*/ 337624 h 2546252"/>
                  <a:gd name="connsiteX105" fmla="*/ 4543864 w 6161649"/>
                  <a:gd name="connsiteY105" fmla="*/ 330591 h 2546252"/>
                  <a:gd name="connsiteX106" fmla="*/ 4543864 w 6161649"/>
                  <a:gd name="connsiteY106" fmla="*/ 330591 h 2546252"/>
                  <a:gd name="connsiteX107" fmla="*/ 4642338 w 6161649"/>
                  <a:gd name="connsiteY107" fmla="*/ 270898 h 2546252"/>
                  <a:gd name="connsiteX108" fmla="*/ 4920841 w 6161649"/>
                  <a:gd name="connsiteY108" fmla="*/ 270898 h 2546252"/>
                  <a:gd name="connsiteX109" fmla="*/ 4965895 w 6161649"/>
                  <a:gd name="connsiteY109" fmla="*/ 239151 h 2546252"/>
                  <a:gd name="connsiteX110" fmla="*/ 5036234 w 6161649"/>
                  <a:gd name="connsiteY110" fmla="*/ 232117 h 2546252"/>
                  <a:gd name="connsiteX111" fmla="*/ 5057335 w 6161649"/>
                  <a:gd name="connsiteY111" fmla="*/ 211015 h 2546252"/>
                  <a:gd name="connsiteX112" fmla="*/ 5591907 w 6161649"/>
                  <a:gd name="connsiteY112" fmla="*/ 211015 h 2546252"/>
                  <a:gd name="connsiteX113" fmla="*/ 5591907 w 6161649"/>
                  <a:gd name="connsiteY113" fmla="*/ 211015 h 2546252"/>
                  <a:gd name="connsiteX114" fmla="*/ 5634111 w 6161649"/>
                  <a:gd name="connsiteY114" fmla="*/ 178887 h 2546252"/>
                  <a:gd name="connsiteX115" fmla="*/ 5720608 w 6161649"/>
                  <a:gd name="connsiteY115" fmla="*/ 170524 h 2546252"/>
                  <a:gd name="connsiteX116" fmla="*/ 5764522 w 6161649"/>
                  <a:gd name="connsiteY116" fmla="*/ 134783 h 2546252"/>
                  <a:gd name="connsiteX117" fmla="*/ 5808245 w 6161649"/>
                  <a:gd name="connsiteY117" fmla="*/ 99424 h 2546252"/>
                  <a:gd name="connsiteX118" fmla="*/ 5898545 w 6161649"/>
                  <a:gd name="connsiteY118" fmla="*/ 100184 h 2546252"/>
                  <a:gd name="connsiteX119" fmla="*/ 5908431 w 6161649"/>
                  <a:gd name="connsiteY119" fmla="*/ 35169 h 2546252"/>
                  <a:gd name="connsiteX120" fmla="*/ 5992837 w 6161649"/>
                  <a:gd name="connsiteY120" fmla="*/ 28135 h 2546252"/>
                  <a:gd name="connsiteX121" fmla="*/ 6084277 w 6161649"/>
                  <a:gd name="connsiteY121" fmla="*/ 21101 h 2546252"/>
                  <a:gd name="connsiteX122" fmla="*/ 6140547 w 6161649"/>
                  <a:gd name="connsiteY122" fmla="*/ 14067 h 2546252"/>
                  <a:gd name="connsiteX123" fmla="*/ 6161649 w 6161649"/>
                  <a:gd name="connsiteY123" fmla="*/ 0 h 2546252"/>
                  <a:gd name="connsiteX124" fmla="*/ 6161649 w 6161649"/>
                  <a:gd name="connsiteY124" fmla="*/ 0 h 2546252"/>
                  <a:gd name="connsiteX0" fmla="*/ 0 w 6161649"/>
                  <a:gd name="connsiteY0" fmla="*/ 2546252 h 2546252"/>
                  <a:gd name="connsiteX1" fmla="*/ 0 w 6161649"/>
                  <a:gd name="connsiteY1" fmla="*/ 2546252 h 2546252"/>
                  <a:gd name="connsiteX2" fmla="*/ 14067 w 6161649"/>
                  <a:gd name="connsiteY2" fmla="*/ 2482947 h 2546252"/>
                  <a:gd name="connsiteX3" fmla="*/ 28135 w 6161649"/>
                  <a:gd name="connsiteY3" fmla="*/ 2440744 h 2546252"/>
                  <a:gd name="connsiteX4" fmla="*/ 35169 w 6161649"/>
                  <a:gd name="connsiteY4" fmla="*/ 2370406 h 2546252"/>
                  <a:gd name="connsiteX5" fmla="*/ 42203 w 6161649"/>
                  <a:gd name="connsiteY5" fmla="*/ 2349304 h 2546252"/>
                  <a:gd name="connsiteX6" fmla="*/ 49237 w 6161649"/>
                  <a:gd name="connsiteY6" fmla="*/ 2307101 h 2546252"/>
                  <a:gd name="connsiteX7" fmla="*/ 56271 w 6161649"/>
                  <a:gd name="connsiteY7" fmla="*/ 2187526 h 2546252"/>
                  <a:gd name="connsiteX8" fmla="*/ 77372 w 6161649"/>
                  <a:gd name="connsiteY8" fmla="*/ 2110154 h 2546252"/>
                  <a:gd name="connsiteX9" fmla="*/ 84406 w 6161649"/>
                  <a:gd name="connsiteY9" fmla="*/ 2018714 h 2546252"/>
                  <a:gd name="connsiteX10" fmla="*/ 98474 w 6161649"/>
                  <a:gd name="connsiteY10" fmla="*/ 1976511 h 2546252"/>
                  <a:gd name="connsiteX11" fmla="*/ 105507 w 6161649"/>
                  <a:gd name="connsiteY11" fmla="*/ 1934307 h 2546252"/>
                  <a:gd name="connsiteX12" fmla="*/ 112541 w 6161649"/>
                  <a:gd name="connsiteY12" fmla="*/ 1913206 h 2546252"/>
                  <a:gd name="connsiteX13" fmla="*/ 134403 w 6161649"/>
                  <a:gd name="connsiteY13" fmla="*/ 1870623 h 2546252"/>
                  <a:gd name="connsiteX14" fmla="*/ 133643 w 6161649"/>
                  <a:gd name="connsiteY14" fmla="*/ 1835834 h 2546252"/>
                  <a:gd name="connsiteX15" fmla="*/ 147711 w 6161649"/>
                  <a:gd name="connsiteY15" fmla="*/ 1772529 h 2546252"/>
                  <a:gd name="connsiteX16" fmla="*/ 161778 w 6161649"/>
                  <a:gd name="connsiteY16" fmla="*/ 1751427 h 2546252"/>
                  <a:gd name="connsiteX17" fmla="*/ 168812 w 6161649"/>
                  <a:gd name="connsiteY17" fmla="*/ 1730326 h 2546252"/>
                  <a:gd name="connsiteX18" fmla="*/ 189914 w 6161649"/>
                  <a:gd name="connsiteY18" fmla="*/ 1716258 h 2546252"/>
                  <a:gd name="connsiteX19" fmla="*/ 203981 w 6161649"/>
                  <a:gd name="connsiteY19" fmla="*/ 1695157 h 2546252"/>
                  <a:gd name="connsiteX20" fmla="*/ 218049 w 6161649"/>
                  <a:gd name="connsiteY20" fmla="*/ 1652954 h 2546252"/>
                  <a:gd name="connsiteX21" fmla="*/ 239151 w 6161649"/>
                  <a:gd name="connsiteY21" fmla="*/ 1638886 h 2546252"/>
                  <a:gd name="connsiteX22" fmla="*/ 253218 w 6161649"/>
                  <a:gd name="connsiteY22" fmla="*/ 1617784 h 2546252"/>
                  <a:gd name="connsiteX23" fmla="*/ 274320 w 6161649"/>
                  <a:gd name="connsiteY23" fmla="*/ 1610751 h 2546252"/>
                  <a:gd name="connsiteX24" fmla="*/ 281354 w 6161649"/>
                  <a:gd name="connsiteY24" fmla="*/ 1589649 h 2546252"/>
                  <a:gd name="connsiteX25" fmla="*/ 309489 w 6161649"/>
                  <a:gd name="connsiteY25" fmla="*/ 1498209 h 2546252"/>
                  <a:gd name="connsiteX26" fmla="*/ 330591 w 6161649"/>
                  <a:gd name="connsiteY26" fmla="*/ 1484141 h 2546252"/>
                  <a:gd name="connsiteX27" fmla="*/ 372794 w 6161649"/>
                  <a:gd name="connsiteY27" fmla="*/ 1470074 h 2546252"/>
                  <a:gd name="connsiteX28" fmla="*/ 436098 w 6161649"/>
                  <a:gd name="connsiteY28" fmla="*/ 1441938 h 2546252"/>
                  <a:gd name="connsiteX29" fmla="*/ 457200 w 6161649"/>
                  <a:gd name="connsiteY29" fmla="*/ 1434904 h 2546252"/>
                  <a:gd name="connsiteX30" fmla="*/ 485335 w 6161649"/>
                  <a:gd name="connsiteY30" fmla="*/ 1392701 h 2546252"/>
                  <a:gd name="connsiteX31" fmla="*/ 492369 w 6161649"/>
                  <a:gd name="connsiteY31" fmla="*/ 1371600 h 2546252"/>
                  <a:gd name="connsiteX32" fmla="*/ 513471 w 6161649"/>
                  <a:gd name="connsiteY32" fmla="*/ 1357532 h 2546252"/>
                  <a:gd name="connsiteX33" fmla="*/ 562707 w 6161649"/>
                  <a:gd name="connsiteY33" fmla="*/ 1329397 h 2546252"/>
                  <a:gd name="connsiteX34" fmla="*/ 576775 w 6161649"/>
                  <a:gd name="connsiteY34" fmla="*/ 1308295 h 2546252"/>
                  <a:gd name="connsiteX35" fmla="*/ 597877 w 6161649"/>
                  <a:gd name="connsiteY35" fmla="*/ 1294227 h 2546252"/>
                  <a:gd name="connsiteX36" fmla="*/ 604911 w 6161649"/>
                  <a:gd name="connsiteY36" fmla="*/ 1273126 h 2546252"/>
                  <a:gd name="connsiteX37" fmla="*/ 661181 w 6161649"/>
                  <a:gd name="connsiteY37" fmla="*/ 1259058 h 2546252"/>
                  <a:gd name="connsiteX38" fmla="*/ 773723 w 6161649"/>
                  <a:gd name="connsiteY38" fmla="*/ 1259058 h 2546252"/>
                  <a:gd name="connsiteX39" fmla="*/ 773723 w 6161649"/>
                  <a:gd name="connsiteY39" fmla="*/ 1252024 h 2546252"/>
                  <a:gd name="connsiteX40" fmla="*/ 844061 w 6161649"/>
                  <a:gd name="connsiteY40" fmla="*/ 1202787 h 2546252"/>
                  <a:gd name="connsiteX41" fmla="*/ 858129 w 6161649"/>
                  <a:gd name="connsiteY41" fmla="*/ 1202787 h 2546252"/>
                  <a:gd name="connsiteX42" fmla="*/ 942535 w 6161649"/>
                  <a:gd name="connsiteY42" fmla="*/ 1202787 h 2546252"/>
                  <a:gd name="connsiteX43" fmla="*/ 970671 w 6161649"/>
                  <a:gd name="connsiteY43" fmla="*/ 1146517 h 2546252"/>
                  <a:gd name="connsiteX44" fmla="*/ 1033975 w 6161649"/>
                  <a:gd name="connsiteY44" fmla="*/ 1132449 h 2546252"/>
                  <a:gd name="connsiteX45" fmla="*/ 1069144 w 6161649"/>
                  <a:gd name="connsiteY45" fmla="*/ 1125415 h 2546252"/>
                  <a:gd name="connsiteX46" fmla="*/ 1083212 w 6161649"/>
                  <a:gd name="connsiteY46" fmla="*/ 1104314 h 2546252"/>
                  <a:gd name="connsiteX47" fmla="*/ 1125415 w 6161649"/>
                  <a:gd name="connsiteY47" fmla="*/ 1090246 h 2546252"/>
                  <a:gd name="connsiteX48" fmla="*/ 1125415 w 6161649"/>
                  <a:gd name="connsiteY48" fmla="*/ 1090246 h 2546252"/>
                  <a:gd name="connsiteX49" fmla="*/ 1153551 w 6161649"/>
                  <a:gd name="connsiteY49" fmla="*/ 1083212 h 2546252"/>
                  <a:gd name="connsiteX50" fmla="*/ 1195754 w 6161649"/>
                  <a:gd name="connsiteY50" fmla="*/ 1069144 h 2546252"/>
                  <a:gd name="connsiteX51" fmla="*/ 1216855 w 6161649"/>
                  <a:gd name="connsiteY51" fmla="*/ 1026941 h 2546252"/>
                  <a:gd name="connsiteX52" fmla="*/ 1230923 w 6161649"/>
                  <a:gd name="connsiteY52" fmla="*/ 1005840 h 2546252"/>
                  <a:gd name="connsiteX53" fmla="*/ 1353160 w 6161649"/>
                  <a:gd name="connsiteY53" fmla="*/ 1001278 h 2546252"/>
                  <a:gd name="connsiteX54" fmla="*/ 1390420 w 6161649"/>
                  <a:gd name="connsiteY54" fmla="*/ 965347 h 2546252"/>
                  <a:gd name="connsiteX55" fmla="*/ 1460948 w 6161649"/>
                  <a:gd name="connsiteY55" fmla="*/ 968200 h 2546252"/>
                  <a:gd name="connsiteX56" fmla="*/ 1498209 w 6161649"/>
                  <a:gd name="connsiteY56" fmla="*/ 949569 h 2546252"/>
                  <a:gd name="connsiteX57" fmla="*/ 1519311 w 6161649"/>
                  <a:gd name="connsiteY57" fmla="*/ 935501 h 2546252"/>
                  <a:gd name="connsiteX58" fmla="*/ 1563604 w 6161649"/>
                  <a:gd name="connsiteY58" fmla="*/ 938352 h 2546252"/>
                  <a:gd name="connsiteX59" fmla="*/ 1617214 w 6161649"/>
                  <a:gd name="connsiteY59" fmla="*/ 927136 h 2546252"/>
                  <a:gd name="connsiteX60" fmla="*/ 1688123 w 6161649"/>
                  <a:gd name="connsiteY60" fmla="*/ 886264 h 2546252"/>
                  <a:gd name="connsiteX61" fmla="*/ 1732797 w 6161649"/>
                  <a:gd name="connsiteY61" fmla="*/ 865543 h 2546252"/>
                  <a:gd name="connsiteX62" fmla="*/ 1821766 w 6161649"/>
                  <a:gd name="connsiteY62" fmla="*/ 866303 h 2546252"/>
                  <a:gd name="connsiteX63" fmla="*/ 1855224 w 6161649"/>
                  <a:gd name="connsiteY63" fmla="*/ 844441 h 2546252"/>
                  <a:gd name="connsiteX64" fmla="*/ 1913206 w 6161649"/>
                  <a:gd name="connsiteY64" fmla="*/ 844061 h 2546252"/>
                  <a:gd name="connsiteX65" fmla="*/ 1965294 w 6161649"/>
                  <a:gd name="connsiteY65" fmla="*/ 850335 h 2546252"/>
                  <a:gd name="connsiteX66" fmla="*/ 2013581 w 6161649"/>
                  <a:gd name="connsiteY66" fmla="*/ 852426 h 2546252"/>
                  <a:gd name="connsiteX67" fmla="*/ 2072132 w 6161649"/>
                  <a:gd name="connsiteY67" fmla="*/ 850335 h 2546252"/>
                  <a:gd name="connsiteX68" fmla="*/ 2124221 w 6161649"/>
                  <a:gd name="connsiteY68" fmla="*/ 851095 h 2546252"/>
                  <a:gd name="connsiteX69" fmla="*/ 2145323 w 6161649"/>
                  <a:gd name="connsiteY69" fmla="*/ 844061 h 2546252"/>
                  <a:gd name="connsiteX70" fmla="*/ 2208627 w 6161649"/>
                  <a:gd name="connsiteY70" fmla="*/ 837027 h 2546252"/>
                  <a:gd name="connsiteX71" fmla="*/ 2300067 w 6161649"/>
                  <a:gd name="connsiteY71" fmla="*/ 829994 h 2546252"/>
                  <a:gd name="connsiteX72" fmla="*/ 2368315 w 6161649"/>
                  <a:gd name="connsiteY72" fmla="*/ 818208 h 2546252"/>
                  <a:gd name="connsiteX73" fmla="*/ 2433711 w 6161649"/>
                  <a:gd name="connsiteY73" fmla="*/ 808892 h 2546252"/>
                  <a:gd name="connsiteX74" fmla="*/ 2454812 w 6161649"/>
                  <a:gd name="connsiteY74" fmla="*/ 801858 h 2546252"/>
                  <a:gd name="connsiteX75" fmla="*/ 2539218 w 6161649"/>
                  <a:gd name="connsiteY75" fmla="*/ 787791 h 2546252"/>
                  <a:gd name="connsiteX76" fmla="*/ 2553286 w 6161649"/>
                  <a:gd name="connsiteY76" fmla="*/ 766689 h 2546252"/>
                  <a:gd name="connsiteX77" fmla="*/ 2560320 w 6161649"/>
                  <a:gd name="connsiteY77" fmla="*/ 745587 h 2546252"/>
                  <a:gd name="connsiteX78" fmla="*/ 2581421 w 6161649"/>
                  <a:gd name="connsiteY78" fmla="*/ 738554 h 2546252"/>
                  <a:gd name="connsiteX79" fmla="*/ 2679895 w 6161649"/>
                  <a:gd name="connsiteY79" fmla="*/ 745587 h 2546252"/>
                  <a:gd name="connsiteX80" fmla="*/ 2764301 w 6161649"/>
                  <a:gd name="connsiteY80" fmla="*/ 745587 h 2546252"/>
                  <a:gd name="connsiteX81" fmla="*/ 2771335 w 6161649"/>
                  <a:gd name="connsiteY81" fmla="*/ 724486 h 2546252"/>
                  <a:gd name="connsiteX82" fmla="*/ 2813538 w 6161649"/>
                  <a:gd name="connsiteY82" fmla="*/ 717452 h 2546252"/>
                  <a:gd name="connsiteX83" fmla="*/ 2855741 w 6161649"/>
                  <a:gd name="connsiteY83" fmla="*/ 703384 h 2546252"/>
                  <a:gd name="connsiteX84" fmla="*/ 3017520 w 6161649"/>
                  <a:gd name="connsiteY84" fmla="*/ 695590 h 2546252"/>
                  <a:gd name="connsiteX85" fmla="*/ 3034630 w 6161649"/>
                  <a:gd name="connsiteY85" fmla="*/ 679812 h 2546252"/>
                  <a:gd name="connsiteX86" fmla="*/ 3123027 w 6161649"/>
                  <a:gd name="connsiteY86" fmla="*/ 668215 h 2546252"/>
                  <a:gd name="connsiteX87" fmla="*/ 3151163 w 6161649"/>
                  <a:gd name="connsiteY87" fmla="*/ 661181 h 2546252"/>
                  <a:gd name="connsiteX88" fmla="*/ 3200400 w 6161649"/>
                  <a:gd name="connsiteY88" fmla="*/ 647114 h 2546252"/>
                  <a:gd name="connsiteX89" fmla="*/ 3242603 w 6161649"/>
                  <a:gd name="connsiteY89" fmla="*/ 640080 h 2546252"/>
                  <a:gd name="connsiteX90" fmla="*/ 3294691 w 6161649"/>
                  <a:gd name="connsiteY90" fmla="*/ 628863 h 2546252"/>
                  <a:gd name="connsiteX91" fmla="*/ 3334043 w 6161649"/>
                  <a:gd name="connsiteY91" fmla="*/ 597877 h 2546252"/>
                  <a:gd name="connsiteX92" fmla="*/ 3397347 w 6161649"/>
                  <a:gd name="connsiteY92" fmla="*/ 513471 h 2546252"/>
                  <a:gd name="connsiteX93" fmla="*/ 3453618 w 6161649"/>
                  <a:gd name="connsiteY93" fmla="*/ 485335 h 2546252"/>
                  <a:gd name="connsiteX94" fmla="*/ 3495821 w 6161649"/>
                  <a:gd name="connsiteY94" fmla="*/ 471267 h 2546252"/>
                  <a:gd name="connsiteX95" fmla="*/ 3567300 w 6161649"/>
                  <a:gd name="connsiteY95" fmla="*/ 457581 h 2546252"/>
                  <a:gd name="connsiteX96" fmla="*/ 3655130 w 6161649"/>
                  <a:gd name="connsiteY96" fmla="*/ 453017 h 2546252"/>
                  <a:gd name="connsiteX97" fmla="*/ 3783449 w 6161649"/>
                  <a:gd name="connsiteY97" fmla="*/ 429064 h 2546252"/>
                  <a:gd name="connsiteX98" fmla="*/ 3896751 w 6161649"/>
                  <a:gd name="connsiteY98" fmla="*/ 407963 h 2546252"/>
                  <a:gd name="connsiteX99" fmla="*/ 3903784 w 6161649"/>
                  <a:gd name="connsiteY99" fmla="*/ 407963 h 2546252"/>
                  <a:gd name="connsiteX100" fmla="*/ 3903784 w 6161649"/>
                  <a:gd name="connsiteY100" fmla="*/ 379827 h 2546252"/>
                  <a:gd name="connsiteX101" fmla="*/ 4192172 w 6161649"/>
                  <a:gd name="connsiteY101" fmla="*/ 379827 h 2546252"/>
                  <a:gd name="connsiteX102" fmla="*/ 4220307 w 6161649"/>
                  <a:gd name="connsiteY102" fmla="*/ 337624 h 2546252"/>
                  <a:gd name="connsiteX103" fmla="*/ 4389120 w 6161649"/>
                  <a:gd name="connsiteY103" fmla="*/ 337624 h 2546252"/>
                  <a:gd name="connsiteX104" fmla="*/ 4389120 w 6161649"/>
                  <a:gd name="connsiteY104" fmla="*/ 337624 h 2546252"/>
                  <a:gd name="connsiteX105" fmla="*/ 4543864 w 6161649"/>
                  <a:gd name="connsiteY105" fmla="*/ 330591 h 2546252"/>
                  <a:gd name="connsiteX106" fmla="*/ 4543864 w 6161649"/>
                  <a:gd name="connsiteY106" fmla="*/ 330591 h 2546252"/>
                  <a:gd name="connsiteX107" fmla="*/ 4642338 w 6161649"/>
                  <a:gd name="connsiteY107" fmla="*/ 270898 h 2546252"/>
                  <a:gd name="connsiteX108" fmla="*/ 4920841 w 6161649"/>
                  <a:gd name="connsiteY108" fmla="*/ 270898 h 2546252"/>
                  <a:gd name="connsiteX109" fmla="*/ 4965895 w 6161649"/>
                  <a:gd name="connsiteY109" fmla="*/ 239151 h 2546252"/>
                  <a:gd name="connsiteX110" fmla="*/ 5036234 w 6161649"/>
                  <a:gd name="connsiteY110" fmla="*/ 232117 h 2546252"/>
                  <a:gd name="connsiteX111" fmla="*/ 5057335 w 6161649"/>
                  <a:gd name="connsiteY111" fmla="*/ 211015 h 2546252"/>
                  <a:gd name="connsiteX112" fmla="*/ 5591907 w 6161649"/>
                  <a:gd name="connsiteY112" fmla="*/ 211015 h 2546252"/>
                  <a:gd name="connsiteX113" fmla="*/ 5591907 w 6161649"/>
                  <a:gd name="connsiteY113" fmla="*/ 211015 h 2546252"/>
                  <a:gd name="connsiteX114" fmla="*/ 5634111 w 6161649"/>
                  <a:gd name="connsiteY114" fmla="*/ 178887 h 2546252"/>
                  <a:gd name="connsiteX115" fmla="*/ 5720608 w 6161649"/>
                  <a:gd name="connsiteY115" fmla="*/ 170524 h 2546252"/>
                  <a:gd name="connsiteX116" fmla="*/ 5764522 w 6161649"/>
                  <a:gd name="connsiteY116" fmla="*/ 134783 h 2546252"/>
                  <a:gd name="connsiteX117" fmla="*/ 5808245 w 6161649"/>
                  <a:gd name="connsiteY117" fmla="*/ 99424 h 2546252"/>
                  <a:gd name="connsiteX118" fmla="*/ 5898545 w 6161649"/>
                  <a:gd name="connsiteY118" fmla="*/ 100184 h 2546252"/>
                  <a:gd name="connsiteX119" fmla="*/ 5908431 w 6161649"/>
                  <a:gd name="connsiteY119" fmla="*/ 35169 h 2546252"/>
                  <a:gd name="connsiteX120" fmla="*/ 5992837 w 6161649"/>
                  <a:gd name="connsiteY120" fmla="*/ 28135 h 2546252"/>
                  <a:gd name="connsiteX121" fmla="*/ 6084277 w 6161649"/>
                  <a:gd name="connsiteY121" fmla="*/ 21101 h 2546252"/>
                  <a:gd name="connsiteX122" fmla="*/ 6140547 w 6161649"/>
                  <a:gd name="connsiteY122" fmla="*/ 14067 h 2546252"/>
                  <a:gd name="connsiteX123" fmla="*/ 6161649 w 6161649"/>
                  <a:gd name="connsiteY123" fmla="*/ 0 h 2546252"/>
                  <a:gd name="connsiteX124" fmla="*/ 6161649 w 6161649"/>
                  <a:gd name="connsiteY124" fmla="*/ 0 h 2546252"/>
                  <a:gd name="connsiteX0" fmla="*/ 0 w 6161649"/>
                  <a:gd name="connsiteY0" fmla="*/ 2546252 h 2546252"/>
                  <a:gd name="connsiteX1" fmla="*/ 0 w 6161649"/>
                  <a:gd name="connsiteY1" fmla="*/ 2546252 h 2546252"/>
                  <a:gd name="connsiteX2" fmla="*/ 14067 w 6161649"/>
                  <a:gd name="connsiteY2" fmla="*/ 2482947 h 2546252"/>
                  <a:gd name="connsiteX3" fmla="*/ 28135 w 6161649"/>
                  <a:gd name="connsiteY3" fmla="*/ 2440744 h 2546252"/>
                  <a:gd name="connsiteX4" fmla="*/ 35169 w 6161649"/>
                  <a:gd name="connsiteY4" fmla="*/ 2370406 h 2546252"/>
                  <a:gd name="connsiteX5" fmla="*/ 42203 w 6161649"/>
                  <a:gd name="connsiteY5" fmla="*/ 2349304 h 2546252"/>
                  <a:gd name="connsiteX6" fmla="*/ 49237 w 6161649"/>
                  <a:gd name="connsiteY6" fmla="*/ 2307101 h 2546252"/>
                  <a:gd name="connsiteX7" fmla="*/ 56271 w 6161649"/>
                  <a:gd name="connsiteY7" fmla="*/ 2187526 h 2546252"/>
                  <a:gd name="connsiteX8" fmla="*/ 77372 w 6161649"/>
                  <a:gd name="connsiteY8" fmla="*/ 2110154 h 2546252"/>
                  <a:gd name="connsiteX9" fmla="*/ 84406 w 6161649"/>
                  <a:gd name="connsiteY9" fmla="*/ 2018714 h 2546252"/>
                  <a:gd name="connsiteX10" fmla="*/ 98474 w 6161649"/>
                  <a:gd name="connsiteY10" fmla="*/ 1976511 h 2546252"/>
                  <a:gd name="connsiteX11" fmla="*/ 105507 w 6161649"/>
                  <a:gd name="connsiteY11" fmla="*/ 1934307 h 2546252"/>
                  <a:gd name="connsiteX12" fmla="*/ 112541 w 6161649"/>
                  <a:gd name="connsiteY12" fmla="*/ 1913206 h 2546252"/>
                  <a:gd name="connsiteX13" fmla="*/ 134403 w 6161649"/>
                  <a:gd name="connsiteY13" fmla="*/ 1870623 h 2546252"/>
                  <a:gd name="connsiteX14" fmla="*/ 153414 w 6161649"/>
                  <a:gd name="connsiteY14" fmla="*/ 1835834 h 2546252"/>
                  <a:gd name="connsiteX15" fmla="*/ 147711 w 6161649"/>
                  <a:gd name="connsiteY15" fmla="*/ 1772529 h 2546252"/>
                  <a:gd name="connsiteX16" fmla="*/ 161778 w 6161649"/>
                  <a:gd name="connsiteY16" fmla="*/ 1751427 h 2546252"/>
                  <a:gd name="connsiteX17" fmla="*/ 168812 w 6161649"/>
                  <a:gd name="connsiteY17" fmla="*/ 1730326 h 2546252"/>
                  <a:gd name="connsiteX18" fmla="*/ 189914 w 6161649"/>
                  <a:gd name="connsiteY18" fmla="*/ 1716258 h 2546252"/>
                  <a:gd name="connsiteX19" fmla="*/ 203981 w 6161649"/>
                  <a:gd name="connsiteY19" fmla="*/ 1695157 h 2546252"/>
                  <a:gd name="connsiteX20" fmla="*/ 218049 w 6161649"/>
                  <a:gd name="connsiteY20" fmla="*/ 1652954 h 2546252"/>
                  <a:gd name="connsiteX21" fmla="*/ 239151 w 6161649"/>
                  <a:gd name="connsiteY21" fmla="*/ 1638886 h 2546252"/>
                  <a:gd name="connsiteX22" fmla="*/ 253218 w 6161649"/>
                  <a:gd name="connsiteY22" fmla="*/ 1617784 h 2546252"/>
                  <a:gd name="connsiteX23" fmla="*/ 274320 w 6161649"/>
                  <a:gd name="connsiteY23" fmla="*/ 1610751 h 2546252"/>
                  <a:gd name="connsiteX24" fmla="*/ 281354 w 6161649"/>
                  <a:gd name="connsiteY24" fmla="*/ 1589649 h 2546252"/>
                  <a:gd name="connsiteX25" fmla="*/ 309489 w 6161649"/>
                  <a:gd name="connsiteY25" fmla="*/ 1498209 h 2546252"/>
                  <a:gd name="connsiteX26" fmla="*/ 330591 w 6161649"/>
                  <a:gd name="connsiteY26" fmla="*/ 1484141 h 2546252"/>
                  <a:gd name="connsiteX27" fmla="*/ 372794 w 6161649"/>
                  <a:gd name="connsiteY27" fmla="*/ 1470074 h 2546252"/>
                  <a:gd name="connsiteX28" fmla="*/ 436098 w 6161649"/>
                  <a:gd name="connsiteY28" fmla="*/ 1441938 h 2546252"/>
                  <a:gd name="connsiteX29" fmla="*/ 457200 w 6161649"/>
                  <a:gd name="connsiteY29" fmla="*/ 1434904 h 2546252"/>
                  <a:gd name="connsiteX30" fmla="*/ 485335 w 6161649"/>
                  <a:gd name="connsiteY30" fmla="*/ 1392701 h 2546252"/>
                  <a:gd name="connsiteX31" fmla="*/ 492369 w 6161649"/>
                  <a:gd name="connsiteY31" fmla="*/ 1371600 h 2546252"/>
                  <a:gd name="connsiteX32" fmla="*/ 513471 w 6161649"/>
                  <a:gd name="connsiteY32" fmla="*/ 1357532 h 2546252"/>
                  <a:gd name="connsiteX33" fmla="*/ 562707 w 6161649"/>
                  <a:gd name="connsiteY33" fmla="*/ 1329397 h 2546252"/>
                  <a:gd name="connsiteX34" fmla="*/ 576775 w 6161649"/>
                  <a:gd name="connsiteY34" fmla="*/ 1308295 h 2546252"/>
                  <a:gd name="connsiteX35" fmla="*/ 597877 w 6161649"/>
                  <a:gd name="connsiteY35" fmla="*/ 1294227 h 2546252"/>
                  <a:gd name="connsiteX36" fmla="*/ 604911 w 6161649"/>
                  <a:gd name="connsiteY36" fmla="*/ 1273126 h 2546252"/>
                  <a:gd name="connsiteX37" fmla="*/ 661181 w 6161649"/>
                  <a:gd name="connsiteY37" fmla="*/ 1259058 h 2546252"/>
                  <a:gd name="connsiteX38" fmla="*/ 773723 w 6161649"/>
                  <a:gd name="connsiteY38" fmla="*/ 1259058 h 2546252"/>
                  <a:gd name="connsiteX39" fmla="*/ 773723 w 6161649"/>
                  <a:gd name="connsiteY39" fmla="*/ 1252024 h 2546252"/>
                  <a:gd name="connsiteX40" fmla="*/ 844061 w 6161649"/>
                  <a:gd name="connsiteY40" fmla="*/ 1202787 h 2546252"/>
                  <a:gd name="connsiteX41" fmla="*/ 858129 w 6161649"/>
                  <a:gd name="connsiteY41" fmla="*/ 1202787 h 2546252"/>
                  <a:gd name="connsiteX42" fmla="*/ 942535 w 6161649"/>
                  <a:gd name="connsiteY42" fmla="*/ 1202787 h 2546252"/>
                  <a:gd name="connsiteX43" fmla="*/ 970671 w 6161649"/>
                  <a:gd name="connsiteY43" fmla="*/ 1146517 h 2546252"/>
                  <a:gd name="connsiteX44" fmla="*/ 1033975 w 6161649"/>
                  <a:gd name="connsiteY44" fmla="*/ 1132449 h 2546252"/>
                  <a:gd name="connsiteX45" fmla="*/ 1069144 w 6161649"/>
                  <a:gd name="connsiteY45" fmla="*/ 1125415 h 2546252"/>
                  <a:gd name="connsiteX46" fmla="*/ 1083212 w 6161649"/>
                  <a:gd name="connsiteY46" fmla="*/ 1104314 h 2546252"/>
                  <a:gd name="connsiteX47" fmla="*/ 1125415 w 6161649"/>
                  <a:gd name="connsiteY47" fmla="*/ 1090246 h 2546252"/>
                  <a:gd name="connsiteX48" fmla="*/ 1125415 w 6161649"/>
                  <a:gd name="connsiteY48" fmla="*/ 1090246 h 2546252"/>
                  <a:gd name="connsiteX49" fmla="*/ 1153551 w 6161649"/>
                  <a:gd name="connsiteY49" fmla="*/ 1083212 h 2546252"/>
                  <a:gd name="connsiteX50" fmla="*/ 1195754 w 6161649"/>
                  <a:gd name="connsiteY50" fmla="*/ 1069144 h 2546252"/>
                  <a:gd name="connsiteX51" fmla="*/ 1216855 w 6161649"/>
                  <a:gd name="connsiteY51" fmla="*/ 1026941 h 2546252"/>
                  <a:gd name="connsiteX52" fmla="*/ 1230923 w 6161649"/>
                  <a:gd name="connsiteY52" fmla="*/ 1005840 h 2546252"/>
                  <a:gd name="connsiteX53" fmla="*/ 1353160 w 6161649"/>
                  <a:gd name="connsiteY53" fmla="*/ 1001278 h 2546252"/>
                  <a:gd name="connsiteX54" fmla="*/ 1390420 w 6161649"/>
                  <a:gd name="connsiteY54" fmla="*/ 965347 h 2546252"/>
                  <a:gd name="connsiteX55" fmla="*/ 1460948 w 6161649"/>
                  <a:gd name="connsiteY55" fmla="*/ 968200 h 2546252"/>
                  <a:gd name="connsiteX56" fmla="*/ 1498209 w 6161649"/>
                  <a:gd name="connsiteY56" fmla="*/ 949569 h 2546252"/>
                  <a:gd name="connsiteX57" fmla="*/ 1519311 w 6161649"/>
                  <a:gd name="connsiteY57" fmla="*/ 935501 h 2546252"/>
                  <a:gd name="connsiteX58" fmla="*/ 1563604 w 6161649"/>
                  <a:gd name="connsiteY58" fmla="*/ 938352 h 2546252"/>
                  <a:gd name="connsiteX59" fmla="*/ 1617214 w 6161649"/>
                  <a:gd name="connsiteY59" fmla="*/ 927136 h 2546252"/>
                  <a:gd name="connsiteX60" fmla="*/ 1688123 w 6161649"/>
                  <a:gd name="connsiteY60" fmla="*/ 886264 h 2546252"/>
                  <a:gd name="connsiteX61" fmla="*/ 1732797 w 6161649"/>
                  <a:gd name="connsiteY61" fmla="*/ 865543 h 2546252"/>
                  <a:gd name="connsiteX62" fmla="*/ 1821766 w 6161649"/>
                  <a:gd name="connsiteY62" fmla="*/ 866303 h 2546252"/>
                  <a:gd name="connsiteX63" fmla="*/ 1855224 w 6161649"/>
                  <a:gd name="connsiteY63" fmla="*/ 844441 h 2546252"/>
                  <a:gd name="connsiteX64" fmla="*/ 1913206 w 6161649"/>
                  <a:gd name="connsiteY64" fmla="*/ 844061 h 2546252"/>
                  <a:gd name="connsiteX65" fmla="*/ 1965294 w 6161649"/>
                  <a:gd name="connsiteY65" fmla="*/ 850335 h 2546252"/>
                  <a:gd name="connsiteX66" fmla="*/ 2013581 w 6161649"/>
                  <a:gd name="connsiteY66" fmla="*/ 852426 h 2546252"/>
                  <a:gd name="connsiteX67" fmla="*/ 2072132 w 6161649"/>
                  <a:gd name="connsiteY67" fmla="*/ 850335 h 2546252"/>
                  <a:gd name="connsiteX68" fmla="*/ 2124221 w 6161649"/>
                  <a:gd name="connsiteY68" fmla="*/ 851095 h 2546252"/>
                  <a:gd name="connsiteX69" fmla="*/ 2145323 w 6161649"/>
                  <a:gd name="connsiteY69" fmla="*/ 844061 h 2546252"/>
                  <a:gd name="connsiteX70" fmla="*/ 2208627 w 6161649"/>
                  <a:gd name="connsiteY70" fmla="*/ 837027 h 2546252"/>
                  <a:gd name="connsiteX71" fmla="*/ 2300067 w 6161649"/>
                  <a:gd name="connsiteY71" fmla="*/ 829994 h 2546252"/>
                  <a:gd name="connsiteX72" fmla="*/ 2368315 w 6161649"/>
                  <a:gd name="connsiteY72" fmla="*/ 818208 h 2546252"/>
                  <a:gd name="connsiteX73" fmla="*/ 2433711 w 6161649"/>
                  <a:gd name="connsiteY73" fmla="*/ 808892 h 2546252"/>
                  <a:gd name="connsiteX74" fmla="*/ 2454812 w 6161649"/>
                  <a:gd name="connsiteY74" fmla="*/ 801858 h 2546252"/>
                  <a:gd name="connsiteX75" fmla="*/ 2539218 w 6161649"/>
                  <a:gd name="connsiteY75" fmla="*/ 787791 h 2546252"/>
                  <a:gd name="connsiteX76" fmla="*/ 2553286 w 6161649"/>
                  <a:gd name="connsiteY76" fmla="*/ 766689 h 2546252"/>
                  <a:gd name="connsiteX77" fmla="*/ 2560320 w 6161649"/>
                  <a:gd name="connsiteY77" fmla="*/ 745587 h 2546252"/>
                  <a:gd name="connsiteX78" fmla="*/ 2581421 w 6161649"/>
                  <a:gd name="connsiteY78" fmla="*/ 738554 h 2546252"/>
                  <a:gd name="connsiteX79" fmla="*/ 2679895 w 6161649"/>
                  <a:gd name="connsiteY79" fmla="*/ 745587 h 2546252"/>
                  <a:gd name="connsiteX80" fmla="*/ 2764301 w 6161649"/>
                  <a:gd name="connsiteY80" fmla="*/ 745587 h 2546252"/>
                  <a:gd name="connsiteX81" fmla="*/ 2771335 w 6161649"/>
                  <a:gd name="connsiteY81" fmla="*/ 724486 h 2546252"/>
                  <a:gd name="connsiteX82" fmla="*/ 2813538 w 6161649"/>
                  <a:gd name="connsiteY82" fmla="*/ 717452 h 2546252"/>
                  <a:gd name="connsiteX83" fmla="*/ 2855741 w 6161649"/>
                  <a:gd name="connsiteY83" fmla="*/ 703384 h 2546252"/>
                  <a:gd name="connsiteX84" fmla="*/ 3017520 w 6161649"/>
                  <a:gd name="connsiteY84" fmla="*/ 695590 h 2546252"/>
                  <a:gd name="connsiteX85" fmla="*/ 3034630 w 6161649"/>
                  <a:gd name="connsiteY85" fmla="*/ 679812 h 2546252"/>
                  <a:gd name="connsiteX86" fmla="*/ 3123027 w 6161649"/>
                  <a:gd name="connsiteY86" fmla="*/ 668215 h 2546252"/>
                  <a:gd name="connsiteX87" fmla="*/ 3151163 w 6161649"/>
                  <a:gd name="connsiteY87" fmla="*/ 661181 h 2546252"/>
                  <a:gd name="connsiteX88" fmla="*/ 3200400 w 6161649"/>
                  <a:gd name="connsiteY88" fmla="*/ 647114 h 2546252"/>
                  <a:gd name="connsiteX89" fmla="*/ 3242603 w 6161649"/>
                  <a:gd name="connsiteY89" fmla="*/ 640080 h 2546252"/>
                  <a:gd name="connsiteX90" fmla="*/ 3294691 w 6161649"/>
                  <a:gd name="connsiteY90" fmla="*/ 628863 h 2546252"/>
                  <a:gd name="connsiteX91" fmla="*/ 3334043 w 6161649"/>
                  <a:gd name="connsiteY91" fmla="*/ 597877 h 2546252"/>
                  <a:gd name="connsiteX92" fmla="*/ 3397347 w 6161649"/>
                  <a:gd name="connsiteY92" fmla="*/ 513471 h 2546252"/>
                  <a:gd name="connsiteX93" fmla="*/ 3453618 w 6161649"/>
                  <a:gd name="connsiteY93" fmla="*/ 485335 h 2546252"/>
                  <a:gd name="connsiteX94" fmla="*/ 3495821 w 6161649"/>
                  <a:gd name="connsiteY94" fmla="*/ 471267 h 2546252"/>
                  <a:gd name="connsiteX95" fmla="*/ 3567300 w 6161649"/>
                  <a:gd name="connsiteY95" fmla="*/ 457581 h 2546252"/>
                  <a:gd name="connsiteX96" fmla="*/ 3655130 w 6161649"/>
                  <a:gd name="connsiteY96" fmla="*/ 453017 h 2546252"/>
                  <a:gd name="connsiteX97" fmla="*/ 3783449 w 6161649"/>
                  <a:gd name="connsiteY97" fmla="*/ 429064 h 2546252"/>
                  <a:gd name="connsiteX98" fmla="*/ 3896751 w 6161649"/>
                  <a:gd name="connsiteY98" fmla="*/ 407963 h 2546252"/>
                  <a:gd name="connsiteX99" fmla="*/ 3903784 w 6161649"/>
                  <a:gd name="connsiteY99" fmla="*/ 407963 h 2546252"/>
                  <a:gd name="connsiteX100" fmla="*/ 3903784 w 6161649"/>
                  <a:gd name="connsiteY100" fmla="*/ 379827 h 2546252"/>
                  <a:gd name="connsiteX101" fmla="*/ 4192172 w 6161649"/>
                  <a:gd name="connsiteY101" fmla="*/ 379827 h 2546252"/>
                  <a:gd name="connsiteX102" fmla="*/ 4220307 w 6161649"/>
                  <a:gd name="connsiteY102" fmla="*/ 337624 h 2546252"/>
                  <a:gd name="connsiteX103" fmla="*/ 4389120 w 6161649"/>
                  <a:gd name="connsiteY103" fmla="*/ 337624 h 2546252"/>
                  <a:gd name="connsiteX104" fmla="*/ 4389120 w 6161649"/>
                  <a:gd name="connsiteY104" fmla="*/ 337624 h 2546252"/>
                  <a:gd name="connsiteX105" fmla="*/ 4543864 w 6161649"/>
                  <a:gd name="connsiteY105" fmla="*/ 330591 h 2546252"/>
                  <a:gd name="connsiteX106" fmla="*/ 4543864 w 6161649"/>
                  <a:gd name="connsiteY106" fmla="*/ 330591 h 2546252"/>
                  <a:gd name="connsiteX107" fmla="*/ 4642338 w 6161649"/>
                  <a:gd name="connsiteY107" fmla="*/ 270898 h 2546252"/>
                  <a:gd name="connsiteX108" fmla="*/ 4920841 w 6161649"/>
                  <a:gd name="connsiteY108" fmla="*/ 270898 h 2546252"/>
                  <a:gd name="connsiteX109" fmla="*/ 4965895 w 6161649"/>
                  <a:gd name="connsiteY109" fmla="*/ 239151 h 2546252"/>
                  <a:gd name="connsiteX110" fmla="*/ 5036234 w 6161649"/>
                  <a:gd name="connsiteY110" fmla="*/ 232117 h 2546252"/>
                  <a:gd name="connsiteX111" fmla="*/ 5057335 w 6161649"/>
                  <a:gd name="connsiteY111" fmla="*/ 211015 h 2546252"/>
                  <a:gd name="connsiteX112" fmla="*/ 5591907 w 6161649"/>
                  <a:gd name="connsiteY112" fmla="*/ 211015 h 2546252"/>
                  <a:gd name="connsiteX113" fmla="*/ 5591907 w 6161649"/>
                  <a:gd name="connsiteY113" fmla="*/ 211015 h 2546252"/>
                  <a:gd name="connsiteX114" fmla="*/ 5634111 w 6161649"/>
                  <a:gd name="connsiteY114" fmla="*/ 178887 h 2546252"/>
                  <a:gd name="connsiteX115" fmla="*/ 5720608 w 6161649"/>
                  <a:gd name="connsiteY115" fmla="*/ 170524 h 2546252"/>
                  <a:gd name="connsiteX116" fmla="*/ 5764522 w 6161649"/>
                  <a:gd name="connsiteY116" fmla="*/ 134783 h 2546252"/>
                  <a:gd name="connsiteX117" fmla="*/ 5808245 w 6161649"/>
                  <a:gd name="connsiteY117" fmla="*/ 99424 h 2546252"/>
                  <a:gd name="connsiteX118" fmla="*/ 5898545 w 6161649"/>
                  <a:gd name="connsiteY118" fmla="*/ 100184 h 2546252"/>
                  <a:gd name="connsiteX119" fmla="*/ 5908431 w 6161649"/>
                  <a:gd name="connsiteY119" fmla="*/ 35169 h 2546252"/>
                  <a:gd name="connsiteX120" fmla="*/ 5992837 w 6161649"/>
                  <a:gd name="connsiteY120" fmla="*/ 28135 h 2546252"/>
                  <a:gd name="connsiteX121" fmla="*/ 6084277 w 6161649"/>
                  <a:gd name="connsiteY121" fmla="*/ 21101 h 2546252"/>
                  <a:gd name="connsiteX122" fmla="*/ 6140547 w 6161649"/>
                  <a:gd name="connsiteY122" fmla="*/ 14067 h 2546252"/>
                  <a:gd name="connsiteX123" fmla="*/ 6161649 w 6161649"/>
                  <a:gd name="connsiteY123" fmla="*/ 0 h 2546252"/>
                  <a:gd name="connsiteX124" fmla="*/ 6161649 w 6161649"/>
                  <a:gd name="connsiteY124" fmla="*/ 0 h 2546252"/>
                  <a:gd name="connsiteX0" fmla="*/ 0 w 6161649"/>
                  <a:gd name="connsiteY0" fmla="*/ 2546252 h 2546252"/>
                  <a:gd name="connsiteX1" fmla="*/ 0 w 6161649"/>
                  <a:gd name="connsiteY1" fmla="*/ 2546252 h 2546252"/>
                  <a:gd name="connsiteX2" fmla="*/ 14067 w 6161649"/>
                  <a:gd name="connsiteY2" fmla="*/ 2482947 h 2546252"/>
                  <a:gd name="connsiteX3" fmla="*/ 28135 w 6161649"/>
                  <a:gd name="connsiteY3" fmla="*/ 2440744 h 2546252"/>
                  <a:gd name="connsiteX4" fmla="*/ 35169 w 6161649"/>
                  <a:gd name="connsiteY4" fmla="*/ 2370406 h 2546252"/>
                  <a:gd name="connsiteX5" fmla="*/ 42203 w 6161649"/>
                  <a:gd name="connsiteY5" fmla="*/ 2349304 h 2546252"/>
                  <a:gd name="connsiteX6" fmla="*/ 49237 w 6161649"/>
                  <a:gd name="connsiteY6" fmla="*/ 2307101 h 2546252"/>
                  <a:gd name="connsiteX7" fmla="*/ 56271 w 6161649"/>
                  <a:gd name="connsiteY7" fmla="*/ 2187526 h 2546252"/>
                  <a:gd name="connsiteX8" fmla="*/ 77372 w 6161649"/>
                  <a:gd name="connsiteY8" fmla="*/ 2110154 h 2546252"/>
                  <a:gd name="connsiteX9" fmla="*/ 84406 w 6161649"/>
                  <a:gd name="connsiteY9" fmla="*/ 2018714 h 2546252"/>
                  <a:gd name="connsiteX10" fmla="*/ 98474 w 6161649"/>
                  <a:gd name="connsiteY10" fmla="*/ 1976511 h 2546252"/>
                  <a:gd name="connsiteX11" fmla="*/ 105507 w 6161649"/>
                  <a:gd name="connsiteY11" fmla="*/ 1934307 h 2546252"/>
                  <a:gd name="connsiteX12" fmla="*/ 112541 w 6161649"/>
                  <a:gd name="connsiteY12" fmla="*/ 1913206 h 2546252"/>
                  <a:gd name="connsiteX13" fmla="*/ 134403 w 6161649"/>
                  <a:gd name="connsiteY13" fmla="*/ 1870623 h 2546252"/>
                  <a:gd name="connsiteX14" fmla="*/ 153414 w 6161649"/>
                  <a:gd name="connsiteY14" fmla="*/ 1835834 h 2546252"/>
                  <a:gd name="connsiteX15" fmla="*/ 169953 w 6161649"/>
                  <a:gd name="connsiteY15" fmla="*/ 1789829 h 2546252"/>
                  <a:gd name="connsiteX16" fmla="*/ 161778 w 6161649"/>
                  <a:gd name="connsiteY16" fmla="*/ 1751427 h 2546252"/>
                  <a:gd name="connsiteX17" fmla="*/ 168812 w 6161649"/>
                  <a:gd name="connsiteY17" fmla="*/ 1730326 h 2546252"/>
                  <a:gd name="connsiteX18" fmla="*/ 189914 w 6161649"/>
                  <a:gd name="connsiteY18" fmla="*/ 1716258 h 2546252"/>
                  <a:gd name="connsiteX19" fmla="*/ 203981 w 6161649"/>
                  <a:gd name="connsiteY19" fmla="*/ 1695157 h 2546252"/>
                  <a:gd name="connsiteX20" fmla="*/ 218049 w 6161649"/>
                  <a:gd name="connsiteY20" fmla="*/ 1652954 h 2546252"/>
                  <a:gd name="connsiteX21" fmla="*/ 239151 w 6161649"/>
                  <a:gd name="connsiteY21" fmla="*/ 1638886 h 2546252"/>
                  <a:gd name="connsiteX22" fmla="*/ 253218 w 6161649"/>
                  <a:gd name="connsiteY22" fmla="*/ 1617784 h 2546252"/>
                  <a:gd name="connsiteX23" fmla="*/ 274320 w 6161649"/>
                  <a:gd name="connsiteY23" fmla="*/ 1610751 h 2546252"/>
                  <a:gd name="connsiteX24" fmla="*/ 281354 w 6161649"/>
                  <a:gd name="connsiteY24" fmla="*/ 1589649 h 2546252"/>
                  <a:gd name="connsiteX25" fmla="*/ 309489 w 6161649"/>
                  <a:gd name="connsiteY25" fmla="*/ 1498209 h 2546252"/>
                  <a:gd name="connsiteX26" fmla="*/ 330591 w 6161649"/>
                  <a:gd name="connsiteY26" fmla="*/ 1484141 h 2546252"/>
                  <a:gd name="connsiteX27" fmla="*/ 372794 w 6161649"/>
                  <a:gd name="connsiteY27" fmla="*/ 1470074 h 2546252"/>
                  <a:gd name="connsiteX28" fmla="*/ 436098 w 6161649"/>
                  <a:gd name="connsiteY28" fmla="*/ 1441938 h 2546252"/>
                  <a:gd name="connsiteX29" fmla="*/ 457200 w 6161649"/>
                  <a:gd name="connsiteY29" fmla="*/ 1434904 h 2546252"/>
                  <a:gd name="connsiteX30" fmla="*/ 485335 w 6161649"/>
                  <a:gd name="connsiteY30" fmla="*/ 1392701 h 2546252"/>
                  <a:gd name="connsiteX31" fmla="*/ 492369 w 6161649"/>
                  <a:gd name="connsiteY31" fmla="*/ 1371600 h 2546252"/>
                  <a:gd name="connsiteX32" fmla="*/ 513471 w 6161649"/>
                  <a:gd name="connsiteY32" fmla="*/ 1357532 h 2546252"/>
                  <a:gd name="connsiteX33" fmla="*/ 562707 w 6161649"/>
                  <a:gd name="connsiteY33" fmla="*/ 1329397 h 2546252"/>
                  <a:gd name="connsiteX34" fmla="*/ 576775 w 6161649"/>
                  <a:gd name="connsiteY34" fmla="*/ 1308295 h 2546252"/>
                  <a:gd name="connsiteX35" fmla="*/ 597877 w 6161649"/>
                  <a:gd name="connsiteY35" fmla="*/ 1294227 h 2546252"/>
                  <a:gd name="connsiteX36" fmla="*/ 604911 w 6161649"/>
                  <a:gd name="connsiteY36" fmla="*/ 1273126 h 2546252"/>
                  <a:gd name="connsiteX37" fmla="*/ 661181 w 6161649"/>
                  <a:gd name="connsiteY37" fmla="*/ 1259058 h 2546252"/>
                  <a:gd name="connsiteX38" fmla="*/ 773723 w 6161649"/>
                  <a:gd name="connsiteY38" fmla="*/ 1259058 h 2546252"/>
                  <a:gd name="connsiteX39" fmla="*/ 773723 w 6161649"/>
                  <a:gd name="connsiteY39" fmla="*/ 1252024 h 2546252"/>
                  <a:gd name="connsiteX40" fmla="*/ 844061 w 6161649"/>
                  <a:gd name="connsiteY40" fmla="*/ 1202787 h 2546252"/>
                  <a:gd name="connsiteX41" fmla="*/ 858129 w 6161649"/>
                  <a:gd name="connsiteY41" fmla="*/ 1202787 h 2546252"/>
                  <a:gd name="connsiteX42" fmla="*/ 942535 w 6161649"/>
                  <a:gd name="connsiteY42" fmla="*/ 1202787 h 2546252"/>
                  <a:gd name="connsiteX43" fmla="*/ 970671 w 6161649"/>
                  <a:gd name="connsiteY43" fmla="*/ 1146517 h 2546252"/>
                  <a:gd name="connsiteX44" fmla="*/ 1033975 w 6161649"/>
                  <a:gd name="connsiteY44" fmla="*/ 1132449 h 2546252"/>
                  <a:gd name="connsiteX45" fmla="*/ 1069144 w 6161649"/>
                  <a:gd name="connsiteY45" fmla="*/ 1125415 h 2546252"/>
                  <a:gd name="connsiteX46" fmla="*/ 1083212 w 6161649"/>
                  <a:gd name="connsiteY46" fmla="*/ 1104314 h 2546252"/>
                  <a:gd name="connsiteX47" fmla="*/ 1125415 w 6161649"/>
                  <a:gd name="connsiteY47" fmla="*/ 1090246 h 2546252"/>
                  <a:gd name="connsiteX48" fmla="*/ 1125415 w 6161649"/>
                  <a:gd name="connsiteY48" fmla="*/ 1090246 h 2546252"/>
                  <a:gd name="connsiteX49" fmla="*/ 1153551 w 6161649"/>
                  <a:gd name="connsiteY49" fmla="*/ 1083212 h 2546252"/>
                  <a:gd name="connsiteX50" fmla="*/ 1195754 w 6161649"/>
                  <a:gd name="connsiteY50" fmla="*/ 1069144 h 2546252"/>
                  <a:gd name="connsiteX51" fmla="*/ 1216855 w 6161649"/>
                  <a:gd name="connsiteY51" fmla="*/ 1026941 h 2546252"/>
                  <a:gd name="connsiteX52" fmla="*/ 1230923 w 6161649"/>
                  <a:gd name="connsiteY52" fmla="*/ 1005840 h 2546252"/>
                  <a:gd name="connsiteX53" fmla="*/ 1353160 w 6161649"/>
                  <a:gd name="connsiteY53" fmla="*/ 1001278 h 2546252"/>
                  <a:gd name="connsiteX54" fmla="*/ 1390420 w 6161649"/>
                  <a:gd name="connsiteY54" fmla="*/ 965347 h 2546252"/>
                  <a:gd name="connsiteX55" fmla="*/ 1460948 w 6161649"/>
                  <a:gd name="connsiteY55" fmla="*/ 968200 h 2546252"/>
                  <a:gd name="connsiteX56" fmla="*/ 1498209 w 6161649"/>
                  <a:gd name="connsiteY56" fmla="*/ 949569 h 2546252"/>
                  <a:gd name="connsiteX57" fmla="*/ 1519311 w 6161649"/>
                  <a:gd name="connsiteY57" fmla="*/ 935501 h 2546252"/>
                  <a:gd name="connsiteX58" fmla="*/ 1563604 w 6161649"/>
                  <a:gd name="connsiteY58" fmla="*/ 938352 h 2546252"/>
                  <a:gd name="connsiteX59" fmla="*/ 1617214 w 6161649"/>
                  <a:gd name="connsiteY59" fmla="*/ 927136 h 2546252"/>
                  <a:gd name="connsiteX60" fmla="*/ 1688123 w 6161649"/>
                  <a:gd name="connsiteY60" fmla="*/ 886264 h 2546252"/>
                  <a:gd name="connsiteX61" fmla="*/ 1732797 w 6161649"/>
                  <a:gd name="connsiteY61" fmla="*/ 865543 h 2546252"/>
                  <a:gd name="connsiteX62" fmla="*/ 1821766 w 6161649"/>
                  <a:gd name="connsiteY62" fmla="*/ 866303 h 2546252"/>
                  <a:gd name="connsiteX63" fmla="*/ 1855224 w 6161649"/>
                  <a:gd name="connsiteY63" fmla="*/ 844441 h 2546252"/>
                  <a:gd name="connsiteX64" fmla="*/ 1913206 w 6161649"/>
                  <a:gd name="connsiteY64" fmla="*/ 844061 h 2546252"/>
                  <a:gd name="connsiteX65" fmla="*/ 1965294 w 6161649"/>
                  <a:gd name="connsiteY65" fmla="*/ 850335 h 2546252"/>
                  <a:gd name="connsiteX66" fmla="*/ 2013581 w 6161649"/>
                  <a:gd name="connsiteY66" fmla="*/ 852426 h 2546252"/>
                  <a:gd name="connsiteX67" fmla="*/ 2072132 w 6161649"/>
                  <a:gd name="connsiteY67" fmla="*/ 850335 h 2546252"/>
                  <a:gd name="connsiteX68" fmla="*/ 2124221 w 6161649"/>
                  <a:gd name="connsiteY68" fmla="*/ 851095 h 2546252"/>
                  <a:gd name="connsiteX69" fmla="*/ 2145323 w 6161649"/>
                  <a:gd name="connsiteY69" fmla="*/ 844061 h 2546252"/>
                  <a:gd name="connsiteX70" fmla="*/ 2208627 w 6161649"/>
                  <a:gd name="connsiteY70" fmla="*/ 837027 h 2546252"/>
                  <a:gd name="connsiteX71" fmla="*/ 2300067 w 6161649"/>
                  <a:gd name="connsiteY71" fmla="*/ 829994 h 2546252"/>
                  <a:gd name="connsiteX72" fmla="*/ 2368315 w 6161649"/>
                  <a:gd name="connsiteY72" fmla="*/ 818208 h 2546252"/>
                  <a:gd name="connsiteX73" fmla="*/ 2433711 w 6161649"/>
                  <a:gd name="connsiteY73" fmla="*/ 808892 h 2546252"/>
                  <a:gd name="connsiteX74" fmla="*/ 2454812 w 6161649"/>
                  <a:gd name="connsiteY74" fmla="*/ 801858 h 2546252"/>
                  <a:gd name="connsiteX75" fmla="*/ 2539218 w 6161649"/>
                  <a:gd name="connsiteY75" fmla="*/ 787791 h 2546252"/>
                  <a:gd name="connsiteX76" fmla="*/ 2553286 w 6161649"/>
                  <a:gd name="connsiteY76" fmla="*/ 766689 h 2546252"/>
                  <a:gd name="connsiteX77" fmla="*/ 2560320 w 6161649"/>
                  <a:gd name="connsiteY77" fmla="*/ 745587 h 2546252"/>
                  <a:gd name="connsiteX78" fmla="*/ 2581421 w 6161649"/>
                  <a:gd name="connsiteY78" fmla="*/ 738554 h 2546252"/>
                  <a:gd name="connsiteX79" fmla="*/ 2679895 w 6161649"/>
                  <a:gd name="connsiteY79" fmla="*/ 745587 h 2546252"/>
                  <a:gd name="connsiteX80" fmla="*/ 2764301 w 6161649"/>
                  <a:gd name="connsiteY80" fmla="*/ 745587 h 2546252"/>
                  <a:gd name="connsiteX81" fmla="*/ 2771335 w 6161649"/>
                  <a:gd name="connsiteY81" fmla="*/ 724486 h 2546252"/>
                  <a:gd name="connsiteX82" fmla="*/ 2813538 w 6161649"/>
                  <a:gd name="connsiteY82" fmla="*/ 717452 h 2546252"/>
                  <a:gd name="connsiteX83" fmla="*/ 2855741 w 6161649"/>
                  <a:gd name="connsiteY83" fmla="*/ 703384 h 2546252"/>
                  <a:gd name="connsiteX84" fmla="*/ 3017520 w 6161649"/>
                  <a:gd name="connsiteY84" fmla="*/ 695590 h 2546252"/>
                  <a:gd name="connsiteX85" fmla="*/ 3034630 w 6161649"/>
                  <a:gd name="connsiteY85" fmla="*/ 679812 h 2546252"/>
                  <a:gd name="connsiteX86" fmla="*/ 3123027 w 6161649"/>
                  <a:gd name="connsiteY86" fmla="*/ 668215 h 2546252"/>
                  <a:gd name="connsiteX87" fmla="*/ 3151163 w 6161649"/>
                  <a:gd name="connsiteY87" fmla="*/ 661181 h 2546252"/>
                  <a:gd name="connsiteX88" fmla="*/ 3200400 w 6161649"/>
                  <a:gd name="connsiteY88" fmla="*/ 647114 h 2546252"/>
                  <a:gd name="connsiteX89" fmla="*/ 3242603 w 6161649"/>
                  <a:gd name="connsiteY89" fmla="*/ 640080 h 2546252"/>
                  <a:gd name="connsiteX90" fmla="*/ 3294691 w 6161649"/>
                  <a:gd name="connsiteY90" fmla="*/ 628863 h 2546252"/>
                  <a:gd name="connsiteX91" fmla="*/ 3334043 w 6161649"/>
                  <a:gd name="connsiteY91" fmla="*/ 597877 h 2546252"/>
                  <a:gd name="connsiteX92" fmla="*/ 3397347 w 6161649"/>
                  <a:gd name="connsiteY92" fmla="*/ 513471 h 2546252"/>
                  <a:gd name="connsiteX93" fmla="*/ 3453618 w 6161649"/>
                  <a:gd name="connsiteY93" fmla="*/ 485335 h 2546252"/>
                  <a:gd name="connsiteX94" fmla="*/ 3495821 w 6161649"/>
                  <a:gd name="connsiteY94" fmla="*/ 471267 h 2546252"/>
                  <a:gd name="connsiteX95" fmla="*/ 3567300 w 6161649"/>
                  <a:gd name="connsiteY95" fmla="*/ 457581 h 2546252"/>
                  <a:gd name="connsiteX96" fmla="*/ 3655130 w 6161649"/>
                  <a:gd name="connsiteY96" fmla="*/ 453017 h 2546252"/>
                  <a:gd name="connsiteX97" fmla="*/ 3783449 w 6161649"/>
                  <a:gd name="connsiteY97" fmla="*/ 429064 h 2546252"/>
                  <a:gd name="connsiteX98" fmla="*/ 3896751 w 6161649"/>
                  <a:gd name="connsiteY98" fmla="*/ 407963 h 2546252"/>
                  <a:gd name="connsiteX99" fmla="*/ 3903784 w 6161649"/>
                  <a:gd name="connsiteY99" fmla="*/ 407963 h 2546252"/>
                  <a:gd name="connsiteX100" fmla="*/ 3903784 w 6161649"/>
                  <a:gd name="connsiteY100" fmla="*/ 379827 h 2546252"/>
                  <a:gd name="connsiteX101" fmla="*/ 4192172 w 6161649"/>
                  <a:gd name="connsiteY101" fmla="*/ 379827 h 2546252"/>
                  <a:gd name="connsiteX102" fmla="*/ 4220307 w 6161649"/>
                  <a:gd name="connsiteY102" fmla="*/ 337624 h 2546252"/>
                  <a:gd name="connsiteX103" fmla="*/ 4389120 w 6161649"/>
                  <a:gd name="connsiteY103" fmla="*/ 337624 h 2546252"/>
                  <a:gd name="connsiteX104" fmla="*/ 4389120 w 6161649"/>
                  <a:gd name="connsiteY104" fmla="*/ 337624 h 2546252"/>
                  <a:gd name="connsiteX105" fmla="*/ 4543864 w 6161649"/>
                  <a:gd name="connsiteY105" fmla="*/ 330591 h 2546252"/>
                  <a:gd name="connsiteX106" fmla="*/ 4543864 w 6161649"/>
                  <a:gd name="connsiteY106" fmla="*/ 330591 h 2546252"/>
                  <a:gd name="connsiteX107" fmla="*/ 4642338 w 6161649"/>
                  <a:gd name="connsiteY107" fmla="*/ 270898 h 2546252"/>
                  <a:gd name="connsiteX108" fmla="*/ 4920841 w 6161649"/>
                  <a:gd name="connsiteY108" fmla="*/ 270898 h 2546252"/>
                  <a:gd name="connsiteX109" fmla="*/ 4965895 w 6161649"/>
                  <a:gd name="connsiteY109" fmla="*/ 239151 h 2546252"/>
                  <a:gd name="connsiteX110" fmla="*/ 5036234 w 6161649"/>
                  <a:gd name="connsiteY110" fmla="*/ 232117 h 2546252"/>
                  <a:gd name="connsiteX111" fmla="*/ 5057335 w 6161649"/>
                  <a:gd name="connsiteY111" fmla="*/ 211015 h 2546252"/>
                  <a:gd name="connsiteX112" fmla="*/ 5591907 w 6161649"/>
                  <a:gd name="connsiteY112" fmla="*/ 211015 h 2546252"/>
                  <a:gd name="connsiteX113" fmla="*/ 5591907 w 6161649"/>
                  <a:gd name="connsiteY113" fmla="*/ 211015 h 2546252"/>
                  <a:gd name="connsiteX114" fmla="*/ 5634111 w 6161649"/>
                  <a:gd name="connsiteY114" fmla="*/ 178887 h 2546252"/>
                  <a:gd name="connsiteX115" fmla="*/ 5720608 w 6161649"/>
                  <a:gd name="connsiteY115" fmla="*/ 170524 h 2546252"/>
                  <a:gd name="connsiteX116" fmla="*/ 5764522 w 6161649"/>
                  <a:gd name="connsiteY116" fmla="*/ 134783 h 2546252"/>
                  <a:gd name="connsiteX117" fmla="*/ 5808245 w 6161649"/>
                  <a:gd name="connsiteY117" fmla="*/ 99424 h 2546252"/>
                  <a:gd name="connsiteX118" fmla="*/ 5898545 w 6161649"/>
                  <a:gd name="connsiteY118" fmla="*/ 100184 h 2546252"/>
                  <a:gd name="connsiteX119" fmla="*/ 5908431 w 6161649"/>
                  <a:gd name="connsiteY119" fmla="*/ 35169 h 2546252"/>
                  <a:gd name="connsiteX120" fmla="*/ 5992837 w 6161649"/>
                  <a:gd name="connsiteY120" fmla="*/ 28135 h 2546252"/>
                  <a:gd name="connsiteX121" fmla="*/ 6084277 w 6161649"/>
                  <a:gd name="connsiteY121" fmla="*/ 21101 h 2546252"/>
                  <a:gd name="connsiteX122" fmla="*/ 6140547 w 6161649"/>
                  <a:gd name="connsiteY122" fmla="*/ 14067 h 2546252"/>
                  <a:gd name="connsiteX123" fmla="*/ 6161649 w 6161649"/>
                  <a:gd name="connsiteY123" fmla="*/ 0 h 2546252"/>
                  <a:gd name="connsiteX124" fmla="*/ 6161649 w 6161649"/>
                  <a:gd name="connsiteY124" fmla="*/ 0 h 2546252"/>
                  <a:gd name="connsiteX0" fmla="*/ 0 w 6161649"/>
                  <a:gd name="connsiteY0" fmla="*/ 2546252 h 2546252"/>
                  <a:gd name="connsiteX1" fmla="*/ 0 w 6161649"/>
                  <a:gd name="connsiteY1" fmla="*/ 2546252 h 2546252"/>
                  <a:gd name="connsiteX2" fmla="*/ 14067 w 6161649"/>
                  <a:gd name="connsiteY2" fmla="*/ 2482947 h 2546252"/>
                  <a:gd name="connsiteX3" fmla="*/ 28135 w 6161649"/>
                  <a:gd name="connsiteY3" fmla="*/ 2440744 h 2546252"/>
                  <a:gd name="connsiteX4" fmla="*/ 35169 w 6161649"/>
                  <a:gd name="connsiteY4" fmla="*/ 2370406 h 2546252"/>
                  <a:gd name="connsiteX5" fmla="*/ 42203 w 6161649"/>
                  <a:gd name="connsiteY5" fmla="*/ 2349304 h 2546252"/>
                  <a:gd name="connsiteX6" fmla="*/ 49237 w 6161649"/>
                  <a:gd name="connsiteY6" fmla="*/ 2307101 h 2546252"/>
                  <a:gd name="connsiteX7" fmla="*/ 56271 w 6161649"/>
                  <a:gd name="connsiteY7" fmla="*/ 2187526 h 2546252"/>
                  <a:gd name="connsiteX8" fmla="*/ 77372 w 6161649"/>
                  <a:gd name="connsiteY8" fmla="*/ 2110154 h 2546252"/>
                  <a:gd name="connsiteX9" fmla="*/ 84406 w 6161649"/>
                  <a:gd name="connsiteY9" fmla="*/ 2018714 h 2546252"/>
                  <a:gd name="connsiteX10" fmla="*/ 98474 w 6161649"/>
                  <a:gd name="connsiteY10" fmla="*/ 1976511 h 2546252"/>
                  <a:gd name="connsiteX11" fmla="*/ 105507 w 6161649"/>
                  <a:gd name="connsiteY11" fmla="*/ 1934307 h 2546252"/>
                  <a:gd name="connsiteX12" fmla="*/ 112541 w 6161649"/>
                  <a:gd name="connsiteY12" fmla="*/ 1913206 h 2546252"/>
                  <a:gd name="connsiteX13" fmla="*/ 134403 w 6161649"/>
                  <a:gd name="connsiteY13" fmla="*/ 1870623 h 2546252"/>
                  <a:gd name="connsiteX14" fmla="*/ 153414 w 6161649"/>
                  <a:gd name="connsiteY14" fmla="*/ 1835834 h 2546252"/>
                  <a:gd name="connsiteX15" fmla="*/ 169953 w 6161649"/>
                  <a:gd name="connsiteY15" fmla="*/ 1789829 h 2546252"/>
                  <a:gd name="connsiteX16" fmla="*/ 161778 w 6161649"/>
                  <a:gd name="connsiteY16" fmla="*/ 1751427 h 2546252"/>
                  <a:gd name="connsiteX17" fmla="*/ 189914 w 6161649"/>
                  <a:gd name="connsiteY17" fmla="*/ 1716258 h 2546252"/>
                  <a:gd name="connsiteX18" fmla="*/ 203981 w 6161649"/>
                  <a:gd name="connsiteY18" fmla="*/ 1695157 h 2546252"/>
                  <a:gd name="connsiteX19" fmla="*/ 218049 w 6161649"/>
                  <a:gd name="connsiteY19" fmla="*/ 1652954 h 2546252"/>
                  <a:gd name="connsiteX20" fmla="*/ 239151 w 6161649"/>
                  <a:gd name="connsiteY20" fmla="*/ 1638886 h 2546252"/>
                  <a:gd name="connsiteX21" fmla="*/ 253218 w 6161649"/>
                  <a:gd name="connsiteY21" fmla="*/ 1617784 h 2546252"/>
                  <a:gd name="connsiteX22" fmla="*/ 274320 w 6161649"/>
                  <a:gd name="connsiteY22" fmla="*/ 1610751 h 2546252"/>
                  <a:gd name="connsiteX23" fmla="*/ 281354 w 6161649"/>
                  <a:gd name="connsiteY23" fmla="*/ 1589649 h 2546252"/>
                  <a:gd name="connsiteX24" fmla="*/ 309489 w 6161649"/>
                  <a:gd name="connsiteY24" fmla="*/ 1498209 h 2546252"/>
                  <a:gd name="connsiteX25" fmla="*/ 330591 w 6161649"/>
                  <a:gd name="connsiteY25" fmla="*/ 1484141 h 2546252"/>
                  <a:gd name="connsiteX26" fmla="*/ 372794 w 6161649"/>
                  <a:gd name="connsiteY26" fmla="*/ 1470074 h 2546252"/>
                  <a:gd name="connsiteX27" fmla="*/ 436098 w 6161649"/>
                  <a:gd name="connsiteY27" fmla="*/ 1441938 h 2546252"/>
                  <a:gd name="connsiteX28" fmla="*/ 457200 w 6161649"/>
                  <a:gd name="connsiteY28" fmla="*/ 1434904 h 2546252"/>
                  <a:gd name="connsiteX29" fmla="*/ 485335 w 6161649"/>
                  <a:gd name="connsiteY29" fmla="*/ 1392701 h 2546252"/>
                  <a:gd name="connsiteX30" fmla="*/ 492369 w 6161649"/>
                  <a:gd name="connsiteY30" fmla="*/ 1371600 h 2546252"/>
                  <a:gd name="connsiteX31" fmla="*/ 513471 w 6161649"/>
                  <a:gd name="connsiteY31" fmla="*/ 1357532 h 2546252"/>
                  <a:gd name="connsiteX32" fmla="*/ 562707 w 6161649"/>
                  <a:gd name="connsiteY32" fmla="*/ 1329397 h 2546252"/>
                  <a:gd name="connsiteX33" fmla="*/ 576775 w 6161649"/>
                  <a:gd name="connsiteY33" fmla="*/ 1308295 h 2546252"/>
                  <a:gd name="connsiteX34" fmla="*/ 597877 w 6161649"/>
                  <a:gd name="connsiteY34" fmla="*/ 1294227 h 2546252"/>
                  <a:gd name="connsiteX35" fmla="*/ 604911 w 6161649"/>
                  <a:gd name="connsiteY35" fmla="*/ 1273126 h 2546252"/>
                  <a:gd name="connsiteX36" fmla="*/ 661181 w 6161649"/>
                  <a:gd name="connsiteY36" fmla="*/ 1259058 h 2546252"/>
                  <a:gd name="connsiteX37" fmla="*/ 773723 w 6161649"/>
                  <a:gd name="connsiteY37" fmla="*/ 1259058 h 2546252"/>
                  <a:gd name="connsiteX38" fmla="*/ 773723 w 6161649"/>
                  <a:gd name="connsiteY38" fmla="*/ 1252024 h 2546252"/>
                  <a:gd name="connsiteX39" fmla="*/ 844061 w 6161649"/>
                  <a:gd name="connsiteY39" fmla="*/ 1202787 h 2546252"/>
                  <a:gd name="connsiteX40" fmla="*/ 858129 w 6161649"/>
                  <a:gd name="connsiteY40" fmla="*/ 1202787 h 2546252"/>
                  <a:gd name="connsiteX41" fmla="*/ 942535 w 6161649"/>
                  <a:gd name="connsiteY41" fmla="*/ 1202787 h 2546252"/>
                  <a:gd name="connsiteX42" fmla="*/ 970671 w 6161649"/>
                  <a:gd name="connsiteY42" fmla="*/ 1146517 h 2546252"/>
                  <a:gd name="connsiteX43" fmla="*/ 1033975 w 6161649"/>
                  <a:gd name="connsiteY43" fmla="*/ 1132449 h 2546252"/>
                  <a:gd name="connsiteX44" fmla="*/ 1069144 w 6161649"/>
                  <a:gd name="connsiteY44" fmla="*/ 1125415 h 2546252"/>
                  <a:gd name="connsiteX45" fmla="*/ 1083212 w 6161649"/>
                  <a:gd name="connsiteY45" fmla="*/ 1104314 h 2546252"/>
                  <a:gd name="connsiteX46" fmla="*/ 1125415 w 6161649"/>
                  <a:gd name="connsiteY46" fmla="*/ 1090246 h 2546252"/>
                  <a:gd name="connsiteX47" fmla="*/ 1125415 w 6161649"/>
                  <a:gd name="connsiteY47" fmla="*/ 1090246 h 2546252"/>
                  <a:gd name="connsiteX48" fmla="*/ 1153551 w 6161649"/>
                  <a:gd name="connsiteY48" fmla="*/ 1083212 h 2546252"/>
                  <a:gd name="connsiteX49" fmla="*/ 1195754 w 6161649"/>
                  <a:gd name="connsiteY49" fmla="*/ 1069144 h 2546252"/>
                  <a:gd name="connsiteX50" fmla="*/ 1216855 w 6161649"/>
                  <a:gd name="connsiteY50" fmla="*/ 1026941 h 2546252"/>
                  <a:gd name="connsiteX51" fmla="*/ 1230923 w 6161649"/>
                  <a:gd name="connsiteY51" fmla="*/ 1005840 h 2546252"/>
                  <a:gd name="connsiteX52" fmla="*/ 1353160 w 6161649"/>
                  <a:gd name="connsiteY52" fmla="*/ 1001278 h 2546252"/>
                  <a:gd name="connsiteX53" fmla="*/ 1390420 w 6161649"/>
                  <a:gd name="connsiteY53" fmla="*/ 965347 h 2546252"/>
                  <a:gd name="connsiteX54" fmla="*/ 1460948 w 6161649"/>
                  <a:gd name="connsiteY54" fmla="*/ 968200 h 2546252"/>
                  <a:gd name="connsiteX55" fmla="*/ 1498209 w 6161649"/>
                  <a:gd name="connsiteY55" fmla="*/ 949569 h 2546252"/>
                  <a:gd name="connsiteX56" fmla="*/ 1519311 w 6161649"/>
                  <a:gd name="connsiteY56" fmla="*/ 935501 h 2546252"/>
                  <a:gd name="connsiteX57" fmla="*/ 1563604 w 6161649"/>
                  <a:gd name="connsiteY57" fmla="*/ 938352 h 2546252"/>
                  <a:gd name="connsiteX58" fmla="*/ 1617214 w 6161649"/>
                  <a:gd name="connsiteY58" fmla="*/ 927136 h 2546252"/>
                  <a:gd name="connsiteX59" fmla="*/ 1688123 w 6161649"/>
                  <a:gd name="connsiteY59" fmla="*/ 886264 h 2546252"/>
                  <a:gd name="connsiteX60" fmla="*/ 1732797 w 6161649"/>
                  <a:gd name="connsiteY60" fmla="*/ 865543 h 2546252"/>
                  <a:gd name="connsiteX61" fmla="*/ 1821766 w 6161649"/>
                  <a:gd name="connsiteY61" fmla="*/ 866303 h 2546252"/>
                  <a:gd name="connsiteX62" fmla="*/ 1855224 w 6161649"/>
                  <a:gd name="connsiteY62" fmla="*/ 844441 h 2546252"/>
                  <a:gd name="connsiteX63" fmla="*/ 1913206 w 6161649"/>
                  <a:gd name="connsiteY63" fmla="*/ 844061 h 2546252"/>
                  <a:gd name="connsiteX64" fmla="*/ 1965294 w 6161649"/>
                  <a:gd name="connsiteY64" fmla="*/ 850335 h 2546252"/>
                  <a:gd name="connsiteX65" fmla="*/ 2013581 w 6161649"/>
                  <a:gd name="connsiteY65" fmla="*/ 852426 h 2546252"/>
                  <a:gd name="connsiteX66" fmla="*/ 2072132 w 6161649"/>
                  <a:gd name="connsiteY66" fmla="*/ 850335 h 2546252"/>
                  <a:gd name="connsiteX67" fmla="*/ 2124221 w 6161649"/>
                  <a:gd name="connsiteY67" fmla="*/ 851095 h 2546252"/>
                  <a:gd name="connsiteX68" fmla="*/ 2145323 w 6161649"/>
                  <a:gd name="connsiteY68" fmla="*/ 844061 h 2546252"/>
                  <a:gd name="connsiteX69" fmla="*/ 2208627 w 6161649"/>
                  <a:gd name="connsiteY69" fmla="*/ 837027 h 2546252"/>
                  <a:gd name="connsiteX70" fmla="*/ 2300067 w 6161649"/>
                  <a:gd name="connsiteY70" fmla="*/ 829994 h 2546252"/>
                  <a:gd name="connsiteX71" fmla="*/ 2368315 w 6161649"/>
                  <a:gd name="connsiteY71" fmla="*/ 818208 h 2546252"/>
                  <a:gd name="connsiteX72" fmla="*/ 2433711 w 6161649"/>
                  <a:gd name="connsiteY72" fmla="*/ 808892 h 2546252"/>
                  <a:gd name="connsiteX73" fmla="*/ 2454812 w 6161649"/>
                  <a:gd name="connsiteY73" fmla="*/ 801858 h 2546252"/>
                  <a:gd name="connsiteX74" fmla="*/ 2539218 w 6161649"/>
                  <a:gd name="connsiteY74" fmla="*/ 787791 h 2546252"/>
                  <a:gd name="connsiteX75" fmla="*/ 2553286 w 6161649"/>
                  <a:gd name="connsiteY75" fmla="*/ 766689 h 2546252"/>
                  <a:gd name="connsiteX76" fmla="*/ 2560320 w 6161649"/>
                  <a:gd name="connsiteY76" fmla="*/ 745587 h 2546252"/>
                  <a:gd name="connsiteX77" fmla="*/ 2581421 w 6161649"/>
                  <a:gd name="connsiteY77" fmla="*/ 738554 h 2546252"/>
                  <a:gd name="connsiteX78" fmla="*/ 2679895 w 6161649"/>
                  <a:gd name="connsiteY78" fmla="*/ 745587 h 2546252"/>
                  <a:gd name="connsiteX79" fmla="*/ 2764301 w 6161649"/>
                  <a:gd name="connsiteY79" fmla="*/ 745587 h 2546252"/>
                  <a:gd name="connsiteX80" fmla="*/ 2771335 w 6161649"/>
                  <a:gd name="connsiteY80" fmla="*/ 724486 h 2546252"/>
                  <a:gd name="connsiteX81" fmla="*/ 2813538 w 6161649"/>
                  <a:gd name="connsiteY81" fmla="*/ 717452 h 2546252"/>
                  <a:gd name="connsiteX82" fmla="*/ 2855741 w 6161649"/>
                  <a:gd name="connsiteY82" fmla="*/ 703384 h 2546252"/>
                  <a:gd name="connsiteX83" fmla="*/ 3017520 w 6161649"/>
                  <a:gd name="connsiteY83" fmla="*/ 695590 h 2546252"/>
                  <a:gd name="connsiteX84" fmla="*/ 3034630 w 6161649"/>
                  <a:gd name="connsiteY84" fmla="*/ 679812 h 2546252"/>
                  <a:gd name="connsiteX85" fmla="*/ 3123027 w 6161649"/>
                  <a:gd name="connsiteY85" fmla="*/ 668215 h 2546252"/>
                  <a:gd name="connsiteX86" fmla="*/ 3151163 w 6161649"/>
                  <a:gd name="connsiteY86" fmla="*/ 661181 h 2546252"/>
                  <a:gd name="connsiteX87" fmla="*/ 3200400 w 6161649"/>
                  <a:gd name="connsiteY87" fmla="*/ 647114 h 2546252"/>
                  <a:gd name="connsiteX88" fmla="*/ 3242603 w 6161649"/>
                  <a:gd name="connsiteY88" fmla="*/ 640080 h 2546252"/>
                  <a:gd name="connsiteX89" fmla="*/ 3294691 w 6161649"/>
                  <a:gd name="connsiteY89" fmla="*/ 628863 h 2546252"/>
                  <a:gd name="connsiteX90" fmla="*/ 3334043 w 6161649"/>
                  <a:gd name="connsiteY90" fmla="*/ 597877 h 2546252"/>
                  <a:gd name="connsiteX91" fmla="*/ 3397347 w 6161649"/>
                  <a:gd name="connsiteY91" fmla="*/ 513471 h 2546252"/>
                  <a:gd name="connsiteX92" fmla="*/ 3453618 w 6161649"/>
                  <a:gd name="connsiteY92" fmla="*/ 485335 h 2546252"/>
                  <a:gd name="connsiteX93" fmla="*/ 3495821 w 6161649"/>
                  <a:gd name="connsiteY93" fmla="*/ 471267 h 2546252"/>
                  <a:gd name="connsiteX94" fmla="*/ 3567300 w 6161649"/>
                  <a:gd name="connsiteY94" fmla="*/ 457581 h 2546252"/>
                  <a:gd name="connsiteX95" fmla="*/ 3655130 w 6161649"/>
                  <a:gd name="connsiteY95" fmla="*/ 453017 h 2546252"/>
                  <a:gd name="connsiteX96" fmla="*/ 3783449 w 6161649"/>
                  <a:gd name="connsiteY96" fmla="*/ 429064 h 2546252"/>
                  <a:gd name="connsiteX97" fmla="*/ 3896751 w 6161649"/>
                  <a:gd name="connsiteY97" fmla="*/ 407963 h 2546252"/>
                  <a:gd name="connsiteX98" fmla="*/ 3903784 w 6161649"/>
                  <a:gd name="connsiteY98" fmla="*/ 407963 h 2546252"/>
                  <a:gd name="connsiteX99" fmla="*/ 3903784 w 6161649"/>
                  <a:gd name="connsiteY99" fmla="*/ 379827 h 2546252"/>
                  <a:gd name="connsiteX100" fmla="*/ 4192172 w 6161649"/>
                  <a:gd name="connsiteY100" fmla="*/ 379827 h 2546252"/>
                  <a:gd name="connsiteX101" fmla="*/ 4220307 w 6161649"/>
                  <a:gd name="connsiteY101" fmla="*/ 337624 h 2546252"/>
                  <a:gd name="connsiteX102" fmla="*/ 4389120 w 6161649"/>
                  <a:gd name="connsiteY102" fmla="*/ 337624 h 2546252"/>
                  <a:gd name="connsiteX103" fmla="*/ 4389120 w 6161649"/>
                  <a:gd name="connsiteY103" fmla="*/ 337624 h 2546252"/>
                  <a:gd name="connsiteX104" fmla="*/ 4543864 w 6161649"/>
                  <a:gd name="connsiteY104" fmla="*/ 330591 h 2546252"/>
                  <a:gd name="connsiteX105" fmla="*/ 4543864 w 6161649"/>
                  <a:gd name="connsiteY105" fmla="*/ 330591 h 2546252"/>
                  <a:gd name="connsiteX106" fmla="*/ 4642338 w 6161649"/>
                  <a:gd name="connsiteY106" fmla="*/ 270898 h 2546252"/>
                  <a:gd name="connsiteX107" fmla="*/ 4920841 w 6161649"/>
                  <a:gd name="connsiteY107" fmla="*/ 270898 h 2546252"/>
                  <a:gd name="connsiteX108" fmla="*/ 4965895 w 6161649"/>
                  <a:gd name="connsiteY108" fmla="*/ 239151 h 2546252"/>
                  <a:gd name="connsiteX109" fmla="*/ 5036234 w 6161649"/>
                  <a:gd name="connsiteY109" fmla="*/ 232117 h 2546252"/>
                  <a:gd name="connsiteX110" fmla="*/ 5057335 w 6161649"/>
                  <a:gd name="connsiteY110" fmla="*/ 211015 h 2546252"/>
                  <a:gd name="connsiteX111" fmla="*/ 5591907 w 6161649"/>
                  <a:gd name="connsiteY111" fmla="*/ 211015 h 2546252"/>
                  <a:gd name="connsiteX112" fmla="*/ 5591907 w 6161649"/>
                  <a:gd name="connsiteY112" fmla="*/ 211015 h 2546252"/>
                  <a:gd name="connsiteX113" fmla="*/ 5634111 w 6161649"/>
                  <a:gd name="connsiteY113" fmla="*/ 178887 h 2546252"/>
                  <a:gd name="connsiteX114" fmla="*/ 5720608 w 6161649"/>
                  <a:gd name="connsiteY114" fmla="*/ 170524 h 2546252"/>
                  <a:gd name="connsiteX115" fmla="*/ 5764522 w 6161649"/>
                  <a:gd name="connsiteY115" fmla="*/ 134783 h 2546252"/>
                  <a:gd name="connsiteX116" fmla="*/ 5808245 w 6161649"/>
                  <a:gd name="connsiteY116" fmla="*/ 99424 h 2546252"/>
                  <a:gd name="connsiteX117" fmla="*/ 5898545 w 6161649"/>
                  <a:gd name="connsiteY117" fmla="*/ 100184 h 2546252"/>
                  <a:gd name="connsiteX118" fmla="*/ 5908431 w 6161649"/>
                  <a:gd name="connsiteY118" fmla="*/ 35169 h 2546252"/>
                  <a:gd name="connsiteX119" fmla="*/ 5992837 w 6161649"/>
                  <a:gd name="connsiteY119" fmla="*/ 28135 h 2546252"/>
                  <a:gd name="connsiteX120" fmla="*/ 6084277 w 6161649"/>
                  <a:gd name="connsiteY120" fmla="*/ 21101 h 2546252"/>
                  <a:gd name="connsiteX121" fmla="*/ 6140547 w 6161649"/>
                  <a:gd name="connsiteY121" fmla="*/ 14067 h 2546252"/>
                  <a:gd name="connsiteX122" fmla="*/ 6161649 w 6161649"/>
                  <a:gd name="connsiteY122" fmla="*/ 0 h 2546252"/>
                  <a:gd name="connsiteX123" fmla="*/ 6161649 w 6161649"/>
                  <a:gd name="connsiteY123" fmla="*/ 0 h 2546252"/>
                  <a:gd name="connsiteX0" fmla="*/ 0 w 6161649"/>
                  <a:gd name="connsiteY0" fmla="*/ 2546252 h 2546252"/>
                  <a:gd name="connsiteX1" fmla="*/ 0 w 6161649"/>
                  <a:gd name="connsiteY1" fmla="*/ 2546252 h 2546252"/>
                  <a:gd name="connsiteX2" fmla="*/ 14067 w 6161649"/>
                  <a:gd name="connsiteY2" fmla="*/ 2482947 h 2546252"/>
                  <a:gd name="connsiteX3" fmla="*/ 28135 w 6161649"/>
                  <a:gd name="connsiteY3" fmla="*/ 2440744 h 2546252"/>
                  <a:gd name="connsiteX4" fmla="*/ 35169 w 6161649"/>
                  <a:gd name="connsiteY4" fmla="*/ 2370406 h 2546252"/>
                  <a:gd name="connsiteX5" fmla="*/ 42203 w 6161649"/>
                  <a:gd name="connsiteY5" fmla="*/ 2349304 h 2546252"/>
                  <a:gd name="connsiteX6" fmla="*/ 49237 w 6161649"/>
                  <a:gd name="connsiteY6" fmla="*/ 2307101 h 2546252"/>
                  <a:gd name="connsiteX7" fmla="*/ 56271 w 6161649"/>
                  <a:gd name="connsiteY7" fmla="*/ 2187526 h 2546252"/>
                  <a:gd name="connsiteX8" fmla="*/ 77372 w 6161649"/>
                  <a:gd name="connsiteY8" fmla="*/ 2110154 h 2546252"/>
                  <a:gd name="connsiteX9" fmla="*/ 84406 w 6161649"/>
                  <a:gd name="connsiteY9" fmla="*/ 2018714 h 2546252"/>
                  <a:gd name="connsiteX10" fmla="*/ 98474 w 6161649"/>
                  <a:gd name="connsiteY10" fmla="*/ 1976511 h 2546252"/>
                  <a:gd name="connsiteX11" fmla="*/ 105507 w 6161649"/>
                  <a:gd name="connsiteY11" fmla="*/ 1934307 h 2546252"/>
                  <a:gd name="connsiteX12" fmla="*/ 112541 w 6161649"/>
                  <a:gd name="connsiteY12" fmla="*/ 1913206 h 2546252"/>
                  <a:gd name="connsiteX13" fmla="*/ 134403 w 6161649"/>
                  <a:gd name="connsiteY13" fmla="*/ 1870623 h 2546252"/>
                  <a:gd name="connsiteX14" fmla="*/ 153414 w 6161649"/>
                  <a:gd name="connsiteY14" fmla="*/ 1835834 h 2546252"/>
                  <a:gd name="connsiteX15" fmla="*/ 169953 w 6161649"/>
                  <a:gd name="connsiteY15" fmla="*/ 1789829 h 2546252"/>
                  <a:gd name="connsiteX16" fmla="*/ 189914 w 6161649"/>
                  <a:gd name="connsiteY16" fmla="*/ 1716258 h 2546252"/>
                  <a:gd name="connsiteX17" fmla="*/ 203981 w 6161649"/>
                  <a:gd name="connsiteY17" fmla="*/ 1695157 h 2546252"/>
                  <a:gd name="connsiteX18" fmla="*/ 218049 w 6161649"/>
                  <a:gd name="connsiteY18" fmla="*/ 1652954 h 2546252"/>
                  <a:gd name="connsiteX19" fmla="*/ 239151 w 6161649"/>
                  <a:gd name="connsiteY19" fmla="*/ 1638886 h 2546252"/>
                  <a:gd name="connsiteX20" fmla="*/ 253218 w 6161649"/>
                  <a:gd name="connsiteY20" fmla="*/ 1617784 h 2546252"/>
                  <a:gd name="connsiteX21" fmla="*/ 274320 w 6161649"/>
                  <a:gd name="connsiteY21" fmla="*/ 1610751 h 2546252"/>
                  <a:gd name="connsiteX22" fmla="*/ 281354 w 6161649"/>
                  <a:gd name="connsiteY22" fmla="*/ 1589649 h 2546252"/>
                  <a:gd name="connsiteX23" fmla="*/ 309489 w 6161649"/>
                  <a:gd name="connsiteY23" fmla="*/ 1498209 h 2546252"/>
                  <a:gd name="connsiteX24" fmla="*/ 330591 w 6161649"/>
                  <a:gd name="connsiteY24" fmla="*/ 1484141 h 2546252"/>
                  <a:gd name="connsiteX25" fmla="*/ 372794 w 6161649"/>
                  <a:gd name="connsiteY25" fmla="*/ 1470074 h 2546252"/>
                  <a:gd name="connsiteX26" fmla="*/ 436098 w 6161649"/>
                  <a:gd name="connsiteY26" fmla="*/ 1441938 h 2546252"/>
                  <a:gd name="connsiteX27" fmla="*/ 457200 w 6161649"/>
                  <a:gd name="connsiteY27" fmla="*/ 1434904 h 2546252"/>
                  <a:gd name="connsiteX28" fmla="*/ 485335 w 6161649"/>
                  <a:gd name="connsiteY28" fmla="*/ 1392701 h 2546252"/>
                  <a:gd name="connsiteX29" fmla="*/ 492369 w 6161649"/>
                  <a:gd name="connsiteY29" fmla="*/ 1371600 h 2546252"/>
                  <a:gd name="connsiteX30" fmla="*/ 513471 w 6161649"/>
                  <a:gd name="connsiteY30" fmla="*/ 1357532 h 2546252"/>
                  <a:gd name="connsiteX31" fmla="*/ 562707 w 6161649"/>
                  <a:gd name="connsiteY31" fmla="*/ 1329397 h 2546252"/>
                  <a:gd name="connsiteX32" fmla="*/ 576775 w 6161649"/>
                  <a:gd name="connsiteY32" fmla="*/ 1308295 h 2546252"/>
                  <a:gd name="connsiteX33" fmla="*/ 597877 w 6161649"/>
                  <a:gd name="connsiteY33" fmla="*/ 1294227 h 2546252"/>
                  <a:gd name="connsiteX34" fmla="*/ 604911 w 6161649"/>
                  <a:gd name="connsiteY34" fmla="*/ 1273126 h 2546252"/>
                  <a:gd name="connsiteX35" fmla="*/ 661181 w 6161649"/>
                  <a:gd name="connsiteY35" fmla="*/ 1259058 h 2546252"/>
                  <a:gd name="connsiteX36" fmla="*/ 773723 w 6161649"/>
                  <a:gd name="connsiteY36" fmla="*/ 1259058 h 2546252"/>
                  <a:gd name="connsiteX37" fmla="*/ 773723 w 6161649"/>
                  <a:gd name="connsiteY37" fmla="*/ 1252024 h 2546252"/>
                  <a:gd name="connsiteX38" fmla="*/ 844061 w 6161649"/>
                  <a:gd name="connsiteY38" fmla="*/ 1202787 h 2546252"/>
                  <a:gd name="connsiteX39" fmla="*/ 858129 w 6161649"/>
                  <a:gd name="connsiteY39" fmla="*/ 1202787 h 2546252"/>
                  <a:gd name="connsiteX40" fmla="*/ 942535 w 6161649"/>
                  <a:gd name="connsiteY40" fmla="*/ 1202787 h 2546252"/>
                  <a:gd name="connsiteX41" fmla="*/ 970671 w 6161649"/>
                  <a:gd name="connsiteY41" fmla="*/ 1146517 h 2546252"/>
                  <a:gd name="connsiteX42" fmla="*/ 1033975 w 6161649"/>
                  <a:gd name="connsiteY42" fmla="*/ 1132449 h 2546252"/>
                  <a:gd name="connsiteX43" fmla="*/ 1069144 w 6161649"/>
                  <a:gd name="connsiteY43" fmla="*/ 1125415 h 2546252"/>
                  <a:gd name="connsiteX44" fmla="*/ 1083212 w 6161649"/>
                  <a:gd name="connsiteY44" fmla="*/ 1104314 h 2546252"/>
                  <a:gd name="connsiteX45" fmla="*/ 1125415 w 6161649"/>
                  <a:gd name="connsiteY45" fmla="*/ 1090246 h 2546252"/>
                  <a:gd name="connsiteX46" fmla="*/ 1125415 w 6161649"/>
                  <a:gd name="connsiteY46" fmla="*/ 1090246 h 2546252"/>
                  <a:gd name="connsiteX47" fmla="*/ 1153551 w 6161649"/>
                  <a:gd name="connsiteY47" fmla="*/ 1083212 h 2546252"/>
                  <a:gd name="connsiteX48" fmla="*/ 1195754 w 6161649"/>
                  <a:gd name="connsiteY48" fmla="*/ 1069144 h 2546252"/>
                  <a:gd name="connsiteX49" fmla="*/ 1216855 w 6161649"/>
                  <a:gd name="connsiteY49" fmla="*/ 1026941 h 2546252"/>
                  <a:gd name="connsiteX50" fmla="*/ 1230923 w 6161649"/>
                  <a:gd name="connsiteY50" fmla="*/ 1005840 h 2546252"/>
                  <a:gd name="connsiteX51" fmla="*/ 1353160 w 6161649"/>
                  <a:gd name="connsiteY51" fmla="*/ 1001278 h 2546252"/>
                  <a:gd name="connsiteX52" fmla="*/ 1390420 w 6161649"/>
                  <a:gd name="connsiteY52" fmla="*/ 965347 h 2546252"/>
                  <a:gd name="connsiteX53" fmla="*/ 1460948 w 6161649"/>
                  <a:gd name="connsiteY53" fmla="*/ 968200 h 2546252"/>
                  <a:gd name="connsiteX54" fmla="*/ 1498209 w 6161649"/>
                  <a:gd name="connsiteY54" fmla="*/ 949569 h 2546252"/>
                  <a:gd name="connsiteX55" fmla="*/ 1519311 w 6161649"/>
                  <a:gd name="connsiteY55" fmla="*/ 935501 h 2546252"/>
                  <a:gd name="connsiteX56" fmla="*/ 1563604 w 6161649"/>
                  <a:gd name="connsiteY56" fmla="*/ 938352 h 2546252"/>
                  <a:gd name="connsiteX57" fmla="*/ 1617214 w 6161649"/>
                  <a:gd name="connsiteY57" fmla="*/ 927136 h 2546252"/>
                  <a:gd name="connsiteX58" fmla="*/ 1688123 w 6161649"/>
                  <a:gd name="connsiteY58" fmla="*/ 886264 h 2546252"/>
                  <a:gd name="connsiteX59" fmla="*/ 1732797 w 6161649"/>
                  <a:gd name="connsiteY59" fmla="*/ 865543 h 2546252"/>
                  <a:gd name="connsiteX60" fmla="*/ 1821766 w 6161649"/>
                  <a:gd name="connsiteY60" fmla="*/ 866303 h 2546252"/>
                  <a:gd name="connsiteX61" fmla="*/ 1855224 w 6161649"/>
                  <a:gd name="connsiteY61" fmla="*/ 844441 h 2546252"/>
                  <a:gd name="connsiteX62" fmla="*/ 1913206 w 6161649"/>
                  <a:gd name="connsiteY62" fmla="*/ 844061 h 2546252"/>
                  <a:gd name="connsiteX63" fmla="*/ 1965294 w 6161649"/>
                  <a:gd name="connsiteY63" fmla="*/ 850335 h 2546252"/>
                  <a:gd name="connsiteX64" fmla="*/ 2013581 w 6161649"/>
                  <a:gd name="connsiteY64" fmla="*/ 852426 h 2546252"/>
                  <a:gd name="connsiteX65" fmla="*/ 2072132 w 6161649"/>
                  <a:gd name="connsiteY65" fmla="*/ 850335 h 2546252"/>
                  <a:gd name="connsiteX66" fmla="*/ 2124221 w 6161649"/>
                  <a:gd name="connsiteY66" fmla="*/ 851095 h 2546252"/>
                  <a:gd name="connsiteX67" fmla="*/ 2145323 w 6161649"/>
                  <a:gd name="connsiteY67" fmla="*/ 844061 h 2546252"/>
                  <a:gd name="connsiteX68" fmla="*/ 2208627 w 6161649"/>
                  <a:gd name="connsiteY68" fmla="*/ 837027 h 2546252"/>
                  <a:gd name="connsiteX69" fmla="*/ 2300067 w 6161649"/>
                  <a:gd name="connsiteY69" fmla="*/ 829994 h 2546252"/>
                  <a:gd name="connsiteX70" fmla="*/ 2368315 w 6161649"/>
                  <a:gd name="connsiteY70" fmla="*/ 818208 h 2546252"/>
                  <a:gd name="connsiteX71" fmla="*/ 2433711 w 6161649"/>
                  <a:gd name="connsiteY71" fmla="*/ 808892 h 2546252"/>
                  <a:gd name="connsiteX72" fmla="*/ 2454812 w 6161649"/>
                  <a:gd name="connsiteY72" fmla="*/ 801858 h 2546252"/>
                  <a:gd name="connsiteX73" fmla="*/ 2539218 w 6161649"/>
                  <a:gd name="connsiteY73" fmla="*/ 787791 h 2546252"/>
                  <a:gd name="connsiteX74" fmla="*/ 2553286 w 6161649"/>
                  <a:gd name="connsiteY74" fmla="*/ 766689 h 2546252"/>
                  <a:gd name="connsiteX75" fmla="*/ 2560320 w 6161649"/>
                  <a:gd name="connsiteY75" fmla="*/ 745587 h 2546252"/>
                  <a:gd name="connsiteX76" fmla="*/ 2581421 w 6161649"/>
                  <a:gd name="connsiteY76" fmla="*/ 738554 h 2546252"/>
                  <a:gd name="connsiteX77" fmla="*/ 2679895 w 6161649"/>
                  <a:gd name="connsiteY77" fmla="*/ 745587 h 2546252"/>
                  <a:gd name="connsiteX78" fmla="*/ 2764301 w 6161649"/>
                  <a:gd name="connsiteY78" fmla="*/ 745587 h 2546252"/>
                  <a:gd name="connsiteX79" fmla="*/ 2771335 w 6161649"/>
                  <a:gd name="connsiteY79" fmla="*/ 724486 h 2546252"/>
                  <a:gd name="connsiteX80" fmla="*/ 2813538 w 6161649"/>
                  <a:gd name="connsiteY80" fmla="*/ 717452 h 2546252"/>
                  <a:gd name="connsiteX81" fmla="*/ 2855741 w 6161649"/>
                  <a:gd name="connsiteY81" fmla="*/ 703384 h 2546252"/>
                  <a:gd name="connsiteX82" fmla="*/ 3017520 w 6161649"/>
                  <a:gd name="connsiteY82" fmla="*/ 695590 h 2546252"/>
                  <a:gd name="connsiteX83" fmla="*/ 3034630 w 6161649"/>
                  <a:gd name="connsiteY83" fmla="*/ 679812 h 2546252"/>
                  <a:gd name="connsiteX84" fmla="*/ 3123027 w 6161649"/>
                  <a:gd name="connsiteY84" fmla="*/ 668215 h 2546252"/>
                  <a:gd name="connsiteX85" fmla="*/ 3151163 w 6161649"/>
                  <a:gd name="connsiteY85" fmla="*/ 661181 h 2546252"/>
                  <a:gd name="connsiteX86" fmla="*/ 3200400 w 6161649"/>
                  <a:gd name="connsiteY86" fmla="*/ 647114 h 2546252"/>
                  <a:gd name="connsiteX87" fmla="*/ 3242603 w 6161649"/>
                  <a:gd name="connsiteY87" fmla="*/ 640080 h 2546252"/>
                  <a:gd name="connsiteX88" fmla="*/ 3294691 w 6161649"/>
                  <a:gd name="connsiteY88" fmla="*/ 628863 h 2546252"/>
                  <a:gd name="connsiteX89" fmla="*/ 3334043 w 6161649"/>
                  <a:gd name="connsiteY89" fmla="*/ 597877 h 2546252"/>
                  <a:gd name="connsiteX90" fmla="*/ 3397347 w 6161649"/>
                  <a:gd name="connsiteY90" fmla="*/ 513471 h 2546252"/>
                  <a:gd name="connsiteX91" fmla="*/ 3453618 w 6161649"/>
                  <a:gd name="connsiteY91" fmla="*/ 485335 h 2546252"/>
                  <a:gd name="connsiteX92" fmla="*/ 3495821 w 6161649"/>
                  <a:gd name="connsiteY92" fmla="*/ 471267 h 2546252"/>
                  <a:gd name="connsiteX93" fmla="*/ 3567300 w 6161649"/>
                  <a:gd name="connsiteY93" fmla="*/ 457581 h 2546252"/>
                  <a:gd name="connsiteX94" fmla="*/ 3655130 w 6161649"/>
                  <a:gd name="connsiteY94" fmla="*/ 453017 h 2546252"/>
                  <a:gd name="connsiteX95" fmla="*/ 3783449 w 6161649"/>
                  <a:gd name="connsiteY95" fmla="*/ 429064 h 2546252"/>
                  <a:gd name="connsiteX96" fmla="*/ 3896751 w 6161649"/>
                  <a:gd name="connsiteY96" fmla="*/ 407963 h 2546252"/>
                  <a:gd name="connsiteX97" fmla="*/ 3903784 w 6161649"/>
                  <a:gd name="connsiteY97" fmla="*/ 407963 h 2546252"/>
                  <a:gd name="connsiteX98" fmla="*/ 3903784 w 6161649"/>
                  <a:gd name="connsiteY98" fmla="*/ 379827 h 2546252"/>
                  <a:gd name="connsiteX99" fmla="*/ 4192172 w 6161649"/>
                  <a:gd name="connsiteY99" fmla="*/ 379827 h 2546252"/>
                  <a:gd name="connsiteX100" fmla="*/ 4220307 w 6161649"/>
                  <a:gd name="connsiteY100" fmla="*/ 337624 h 2546252"/>
                  <a:gd name="connsiteX101" fmla="*/ 4389120 w 6161649"/>
                  <a:gd name="connsiteY101" fmla="*/ 337624 h 2546252"/>
                  <a:gd name="connsiteX102" fmla="*/ 4389120 w 6161649"/>
                  <a:gd name="connsiteY102" fmla="*/ 337624 h 2546252"/>
                  <a:gd name="connsiteX103" fmla="*/ 4543864 w 6161649"/>
                  <a:gd name="connsiteY103" fmla="*/ 330591 h 2546252"/>
                  <a:gd name="connsiteX104" fmla="*/ 4543864 w 6161649"/>
                  <a:gd name="connsiteY104" fmla="*/ 330591 h 2546252"/>
                  <a:gd name="connsiteX105" fmla="*/ 4642338 w 6161649"/>
                  <a:gd name="connsiteY105" fmla="*/ 270898 h 2546252"/>
                  <a:gd name="connsiteX106" fmla="*/ 4920841 w 6161649"/>
                  <a:gd name="connsiteY106" fmla="*/ 270898 h 2546252"/>
                  <a:gd name="connsiteX107" fmla="*/ 4965895 w 6161649"/>
                  <a:gd name="connsiteY107" fmla="*/ 239151 h 2546252"/>
                  <a:gd name="connsiteX108" fmla="*/ 5036234 w 6161649"/>
                  <a:gd name="connsiteY108" fmla="*/ 232117 h 2546252"/>
                  <a:gd name="connsiteX109" fmla="*/ 5057335 w 6161649"/>
                  <a:gd name="connsiteY109" fmla="*/ 211015 h 2546252"/>
                  <a:gd name="connsiteX110" fmla="*/ 5591907 w 6161649"/>
                  <a:gd name="connsiteY110" fmla="*/ 211015 h 2546252"/>
                  <a:gd name="connsiteX111" fmla="*/ 5591907 w 6161649"/>
                  <a:gd name="connsiteY111" fmla="*/ 211015 h 2546252"/>
                  <a:gd name="connsiteX112" fmla="*/ 5634111 w 6161649"/>
                  <a:gd name="connsiteY112" fmla="*/ 178887 h 2546252"/>
                  <a:gd name="connsiteX113" fmla="*/ 5720608 w 6161649"/>
                  <a:gd name="connsiteY113" fmla="*/ 170524 h 2546252"/>
                  <a:gd name="connsiteX114" fmla="*/ 5764522 w 6161649"/>
                  <a:gd name="connsiteY114" fmla="*/ 134783 h 2546252"/>
                  <a:gd name="connsiteX115" fmla="*/ 5808245 w 6161649"/>
                  <a:gd name="connsiteY115" fmla="*/ 99424 h 2546252"/>
                  <a:gd name="connsiteX116" fmla="*/ 5898545 w 6161649"/>
                  <a:gd name="connsiteY116" fmla="*/ 100184 h 2546252"/>
                  <a:gd name="connsiteX117" fmla="*/ 5908431 w 6161649"/>
                  <a:gd name="connsiteY117" fmla="*/ 35169 h 2546252"/>
                  <a:gd name="connsiteX118" fmla="*/ 5992837 w 6161649"/>
                  <a:gd name="connsiteY118" fmla="*/ 28135 h 2546252"/>
                  <a:gd name="connsiteX119" fmla="*/ 6084277 w 6161649"/>
                  <a:gd name="connsiteY119" fmla="*/ 21101 h 2546252"/>
                  <a:gd name="connsiteX120" fmla="*/ 6140547 w 6161649"/>
                  <a:gd name="connsiteY120" fmla="*/ 14067 h 2546252"/>
                  <a:gd name="connsiteX121" fmla="*/ 6161649 w 6161649"/>
                  <a:gd name="connsiteY121" fmla="*/ 0 h 2546252"/>
                  <a:gd name="connsiteX122" fmla="*/ 6161649 w 6161649"/>
                  <a:gd name="connsiteY122" fmla="*/ 0 h 2546252"/>
                  <a:gd name="connsiteX0" fmla="*/ 0 w 6161649"/>
                  <a:gd name="connsiteY0" fmla="*/ 2546252 h 2546252"/>
                  <a:gd name="connsiteX1" fmla="*/ 0 w 6161649"/>
                  <a:gd name="connsiteY1" fmla="*/ 2546252 h 2546252"/>
                  <a:gd name="connsiteX2" fmla="*/ 14067 w 6161649"/>
                  <a:gd name="connsiteY2" fmla="*/ 2482947 h 2546252"/>
                  <a:gd name="connsiteX3" fmla="*/ 28135 w 6161649"/>
                  <a:gd name="connsiteY3" fmla="*/ 2440744 h 2546252"/>
                  <a:gd name="connsiteX4" fmla="*/ 35169 w 6161649"/>
                  <a:gd name="connsiteY4" fmla="*/ 2370406 h 2546252"/>
                  <a:gd name="connsiteX5" fmla="*/ 42203 w 6161649"/>
                  <a:gd name="connsiteY5" fmla="*/ 2349304 h 2546252"/>
                  <a:gd name="connsiteX6" fmla="*/ 49237 w 6161649"/>
                  <a:gd name="connsiteY6" fmla="*/ 2307101 h 2546252"/>
                  <a:gd name="connsiteX7" fmla="*/ 56271 w 6161649"/>
                  <a:gd name="connsiteY7" fmla="*/ 2187526 h 2546252"/>
                  <a:gd name="connsiteX8" fmla="*/ 77372 w 6161649"/>
                  <a:gd name="connsiteY8" fmla="*/ 2110154 h 2546252"/>
                  <a:gd name="connsiteX9" fmla="*/ 84406 w 6161649"/>
                  <a:gd name="connsiteY9" fmla="*/ 2018714 h 2546252"/>
                  <a:gd name="connsiteX10" fmla="*/ 98474 w 6161649"/>
                  <a:gd name="connsiteY10" fmla="*/ 1976511 h 2546252"/>
                  <a:gd name="connsiteX11" fmla="*/ 105507 w 6161649"/>
                  <a:gd name="connsiteY11" fmla="*/ 1934307 h 2546252"/>
                  <a:gd name="connsiteX12" fmla="*/ 112541 w 6161649"/>
                  <a:gd name="connsiteY12" fmla="*/ 1913206 h 2546252"/>
                  <a:gd name="connsiteX13" fmla="*/ 134403 w 6161649"/>
                  <a:gd name="connsiteY13" fmla="*/ 1870623 h 2546252"/>
                  <a:gd name="connsiteX14" fmla="*/ 153414 w 6161649"/>
                  <a:gd name="connsiteY14" fmla="*/ 1835834 h 2546252"/>
                  <a:gd name="connsiteX15" fmla="*/ 179838 w 6161649"/>
                  <a:gd name="connsiteY15" fmla="*/ 1792300 h 2546252"/>
                  <a:gd name="connsiteX16" fmla="*/ 189914 w 6161649"/>
                  <a:gd name="connsiteY16" fmla="*/ 1716258 h 2546252"/>
                  <a:gd name="connsiteX17" fmla="*/ 203981 w 6161649"/>
                  <a:gd name="connsiteY17" fmla="*/ 1695157 h 2546252"/>
                  <a:gd name="connsiteX18" fmla="*/ 218049 w 6161649"/>
                  <a:gd name="connsiteY18" fmla="*/ 1652954 h 2546252"/>
                  <a:gd name="connsiteX19" fmla="*/ 239151 w 6161649"/>
                  <a:gd name="connsiteY19" fmla="*/ 1638886 h 2546252"/>
                  <a:gd name="connsiteX20" fmla="*/ 253218 w 6161649"/>
                  <a:gd name="connsiteY20" fmla="*/ 1617784 h 2546252"/>
                  <a:gd name="connsiteX21" fmla="*/ 274320 w 6161649"/>
                  <a:gd name="connsiteY21" fmla="*/ 1610751 h 2546252"/>
                  <a:gd name="connsiteX22" fmla="*/ 281354 w 6161649"/>
                  <a:gd name="connsiteY22" fmla="*/ 1589649 h 2546252"/>
                  <a:gd name="connsiteX23" fmla="*/ 309489 w 6161649"/>
                  <a:gd name="connsiteY23" fmla="*/ 1498209 h 2546252"/>
                  <a:gd name="connsiteX24" fmla="*/ 330591 w 6161649"/>
                  <a:gd name="connsiteY24" fmla="*/ 1484141 h 2546252"/>
                  <a:gd name="connsiteX25" fmla="*/ 372794 w 6161649"/>
                  <a:gd name="connsiteY25" fmla="*/ 1470074 h 2546252"/>
                  <a:gd name="connsiteX26" fmla="*/ 436098 w 6161649"/>
                  <a:gd name="connsiteY26" fmla="*/ 1441938 h 2546252"/>
                  <a:gd name="connsiteX27" fmla="*/ 457200 w 6161649"/>
                  <a:gd name="connsiteY27" fmla="*/ 1434904 h 2546252"/>
                  <a:gd name="connsiteX28" fmla="*/ 485335 w 6161649"/>
                  <a:gd name="connsiteY28" fmla="*/ 1392701 h 2546252"/>
                  <a:gd name="connsiteX29" fmla="*/ 492369 w 6161649"/>
                  <a:gd name="connsiteY29" fmla="*/ 1371600 h 2546252"/>
                  <a:gd name="connsiteX30" fmla="*/ 513471 w 6161649"/>
                  <a:gd name="connsiteY30" fmla="*/ 1357532 h 2546252"/>
                  <a:gd name="connsiteX31" fmla="*/ 562707 w 6161649"/>
                  <a:gd name="connsiteY31" fmla="*/ 1329397 h 2546252"/>
                  <a:gd name="connsiteX32" fmla="*/ 576775 w 6161649"/>
                  <a:gd name="connsiteY32" fmla="*/ 1308295 h 2546252"/>
                  <a:gd name="connsiteX33" fmla="*/ 597877 w 6161649"/>
                  <a:gd name="connsiteY33" fmla="*/ 1294227 h 2546252"/>
                  <a:gd name="connsiteX34" fmla="*/ 604911 w 6161649"/>
                  <a:gd name="connsiteY34" fmla="*/ 1273126 h 2546252"/>
                  <a:gd name="connsiteX35" fmla="*/ 661181 w 6161649"/>
                  <a:gd name="connsiteY35" fmla="*/ 1259058 h 2546252"/>
                  <a:gd name="connsiteX36" fmla="*/ 773723 w 6161649"/>
                  <a:gd name="connsiteY36" fmla="*/ 1259058 h 2546252"/>
                  <a:gd name="connsiteX37" fmla="*/ 773723 w 6161649"/>
                  <a:gd name="connsiteY37" fmla="*/ 1252024 h 2546252"/>
                  <a:gd name="connsiteX38" fmla="*/ 844061 w 6161649"/>
                  <a:gd name="connsiteY38" fmla="*/ 1202787 h 2546252"/>
                  <a:gd name="connsiteX39" fmla="*/ 858129 w 6161649"/>
                  <a:gd name="connsiteY39" fmla="*/ 1202787 h 2546252"/>
                  <a:gd name="connsiteX40" fmla="*/ 942535 w 6161649"/>
                  <a:gd name="connsiteY40" fmla="*/ 1202787 h 2546252"/>
                  <a:gd name="connsiteX41" fmla="*/ 970671 w 6161649"/>
                  <a:gd name="connsiteY41" fmla="*/ 1146517 h 2546252"/>
                  <a:gd name="connsiteX42" fmla="*/ 1033975 w 6161649"/>
                  <a:gd name="connsiteY42" fmla="*/ 1132449 h 2546252"/>
                  <a:gd name="connsiteX43" fmla="*/ 1069144 w 6161649"/>
                  <a:gd name="connsiteY43" fmla="*/ 1125415 h 2546252"/>
                  <a:gd name="connsiteX44" fmla="*/ 1083212 w 6161649"/>
                  <a:gd name="connsiteY44" fmla="*/ 1104314 h 2546252"/>
                  <a:gd name="connsiteX45" fmla="*/ 1125415 w 6161649"/>
                  <a:gd name="connsiteY45" fmla="*/ 1090246 h 2546252"/>
                  <a:gd name="connsiteX46" fmla="*/ 1125415 w 6161649"/>
                  <a:gd name="connsiteY46" fmla="*/ 1090246 h 2546252"/>
                  <a:gd name="connsiteX47" fmla="*/ 1153551 w 6161649"/>
                  <a:gd name="connsiteY47" fmla="*/ 1083212 h 2546252"/>
                  <a:gd name="connsiteX48" fmla="*/ 1195754 w 6161649"/>
                  <a:gd name="connsiteY48" fmla="*/ 1069144 h 2546252"/>
                  <a:gd name="connsiteX49" fmla="*/ 1216855 w 6161649"/>
                  <a:gd name="connsiteY49" fmla="*/ 1026941 h 2546252"/>
                  <a:gd name="connsiteX50" fmla="*/ 1230923 w 6161649"/>
                  <a:gd name="connsiteY50" fmla="*/ 1005840 h 2546252"/>
                  <a:gd name="connsiteX51" fmla="*/ 1353160 w 6161649"/>
                  <a:gd name="connsiteY51" fmla="*/ 1001278 h 2546252"/>
                  <a:gd name="connsiteX52" fmla="*/ 1390420 w 6161649"/>
                  <a:gd name="connsiteY52" fmla="*/ 965347 h 2546252"/>
                  <a:gd name="connsiteX53" fmla="*/ 1460948 w 6161649"/>
                  <a:gd name="connsiteY53" fmla="*/ 968200 h 2546252"/>
                  <a:gd name="connsiteX54" fmla="*/ 1498209 w 6161649"/>
                  <a:gd name="connsiteY54" fmla="*/ 949569 h 2546252"/>
                  <a:gd name="connsiteX55" fmla="*/ 1519311 w 6161649"/>
                  <a:gd name="connsiteY55" fmla="*/ 935501 h 2546252"/>
                  <a:gd name="connsiteX56" fmla="*/ 1563604 w 6161649"/>
                  <a:gd name="connsiteY56" fmla="*/ 938352 h 2546252"/>
                  <a:gd name="connsiteX57" fmla="*/ 1617214 w 6161649"/>
                  <a:gd name="connsiteY57" fmla="*/ 927136 h 2546252"/>
                  <a:gd name="connsiteX58" fmla="*/ 1688123 w 6161649"/>
                  <a:gd name="connsiteY58" fmla="*/ 886264 h 2546252"/>
                  <a:gd name="connsiteX59" fmla="*/ 1732797 w 6161649"/>
                  <a:gd name="connsiteY59" fmla="*/ 865543 h 2546252"/>
                  <a:gd name="connsiteX60" fmla="*/ 1821766 w 6161649"/>
                  <a:gd name="connsiteY60" fmla="*/ 866303 h 2546252"/>
                  <a:gd name="connsiteX61" fmla="*/ 1855224 w 6161649"/>
                  <a:gd name="connsiteY61" fmla="*/ 844441 h 2546252"/>
                  <a:gd name="connsiteX62" fmla="*/ 1913206 w 6161649"/>
                  <a:gd name="connsiteY62" fmla="*/ 844061 h 2546252"/>
                  <a:gd name="connsiteX63" fmla="*/ 1965294 w 6161649"/>
                  <a:gd name="connsiteY63" fmla="*/ 850335 h 2546252"/>
                  <a:gd name="connsiteX64" fmla="*/ 2013581 w 6161649"/>
                  <a:gd name="connsiteY64" fmla="*/ 852426 h 2546252"/>
                  <a:gd name="connsiteX65" fmla="*/ 2072132 w 6161649"/>
                  <a:gd name="connsiteY65" fmla="*/ 850335 h 2546252"/>
                  <a:gd name="connsiteX66" fmla="*/ 2124221 w 6161649"/>
                  <a:gd name="connsiteY66" fmla="*/ 851095 h 2546252"/>
                  <a:gd name="connsiteX67" fmla="*/ 2145323 w 6161649"/>
                  <a:gd name="connsiteY67" fmla="*/ 844061 h 2546252"/>
                  <a:gd name="connsiteX68" fmla="*/ 2208627 w 6161649"/>
                  <a:gd name="connsiteY68" fmla="*/ 837027 h 2546252"/>
                  <a:gd name="connsiteX69" fmla="*/ 2300067 w 6161649"/>
                  <a:gd name="connsiteY69" fmla="*/ 829994 h 2546252"/>
                  <a:gd name="connsiteX70" fmla="*/ 2368315 w 6161649"/>
                  <a:gd name="connsiteY70" fmla="*/ 818208 h 2546252"/>
                  <a:gd name="connsiteX71" fmla="*/ 2433711 w 6161649"/>
                  <a:gd name="connsiteY71" fmla="*/ 808892 h 2546252"/>
                  <a:gd name="connsiteX72" fmla="*/ 2454812 w 6161649"/>
                  <a:gd name="connsiteY72" fmla="*/ 801858 h 2546252"/>
                  <a:gd name="connsiteX73" fmla="*/ 2539218 w 6161649"/>
                  <a:gd name="connsiteY73" fmla="*/ 787791 h 2546252"/>
                  <a:gd name="connsiteX74" fmla="*/ 2553286 w 6161649"/>
                  <a:gd name="connsiteY74" fmla="*/ 766689 h 2546252"/>
                  <a:gd name="connsiteX75" fmla="*/ 2560320 w 6161649"/>
                  <a:gd name="connsiteY75" fmla="*/ 745587 h 2546252"/>
                  <a:gd name="connsiteX76" fmla="*/ 2581421 w 6161649"/>
                  <a:gd name="connsiteY76" fmla="*/ 738554 h 2546252"/>
                  <a:gd name="connsiteX77" fmla="*/ 2679895 w 6161649"/>
                  <a:gd name="connsiteY77" fmla="*/ 745587 h 2546252"/>
                  <a:gd name="connsiteX78" fmla="*/ 2764301 w 6161649"/>
                  <a:gd name="connsiteY78" fmla="*/ 745587 h 2546252"/>
                  <a:gd name="connsiteX79" fmla="*/ 2771335 w 6161649"/>
                  <a:gd name="connsiteY79" fmla="*/ 724486 h 2546252"/>
                  <a:gd name="connsiteX80" fmla="*/ 2813538 w 6161649"/>
                  <a:gd name="connsiteY80" fmla="*/ 717452 h 2546252"/>
                  <a:gd name="connsiteX81" fmla="*/ 2855741 w 6161649"/>
                  <a:gd name="connsiteY81" fmla="*/ 703384 h 2546252"/>
                  <a:gd name="connsiteX82" fmla="*/ 3017520 w 6161649"/>
                  <a:gd name="connsiteY82" fmla="*/ 695590 h 2546252"/>
                  <a:gd name="connsiteX83" fmla="*/ 3034630 w 6161649"/>
                  <a:gd name="connsiteY83" fmla="*/ 679812 h 2546252"/>
                  <a:gd name="connsiteX84" fmla="*/ 3123027 w 6161649"/>
                  <a:gd name="connsiteY84" fmla="*/ 668215 h 2546252"/>
                  <a:gd name="connsiteX85" fmla="*/ 3151163 w 6161649"/>
                  <a:gd name="connsiteY85" fmla="*/ 661181 h 2546252"/>
                  <a:gd name="connsiteX86" fmla="*/ 3200400 w 6161649"/>
                  <a:gd name="connsiteY86" fmla="*/ 647114 h 2546252"/>
                  <a:gd name="connsiteX87" fmla="*/ 3242603 w 6161649"/>
                  <a:gd name="connsiteY87" fmla="*/ 640080 h 2546252"/>
                  <a:gd name="connsiteX88" fmla="*/ 3294691 w 6161649"/>
                  <a:gd name="connsiteY88" fmla="*/ 628863 h 2546252"/>
                  <a:gd name="connsiteX89" fmla="*/ 3334043 w 6161649"/>
                  <a:gd name="connsiteY89" fmla="*/ 597877 h 2546252"/>
                  <a:gd name="connsiteX90" fmla="*/ 3397347 w 6161649"/>
                  <a:gd name="connsiteY90" fmla="*/ 513471 h 2546252"/>
                  <a:gd name="connsiteX91" fmla="*/ 3453618 w 6161649"/>
                  <a:gd name="connsiteY91" fmla="*/ 485335 h 2546252"/>
                  <a:gd name="connsiteX92" fmla="*/ 3495821 w 6161649"/>
                  <a:gd name="connsiteY92" fmla="*/ 471267 h 2546252"/>
                  <a:gd name="connsiteX93" fmla="*/ 3567300 w 6161649"/>
                  <a:gd name="connsiteY93" fmla="*/ 457581 h 2546252"/>
                  <a:gd name="connsiteX94" fmla="*/ 3655130 w 6161649"/>
                  <a:gd name="connsiteY94" fmla="*/ 453017 h 2546252"/>
                  <a:gd name="connsiteX95" fmla="*/ 3783449 w 6161649"/>
                  <a:gd name="connsiteY95" fmla="*/ 429064 h 2546252"/>
                  <a:gd name="connsiteX96" fmla="*/ 3896751 w 6161649"/>
                  <a:gd name="connsiteY96" fmla="*/ 407963 h 2546252"/>
                  <a:gd name="connsiteX97" fmla="*/ 3903784 w 6161649"/>
                  <a:gd name="connsiteY97" fmla="*/ 407963 h 2546252"/>
                  <a:gd name="connsiteX98" fmla="*/ 3903784 w 6161649"/>
                  <a:gd name="connsiteY98" fmla="*/ 379827 h 2546252"/>
                  <a:gd name="connsiteX99" fmla="*/ 4192172 w 6161649"/>
                  <a:gd name="connsiteY99" fmla="*/ 379827 h 2546252"/>
                  <a:gd name="connsiteX100" fmla="*/ 4220307 w 6161649"/>
                  <a:gd name="connsiteY100" fmla="*/ 337624 h 2546252"/>
                  <a:gd name="connsiteX101" fmla="*/ 4389120 w 6161649"/>
                  <a:gd name="connsiteY101" fmla="*/ 337624 h 2546252"/>
                  <a:gd name="connsiteX102" fmla="*/ 4389120 w 6161649"/>
                  <a:gd name="connsiteY102" fmla="*/ 337624 h 2546252"/>
                  <a:gd name="connsiteX103" fmla="*/ 4543864 w 6161649"/>
                  <a:gd name="connsiteY103" fmla="*/ 330591 h 2546252"/>
                  <a:gd name="connsiteX104" fmla="*/ 4543864 w 6161649"/>
                  <a:gd name="connsiteY104" fmla="*/ 330591 h 2546252"/>
                  <a:gd name="connsiteX105" fmla="*/ 4642338 w 6161649"/>
                  <a:gd name="connsiteY105" fmla="*/ 270898 h 2546252"/>
                  <a:gd name="connsiteX106" fmla="*/ 4920841 w 6161649"/>
                  <a:gd name="connsiteY106" fmla="*/ 270898 h 2546252"/>
                  <a:gd name="connsiteX107" fmla="*/ 4965895 w 6161649"/>
                  <a:gd name="connsiteY107" fmla="*/ 239151 h 2546252"/>
                  <a:gd name="connsiteX108" fmla="*/ 5036234 w 6161649"/>
                  <a:gd name="connsiteY108" fmla="*/ 232117 h 2546252"/>
                  <a:gd name="connsiteX109" fmla="*/ 5057335 w 6161649"/>
                  <a:gd name="connsiteY109" fmla="*/ 211015 h 2546252"/>
                  <a:gd name="connsiteX110" fmla="*/ 5591907 w 6161649"/>
                  <a:gd name="connsiteY110" fmla="*/ 211015 h 2546252"/>
                  <a:gd name="connsiteX111" fmla="*/ 5591907 w 6161649"/>
                  <a:gd name="connsiteY111" fmla="*/ 211015 h 2546252"/>
                  <a:gd name="connsiteX112" fmla="*/ 5634111 w 6161649"/>
                  <a:gd name="connsiteY112" fmla="*/ 178887 h 2546252"/>
                  <a:gd name="connsiteX113" fmla="*/ 5720608 w 6161649"/>
                  <a:gd name="connsiteY113" fmla="*/ 170524 h 2546252"/>
                  <a:gd name="connsiteX114" fmla="*/ 5764522 w 6161649"/>
                  <a:gd name="connsiteY114" fmla="*/ 134783 h 2546252"/>
                  <a:gd name="connsiteX115" fmla="*/ 5808245 w 6161649"/>
                  <a:gd name="connsiteY115" fmla="*/ 99424 h 2546252"/>
                  <a:gd name="connsiteX116" fmla="*/ 5898545 w 6161649"/>
                  <a:gd name="connsiteY116" fmla="*/ 100184 h 2546252"/>
                  <a:gd name="connsiteX117" fmla="*/ 5908431 w 6161649"/>
                  <a:gd name="connsiteY117" fmla="*/ 35169 h 2546252"/>
                  <a:gd name="connsiteX118" fmla="*/ 5992837 w 6161649"/>
                  <a:gd name="connsiteY118" fmla="*/ 28135 h 2546252"/>
                  <a:gd name="connsiteX119" fmla="*/ 6084277 w 6161649"/>
                  <a:gd name="connsiteY119" fmla="*/ 21101 h 2546252"/>
                  <a:gd name="connsiteX120" fmla="*/ 6140547 w 6161649"/>
                  <a:gd name="connsiteY120" fmla="*/ 14067 h 2546252"/>
                  <a:gd name="connsiteX121" fmla="*/ 6161649 w 6161649"/>
                  <a:gd name="connsiteY121" fmla="*/ 0 h 2546252"/>
                  <a:gd name="connsiteX122" fmla="*/ 6161649 w 6161649"/>
                  <a:gd name="connsiteY122" fmla="*/ 0 h 2546252"/>
                  <a:gd name="connsiteX0" fmla="*/ 0 w 6161649"/>
                  <a:gd name="connsiteY0" fmla="*/ 2546252 h 2546252"/>
                  <a:gd name="connsiteX1" fmla="*/ 0 w 6161649"/>
                  <a:gd name="connsiteY1" fmla="*/ 2546252 h 2546252"/>
                  <a:gd name="connsiteX2" fmla="*/ 14067 w 6161649"/>
                  <a:gd name="connsiteY2" fmla="*/ 2482947 h 2546252"/>
                  <a:gd name="connsiteX3" fmla="*/ 28135 w 6161649"/>
                  <a:gd name="connsiteY3" fmla="*/ 2440744 h 2546252"/>
                  <a:gd name="connsiteX4" fmla="*/ 35169 w 6161649"/>
                  <a:gd name="connsiteY4" fmla="*/ 2370406 h 2546252"/>
                  <a:gd name="connsiteX5" fmla="*/ 42203 w 6161649"/>
                  <a:gd name="connsiteY5" fmla="*/ 2349304 h 2546252"/>
                  <a:gd name="connsiteX6" fmla="*/ 49237 w 6161649"/>
                  <a:gd name="connsiteY6" fmla="*/ 2307101 h 2546252"/>
                  <a:gd name="connsiteX7" fmla="*/ 56271 w 6161649"/>
                  <a:gd name="connsiteY7" fmla="*/ 2187526 h 2546252"/>
                  <a:gd name="connsiteX8" fmla="*/ 77372 w 6161649"/>
                  <a:gd name="connsiteY8" fmla="*/ 2110154 h 2546252"/>
                  <a:gd name="connsiteX9" fmla="*/ 84406 w 6161649"/>
                  <a:gd name="connsiteY9" fmla="*/ 2018714 h 2546252"/>
                  <a:gd name="connsiteX10" fmla="*/ 98474 w 6161649"/>
                  <a:gd name="connsiteY10" fmla="*/ 1976511 h 2546252"/>
                  <a:gd name="connsiteX11" fmla="*/ 105507 w 6161649"/>
                  <a:gd name="connsiteY11" fmla="*/ 1934307 h 2546252"/>
                  <a:gd name="connsiteX12" fmla="*/ 112541 w 6161649"/>
                  <a:gd name="connsiteY12" fmla="*/ 1913206 h 2546252"/>
                  <a:gd name="connsiteX13" fmla="*/ 134403 w 6161649"/>
                  <a:gd name="connsiteY13" fmla="*/ 1870623 h 2546252"/>
                  <a:gd name="connsiteX14" fmla="*/ 153414 w 6161649"/>
                  <a:gd name="connsiteY14" fmla="*/ 1835834 h 2546252"/>
                  <a:gd name="connsiteX15" fmla="*/ 179838 w 6161649"/>
                  <a:gd name="connsiteY15" fmla="*/ 1792300 h 2546252"/>
                  <a:gd name="connsiteX16" fmla="*/ 212157 w 6161649"/>
                  <a:gd name="connsiteY16" fmla="*/ 1743442 h 2546252"/>
                  <a:gd name="connsiteX17" fmla="*/ 203981 w 6161649"/>
                  <a:gd name="connsiteY17" fmla="*/ 1695157 h 2546252"/>
                  <a:gd name="connsiteX18" fmla="*/ 218049 w 6161649"/>
                  <a:gd name="connsiteY18" fmla="*/ 1652954 h 2546252"/>
                  <a:gd name="connsiteX19" fmla="*/ 239151 w 6161649"/>
                  <a:gd name="connsiteY19" fmla="*/ 1638886 h 2546252"/>
                  <a:gd name="connsiteX20" fmla="*/ 253218 w 6161649"/>
                  <a:gd name="connsiteY20" fmla="*/ 1617784 h 2546252"/>
                  <a:gd name="connsiteX21" fmla="*/ 274320 w 6161649"/>
                  <a:gd name="connsiteY21" fmla="*/ 1610751 h 2546252"/>
                  <a:gd name="connsiteX22" fmla="*/ 281354 w 6161649"/>
                  <a:gd name="connsiteY22" fmla="*/ 1589649 h 2546252"/>
                  <a:gd name="connsiteX23" fmla="*/ 309489 w 6161649"/>
                  <a:gd name="connsiteY23" fmla="*/ 1498209 h 2546252"/>
                  <a:gd name="connsiteX24" fmla="*/ 330591 w 6161649"/>
                  <a:gd name="connsiteY24" fmla="*/ 1484141 h 2546252"/>
                  <a:gd name="connsiteX25" fmla="*/ 372794 w 6161649"/>
                  <a:gd name="connsiteY25" fmla="*/ 1470074 h 2546252"/>
                  <a:gd name="connsiteX26" fmla="*/ 436098 w 6161649"/>
                  <a:gd name="connsiteY26" fmla="*/ 1441938 h 2546252"/>
                  <a:gd name="connsiteX27" fmla="*/ 457200 w 6161649"/>
                  <a:gd name="connsiteY27" fmla="*/ 1434904 h 2546252"/>
                  <a:gd name="connsiteX28" fmla="*/ 485335 w 6161649"/>
                  <a:gd name="connsiteY28" fmla="*/ 1392701 h 2546252"/>
                  <a:gd name="connsiteX29" fmla="*/ 492369 w 6161649"/>
                  <a:gd name="connsiteY29" fmla="*/ 1371600 h 2546252"/>
                  <a:gd name="connsiteX30" fmla="*/ 513471 w 6161649"/>
                  <a:gd name="connsiteY30" fmla="*/ 1357532 h 2546252"/>
                  <a:gd name="connsiteX31" fmla="*/ 562707 w 6161649"/>
                  <a:gd name="connsiteY31" fmla="*/ 1329397 h 2546252"/>
                  <a:gd name="connsiteX32" fmla="*/ 576775 w 6161649"/>
                  <a:gd name="connsiteY32" fmla="*/ 1308295 h 2546252"/>
                  <a:gd name="connsiteX33" fmla="*/ 597877 w 6161649"/>
                  <a:gd name="connsiteY33" fmla="*/ 1294227 h 2546252"/>
                  <a:gd name="connsiteX34" fmla="*/ 604911 w 6161649"/>
                  <a:gd name="connsiteY34" fmla="*/ 1273126 h 2546252"/>
                  <a:gd name="connsiteX35" fmla="*/ 661181 w 6161649"/>
                  <a:gd name="connsiteY35" fmla="*/ 1259058 h 2546252"/>
                  <a:gd name="connsiteX36" fmla="*/ 773723 w 6161649"/>
                  <a:gd name="connsiteY36" fmla="*/ 1259058 h 2546252"/>
                  <a:gd name="connsiteX37" fmla="*/ 773723 w 6161649"/>
                  <a:gd name="connsiteY37" fmla="*/ 1252024 h 2546252"/>
                  <a:gd name="connsiteX38" fmla="*/ 844061 w 6161649"/>
                  <a:gd name="connsiteY38" fmla="*/ 1202787 h 2546252"/>
                  <a:gd name="connsiteX39" fmla="*/ 858129 w 6161649"/>
                  <a:gd name="connsiteY39" fmla="*/ 1202787 h 2546252"/>
                  <a:gd name="connsiteX40" fmla="*/ 942535 w 6161649"/>
                  <a:gd name="connsiteY40" fmla="*/ 1202787 h 2546252"/>
                  <a:gd name="connsiteX41" fmla="*/ 970671 w 6161649"/>
                  <a:gd name="connsiteY41" fmla="*/ 1146517 h 2546252"/>
                  <a:gd name="connsiteX42" fmla="*/ 1033975 w 6161649"/>
                  <a:gd name="connsiteY42" fmla="*/ 1132449 h 2546252"/>
                  <a:gd name="connsiteX43" fmla="*/ 1069144 w 6161649"/>
                  <a:gd name="connsiteY43" fmla="*/ 1125415 h 2546252"/>
                  <a:gd name="connsiteX44" fmla="*/ 1083212 w 6161649"/>
                  <a:gd name="connsiteY44" fmla="*/ 1104314 h 2546252"/>
                  <a:gd name="connsiteX45" fmla="*/ 1125415 w 6161649"/>
                  <a:gd name="connsiteY45" fmla="*/ 1090246 h 2546252"/>
                  <a:gd name="connsiteX46" fmla="*/ 1125415 w 6161649"/>
                  <a:gd name="connsiteY46" fmla="*/ 1090246 h 2546252"/>
                  <a:gd name="connsiteX47" fmla="*/ 1153551 w 6161649"/>
                  <a:gd name="connsiteY47" fmla="*/ 1083212 h 2546252"/>
                  <a:gd name="connsiteX48" fmla="*/ 1195754 w 6161649"/>
                  <a:gd name="connsiteY48" fmla="*/ 1069144 h 2546252"/>
                  <a:gd name="connsiteX49" fmla="*/ 1216855 w 6161649"/>
                  <a:gd name="connsiteY49" fmla="*/ 1026941 h 2546252"/>
                  <a:gd name="connsiteX50" fmla="*/ 1230923 w 6161649"/>
                  <a:gd name="connsiteY50" fmla="*/ 1005840 h 2546252"/>
                  <a:gd name="connsiteX51" fmla="*/ 1353160 w 6161649"/>
                  <a:gd name="connsiteY51" fmla="*/ 1001278 h 2546252"/>
                  <a:gd name="connsiteX52" fmla="*/ 1390420 w 6161649"/>
                  <a:gd name="connsiteY52" fmla="*/ 965347 h 2546252"/>
                  <a:gd name="connsiteX53" fmla="*/ 1460948 w 6161649"/>
                  <a:gd name="connsiteY53" fmla="*/ 968200 h 2546252"/>
                  <a:gd name="connsiteX54" fmla="*/ 1498209 w 6161649"/>
                  <a:gd name="connsiteY54" fmla="*/ 949569 h 2546252"/>
                  <a:gd name="connsiteX55" fmla="*/ 1519311 w 6161649"/>
                  <a:gd name="connsiteY55" fmla="*/ 935501 h 2546252"/>
                  <a:gd name="connsiteX56" fmla="*/ 1563604 w 6161649"/>
                  <a:gd name="connsiteY56" fmla="*/ 938352 h 2546252"/>
                  <a:gd name="connsiteX57" fmla="*/ 1617214 w 6161649"/>
                  <a:gd name="connsiteY57" fmla="*/ 927136 h 2546252"/>
                  <a:gd name="connsiteX58" fmla="*/ 1688123 w 6161649"/>
                  <a:gd name="connsiteY58" fmla="*/ 886264 h 2546252"/>
                  <a:gd name="connsiteX59" fmla="*/ 1732797 w 6161649"/>
                  <a:gd name="connsiteY59" fmla="*/ 865543 h 2546252"/>
                  <a:gd name="connsiteX60" fmla="*/ 1821766 w 6161649"/>
                  <a:gd name="connsiteY60" fmla="*/ 866303 h 2546252"/>
                  <a:gd name="connsiteX61" fmla="*/ 1855224 w 6161649"/>
                  <a:gd name="connsiteY61" fmla="*/ 844441 h 2546252"/>
                  <a:gd name="connsiteX62" fmla="*/ 1913206 w 6161649"/>
                  <a:gd name="connsiteY62" fmla="*/ 844061 h 2546252"/>
                  <a:gd name="connsiteX63" fmla="*/ 1965294 w 6161649"/>
                  <a:gd name="connsiteY63" fmla="*/ 850335 h 2546252"/>
                  <a:gd name="connsiteX64" fmla="*/ 2013581 w 6161649"/>
                  <a:gd name="connsiteY64" fmla="*/ 852426 h 2546252"/>
                  <a:gd name="connsiteX65" fmla="*/ 2072132 w 6161649"/>
                  <a:gd name="connsiteY65" fmla="*/ 850335 h 2546252"/>
                  <a:gd name="connsiteX66" fmla="*/ 2124221 w 6161649"/>
                  <a:gd name="connsiteY66" fmla="*/ 851095 h 2546252"/>
                  <a:gd name="connsiteX67" fmla="*/ 2145323 w 6161649"/>
                  <a:gd name="connsiteY67" fmla="*/ 844061 h 2546252"/>
                  <a:gd name="connsiteX68" fmla="*/ 2208627 w 6161649"/>
                  <a:gd name="connsiteY68" fmla="*/ 837027 h 2546252"/>
                  <a:gd name="connsiteX69" fmla="*/ 2300067 w 6161649"/>
                  <a:gd name="connsiteY69" fmla="*/ 829994 h 2546252"/>
                  <a:gd name="connsiteX70" fmla="*/ 2368315 w 6161649"/>
                  <a:gd name="connsiteY70" fmla="*/ 818208 h 2546252"/>
                  <a:gd name="connsiteX71" fmla="*/ 2433711 w 6161649"/>
                  <a:gd name="connsiteY71" fmla="*/ 808892 h 2546252"/>
                  <a:gd name="connsiteX72" fmla="*/ 2454812 w 6161649"/>
                  <a:gd name="connsiteY72" fmla="*/ 801858 h 2546252"/>
                  <a:gd name="connsiteX73" fmla="*/ 2539218 w 6161649"/>
                  <a:gd name="connsiteY73" fmla="*/ 787791 h 2546252"/>
                  <a:gd name="connsiteX74" fmla="*/ 2553286 w 6161649"/>
                  <a:gd name="connsiteY74" fmla="*/ 766689 h 2546252"/>
                  <a:gd name="connsiteX75" fmla="*/ 2560320 w 6161649"/>
                  <a:gd name="connsiteY75" fmla="*/ 745587 h 2546252"/>
                  <a:gd name="connsiteX76" fmla="*/ 2581421 w 6161649"/>
                  <a:gd name="connsiteY76" fmla="*/ 738554 h 2546252"/>
                  <a:gd name="connsiteX77" fmla="*/ 2679895 w 6161649"/>
                  <a:gd name="connsiteY77" fmla="*/ 745587 h 2546252"/>
                  <a:gd name="connsiteX78" fmla="*/ 2764301 w 6161649"/>
                  <a:gd name="connsiteY78" fmla="*/ 745587 h 2546252"/>
                  <a:gd name="connsiteX79" fmla="*/ 2771335 w 6161649"/>
                  <a:gd name="connsiteY79" fmla="*/ 724486 h 2546252"/>
                  <a:gd name="connsiteX80" fmla="*/ 2813538 w 6161649"/>
                  <a:gd name="connsiteY80" fmla="*/ 717452 h 2546252"/>
                  <a:gd name="connsiteX81" fmla="*/ 2855741 w 6161649"/>
                  <a:gd name="connsiteY81" fmla="*/ 703384 h 2546252"/>
                  <a:gd name="connsiteX82" fmla="*/ 3017520 w 6161649"/>
                  <a:gd name="connsiteY82" fmla="*/ 695590 h 2546252"/>
                  <a:gd name="connsiteX83" fmla="*/ 3034630 w 6161649"/>
                  <a:gd name="connsiteY83" fmla="*/ 679812 h 2546252"/>
                  <a:gd name="connsiteX84" fmla="*/ 3123027 w 6161649"/>
                  <a:gd name="connsiteY84" fmla="*/ 668215 h 2546252"/>
                  <a:gd name="connsiteX85" fmla="*/ 3151163 w 6161649"/>
                  <a:gd name="connsiteY85" fmla="*/ 661181 h 2546252"/>
                  <a:gd name="connsiteX86" fmla="*/ 3200400 w 6161649"/>
                  <a:gd name="connsiteY86" fmla="*/ 647114 h 2546252"/>
                  <a:gd name="connsiteX87" fmla="*/ 3242603 w 6161649"/>
                  <a:gd name="connsiteY87" fmla="*/ 640080 h 2546252"/>
                  <a:gd name="connsiteX88" fmla="*/ 3294691 w 6161649"/>
                  <a:gd name="connsiteY88" fmla="*/ 628863 h 2546252"/>
                  <a:gd name="connsiteX89" fmla="*/ 3334043 w 6161649"/>
                  <a:gd name="connsiteY89" fmla="*/ 597877 h 2546252"/>
                  <a:gd name="connsiteX90" fmla="*/ 3397347 w 6161649"/>
                  <a:gd name="connsiteY90" fmla="*/ 513471 h 2546252"/>
                  <a:gd name="connsiteX91" fmla="*/ 3453618 w 6161649"/>
                  <a:gd name="connsiteY91" fmla="*/ 485335 h 2546252"/>
                  <a:gd name="connsiteX92" fmla="*/ 3495821 w 6161649"/>
                  <a:gd name="connsiteY92" fmla="*/ 471267 h 2546252"/>
                  <a:gd name="connsiteX93" fmla="*/ 3567300 w 6161649"/>
                  <a:gd name="connsiteY93" fmla="*/ 457581 h 2546252"/>
                  <a:gd name="connsiteX94" fmla="*/ 3655130 w 6161649"/>
                  <a:gd name="connsiteY94" fmla="*/ 453017 h 2546252"/>
                  <a:gd name="connsiteX95" fmla="*/ 3783449 w 6161649"/>
                  <a:gd name="connsiteY95" fmla="*/ 429064 h 2546252"/>
                  <a:gd name="connsiteX96" fmla="*/ 3896751 w 6161649"/>
                  <a:gd name="connsiteY96" fmla="*/ 407963 h 2546252"/>
                  <a:gd name="connsiteX97" fmla="*/ 3903784 w 6161649"/>
                  <a:gd name="connsiteY97" fmla="*/ 407963 h 2546252"/>
                  <a:gd name="connsiteX98" fmla="*/ 3903784 w 6161649"/>
                  <a:gd name="connsiteY98" fmla="*/ 379827 h 2546252"/>
                  <a:gd name="connsiteX99" fmla="*/ 4192172 w 6161649"/>
                  <a:gd name="connsiteY99" fmla="*/ 379827 h 2546252"/>
                  <a:gd name="connsiteX100" fmla="*/ 4220307 w 6161649"/>
                  <a:gd name="connsiteY100" fmla="*/ 337624 h 2546252"/>
                  <a:gd name="connsiteX101" fmla="*/ 4389120 w 6161649"/>
                  <a:gd name="connsiteY101" fmla="*/ 337624 h 2546252"/>
                  <a:gd name="connsiteX102" fmla="*/ 4389120 w 6161649"/>
                  <a:gd name="connsiteY102" fmla="*/ 337624 h 2546252"/>
                  <a:gd name="connsiteX103" fmla="*/ 4543864 w 6161649"/>
                  <a:gd name="connsiteY103" fmla="*/ 330591 h 2546252"/>
                  <a:gd name="connsiteX104" fmla="*/ 4543864 w 6161649"/>
                  <a:gd name="connsiteY104" fmla="*/ 330591 h 2546252"/>
                  <a:gd name="connsiteX105" fmla="*/ 4642338 w 6161649"/>
                  <a:gd name="connsiteY105" fmla="*/ 270898 h 2546252"/>
                  <a:gd name="connsiteX106" fmla="*/ 4920841 w 6161649"/>
                  <a:gd name="connsiteY106" fmla="*/ 270898 h 2546252"/>
                  <a:gd name="connsiteX107" fmla="*/ 4965895 w 6161649"/>
                  <a:gd name="connsiteY107" fmla="*/ 239151 h 2546252"/>
                  <a:gd name="connsiteX108" fmla="*/ 5036234 w 6161649"/>
                  <a:gd name="connsiteY108" fmla="*/ 232117 h 2546252"/>
                  <a:gd name="connsiteX109" fmla="*/ 5057335 w 6161649"/>
                  <a:gd name="connsiteY109" fmla="*/ 211015 h 2546252"/>
                  <a:gd name="connsiteX110" fmla="*/ 5591907 w 6161649"/>
                  <a:gd name="connsiteY110" fmla="*/ 211015 h 2546252"/>
                  <a:gd name="connsiteX111" fmla="*/ 5591907 w 6161649"/>
                  <a:gd name="connsiteY111" fmla="*/ 211015 h 2546252"/>
                  <a:gd name="connsiteX112" fmla="*/ 5634111 w 6161649"/>
                  <a:gd name="connsiteY112" fmla="*/ 178887 h 2546252"/>
                  <a:gd name="connsiteX113" fmla="*/ 5720608 w 6161649"/>
                  <a:gd name="connsiteY113" fmla="*/ 170524 h 2546252"/>
                  <a:gd name="connsiteX114" fmla="*/ 5764522 w 6161649"/>
                  <a:gd name="connsiteY114" fmla="*/ 134783 h 2546252"/>
                  <a:gd name="connsiteX115" fmla="*/ 5808245 w 6161649"/>
                  <a:gd name="connsiteY115" fmla="*/ 99424 h 2546252"/>
                  <a:gd name="connsiteX116" fmla="*/ 5898545 w 6161649"/>
                  <a:gd name="connsiteY116" fmla="*/ 100184 h 2546252"/>
                  <a:gd name="connsiteX117" fmla="*/ 5908431 w 6161649"/>
                  <a:gd name="connsiteY117" fmla="*/ 35169 h 2546252"/>
                  <a:gd name="connsiteX118" fmla="*/ 5992837 w 6161649"/>
                  <a:gd name="connsiteY118" fmla="*/ 28135 h 2546252"/>
                  <a:gd name="connsiteX119" fmla="*/ 6084277 w 6161649"/>
                  <a:gd name="connsiteY119" fmla="*/ 21101 h 2546252"/>
                  <a:gd name="connsiteX120" fmla="*/ 6140547 w 6161649"/>
                  <a:gd name="connsiteY120" fmla="*/ 14067 h 2546252"/>
                  <a:gd name="connsiteX121" fmla="*/ 6161649 w 6161649"/>
                  <a:gd name="connsiteY121" fmla="*/ 0 h 2546252"/>
                  <a:gd name="connsiteX122" fmla="*/ 6161649 w 6161649"/>
                  <a:gd name="connsiteY122" fmla="*/ 0 h 2546252"/>
                  <a:gd name="connsiteX0" fmla="*/ 0 w 6161649"/>
                  <a:gd name="connsiteY0" fmla="*/ 2546252 h 2546252"/>
                  <a:gd name="connsiteX1" fmla="*/ 0 w 6161649"/>
                  <a:gd name="connsiteY1" fmla="*/ 2546252 h 2546252"/>
                  <a:gd name="connsiteX2" fmla="*/ 14067 w 6161649"/>
                  <a:gd name="connsiteY2" fmla="*/ 2482947 h 2546252"/>
                  <a:gd name="connsiteX3" fmla="*/ 28135 w 6161649"/>
                  <a:gd name="connsiteY3" fmla="*/ 2440744 h 2546252"/>
                  <a:gd name="connsiteX4" fmla="*/ 35169 w 6161649"/>
                  <a:gd name="connsiteY4" fmla="*/ 2370406 h 2546252"/>
                  <a:gd name="connsiteX5" fmla="*/ 42203 w 6161649"/>
                  <a:gd name="connsiteY5" fmla="*/ 2349304 h 2546252"/>
                  <a:gd name="connsiteX6" fmla="*/ 49237 w 6161649"/>
                  <a:gd name="connsiteY6" fmla="*/ 2307101 h 2546252"/>
                  <a:gd name="connsiteX7" fmla="*/ 56271 w 6161649"/>
                  <a:gd name="connsiteY7" fmla="*/ 2187526 h 2546252"/>
                  <a:gd name="connsiteX8" fmla="*/ 77372 w 6161649"/>
                  <a:gd name="connsiteY8" fmla="*/ 2110154 h 2546252"/>
                  <a:gd name="connsiteX9" fmla="*/ 84406 w 6161649"/>
                  <a:gd name="connsiteY9" fmla="*/ 2018714 h 2546252"/>
                  <a:gd name="connsiteX10" fmla="*/ 98474 w 6161649"/>
                  <a:gd name="connsiteY10" fmla="*/ 1976511 h 2546252"/>
                  <a:gd name="connsiteX11" fmla="*/ 105507 w 6161649"/>
                  <a:gd name="connsiteY11" fmla="*/ 1934307 h 2546252"/>
                  <a:gd name="connsiteX12" fmla="*/ 112541 w 6161649"/>
                  <a:gd name="connsiteY12" fmla="*/ 1913206 h 2546252"/>
                  <a:gd name="connsiteX13" fmla="*/ 134403 w 6161649"/>
                  <a:gd name="connsiteY13" fmla="*/ 1870623 h 2546252"/>
                  <a:gd name="connsiteX14" fmla="*/ 153414 w 6161649"/>
                  <a:gd name="connsiteY14" fmla="*/ 1835834 h 2546252"/>
                  <a:gd name="connsiteX15" fmla="*/ 179838 w 6161649"/>
                  <a:gd name="connsiteY15" fmla="*/ 1792300 h 2546252"/>
                  <a:gd name="connsiteX16" fmla="*/ 212157 w 6161649"/>
                  <a:gd name="connsiteY16" fmla="*/ 1743442 h 2546252"/>
                  <a:gd name="connsiteX17" fmla="*/ 211395 w 6161649"/>
                  <a:gd name="connsiteY17" fmla="*/ 1702571 h 2546252"/>
                  <a:gd name="connsiteX18" fmla="*/ 218049 w 6161649"/>
                  <a:gd name="connsiteY18" fmla="*/ 1652954 h 2546252"/>
                  <a:gd name="connsiteX19" fmla="*/ 239151 w 6161649"/>
                  <a:gd name="connsiteY19" fmla="*/ 1638886 h 2546252"/>
                  <a:gd name="connsiteX20" fmla="*/ 253218 w 6161649"/>
                  <a:gd name="connsiteY20" fmla="*/ 1617784 h 2546252"/>
                  <a:gd name="connsiteX21" fmla="*/ 274320 w 6161649"/>
                  <a:gd name="connsiteY21" fmla="*/ 1610751 h 2546252"/>
                  <a:gd name="connsiteX22" fmla="*/ 281354 w 6161649"/>
                  <a:gd name="connsiteY22" fmla="*/ 1589649 h 2546252"/>
                  <a:gd name="connsiteX23" fmla="*/ 309489 w 6161649"/>
                  <a:gd name="connsiteY23" fmla="*/ 1498209 h 2546252"/>
                  <a:gd name="connsiteX24" fmla="*/ 330591 w 6161649"/>
                  <a:gd name="connsiteY24" fmla="*/ 1484141 h 2546252"/>
                  <a:gd name="connsiteX25" fmla="*/ 372794 w 6161649"/>
                  <a:gd name="connsiteY25" fmla="*/ 1470074 h 2546252"/>
                  <a:gd name="connsiteX26" fmla="*/ 436098 w 6161649"/>
                  <a:gd name="connsiteY26" fmla="*/ 1441938 h 2546252"/>
                  <a:gd name="connsiteX27" fmla="*/ 457200 w 6161649"/>
                  <a:gd name="connsiteY27" fmla="*/ 1434904 h 2546252"/>
                  <a:gd name="connsiteX28" fmla="*/ 485335 w 6161649"/>
                  <a:gd name="connsiteY28" fmla="*/ 1392701 h 2546252"/>
                  <a:gd name="connsiteX29" fmla="*/ 492369 w 6161649"/>
                  <a:gd name="connsiteY29" fmla="*/ 1371600 h 2546252"/>
                  <a:gd name="connsiteX30" fmla="*/ 513471 w 6161649"/>
                  <a:gd name="connsiteY30" fmla="*/ 1357532 h 2546252"/>
                  <a:gd name="connsiteX31" fmla="*/ 562707 w 6161649"/>
                  <a:gd name="connsiteY31" fmla="*/ 1329397 h 2546252"/>
                  <a:gd name="connsiteX32" fmla="*/ 576775 w 6161649"/>
                  <a:gd name="connsiteY32" fmla="*/ 1308295 h 2546252"/>
                  <a:gd name="connsiteX33" fmla="*/ 597877 w 6161649"/>
                  <a:gd name="connsiteY33" fmla="*/ 1294227 h 2546252"/>
                  <a:gd name="connsiteX34" fmla="*/ 604911 w 6161649"/>
                  <a:gd name="connsiteY34" fmla="*/ 1273126 h 2546252"/>
                  <a:gd name="connsiteX35" fmla="*/ 661181 w 6161649"/>
                  <a:gd name="connsiteY35" fmla="*/ 1259058 h 2546252"/>
                  <a:gd name="connsiteX36" fmla="*/ 773723 w 6161649"/>
                  <a:gd name="connsiteY36" fmla="*/ 1259058 h 2546252"/>
                  <a:gd name="connsiteX37" fmla="*/ 773723 w 6161649"/>
                  <a:gd name="connsiteY37" fmla="*/ 1252024 h 2546252"/>
                  <a:gd name="connsiteX38" fmla="*/ 844061 w 6161649"/>
                  <a:gd name="connsiteY38" fmla="*/ 1202787 h 2546252"/>
                  <a:gd name="connsiteX39" fmla="*/ 858129 w 6161649"/>
                  <a:gd name="connsiteY39" fmla="*/ 1202787 h 2546252"/>
                  <a:gd name="connsiteX40" fmla="*/ 942535 w 6161649"/>
                  <a:gd name="connsiteY40" fmla="*/ 1202787 h 2546252"/>
                  <a:gd name="connsiteX41" fmla="*/ 970671 w 6161649"/>
                  <a:gd name="connsiteY41" fmla="*/ 1146517 h 2546252"/>
                  <a:gd name="connsiteX42" fmla="*/ 1033975 w 6161649"/>
                  <a:gd name="connsiteY42" fmla="*/ 1132449 h 2546252"/>
                  <a:gd name="connsiteX43" fmla="*/ 1069144 w 6161649"/>
                  <a:gd name="connsiteY43" fmla="*/ 1125415 h 2546252"/>
                  <a:gd name="connsiteX44" fmla="*/ 1083212 w 6161649"/>
                  <a:gd name="connsiteY44" fmla="*/ 1104314 h 2546252"/>
                  <a:gd name="connsiteX45" fmla="*/ 1125415 w 6161649"/>
                  <a:gd name="connsiteY45" fmla="*/ 1090246 h 2546252"/>
                  <a:gd name="connsiteX46" fmla="*/ 1125415 w 6161649"/>
                  <a:gd name="connsiteY46" fmla="*/ 1090246 h 2546252"/>
                  <a:gd name="connsiteX47" fmla="*/ 1153551 w 6161649"/>
                  <a:gd name="connsiteY47" fmla="*/ 1083212 h 2546252"/>
                  <a:gd name="connsiteX48" fmla="*/ 1195754 w 6161649"/>
                  <a:gd name="connsiteY48" fmla="*/ 1069144 h 2546252"/>
                  <a:gd name="connsiteX49" fmla="*/ 1216855 w 6161649"/>
                  <a:gd name="connsiteY49" fmla="*/ 1026941 h 2546252"/>
                  <a:gd name="connsiteX50" fmla="*/ 1230923 w 6161649"/>
                  <a:gd name="connsiteY50" fmla="*/ 1005840 h 2546252"/>
                  <a:gd name="connsiteX51" fmla="*/ 1353160 w 6161649"/>
                  <a:gd name="connsiteY51" fmla="*/ 1001278 h 2546252"/>
                  <a:gd name="connsiteX52" fmla="*/ 1390420 w 6161649"/>
                  <a:gd name="connsiteY52" fmla="*/ 965347 h 2546252"/>
                  <a:gd name="connsiteX53" fmla="*/ 1460948 w 6161649"/>
                  <a:gd name="connsiteY53" fmla="*/ 968200 h 2546252"/>
                  <a:gd name="connsiteX54" fmla="*/ 1498209 w 6161649"/>
                  <a:gd name="connsiteY54" fmla="*/ 949569 h 2546252"/>
                  <a:gd name="connsiteX55" fmla="*/ 1519311 w 6161649"/>
                  <a:gd name="connsiteY55" fmla="*/ 935501 h 2546252"/>
                  <a:gd name="connsiteX56" fmla="*/ 1563604 w 6161649"/>
                  <a:gd name="connsiteY56" fmla="*/ 938352 h 2546252"/>
                  <a:gd name="connsiteX57" fmla="*/ 1617214 w 6161649"/>
                  <a:gd name="connsiteY57" fmla="*/ 927136 h 2546252"/>
                  <a:gd name="connsiteX58" fmla="*/ 1688123 w 6161649"/>
                  <a:gd name="connsiteY58" fmla="*/ 886264 h 2546252"/>
                  <a:gd name="connsiteX59" fmla="*/ 1732797 w 6161649"/>
                  <a:gd name="connsiteY59" fmla="*/ 865543 h 2546252"/>
                  <a:gd name="connsiteX60" fmla="*/ 1821766 w 6161649"/>
                  <a:gd name="connsiteY60" fmla="*/ 866303 h 2546252"/>
                  <a:gd name="connsiteX61" fmla="*/ 1855224 w 6161649"/>
                  <a:gd name="connsiteY61" fmla="*/ 844441 h 2546252"/>
                  <a:gd name="connsiteX62" fmla="*/ 1913206 w 6161649"/>
                  <a:gd name="connsiteY62" fmla="*/ 844061 h 2546252"/>
                  <a:gd name="connsiteX63" fmla="*/ 1965294 w 6161649"/>
                  <a:gd name="connsiteY63" fmla="*/ 850335 h 2546252"/>
                  <a:gd name="connsiteX64" fmla="*/ 2013581 w 6161649"/>
                  <a:gd name="connsiteY64" fmla="*/ 852426 h 2546252"/>
                  <a:gd name="connsiteX65" fmla="*/ 2072132 w 6161649"/>
                  <a:gd name="connsiteY65" fmla="*/ 850335 h 2546252"/>
                  <a:gd name="connsiteX66" fmla="*/ 2124221 w 6161649"/>
                  <a:gd name="connsiteY66" fmla="*/ 851095 h 2546252"/>
                  <a:gd name="connsiteX67" fmla="*/ 2145323 w 6161649"/>
                  <a:gd name="connsiteY67" fmla="*/ 844061 h 2546252"/>
                  <a:gd name="connsiteX68" fmla="*/ 2208627 w 6161649"/>
                  <a:gd name="connsiteY68" fmla="*/ 837027 h 2546252"/>
                  <a:gd name="connsiteX69" fmla="*/ 2300067 w 6161649"/>
                  <a:gd name="connsiteY69" fmla="*/ 829994 h 2546252"/>
                  <a:gd name="connsiteX70" fmla="*/ 2368315 w 6161649"/>
                  <a:gd name="connsiteY70" fmla="*/ 818208 h 2546252"/>
                  <a:gd name="connsiteX71" fmla="*/ 2433711 w 6161649"/>
                  <a:gd name="connsiteY71" fmla="*/ 808892 h 2546252"/>
                  <a:gd name="connsiteX72" fmla="*/ 2454812 w 6161649"/>
                  <a:gd name="connsiteY72" fmla="*/ 801858 h 2546252"/>
                  <a:gd name="connsiteX73" fmla="*/ 2539218 w 6161649"/>
                  <a:gd name="connsiteY73" fmla="*/ 787791 h 2546252"/>
                  <a:gd name="connsiteX74" fmla="*/ 2553286 w 6161649"/>
                  <a:gd name="connsiteY74" fmla="*/ 766689 h 2546252"/>
                  <a:gd name="connsiteX75" fmla="*/ 2560320 w 6161649"/>
                  <a:gd name="connsiteY75" fmla="*/ 745587 h 2546252"/>
                  <a:gd name="connsiteX76" fmla="*/ 2581421 w 6161649"/>
                  <a:gd name="connsiteY76" fmla="*/ 738554 h 2546252"/>
                  <a:gd name="connsiteX77" fmla="*/ 2679895 w 6161649"/>
                  <a:gd name="connsiteY77" fmla="*/ 745587 h 2546252"/>
                  <a:gd name="connsiteX78" fmla="*/ 2764301 w 6161649"/>
                  <a:gd name="connsiteY78" fmla="*/ 745587 h 2546252"/>
                  <a:gd name="connsiteX79" fmla="*/ 2771335 w 6161649"/>
                  <a:gd name="connsiteY79" fmla="*/ 724486 h 2546252"/>
                  <a:gd name="connsiteX80" fmla="*/ 2813538 w 6161649"/>
                  <a:gd name="connsiteY80" fmla="*/ 717452 h 2546252"/>
                  <a:gd name="connsiteX81" fmla="*/ 2855741 w 6161649"/>
                  <a:gd name="connsiteY81" fmla="*/ 703384 h 2546252"/>
                  <a:gd name="connsiteX82" fmla="*/ 3017520 w 6161649"/>
                  <a:gd name="connsiteY82" fmla="*/ 695590 h 2546252"/>
                  <a:gd name="connsiteX83" fmla="*/ 3034630 w 6161649"/>
                  <a:gd name="connsiteY83" fmla="*/ 679812 h 2546252"/>
                  <a:gd name="connsiteX84" fmla="*/ 3123027 w 6161649"/>
                  <a:gd name="connsiteY84" fmla="*/ 668215 h 2546252"/>
                  <a:gd name="connsiteX85" fmla="*/ 3151163 w 6161649"/>
                  <a:gd name="connsiteY85" fmla="*/ 661181 h 2546252"/>
                  <a:gd name="connsiteX86" fmla="*/ 3200400 w 6161649"/>
                  <a:gd name="connsiteY86" fmla="*/ 647114 h 2546252"/>
                  <a:gd name="connsiteX87" fmla="*/ 3242603 w 6161649"/>
                  <a:gd name="connsiteY87" fmla="*/ 640080 h 2546252"/>
                  <a:gd name="connsiteX88" fmla="*/ 3294691 w 6161649"/>
                  <a:gd name="connsiteY88" fmla="*/ 628863 h 2546252"/>
                  <a:gd name="connsiteX89" fmla="*/ 3334043 w 6161649"/>
                  <a:gd name="connsiteY89" fmla="*/ 597877 h 2546252"/>
                  <a:gd name="connsiteX90" fmla="*/ 3397347 w 6161649"/>
                  <a:gd name="connsiteY90" fmla="*/ 513471 h 2546252"/>
                  <a:gd name="connsiteX91" fmla="*/ 3453618 w 6161649"/>
                  <a:gd name="connsiteY91" fmla="*/ 485335 h 2546252"/>
                  <a:gd name="connsiteX92" fmla="*/ 3495821 w 6161649"/>
                  <a:gd name="connsiteY92" fmla="*/ 471267 h 2546252"/>
                  <a:gd name="connsiteX93" fmla="*/ 3567300 w 6161649"/>
                  <a:gd name="connsiteY93" fmla="*/ 457581 h 2546252"/>
                  <a:gd name="connsiteX94" fmla="*/ 3655130 w 6161649"/>
                  <a:gd name="connsiteY94" fmla="*/ 453017 h 2546252"/>
                  <a:gd name="connsiteX95" fmla="*/ 3783449 w 6161649"/>
                  <a:gd name="connsiteY95" fmla="*/ 429064 h 2546252"/>
                  <a:gd name="connsiteX96" fmla="*/ 3896751 w 6161649"/>
                  <a:gd name="connsiteY96" fmla="*/ 407963 h 2546252"/>
                  <a:gd name="connsiteX97" fmla="*/ 3903784 w 6161649"/>
                  <a:gd name="connsiteY97" fmla="*/ 407963 h 2546252"/>
                  <a:gd name="connsiteX98" fmla="*/ 3903784 w 6161649"/>
                  <a:gd name="connsiteY98" fmla="*/ 379827 h 2546252"/>
                  <a:gd name="connsiteX99" fmla="*/ 4192172 w 6161649"/>
                  <a:gd name="connsiteY99" fmla="*/ 379827 h 2546252"/>
                  <a:gd name="connsiteX100" fmla="*/ 4220307 w 6161649"/>
                  <a:gd name="connsiteY100" fmla="*/ 337624 h 2546252"/>
                  <a:gd name="connsiteX101" fmla="*/ 4389120 w 6161649"/>
                  <a:gd name="connsiteY101" fmla="*/ 337624 h 2546252"/>
                  <a:gd name="connsiteX102" fmla="*/ 4389120 w 6161649"/>
                  <a:gd name="connsiteY102" fmla="*/ 337624 h 2546252"/>
                  <a:gd name="connsiteX103" fmla="*/ 4543864 w 6161649"/>
                  <a:gd name="connsiteY103" fmla="*/ 330591 h 2546252"/>
                  <a:gd name="connsiteX104" fmla="*/ 4543864 w 6161649"/>
                  <a:gd name="connsiteY104" fmla="*/ 330591 h 2546252"/>
                  <a:gd name="connsiteX105" fmla="*/ 4642338 w 6161649"/>
                  <a:gd name="connsiteY105" fmla="*/ 270898 h 2546252"/>
                  <a:gd name="connsiteX106" fmla="*/ 4920841 w 6161649"/>
                  <a:gd name="connsiteY106" fmla="*/ 270898 h 2546252"/>
                  <a:gd name="connsiteX107" fmla="*/ 4965895 w 6161649"/>
                  <a:gd name="connsiteY107" fmla="*/ 239151 h 2546252"/>
                  <a:gd name="connsiteX108" fmla="*/ 5036234 w 6161649"/>
                  <a:gd name="connsiteY108" fmla="*/ 232117 h 2546252"/>
                  <a:gd name="connsiteX109" fmla="*/ 5057335 w 6161649"/>
                  <a:gd name="connsiteY109" fmla="*/ 211015 h 2546252"/>
                  <a:gd name="connsiteX110" fmla="*/ 5591907 w 6161649"/>
                  <a:gd name="connsiteY110" fmla="*/ 211015 h 2546252"/>
                  <a:gd name="connsiteX111" fmla="*/ 5591907 w 6161649"/>
                  <a:gd name="connsiteY111" fmla="*/ 211015 h 2546252"/>
                  <a:gd name="connsiteX112" fmla="*/ 5634111 w 6161649"/>
                  <a:gd name="connsiteY112" fmla="*/ 178887 h 2546252"/>
                  <a:gd name="connsiteX113" fmla="*/ 5720608 w 6161649"/>
                  <a:gd name="connsiteY113" fmla="*/ 170524 h 2546252"/>
                  <a:gd name="connsiteX114" fmla="*/ 5764522 w 6161649"/>
                  <a:gd name="connsiteY114" fmla="*/ 134783 h 2546252"/>
                  <a:gd name="connsiteX115" fmla="*/ 5808245 w 6161649"/>
                  <a:gd name="connsiteY115" fmla="*/ 99424 h 2546252"/>
                  <a:gd name="connsiteX116" fmla="*/ 5898545 w 6161649"/>
                  <a:gd name="connsiteY116" fmla="*/ 100184 h 2546252"/>
                  <a:gd name="connsiteX117" fmla="*/ 5908431 w 6161649"/>
                  <a:gd name="connsiteY117" fmla="*/ 35169 h 2546252"/>
                  <a:gd name="connsiteX118" fmla="*/ 5992837 w 6161649"/>
                  <a:gd name="connsiteY118" fmla="*/ 28135 h 2546252"/>
                  <a:gd name="connsiteX119" fmla="*/ 6084277 w 6161649"/>
                  <a:gd name="connsiteY119" fmla="*/ 21101 h 2546252"/>
                  <a:gd name="connsiteX120" fmla="*/ 6140547 w 6161649"/>
                  <a:gd name="connsiteY120" fmla="*/ 14067 h 2546252"/>
                  <a:gd name="connsiteX121" fmla="*/ 6161649 w 6161649"/>
                  <a:gd name="connsiteY121" fmla="*/ 0 h 2546252"/>
                  <a:gd name="connsiteX122" fmla="*/ 6161649 w 6161649"/>
                  <a:gd name="connsiteY122" fmla="*/ 0 h 2546252"/>
                  <a:gd name="connsiteX0" fmla="*/ 0 w 6161649"/>
                  <a:gd name="connsiteY0" fmla="*/ 2546252 h 2546252"/>
                  <a:gd name="connsiteX1" fmla="*/ 0 w 6161649"/>
                  <a:gd name="connsiteY1" fmla="*/ 2546252 h 2546252"/>
                  <a:gd name="connsiteX2" fmla="*/ 14067 w 6161649"/>
                  <a:gd name="connsiteY2" fmla="*/ 2482947 h 2546252"/>
                  <a:gd name="connsiteX3" fmla="*/ 28135 w 6161649"/>
                  <a:gd name="connsiteY3" fmla="*/ 2440744 h 2546252"/>
                  <a:gd name="connsiteX4" fmla="*/ 35169 w 6161649"/>
                  <a:gd name="connsiteY4" fmla="*/ 2370406 h 2546252"/>
                  <a:gd name="connsiteX5" fmla="*/ 42203 w 6161649"/>
                  <a:gd name="connsiteY5" fmla="*/ 2349304 h 2546252"/>
                  <a:gd name="connsiteX6" fmla="*/ 49237 w 6161649"/>
                  <a:gd name="connsiteY6" fmla="*/ 2307101 h 2546252"/>
                  <a:gd name="connsiteX7" fmla="*/ 56271 w 6161649"/>
                  <a:gd name="connsiteY7" fmla="*/ 2187526 h 2546252"/>
                  <a:gd name="connsiteX8" fmla="*/ 77372 w 6161649"/>
                  <a:gd name="connsiteY8" fmla="*/ 2110154 h 2546252"/>
                  <a:gd name="connsiteX9" fmla="*/ 84406 w 6161649"/>
                  <a:gd name="connsiteY9" fmla="*/ 2018714 h 2546252"/>
                  <a:gd name="connsiteX10" fmla="*/ 98474 w 6161649"/>
                  <a:gd name="connsiteY10" fmla="*/ 1976511 h 2546252"/>
                  <a:gd name="connsiteX11" fmla="*/ 105507 w 6161649"/>
                  <a:gd name="connsiteY11" fmla="*/ 1934307 h 2546252"/>
                  <a:gd name="connsiteX12" fmla="*/ 112541 w 6161649"/>
                  <a:gd name="connsiteY12" fmla="*/ 1913206 h 2546252"/>
                  <a:gd name="connsiteX13" fmla="*/ 134403 w 6161649"/>
                  <a:gd name="connsiteY13" fmla="*/ 1870623 h 2546252"/>
                  <a:gd name="connsiteX14" fmla="*/ 153414 w 6161649"/>
                  <a:gd name="connsiteY14" fmla="*/ 1835834 h 2546252"/>
                  <a:gd name="connsiteX15" fmla="*/ 179838 w 6161649"/>
                  <a:gd name="connsiteY15" fmla="*/ 1792300 h 2546252"/>
                  <a:gd name="connsiteX16" fmla="*/ 212157 w 6161649"/>
                  <a:gd name="connsiteY16" fmla="*/ 1743442 h 2546252"/>
                  <a:gd name="connsiteX17" fmla="*/ 211395 w 6161649"/>
                  <a:gd name="connsiteY17" fmla="*/ 1702571 h 2546252"/>
                  <a:gd name="connsiteX18" fmla="*/ 230405 w 6161649"/>
                  <a:gd name="connsiteY18" fmla="*/ 1670253 h 2546252"/>
                  <a:gd name="connsiteX19" fmla="*/ 239151 w 6161649"/>
                  <a:gd name="connsiteY19" fmla="*/ 1638886 h 2546252"/>
                  <a:gd name="connsiteX20" fmla="*/ 253218 w 6161649"/>
                  <a:gd name="connsiteY20" fmla="*/ 1617784 h 2546252"/>
                  <a:gd name="connsiteX21" fmla="*/ 274320 w 6161649"/>
                  <a:gd name="connsiteY21" fmla="*/ 1610751 h 2546252"/>
                  <a:gd name="connsiteX22" fmla="*/ 281354 w 6161649"/>
                  <a:gd name="connsiteY22" fmla="*/ 1589649 h 2546252"/>
                  <a:gd name="connsiteX23" fmla="*/ 309489 w 6161649"/>
                  <a:gd name="connsiteY23" fmla="*/ 1498209 h 2546252"/>
                  <a:gd name="connsiteX24" fmla="*/ 330591 w 6161649"/>
                  <a:gd name="connsiteY24" fmla="*/ 1484141 h 2546252"/>
                  <a:gd name="connsiteX25" fmla="*/ 372794 w 6161649"/>
                  <a:gd name="connsiteY25" fmla="*/ 1470074 h 2546252"/>
                  <a:gd name="connsiteX26" fmla="*/ 436098 w 6161649"/>
                  <a:gd name="connsiteY26" fmla="*/ 1441938 h 2546252"/>
                  <a:gd name="connsiteX27" fmla="*/ 457200 w 6161649"/>
                  <a:gd name="connsiteY27" fmla="*/ 1434904 h 2546252"/>
                  <a:gd name="connsiteX28" fmla="*/ 485335 w 6161649"/>
                  <a:gd name="connsiteY28" fmla="*/ 1392701 h 2546252"/>
                  <a:gd name="connsiteX29" fmla="*/ 492369 w 6161649"/>
                  <a:gd name="connsiteY29" fmla="*/ 1371600 h 2546252"/>
                  <a:gd name="connsiteX30" fmla="*/ 513471 w 6161649"/>
                  <a:gd name="connsiteY30" fmla="*/ 1357532 h 2546252"/>
                  <a:gd name="connsiteX31" fmla="*/ 562707 w 6161649"/>
                  <a:gd name="connsiteY31" fmla="*/ 1329397 h 2546252"/>
                  <a:gd name="connsiteX32" fmla="*/ 576775 w 6161649"/>
                  <a:gd name="connsiteY32" fmla="*/ 1308295 h 2546252"/>
                  <a:gd name="connsiteX33" fmla="*/ 597877 w 6161649"/>
                  <a:gd name="connsiteY33" fmla="*/ 1294227 h 2546252"/>
                  <a:gd name="connsiteX34" fmla="*/ 604911 w 6161649"/>
                  <a:gd name="connsiteY34" fmla="*/ 1273126 h 2546252"/>
                  <a:gd name="connsiteX35" fmla="*/ 661181 w 6161649"/>
                  <a:gd name="connsiteY35" fmla="*/ 1259058 h 2546252"/>
                  <a:gd name="connsiteX36" fmla="*/ 773723 w 6161649"/>
                  <a:gd name="connsiteY36" fmla="*/ 1259058 h 2546252"/>
                  <a:gd name="connsiteX37" fmla="*/ 773723 w 6161649"/>
                  <a:gd name="connsiteY37" fmla="*/ 1252024 h 2546252"/>
                  <a:gd name="connsiteX38" fmla="*/ 844061 w 6161649"/>
                  <a:gd name="connsiteY38" fmla="*/ 1202787 h 2546252"/>
                  <a:gd name="connsiteX39" fmla="*/ 858129 w 6161649"/>
                  <a:gd name="connsiteY39" fmla="*/ 1202787 h 2546252"/>
                  <a:gd name="connsiteX40" fmla="*/ 942535 w 6161649"/>
                  <a:gd name="connsiteY40" fmla="*/ 1202787 h 2546252"/>
                  <a:gd name="connsiteX41" fmla="*/ 970671 w 6161649"/>
                  <a:gd name="connsiteY41" fmla="*/ 1146517 h 2546252"/>
                  <a:gd name="connsiteX42" fmla="*/ 1033975 w 6161649"/>
                  <a:gd name="connsiteY42" fmla="*/ 1132449 h 2546252"/>
                  <a:gd name="connsiteX43" fmla="*/ 1069144 w 6161649"/>
                  <a:gd name="connsiteY43" fmla="*/ 1125415 h 2546252"/>
                  <a:gd name="connsiteX44" fmla="*/ 1083212 w 6161649"/>
                  <a:gd name="connsiteY44" fmla="*/ 1104314 h 2546252"/>
                  <a:gd name="connsiteX45" fmla="*/ 1125415 w 6161649"/>
                  <a:gd name="connsiteY45" fmla="*/ 1090246 h 2546252"/>
                  <a:gd name="connsiteX46" fmla="*/ 1125415 w 6161649"/>
                  <a:gd name="connsiteY46" fmla="*/ 1090246 h 2546252"/>
                  <a:gd name="connsiteX47" fmla="*/ 1153551 w 6161649"/>
                  <a:gd name="connsiteY47" fmla="*/ 1083212 h 2546252"/>
                  <a:gd name="connsiteX48" fmla="*/ 1195754 w 6161649"/>
                  <a:gd name="connsiteY48" fmla="*/ 1069144 h 2546252"/>
                  <a:gd name="connsiteX49" fmla="*/ 1216855 w 6161649"/>
                  <a:gd name="connsiteY49" fmla="*/ 1026941 h 2546252"/>
                  <a:gd name="connsiteX50" fmla="*/ 1230923 w 6161649"/>
                  <a:gd name="connsiteY50" fmla="*/ 1005840 h 2546252"/>
                  <a:gd name="connsiteX51" fmla="*/ 1353160 w 6161649"/>
                  <a:gd name="connsiteY51" fmla="*/ 1001278 h 2546252"/>
                  <a:gd name="connsiteX52" fmla="*/ 1390420 w 6161649"/>
                  <a:gd name="connsiteY52" fmla="*/ 965347 h 2546252"/>
                  <a:gd name="connsiteX53" fmla="*/ 1460948 w 6161649"/>
                  <a:gd name="connsiteY53" fmla="*/ 968200 h 2546252"/>
                  <a:gd name="connsiteX54" fmla="*/ 1498209 w 6161649"/>
                  <a:gd name="connsiteY54" fmla="*/ 949569 h 2546252"/>
                  <a:gd name="connsiteX55" fmla="*/ 1519311 w 6161649"/>
                  <a:gd name="connsiteY55" fmla="*/ 935501 h 2546252"/>
                  <a:gd name="connsiteX56" fmla="*/ 1563604 w 6161649"/>
                  <a:gd name="connsiteY56" fmla="*/ 938352 h 2546252"/>
                  <a:gd name="connsiteX57" fmla="*/ 1617214 w 6161649"/>
                  <a:gd name="connsiteY57" fmla="*/ 927136 h 2546252"/>
                  <a:gd name="connsiteX58" fmla="*/ 1688123 w 6161649"/>
                  <a:gd name="connsiteY58" fmla="*/ 886264 h 2546252"/>
                  <a:gd name="connsiteX59" fmla="*/ 1732797 w 6161649"/>
                  <a:gd name="connsiteY59" fmla="*/ 865543 h 2546252"/>
                  <a:gd name="connsiteX60" fmla="*/ 1821766 w 6161649"/>
                  <a:gd name="connsiteY60" fmla="*/ 866303 h 2546252"/>
                  <a:gd name="connsiteX61" fmla="*/ 1855224 w 6161649"/>
                  <a:gd name="connsiteY61" fmla="*/ 844441 h 2546252"/>
                  <a:gd name="connsiteX62" fmla="*/ 1913206 w 6161649"/>
                  <a:gd name="connsiteY62" fmla="*/ 844061 h 2546252"/>
                  <a:gd name="connsiteX63" fmla="*/ 1965294 w 6161649"/>
                  <a:gd name="connsiteY63" fmla="*/ 850335 h 2546252"/>
                  <a:gd name="connsiteX64" fmla="*/ 2013581 w 6161649"/>
                  <a:gd name="connsiteY64" fmla="*/ 852426 h 2546252"/>
                  <a:gd name="connsiteX65" fmla="*/ 2072132 w 6161649"/>
                  <a:gd name="connsiteY65" fmla="*/ 850335 h 2546252"/>
                  <a:gd name="connsiteX66" fmla="*/ 2124221 w 6161649"/>
                  <a:gd name="connsiteY66" fmla="*/ 851095 h 2546252"/>
                  <a:gd name="connsiteX67" fmla="*/ 2145323 w 6161649"/>
                  <a:gd name="connsiteY67" fmla="*/ 844061 h 2546252"/>
                  <a:gd name="connsiteX68" fmla="*/ 2208627 w 6161649"/>
                  <a:gd name="connsiteY68" fmla="*/ 837027 h 2546252"/>
                  <a:gd name="connsiteX69" fmla="*/ 2300067 w 6161649"/>
                  <a:gd name="connsiteY69" fmla="*/ 829994 h 2546252"/>
                  <a:gd name="connsiteX70" fmla="*/ 2368315 w 6161649"/>
                  <a:gd name="connsiteY70" fmla="*/ 818208 h 2546252"/>
                  <a:gd name="connsiteX71" fmla="*/ 2433711 w 6161649"/>
                  <a:gd name="connsiteY71" fmla="*/ 808892 h 2546252"/>
                  <a:gd name="connsiteX72" fmla="*/ 2454812 w 6161649"/>
                  <a:gd name="connsiteY72" fmla="*/ 801858 h 2546252"/>
                  <a:gd name="connsiteX73" fmla="*/ 2539218 w 6161649"/>
                  <a:gd name="connsiteY73" fmla="*/ 787791 h 2546252"/>
                  <a:gd name="connsiteX74" fmla="*/ 2553286 w 6161649"/>
                  <a:gd name="connsiteY74" fmla="*/ 766689 h 2546252"/>
                  <a:gd name="connsiteX75" fmla="*/ 2560320 w 6161649"/>
                  <a:gd name="connsiteY75" fmla="*/ 745587 h 2546252"/>
                  <a:gd name="connsiteX76" fmla="*/ 2581421 w 6161649"/>
                  <a:gd name="connsiteY76" fmla="*/ 738554 h 2546252"/>
                  <a:gd name="connsiteX77" fmla="*/ 2679895 w 6161649"/>
                  <a:gd name="connsiteY77" fmla="*/ 745587 h 2546252"/>
                  <a:gd name="connsiteX78" fmla="*/ 2764301 w 6161649"/>
                  <a:gd name="connsiteY78" fmla="*/ 745587 h 2546252"/>
                  <a:gd name="connsiteX79" fmla="*/ 2771335 w 6161649"/>
                  <a:gd name="connsiteY79" fmla="*/ 724486 h 2546252"/>
                  <a:gd name="connsiteX80" fmla="*/ 2813538 w 6161649"/>
                  <a:gd name="connsiteY80" fmla="*/ 717452 h 2546252"/>
                  <a:gd name="connsiteX81" fmla="*/ 2855741 w 6161649"/>
                  <a:gd name="connsiteY81" fmla="*/ 703384 h 2546252"/>
                  <a:gd name="connsiteX82" fmla="*/ 3017520 w 6161649"/>
                  <a:gd name="connsiteY82" fmla="*/ 695590 h 2546252"/>
                  <a:gd name="connsiteX83" fmla="*/ 3034630 w 6161649"/>
                  <a:gd name="connsiteY83" fmla="*/ 679812 h 2546252"/>
                  <a:gd name="connsiteX84" fmla="*/ 3123027 w 6161649"/>
                  <a:gd name="connsiteY84" fmla="*/ 668215 h 2546252"/>
                  <a:gd name="connsiteX85" fmla="*/ 3151163 w 6161649"/>
                  <a:gd name="connsiteY85" fmla="*/ 661181 h 2546252"/>
                  <a:gd name="connsiteX86" fmla="*/ 3200400 w 6161649"/>
                  <a:gd name="connsiteY86" fmla="*/ 647114 h 2546252"/>
                  <a:gd name="connsiteX87" fmla="*/ 3242603 w 6161649"/>
                  <a:gd name="connsiteY87" fmla="*/ 640080 h 2546252"/>
                  <a:gd name="connsiteX88" fmla="*/ 3294691 w 6161649"/>
                  <a:gd name="connsiteY88" fmla="*/ 628863 h 2546252"/>
                  <a:gd name="connsiteX89" fmla="*/ 3334043 w 6161649"/>
                  <a:gd name="connsiteY89" fmla="*/ 597877 h 2546252"/>
                  <a:gd name="connsiteX90" fmla="*/ 3397347 w 6161649"/>
                  <a:gd name="connsiteY90" fmla="*/ 513471 h 2546252"/>
                  <a:gd name="connsiteX91" fmla="*/ 3453618 w 6161649"/>
                  <a:gd name="connsiteY91" fmla="*/ 485335 h 2546252"/>
                  <a:gd name="connsiteX92" fmla="*/ 3495821 w 6161649"/>
                  <a:gd name="connsiteY92" fmla="*/ 471267 h 2546252"/>
                  <a:gd name="connsiteX93" fmla="*/ 3567300 w 6161649"/>
                  <a:gd name="connsiteY93" fmla="*/ 457581 h 2546252"/>
                  <a:gd name="connsiteX94" fmla="*/ 3655130 w 6161649"/>
                  <a:gd name="connsiteY94" fmla="*/ 453017 h 2546252"/>
                  <a:gd name="connsiteX95" fmla="*/ 3783449 w 6161649"/>
                  <a:gd name="connsiteY95" fmla="*/ 429064 h 2546252"/>
                  <a:gd name="connsiteX96" fmla="*/ 3896751 w 6161649"/>
                  <a:gd name="connsiteY96" fmla="*/ 407963 h 2546252"/>
                  <a:gd name="connsiteX97" fmla="*/ 3903784 w 6161649"/>
                  <a:gd name="connsiteY97" fmla="*/ 407963 h 2546252"/>
                  <a:gd name="connsiteX98" fmla="*/ 3903784 w 6161649"/>
                  <a:gd name="connsiteY98" fmla="*/ 379827 h 2546252"/>
                  <a:gd name="connsiteX99" fmla="*/ 4192172 w 6161649"/>
                  <a:gd name="connsiteY99" fmla="*/ 379827 h 2546252"/>
                  <a:gd name="connsiteX100" fmla="*/ 4220307 w 6161649"/>
                  <a:gd name="connsiteY100" fmla="*/ 337624 h 2546252"/>
                  <a:gd name="connsiteX101" fmla="*/ 4389120 w 6161649"/>
                  <a:gd name="connsiteY101" fmla="*/ 337624 h 2546252"/>
                  <a:gd name="connsiteX102" fmla="*/ 4389120 w 6161649"/>
                  <a:gd name="connsiteY102" fmla="*/ 337624 h 2546252"/>
                  <a:gd name="connsiteX103" fmla="*/ 4543864 w 6161649"/>
                  <a:gd name="connsiteY103" fmla="*/ 330591 h 2546252"/>
                  <a:gd name="connsiteX104" fmla="*/ 4543864 w 6161649"/>
                  <a:gd name="connsiteY104" fmla="*/ 330591 h 2546252"/>
                  <a:gd name="connsiteX105" fmla="*/ 4642338 w 6161649"/>
                  <a:gd name="connsiteY105" fmla="*/ 270898 h 2546252"/>
                  <a:gd name="connsiteX106" fmla="*/ 4920841 w 6161649"/>
                  <a:gd name="connsiteY106" fmla="*/ 270898 h 2546252"/>
                  <a:gd name="connsiteX107" fmla="*/ 4965895 w 6161649"/>
                  <a:gd name="connsiteY107" fmla="*/ 239151 h 2546252"/>
                  <a:gd name="connsiteX108" fmla="*/ 5036234 w 6161649"/>
                  <a:gd name="connsiteY108" fmla="*/ 232117 h 2546252"/>
                  <a:gd name="connsiteX109" fmla="*/ 5057335 w 6161649"/>
                  <a:gd name="connsiteY109" fmla="*/ 211015 h 2546252"/>
                  <a:gd name="connsiteX110" fmla="*/ 5591907 w 6161649"/>
                  <a:gd name="connsiteY110" fmla="*/ 211015 h 2546252"/>
                  <a:gd name="connsiteX111" fmla="*/ 5591907 w 6161649"/>
                  <a:gd name="connsiteY111" fmla="*/ 211015 h 2546252"/>
                  <a:gd name="connsiteX112" fmla="*/ 5634111 w 6161649"/>
                  <a:gd name="connsiteY112" fmla="*/ 178887 h 2546252"/>
                  <a:gd name="connsiteX113" fmla="*/ 5720608 w 6161649"/>
                  <a:gd name="connsiteY113" fmla="*/ 170524 h 2546252"/>
                  <a:gd name="connsiteX114" fmla="*/ 5764522 w 6161649"/>
                  <a:gd name="connsiteY114" fmla="*/ 134783 h 2546252"/>
                  <a:gd name="connsiteX115" fmla="*/ 5808245 w 6161649"/>
                  <a:gd name="connsiteY115" fmla="*/ 99424 h 2546252"/>
                  <a:gd name="connsiteX116" fmla="*/ 5898545 w 6161649"/>
                  <a:gd name="connsiteY116" fmla="*/ 100184 h 2546252"/>
                  <a:gd name="connsiteX117" fmla="*/ 5908431 w 6161649"/>
                  <a:gd name="connsiteY117" fmla="*/ 35169 h 2546252"/>
                  <a:gd name="connsiteX118" fmla="*/ 5992837 w 6161649"/>
                  <a:gd name="connsiteY118" fmla="*/ 28135 h 2546252"/>
                  <a:gd name="connsiteX119" fmla="*/ 6084277 w 6161649"/>
                  <a:gd name="connsiteY119" fmla="*/ 21101 h 2546252"/>
                  <a:gd name="connsiteX120" fmla="*/ 6140547 w 6161649"/>
                  <a:gd name="connsiteY120" fmla="*/ 14067 h 2546252"/>
                  <a:gd name="connsiteX121" fmla="*/ 6161649 w 6161649"/>
                  <a:gd name="connsiteY121" fmla="*/ 0 h 2546252"/>
                  <a:gd name="connsiteX122" fmla="*/ 6161649 w 6161649"/>
                  <a:gd name="connsiteY122" fmla="*/ 0 h 2546252"/>
                  <a:gd name="connsiteX0" fmla="*/ 0 w 6161649"/>
                  <a:gd name="connsiteY0" fmla="*/ 2546252 h 2546252"/>
                  <a:gd name="connsiteX1" fmla="*/ 0 w 6161649"/>
                  <a:gd name="connsiteY1" fmla="*/ 2546252 h 2546252"/>
                  <a:gd name="connsiteX2" fmla="*/ 14067 w 6161649"/>
                  <a:gd name="connsiteY2" fmla="*/ 2482947 h 2546252"/>
                  <a:gd name="connsiteX3" fmla="*/ 28135 w 6161649"/>
                  <a:gd name="connsiteY3" fmla="*/ 2440744 h 2546252"/>
                  <a:gd name="connsiteX4" fmla="*/ 35169 w 6161649"/>
                  <a:gd name="connsiteY4" fmla="*/ 2370406 h 2546252"/>
                  <a:gd name="connsiteX5" fmla="*/ 42203 w 6161649"/>
                  <a:gd name="connsiteY5" fmla="*/ 2349304 h 2546252"/>
                  <a:gd name="connsiteX6" fmla="*/ 49237 w 6161649"/>
                  <a:gd name="connsiteY6" fmla="*/ 2307101 h 2546252"/>
                  <a:gd name="connsiteX7" fmla="*/ 56271 w 6161649"/>
                  <a:gd name="connsiteY7" fmla="*/ 2187526 h 2546252"/>
                  <a:gd name="connsiteX8" fmla="*/ 77372 w 6161649"/>
                  <a:gd name="connsiteY8" fmla="*/ 2110154 h 2546252"/>
                  <a:gd name="connsiteX9" fmla="*/ 84406 w 6161649"/>
                  <a:gd name="connsiteY9" fmla="*/ 2018714 h 2546252"/>
                  <a:gd name="connsiteX10" fmla="*/ 98474 w 6161649"/>
                  <a:gd name="connsiteY10" fmla="*/ 1976511 h 2546252"/>
                  <a:gd name="connsiteX11" fmla="*/ 105507 w 6161649"/>
                  <a:gd name="connsiteY11" fmla="*/ 1934307 h 2546252"/>
                  <a:gd name="connsiteX12" fmla="*/ 112541 w 6161649"/>
                  <a:gd name="connsiteY12" fmla="*/ 1913206 h 2546252"/>
                  <a:gd name="connsiteX13" fmla="*/ 134403 w 6161649"/>
                  <a:gd name="connsiteY13" fmla="*/ 1870623 h 2546252"/>
                  <a:gd name="connsiteX14" fmla="*/ 153414 w 6161649"/>
                  <a:gd name="connsiteY14" fmla="*/ 1835834 h 2546252"/>
                  <a:gd name="connsiteX15" fmla="*/ 179838 w 6161649"/>
                  <a:gd name="connsiteY15" fmla="*/ 1792300 h 2546252"/>
                  <a:gd name="connsiteX16" fmla="*/ 212157 w 6161649"/>
                  <a:gd name="connsiteY16" fmla="*/ 1743442 h 2546252"/>
                  <a:gd name="connsiteX17" fmla="*/ 211395 w 6161649"/>
                  <a:gd name="connsiteY17" fmla="*/ 1702571 h 2546252"/>
                  <a:gd name="connsiteX18" fmla="*/ 230405 w 6161649"/>
                  <a:gd name="connsiteY18" fmla="*/ 1670253 h 2546252"/>
                  <a:gd name="connsiteX19" fmla="*/ 261393 w 6161649"/>
                  <a:gd name="connsiteY19" fmla="*/ 1653714 h 2546252"/>
                  <a:gd name="connsiteX20" fmla="*/ 253218 w 6161649"/>
                  <a:gd name="connsiteY20" fmla="*/ 1617784 h 2546252"/>
                  <a:gd name="connsiteX21" fmla="*/ 274320 w 6161649"/>
                  <a:gd name="connsiteY21" fmla="*/ 1610751 h 2546252"/>
                  <a:gd name="connsiteX22" fmla="*/ 281354 w 6161649"/>
                  <a:gd name="connsiteY22" fmla="*/ 1589649 h 2546252"/>
                  <a:gd name="connsiteX23" fmla="*/ 309489 w 6161649"/>
                  <a:gd name="connsiteY23" fmla="*/ 1498209 h 2546252"/>
                  <a:gd name="connsiteX24" fmla="*/ 330591 w 6161649"/>
                  <a:gd name="connsiteY24" fmla="*/ 1484141 h 2546252"/>
                  <a:gd name="connsiteX25" fmla="*/ 372794 w 6161649"/>
                  <a:gd name="connsiteY25" fmla="*/ 1470074 h 2546252"/>
                  <a:gd name="connsiteX26" fmla="*/ 436098 w 6161649"/>
                  <a:gd name="connsiteY26" fmla="*/ 1441938 h 2546252"/>
                  <a:gd name="connsiteX27" fmla="*/ 457200 w 6161649"/>
                  <a:gd name="connsiteY27" fmla="*/ 1434904 h 2546252"/>
                  <a:gd name="connsiteX28" fmla="*/ 485335 w 6161649"/>
                  <a:gd name="connsiteY28" fmla="*/ 1392701 h 2546252"/>
                  <a:gd name="connsiteX29" fmla="*/ 492369 w 6161649"/>
                  <a:gd name="connsiteY29" fmla="*/ 1371600 h 2546252"/>
                  <a:gd name="connsiteX30" fmla="*/ 513471 w 6161649"/>
                  <a:gd name="connsiteY30" fmla="*/ 1357532 h 2546252"/>
                  <a:gd name="connsiteX31" fmla="*/ 562707 w 6161649"/>
                  <a:gd name="connsiteY31" fmla="*/ 1329397 h 2546252"/>
                  <a:gd name="connsiteX32" fmla="*/ 576775 w 6161649"/>
                  <a:gd name="connsiteY32" fmla="*/ 1308295 h 2546252"/>
                  <a:gd name="connsiteX33" fmla="*/ 597877 w 6161649"/>
                  <a:gd name="connsiteY33" fmla="*/ 1294227 h 2546252"/>
                  <a:gd name="connsiteX34" fmla="*/ 604911 w 6161649"/>
                  <a:gd name="connsiteY34" fmla="*/ 1273126 h 2546252"/>
                  <a:gd name="connsiteX35" fmla="*/ 661181 w 6161649"/>
                  <a:gd name="connsiteY35" fmla="*/ 1259058 h 2546252"/>
                  <a:gd name="connsiteX36" fmla="*/ 773723 w 6161649"/>
                  <a:gd name="connsiteY36" fmla="*/ 1259058 h 2546252"/>
                  <a:gd name="connsiteX37" fmla="*/ 773723 w 6161649"/>
                  <a:gd name="connsiteY37" fmla="*/ 1252024 h 2546252"/>
                  <a:gd name="connsiteX38" fmla="*/ 844061 w 6161649"/>
                  <a:gd name="connsiteY38" fmla="*/ 1202787 h 2546252"/>
                  <a:gd name="connsiteX39" fmla="*/ 858129 w 6161649"/>
                  <a:gd name="connsiteY39" fmla="*/ 1202787 h 2546252"/>
                  <a:gd name="connsiteX40" fmla="*/ 942535 w 6161649"/>
                  <a:gd name="connsiteY40" fmla="*/ 1202787 h 2546252"/>
                  <a:gd name="connsiteX41" fmla="*/ 970671 w 6161649"/>
                  <a:gd name="connsiteY41" fmla="*/ 1146517 h 2546252"/>
                  <a:gd name="connsiteX42" fmla="*/ 1033975 w 6161649"/>
                  <a:gd name="connsiteY42" fmla="*/ 1132449 h 2546252"/>
                  <a:gd name="connsiteX43" fmla="*/ 1069144 w 6161649"/>
                  <a:gd name="connsiteY43" fmla="*/ 1125415 h 2546252"/>
                  <a:gd name="connsiteX44" fmla="*/ 1083212 w 6161649"/>
                  <a:gd name="connsiteY44" fmla="*/ 1104314 h 2546252"/>
                  <a:gd name="connsiteX45" fmla="*/ 1125415 w 6161649"/>
                  <a:gd name="connsiteY45" fmla="*/ 1090246 h 2546252"/>
                  <a:gd name="connsiteX46" fmla="*/ 1125415 w 6161649"/>
                  <a:gd name="connsiteY46" fmla="*/ 1090246 h 2546252"/>
                  <a:gd name="connsiteX47" fmla="*/ 1153551 w 6161649"/>
                  <a:gd name="connsiteY47" fmla="*/ 1083212 h 2546252"/>
                  <a:gd name="connsiteX48" fmla="*/ 1195754 w 6161649"/>
                  <a:gd name="connsiteY48" fmla="*/ 1069144 h 2546252"/>
                  <a:gd name="connsiteX49" fmla="*/ 1216855 w 6161649"/>
                  <a:gd name="connsiteY49" fmla="*/ 1026941 h 2546252"/>
                  <a:gd name="connsiteX50" fmla="*/ 1230923 w 6161649"/>
                  <a:gd name="connsiteY50" fmla="*/ 1005840 h 2546252"/>
                  <a:gd name="connsiteX51" fmla="*/ 1353160 w 6161649"/>
                  <a:gd name="connsiteY51" fmla="*/ 1001278 h 2546252"/>
                  <a:gd name="connsiteX52" fmla="*/ 1390420 w 6161649"/>
                  <a:gd name="connsiteY52" fmla="*/ 965347 h 2546252"/>
                  <a:gd name="connsiteX53" fmla="*/ 1460948 w 6161649"/>
                  <a:gd name="connsiteY53" fmla="*/ 968200 h 2546252"/>
                  <a:gd name="connsiteX54" fmla="*/ 1498209 w 6161649"/>
                  <a:gd name="connsiteY54" fmla="*/ 949569 h 2546252"/>
                  <a:gd name="connsiteX55" fmla="*/ 1519311 w 6161649"/>
                  <a:gd name="connsiteY55" fmla="*/ 935501 h 2546252"/>
                  <a:gd name="connsiteX56" fmla="*/ 1563604 w 6161649"/>
                  <a:gd name="connsiteY56" fmla="*/ 938352 h 2546252"/>
                  <a:gd name="connsiteX57" fmla="*/ 1617214 w 6161649"/>
                  <a:gd name="connsiteY57" fmla="*/ 927136 h 2546252"/>
                  <a:gd name="connsiteX58" fmla="*/ 1688123 w 6161649"/>
                  <a:gd name="connsiteY58" fmla="*/ 886264 h 2546252"/>
                  <a:gd name="connsiteX59" fmla="*/ 1732797 w 6161649"/>
                  <a:gd name="connsiteY59" fmla="*/ 865543 h 2546252"/>
                  <a:gd name="connsiteX60" fmla="*/ 1821766 w 6161649"/>
                  <a:gd name="connsiteY60" fmla="*/ 866303 h 2546252"/>
                  <a:gd name="connsiteX61" fmla="*/ 1855224 w 6161649"/>
                  <a:gd name="connsiteY61" fmla="*/ 844441 h 2546252"/>
                  <a:gd name="connsiteX62" fmla="*/ 1913206 w 6161649"/>
                  <a:gd name="connsiteY62" fmla="*/ 844061 h 2546252"/>
                  <a:gd name="connsiteX63" fmla="*/ 1965294 w 6161649"/>
                  <a:gd name="connsiteY63" fmla="*/ 850335 h 2546252"/>
                  <a:gd name="connsiteX64" fmla="*/ 2013581 w 6161649"/>
                  <a:gd name="connsiteY64" fmla="*/ 852426 h 2546252"/>
                  <a:gd name="connsiteX65" fmla="*/ 2072132 w 6161649"/>
                  <a:gd name="connsiteY65" fmla="*/ 850335 h 2546252"/>
                  <a:gd name="connsiteX66" fmla="*/ 2124221 w 6161649"/>
                  <a:gd name="connsiteY66" fmla="*/ 851095 h 2546252"/>
                  <a:gd name="connsiteX67" fmla="*/ 2145323 w 6161649"/>
                  <a:gd name="connsiteY67" fmla="*/ 844061 h 2546252"/>
                  <a:gd name="connsiteX68" fmla="*/ 2208627 w 6161649"/>
                  <a:gd name="connsiteY68" fmla="*/ 837027 h 2546252"/>
                  <a:gd name="connsiteX69" fmla="*/ 2300067 w 6161649"/>
                  <a:gd name="connsiteY69" fmla="*/ 829994 h 2546252"/>
                  <a:gd name="connsiteX70" fmla="*/ 2368315 w 6161649"/>
                  <a:gd name="connsiteY70" fmla="*/ 818208 h 2546252"/>
                  <a:gd name="connsiteX71" fmla="*/ 2433711 w 6161649"/>
                  <a:gd name="connsiteY71" fmla="*/ 808892 h 2546252"/>
                  <a:gd name="connsiteX72" fmla="*/ 2454812 w 6161649"/>
                  <a:gd name="connsiteY72" fmla="*/ 801858 h 2546252"/>
                  <a:gd name="connsiteX73" fmla="*/ 2539218 w 6161649"/>
                  <a:gd name="connsiteY73" fmla="*/ 787791 h 2546252"/>
                  <a:gd name="connsiteX74" fmla="*/ 2553286 w 6161649"/>
                  <a:gd name="connsiteY74" fmla="*/ 766689 h 2546252"/>
                  <a:gd name="connsiteX75" fmla="*/ 2560320 w 6161649"/>
                  <a:gd name="connsiteY75" fmla="*/ 745587 h 2546252"/>
                  <a:gd name="connsiteX76" fmla="*/ 2581421 w 6161649"/>
                  <a:gd name="connsiteY76" fmla="*/ 738554 h 2546252"/>
                  <a:gd name="connsiteX77" fmla="*/ 2679895 w 6161649"/>
                  <a:gd name="connsiteY77" fmla="*/ 745587 h 2546252"/>
                  <a:gd name="connsiteX78" fmla="*/ 2764301 w 6161649"/>
                  <a:gd name="connsiteY78" fmla="*/ 745587 h 2546252"/>
                  <a:gd name="connsiteX79" fmla="*/ 2771335 w 6161649"/>
                  <a:gd name="connsiteY79" fmla="*/ 724486 h 2546252"/>
                  <a:gd name="connsiteX80" fmla="*/ 2813538 w 6161649"/>
                  <a:gd name="connsiteY80" fmla="*/ 717452 h 2546252"/>
                  <a:gd name="connsiteX81" fmla="*/ 2855741 w 6161649"/>
                  <a:gd name="connsiteY81" fmla="*/ 703384 h 2546252"/>
                  <a:gd name="connsiteX82" fmla="*/ 3017520 w 6161649"/>
                  <a:gd name="connsiteY82" fmla="*/ 695590 h 2546252"/>
                  <a:gd name="connsiteX83" fmla="*/ 3034630 w 6161649"/>
                  <a:gd name="connsiteY83" fmla="*/ 679812 h 2546252"/>
                  <a:gd name="connsiteX84" fmla="*/ 3123027 w 6161649"/>
                  <a:gd name="connsiteY84" fmla="*/ 668215 h 2546252"/>
                  <a:gd name="connsiteX85" fmla="*/ 3151163 w 6161649"/>
                  <a:gd name="connsiteY85" fmla="*/ 661181 h 2546252"/>
                  <a:gd name="connsiteX86" fmla="*/ 3200400 w 6161649"/>
                  <a:gd name="connsiteY86" fmla="*/ 647114 h 2546252"/>
                  <a:gd name="connsiteX87" fmla="*/ 3242603 w 6161649"/>
                  <a:gd name="connsiteY87" fmla="*/ 640080 h 2546252"/>
                  <a:gd name="connsiteX88" fmla="*/ 3294691 w 6161649"/>
                  <a:gd name="connsiteY88" fmla="*/ 628863 h 2546252"/>
                  <a:gd name="connsiteX89" fmla="*/ 3334043 w 6161649"/>
                  <a:gd name="connsiteY89" fmla="*/ 597877 h 2546252"/>
                  <a:gd name="connsiteX90" fmla="*/ 3397347 w 6161649"/>
                  <a:gd name="connsiteY90" fmla="*/ 513471 h 2546252"/>
                  <a:gd name="connsiteX91" fmla="*/ 3453618 w 6161649"/>
                  <a:gd name="connsiteY91" fmla="*/ 485335 h 2546252"/>
                  <a:gd name="connsiteX92" fmla="*/ 3495821 w 6161649"/>
                  <a:gd name="connsiteY92" fmla="*/ 471267 h 2546252"/>
                  <a:gd name="connsiteX93" fmla="*/ 3567300 w 6161649"/>
                  <a:gd name="connsiteY93" fmla="*/ 457581 h 2546252"/>
                  <a:gd name="connsiteX94" fmla="*/ 3655130 w 6161649"/>
                  <a:gd name="connsiteY94" fmla="*/ 453017 h 2546252"/>
                  <a:gd name="connsiteX95" fmla="*/ 3783449 w 6161649"/>
                  <a:gd name="connsiteY95" fmla="*/ 429064 h 2546252"/>
                  <a:gd name="connsiteX96" fmla="*/ 3896751 w 6161649"/>
                  <a:gd name="connsiteY96" fmla="*/ 407963 h 2546252"/>
                  <a:gd name="connsiteX97" fmla="*/ 3903784 w 6161649"/>
                  <a:gd name="connsiteY97" fmla="*/ 407963 h 2546252"/>
                  <a:gd name="connsiteX98" fmla="*/ 3903784 w 6161649"/>
                  <a:gd name="connsiteY98" fmla="*/ 379827 h 2546252"/>
                  <a:gd name="connsiteX99" fmla="*/ 4192172 w 6161649"/>
                  <a:gd name="connsiteY99" fmla="*/ 379827 h 2546252"/>
                  <a:gd name="connsiteX100" fmla="*/ 4220307 w 6161649"/>
                  <a:gd name="connsiteY100" fmla="*/ 337624 h 2546252"/>
                  <a:gd name="connsiteX101" fmla="*/ 4389120 w 6161649"/>
                  <a:gd name="connsiteY101" fmla="*/ 337624 h 2546252"/>
                  <a:gd name="connsiteX102" fmla="*/ 4389120 w 6161649"/>
                  <a:gd name="connsiteY102" fmla="*/ 337624 h 2546252"/>
                  <a:gd name="connsiteX103" fmla="*/ 4543864 w 6161649"/>
                  <a:gd name="connsiteY103" fmla="*/ 330591 h 2546252"/>
                  <a:gd name="connsiteX104" fmla="*/ 4543864 w 6161649"/>
                  <a:gd name="connsiteY104" fmla="*/ 330591 h 2546252"/>
                  <a:gd name="connsiteX105" fmla="*/ 4642338 w 6161649"/>
                  <a:gd name="connsiteY105" fmla="*/ 270898 h 2546252"/>
                  <a:gd name="connsiteX106" fmla="*/ 4920841 w 6161649"/>
                  <a:gd name="connsiteY106" fmla="*/ 270898 h 2546252"/>
                  <a:gd name="connsiteX107" fmla="*/ 4965895 w 6161649"/>
                  <a:gd name="connsiteY107" fmla="*/ 239151 h 2546252"/>
                  <a:gd name="connsiteX108" fmla="*/ 5036234 w 6161649"/>
                  <a:gd name="connsiteY108" fmla="*/ 232117 h 2546252"/>
                  <a:gd name="connsiteX109" fmla="*/ 5057335 w 6161649"/>
                  <a:gd name="connsiteY109" fmla="*/ 211015 h 2546252"/>
                  <a:gd name="connsiteX110" fmla="*/ 5591907 w 6161649"/>
                  <a:gd name="connsiteY110" fmla="*/ 211015 h 2546252"/>
                  <a:gd name="connsiteX111" fmla="*/ 5591907 w 6161649"/>
                  <a:gd name="connsiteY111" fmla="*/ 211015 h 2546252"/>
                  <a:gd name="connsiteX112" fmla="*/ 5634111 w 6161649"/>
                  <a:gd name="connsiteY112" fmla="*/ 178887 h 2546252"/>
                  <a:gd name="connsiteX113" fmla="*/ 5720608 w 6161649"/>
                  <a:gd name="connsiteY113" fmla="*/ 170524 h 2546252"/>
                  <a:gd name="connsiteX114" fmla="*/ 5764522 w 6161649"/>
                  <a:gd name="connsiteY114" fmla="*/ 134783 h 2546252"/>
                  <a:gd name="connsiteX115" fmla="*/ 5808245 w 6161649"/>
                  <a:gd name="connsiteY115" fmla="*/ 99424 h 2546252"/>
                  <a:gd name="connsiteX116" fmla="*/ 5898545 w 6161649"/>
                  <a:gd name="connsiteY116" fmla="*/ 100184 h 2546252"/>
                  <a:gd name="connsiteX117" fmla="*/ 5908431 w 6161649"/>
                  <a:gd name="connsiteY117" fmla="*/ 35169 h 2546252"/>
                  <a:gd name="connsiteX118" fmla="*/ 5992837 w 6161649"/>
                  <a:gd name="connsiteY118" fmla="*/ 28135 h 2546252"/>
                  <a:gd name="connsiteX119" fmla="*/ 6084277 w 6161649"/>
                  <a:gd name="connsiteY119" fmla="*/ 21101 h 2546252"/>
                  <a:gd name="connsiteX120" fmla="*/ 6140547 w 6161649"/>
                  <a:gd name="connsiteY120" fmla="*/ 14067 h 2546252"/>
                  <a:gd name="connsiteX121" fmla="*/ 6161649 w 6161649"/>
                  <a:gd name="connsiteY121" fmla="*/ 0 h 2546252"/>
                  <a:gd name="connsiteX122" fmla="*/ 6161649 w 6161649"/>
                  <a:gd name="connsiteY122" fmla="*/ 0 h 2546252"/>
                  <a:gd name="connsiteX0" fmla="*/ 0 w 6161649"/>
                  <a:gd name="connsiteY0" fmla="*/ 2546252 h 2546252"/>
                  <a:gd name="connsiteX1" fmla="*/ 0 w 6161649"/>
                  <a:gd name="connsiteY1" fmla="*/ 2546252 h 2546252"/>
                  <a:gd name="connsiteX2" fmla="*/ 14067 w 6161649"/>
                  <a:gd name="connsiteY2" fmla="*/ 2482947 h 2546252"/>
                  <a:gd name="connsiteX3" fmla="*/ 28135 w 6161649"/>
                  <a:gd name="connsiteY3" fmla="*/ 2440744 h 2546252"/>
                  <a:gd name="connsiteX4" fmla="*/ 35169 w 6161649"/>
                  <a:gd name="connsiteY4" fmla="*/ 2370406 h 2546252"/>
                  <a:gd name="connsiteX5" fmla="*/ 42203 w 6161649"/>
                  <a:gd name="connsiteY5" fmla="*/ 2349304 h 2546252"/>
                  <a:gd name="connsiteX6" fmla="*/ 49237 w 6161649"/>
                  <a:gd name="connsiteY6" fmla="*/ 2307101 h 2546252"/>
                  <a:gd name="connsiteX7" fmla="*/ 56271 w 6161649"/>
                  <a:gd name="connsiteY7" fmla="*/ 2187526 h 2546252"/>
                  <a:gd name="connsiteX8" fmla="*/ 77372 w 6161649"/>
                  <a:gd name="connsiteY8" fmla="*/ 2110154 h 2546252"/>
                  <a:gd name="connsiteX9" fmla="*/ 84406 w 6161649"/>
                  <a:gd name="connsiteY9" fmla="*/ 2018714 h 2546252"/>
                  <a:gd name="connsiteX10" fmla="*/ 98474 w 6161649"/>
                  <a:gd name="connsiteY10" fmla="*/ 1976511 h 2546252"/>
                  <a:gd name="connsiteX11" fmla="*/ 105507 w 6161649"/>
                  <a:gd name="connsiteY11" fmla="*/ 1934307 h 2546252"/>
                  <a:gd name="connsiteX12" fmla="*/ 112541 w 6161649"/>
                  <a:gd name="connsiteY12" fmla="*/ 1913206 h 2546252"/>
                  <a:gd name="connsiteX13" fmla="*/ 134403 w 6161649"/>
                  <a:gd name="connsiteY13" fmla="*/ 1870623 h 2546252"/>
                  <a:gd name="connsiteX14" fmla="*/ 153414 w 6161649"/>
                  <a:gd name="connsiteY14" fmla="*/ 1835834 h 2546252"/>
                  <a:gd name="connsiteX15" fmla="*/ 179838 w 6161649"/>
                  <a:gd name="connsiteY15" fmla="*/ 1792300 h 2546252"/>
                  <a:gd name="connsiteX16" fmla="*/ 212157 w 6161649"/>
                  <a:gd name="connsiteY16" fmla="*/ 1743442 h 2546252"/>
                  <a:gd name="connsiteX17" fmla="*/ 211395 w 6161649"/>
                  <a:gd name="connsiteY17" fmla="*/ 1702571 h 2546252"/>
                  <a:gd name="connsiteX18" fmla="*/ 230405 w 6161649"/>
                  <a:gd name="connsiteY18" fmla="*/ 1670253 h 2546252"/>
                  <a:gd name="connsiteX19" fmla="*/ 261393 w 6161649"/>
                  <a:gd name="connsiteY19" fmla="*/ 1653714 h 2546252"/>
                  <a:gd name="connsiteX20" fmla="*/ 287816 w 6161649"/>
                  <a:gd name="connsiteY20" fmla="*/ 1637555 h 2546252"/>
                  <a:gd name="connsiteX21" fmla="*/ 274320 w 6161649"/>
                  <a:gd name="connsiteY21" fmla="*/ 1610751 h 2546252"/>
                  <a:gd name="connsiteX22" fmla="*/ 281354 w 6161649"/>
                  <a:gd name="connsiteY22" fmla="*/ 1589649 h 2546252"/>
                  <a:gd name="connsiteX23" fmla="*/ 309489 w 6161649"/>
                  <a:gd name="connsiteY23" fmla="*/ 1498209 h 2546252"/>
                  <a:gd name="connsiteX24" fmla="*/ 330591 w 6161649"/>
                  <a:gd name="connsiteY24" fmla="*/ 1484141 h 2546252"/>
                  <a:gd name="connsiteX25" fmla="*/ 372794 w 6161649"/>
                  <a:gd name="connsiteY25" fmla="*/ 1470074 h 2546252"/>
                  <a:gd name="connsiteX26" fmla="*/ 436098 w 6161649"/>
                  <a:gd name="connsiteY26" fmla="*/ 1441938 h 2546252"/>
                  <a:gd name="connsiteX27" fmla="*/ 457200 w 6161649"/>
                  <a:gd name="connsiteY27" fmla="*/ 1434904 h 2546252"/>
                  <a:gd name="connsiteX28" fmla="*/ 485335 w 6161649"/>
                  <a:gd name="connsiteY28" fmla="*/ 1392701 h 2546252"/>
                  <a:gd name="connsiteX29" fmla="*/ 492369 w 6161649"/>
                  <a:gd name="connsiteY29" fmla="*/ 1371600 h 2546252"/>
                  <a:gd name="connsiteX30" fmla="*/ 513471 w 6161649"/>
                  <a:gd name="connsiteY30" fmla="*/ 1357532 h 2546252"/>
                  <a:gd name="connsiteX31" fmla="*/ 562707 w 6161649"/>
                  <a:gd name="connsiteY31" fmla="*/ 1329397 h 2546252"/>
                  <a:gd name="connsiteX32" fmla="*/ 576775 w 6161649"/>
                  <a:gd name="connsiteY32" fmla="*/ 1308295 h 2546252"/>
                  <a:gd name="connsiteX33" fmla="*/ 597877 w 6161649"/>
                  <a:gd name="connsiteY33" fmla="*/ 1294227 h 2546252"/>
                  <a:gd name="connsiteX34" fmla="*/ 604911 w 6161649"/>
                  <a:gd name="connsiteY34" fmla="*/ 1273126 h 2546252"/>
                  <a:gd name="connsiteX35" fmla="*/ 661181 w 6161649"/>
                  <a:gd name="connsiteY35" fmla="*/ 1259058 h 2546252"/>
                  <a:gd name="connsiteX36" fmla="*/ 773723 w 6161649"/>
                  <a:gd name="connsiteY36" fmla="*/ 1259058 h 2546252"/>
                  <a:gd name="connsiteX37" fmla="*/ 773723 w 6161649"/>
                  <a:gd name="connsiteY37" fmla="*/ 1252024 h 2546252"/>
                  <a:gd name="connsiteX38" fmla="*/ 844061 w 6161649"/>
                  <a:gd name="connsiteY38" fmla="*/ 1202787 h 2546252"/>
                  <a:gd name="connsiteX39" fmla="*/ 858129 w 6161649"/>
                  <a:gd name="connsiteY39" fmla="*/ 1202787 h 2546252"/>
                  <a:gd name="connsiteX40" fmla="*/ 942535 w 6161649"/>
                  <a:gd name="connsiteY40" fmla="*/ 1202787 h 2546252"/>
                  <a:gd name="connsiteX41" fmla="*/ 970671 w 6161649"/>
                  <a:gd name="connsiteY41" fmla="*/ 1146517 h 2546252"/>
                  <a:gd name="connsiteX42" fmla="*/ 1033975 w 6161649"/>
                  <a:gd name="connsiteY42" fmla="*/ 1132449 h 2546252"/>
                  <a:gd name="connsiteX43" fmla="*/ 1069144 w 6161649"/>
                  <a:gd name="connsiteY43" fmla="*/ 1125415 h 2546252"/>
                  <a:gd name="connsiteX44" fmla="*/ 1083212 w 6161649"/>
                  <a:gd name="connsiteY44" fmla="*/ 1104314 h 2546252"/>
                  <a:gd name="connsiteX45" fmla="*/ 1125415 w 6161649"/>
                  <a:gd name="connsiteY45" fmla="*/ 1090246 h 2546252"/>
                  <a:gd name="connsiteX46" fmla="*/ 1125415 w 6161649"/>
                  <a:gd name="connsiteY46" fmla="*/ 1090246 h 2546252"/>
                  <a:gd name="connsiteX47" fmla="*/ 1153551 w 6161649"/>
                  <a:gd name="connsiteY47" fmla="*/ 1083212 h 2546252"/>
                  <a:gd name="connsiteX48" fmla="*/ 1195754 w 6161649"/>
                  <a:gd name="connsiteY48" fmla="*/ 1069144 h 2546252"/>
                  <a:gd name="connsiteX49" fmla="*/ 1216855 w 6161649"/>
                  <a:gd name="connsiteY49" fmla="*/ 1026941 h 2546252"/>
                  <a:gd name="connsiteX50" fmla="*/ 1230923 w 6161649"/>
                  <a:gd name="connsiteY50" fmla="*/ 1005840 h 2546252"/>
                  <a:gd name="connsiteX51" fmla="*/ 1353160 w 6161649"/>
                  <a:gd name="connsiteY51" fmla="*/ 1001278 h 2546252"/>
                  <a:gd name="connsiteX52" fmla="*/ 1390420 w 6161649"/>
                  <a:gd name="connsiteY52" fmla="*/ 965347 h 2546252"/>
                  <a:gd name="connsiteX53" fmla="*/ 1460948 w 6161649"/>
                  <a:gd name="connsiteY53" fmla="*/ 968200 h 2546252"/>
                  <a:gd name="connsiteX54" fmla="*/ 1498209 w 6161649"/>
                  <a:gd name="connsiteY54" fmla="*/ 949569 h 2546252"/>
                  <a:gd name="connsiteX55" fmla="*/ 1519311 w 6161649"/>
                  <a:gd name="connsiteY55" fmla="*/ 935501 h 2546252"/>
                  <a:gd name="connsiteX56" fmla="*/ 1563604 w 6161649"/>
                  <a:gd name="connsiteY56" fmla="*/ 938352 h 2546252"/>
                  <a:gd name="connsiteX57" fmla="*/ 1617214 w 6161649"/>
                  <a:gd name="connsiteY57" fmla="*/ 927136 h 2546252"/>
                  <a:gd name="connsiteX58" fmla="*/ 1688123 w 6161649"/>
                  <a:gd name="connsiteY58" fmla="*/ 886264 h 2546252"/>
                  <a:gd name="connsiteX59" fmla="*/ 1732797 w 6161649"/>
                  <a:gd name="connsiteY59" fmla="*/ 865543 h 2546252"/>
                  <a:gd name="connsiteX60" fmla="*/ 1821766 w 6161649"/>
                  <a:gd name="connsiteY60" fmla="*/ 866303 h 2546252"/>
                  <a:gd name="connsiteX61" fmla="*/ 1855224 w 6161649"/>
                  <a:gd name="connsiteY61" fmla="*/ 844441 h 2546252"/>
                  <a:gd name="connsiteX62" fmla="*/ 1913206 w 6161649"/>
                  <a:gd name="connsiteY62" fmla="*/ 844061 h 2546252"/>
                  <a:gd name="connsiteX63" fmla="*/ 1965294 w 6161649"/>
                  <a:gd name="connsiteY63" fmla="*/ 850335 h 2546252"/>
                  <a:gd name="connsiteX64" fmla="*/ 2013581 w 6161649"/>
                  <a:gd name="connsiteY64" fmla="*/ 852426 h 2546252"/>
                  <a:gd name="connsiteX65" fmla="*/ 2072132 w 6161649"/>
                  <a:gd name="connsiteY65" fmla="*/ 850335 h 2546252"/>
                  <a:gd name="connsiteX66" fmla="*/ 2124221 w 6161649"/>
                  <a:gd name="connsiteY66" fmla="*/ 851095 h 2546252"/>
                  <a:gd name="connsiteX67" fmla="*/ 2145323 w 6161649"/>
                  <a:gd name="connsiteY67" fmla="*/ 844061 h 2546252"/>
                  <a:gd name="connsiteX68" fmla="*/ 2208627 w 6161649"/>
                  <a:gd name="connsiteY68" fmla="*/ 837027 h 2546252"/>
                  <a:gd name="connsiteX69" fmla="*/ 2300067 w 6161649"/>
                  <a:gd name="connsiteY69" fmla="*/ 829994 h 2546252"/>
                  <a:gd name="connsiteX70" fmla="*/ 2368315 w 6161649"/>
                  <a:gd name="connsiteY70" fmla="*/ 818208 h 2546252"/>
                  <a:gd name="connsiteX71" fmla="*/ 2433711 w 6161649"/>
                  <a:gd name="connsiteY71" fmla="*/ 808892 h 2546252"/>
                  <a:gd name="connsiteX72" fmla="*/ 2454812 w 6161649"/>
                  <a:gd name="connsiteY72" fmla="*/ 801858 h 2546252"/>
                  <a:gd name="connsiteX73" fmla="*/ 2539218 w 6161649"/>
                  <a:gd name="connsiteY73" fmla="*/ 787791 h 2546252"/>
                  <a:gd name="connsiteX74" fmla="*/ 2553286 w 6161649"/>
                  <a:gd name="connsiteY74" fmla="*/ 766689 h 2546252"/>
                  <a:gd name="connsiteX75" fmla="*/ 2560320 w 6161649"/>
                  <a:gd name="connsiteY75" fmla="*/ 745587 h 2546252"/>
                  <a:gd name="connsiteX76" fmla="*/ 2581421 w 6161649"/>
                  <a:gd name="connsiteY76" fmla="*/ 738554 h 2546252"/>
                  <a:gd name="connsiteX77" fmla="*/ 2679895 w 6161649"/>
                  <a:gd name="connsiteY77" fmla="*/ 745587 h 2546252"/>
                  <a:gd name="connsiteX78" fmla="*/ 2764301 w 6161649"/>
                  <a:gd name="connsiteY78" fmla="*/ 745587 h 2546252"/>
                  <a:gd name="connsiteX79" fmla="*/ 2771335 w 6161649"/>
                  <a:gd name="connsiteY79" fmla="*/ 724486 h 2546252"/>
                  <a:gd name="connsiteX80" fmla="*/ 2813538 w 6161649"/>
                  <a:gd name="connsiteY80" fmla="*/ 717452 h 2546252"/>
                  <a:gd name="connsiteX81" fmla="*/ 2855741 w 6161649"/>
                  <a:gd name="connsiteY81" fmla="*/ 703384 h 2546252"/>
                  <a:gd name="connsiteX82" fmla="*/ 3017520 w 6161649"/>
                  <a:gd name="connsiteY82" fmla="*/ 695590 h 2546252"/>
                  <a:gd name="connsiteX83" fmla="*/ 3034630 w 6161649"/>
                  <a:gd name="connsiteY83" fmla="*/ 679812 h 2546252"/>
                  <a:gd name="connsiteX84" fmla="*/ 3123027 w 6161649"/>
                  <a:gd name="connsiteY84" fmla="*/ 668215 h 2546252"/>
                  <a:gd name="connsiteX85" fmla="*/ 3151163 w 6161649"/>
                  <a:gd name="connsiteY85" fmla="*/ 661181 h 2546252"/>
                  <a:gd name="connsiteX86" fmla="*/ 3200400 w 6161649"/>
                  <a:gd name="connsiteY86" fmla="*/ 647114 h 2546252"/>
                  <a:gd name="connsiteX87" fmla="*/ 3242603 w 6161649"/>
                  <a:gd name="connsiteY87" fmla="*/ 640080 h 2546252"/>
                  <a:gd name="connsiteX88" fmla="*/ 3294691 w 6161649"/>
                  <a:gd name="connsiteY88" fmla="*/ 628863 h 2546252"/>
                  <a:gd name="connsiteX89" fmla="*/ 3334043 w 6161649"/>
                  <a:gd name="connsiteY89" fmla="*/ 597877 h 2546252"/>
                  <a:gd name="connsiteX90" fmla="*/ 3397347 w 6161649"/>
                  <a:gd name="connsiteY90" fmla="*/ 513471 h 2546252"/>
                  <a:gd name="connsiteX91" fmla="*/ 3453618 w 6161649"/>
                  <a:gd name="connsiteY91" fmla="*/ 485335 h 2546252"/>
                  <a:gd name="connsiteX92" fmla="*/ 3495821 w 6161649"/>
                  <a:gd name="connsiteY92" fmla="*/ 471267 h 2546252"/>
                  <a:gd name="connsiteX93" fmla="*/ 3567300 w 6161649"/>
                  <a:gd name="connsiteY93" fmla="*/ 457581 h 2546252"/>
                  <a:gd name="connsiteX94" fmla="*/ 3655130 w 6161649"/>
                  <a:gd name="connsiteY94" fmla="*/ 453017 h 2546252"/>
                  <a:gd name="connsiteX95" fmla="*/ 3783449 w 6161649"/>
                  <a:gd name="connsiteY95" fmla="*/ 429064 h 2546252"/>
                  <a:gd name="connsiteX96" fmla="*/ 3896751 w 6161649"/>
                  <a:gd name="connsiteY96" fmla="*/ 407963 h 2546252"/>
                  <a:gd name="connsiteX97" fmla="*/ 3903784 w 6161649"/>
                  <a:gd name="connsiteY97" fmla="*/ 407963 h 2546252"/>
                  <a:gd name="connsiteX98" fmla="*/ 3903784 w 6161649"/>
                  <a:gd name="connsiteY98" fmla="*/ 379827 h 2546252"/>
                  <a:gd name="connsiteX99" fmla="*/ 4192172 w 6161649"/>
                  <a:gd name="connsiteY99" fmla="*/ 379827 h 2546252"/>
                  <a:gd name="connsiteX100" fmla="*/ 4220307 w 6161649"/>
                  <a:gd name="connsiteY100" fmla="*/ 337624 h 2546252"/>
                  <a:gd name="connsiteX101" fmla="*/ 4389120 w 6161649"/>
                  <a:gd name="connsiteY101" fmla="*/ 337624 h 2546252"/>
                  <a:gd name="connsiteX102" fmla="*/ 4389120 w 6161649"/>
                  <a:gd name="connsiteY102" fmla="*/ 337624 h 2546252"/>
                  <a:gd name="connsiteX103" fmla="*/ 4543864 w 6161649"/>
                  <a:gd name="connsiteY103" fmla="*/ 330591 h 2546252"/>
                  <a:gd name="connsiteX104" fmla="*/ 4543864 w 6161649"/>
                  <a:gd name="connsiteY104" fmla="*/ 330591 h 2546252"/>
                  <a:gd name="connsiteX105" fmla="*/ 4642338 w 6161649"/>
                  <a:gd name="connsiteY105" fmla="*/ 270898 h 2546252"/>
                  <a:gd name="connsiteX106" fmla="*/ 4920841 w 6161649"/>
                  <a:gd name="connsiteY106" fmla="*/ 270898 h 2546252"/>
                  <a:gd name="connsiteX107" fmla="*/ 4965895 w 6161649"/>
                  <a:gd name="connsiteY107" fmla="*/ 239151 h 2546252"/>
                  <a:gd name="connsiteX108" fmla="*/ 5036234 w 6161649"/>
                  <a:gd name="connsiteY108" fmla="*/ 232117 h 2546252"/>
                  <a:gd name="connsiteX109" fmla="*/ 5057335 w 6161649"/>
                  <a:gd name="connsiteY109" fmla="*/ 211015 h 2546252"/>
                  <a:gd name="connsiteX110" fmla="*/ 5591907 w 6161649"/>
                  <a:gd name="connsiteY110" fmla="*/ 211015 h 2546252"/>
                  <a:gd name="connsiteX111" fmla="*/ 5591907 w 6161649"/>
                  <a:gd name="connsiteY111" fmla="*/ 211015 h 2546252"/>
                  <a:gd name="connsiteX112" fmla="*/ 5634111 w 6161649"/>
                  <a:gd name="connsiteY112" fmla="*/ 178887 h 2546252"/>
                  <a:gd name="connsiteX113" fmla="*/ 5720608 w 6161649"/>
                  <a:gd name="connsiteY113" fmla="*/ 170524 h 2546252"/>
                  <a:gd name="connsiteX114" fmla="*/ 5764522 w 6161649"/>
                  <a:gd name="connsiteY114" fmla="*/ 134783 h 2546252"/>
                  <a:gd name="connsiteX115" fmla="*/ 5808245 w 6161649"/>
                  <a:gd name="connsiteY115" fmla="*/ 99424 h 2546252"/>
                  <a:gd name="connsiteX116" fmla="*/ 5898545 w 6161649"/>
                  <a:gd name="connsiteY116" fmla="*/ 100184 h 2546252"/>
                  <a:gd name="connsiteX117" fmla="*/ 5908431 w 6161649"/>
                  <a:gd name="connsiteY117" fmla="*/ 35169 h 2546252"/>
                  <a:gd name="connsiteX118" fmla="*/ 5992837 w 6161649"/>
                  <a:gd name="connsiteY118" fmla="*/ 28135 h 2546252"/>
                  <a:gd name="connsiteX119" fmla="*/ 6084277 w 6161649"/>
                  <a:gd name="connsiteY119" fmla="*/ 21101 h 2546252"/>
                  <a:gd name="connsiteX120" fmla="*/ 6140547 w 6161649"/>
                  <a:gd name="connsiteY120" fmla="*/ 14067 h 2546252"/>
                  <a:gd name="connsiteX121" fmla="*/ 6161649 w 6161649"/>
                  <a:gd name="connsiteY121" fmla="*/ 0 h 2546252"/>
                  <a:gd name="connsiteX122" fmla="*/ 6161649 w 6161649"/>
                  <a:gd name="connsiteY122" fmla="*/ 0 h 2546252"/>
                  <a:gd name="connsiteX0" fmla="*/ 0 w 6161649"/>
                  <a:gd name="connsiteY0" fmla="*/ 2546252 h 2546252"/>
                  <a:gd name="connsiteX1" fmla="*/ 0 w 6161649"/>
                  <a:gd name="connsiteY1" fmla="*/ 2546252 h 2546252"/>
                  <a:gd name="connsiteX2" fmla="*/ 14067 w 6161649"/>
                  <a:gd name="connsiteY2" fmla="*/ 2482947 h 2546252"/>
                  <a:gd name="connsiteX3" fmla="*/ 28135 w 6161649"/>
                  <a:gd name="connsiteY3" fmla="*/ 2440744 h 2546252"/>
                  <a:gd name="connsiteX4" fmla="*/ 35169 w 6161649"/>
                  <a:gd name="connsiteY4" fmla="*/ 2370406 h 2546252"/>
                  <a:gd name="connsiteX5" fmla="*/ 42203 w 6161649"/>
                  <a:gd name="connsiteY5" fmla="*/ 2349304 h 2546252"/>
                  <a:gd name="connsiteX6" fmla="*/ 49237 w 6161649"/>
                  <a:gd name="connsiteY6" fmla="*/ 2307101 h 2546252"/>
                  <a:gd name="connsiteX7" fmla="*/ 56271 w 6161649"/>
                  <a:gd name="connsiteY7" fmla="*/ 2187526 h 2546252"/>
                  <a:gd name="connsiteX8" fmla="*/ 77372 w 6161649"/>
                  <a:gd name="connsiteY8" fmla="*/ 2110154 h 2546252"/>
                  <a:gd name="connsiteX9" fmla="*/ 84406 w 6161649"/>
                  <a:gd name="connsiteY9" fmla="*/ 2018714 h 2546252"/>
                  <a:gd name="connsiteX10" fmla="*/ 98474 w 6161649"/>
                  <a:gd name="connsiteY10" fmla="*/ 1976511 h 2546252"/>
                  <a:gd name="connsiteX11" fmla="*/ 105507 w 6161649"/>
                  <a:gd name="connsiteY11" fmla="*/ 1934307 h 2546252"/>
                  <a:gd name="connsiteX12" fmla="*/ 112541 w 6161649"/>
                  <a:gd name="connsiteY12" fmla="*/ 1913206 h 2546252"/>
                  <a:gd name="connsiteX13" fmla="*/ 134403 w 6161649"/>
                  <a:gd name="connsiteY13" fmla="*/ 1870623 h 2546252"/>
                  <a:gd name="connsiteX14" fmla="*/ 153414 w 6161649"/>
                  <a:gd name="connsiteY14" fmla="*/ 1835834 h 2546252"/>
                  <a:gd name="connsiteX15" fmla="*/ 179838 w 6161649"/>
                  <a:gd name="connsiteY15" fmla="*/ 1792300 h 2546252"/>
                  <a:gd name="connsiteX16" fmla="*/ 212157 w 6161649"/>
                  <a:gd name="connsiteY16" fmla="*/ 1743442 h 2546252"/>
                  <a:gd name="connsiteX17" fmla="*/ 211395 w 6161649"/>
                  <a:gd name="connsiteY17" fmla="*/ 1702571 h 2546252"/>
                  <a:gd name="connsiteX18" fmla="*/ 230405 w 6161649"/>
                  <a:gd name="connsiteY18" fmla="*/ 1670253 h 2546252"/>
                  <a:gd name="connsiteX19" fmla="*/ 261393 w 6161649"/>
                  <a:gd name="connsiteY19" fmla="*/ 1653714 h 2546252"/>
                  <a:gd name="connsiteX20" fmla="*/ 287816 w 6161649"/>
                  <a:gd name="connsiteY20" fmla="*/ 1637555 h 2546252"/>
                  <a:gd name="connsiteX21" fmla="*/ 281354 w 6161649"/>
                  <a:gd name="connsiteY21" fmla="*/ 1589649 h 2546252"/>
                  <a:gd name="connsiteX22" fmla="*/ 309489 w 6161649"/>
                  <a:gd name="connsiteY22" fmla="*/ 1498209 h 2546252"/>
                  <a:gd name="connsiteX23" fmla="*/ 330591 w 6161649"/>
                  <a:gd name="connsiteY23" fmla="*/ 1484141 h 2546252"/>
                  <a:gd name="connsiteX24" fmla="*/ 372794 w 6161649"/>
                  <a:gd name="connsiteY24" fmla="*/ 1470074 h 2546252"/>
                  <a:gd name="connsiteX25" fmla="*/ 436098 w 6161649"/>
                  <a:gd name="connsiteY25" fmla="*/ 1441938 h 2546252"/>
                  <a:gd name="connsiteX26" fmla="*/ 457200 w 6161649"/>
                  <a:gd name="connsiteY26" fmla="*/ 1434904 h 2546252"/>
                  <a:gd name="connsiteX27" fmla="*/ 485335 w 6161649"/>
                  <a:gd name="connsiteY27" fmla="*/ 1392701 h 2546252"/>
                  <a:gd name="connsiteX28" fmla="*/ 492369 w 6161649"/>
                  <a:gd name="connsiteY28" fmla="*/ 1371600 h 2546252"/>
                  <a:gd name="connsiteX29" fmla="*/ 513471 w 6161649"/>
                  <a:gd name="connsiteY29" fmla="*/ 1357532 h 2546252"/>
                  <a:gd name="connsiteX30" fmla="*/ 562707 w 6161649"/>
                  <a:gd name="connsiteY30" fmla="*/ 1329397 h 2546252"/>
                  <a:gd name="connsiteX31" fmla="*/ 576775 w 6161649"/>
                  <a:gd name="connsiteY31" fmla="*/ 1308295 h 2546252"/>
                  <a:gd name="connsiteX32" fmla="*/ 597877 w 6161649"/>
                  <a:gd name="connsiteY32" fmla="*/ 1294227 h 2546252"/>
                  <a:gd name="connsiteX33" fmla="*/ 604911 w 6161649"/>
                  <a:gd name="connsiteY33" fmla="*/ 1273126 h 2546252"/>
                  <a:gd name="connsiteX34" fmla="*/ 661181 w 6161649"/>
                  <a:gd name="connsiteY34" fmla="*/ 1259058 h 2546252"/>
                  <a:gd name="connsiteX35" fmla="*/ 773723 w 6161649"/>
                  <a:gd name="connsiteY35" fmla="*/ 1259058 h 2546252"/>
                  <a:gd name="connsiteX36" fmla="*/ 773723 w 6161649"/>
                  <a:gd name="connsiteY36" fmla="*/ 1252024 h 2546252"/>
                  <a:gd name="connsiteX37" fmla="*/ 844061 w 6161649"/>
                  <a:gd name="connsiteY37" fmla="*/ 1202787 h 2546252"/>
                  <a:gd name="connsiteX38" fmla="*/ 858129 w 6161649"/>
                  <a:gd name="connsiteY38" fmla="*/ 1202787 h 2546252"/>
                  <a:gd name="connsiteX39" fmla="*/ 942535 w 6161649"/>
                  <a:gd name="connsiteY39" fmla="*/ 1202787 h 2546252"/>
                  <a:gd name="connsiteX40" fmla="*/ 970671 w 6161649"/>
                  <a:gd name="connsiteY40" fmla="*/ 1146517 h 2546252"/>
                  <a:gd name="connsiteX41" fmla="*/ 1033975 w 6161649"/>
                  <a:gd name="connsiteY41" fmla="*/ 1132449 h 2546252"/>
                  <a:gd name="connsiteX42" fmla="*/ 1069144 w 6161649"/>
                  <a:gd name="connsiteY42" fmla="*/ 1125415 h 2546252"/>
                  <a:gd name="connsiteX43" fmla="*/ 1083212 w 6161649"/>
                  <a:gd name="connsiteY43" fmla="*/ 1104314 h 2546252"/>
                  <a:gd name="connsiteX44" fmla="*/ 1125415 w 6161649"/>
                  <a:gd name="connsiteY44" fmla="*/ 1090246 h 2546252"/>
                  <a:gd name="connsiteX45" fmla="*/ 1125415 w 6161649"/>
                  <a:gd name="connsiteY45" fmla="*/ 1090246 h 2546252"/>
                  <a:gd name="connsiteX46" fmla="*/ 1153551 w 6161649"/>
                  <a:gd name="connsiteY46" fmla="*/ 1083212 h 2546252"/>
                  <a:gd name="connsiteX47" fmla="*/ 1195754 w 6161649"/>
                  <a:gd name="connsiteY47" fmla="*/ 1069144 h 2546252"/>
                  <a:gd name="connsiteX48" fmla="*/ 1216855 w 6161649"/>
                  <a:gd name="connsiteY48" fmla="*/ 1026941 h 2546252"/>
                  <a:gd name="connsiteX49" fmla="*/ 1230923 w 6161649"/>
                  <a:gd name="connsiteY49" fmla="*/ 1005840 h 2546252"/>
                  <a:gd name="connsiteX50" fmla="*/ 1353160 w 6161649"/>
                  <a:gd name="connsiteY50" fmla="*/ 1001278 h 2546252"/>
                  <a:gd name="connsiteX51" fmla="*/ 1390420 w 6161649"/>
                  <a:gd name="connsiteY51" fmla="*/ 965347 h 2546252"/>
                  <a:gd name="connsiteX52" fmla="*/ 1460948 w 6161649"/>
                  <a:gd name="connsiteY52" fmla="*/ 968200 h 2546252"/>
                  <a:gd name="connsiteX53" fmla="*/ 1498209 w 6161649"/>
                  <a:gd name="connsiteY53" fmla="*/ 949569 h 2546252"/>
                  <a:gd name="connsiteX54" fmla="*/ 1519311 w 6161649"/>
                  <a:gd name="connsiteY54" fmla="*/ 935501 h 2546252"/>
                  <a:gd name="connsiteX55" fmla="*/ 1563604 w 6161649"/>
                  <a:gd name="connsiteY55" fmla="*/ 938352 h 2546252"/>
                  <a:gd name="connsiteX56" fmla="*/ 1617214 w 6161649"/>
                  <a:gd name="connsiteY56" fmla="*/ 927136 h 2546252"/>
                  <a:gd name="connsiteX57" fmla="*/ 1688123 w 6161649"/>
                  <a:gd name="connsiteY57" fmla="*/ 886264 h 2546252"/>
                  <a:gd name="connsiteX58" fmla="*/ 1732797 w 6161649"/>
                  <a:gd name="connsiteY58" fmla="*/ 865543 h 2546252"/>
                  <a:gd name="connsiteX59" fmla="*/ 1821766 w 6161649"/>
                  <a:gd name="connsiteY59" fmla="*/ 866303 h 2546252"/>
                  <a:gd name="connsiteX60" fmla="*/ 1855224 w 6161649"/>
                  <a:gd name="connsiteY60" fmla="*/ 844441 h 2546252"/>
                  <a:gd name="connsiteX61" fmla="*/ 1913206 w 6161649"/>
                  <a:gd name="connsiteY61" fmla="*/ 844061 h 2546252"/>
                  <a:gd name="connsiteX62" fmla="*/ 1965294 w 6161649"/>
                  <a:gd name="connsiteY62" fmla="*/ 850335 h 2546252"/>
                  <a:gd name="connsiteX63" fmla="*/ 2013581 w 6161649"/>
                  <a:gd name="connsiteY63" fmla="*/ 852426 h 2546252"/>
                  <a:gd name="connsiteX64" fmla="*/ 2072132 w 6161649"/>
                  <a:gd name="connsiteY64" fmla="*/ 850335 h 2546252"/>
                  <a:gd name="connsiteX65" fmla="*/ 2124221 w 6161649"/>
                  <a:gd name="connsiteY65" fmla="*/ 851095 h 2546252"/>
                  <a:gd name="connsiteX66" fmla="*/ 2145323 w 6161649"/>
                  <a:gd name="connsiteY66" fmla="*/ 844061 h 2546252"/>
                  <a:gd name="connsiteX67" fmla="*/ 2208627 w 6161649"/>
                  <a:gd name="connsiteY67" fmla="*/ 837027 h 2546252"/>
                  <a:gd name="connsiteX68" fmla="*/ 2300067 w 6161649"/>
                  <a:gd name="connsiteY68" fmla="*/ 829994 h 2546252"/>
                  <a:gd name="connsiteX69" fmla="*/ 2368315 w 6161649"/>
                  <a:gd name="connsiteY69" fmla="*/ 818208 h 2546252"/>
                  <a:gd name="connsiteX70" fmla="*/ 2433711 w 6161649"/>
                  <a:gd name="connsiteY70" fmla="*/ 808892 h 2546252"/>
                  <a:gd name="connsiteX71" fmla="*/ 2454812 w 6161649"/>
                  <a:gd name="connsiteY71" fmla="*/ 801858 h 2546252"/>
                  <a:gd name="connsiteX72" fmla="*/ 2539218 w 6161649"/>
                  <a:gd name="connsiteY72" fmla="*/ 787791 h 2546252"/>
                  <a:gd name="connsiteX73" fmla="*/ 2553286 w 6161649"/>
                  <a:gd name="connsiteY73" fmla="*/ 766689 h 2546252"/>
                  <a:gd name="connsiteX74" fmla="*/ 2560320 w 6161649"/>
                  <a:gd name="connsiteY74" fmla="*/ 745587 h 2546252"/>
                  <a:gd name="connsiteX75" fmla="*/ 2581421 w 6161649"/>
                  <a:gd name="connsiteY75" fmla="*/ 738554 h 2546252"/>
                  <a:gd name="connsiteX76" fmla="*/ 2679895 w 6161649"/>
                  <a:gd name="connsiteY76" fmla="*/ 745587 h 2546252"/>
                  <a:gd name="connsiteX77" fmla="*/ 2764301 w 6161649"/>
                  <a:gd name="connsiteY77" fmla="*/ 745587 h 2546252"/>
                  <a:gd name="connsiteX78" fmla="*/ 2771335 w 6161649"/>
                  <a:gd name="connsiteY78" fmla="*/ 724486 h 2546252"/>
                  <a:gd name="connsiteX79" fmla="*/ 2813538 w 6161649"/>
                  <a:gd name="connsiteY79" fmla="*/ 717452 h 2546252"/>
                  <a:gd name="connsiteX80" fmla="*/ 2855741 w 6161649"/>
                  <a:gd name="connsiteY80" fmla="*/ 703384 h 2546252"/>
                  <a:gd name="connsiteX81" fmla="*/ 3017520 w 6161649"/>
                  <a:gd name="connsiteY81" fmla="*/ 695590 h 2546252"/>
                  <a:gd name="connsiteX82" fmla="*/ 3034630 w 6161649"/>
                  <a:gd name="connsiteY82" fmla="*/ 679812 h 2546252"/>
                  <a:gd name="connsiteX83" fmla="*/ 3123027 w 6161649"/>
                  <a:gd name="connsiteY83" fmla="*/ 668215 h 2546252"/>
                  <a:gd name="connsiteX84" fmla="*/ 3151163 w 6161649"/>
                  <a:gd name="connsiteY84" fmla="*/ 661181 h 2546252"/>
                  <a:gd name="connsiteX85" fmla="*/ 3200400 w 6161649"/>
                  <a:gd name="connsiteY85" fmla="*/ 647114 h 2546252"/>
                  <a:gd name="connsiteX86" fmla="*/ 3242603 w 6161649"/>
                  <a:gd name="connsiteY86" fmla="*/ 640080 h 2546252"/>
                  <a:gd name="connsiteX87" fmla="*/ 3294691 w 6161649"/>
                  <a:gd name="connsiteY87" fmla="*/ 628863 h 2546252"/>
                  <a:gd name="connsiteX88" fmla="*/ 3334043 w 6161649"/>
                  <a:gd name="connsiteY88" fmla="*/ 597877 h 2546252"/>
                  <a:gd name="connsiteX89" fmla="*/ 3397347 w 6161649"/>
                  <a:gd name="connsiteY89" fmla="*/ 513471 h 2546252"/>
                  <a:gd name="connsiteX90" fmla="*/ 3453618 w 6161649"/>
                  <a:gd name="connsiteY90" fmla="*/ 485335 h 2546252"/>
                  <a:gd name="connsiteX91" fmla="*/ 3495821 w 6161649"/>
                  <a:gd name="connsiteY91" fmla="*/ 471267 h 2546252"/>
                  <a:gd name="connsiteX92" fmla="*/ 3567300 w 6161649"/>
                  <a:gd name="connsiteY92" fmla="*/ 457581 h 2546252"/>
                  <a:gd name="connsiteX93" fmla="*/ 3655130 w 6161649"/>
                  <a:gd name="connsiteY93" fmla="*/ 453017 h 2546252"/>
                  <a:gd name="connsiteX94" fmla="*/ 3783449 w 6161649"/>
                  <a:gd name="connsiteY94" fmla="*/ 429064 h 2546252"/>
                  <a:gd name="connsiteX95" fmla="*/ 3896751 w 6161649"/>
                  <a:gd name="connsiteY95" fmla="*/ 407963 h 2546252"/>
                  <a:gd name="connsiteX96" fmla="*/ 3903784 w 6161649"/>
                  <a:gd name="connsiteY96" fmla="*/ 407963 h 2546252"/>
                  <a:gd name="connsiteX97" fmla="*/ 3903784 w 6161649"/>
                  <a:gd name="connsiteY97" fmla="*/ 379827 h 2546252"/>
                  <a:gd name="connsiteX98" fmla="*/ 4192172 w 6161649"/>
                  <a:gd name="connsiteY98" fmla="*/ 379827 h 2546252"/>
                  <a:gd name="connsiteX99" fmla="*/ 4220307 w 6161649"/>
                  <a:gd name="connsiteY99" fmla="*/ 337624 h 2546252"/>
                  <a:gd name="connsiteX100" fmla="*/ 4389120 w 6161649"/>
                  <a:gd name="connsiteY100" fmla="*/ 337624 h 2546252"/>
                  <a:gd name="connsiteX101" fmla="*/ 4389120 w 6161649"/>
                  <a:gd name="connsiteY101" fmla="*/ 337624 h 2546252"/>
                  <a:gd name="connsiteX102" fmla="*/ 4543864 w 6161649"/>
                  <a:gd name="connsiteY102" fmla="*/ 330591 h 2546252"/>
                  <a:gd name="connsiteX103" fmla="*/ 4543864 w 6161649"/>
                  <a:gd name="connsiteY103" fmla="*/ 330591 h 2546252"/>
                  <a:gd name="connsiteX104" fmla="*/ 4642338 w 6161649"/>
                  <a:gd name="connsiteY104" fmla="*/ 270898 h 2546252"/>
                  <a:gd name="connsiteX105" fmla="*/ 4920841 w 6161649"/>
                  <a:gd name="connsiteY105" fmla="*/ 270898 h 2546252"/>
                  <a:gd name="connsiteX106" fmla="*/ 4965895 w 6161649"/>
                  <a:gd name="connsiteY106" fmla="*/ 239151 h 2546252"/>
                  <a:gd name="connsiteX107" fmla="*/ 5036234 w 6161649"/>
                  <a:gd name="connsiteY107" fmla="*/ 232117 h 2546252"/>
                  <a:gd name="connsiteX108" fmla="*/ 5057335 w 6161649"/>
                  <a:gd name="connsiteY108" fmla="*/ 211015 h 2546252"/>
                  <a:gd name="connsiteX109" fmla="*/ 5591907 w 6161649"/>
                  <a:gd name="connsiteY109" fmla="*/ 211015 h 2546252"/>
                  <a:gd name="connsiteX110" fmla="*/ 5591907 w 6161649"/>
                  <a:gd name="connsiteY110" fmla="*/ 211015 h 2546252"/>
                  <a:gd name="connsiteX111" fmla="*/ 5634111 w 6161649"/>
                  <a:gd name="connsiteY111" fmla="*/ 178887 h 2546252"/>
                  <a:gd name="connsiteX112" fmla="*/ 5720608 w 6161649"/>
                  <a:gd name="connsiteY112" fmla="*/ 170524 h 2546252"/>
                  <a:gd name="connsiteX113" fmla="*/ 5764522 w 6161649"/>
                  <a:gd name="connsiteY113" fmla="*/ 134783 h 2546252"/>
                  <a:gd name="connsiteX114" fmla="*/ 5808245 w 6161649"/>
                  <a:gd name="connsiteY114" fmla="*/ 99424 h 2546252"/>
                  <a:gd name="connsiteX115" fmla="*/ 5898545 w 6161649"/>
                  <a:gd name="connsiteY115" fmla="*/ 100184 h 2546252"/>
                  <a:gd name="connsiteX116" fmla="*/ 5908431 w 6161649"/>
                  <a:gd name="connsiteY116" fmla="*/ 35169 h 2546252"/>
                  <a:gd name="connsiteX117" fmla="*/ 5992837 w 6161649"/>
                  <a:gd name="connsiteY117" fmla="*/ 28135 h 2546252"/>
                  <a:gd name="connsiteX118" fmla="*/ 6084277 w 6161649"/>
                  <a:gd name="connsiteY118" fmla="*/ 21101 h 2546252"/>
                  <a:gd name="connsiteX119" fmla="*/ 6140547 w 6161649"/>
                  <a:gd name="connsiteY119" fmla="*/ 14067 h 2546252"/>
                  <a:gd name="connsiteX120" fmla="*/ 6161649 w 6161649"/>
                  <a:gd name="connsiteY120" fmla="*/ 0 h 2546252"/>
                  <a:gd name="connsiteX121" fmla="*/ 6161649 w 6161649"/>
                  <a:gd name="connsiteY121" fmla="*/ 0 h 2546252"/>
                  <a:gd name="connsiteX0" fmla="*/ 0 w 6161649"/>
                  <a:gd name="connsiteY0" fmla="*/ 2546252 h 2546252"/>
                  <a:gd name="connsiteX1" fmla="*/ 0 w 6161649"/>
                  <a:gd name="connsiteY1" fmla="*/ 2546252 h 2546252"/>
                  <a:gd name="connsiteX2" fmla="*/ 14067 w 6161649"/>
                  <a:gd name="connsiteY2" fmla="*/ 2482947 h 2546252"/>
                  <a:gd name="connsiteX3" fmla="*/ 28135 w 6161649"/>
                  <a:gd name="connsiteY3" fmla="*/ 2440744 h 2546252"/>
                  <a:gd name="connsiteX4" fmla="*/ 35169 w 6161649"/>
                  <a:gd name="connsiteY4" fmla="*/ 2370406 h 2546252"/>
                  <a:gd name="connsiteX5" fmla="*/ 42203 w 6161649"/>
                  <a:gd name="connsiteY5" fmla="*/ 2349304 h 2546252"/>
                  <a:gd name="connsiteX6" fmla="*/ 49237 w 6161649"/>
                  <a:gd name="connsiteY6" fmla="*/ 2307101 h 2546252"/>
                  <a:gd name="connsiteX7" fmla="*/ 56271 w 6161649"/>
                  <a:gd name="connsiteY7" fmla="*/ 2187526 h 2546252"/>
                  <a:gd name="connsiteX8" fmla="*/ 77372 w 6161649"/>
                  <a:gd name="connsiteY8" fmla="*/ 2110154 h 2546252"/>
                  <a:gd name="connsiteX9" fmla="*/ 84406 w 6161649"/>
                  <a:gd name="connsiteY9" fmla="*/ 2018714 h 2546252"/>
                  <a:gd name="connsiteX10" fmla="*/ 98474 w 6161649"/>
                  <a:gd name="connsiteY10" fmla="*/ 1976511 h 2546252"/>
                  <a:gd name="connsiteX11" fmla="*/ 105507 w 6161649"/>
                  <a:gd name="connsiteY11" fmla="*/ 1934307 h 2546252"/>
                  <a:gd name="connsiteX12" fmla="*/ 112541 w 6161649"/>
                  <a:gd name="connsiteY12" fmla="*/ 1913206 h 2546252"/>
                  <a:gd name="connsiteX13" fmla="*/ 134403 w 6161649"/>
                  <a:gd name="connsiteY13" fmla="*/ 1870623 h 2546252"/>
                  <a:gd name="connsiteX14" fmla="*/ 153414 w 6161649"/>
                  <a:gd name="connsiteY14" fmla="*/ 1835834 h 2546252"/>
                  <a:gd name="connsiteX15" fmla="*/ 179838 w 6161649"/>
                  <a:gd name="connsiteY15" fmla="*/ 1792300 h 2546252"/>
                  <a:gd name="connsiteX16" fmla="*/ 212157 w 6161649"/>
                  <a:gd name="connsiteY16" fmla="*/ 1743442 h 2546252"/>
                  <a:gd name="connsiteX17" fmla="*/ 211395 w 6161649"/>
                  <a:gd name="connsiteY17" fmla="*/ 1702571 h 2546252"/>
                  <a:gd name="connsiteX18" fmla="*/ 230405 w 6161649"/>
                  <a:gd name="connsiteY18" fmla="*/ 1670253 h 2546252"/>
                  <a:gd name="connsiteX19" fmla="*/ 261393 w 6161649"/>
                  <a:gd name="connsiteY19" fmla="*/ 1653714 h 2546252"/>
                  <a:gd name="connsiteX20" fmla="*/ 287816 w 6161649"/>
                  <a:gd name="connsiteY20" fmla="*/ 1637555 h 2546252"/>
                  <a:gd name="connsiteX21" fmla="*/ 296183 w 6161649"/>
                  <a:gd name="connsiteY21" fmla="*/ 1584706 h 2546252"/>
                  <a:gd name="connsiteX22" fmla="*/ 309489 w 6161649"/>
                  <a:gd name="connsiteY22" fmla="*/ 1498209 h 2546252"/>
                  <a:gd name="connsiteX23" fmla="*/ 330591 w 6161649"/>
                  <a:gd name="connsiteY23" fmla="*/ 1484141 h 2546252"/>
                  <a:gd name="connsiteX24" fmla="*/ 372794 w 6161649"/>
                  <a:gd name="connsiteY24" fmla="*/ 1470074 h 2546252"/>
                  <a:gd name="connsiteX25" fmla="*/ 436098 w 6161649"/>
                  <a:gd name="connsiteY25" fmla="*/ 1441938 h 2546252"/>
                  <a:gd name="connsiteX26" fmla="*/ 457200 w 6161649"/>
                  <a:gd name="connsiteY26" fmla="*/ 1434904 h 2546252"/>
                  <a:gd name="connsiteX27" fmla="*/ 485335 w 6161649"/>
                  <a:gd name="connsiteY27" fmla="*/ 1392701 h 2546252"/>
                  <a:gd name="connsiteX28" fmla="*/ 492369 w 6161649"/>
                  <a:gd name="connsiteY28" fmla="*/ 1371600 h 2546252"/>
                  <a:gd name="connsiteX29" fmla="*/ 513471 w 6161649"/>
                  <a:gd name="connsiteY29" fmla="*/ 1357532 h 2546252"/>
                  <a:gd name="connsiteX30" fmla="*/ 562707 w 6161649"/>
                  <a:gd name="connsiteY30" fmla="*/ 1329397 h 2546252"/>
                  <a:gd name="connsiteX31" fmla="*/ 576775 w 6161649"/>
                  <a:gd name="connsiteY31" fmla="*/ 1308295 h 2546252"/>
                  <a:gd name="connsiteX32" fmla="*/ 597877 w 6161649"/>
                  <a:gd name="connsiteY32" fmla="*/ 1294227 h 2546252"/>
                  <a:gd name="connsiteX33" fmla="*/ 604911 w 6161649"/>
                  <a:gd name="connsiteY33" fmla="*/ 1273126 h 2546252"/>
                  <a:gd name="connsiteX34" fmla="*/ 661181 w 6161649"/>
                  <a:gd name="connsiteY34" fmla="*/ 1259058 h 2546252"/>
                  <a:gd name="connsiteX35" fmla="*/ 773723 w 6161649"/>
                  <a:gd name="connsiteY35" fmla="*/ 1259058 h 2546252"/>
                  <a:gd name="connsiteX36" fmla="*/ 773723 w 6161649"/>
                  <a:gd name="connsiteY36" fmla="*/ 1252024 h 2546252"/>
                  <a:gd name="connsiteX37" fmla="*/ 844061 w 6161649"/>
                  <a:gd name="connsiteY37" fmla="*/ 1202787 h 2546252"/>
                  <a:gd name="connsiteX38" fmla="*/ 858129 w 6161649"/>
                  <a:gd name="connsiteY38" fmla="*/ 1202787 h 2546252"/>
                  <a:gd name="connsiteX39" fmla="*/ 942535 w 6161649"/>
                  <a:gd name="connsiteY39" fmla="*/ 1202787 h 2546252"/>
                  <a:gd name="connsiteX40" fmla="*/ 970671 w 6161649"/>
                  <a:gd name="connsiteY40" fmla="*/ 1146517 h 2546252"/>
                  <a:gd name="connsiteX41" fmla="*/ 1033975 w 6161649"/>
                  <a:gd name="connsiteY41" fmla="*/ 1132449 h 2546252"/>
                  <a:gd name="connsiteX42" fmla="*/ 1069144 w 6161649"/>
                  <a:gd name="connsiteY42" fmla="*/ 1125415 h 2546252"/>
                  <a:gd name="connsiteX43" fmla="*/ 1083212 w 6161649"/>
                  <a:gd name="connsiteY43" fmla="*/ 1104314 h 2546252"/>
                  <a:gd name="connsiteX44" fmla="*/ 1125415 w 6161649"/>
                  <a:gd name="connsiteY44" fmla="*/ 1090246 h 2546252"/>
                  <a:gd name="connsiteX45" fmla="*/ 1125415 w 6161649"/>
                  <a:gd name="connsiteY45" fmla="*/ 1090246 h 2546252"/>
                  <a:gd name="connsiteX46" fmla="*/ 1153551 w 6161649"/>
                  <a:gd name="connsiteY46" fmla="*/ 1083212 h 2546252"/>
                  <a:gd name="connsiteX47" fmla="*/ 1195754 w 6161649"/>
                  <a:gd name="connsiteY47" fmla="*/ 1069144 h 2546252"/>
                  <a:gd name="connsiteX48" fmla="*/ 1216855 w 6161649"/>
                  <a:gd name="connsiteY48" fmla="*/ 1026941 h 2546252"/>
                  <a:gd name="connsiteX49" fmla="*/ 1230923 w 6161649"/>
                  <a:gd name="connsiteY49" fmla="*/ 1005840 h 2546252"/>
                  <a:gd name="connsiteX50" fmla="*/ 1353160 w 6161649"/>
                  <a:gd name="connsiteY50" fmla="*/ 1001278 h 2546252"/>
                  <a:gd name="connsiteX51" fmla="*/ 1390420 w 6161649"/>
                  <a:gd name="connsiteY51" fmla="*/ 965347 h 2546252"/>
                  <a:gd name="connsiteX52" fmla="*/ 1460948 w 6161649"/>
                  <a:gd name="connsiteY52" fmla="*/ 968200 h 2546252"/>
                  <a:gd name="connsiteX53" fmla="*/ 1498209 w 6161649"/>
                  <a:gd name="connsiteY53" fmla="*/ 949569 h 2546252"/>
                  <a:gd name="connsiteX54" fmla="*/ 1519311 w 6161649"/>
                  <a:gd name="connsiteY54" fmla="*/ 935501 h 2546252"/>
                  <a:gd name="connsiteX55" fmla="*/ 1563604 w 6161649"/>
                  <a:gd name="connsiteY55" fmla="*/ 938352 h 2546252"/>
                  <a:gd name="connsiteX56" fmla="*/ 1617214 w 6161649"/>
                  <a:gd name="connsiteY56" fmla="*/ 927136 h 2546252"/>
                  <a:gd name="connsiteX57" fmla="*/ 1688123 w 6161649"/>
                  <a:gd name="connsiteY57" fmla="*/ 886264 h 2546252"/>
                  <a:gd name="connsiteX58" fmla="*/ 1732797 w 6161649"/>
                  <a:gd name="connsiteY58" fmla="*/ 865543 h 2546252"/>
                  <a:gd name="connsiteX59" fmla="*/ 1821766 w 6161649"/>
                  <a:gd name="connsiteY59" fmla="*/ 866303 h 2546252"/>
                  <a:gd name="connsiteX60" fmla="*/ 1855224 w 6161649"/>
                  <a:gd name="connsiteY60" fmla="*/ 844441 h 2546252"/>
                  <a:gd name="connsiteX61" fmla="*/ 1913206 w 6161649"/>
                  <a:gd name="connsiteY61" fmla="*/ 844061 h 2546252"/>
                  <a:gd name="connsiteX62" fmla="*/ 1965294 w 6161649"/>
                  <a:gd name="connsiteY62" fmla="*/ 850335 h 2546252"/>
                  <a:gd name="connsiteX63" fmla="*/ 2013581 w 6161649"/>
                  <a:gd name="connsiteY63" fmla="*/ 852426 h 2546252"/>
                  <a:gd name="connsiteX64" fmla="*/ 2072132 w 6161649"/>
                  <a:gd name="connsiteY64" fmla="*/ 850335 h 2546252"/>
                  <a:gd name="connsiteX65" fmla="*/ 2124221 w 6161649"/>
                  <a:gd name="connsiteY65" fmla="*/ 851095 h 2546252"/>
                  <a:gd name="connsiteX66" fmla="*/ 2145323 w 6161649"/>
                  <a:gd name="connsiteY66" fmla="*/ 844061 h 2546252"/>
                  <a:gd name="connsiteX67" fmla="*/ 2208627 w 6161649"/>
                  <a:gd name="connsiteY67" fmla="*/ 837027 h 2546252"/>
                  <a:gd name="connsiteX68" fmla="*/ 2300067 w 6161649"/>
                  <a:gd name="connsiteY68" fmla="*/ 829994 h 2546252"/>
                  <a:gd name="connsiteX69" fmla="*/ 2368315 w 6161649"/>
                  <a:gd name="connsiteY69" fmla="*/ 818208 h 2546252"/>
                  <a:gd name="connsiteX70" fmla="*/ 2433711 w 6161649"/>
                  <a:gd name="connsiteY70" fmla="*/ 808892 h 2546252"/>
                  <a:gd name="connsiteX71" fmla="*/ 2454812 w 6161649"/>
                  <a:gd name="connsiteY71" fmla="*/ 801858 h 2546252"/>
                  <a:gd name="connsiteX72" fmla="*/ 2539218 w 6161649"/>
                  <a:gd name="connsiteY72" fmla="*/ 787791 h 2546252"/>
                  <a:gd name="connsiteX73" fmla="*/ 2553286 w 6161649"/>
                  <a:gd name="connsiteY73" fmla="*/ 766689 h 2546252"/>
                  <a:gd name="connsiteX74" fmla="*/ 2560320 w 6161649"/>
                  <a:gd name="connsiteY74" fmla="*/ 745587 h 2546252"/>
                  <a:gd name="connsiteX75" fmla="*/ 2581421 w 6161649"/>
                  <a:gd name="connsiteY75" fmla="*/ 738554 h 2546252"/>
                  <a:gd name="connsiteX76" fmla="*/ 2679895 w 6161649"/>
                  <a:gd name="connsiteY76" fmla="*/ 745587 h 2546252"/>
                  <a:gd name="connsiteX77" fmla="*/ 2764301 w 6161649"/>
                  <a:gd name="connsiteY77" fmla="*/ 745587 h 2546252"/>
                  <a:gd name="connsiteX78" fmla="*/ 2771335 w 6161649"/>
                  <a:gd name="connsiteY78" fmla="*/ 724486 h 2546252"/>
                  <a:gd name="connsiteX79" fmla="*/ 2813538 w 6161649"/>
                  <a:gd name="connsiteY79" fmla="*/ 717452 h 2546252"/>
                  <a:gd name="connsiteX80" fmla="*/ 2855741 w 6161649"/>
                  <a:gd name="connsiteY80" fmla="*/ 703384 h 2546252"/>
                  <a:gd name="connsiteX81" fmla="*/ 3017520 w 6161649"/>
                  <a:gd name="connsiteY81" fmla="*/ 695590 h 2546252"/>
                  <a:gd name="connsiteX82" fmla="*/ 3034630 w 6161649"/>
                  <a:gd name="connsiteY82" fmla="*/ 679812 h 2546252"/>
                  <a:gd name="connsiteX83" fmla="*/ 3123027 w 6161649"/>
                  <a:gd name="connsiteY83" fmla="*/ 668215 h 2546252"/>
                  <a:gd name="connsiteX84" fmla="*/ 3151163 w 6161649"/>
                  <a:gd name="connsiteY84" fmla="*/ 661181 h 2546252"/>
                  <a:gd name="connsiteX85" fmla="*/ 3200400 w 6161649"/>
                  <a:gd name="connsiteY85" fmla="*/ 647114 h 2546252"/>
                  <a:gd name="connsiteX86" fmla="*/ 3242603 w 6161649"/>
                  <a:gd name="connsiteY86" fmla="*/ 640080 h 2546252"/>
                  <a:gd name="connsiteX87" fmla="*/ 3294691 w 6161649"/>
                  <a:gd name="connsiteY87" fmla="*/ 628863 h 2546252"/>
                  <a:gd name="connsiteX88" fmla="*/ 3334043 w 6161649"/>
                  <a:gd name="connsiteY88" fmla="*/ 597877 h 2546252"/>
                  <a:gd name="connsiteX89" fmla="*/ 3397347 w 6161649"/>
                  <a:gd name="connsiteY89" fmla="*/ 513471 h 2546252"/>
                  <a:gd name="connsiteX90" fmla="*/ 3453618 w 6161649"/>
                  <a:gd name="connsiteY90" fmla="*/ 485335 h 2546252"/>
                  <a:gd name="connsiteX91" fmla="*/ 3495821 w 6161649"/>
                  <a:gd name="connsiteY91" fmla="*/ 471267 h 2546252"/>
                  <a:gd name="connsiteX92" fmla="*/ 3567300 w 6161649"/>
                  <a:gd name="connsiteY92" fmla="*/ 457581 h 2546252"/>
                  <a:gd name="connsiteX93" fmla="*/ 3655130 w 6161649"/>
                  <a:gd name="connsiteY93" fmla="*/ 453017 h 2546252"/>
                  <a:gd name="connsiteX94" fmla="*/ 3783449 w 6161649"/>
                  <a:gd name="connsiteY94" fmla="*/ 429064 h 2546252"/>
                  <a:gd name="connsiteX95" fmla="*/ 3896751 w 6161649"/>
                  <a:gd name="connsiteY95" fmla="*/ 407963 h 2546252"/>
                  <a:gd name="connsiteX96" fmla="*/ 3903784 w 6161649"/>
                  <a:gd name="connsiteY96" fmla="*/ 407963 h 2546252"/>
                  <a:gd name="connsiteX97" fmla="*/ 3903784 w 6161649"/>
                  <a:gd name="connsiteY97" fmla="*/ 379827 h 2546252"/>
                  <a:gd name="connsiteX98" fmla="*/ 4192172 w 6161649"/>
                  <a:gd name="connsiteY98" fmla="*/ 379827 h 2546252"/>
                  <a:gd name="connsiteX99" fmla="*/ 4220307 w 6161649"/>
                  <a:gd name="connsiteY99" fmla="*/ 337624 h 2546252"/>
                  <a:gd name="connsiteX100" fmla="*/ 4389120 w 6161649"/>
                  <a:gd name="connsiteY100" fmla="*/ 337624 h 2546252"/>
                  <a:gd name="connsiteX101" fmla="*/ 4389120 w 6161649"/>
                  <a:gd name="connsiteY101" fmla="*/ 337624 h 2546252"/>
                  <a:gd name="connsiteX102" fmla="*/ 4543864 w 6161649"/>
                  <a:gd name="connsiteY102" fmla="*/ 330591 h 2546252"/>
                  <a:gd name="connsiteX103" fmla="*/ 4543864 w 6161649"/>
                  <a:gd name="connsiteY103" fmla="*/ 330591 h 2546252"/>
                  <a:gd name="connsiteX104" fmla="*/ 4642338 w 6161649"/>
                  <a:gd name="connsiteY104" fmla="*/ 270898 h 2546252"/>
                  <a:gd name="connsiteX105" fmla="*/ 4920841 w 6161649"/>
                  <a:gd name="connsiteY105" fmla="*/ 270898 h 2546252"/>
                  <a:gd name="connsiteX106" fmla="*/ 4965895 w 6161649"/>
                  <a:gd name="connsiteY106" fmla="*/ 239151 h 2546252"/>
                  <a:gd name="connsiteX107" fmla="*/ 5036234 w 6161649"/>
                  <a:gd name="connsiteY107" fmla="*/ 232117 h 2546252"/>
                  <a:gd name="connsiteX108" fmla="*/ 5057335 w 6161649"/>
                  <a:gd name="connsiteY108" fmla="*/ 211015 h 2546252"/>
                  <a:gd name="connsiteX109" fmla="*/ 5591907 w 6161649"/>
                  <a:gd name="connsiteY109" fmla="*/ 211015 h 2546252"/>
                  <a:gd name="connsiteX110" fmla="*/ 5591907 w 6161649"/>
                  <a:gd name="connsiteY110" fmla="*/ 211015 h 2546252"/>
                  <a:gd name="connsiteX111" fmla="*/ 5634111 w 6161649"/>
                  <a:gd name="connsiteY111" fmla="*/ 178887 h 2546252"/>
                  <a:gd name="connsiteX112" fmla="*/ 5720608 w 6161649"/>
                  <a:gd name="connsiteY112" fmla="*/ 170524 h 2546252"/>
                  <a:gd name="connsiteX113" fmla="*/ 5764522 w 6161649"/>
                  <a:gd name="connsiteY113" fmla="*/ 134783 h 2546252"/>
                  <a:gd name="connsiteX114" fmla="*/ 5808245 w 6161649"/>
                  <a:gd name="connsiteY114" fmla="*/ 99424 h 2546252"/>
                  <a:gd name="connsiteX115" fmla="*/ 5898545 w 6161649"/>
                  <a:gd name="connsiteY115" fmla="*/ 100184 h 2546252"/>
                  <a:gd name="connsiteX116" fmla="*/ 5908431 w 6161649"/>
                  <a:gd name="connsiteY116" fmla="*/ 35169 h 2546252"/>
                  <a:gd name="connsiteX117" fmla="*/ 5992837 w 6161649"/>
                  <a:gd name="connsiteY117" fmla="*/ 28135 h 2546252"/>
                  <a:gd name="connsiteX118" fmla="*/ 6084277 w 6161649"/>
                  <a:gd name="connsiteY118" fmla="*/ 21101 h 2546252"/>
                  <a:gd name="connsiteX119" fmla="*/ 6140547 w 6161649"/>
                  <a:gd name="connsiteY119" fmla="*/ 14067 h 2546252"/>
                  <a:gd name="connsiteX120" fmla="*/ 6161649 w 6161649"/>
                  <a:gd name="connsiteY120" fmla="*/ 0 h 2546252"/>
                  <a:gd name="connsiteX121" fmla="*/ 6161649 w 6161649"/>
                  <a:gd name="connsiteY121" fmla="*/ 0 h 2546252"/>
                  <a:gd name="connsiteX0" fmla="*/ 0 w 6161649"/>
                  <a:gd name="connsiteY0" fmla="*/ 2546252 h 2546252"/>
                  <a:gd name="connsiteX1" fmla="*/ 0 w 6161649"/>
                  <a:gd name="connsiteY1" fmla="*/ 2546252 h 2546252"/>
                  <a:gd name="connsiteX2" fmla="*/ 14067 w 6161649"/>
                  <a:gd name="connsiteY2" fmla="*/ 2482947 h 2546252"/>
                  <a:gd name="connsiteX3" fmla="*/ 28135 w 6161649"/>
                  <a:gd name="connsiteY3" fmla="*/ 2440744 h 2546252"/>
                  <a:gd name="connsiteX4" fmla="*/ 35169 w 6161649"/>
                  <a:gd name="connsiteY4" fmla="*/ 2370406 h 2546252"/>
                  <a:gd name="connsiteX5" fmla="*/ 42203 w 6161649"/>
                  <a:gd name="connsiteY5" fmla="*/ 2349304 h 2546252"/>
                  <a:gd name="connsiteX6" fmla="*/ 49237 w 6161649"/>
                  <a:gd name="connsiteY6" fmla="*/ 2307101 h 2546252"/>
                  <a:gd name="connsiteX7" fmla="*/ 56271 w 6161649"/>
                  <a:gd name="connsiteY7" fmla="*/ 2187526 h 2546252"/>
                  <a:gd name="connsiteX8" fmla="*/ 77372 w 6161649"/>
                  <a:gd name="connsiteY8" fmla="*/ 2110154 h 2546252"/>
                  <a:gd name="connsiteX9" fmla="*/ 84406 w 6161649"/>
                  <a:gd name="connsiteY9" fmla="*/ 2018714 h 2546252"/>
                  <a:gd name="connsiteX10" fmla="*/ 98474 w 6161649"/>
                  <a:gd name="connsiteY10" fmla="*/ 1976511 h 2546252"/>
                  <a:gd name="connsiteX11" fmla="*/ 105507 w 6161649"/>
                  <a:gd name="connsiteY11" fmla="*/ 1934307 h 2546252"/>
                  <a:gd name="connsiteX12" fmla="*/ 112541 w 6161649"/>
                  <a:gd name="connsiteY12" fmla="*/ 1913206 h 2546252"/>
                  <a:gd name="connsiteX13" fmla="*/ 134403 w 6161649"/>
                  <a:gd name="connsiteY13" fmla="*/ 1870623 h 2546252"/>
                  <a:gd name="connsiteX14" fmla="*/ 153414 w 6161649"/>
                  <a:gd name="connsiteY14" fmla="*/ 1835834 h 2546252"/>
                  <a:gd name="connsiteX15" fmla="*/ 179838 w 6161649"/>
                  <a:gd name="connsiteY15" fmla="*/ 1792300 h 2546252"/>
                  <a:gd name="connsiteX16" fmla="*/ 207215 w 6161649"/>
                  <a:gd name="connsiteY16" fmla="*/ 1738499 h 2546252"/>
                  <a:gd name="connsiteX17" fmla="*/ 211395 w 6161649"/>
                  <a:gd name="connsiteY17" fmla="*/ 1702571 h 2546252"/>
                  <a:gd name="connsiteX18" fmla="*/ 230405 w 6161649"/>
                  <a:gd name="connsiteY18" fmla="*/ 1670253 h 2546252"/>
                  <a:gd name="connsiteX19" fmla="*/ 261393 w 6161649"/>
                  <a:gd name="connsiteY19" fmla="*/ 1653714 h 2546252"/>
                  <a:gd name="connsiteX20" fmla="*/ 287816 w 6161649"/>
                  <a:gd name="connsiteY20" fmla="*/ 1637555 h 2546252"/>
                  <a:gd name="connsiteX21" fmla="*/ 296183 w 6161649"/>
                  <a:gd name="connsiteY21" fmla="*/ 1584706 h 2546252"/>
                  <a:gd name="connsiteX22" fmla="*/ 309489 w 6161649"/>
                  <a:gd name="connsiteY22" fmla="*/ 1498209 h 2546252"/>
                  <a:gd name="connsiteX23" fmla="*/ 330591 w 6161649"/>
                  <a:gd name="connsiteY23" fmla="*/ 1484141 h 2546252"/>
                  <a:gd name="connsiteX24" fmla="*/ 372794 w 6161649"/>
                  <a:gd name="connsiteY24" fmla="*/ 1470074 h 2546252"/>
                  <a:gd name="connsiteX25" fmla="*/ 436098 w 6161649"/>
                  <a:gd name="connsiteY25" fmla="*/ 1441938 h 2546252"/>
                  <a:gd name="connsiteX26" fmla="*/ 457200 w 6161649"/>
                  <a:gd name="connsiteY26" fmla="*/ 1434904 h 2546252"/>
                  <a:gd name="connsiteX27" fmla="*/ 485335 w 6161649"/>
                  <a:gd name="connsiteY27" fmla="*/ 1392701 h 2546252"/>
                  <a:gd name="connsiteX28" fmla="*/ 492369 w 6161649"/>
                  <a:gd name="connsiteY28" fmla="*/ 1371600 h 2546252"/>
                  <a:gd name="connsiteX29" fmla="*/ 513471 w 6161649"/>
                  <a:gd name="connsiteY29" fmla="*/ 1357532 h 2546252"/>
                  <a:gd name="connsiteX30" fmla="*/ 562707 w 6161649"/>
                  <a:gd name="connsiteY30" fmla="*/ 1329397 h 2546252"/>
                  <a:gd name="connsiteX31" fmla="*/ 576775 w 6161649"/>
                  <a:gd name="connsiteY31" fmla="*/ 1308295 h 2546252"/>
                  <a:gd name="connsiteX32" fmla="*/ 597877 w 6161649"/>
                  <a:gd name="connsiteY32" fmla="*/ 1294227 h 2546252"/>
                  <a:gd name="connsiteX33" fmla="*/ 604911 w 6161649"/>
                  <a:gd name="connsiteY33" fmla="*/ 1273126 h 2546252"/>
                  <a:gd name="connsiteX34" fmla="*/ 661181 w 6161649"/>
                  <a:gd name="connsiteY34" fmla="*/ 1259058 h 2546252"/>
                  <a:gd name="connsiteX35" fmla="*/ 773723 w 6161649"/>
                  <a:gd name="connsiteY35" fmla="*/ 1259058 h 2546252"/>
                  <a:gd name="connsiteX36" fmla="*/ 773723 w 6161649"/>
                  <a:gd name="connsiteY36" fmla="*/ 1252024 h 2546252"/>
                  <a:gd name="connsiteX37" fmla="*/ 844061 w 6161649"/>
                  <a:gd name="connsiteY37" fmla="*/ 1202787 h 2546252"/>
                  <a:gd name="connsiteX38" fmla="*/ 858129 w 6161649"/>
                  <a:gd name="connsiteY38" fmla="*/ 1202787 h 2546252"/>
                  <a:gd name="connsiteX39" fmla="*/ 942535 w 6161649"/>
                  <a:gd name="connsiteY39" fmla="*/ 1202787 h 2546252"/>
                  <a:gd name="connsiteX40" fmla="*/ 970671 w 6161649"/>
                  <a:gd name="connsiteY40" fmla="*/ 1146517 h 2546252"/>
                  <a:gd name="connsiteX41" fmla="*/ 1033975 w 6161649"/>
                  <a:gd name="connsiteY41" fmla="*/ 1132449 h 2546252"/>
                  <a:gd name="connsiteX42" fmla="*/ 1069144 w 6161649"/>
                  <a:gd name="connsiteY42" fmla="*/ 1125415 h 2546252"/>
                  <a:gd name="connsiteX43" fmla="*/ 1083212 w 6161649"/>
                  <a:gd name="connsiteY43" fmla="*/ 1104314 h 2546252"/>
                  <a:gd name="connsiteX44" fmla="*/ 1125415 w 6161649"/>
                  <a:gd name="connsiteY44" fmla="*/ 1090246 h 2546252"/>
                  <a:gd name="connsiteX45" fmla="*/ 1125415 w 6161649"/>
                  <a:gd name="connsiteY45" fmla="*/ 1090246 h 2546252"/>
                  <a:gd name="connsiteX46" fmla="*/ 1153551 w 6161649"/>
                  <a:gd name="connsiteY46" fmla="*/ 1083212 h 2546252"/>
                  <a:gd name="connsiteX47" fmla="*/ 1195754 w 6161649"/>
                  <a:gd name="connsiteY47" fmla="*/ 1069144 h 2546252"/>
                  <a:gd name="connsiteX48" fmla="*/ 1216855 w 6161649"/>
                  <a:gd name="connsiteY48" fmla="*/ 1026941 h 2546252"/>
                  <a:gd name="connsiteX49" fmla="*/ 1230923 w 6161649"/>
                  <a:gd name="connsiteY49" fmla="*/ 1005840 h 2546252"/>
                  <a:gd name="connsiteX50" fmla="*/ 1353160 w 6161649"/>
                  <a:gd name="connsiteY50" fmla="*/ 1001278 h 2546252"/>
                  <a:gd name="connsiteX51" fmla="*/ 1390420 w 6161649"/>
                  <a:gd name="connsiteY51" fmla="*/ 965347 h 2546252"/>
                  <a:gd name="connsiteX52" fmla="*/ 1460948 w 6161649"/>
                  <a:gd name="connsiteY52" fmla="*/ 968200 h 2546252"/>
                  <a:gd name="connsiteX53" fmla="*/ 1498209 w 6161649"/>
                  <a:gd name="connsiteY53" fmla="*/ 949569 h 2546252"/>
                  <a:gd name="connsiteX54" fmla="*/ 1519311 w 6161649"/>
                  <a:gd name="connsiteY54" fmla="*/ 935501 h 2546252"/>
                  <a:gd name="connsiteX55" fmla="*/ 1563604 w 6161649"/>
                  <a:gd name="connsiteY55" fmla="*/ 938352 h 2546252"/>
                  <a:gd name="connsiteX56" fmla="*/ 1617214 w 6161649"/>
                  <a:gd name="connsiteY56" fmla="*/ 927136 h 2546252"/>
                  <a:gd name="connsiteX57" fmla="*/ 1688123 w 6161649"/>
                  <a:gd name="connsiteY57" fmla="*/ 886264 h 2546252"/>
                  <a:gd name="connsiteX58" fmla="*/ 1732797 w 6161649"/>
                  <a:gd name="connsiteY58" fmla="*/ 865543 h 2546252"/>
                  <a:gd name="connsiteX59" fmla="*/ 1821766 w 6161649"/>
                  <a:gd name="connsiteY59" fmla="*/ 866303 h 2546252"/>
                  <a:gd name="connsiteX60" fmla="*/ 1855224 w 6161649"/>
                  <a:gd name="connsiteY60" fmla="*/ 844441 h 2546252"/>
                  <a:gd name="connsiteX61" fmla="*/ 1913206 w 6161649"/>
                  <a:gd name="connsiteY61" fmla="*/ 844061 h 2546252"/>
                  <a:gd name="connsiteX62" fmla="*/ 1965294 w 6161649"/>
                  <a:gd name="connsiteY62" fmla="*/ 850335 h 2546252"/>
                  <a:gd name="connsiteX63" fmla="*/ 2013581 w 6161649"/>
                  <a:gd name="connsiteY63" fmla="*/ 852426 h 2546252"/>
                  <a:gd name="connsiteX64" fmla="*/ 2072132 w 6161649"/>
                  <a:gd name="connsiteY64" fmla="*/ 850335 h 2546252"/>
                  <a:gd name="connsiteX65" fmla="*/ 2124221 w 6161649"/>
                  <a:gd name="connsiteY65" fmla="*/ 851095 h 2546252"/>
                  <a:gd name="connsiteX66" fmla="*/ 2145323 w 6161649"/>
                  <a:gd name="connsiteY66" fmla="*/ 844061 h 2546252"/>
                  <a:gd name="connsiteX67" fmla="*/ 2208627 w 6161649"/>
                  <a:gd name="connsiteY67" fmla="*/ 837027 h 2546252"/>
                  <a:gd name="connsiteX68" fmla="*/ 2300067 w 6161649"/>
                  <a:gd name="connsiteY68" fmla="*/ 829994 h 2546252"/>
                  <a:gd name="connsiteX69" fmla="*/ 2368315 w 6161649"/>
                  <a:gd name="connsiteY69" fmla="*/ 818208 h 2546252"/>
                  <a:gd name="connsiteX70" fmla="*/ 2433711 w 6161649"/>
                  <a:gd name="connsiteY70" fmla="*/ 808892 h 2546252"/>
                  <a:gd name="connsiteX71" fmla="*/ 2454812 w 6161649"/>
                  <a:gd name="connsiteY71" fmla="*/ 801858 h 2546252"/>
                  <a:gd name="connsiteX72" fmla="*/ 2539218 w 6161649"/>
                  <a:gd name="connsiteY72" fmla="*/ 787791 h 2546252"/>
                  <a:gd name="connsiteX73" fmla="*/ 2553286 w 6161649"/>
                  <a:gd name="connsiteY73" fmla="*/ 766689 h 2546252"/>
                  <a:gd name="connsiteX74" fmla="*/ 2560320 w 6161649"/>
                  <a:gd name="connsiteY74" fmla="*/ 745587 h 2546252"/>
                  <a:gd name="connsiteX75" fmla="*/ 2581421 w 6161649"/>
                  <a:gd name="connsiteY75" fmla="*/ 738554 h 2546252"/>
                  <a:gd name="connsiteX76" fmla="*/ 2679895 w 6161649"/>
                  <a:gd name="connsiteY76" fmla="*/ 745587 h 2546252"/>
                  <a:gd name="connsiteX77" fmla="*/ 2764301 w 6161649"/>
                  <a:gd name="connsiteY77" fmla="*/ 745587 h 2546252"/>
                  <a:gd name="connsiteX78" fmla="*/ 2771335 w 6161649"/>
                  <a:gd name="connsiteY78" fmla="*/ 724486 h 2546252"/>
                  <a:gd name="connsiteX79" fmla="*/ 2813538 w 6161649"/>
                  <a:gd name="connsiteY79" fmla="*/ 717452 h 2546252"/>
                  <a:gd name="connsiteX80" fmla="*/ 2855741 w 6161649"/>
                  <a:gd name="connsiteY80" fmla="*/ 703384 h 2546252"/>
                  <a:gd name="connsiteX81" fmla="*/ 3017520 w 6161649"/>
                  <a:gd name="connsiteY81" fmla="*/ 695590 h 2546252"/>
                  <a:gd name="connsiteX82" fmla="*/ 3034630 w 6161649"/>
                  <a:gd name="connsiteY82" fmla="*/ 679812 h 2546252"/>
                  <a:gd name="connsiteX83" fmla="*/ 3123027 w 6161649"/>
                  <a:gd name="connsiteY83" fmla="*/ 668215 h 2546252"/>
                  <a:gd name="connsiteX84" fmla="*/ 3151163 w 6161649"/>
                  <a:gd name="connsiteY84" fmla="*/ 661181 h 2546252"/>
                  <a:gd name="connsiteX85" fmla="*/ 3200400 w 6161649"/>
                  <a:gd name="connsiteY85" fmla="*/ 647114 h 2546252"/>
                  <a:gd name="connsiteX86" fmla="*/ 3242603 w 6161649"/>
                  <a:gd name="connsiteY86" fmla="*/ 640080 h 2546252"/>
                  <a:gd name="connsiteX87" fmla="*/ 3294691 w 6161649"/>
                  <a:gd name="connsiteY87" fmla="*/ 628863 h 2546252"/>
                  <a:gd name="connsiteX88" fmla="*/ 3334043 w 6161649"/>
                  <a:gd name="connsiteY88" fmla="*/ 597877 h 2546252"/>
                  <a:gd name="connsiteX89" fmla="*/ 3397347 w 6161649"/>
                  <a:gd name="connsiteY89" fmla="*/ 513471 h 2546252"/>
                  <a:gd name="connsiteX90" fmla="*/ 3453618 w 6161649"/>
                  <a:gd name="connsiteY90" fmla="*/ 485335 h 2546252"/>
                  <a:gd name="connsiteX91" fmla="*/ 3495821 w 6161649"/>
                  <a:gd name="connsiteY91" fmla="*/ 471267 h 2546252"/>
                  <a:gd name="connsiteX92" fmla="*/ 3567300 w 6161649"/>
                  <a:gd name="connsiteY92" fmla="*/ 457581 h 2546252"/>
                  <a:gd name="connsiteX93" fmla="*/ 3655130 w 6161649"/>
                  <a:gd name="connsiteY93" fmla="*/ 453017 h 2546252"/>
                  <a:gd name="connsiteX94" fmla="*/ 3783449 w 6161649"/>
                  <a:gd name="connsiteY94" fmla="*/ 429064 h 2546252"/>
                  <a:gd name="connsiteX95" fmla="*/ 3896751 w 6161649"/>
                  <a:gd name="connsiteY95" fmla="*/ 407963 h 2546252"/>
                  <a:gd name="connsiteX96" fmla="*/ 3903784 w 6161649"/>
                  <a:gd name="connsiteY96" fmla="*/ 407963 h 2546252"/>
                  <a:gd name="connsiteX97" fmla="*/ 3903784 w 6161649"/>
                  <a:gd name="connsiteY97" fmla="*/ 379827 h 2546252"/>
                  <a:gd name="connsiteX98" fmla="*/ 4192172 w 6161649"/>
                  <a:gd name="connsiteY98" fmla="*/ 379827 h 2546252"/>
                  <a:gd name="connsiteX99" fmla="*/ 4220307 w 6161649"/>
                  <a:gd name="connsiteY99" fmla="*/ 337624 h 2546252"/>
                  <a:gd name="connsiteX100" fmla="*/ 4389120 w 6161649"/>
                  <a:gd name="connsiteY100" fmla="*/ 337624 h 2546252"/>
                  <a:gd name="connsiteX101" fmla="*/ 4389120 w 6161649"/>
                  <a:gd name="connsiteY101" fmla="*/ 337624 h 2546252"/>
                  <a:gd name="connsiteX102" fmla="*/ 4543864 w 6161649"/>
                  <a:gd name="connsiteY102" fmla="*/ 330591 h 2546252"/>
                  <a:gd name="connsiteX103" fmla="*/ 4543864 w 6161649"/>
                  <a:gd name="connsiteY103" fmla="*/ 330591 h 2546252"/>
                  <a:gd name="connsiteX104" fmla="*/ 4642338 w 6161649"/>
                  <a:gd name="connsiteY104" fmla="*/ 270898 h 2546252"/>
                  <a:gd name="connsiteX105" fmla="*/ 4920841 w 6161649"/>
                  <a:gd name="connsiteY105" fmla="*/ 270898 h 2546252"/>
                  <a:gd name="connsiteX106" fmla="*/ 4965895 w 6161649"/>
                  <a:gd name="connsiteY106" fmla="*/ 239151 h 2546252"/>
                  <a:gd name="connsiteX107" fmla="*/ 5036234 w 6161649"/>
                  <a:gd name="connsiteY107" fmla="*/ 232117 h 2546252"/>
                  <a:gd name="connsiteX108" fmla="*/ 5057335 w 6161649"/>
                  <a:gd name="connsiteY108" fmla="*/ 211015 h 2546252"/>
                  <a:gd name="connsiteX109" fmla="*/ 5591907 w 6161649"/>
                  <a:gd name="connsiteY109" fmla="*/ 211015 h 2546252"/>
                  <a:gd name="connsiteX110" fmla="*/ 5591907 w 6161649"/>
                  <a:gd name="connsiteY110" fmla="*/ 211015 h 2546252"/>
                  <a:gd name="connsiteX111" fmla="*/ 5634111 w 6161649"/>
                  <a:gd name="connsiteY111" fmla="*/ 178887 h 2546252"/>
                  <a:gd name="connsiteX112" fmla="*/ 5720608 w 6161649"/>
                  <a:gd name="connsiteY112" fmla="*/ 170524 h 2546252"/>
                  <a:gd name="connsiteX113" fmla="*/ 5764522 w 6161649"/>
                  <a:gd name="connsiteY113" fmla="*/ 134783 h 2546252"/>
                  <a:gd name="connsiteX114" fmla="*/ 5808245 w 6161649"/>
                  <a:gd name="connsiteY114" fmla="*/ 99424 h 2546252"/>
                  <a:gd name="connsiteX115" fmla="*/ 5898545 w 6161649"/>
                  <a:gd name="connsiteY115" fmla="*/ 100184 h 2546252"/>
                  <a:gd name="connsiteX116" fmla="*/ 5908431 w 6161649"/>
                  <a:gd name="connsiteY116" fmla="*/ 35169 h 2546252"/>
                  <a:gd name="connsiteX117" fmla="*/ 5992837 w 6161649"/>
                  <a:gd name="connsiteY117" fmla="*/ 28135 h 2546252"/>
                  <a:gd name="connsiteX118" fmla="*/ 6084277 w 6161649"/>
                  <a:gd name="connsiteY118" fmla="*/ 21101 h 2546252"/>
                  <a:gd name="connsiteX119" fmla="*/ 6140547 w 6161649"/>
                  <a:gd name="connsiteY119" fmla="*/ 14067 h 2546252"/>
                  <a:gd name="connsiteX120" fmla="*/ 6161649 w 6161649"/>
                  <a:gd name="connsiteY120" fmla="*/ 0 h 2546252"/>
                  <a:gd name="connsiteX121" fmla="*/ 6161649 w 6161649"/>
                  <a:gd name="connsiteY121" fmla="*/ 0 h 2546252"/>
                  <a:gd name="connsiteX0" fmla="*/ 0 w 6161649"/>
                  <a:gd name="connsiteY0" fmla="*/ 2546252 h 2546252"/>
                  <a:gd name="connsiteX1" fmla="*/ 0 w 6161649"/>
                  <a:gd name="connsiteY1" fmla="*/ 2546252 h 2546252"/>
                  <a:gd name="connsiteX2" fmla="*/ 14067 w 6161649"/>
                  <a:gd name="connsiteY2" fmla="*/ 2482947 h 2546252"/>
                  <a:gd name="connsiteX3" fmla="*/ 28135 w 6161649"/>
                  <a:gd name="connsiteY3" fmla="*/ 2440744 h 2546252"/>
                  <a:gd name="connsiteX4" fmla="*/ 35169 w 6161649"/>
                  <a:gd name="connsiteY4" fmla="*/ 2370406 h 2546252"/>
                  <a:gd name="connsiteX5" fmla="*/ 42203 w 6161649"/>
                  <a:gd name="connsiteY5" fmla="*/ 2349304 h 2546252"/>
                  <a:gd name="connsiteX6" fmla="*/ 49237 w 6161649"/>
                  <a:gd name="connsiteY6" fmla="*/ 2307101 h 2546252"/>
                  <a:gd name="connsiteX7" fmla="*/ 56271 w 6161649"/>
                  <a:gd name="connsiteY7" fmla="*/ 2187526 h 2546252"/>
                  <a:gd name="connsiteX8" fmla="*/ 77372 w 6161649"/>
                  <a:gd name="connsiteY8" fmla="*/ 2110154 h 2546252"/>
                  <a:gd name="connsiteX9" fmla="*/ 84406 w 6161649"/>
                  <a:gd name="connsiteY9" fmla="*/ 2018714 h 2546252"/>
                  <a:gd name="connsiteX10" fmla="*/ 98474 w 6161649"/>
                  <a:gd name="connsiteY10" fmla="*/ 1976511 h 2546252"/>
                  <a:gd name="connsiteX11" fmla="*/ 105507 w 6161649"/>
                  <a:gd name="connsiteY11" fmla="*/ 1934307 h 2546252"/>
                  <a:gd name="connsiteX12" fmla="*/ 112541 w 6161649"/>
                  <a:gd name="connsiteY12" fmla="*/ 1913206 h 2546252"/>
                  <a:gd name="connsiteX13" fmla="*/ 134403 w 6161649"/>
                  <a:gd name="connsiteY13" fmla="*/ 1870623 h 2546252"/>
                  <a:gd name="connsiteX14" fmla="*/ 153414 w 6161649"/>
                  <a:gd name="connsiteY14" fmla="*/ 1835834 h 2546252"/>
                  <a:gd name="connsiteX15" fmla="*/ 179838 w 6161649"/>
                  <a:gd name="connsiteY15" fmla="*/ 1792300 h 2546252"/>
                  <a:gd name="connsiteX16" fmla="*/ 207215 w 6161649"/>
                  <a:gd name="connsiteY16" fmla="*/ 1738499 h 2546252"/>
                  <a:gd name="connsiteX17" fmla="*/ 211395 w 6161649"/>
                  <a:gd name="connsiteY17" fmla="*/ 1702571 h 2546252"/>
                  <a:gd name="connsiteX18" fmla="*/ 230405 w 6161649"/>
                  <a:gd name="connsiteY18" fmla="*/ 1670253 h 2546252"/>
                  <a:gd name="connsiteX19" fmla="*/ 261393 w 6161649"/>
                  <a:gd name="connsiteY19" fmla="*/ 1653714 h 2546252"/>
                  <a:gd name="connsiteX20" fmla="*/ 287816 w 6161649"/>
                  <a:gd name="connsiteY20" fmla="*/ 1637555 h 2546252"/>
                  <a:gd name="connsiteX21" fmla="*/ 296183 w 6161649"/>
                  <a:gd name="connsiteY21" fmla="*/ 1584706 h 2546252"/>
                  <a:gd name="connsiteX22" fmla="*/ 307018 w 6161649"/>
                  <a:gd name="connsiteY22" fmla="*/ 1517980 h 2546252"/>
                  <a:gd name="connsiteX23" fmla="*/ 330591 w 6161649"/>
                  <a:gd name="connsiteY23" fmla="*/ 1484141 h 2546252"/>
                  <a:gd name="connsiteX24" fmla="*/ 372794 w 6161649"/>
                  <a:gd name="connsiteY24" fmla="*/ 1470074 h 2546252"/>
                  <a:gd name="connsiteX25" fmla="*/ 436098 w 6161649"/>
                  <a:gd name="connsiteY25" fmla="*/ 1441938 h 2546252"/>
                  <a:gd name="connsiteX26" fmla="*/ 457200 w 6161649"/>
                  <a:gd name="connsiteY26" fmla="*/ 1434904 h 2546252"/>
                  <a:gd name="connsiteX27" fmla="*/ 485335 w 6161649"/>
                  <a:gd name="connsiteY27" fmla="*/ 1392701 h 2546252"/>
                  <a:gd name="connsiteX28" fmla="*/ 492369 w 6161649"/>
                  <a:gd name="connsiteY28" fmla="*/ 1371600 h 2546252"/>
                  <a:gd name="connsiteX29" fmla="*/ 513471 w 6161649"/>
                  <a:gd name="connsiteY29" fmla="*/ 1357532 h 2546252"/>
                  <a:gd name="connsiteX30" fmla="*/ 562707 w 6161649"/>
                  <a:gd name="connsiteY30" fmla="*/ 1329397 h 2546252"/>
                  <a:gd name="connsiteX31" fmla="*/ 576775 w 6161649"/>
                  <a:gd name="connsiteY31" fmla="*/ 1308295 h 2546252"/>
                  <a:gd name="connsiteX32" fmla="*/ 597877 w 6161649"/>
                  <a:gd name="connsiteY32" fmla="*/ 1294227 h 2546252"/>
                  <a:gd name="connsiteX33" fmla="*/ 604911 w 6161649"/>
                  <a:gd name="connsiteY33" fmla="*/ 1273126 h 2546252"/>
                  <a:gd name="connsiteX34" fmla="*/ 661181 w 6161649"/>
                  <a:gd name="connsiteY34" fmla="*/ 1259058 h 2546252"/>
                  <a:gd name="connsiteX35" fmla="*/ 773723 w 6161649"/>
                  <a:gd name="connsiteY35" fmla="*/ 1259058 h 2546252"/>
                  <a:gd name="connsiteX36" fmla="*/ 773723 w 6161649"/>
                  <a:gd name="connsiteY36" fmla="*/ 1252024 h 2546252"/>
                  <a:gd name="connsiteX37" fmla="*/ 844061 w 6161649"/>
                  <a:gd name="connsiteY37" fmla="*/ 1202787 h 2546252"/>
                  <a:gd name="connsiteX38" fmla="*/ 858129 w 6161649"/>
                  <a:gd name="connsiteY38" fmla="*/ 1202787 h 2546252"/>
                  <a:gd name="connsiteX39" fmla="*/ 942535 w 6161649"/>
                  <a:gd name="connsiteY39" fmla="*/ 1202787 h 2546252"/>
                  <a:gd name="connsiteX40" fmla="*/ 970671 w 6161649"/>
                  <a:gd name="connsiteY40" fmla="*/ 1146517 h 2546252"/>
                  <a:gd name="connsiteX41" fmla="*/ 1033975 w 6161649"/>
                  <a:gd name="connsiteY41" fmla="*/ 1132449 h 2546252"/>
                  <a:gd name="connsiteX42" fmla="*/ 1069144 w 6161649"/>
                  <a:gd name="connsiteY42" fmla="*/ 1125415 h 2546252"/>
                  <a:gd name="connsiteX43" fmla="*/ 1083212 w 6161649"/>
                  <a:gd name="connsiteY43" fmla="*/ 1104314 h 2546252"/>
                  <a:gd name="connsiteX44" fmla="*/ 1125415 w 6161649"/>
                  <a:gd name="connsiteY44" fmla="*/ 1090246 h 2546252"/>
                  <a:gd name="connsiteX45" fmla="*/ 1125415 w 6161649"/>
                  <a:gd name="connsiteY45" fmla="*/ 1090246 h 2546252"/>
                  <a:gd name="connsiteX46" fmla="*/ 1153551 w 6161649"/>
                  <a:gd name="connsiteY46" fmla="*/ 1083212 h 2546252"/>
                  <a:gd name="connsiteX47" fmla="*/ 1195754 w 6161649"/>
                  <a:gd name="connsiteY47" fmla="*/ 1069144 h 2546252"/>
                  <a:gd name="connsiteX48" fmla="*/ 1216855 w 6161649"/>
                  <a:gd name="connsiteY48" fmla="*/ 1026941 h 2546252"/>
                  <a:gd name="connsiteX49" fmla="*/ 1230923 w 6161649"/>
                  <a:gd name="connsiteY49" fmla="*/ 1005840 h 2546252"/>
                  <a:gd name="connsiteX50" fmla="*/ 1353160 w 6161649"/>
                  <a:gd name="connsiteY50" fmla="*/ 1001278 h 2546252"/>
                  <a:gd name="connsiteX51" fmla="*/ 1390420 w 6161649"/>
                  <a:gd name="connsiteY51" fmla="*/ 965347 h 2546252"/>
                  <a:gd name="connsiteX52" fmla="*/ 1460948 w 6161649"/>
                  <a:gd name="connsiteY52" fmla="*/ 968200 h 2546252"/>
                  <a:gd name="connsiteX53" fmla="*/ 1498209 w 6161649"/>
                  <a:gd name="connsiteY53" fmla="*/ 949569 h 2546252"/>
                  <a:gd name="connsiteX54" fmla="*/ 1519311 w 6161649"/>
                  <a:gd name="connsiteY54" fmla="*/ 935501 h 2546252"/>
                  <a:gd name="connsiteX55" fmla="*/ 1563604 w 6161649"/>
                  <a:gd name="connsiteY55" fmla="*/ 938352 h 2546252"/>
                  <a:gd name="connsiteX56" fmla="*/ 1617214 w 6161649"/>
                  <a:gd name="connsiteY56" fmla="*/ 927136 h 2546252"/>
                  <a:gd name="connsiteX57" fmla="*/ 1688123 w 6161649"/>
                  <a:gd name="connsiteY57" fmla="*/ 886264 h 2546252"/>
                  <a:gd name="connsiteX58" fmla="*/ 1732797 w 6161649"/>
                  <a:gd name="connsiteY58" fmla="*/ 865543 h 2546252"/>
                  <a:gd name="connsiteX59" fmla="*/ 1821766 w 6161649"/>
                  <a:gd name="connsiteY59" fmla="*/ 866303 h 2546252"/>
                  <a:gd name="connsiteX60" fmla="*/ 1855224 w 6161649"/>
                  <a:gd name="connsiteY60" fmla="*/ 844441 h 2546252"/>
                  <a:gd name="connsiteX61" fmla="*/ 1913206 w 6161649"/>
                  <a:gd name="connsiteY61" fmla="*/ 844061 h 2546252"/>
                  <a:gd name="connsiteX62" fmla="*/ 1965294 w 6161649"/>
                  <a:gd name="connsiteY62" fmla="*/ 850335 h 2546252"/>
                  <a:gd name="connsiteX63" fmla="*/ 2013581 w 6161649"/>
                  <a:gd name="connsiteY63" fmla="*/ 852426 h 2546252"/>
                  <a:gd name="connsiteX64" fmla="*/ 2072132 w 6161649"/>
                  <a:gd name="connsiteY64" fmla="*/ 850335 h 2546252"/>
                  <a:gd name="connsiteX65" fmla="*/ 2124221 w 6161649"/>
                  <a:gd name="connsiteY65" fmla="*/ 851095 h 2546252"/>
                  <a:gd name="connsiteX66" fmla="*/ 2145323 w 6161649"/>
                  <a:gd name="connsiteY66" fmla="*/ 844061 h 2546252"/>
                  <a:gd name="connsiteX67" fmla="*/ 2208627 w 6161649"/>
                  <a:gd name="connsiteY67" fmla="*/ 837027 h 2546252"/>
                  <a:gd name="connsiteX68" fmla="*/ 2300067 w 6161649"/>
                  <a:gd name="connsiteY68" fmla="*/ 829994 h 2546252"/>
                  <a:gd name="connsiteX69" fmla="*/ 2368315 w 6161649"/>
                  <a:gd name="connsiteY69" fmla="*/ 818208 h 2546252"/>
                  <a:gd name="connsiteX70" fmla="*/ 2433711 w 6161649"/>
                  <a:gd name="connsiteY70" fmla="*/ 808892 h 2546252"/>
                  <a:gd name="connsiteX71" fmla="*/ 2454812 w 6161649"/>
                  <a:gd name="connsiteY71" fmla="*/ 801858 h 2546252"/>
                  <a:gd name="connsiteX72" fmla="*/ 2539218 w 6161649"/>
                  <a:gd name="connsiteY72" fmla="*/ 787791 h 2546252"/>
                  <a:gd name="connsiteX73" fmla="*/ 2553286 w 6161649"/>
                  <a:gd name="connsiteY73" fmla="*/ 766689 h 2546252"/>
                  <a:gd name="connsiteX74" fmla="*/ 2560320 w 6161649"/>
                  <a:gd name="connsiteY74" fmla="*/ 745587 h 2546252"/>
                  <a:gd name="connsiteX75" fmla="*/ 2581421 w 6161649"/>
                  <a:gd name="connsiteY75" fmla="*/ 738554 h 2546252"/>
                  <a:gd name="connsiteX76" fmla="*/ 2679895 w 6161649"/>
                  <a:gd name="connsiteY76" fmla="*/ 745587 h 2546252"/>
                  <a:gd name="connsiteX77" fmla="*/ 2764301 w 6161649"/>
                  <a:gd name="connsiteY77" fmla="*/ 745587 h 2546252"/>
                  <a:gd name="connsiteX78" fmla="*/ 2771335 w 6161649"/>
                  <a:gd name="connsiteY78" fmla="*/ 724486 h 2546252"/>
                  <a:gd name="connsiteX79" fmla="*/ 2813538 w 6161649"/>
                  <a:gd name="connsiteY79" fmla="*/ 717452 h 2546252"/>
                  <a:gd name="connsiteX80" fmla="*/ 2855741 w 6161649"/>
                  <a:gd name="connsiteY80" fmla="*/ 703384 h 2546252"/>
                  <a:gd name="connsiteX81" fmla="*/ 3017520 w 6161649"/>
                  <a:gd name="connsiteY81" fmla="*/ 695590 h 2546252"/>
                  <a:gd name="connsiteX82" fmla="*/ 3034630 w 6161649"/>
                  <a:gd name="connsiteY82" fmla="*/ 679812 h 2546252"/>
                  <a:gd name="connsiteX83" fmla="*/ 3123027 w 6161649"/>
                  <a:gd name="connsiteY83" fmla="*/ 668215 h 2546252"/>
                  <a:gd name="connsiteX84" fmla="*/ 3151163 w 6161649"/>
                  <a:gd name="connsiteY84" fmla="*/ 661181 h 2546252"/>
                  <a:gd name="connsiteX85" fmla="*/ 3200400 w 6161649"/>
                  <a:gd name="connsiteY85" fmla="*/ 647114 h 2546252"/>
                  <a:gd name="connsiteX86" fmla="*/ 3242603 w 6161649"/>
                  <a:gd name="connsiteY86" fmla="*/ 640080 h 2546252"/>
                  <a:gd name="connsiteX87" fmla="*/ 3294691 w 6161649"/>
                  <a:gd name="connsiteY87" fmla="*/ 628863 h 2546252"/>
                  <a:gd name="connsiteX88" fmla="*/ 3334043 w 6161649"/>
                  <a:gd name="connsiteY88" fmla="*/ 597877 h 2546252"/>
                  <a:gd name="connsiteX89" fmla="*/ 3397347 w 6161649"/>
                  <a:gd name="connsiteY89" fmla="*/ 513471 h 2546252"/>
                  <a:gd name="connsiteX90" fmla="*/ 3453618 w 6161649"/>
                  <a:gd name="connsiteY90" fmla="*/ 485335 h 2546252"/>
                  <a:gd name="connsiteX91" fmla="*/ 3495821 w 6161649"/>
                  <a:gd name="connsiteY91" fmla="*/ 471267 h 2546252"/>
                  <a:gd name="connsiteX92" fmla="*/ 3567300 w 6161649"/>
                  <a:gd name="connsiteY92" fmla="*/ 457581 h 2546252"/>
                  <a:gd name="connsiteX93" fmla="*/ 3655130 w 6161649"/>
                  <a:gd name="connsiteY93" fmla="*/ 453017 h 2546252"/>
                  <a:gd name="connsiteX94" fmla="*/ 3783449 w 6161649"/>
                  <a:gd name="connsiteY94" fmla="*/ 429064 h 2546252"/>
                  <a:gd name="connsiteX95" fmla="*/ 3896751 w 6161649"/>
                  <a:gd name="connsiteY95" fmla="*/ 407963 h 2546252"/>
                  <a:gd name="connsiteX96" fmla="*/ 3903784 w 6161649"/>
                  <a:gd name="connsiteY96" fmla="*/ 407963 h 2546252"/>
                  <a:gd name="connsiteX97" fmla="*/ 3903784 w 6161649"/>
                  <a:gd name="connsiteY97" fmla="*/ 379827 h 2546252"/>
                  <a:gd name="connsiteX98" fmla="*/ 4192172 w 6161649"/>
                  <a:gd name="connsiteY98" fmla="*/ 379827 h 2546252"/>
                  <a:gd name="connsiteX99" fmla="*/ 4220307 w 6161649"/>
                  <a:gd name="connsiteY99" fmla="*/ 337624 h 2546252"/>
                  <a:gd name="connsiteX100" fmla="*/ 4389120 w 6161649"/>
                  <a:gd name="connsiteY100" fmla="*/ 337624 h 2546252"/>
                  <a:gd name="connsiteX101" fmla="*/ 4389120 w 6161649"/>
                  <a:gd name="connsiteY101" fmla="*/ 337624 h 2546252"/>
                  <a:gd name="connsiteX102" fmla="*/ 4543864 w 6161649"/>
                  <a:gd name="connsiteY102" fmla="*/ 330591 h 2546252"/>
                  <a:gd name="connsiteX103" fmla="*/ 4543864 w 6161649"/>
                  <a:gd name="connsiteY103" fmla="*/ 330591 h 2546252"/>
                  <a:gd name="connsiteX104" fmla="*/ 4642338 w 6161649"/>
                  <a:gd name="connsiteY104" fmla="*/ 270898 h 2546252"/>
                  <a:gd name="connsiteX105" fmla="*/ 4920841 w 6161649"/>
                  <a:gd name="connsiteY105" fmla="*/ 270898 h 2546252"/>
                  <a:gd name="connsiteX106" fmla="*/ 4965895 w 6161649"/>
                  <a:gd name="connsiteY106" fmla="*/ 239151 h 2546252"/>
                  <a:gd name="connsiteX107" fmla="*/ 5036234 w 6161649"/>
                  <a:gd name="connsiteY107" fmla="*/ 232117 h 2546252"/>
                  <a:gd name="connsiteX108" fmla="*/ 5057335 w 6161649"/>
                  <a:gd name="connsiteY108" fmla="*/ 211015 h 2546252"/>
                  <a:gd name="connsiteX109" fmla="*/ 5591907 w 6161649"/>
                  <a:gd name="connsiteY109" fmla="*/ 211015 h 2546252"/>
                  <a:gd name="connsiteX110" fmla="*/ 5591907 w 6161649"/>
                  <a:gd name="connsiteY110" fmla="*/ 211015 h 2546252"/>
                  <a:gd name="connsiteX111" fmla="*/ 5634111 w 6161649"/>
                  <a:gd name="connsiteY111" fmla="*/ 178887 h 2546252"/>
                  <a:gd name="connsiteX112" fmla="*/ 5720608 w 6161649"/>
                  <a:gd name="connsiteY112" fmla="*/ 170524 h 2546252"/>
                  <a:gd name="connsiteX113" fmla="*/ 5764522 w 6161649"/>
                  <a:gd name="connsiteY113" fmla="*/ 134783 h 2546252"/>
                  <a:gd name="connsiteX114" fmla="*/ 5808245 w 6161649"/>
                  <a:gd name="connsiteY114" fmla="*/ 99424 h 2546252"/>
                  <a:gd name="connsiteX115" fmla="*/ 5898545 w 6161649"/>
                  <a:gd name="connsiteY115" fmla="*/ 100184 h 2546252"/>
                  <a:gd name="connsiteX116" fmla="*/ 5908431 w 6161649"/>
                  <a:gd name="connsiteY116" fmla="*/ 35169 h 2546252"/>
                  <a:gd name="connsiteX117" fmla="*/ 5992837 w 6161649"/>
                  <a:gd name="connsiteY117" fmla="*/ 28135 h 2546252"/>
                  <a:gd name="connsiteX118" fmla="*/ 6084277 w 6161649"/>
                  <a:gd name="connsiteY118" fmla="*/ 21101 h 2546252"/>
                  <a:gd name="connsiteX119" fmla="*/ 6140547 w 6161649"/>
                  <a:gd name="connsiteY119" fmla="*/ 14067 h 2546252"/>
                  <a:gd name="connsiteX120" fmla="*/ 6161649 w 6161649"/>
                  <a:gd name="connsiteY120" fmla="*/ 0 h 2546252"/>
                  <a:gd name="connsiteX121" fmla="*/ 6161649 w 6161649"/>
                  <a:gd name="connsiteY121" fmla="*/ 0 h 2546252"/>
                  <a:gd name="connsiteX0" fmla="*/ 0 w 6161649"/>
                  <a:gd name="connsiteY0" fmla="*/ 2546252 h 2546252"/>
                  <a:gd name="connsiteX1" fmla="*/ 0 w 6161649"/>
                  <a:gd name="connsiteY1" fmla="*/ 2546252 h 2546252"/>
                  <a:gd name="connsiteX2" fmla="*/ 14067 w 6161649"/>
                  <a:gd name="connsiteY2" fmla="*/ 2482947 h 2546252"/>
                  <a:gd name="connsiteX3" fmla="*/ 28135 w 6161649"/>
                  <a:gd name="connsiteY3" fmla="*/ 2440744 h 2546252"/>
                  <a:gd name="connsiteX4" fmla="*/ 35169 w 6161649"/>
                  <a:gd name="connsiteY4" fmla="*/ 2370406 h 2546252"/>
                  <a:gd name="connsiteX5" fmla="*/ 42203 w 6161649"/>
                  <a:gd name="connsiteY5" fmla="*/ 2349304 h 2546252"/>
                  <a:gd name="connsiteX6" fmla="*/ 49237 w 6161649"/>
                  <a:gd name="connsiteY6" fmla="*/ 2307101 h 2546252"/>
                  <a:gd name="connsiteX7" fmla="*/ 56271 w 6161649"/>
                  <a:gd name="connsiteY7" fmla="*/ 2187526 h 2546252"/>
                  <a:gd name="connsiteX8" fmla="*/ 77372 w 6161649"/>
                  <a:gd name="connsiteY8" fmla="*/ 2110154 h 2546252"/>
                  <a:gd name="connsiteX9" fmla="*/ 84406 w 6161649"/>
                  <a:gd name="connsiteY9" fmla="*/ 2018714 h 2546252"/>
                  <a:gd name="connsiteX10" fmla="*/ 98474 w 6161649"/>
                  <a:gd name="connsiteY10" fmla="*/ 1976511 h 2546252"/>
                  <a:gd name="connsiteX11" fmla="*/ 105507 w 6161649"/>
                  <a:gd name="connsiteY11" fmla="*/ 1934307 h 2546252"/>
                  <a:gd name="connsiteX12" fmla="*/ 112541 w 6161649"/>
                  <a:gd name="connsiteY12" fmla="*/ 1913206 h 2546252"/>
                  <a:gd name="connsiteX13" fmla="*/ 134403 w 6161649"/>
                  <a:gd name="connsiteY13" fmla="*/ 1870623 h 2546252"/>
                  <a:gd name="connsiteX14" fmla="*/ 153414 w 6161649"/>
                  <a:gd name="connsiteY14" fmla="*/ 1835834 h 2546252"/>
                  <a:gd name="connsiteX15" fmla="*/ 179838 w 6161649"/>
                  <a:gd name="connsiteY15" fmla="*/ 1792300 h 2546252"/>
                  <a:gd name="connsiteX16" fmla="*/ 207215 w 6161649"/>
                  <a:gd name="connsiteY16" fmla="*/ 1738499 h 2546252"/>
                  <a:gd name="connsiteX17" fmla="*/ 211395 w 6161649"/>
                  <a:gd name="connsiteY17" fmla="*/ 1702571 h 2546252"/>
                  <a:gd name="connsiteX18" fmla="*/ 230405 w 6161649"/>
                  <a:gd name="connsiteY18" fmla="*/ 1670253 h 2546252"/>
                  <a:gd name="connsiteX19" fmla="*/ 261393 w 6161649"/>
                  <a:gd name="connsiteY19" fmla="*/ 1653714 h 2546252"/>
                  <a:gd name="connsiteX20" fmla="*/ 287816 w 6161649"/>
                  <a:gd name="connsiteY20" fmla="*/ 1637555 h 2546252"/>
                  <a:gd name="connsiteX21" fmla="*/ 296183 w 6161649"/>
                  <a:gd name="connsiteY21" fmla="*/ 1584706 h 2546252"/>
                  <a:gd name="connsiteX22" fmla="*/ 307018 w 6161649"/>
                  <a:gd name="connsiteY22" fmla="*/ 1517980 h 2546252"/>
                  <a:gd name="connsiteX23" fmla="*/ 338005 w 6161649"/>
                  <a:gd name="connsiteY23" fmla="*/ 1506383 h 2546252"/>
                  <a:gd name="connsiteX24" fmla="*/ 372794 w 6161649"/>
                  <a:gd name="connsiteY24" fmla="*/ 1470074 h 2546252"/>
                  <a:gd name="connsiteX25" fmla="*/ 436098 w 6161649"/>
                  <a:gd name="connsiteY25" fmla="*/ 1441938 h 2546252"/>
                  <a:gd name="connsiteX26" fmla="*/ 457200 w 6161649"/>
                  <a:gd name="connsiteY26" fmla="*/ 1434904 h 2546252"/>
                  <a:gd name="connsiteX27" fmla="*/ 485335 w 6161649"/>
                  <a:gd name="connsiteY27" fmla="*/ 1392701 h 2546252"/>
                  <a:gd name="connsiteX28" fmla="*/ 492369 w 6161649"/>
                  <a:gd name="connsiteY28" fmla="*/ 1371600 h 2546252"/>
                  <a:gd name="connsiteX29" fmla="*/ 513471 w 6161649"/>
                  <a:gd name="connsiteY29" fmla="*/ 1357532 h 2546252"/>
                  <a:gd name="connsiteX30" fmla="*/ 562707 w 6161649"/>
                  <a:gd name="connsiteY30" fmla="*/ 1329397 h 2546252"/>
                  <a:gd name="connsiteX31" fmla="*/ 576775 w 6161649"/>
                  <a:gd name="connsiteY31" fmla="*/ 1308295 h 2546252"/>
                  <a:gd name="connsiteX32" fmla="*/ 597877 w 6161649"/>
                  <a:gd name="connsiteY32" fmla="*/ 1294227 h 2546252"/>
                  <a:gd name="connsiteX33" fmla="*/ 604911 w 6161649"/>
                  <a:gd name="connsiteY33" fmla="*/ 1273126 h 2546252"/>
                  <a:gd name="connsiteX34" fmla="*/ 661181 w 6161649"/>
                  <a:gd name="connsiteY34" fmla="*/ 1259058 h 2546252"/>
                  <a:gd name="connsiteX35" fmla="*/ 773723 w 6161649"/>
                  <a:gd name="connsiteY35" fmla="*/ 1259058 h 2546252"/>
                  <a:gd name="connsiteX36" fmla="*/ 773723 w 6161649"/>
                  <a:gd name="connsiteY36" fmla="*/ 1252024 h 2546252"/>
                  <a:gd name="connsiteX37" fmla="*/ 844061 w 6161649"/>
                  <a:gd name="connsiteY37" fmla="*/ 1202787 h 2546252"/>
                  <a:gd name="connsiteX38" fmla="*/ 858129 w 6161649"/>
                  <a:gd name="connsiteY38" fmla="*/ 1202787 h 2546252"/>
                  <a:gd name="connsiteX39" fmla="*/ 942535 w 6161649"/>
                  <a:gd name="connsiteY39" fmla="*/ 1202787 h 2546252"/>
                  <a:gd name="connsiteX40" fmla="*/ 970671 w 6161649"/>
                  <a:gd name="connsiteY40" fmla="*/ 1146517 h 2546252"/>
                  <a:gd name="connsiteX41" fmla="*/ 1033975 w 6161649"/>
                  <a:gd name="connsiteY41" fmla="*/ 1132449 h 2546252"/>
                  <a:gd name="connsiteX42" fmla="*/ 1069144 w 6161649"/>
                  <a:gd name="connsiteY42" fmla="*/ 1125415 h 2546252"/>
                  <a:gd name="connsiteX43" fmla="*/ 1083212 w 6161649"/>
                  <a:gd name="connsiteY43" fmla="*/ 1104314 h 2546252"/>
                  <a:gd name="connsiteX44" fmla="*/ 1125415 w 6161649"/>
                  <a:gd name="connsiteY44" fmla="*/ 1090246 h 2546252"/>
                  <a:gd name="connsiteX45" fmla="*/ 1125415 w 6161649"/>
                  <a:gd name="connsiteY45" fmla="*/ 1090246 h 2546252"/>
                  <a:gd name="connsiteX46" fmla="*/ 1153551 w 6161649"/>
                  <a:gd name="connsiteY46" fmla="*/ 1083212 h 2546252"/>
                  <a:gd name="connsiteX47" fmla="*/ 1195754 w 6161649"/>
                  <a:gd name="connsiteY47" fmla="*/ 1069144 h 2546252"/>
                  <a:gd name="connsiteX48" fmla="*/ 1216855 w 6161649"/>
                  <a:gd name="connsiteY48" fmla="*/ 1026941 h 2546252"/>
                  <a:gd name="connsiteX49" fmla="*/ 1230923 w 6161649"/>
                  <a:gd name="connsiteY49" fmla="*/ 1005840 h 2546252"/>
                  <a:gd name="connsiteX50" fmla="*/ 1353160 w 6161649"/>
                  <a:gd name="connsiteY50" fmla="*/ 1001278 h 2546252"/>
                  <a:gd name="connsiteX51" fmla="*/ 1390420 w 6161649"/>
                  <a:gd name="connsiteY51" fmla="*/ 965347 h 2546252"/>
                  <a:gd name="connsiteX52" fmla="*/ 1460948 w 6161649"/>
                  <a:gd name="connsiteY52" fmla="*/ 968200 h 2546252"/>
                  <a:gd name="connsiteX53" fmla="*/ 1498209 w 6161649"/>
                  <a:gd name="connsiteY53" fmla="*/ 949569 h 2546252"/>
                  <a:gd name="connsiteX54" fmla="*/ 1519311 w 6161649"/>
                  <a:gd name="connsiteY54" fmla="*/ 935501 h 2546252"/>
                  <a:gd name="connsiteX55" fmla="*/ 1563604 w 6161649"/>
                  <a:gd name="connsiteY55" fmla="*/ 938352 h 2546252"/>
                  <a:gd name="connsiteX56" fmla="*/ 1617214 w 6161649"/>
                  <a:gd name="connsiteY56" fmla="*/ 927136 h 2546252"/>
                  <a:gd name="connsiteX57" fmla="*/ 1688123 w 6161649"/>
                  <a:gd name="connsiteY57" fmla="*/ 886264 h 2546252"/>
                  <a:gd name="connsiteX58" fmla="*/ 1732797 w 6161649"/>
                  <a:gd name="connsiteY58" fmla="*/ 865543 h 2546252"/>
                  <a:gd name="connsiteX59" fmla="*/ 1821766 w 6161649"/>
                  <a:gd name="connsiteY59" fmla="*/ 866303 h 2546252"/>
                  <a:gd name="connsiteX60" fmla="*/ 1855224 w 6161649"/>
                  <a:gd name="connsiteY60" fmla="*/ 844441 h 2546252"/>
                  <a:gd name="connsiteX61" fmla="*/ 1913206 w 6161649"/>
                  <a:gd name="connsiteY61" fmla="*/ 844061 h 2546252"/>
                  <a:gd name="connsiteX62" fmla="*/ 1965294 w 6161649"/>
                  <a:gd name="connsiteY62" fmla="*/ 850335 h 2546252"/>
                  <a:gd name="connsiteX63" fmla="*/ 2013581 w 6161649"/>
                  <a:gd name="connsiteY63" fmla="*/ 852426 h 2546252"/>
                  <a:gd name="connsiteX64" fmla="*/ 2072132 w 6161649"/>
                  <a:gd name="connsiteY64" fmla="*/ 850335 h 2546252"/>
                  <a:gd name="connsiteX65" fmla="*/ 2124221 w 6161649"/>
                  <a:gd name="connsiteY65" fmla="*/ 851095 h 2546252"/>
                  <a:gd name="connsiteX66" fmla="*/ 2145323 w 6161649"/>
                  <a:gd name="connsiteY66" fmla="*/ 844061 h 2546252"/>
                  <a:gd name="connsiteX67" fmla="*/ 2208627 w 6161649"/>
                  <a:gd name="connsiteY67" fmla="*/ 837027 h 2546252"/>
                  <a:gd name="connsiteX68" fmla="*/ 2300067 w 6161649"/>
                  <a:gd name="connsiteY68" fmla="*/ 829994 h 2546252"/>
                  <a:gd name="connsiteX69" fmla="*/ 2368315 w 6161649"/>
                  <a:gd name="connsiteY69" fmla="*/ 818208 h 2546252"/>
                  <a:gd name="connsiteX70" fmla="*/ 2433711 w 6161649"/>
                  <a:gd name="connsiteY70" fmla="*/ 808892 h 2546252"/>
                  <a:gd name="connsiteX71" fmla="*/ 2454812 w 6161649"/>
                  <a:gd name="connsiteY71" fmla="*/ 801858 h 2546252"/>
                  <a:gd name="connsiteX72" fmla="*/ 2539218 w 6161649"/>
                  <a:gd name="connsiteY72" fmla="*/ 787791 h 2546252"/>
                  <a:gd name="connsiteX73" fmla="*/ 2553286 w 6161649"/>
                  <a:gd name="connsiteY73" fmla="*/ 766689 h 2546252"/>
                  <a:gd name="connsiteX74" fmla="*/ 2560320 w 6161649"/>
                  <a:gd name="connsiteY74" fmla="*/ 745587 h 2546252"/>
                  <a:gd name="connsiteX75" fmla="*/ 2581421 w 6161649"/>
                  <a:gd name="connsiteY75" fmla="*/ 738554 h 2546252"/>
                  <a:gd name="connsiteX76" fmla="*/ 2679895 w 6161649"/>
                  <a:gd name="connsiteY76" fmla="*/ 745587 h 2546252"/>
                  <a:gd name="connsiteX77" fmla="*/ 2764301 w 6161649"/>
                  <a:gd name="connsiteY77" fmla="*/ 745587 h 2546252"/>
                  <a:gd name="connsiteX78" fmla="*/ 2771335 w 6161649"/>
                  <a:gd name="connsiteY78" fmla="*/ 724486 h 2546252"/>
                  <a:gd name="connsiteX79" fmla="*/ 2813538 w 6161649"/>
                  <a:gd name="connsiteY79" fmla="*/ 717452 h 2546252"/>
                  <a:gd name="connsiteX80" fmla="*/ 2855741 w 6161649"/>
                  <a:gd name="connsiteY80" fmla="*/ 703384 h 2546252"/>
                  <a:gd name="connsiteX81" fmla="*/ 3017520 w 6161649"/>
                  <a:gd name="connsiteY81" fmla="*/ 695590 h 2546252"/>
                  <a:gd name="connsiteX82" fmla="*/ 3034630 w 6161649"/>
                  <a:gd name="connsiteY82" fmla="*/ 679812 h 2546252"/>
                  <a:gd name="connsiteX83" fmla="*/ 3123027 w 6161649"/>
                  <a:gd name="connsiteY83" fmla="*/ 668215 h 2546252"/>
                  <a:gd name="connsiteX84" fmla="*/ 3151163 w 6161649"/>
                  <a:gd name="connsiteY84" fmla="*/ 661181 h 2546252"/>
                  <a:gd name="connsiteX85" fmla="*/ 3200400 w 6161649"/>
                  <a:gd name="connsiteY85" fmla="*/ 647114 h 2546252"/>
                  <a:gd name="connsiteX86" fmla="*/ 3242603 w 6161649"/>
                  <a:gd name="connsiteY86" fmla="*/ 640080 h 2546252"/>
                  <a:gd name="connsiteX87" fmla="*/ 3294691 w 6161649"/>
                  <a:gd name="connsiteY87" fmla="*/ 628863 h 2546252"/>
                  <a:gd name="connsiteX88" fmla="*/ 3334043 w 6161649"/>
                  <a:gd name="connsiteY88" fmla="*/ 597877 h 2546252"/>
                  <a:gd name="connsiteX89" fmla="*/ 3397347 w 6161649"/>
                  <a:gd name="connsiteY89" fmla="*/ 513471 h 2546252"/>
                  <a:gd name="connsiteX90" fmla="*/ 3453618 w 6161649"/>
                  <a:gd name="connsiteY90" fmla="*/ 485335 h 2546252"/>
                  <a:gd name="connsiteX91" fmla="*/ 3495821 w 6161649"/>
                  <a:gd name="connsiteY91" fmla="*/ 471267 h 2546252"/>
                  <a:gd name="connsiteX92" fmla="*/ 3567300 w 6161649"/>
                  <a:gd name="connsiteY92" fmla="*/ 457581 h 2546252"/>
                  <a:gd name="connsiteX93" fmla="*/ 3655130 w 6161649"/>
                  <a:gd name="connsiteY93" fmla="*/ 453017 h 2546252"/>
                  <a:gd name="connsiteX94" fmla="*/ 3783449 w 6161649"/>
                  <a:gd name="connsiteY94" fmla="*/ 429064 h 2546252"/>
                  <a:gd name="connsiteX95" fmla="*/ 3896751 w 6161649"/>
                  <a:gd name="connsiteY95" fmla="*/ 407963 h 2546252"/>
                  <a:gd name="connsiteX96" fmla="*/ 3903784 w 6161649"/>
                  <a:gd name="connsiteY96" fmla="*/ 407963 h 2546252"/>
                  <a:gd name="connsiteX97" fmla="*/ 3903784 w 6161649"/>
                  <a:gd name="connsiteY97" fmla="*/ 379827 h 2546252"/>
                  <a:gd name="connsiteX98" fmla="*/ 4192172 w 6161649"/>
                  <a:gd name="connsiteY98" fmla="*/ 379827 h 2546252"/>
                  <a:gd name="connsiteX99" fmla="*/ 4220307 w 6161649"/>
                  <a:gd name="connsiteY99" fmla="*/ 337624 h 2546252"/>
                  <a:gd name="connsiteX100" fmla="*/ 4389120 w 6161649"/>
                  <a:gd name="connsiteY100" fmla="*/ 337624 h 2546252"/>
                  <a:gd name="connsiteX101" fmla="*/ 4389120 w 6161649"/>
                  <a:gd name="connsiteY101" fmla="*/ 337624 h 2546252"/>
                  <a:gd name="connsiteX102" fmla="*/ 4543864 w 6161649"/>
                  <a:gd name="connsiteY102" fmla="*/ 330591 h 2546252"/>
                  <a:gd name="connsiteX103" fmla="*/ 4543864 w 6161649"/>
                  <a:gd name="connsiteY103" fmla="*/ 330591 h 2546252"/>
                  <a:gd name="connsiteX104" fmla="*/ 4642338 w 6161649"/>
                  <a:gd name="connsiteY104" fmla="*/ 270898 h 2546252"/>
                  <a:gd name="connsiteX105" fmla="*/ 4920841 w 6161649"/>
                  <a:gd name="connsiteY105" fmla="*/ 270898 h 2546252"/>
                  <a:gd name="connsiteX106" fmla="*/ 4965895 w 6161649"/>
                  <a:gd name="connsiteY106" fmla="*/ 239151 h 2546252"/>
                  <a:gd name="connsiteX107" fmla="*/ 5036234 w 6161649"/>
                  <a:gd name="connsiteY107" fmla="*/ 232117 h 2546252"/>
                  <a:gd name="connsiteX108" fmla="*/ 5057335 w 6161649"/>
                  <a:gd name="connsiteY108" fmla="*/ 211015 h 2546252"/>
                  <a:gd name="connsiteX109" fmla="*/ 5591907 w 6161649"/>
                  <a:gd name="connsiteY109" fmla="*/ 211015 h 2546252"/>
                  <a:gd name="connsiteX110" fmla="*/ 5591907 w 6161649"/>
                  <a:gd name="connsiteY110" fmla="*/ 211015 h 2546252"/>
                  <a:gd name="connsiteX111" fmla="*/ 5634111 w 6161649"/>
                  <a:gd name="connsiteY111" fmla="*/ 178887 h 2546252"/>
                  <a:gd name="connsiteX112" fmla="*/ 5720608 w 6161649"/>
                  <a:gd name="connsiteY112" fmla="*/ 170524 h 2546252"/>
                  <a:gd name="connsiteX113" fmla="*/ 5764522 w 6161649"/>
                  <a:gd name="connsiteY113" fmla="*/ 134783 h 2546252"/>
                  <a:gd name="connsiteX114" fmla="*/ 5808245 w 6161649"/>
                  <a:gd name="connsiteY114" fmla="*/ 99424 h 2546252"/>
                  <a:gd name="connsiteX115" fmla="*/ 5898545 w 6161649"/>
                  <a:gd name="connsiteY115" fmla="*/ 100184 h 2546252"/>
                  <a:gd name="connsiteX116" fmla="*/ 5908431 w 6161649"/>
                  <a:gd name="connsiteY116" fmla="*/ 35169 h 2546252"/>
                  <a:gd name="connsiteX117" fmla="*/ 5992837 w 6161649"/>
                  <a:gd name="connsiteY117" fmla="*/ 28135 h 2546252"/>
                  <a:gd name="connsiteX118" fmla="*/ 6084277 w 6161649"/>
                  <a:gd name="connsiteY118" fmla="*/ 21101 h 2546252"/>
                  <a:gd name="connsiteX119" fmla="*/ 6140547 w 6161649"/>
                  <a:gd name="connsiteY119" fmla="*/ 14067 h 2546252"/>
                  <a:gd name="connsiteX120" fmla="*/ 6161649 w 6161649"/>
                  <a:gd name="connsiteY120" fmla="*/ 0 h 2546252"/>
                  <a:gd name="connsiteX121" fmla="*/ 6161649 w 6161649"/>
                  <a:gd name="connsiteY121" fmla="*/ 0 h 2546252"/>
                  <a:gd name="connsiteX0" fmla="*/ 0 w 6161649"/>
                  <a:gd name="connsiteY0" fmla="*/ 2546252 h 2546252"/>
                  <a:gd name="connsiteX1" fmla="*/ 0 w 6161649"/>
                  <a:gd name="connsiteY1" fmla="*/ 2546252 h 2546252"/>
                  <a:gd name="connsiteX2" fmla="*/ 14067 w 6161649"/>
                  <a:gd name="connsiteY2" fmla="*/ 2482947 h 2546252"/>
                  <a:gd name="connsiteX3" fmla="*/ 28135 w 6161649"/>
                  <a:gd name="connsiteY3" fmla="*/ 2440744 h 2546252"/>
                  <a:gd name="connsiteX4" fmla="*/ 35169 w 6161649"/>
                  <a:gd name="connsiteY4" fmla="*/ 2370406 h 2546252"/>
                  <a:gd name="connsiteX5" fmla="*/ 42203 w 6161649"/>
                  <a:gd name="connsiteY5" fmla="*/ 2349304 h 2546252"/>
                  <a:gd name="connsiteX6" fmla="*/ 49237 w 6161649"/>
                  <a:gd name="connsiteY6" fmla="*/ 2307101 h 2546252"/>
                  <a:gd name="connsiteX7" fmla="*/ 56271 w 6161649"/>
                  <a:gd name="connsiteY7" fmla="*/ 2187526 h 2546252"/>
                  <a:gd name="connsiteX8" fmla="*/ 77372 w 6161649"/>
                  <a:gd name="connsiteY8" fmla="*/ 2110154 h 2546252"/>
                  <a:gd name="connsiteX9" fmla="*/ 84406 w 6161649"/>
                  <a:gd name="connsiteY9" fmla="*/ 2018714 h 2546252"/>
                  <a:gd name="connsiteX10" fmla="*/ 98474 w 6161649"/>
                  <a:gd name="connsiteY10" fmla="*/ 1976511 h 2546252"/>
                  <a:gd name="connsiteX11" fmla="*/ 105507 w 6161649"/>
                  <a:gd name="connsiteY11" fmla="*/ 1934307 h 2546252"/>
                  <a:gd name="connsiteX12" fmla="*/ 112541 w 6161649"/>
                  <a:gd name="connsiteY12" fmla="*/ 1913206 h 2546252"/>
                  <a:gd name="connsiteX13" fmla="*/ 134403 w 6161649"/>
                  <a:gd name="connsiteY13" fmla="*/ 1870623 h 2546252"/>
                  <a:gd name="connsiteX14" fmla="*/ 153414 w 6161649"/>
                  <a:gd name="connsiteY14" fmla="*/ 1835834 h 2546252"/>
                  <a:gd name="connsiteX15" fmla="*/ 179838 w 6161649"/>
                  <a:gd name="connsiteY15" fmla="*/ 1792300 h 2546252"/>
                  <a:gd name="connsiteX16" fmla="*/ 207215 w 6161649"/>
                  <a:gd name="connsiteY16" fmla="*/ 1738499 h 2546252"/>
                  <a:gd name="connsiteX17" fmla="*/ 211395 w 6161649"/>
                  <a:gd name="connsiteY17" fmla="*/ 1702571 h 2546252"/>
                  <a:gd name="connsiteX18" fmla="*/ 230405 w 6161649"/>
                  <a:gd name="connsiteY18" fmla="*/ 1670253 h 2546252"/>
                  <a:gd name="connsiteX19" fmla="*/ 261393 w 6161649"/>
                  <a:gd name="connsiteY19" fmla="*/ 1653714 h 2546252"/>
                  <a:gd name="connsiteX20" fmla="*/ 287816 w 6161649"/>
                  <a:gd name="connsiteY20" fmla="*/ 1637555 h 2546252"/>
                  <a:gd name="connsiteX21" fmla="*/ 296183 w 6161649"/>
                  <a:gd name="connsiteY21" fmla="*/ 1584706 h 2546252"/>
                  <a:gd name="connsiteX22" fmla="*/ 307018 w 6161649"/>
                  <a:gd name="connsiteY22" fmla="*/ 1517980 h 2546252"/>
                  <a:gd name="connsiteX23" fmla="*/ 338005 w 6161649"/>
                  <a:gd name="connsiteY23" fmla="*/ 1506383 h 2546252"/>
                  <a:gd name="connsiteX24" fmla="*/ 387622 w 6161649"/>
                  <a:gd name="connsiteY24" fmla="*/ 1494787 h 2546252"/>
                  <a:gd name="connsiteX25" fmla="*/ 436098 w 6161649"/>
                  <a:gd name="connsiteY25" fmla="*/ 1441938 h 2546252"/>
                  <a:gd name="connsiteX26" fmla="*/ 457200 w 6161649"/>
                  <a:gd name="connsiteY26" fmla="*/ 1434904 h 2546252"/>
                  <a:gd name="connsiteX27" fmla="*/ 485335 w 6161649"/>
                  <a:gd name="connsiteY27" fmla="*/ 1392701 h 2546252"/>
                  <a:gd name="connsiteX28" fmla="*/ 492369 w 6161649"/>
                  <a:gd name="connsiteY28" fmla="*/ 1371600 h 2546252"/>
                  <a:gd name="connsiteX29" fmla="*/ 513471 w 6161649"/>
                  <a:gd name="connsiteY29" fmla="*/ 1357532 h 2546252"/>
                  <a:gd name="connsiteX30" fmla="*/ 562707 w 6161649"/>
                  <a:gd name="connsiteY30" fmla="*/ 1329397 h 2546252"/>
                  <a:gd name="connsiteX31" fmla="*/ 576775 w 6161649"/>
                  <a:gd name="connsiteY31" fmla="*/ 1308295 h 2546252"/>
                  <a:gd name="connsiteX32" fmla="*/ 597877 w 6161649"/>
                  <a:gd name="connsiteY32" fmla="*/ 1294227 h 2546252"/>
                  <a:gd name="connsiteX33" fmla="*/ 604911 w 6161649"/>
                  <a:gd name="connsiteY33" fmla="*/ 1273126 h 2546252"/>
                  <a:gd name="connsiteX34" fmla="*/ 661181 w 6161649"/>
                  <a:gd name="connsiteY34" fmla="*/ 1259058 h 2546252"/>
                  <a:gd name="connsiteX35" fmla="*/ 773723 w 6161649"/>
                  <a:gd name="connsiteY35" fmla="*/ 1259058 h 2546252"/>
                  <a:gd name="connsiteX36" fmla="*/ 773723 w 6161649"/>
                  <a:gd name="connsiteY36" fmla="*/ 1252024 h 2546252"/>
                  <a:gd name="connsiteX37" fmla="*/ 844061 w 6161649"/>
                  <a:gd name="connsiteY37" fmla="*/ 1202787 h 2546252"/>
                  <a:gd name="connsiteX38" fmla="*/ 858129 w 6161649"/>
                  <a:gd name="connsiteY38" fmla="*/ 1202787 h 2546252"/>
                  <a:gd name="connsiteX39" fmla="*/ 942535 w 6161649"/>
                  <a:gd name="connsiteY39" fmla="*/ 1202787 h 2546252"/>
                  <a:gd name="connsiteX40" fmla="*/ 970671 w 6161649"/>
                  <a:gd name="connsiteY40" fmla="*/ 1146517 h 2546252"/>
                  <a:gd name="connsiteX41" fmla="*/ 1033975 w 6161649"/>
                  <a:gd name="connsiteY41" fmla="*/ 1132449 h 2546252"/>
                  <a:gd name="connsiteX42" fmla="*/ 1069144 w 6161649"/>
                  <a:gd name="connsiteY42" fmla="*/ 1125415 h 2546252"/>
                  <a:gd name="connsiteX43" fmla="*/ 1083212 w 6161649"/>
                  <a:gd name="connsiteY43" fmla="*/ 1104314 h 2546252"/>
                  <a:gd name="connsiteX44" fmla="*/ 1125415 w 6161649"/>
                  <a:gd name="connsiteY44" fmla="*/ 1090246 h 2546252"/>
                  <a:gd name="connsiteX45" fmla="*/ 1125415 w 6161649"/>
                  <a:gd name="connsiteY45" fmla="*/ 1090246 h 2546252"/>
                  <a:gd name="connsiteX46" fmla="*/ 1153551 w 6161649"/>
                  <a:gd name="connsiteY46" fmla="*/ 1083212 h 2546252"/>
                  <a:gd name="connsiteX47" fmla="*/ 1195754 w 6161649"/>
                  <a:gd name="connsiteY47" fmla="*/ 1069144 h 2546252"/>
                  <a:gd name="connsiteX48" fmla="*/ 1216855 w 6161649"/>
                  <a:gd name="connsiteY48" fmla="*/ 1026941 h 2546252"/>
                  <a:gd name="connsiteX49" fmla="*/ 1230923 w 6161649"/>
                  <a:gd name="connsiteY49" fmla="*/ 1005840 h 2546252"/>
                  <a:gd name="connsiteX50" fmla="*/ 1353160 w 6161649"/>
                  <a:gd name="connsiteY50" fmla="*/ 1001278 h 2546252"/>
                  <a:gd name="connsiteX51" fmla="*/ 1390420 w 6161649"/>
                  <a:gd name="connsiteY51" fmla="*/ 965347 h 2546252"/>
                  <a:gd name="connsiteX52" fmla="*/ 1460948 w 6161649"/>
                  <a:gd name="connsiteY52" fmla="*/ 968200 h 2546252"/>
                  <a:gd name="connsiteX53" fmla="*/ 1498209 w 6161649"/>
                  <a:gd name="connsiteY53" fmla="*/ 949569 h 2546252"/>
                  <a:gd name="connsiteX54" fmla="*/ 1519311 w 6161649"/>
                  <a:gd name="connsiteY54" fmla="*/ 935501 h 2546252"/>
                  <a:gd name="connsiteX55" fmla="*/ 1563604 w 6161649"/>
                  <a:gd name="connsiteY55" fmla="*/ 938352 h 2546252"/>
                  <a:gd name="connsiteX56" fmla="*/ 1617214 w 6161649"/>
                  <a:gd name="connsiteY56" fmla="*/ 927136 h 2546252"/>
                  <a:gd name="connsiteX57" fmla="*/ 1688123 w 6161649"/>
                  <a:gd name="connsiteY57" fmla="*/ 886264 h 2546252"/>
                  <a:gd name="connsiteX58" fmla="*/ 1732797 w 6161649"/>
                  <a:gd name="connsiteY58" fmla="*/ 865543 h 2546252"/>
                  <a:gd name="connsiteX59" fmla="*/ 1821766 w 6161649"/>
                  <a:gd name="connsiteY59" fmla="*/ 866303 h 2546252"/>
                  <a:gd name="connsiteX60" fmla="*/ 1855224 w 6161649"/>
                  <a:gd name="connsiteY60" fmla="*/ 844441 h 2546252"/>
                  <a:gd name="connsiteX61" fmla="*/ 1913206 w 6161649"/>
                  <a:gd name="connsiteY61" fmla="*/ 844061 h 2546252"/>
                  <a:gd name="connsiteX62" fmla="*/ 1965294 w 6161649"/>
                  <a:gd name="connsiteY62" fmla="*/ 850335 h 2546252"/>
                  <a:gd name="connsiteX63" fmla="*/ 2013581 w 6161649"/>
                  <a:gd name="connsiteY63" fmla="*/ 852426 h 2546252"/>
                  <a:gd name="connsiteX64" fmla="*/ 2072132 w 6161649"/>
                  <a:gd name="connsiteY64" fmla="*/ 850335 h 2546252"/>
                  <a:gd name="connsiteX65" fmla="*/ 2124221 w 6161649"/>
                  <a:gd name="connsiteY65" fmla="*/ 851095 h 2546252"/>
                  <a:gd name="connsiteX66" fmla="*/ 2145323 w 6161649"/>
                  <a:gd name="connsiteY66" fmla="*/ 844061 h 2546252"/>
                  <a:gd name="connsiteX67" fmla="*/ 2208627 w 6161649"/>
                  <a:gd name="connsiteY67" fmla="*/ 837027 h 2546252"/>
                  <a:gd name="connsiteX68" fmla="*/ 2300067 w 6161649"/>
                  <a:gd name="connsiteY68" fmla="*/ 829994 h 2546252"/>
                  <a:gd name="connsiteX69" fmla="*/ 2368315 w 6161649"/>
                  <a:gd name="connsiteY69" fmla="*/ 818208 h 2546252"/>
                  <a:gd name="connsiteX70" fmla="*/ 2433711 w 6161649"/>
                  <a:gd name="connsiteY70" fmla="*/ 808892 h 2546252"/>
                  <a:gd name="connsiteX71" fmla="*/ 2454812 w 6161649"/>
                  <a:gd name="connsiteY71" fmla="*/ 801858 h 2546252"/>
                  <a:gd name="connsiteX72" fmla="*/ 2539218 w 6161649"/>
                  <a:gd name="connsiteY72" fmla="*/ 787791 h 2546252"/>
                  <a:gd name="connsiteX73" fmla="*/ 2553286 w 6161649"/>
                  <a:gd name="connsiteY73" fmla="*/ 766689 h 2546252"/>
                  <a:gd name="connsiteX74" fmla="*/ 2560320 w 6161649"/>
                  <a:gd name="connsiteY74" fmla="*/ 745587 h 2546252"/>
                  <a:gd name="connsiteX75" fmla="*/ 2581421 w 6161649"/>
                  <a:gd name="connsiteY75" fmla="*/ 738554 h 2546252"/>
                  <a:gd name="connsiteX76" fmla="*/ 2679895 w 6161649"/>
                  <a:gd name="connsiteY76" fmla="*/ 745587 h 2546252"/>
                  <a:gd name="connsiteX77" fmla="*/ 2764301 w 6161649"/>
                  <a:gd name="connsiteY77" fmla="*/ 745587 h 2546252"/>
                  <a:gd name="connsiteX78" fmla="*/ 2771335 w 6161649"/>
                  <a:gd name="connsiteY78" fmla="*/ 724486 h 2546252"/>
                  <a:gd name="connsiteX79" fmla="*/ 2813538 w 6161649"/>
                  <a:gd name="connsiteY79" fmla="*/ 717452 h 2546252"/>
                  <a:gd name="connsiteX80" fmla="*/ 2855741 w 6161649"/>
                  <a:gd name="connsiteY80" fmla="*/ 703384 h 2546252"/>
                  <a:gd name="connsiteX81" fmla="*/ 3017520 w 6161649"/>
                  <a:gd name="connsiteY81" fmla="*/ 695590 h 2546252"/>
                  <a:gd name="connsiteX82" fmla="*/ 3034630 w 6161649"/>
                  <a:gd name="connsiteY82" fmla="*/ 679812 h 2546252"/>
                  <a:gd name="connsiteX83" fmla="*/ 3123027 w 6161649"/>
                  <a:gd name="connsiteY83" fmla="*/ 668215 h 2546252"/>
                  <a:gd name="connsiteX84" fmla="*/ 3151163 w 6161649"/>
                  <a:gd name="connsiteY84" fmla="*/ 661181 h 2546252"/>
                  <a:gd name="connsiteX85" fmla="*/ 3200400 w 6161649"/>
                  <a:gd name="connsiteY85" fmla="*/ 647114 h 2546252"/>
                  <a:gd name="connsiteX86" fmla="*/ 3242603 w 6161649"/>
                  <a:gd name="connsiteY86" fmla="*/ 640080 h 2546252"/>
                  <a:gd name="connsiteX87" fmla="*/ 3294691 w 6161649"/>
                  <a:gd name="connsiteY87" fmla="*/ 628863 h 2546252"/>
                  <a:gd name="connsiteX88" fmla="*/ 3334043 w 6161649"/>
                  <a:gd name="connsiteY88" fmla="*/ 597877 h 2546252"/>
                  <a:gd name="connsiteX89" fmla="*/ 3397347 w 6161649"/>
                  <a:gd name="connsiteY89" fmla="*/ 513471 h 2546252"/>
                  <a:gd name="connsiteX90" fmla="*/ 3453618 w 6161649"/>
                  <a:gd name="connsiteY90" fmla="*/ 485335 h 2546252"/>
                  <a:gd name="connsiteX91" fmla="*/ 3495821 w 6161649"/>
                  <a:gd name="connsiteY91" fmla="*/ 471267 h 2546252"/>
                  <a:gd name="connsiteX92" fmla="*/ 3567300 w 6161649"/>
                  <a:gd name="connsiteY92" fmla="*/ 457581 h 2546252"/>
                  <a:gd name="connsiteX93" fmla="*/ 3655130 w 6161649"/>
                  <a:gd name="connsiteY93" fmla="*/ 453017 h 2546252"/>
                  <a:gd name="connsiteX94" fmla="*/ 3783449 w 6161649"/>
                  <a:gd name="connsiteY94" fmla="*/ 429064 h 2546252"/>
                  <a:gd name="connsiteX95" fmla="*/ 3896751 w 6161649"/>
                  <a:gd name="connsiteY95" fmla="*/ 407963 h 2546252"/>
                  <a:gd name="connsiteX96" fmla="*/ 3903784 w 6161649"/>
                  <a:gd name="connsiteY96" fmla="*/ 407963 h 2546252"/>
                  <a:gd name="connsiteX97" fmla="*/ 3903784 w 6161649"/>
                  <a:gd name="connsiteY97" fmla="*/ 379827 h 2546252"/>
                  <a:gd name="connsiteX98" fmla="*/ 4192172 w 6161649"/>
                  <a:gd name="connsiteY98" fmla="*/ 379827 h 2546252"/>
                  <a:gd name="connsiteX99" fmla="*/ 4220307 w 6161649"/>
                  <a:gd name="connsiteY99" fmla="*/ 337624 h 2546252"/>
                  <a:gd name="connsiteX100" fmla="*/ 4389120 w 6161649"/>
                  <a:gd name="connsiteY100" fmla="*/ 337624 h 2546252"/>
                  <a:gd name="connsiteX101" fmla="*/ 4389120 w 6161649"/>
                  <a:gd name="connsiteY101" fmla="*/ 337624 h 2546252"/>
                  <a:gd name="connsiteX102" fmla="*/ 4543864 w 6161649"/>
                  <a:gd name="connsiteY102" fmla="*/ 330591 h 2546252"/>
                  <a:gd name="connsiteX103" fmla="*/ 4543864 w 6161649"/>
                  <a:gd name="connsiteY103" fmla="*/ 330591 h 2546252"/>
                  <a:gd name="connsiteX104" fmla="*/ 4642338 w 6161649"/>
                  <a:gd name="connsiteY104" fmla="*/ 270898 h 2546252"/>
                  <a:gd name="connsiteX105" fmla="*/ 4920841 w 6161649"/>
                  <a:gd name="connsiteY105" fmla="*/ 270898 h 2546252"/>
                  <a:gd name="connsiteX106" fmla="*/ 4965895 w 6161649"/>
                  <a:gd name="connsiteY106" fmla="*/ 239151 h 2546252"/>
                  <a:gd name="connsiteX107" fmla="*/ 5036234 w 6161649"/>
                  <a:gd name="connsiteY107" fmla="*/ 232117 h 2546252"/>
                  <a:gd name="connsiteX108" fmla="*/ 5057335 w 6161649"/>
                  <a:gd name="connsiteY108" fmla="*/ 211015 h 2546252"/>
                  <a:gd name="connsiteX109" fmla="*/ 5591907 w 6161649"/>
                  <a:gd name="connsiteY109" fmla="*/ 211015 h 2546252"/>
                  <a:gd name="connsiteX110" fmla="*/ 5591907 w 6161649"/>
                  <a:gd name="connsiteY110" fmla="*/ 211015 h 2546252"/>
                  <a:gd name="connsiteX111" fmla="*/ 5634111 w 6161649"/>
                  <a:gd name="connsiteY111" fmla="*/ 178887 h 2546252"/>
                  <a:gd name="connsiteX112" fmla="*/ 5720608 w 6161649"/>
                  <a:gd name="connsiteY112" fmla="*/ 170524 h 2546252"/>
                  <a:gd name="connsiteX113" fmla="*/ 5764522 w 6161649"/>
                  <a:gd name="connsiteY113" fmla="*/ 134783 h 2546252"/>
                  <a:gd name="connsiteX114" fmla="*/ 5808245 w 6161649"/>
                  <a:gd name="connsiteY114" fmla="*/ 99424 h 2546252"/>
                  <a:gd name="connsiteX115" fmla="*/ 5898545 w 6161649"/>
                  <a:gd name="connsiteY115" fmla="*/ 100184 h 2546252"/>
                  <a:gd name="connsiteX116" fmla="*/ 5908431 w 6161649"/>
                  <a:gd name="connsiteY116" fmla="*/ 35169 h 2546252"/>
                  <a:gd name="connsiteX117" fmla="*/ 5992837 w 6161649"/>
                  <a:gd name="connsiteY117" fmla="*/ 28135 h 2546252"/>
                  <a:gd name="connsiteX118" fmla="*/ 6084277 w 6161649"/>
                  <a:gd name="connsiteY118" fmla="*/ 21101 h 2546252"/>
                  <a:gd name="connsiteX119" fmla="*/ 6140547 w 6161649"/>
                  <a:gd name="connsiteY119" fmla="*/ 14067 h 2546252"/>
                  <a:gd name="connsiteX120" fmla="*/ 6161649 w 6161649"/>
                  <a:gd name="connsiteY120" fmla="*/ 0 h 2546252"/>
                  <a:gd name="connsiteX121" fmla="*/ 6161649 w 6161649"/>
                  <a:gd name="connsiteY121" fmla="*/ 0 h 2546252"/>
                  <a:gd name="connsiteX0" fmla="*/ 0 w 6161649"/>
                  <a:gd name="connsiteY0" fmla="*/ 2546252 h 2546252"/>
                  <a:gd name="connsiteX1" fmla="*/ 0 w 6161649"/>
                  <a:gd name="connsiteY1" fmla="*/ 2546252 h 2546252"/>
                  <a:gd name="connsiteX2" fmla="*/ 14067 w 6161649"/>
                  <a:gd name="connsiteY2" fmla="*/ 2482947 h 2546252"/>
                  <a:gd name="connsiteX3" fmla="*/ 28135 w 6161649"/>
                  <a:gd name="connsiteY3" fmla="*/ 2440744 h 2546252"/>
                  <a:gd name="connsiteX4" fmla="*/ 35169 w 6161649"/>
                  <a:gd name="connsiteY4" fmla="*/ 2370406 h 2546252"/>
                  <a:gd name="connsiteX5" fmla="*/ 42203 w 6161649"/>
                  <a:gd name="connsiteY5" fmla="*/ 2349304 h 2546252"/>
                  <a:gd name="connsiteX6" fmla="*/ 49237 w 6161649"/>
                  <a:gd name="connsiteY6" fmla="*/ 2307101 h 2546252"/>
                  <a:gd name="connsiteX7" fmla="*/ 56271 w 6161649"/>
                  <a:gd name="connsiteY7" fmla="*/ 2187526 h 2546252"/>
                  <a:gd name="connsiteX8" fmla="*/ 77372 w 6161649"/>
                  <a:gd name="connsiteY8" fmla="*/ 2110154 h 2546252"/>
                  <a:gd name="connsiteX9" fmla="*/ 84406 w 6161649"/>
                  <a:gd name="connsiteY9" fmla="*/ 2018714 h 2546252"/>
                  <a:gd name="connsiteX10" fmla="*/ 98474 w 6161649"/>
                  <a:gd name="connsiteY10" fmla="*/ 1976511 h 2546252"/>
                  <a:gd name="connsiteX11" fmla="*/ 105507 w 6161649"/>
                  <a:gd name="connsiteY11" fmla="*/ 1934307 h 2546252"/>
                  <a:gd name="connsiteX12" fmla="*/ 112541 w 6161649"/>
                  <a:gd name="connsiteY12" fmla="*/ 1913206 h 2546252"/>
                  <a:gd name="connsiteX13" fmla="*/ 134403 w 6161649"/>
                  <a:gd name="connsiteY13" fmla="*/ 1870623 h 2546252"/>
                  <a:gd name="connsiteX14" fmla="*/ 153414 w 6161649"/>
                  <a:gd name="connsiteY14" fmla="*/ 1835834 h 2546252"/>
                  <a:gd name="connsiteX15" fmla="*/ 179838 w 6161649"/>
                  <a:gd name="connsiteY15" fmla="*/ 1792300 h 2546252"/>
                  <a:gd name="connsiteX16" fmla="*/ 207215 w 6161649"/>
                  <a:gd name="connsiteY16" fmla="*/ 1738499 h 2546252"/>
                  <a:gd name="connsiteX17" fmla="*/ 211395 w 6161649"/>
                  <a:gd name="connsiteY17" fmla="*/ 1702571 h 2546252"/>
                  <a:gd name="connsiteX18" fmla="*/ 230405 w 6161649"/>
                  <a:gd name="connsiteY18" fmla="*/ 1670253 h 2546252"/>
                  <a:gd name="connsiteX19" fmla="*/ 261393 w 6161649"/>
                  <a:gd name="connsiteY19" fmla="*/ 1653714 h 2546252"/>
                  <a:gd name="connsiteX20" fmla="*/ 287816 w 6161649"/>
                  <a:gd name="connsiteY20" fmla="*/ 1637555 h 2546252"/>
                  <a:gd name="connsiteX21" fmla="*/ 296183 w 6161649"/>
                  <a:gd name="connsiteY21" fmla="*/ 1584706 h 2546252"/>
                  <a:gd name="connsiteX22" fmla="*/ 307018 w 6161649"/>
                  <a:gd name="connsiteY22" fmla="*/ 1517980 h 2546252"/>
                  <a:gd name="connsiteX23" fmla="*/ 338005 w 6161649"/>
                  <a:gd name="connsiteY23" fmla="*/ 1506383 h 2546252"/>
                  <a:gd name="connsiteX24" fmla="*/ 387622 w 6161649"/>
                  <a:gd name="connsiteY24" fmla="*/ 1494787 h 2546252"/>
                  <a:gd name="connsiteX25" fmla="*/ 441041 w 6161649"/>
                  <a:gd name="connsiteY25" fmla="*/ 1469123 h 2546252"/>
                  <a:gd name="connsiteX26" fmla="*/ 457200 w 6161649"/>
                  <a:gd name="connsiteY26" fmla="*/ 1434904 h 2546252"/>
                  <a:gd name="connsiteX27" fmla="*/ 485335 w 6161649"/>
                  <a:gd name="connsiteY27" fmla="*/ 1392701 h 2546252"/>
                  <a:gd name="connsiteX28" fmla="*/ 492369 w 6161649"/>
                  <a:gd name="connsiteY28" fmla="*/ 1371600 h 2546252"/>
                  <a:gd name="connsiteX29" fmla="*/ 513471 w 6161649"/>
                  <a:gd name="connsiteY29" fmla="*/ 1357532 h 2546252"/>
                  <a:gd name="connsiteX30" fmla="*/ 562707 w 6161649"/>
                  <a:gd name="connsiteY30" fmla="*/ 1329397 h 2546252"/>
                  <a:gd name="connsiteX31" fmla="*/ 576775 w 6161649"/>
                  <a:gd name="connsiteY31" fmla="*/ 1308295 h 2546252"/>
                  <a:gd name="connsiteX32" fmla="*/ 597877 w 6161649"/>
                  <a:gd name="connsiteY32" fmla="*/ 1294227 h 2546252"/>
                  <a:gd name="connsiteX33" fmla="*/ 604911 w 6161649"/>
                  <a:gd name="connsiteY33" fmla="*/ 1273126 h 2546252"/>
                  <a:gd name="connsiteX34" fmla="*/ 661181 w 6161649"/>
                  <a:gd name="connsiteY34" fmla="*/ 1259058 h 2546252"/>
                  <a:gd name="connsiteX35" fmla="*/ 773723 w 6161649"/>
                  <a:gd name="connsiteY35" fmla="*/ 1259058 h 2546252"/>
                  <a:gd name="connsiteX36" fmla="*/ 773723 w 6161649"/>
                  <a:gd name="connsiteY36" fmla="*/ 1252024 h 2546252"/>
                  <a:gd name="connsiteX37" fmla="*/ 844061 w 6161649"/>
                  <a:gd name="connsiteY37" fmla="*/ 1202787 h 2546252"/>
                  <a:gd name="connsiteX38" fmla="*/ 858129 w 6161649"/>
                  <a:gd name="connsiteY38" fmla="*/ 1202787 h 2546252"/>
                  <a:gd name="connsiteX39" fmla="*/ 942535 w 6161649"/>
                  <a:gd name="connsiteY39" fmla="*/ 1202787 h 2546252"/>
                  <a:gd name="connsiteX40" fmla="*/ 970671 w 6161649"/>
                  <a:gd name="connsiteY40" fmla="*/ 1146517 h 2546252"/>
                  <a:gd name="connsiteX41" fmla="*/ 1033975 w 6161649"/>
                  <a:gd name="connsiteY41" fmla="*/ 1132449 h 2546252"/>
                  <a:gd name="connsiteX42" fmla="*/ 1069144 w 6161649"/>
                  <a:gd name="connsiteY42" fmla="*/ 1125415 h 2546252"/>
                  <a:gd name="connsiteX43" fmla="*/ 1083212 w 6161649"/>
                  <a:gd name="connsiteY43" fmla="*/ 1104314 h 2546252"/>
                  <a:gd name="connsiteX44" fmla="*/ 1125415 w 6161649"/>
                  <a:gd name="connsiteY44" fmla="*/ 1090246 h 2546252"/>
                  <a:gd name="connsiteX45" fmla="*/ 1125415 w 6161649"/>
                  <a:gd name="connsiteY45" fmla="*/ 1090246 h 2546252"/>
                  <a:gd name="connsiteX46" fmla="*/ 1153551 w 6161649"/>
                  <a:gd name="connsiteY46" fmla="*/ 1083212 h 2546252"/>
                  <a:gd name="connsiteX47" fmla="*/ 1195754 w 6161649"/>
                  <a:gd name="connsiteY47" fmla="*/ 1069144 h 2546252"/>
                  <a:gd name="connsiteX48" fmla="*/ 1216855 w 6161649"/>
                  <a:gd name="connsiteY48" fmla="*/ 1026941 h 2546252"/>
                  <a:gd name="connsiteX49" fmla="*/ 1230923 w 6161649"/>
                  <a:gd name="connsiteY49" fmla="*/ 1005840 h 2546252"/>
                  <a:gd name="connsiteX50" fmla="*/ 1353160 w 6161649"/>
                  <a:gd name="connsiteY50" fmla="*/ 1001278 h 2546252"/>
                  <a:gd name="connsiteX51" fmla="*/ 1390420 w 6161649"/>
                  <a:gd name="connsiteY51" fmla="*/ 965347 h 2546252"/>
                  <a:gd name="connsiteX52" fmla="*/ 1460948 w 6161649"/>
                  <a:gd name="connsiteY52" fmla="*/ 968200 h 2546252"/>
                  <a:gd name="connsiteX53" fmla="*/ 1498209 w 6161649"/>
                  <a:gd name="connsiteY53" fmla="*/ 949569 h 2546252"/>
                  <a:gd name="connsiteX54" fmla="*/ 1519311 w 6161649"/>
                  <a:gd name="connsiteY54" fmla="*/ 935501 h 2546252"/>
                  <a:gd name="connsiteX55" fmla="*/ 1563604 w 6161649"/>
                  <a:gd name="connsiteY55" fmla="*/ 938352 h 2546252"/>
                  <a:gd name="connsiteX56" fmla="*/ 1617214 w 6161649"/>
                  <a:gd name="connsiteY56" fmla="*/ 927136 h 2546252"/>
                  <a:gd name="connsiteX57" fmla="*/ 1688123 w 6161649"/>
                  <a:gd name="connsiteY57" fmla="*/ 886264 h 2546252"/>
                  <a:gd name="connsiteX58" fmla="*/ 1732797 w 6161649"/>
                  <a:gd name="connsiteY58" fmla="*/ 865543 h 2546252"/>
                  <a:gd name="connsiteX59" fmla="*/ 1821766 w 6161649"/>
                  <a:gd name="connsiteY59" fmla="*/ 866303 h 2546252"/>
                  <a:gd name="connsiteX60" fmla="*/ 1855224 w 6161649"/>
                  <a:gd name="connsiteY60" fmla="*/ 844441 h 2546252"/>
                  <a:gd name="connsiteX61" fmla="*/ 1913206 w 6161649"/>
                  <a:gd name="connsiteY61" fmla="*/ 844061 h 2546252"/>
                  <a:gd name="connsiteX62" fmla="*/ 1965294 w 6161649"/>
                  <a:gd name="connsiteY62" fmla="*/ 850335 h 2546252"/>
                  <a:gd name="connsiteX63" fmla="*/ 2013581 w 6161649"/>
                  <a:gd name="connsiteY63" fmla="*/ 852426 h 2546252"/>
                  <a:gd name="connsiteX64" fmla="*/ 2072132 w 6161649"/>
                  <a:gd name="connsiteY64" fmla="*/ 850335 h 2546252"/>
                  <a:gd name="connsiteX65" fmla="*/ 2124221 w 6161649"/>
                  <a:gd name="connsiteY65" fmla="*/ 851095 h 2546252"/>
                  <a:gd name="connsiteX66" fmla="*/ 2145323 w 6161649"/>
                  <a:gd name="connsiteY66" fmla="*/ 844061 h 2546252"/>
                  <a:gd name="connsiteX67" fmla="*/ 2208627 w 6161649"/>
                  <a:gd name="connsiteY67" fmla="*/ 837027 h 2546252"/>
                  <a:gd name="connsiteX68" fmla="*/ 2300067 w 6161649"/>
                  <a:gd name="connsiteY68" fmla="*/ 829994 h 2546252"/>
                  <a:gd name="connsiteX69" fmla="*/ 2368315 w 6161649"/>
                  <a:gd name="connsiteY69" fmla="*/ 818208 h 2546252"/>
                  <a:gd name="connsiteX70" fmla="*/ 2433711 w 6161649"/>
                  <a:gd name="connsiteY70" fmla="*/ 808892 h 2546252"/>
                  <a:gd name="connsiteX71" fmla="*/ 2454812 w 6161649"/>
                  <a:gd name="connsiteY71" fmla="*/ 801858 h 2546252"/>
                  <a:gd name="connsiteX72" fmla="*/ 2539218 w 6161649"/>
                  <a:gd name="connsiteY72" fmla="*/ 787791 h 2546252"/>
                  <a:gd name="connsiteX73" fmla="*/ 2553286 w 6161649"/>
                  <a:gd name="connsiteY73" fmla="*/ 766689 h 2546252"/>
                  <a:gd name="connsiteX74" fmla="*/ 2560320 w 6161649"/>
                  <a:gd name="connsiteY74" fmla="*/ 745587 h 2546252"/>
                  <a:gd name="connsiteX75" fmla="*/ 2581421 w 6161649"/>
                  <a:gd name="connsiteY75" fmla="*/ 738554 h 2546252"/>
                  <a:gd name="connsiteX76" fmla="*/ 2679895 w 6161649"/>
                  <a:gd name="connsiteY76" fmla="*/ 745587 h 2546252"/>
                  <a:gd name="connsiteX77" fmla="*/ 2764301 w 6161649"/>
                  <a:gd name="connsiteY77" fmla="*/ 745587 h 2546252"/>
                  <a:gd name="connsiteX78" fmla="*/ 2771335 w 6161649"/>
                  <a:gd name="connsiteY78" fmla="*/ 724486 h 2546252"/>
                  <a:gd name="connsiteX79" fmla="*/ 2813538 w 6161649"/>
                  <a:gd name="connsiteY79" fmla="*/ 717452 h 2546252"/>
                  <a:gd name="connsiteX80" fmla="*/ 2855741 w 6161649"/>
                  <a:gd name="connsiteY80" fmla="*/ 703384 h 2546252"/>
                  <a:gd name="connsiteX81" fmla="*/ 3017520 w 6161649"/>
                  <a:gd name="connsiteY81" fmla="*/ 695590 h 2546252"/>
                  <a:gd name="connsiteX82" fmla="*/ 3034630 w 6161649"/>
                  <a:gd name="connsiteY82" fmla="*/ 679812 h 2546252"/>
                  <a:gd name="connsiteX83" fmla="*/ 3123027 w 6161649"/>
                  <a:gd name="connsiteY83" fmla="*/ 668215 h 2546252"/>
                  <a:gd name="connsiteX84" fmla="*/ 3151163 w 6161649"/>
                  <a:gd name="connsiteY84" fmla="*/ 661181 h 2546252"/>
                  <a:gd name="connsiteX85" fmla="*/ 3200400 w 6161649"/>
                  <a:gd name="connsiteY85" fmla="*/ 647114 h 2546252"/>
                  <a:gd name="connsiteX86" fmla="*/ 3242603 w 6161649"/>
                  <a:gd name="connsiteY86" fmla="*/ 640080 h 2546252"/>
                  <a:gd name="connsiteX87" fmla="*/ 3294691 w 6161649"/>
                  <a:gd name="connsiteY87" fmla="*/ 628863 h 2546252"/>
                  <a:gd name="connsiteX88" fmla="*/ 3334043 w 6161649"/>
                  <a:gd name="connsiteY88" fmla="*/ 597877 h 2546252"/>
                  <a:gd name="connsiteX89" fmla="*/ 3397347 w 6161649"/>
                  <a:gd name="connsiteY89" fmla="*/ 513471 h 2546252"/>
                  <a:gd name="connsiteX90" fmla="*/ 3453618 w 6161649"/>
                  <a:gd name="connsiteY90" fmla="*/ 485335 h 2546252"/>
                  <a:gd name="connsiteX91" fmla="*/ 3495821 w 6161649"/>
                  <a:gd name="connsiteY91" fmla="*/ 471267 h 2546252"/>
                  <a:gd name="connsiteX92" fmla="*/ 3567300 w 6161649"/>
                  <a:gd name="connsiteY92" fmla="*/ 457581 h 2546252"/>
                  <a:gd name="connsiteX93" fmla="*/ 3655130 w 6161649"/>
                  <a:gd name="connsiteY93" fmla="*/ 453017 h 2546252"/>
                  <a:gd name="connsiteX94" fmla="*/ 3783449 w 6161649"/>
                  <a:gd name="connsiteY94" fmla="*/ 429064 h 2546252"/>
                  <a:gd name="connsiteX95" fmla="*/ 3896751 w 6161649"/>
                  <a:gd name="connsiteY95" fmla="*/ 407963 h 2546252"/>
                  <a:gd name="connsiteX96" fmla="*/ 3903784 w 6161649"/>
                  <a:gd name="connsiteY96" fmla="*/ 407963 h 2546252"/>
                  <a:gd name="connsiteX97" fmla="*/ 3903784 w 6161649"/>
                  <a:gd name="connsiteY97" fmla="*/ 379827 h 2546252"/>
                  <a:gd name="connsiteX98" fmla="*/ 4192172 w 6161649"/>
                  <a:gd name="connsiteY98" fmla="*/ 379827 h 2546252"/>
                  <a:gd name="connsiteX99" fmla="*/ 4220307 w 6161649"/>
                  <a:gd name="connsiteY99" fmla="*/ 337624 h 2546252"/>
                  <a:gd name="connsiteX100" fmla="*/ 4389120 w 6161649"/>
                  <a:gd name="connsiteY100" fmla="*/ 337624 h 2546252"/>
                  <a:gd name="connsiteX101" fmla="*/ 4389120 w 6161649"/>
                  <a:gd name="connsiteY101" fmla="*/ 337624 h 2546252"/>
                  <a:gd name="connsiteX102" fmla="*/ 4543864 w 6161649"/>
                  <a:gd name="connsiteY102" fmla="*/ 330591 h 2546252"/>
                  <a:gd name="connsiteX103" fmla="*/ 4543864 w 6161649"/>
                  <a:gd name="connsiteY103" fmla="*/ 330591 h 2546252"/>
                  <a:gd name="connsiteX104" fmla="*/ 4642338 w 6161649"/>
                  <a:gd name="connsiteY104" fmla="*/ 270898 h 2546252"/>
                  <a:gd name="connsiteX105" fmla="*/ 4920841 w 6161649"/>
                  <a:gd name="connsiteY105" fmla="*/ 270898 h 2546252"/>
                  <a:gd name="connsiteX106" fmla="*/ 4965895 w 6161649"/>
                  <a:gd name="connsiteY106" fmla="*/ 239151 h 2546252"/>
                  <a:gd name="connsiteX107" fmla="*/ 5036234 w 6161649"/>
                  <a:gd name="connsiteY107" fmla="*/ 232117 h 2546252"/>
                  <a:gd name="connsiteX108" fmla="*/ 5057335 w 6161649"/>
                  <a:gd name="connsiteY108" fmla="*/ 211015 h 2546252"/>
                  <a:gd name="connsiteX109" fmla="*/ 5591907 w 6161649"/>
                  <a:gd name="connsiteY109" fmla="*/ 211015 h 2546252"/>
                  <a:gd name="connsiteX110" fmla="*/ 5591907 w 6161649"/>
                  <a:gd name="connsiteY110" fmla="*/ 211015 h 2546252"/>
                  <a:gd name="connsiteX111" fmla="*/ 5634111 w 6161649"/>
                  <a:gd name="connsiteY111" fmla="*/ 178887 h 2546252"/>
                  <a:gd name="connsiteX112" fmla="*/ 5720608 w 6161649"/>
                  <a:gd name="connsiteY112" fmla="*/ 170524 h 2546252"/>
                  <a:gd name="connsiteX113" fmla="*/ 5764522 w 6161649"/>
                  <a:gd name="connsiteY113" fmla="*/ 134783 h 2546252"/>
                  <a:gd name="connsiteX114" fmla="*/ 5808245 w 6161649"/>
                  <a:gd name="connsiteY114" fmla="*/ 99424 h 2546252"/>
                  <a:gd name="connsiteX115" fmla="*/ 5898545 w 6161649"/>
                  <a:gd name="connsiteY115" fmla="*/ 100184 h 2546252"/>
                  <a:gd name="connsiteX116" fmla="*/ 5908431 w 6161649"/>
                  <a:gd name="connsiteY116" fmla="*/ 35169 h 2546252"/>
                  <a:gd name="connsiteX117" fmla="*/ 5992837 w 6161649"/>
                  <a:gd name="connsiteY117" fmla="*/ 28135 h 2546252"/>
                  <a:gd name="connsiteX118" fmla="*/ 6084277 w 6161649"/>
                  <a:gd name="connsiteY118" fmla="*/ 21101 h 2546252"/>
                  <a:gd name="connsiteX119" fmla="*/ 6140547 w 6161649"/>
                  <a:gd name="connsiteY119" fmla="*/ 14067 h 2546252"/>
                  <a:gd name="connsiteX120" fmla="*/ 6161649 w 6161649"/>
                  <a:gd name="connsiteY120" fmla="*/ 0 h 2546252"/>
                  <a:gd name="connsiteX121" fmla="*/ 6161649 w 6161649"/>
                  <a:gd name="connsiteY121" fmla="*/ 0 h 2546252"/>
                  <a:gd name="connsiteX0" fmla="*/ 0 w 6161649"/>
                  <a:gd name="connsiteY0" fmla="*/ 2546252 h 2546252"/>
                  <a:gd name="connsiteX1" fmla="*/ 0 w 6161649"/>
                  <a:gd name="connsiteY1" fmla="*/ 2546252 h 2546252"/>
                  <a:gd name="connsiteX2" fmla="*/ 14067 w 6161649"/>
                  <a:gd name="connsiteY2" fmla="*/ 2482947 h 2546252"/>
                  <a:gd name="connsiteX3" fmla="*/ 28135 w 6161649"/>
                  <a:gd name="connsiteY3" fmla="*/ 2440744 h 2546252"/>
                  <a:gd name="connsiteX4" fmla="*/ 35169 w 6161649"/>
                  <a:gd name="connsiteY4" fmla="*/ 2370406 h 2546252"/>
                  <a:gd name="connsiteX5" fmla="*/ 42203 w 6161649"/>
                  <a:gd name="connsiteY5" fmla="*/ 2349304 h 2546252"/>
                  <a:gd name="connsiteX6" fmla="*/ 49237 w 6161649"/>
                  <a:gd name="connsiteY6" fmla="*/ 2307101 h 2546252"/>
                  <a:gd name="connsiteX7" fmla="*/ 56271 w 6161649"/>
                  <a:gd name="connsiteY7" fmla="*/ 2187526 h 2546252"/>
                  <a:gd name="connsiteX8" fmla="*/ 77372 w 6161649"/>
                  <a:gd name="connsiteY8" fmla="*/ 2110154 h 2546252"/>
                  <a:gd name="connsiteX9" fmla="*/ 84406 w 6161649"/>
                  <a:gd name="connsiteY9" fmla="*/ 2018714 h 2546252"/>
                  <a:gd name="connsiteX10" fmla="*/ 98474 w 6161649"/>
                  <a:gd name="connsiteY10" fmla="*/ 1976511 h 2546252"/>
                  <a:gd name="connsiteX11" fmla="*/ 105507 w 6161649"/>
                  <a:gd name="connsiteY11" fmla="*/ 1934307 h 2546252"/>
                  <a:gd name="connsiteX12" fmla="*/ 112541 w 6161649"/>
                  <a:gd name="connsiteY12" fmla="*/ 1913206 h 2546252"/>
                  <a:gd name="connsiteX13" fmla="*/ 134403 w 6161649"/>
                  <a:gd name="connsiteY13" fmla="*/ 1870623 h 2546252"/>
                  <a:gd name="connsiteX14" fmla="*/ 153414 w 6161649"/>
                  <a:gd name="connsiteY14" fmla="*/ 1835834 h 2546252"/>
                  <a:gd name="connsiteX15" fmla="*/ 179838 w 6161649"/>
                  <a:gd name="connsiteY15" fmla="*/ 1792300 h 2546252"/>
                  <a:gd name="connsiteX16" fmla="*/ 207215 w 6161649"/>
                  <a:gd name="connsiteY16" fmla="*/ 1738499 h 2546252"/>
                  <a:gd name="connsiteX17" fmla="*/ 211395 w 6161649"/>
                  <a:gd name="connsiteY17" fmla="*/ 1702571 h 2546252"/>
                  <a:gd name="connsiteX18" fmla="*/ 230405 w 6161649"/>
                  <a:gd name="connsiteY18" fmla="*/ 1670253 h 2546252"/>
                  <a:gd name="connsiteX19" fmla="*/ 261393 w 6161649"/>
                  <a:gd name="connsiteY19" fmla="*/ 1653714 h 2546252"/>
                  <a:gd name="connsiteX20" fmla="*/ 287816 w 6161649"/>
                  <a:gd name="connsiteY20" fmla="*/ 1637555 h 2546252"/>
                  <a:gd name="connsiteX21" fmla="*/ 296183 w 6161649"/>
                  <a:gd name="connsiteY21" fmla="*/ 1584706 h 2546252"/>
                  <a:gd name="connsiteX22" fmla="*/ 307018 w 6161649"/>
                  <a:gd name="connsiteY22" fmla="*/ 1517980 h 2546252"/>
                  <a:gd name="connsiteX23" fmla="*/ 338005 w 6161649"/>
                  <a:gd name="connsiteY23" fmla="*/ 1506383 h 2546252"/>
                  <a:gd name="connsiteX24" fmla="*/ 387622 w 6161649"/>
                  <a:gd name="connsiteY24" fmla="*/ 1494787 h 2546252"/>
                  <a:gd name="connsiteX25" fmla="*/ 441041 w 6161649"/>
                  <a:gd name="connsiteY25" fmla="*/ 1469123 h 2546252"/>
                  <a:gd name="connsiteX26" fmla="*/ 467086 w 6161649"/>
                  <a:gd name="connsiteY26" fmla="*/ 1442318 h 2546252"/>
                  <a:gd name="connsiteX27" fmla="*/ 485335 w 6161649"/>
                  <a:gd name="connsiteY27" fmla="*/ 1392701 h 2546252"/>
                  <a:gd name="connsiteX28" fmla="*/ 492369 w 6161649"/>
                  <a:gd name="connsiteY28" fmla="*/ 1371600 h 2546252"/>
                  <a:gd name="connsiteX29" fmla="*/ 513471 w 6161649"/>
                  <a:gd name="connsiteY29" fmla="*/ 1357532 h 2546252"/>
                  <a:gd name="connsiteX30" fmla="*/ 562707 w 6161649"/>
                  <a:gd name="connsiteY30" fmla="*/ 1329397 h 2546252"/>
                  <a:gd name="connsiteX31" fmla="*/ 576775 w 6161649"/>
                  <a:gd name="connsiteY31" fmla="*/ 1308295 h 2546252"/>
                  <a:gd name="connsiteX32" fmla="*/ 597877 w 6161649"/>
                  <a:gd name="connsiteY32" fmla="*/ 1294227 h 2546252"/>
                  <a:gd name="connsiteX33" fmla="*/ 604911 w 6161649"/>
                  <a:gd name="connsiteY33" fmla="*/ 1273126 h 2546252"/>
                  <a:gd name="connsiteX34" fmla="*/ 661181 w 6161649"/>
                  <a:gd name="connsiteY34" fmla="*/ 1259058 h 2546252"/>
                  <a:gd name="connsiteX35" fmla="*/ 773723 w 6161649"/>
                  <a:gd name="connsiteY35" fmla="*/ 1259058 h 2546252"/>
                  <a:gd name="connsiteX36" fmla="*/ 773723 w 6161649"/>
                  <a:gd name="connsiteY36" fmla="*/ 1252024 h 2546252"/>
                  <a:gd name="connsiteX37" fmla="*/ 844061 w 6161649"/>
                  <a:gd name="connsiteY37" fmla="*/ 1202787 h 2546252"/>
                  <a:gd name="connsiteX38" fmla="*/ 858129 w 6161649"/>
                  <a:gd name="connsiteY38" fmla="*/ 1202787 h 2546252"/>
                  <a:gd name="connsiteX39" fmla="*/ 942535 w 6161649"/>
                  <a:gd name="connsiteY39" fmla="*/ 1202787 h 2546252"/>
                  <a:gd name="connsiteX40" fmla="*/ 970671 w 6161649"/>
                  <a:gd name="connsiteY40" fmla="*/ 1146517 h 2546252"/>
                  <a:gd name="connsiteX41" fmla="*/ 1033975 w 6161649"/>
                  <a:gd name="connsiteY41" fmla="*/ 1132449 h 2546252"/>
                  <a:gd name="connsiteX42" fmla="*/ 1069144 w 6161649"/>
                  <a:gd name="connsiteY42" fmla="*/ 1125415 h 2546252"/>
                  <a:gd name="connsiteX43" fmla="*/ 1083212 w 6161649"/>
                  <a:gd name="connsiteY43" fmla="*/ 1104314 h 2546252"/>
                  <a:gd name="connsiteX44" fmla="*/ 1125415 w 6161649"/>
                  <a:gd name="connsiteY44" fmla="*/ 1090246 h 2546252"/>
                  <a:gd name="connsiteX45" fmla="*/ 1125415 w 6161649"/>
                  <a:gd name="connsiteY45" fmla="*/ 1090246 h 2546252"/>
                  <a:gd name="connsiteX46" fmla="*/ 1153551 w 6161649"/>
                  <a:gd name="connsiteY46" fmla="*/ 1083212 h 2546252"/>
                  <a:gd name="connsiteX47" fmla="*/ 1195754 w 6161649"/>
                  <a:gd name="connsiteY47" fmla="*/ 1069144 h 2546252"/>
                  <a:gd name="connsiteX48" fmla="*/ 1216855 w 6161649"/>
                  <a:gd name="connsiteY48" fmla="*/ 1026941 h 2546252"/>
                  <a:gd name="connsiteX49" fmla="*/ 1230923 w 6161649"/>
                  <a:gd name="connsiteY49" fmla="*/ 1005840 h 2546252"/>
                  <a:gd name="connsiteX50" fmla="*/ 1353160 w 6161649"/>
                  <a:gd name="connsiteY50" fmla="*/ 1001278 h 2546252"/>
                  <a:gd name="connsiteX51" fmla="*/ 1390420 w 6161649"/>
                  <a:gd name="connsiteY51" fmla="*/ 965347 h 2546252"/>
                  <a:gd name="connsiteX52" fmla="*/ 1460948 w 6161649"/>
                  <a:gd name="connsiteY52" fmla="*/ 968200 h 2546252"/>
                  <a:gd name="connsiteX53" fmla="*/ 1498209 w 6161649"/>
                  <a:gd name="connsiteY53" fmla="*/ 949569 h 2546252"/>
                  <a:gd name="connsiteX54" fmla="*/ 1519311 w 6161649"/>
                  <a:gd name="connsiteY54" fmla="*/ 935501 h 2546252"/>
                  <a:gd name="connsiteX55" fmla="*/ 1563604 w 6161649"/>
                  <a:gd name="connsiteY55" fmla="*/ 938352 h 2546252"/>
                  <a:gd name="connsiteX56" fmla="*/ 1617214 w 6161649"/>
                  <a:gd name="connsiteY56" fmla="*/ 927136 h 2546252"/>
                  <a:gd name="connsiteX57" fmla="*/ 1688123 w 6161649"/>
                  <a:gd name="connsiteY57" fmla="*/ 886264 h 2546252"/>
                  <a:gd name="connsiteX58" fmla="*/ 1732797 w 6161649"/>
                  <a:gd name="connsiteY58" fmla="*/ 865543 h 2546252"/>
                  <a:gd name="connsiteX59" fmla="*/ 1821766 w 6161649"/>
                  <a:gd name="connsiteY59" fmla="*/ 866303 h 2546252"/>
                  <a:gd name="connsiteX60" fmla="*/ 1855224 w 6161649"/>
                  <a:gd name="connsiteY60" fmla="*/ 844441 h 2546252"/>
                  <a:gd name="connsiteX61" fmla="*/ 1913206 w 6161649"/>
                  <a:gd name="connsiteY61" fmla="*/ 844061 h 2546252"/>
                  <a:gd name="connsiteX62" fmla="*/ 1965294 w 6161649"/>
                  <a:gd name="connsiteY62" fmla="*/ 850335 h 2546252"/>
                  <a:gd name="connsiteX63" fmla="*/ 2013581 w 6161649"/>
                  <a:gd name="connsiteY63" fmla="*/ 852426 h 2546252"/>
                  <a:gd name="connsiteX64" fmla="*/ 2072132 w 6161649"/>
                  <a:gd name="connsiteY64" fmla="*/ 850335 h 2546252"/>
                  <a:gd name="connsiteX65" fmla="*/ 2124221 w 6161649"/>
                  <a:gd name="connsiteY65" fmla="*/ 851095 h 2546252"/>
                  <a:gd name="connsiteX66" fmla="*/ 2145323 w 6161649"/>
                  <a:gd name="connsiteY66" fmla="*/ 844061 h 2546252"/>
                  <a:gd name="connsiteX67" fmla="*/ 2208627 w 6161649"/>
                  <a:gd name="connsiteY67" fmla="*/ 837027 h 2546252"/>
                  <a:gd name="connsiteX68" fmla="*/ 2300067 w 6161649"/>
                  <a:gd name="connsiteY68" fmla="*/ 829994 h 2546252"/>
                  <a:gd name="connsiteX69" fmla="*/ 2368315 w 6161649"/>
                  <a:gd name="connsiteY69" fmla="*/ 818208 h 2546252"/>
                  <a:gd name="connsiteX70" fmla="*/ 2433711 w 6161649"/>
                  <a:gd name="connsiteY70" fmla="*/ 808892 h 2546252"/>
                  <a:gd name="connsiteX71" fmla="*/ 2454812 w 6161649"/>
                  <a:gd name="connsiteY71" fmla="*/ 801858 h 2546252"/>
                  <a:gd name="connsiteX72" fmla="*/ 2539218 w 6161649"/>
                  <a:gd name="connsiteY72" fmla="*/ 787791 h 2546252"/>
                  <a:gd name="connsiteX73" fmla="*/ 2553286 w 6161649"/>
                  <a:gd name="connsiteY73" fmla="*/ 766689 h 2546252"/>
                  <a:gd name="connsiteX74" fmla="*/ 2560320 w 6161649"/>
                  <a:gd name="connsiteY74" fmla="*/ 745587 h 2546252"/>
                  <a:gd name="connsiteX75" fmla="*/ 2581421 w 6161649"/>
                  <a:gd name="connsiteY75" fmla="*/ 738554 h 2546252"/>
                  <a:gd name="connsiteX76" fmla="*/ 2679895 w 6161649"/>
                  <a:gd name="connsiteY76" fmla="*/ 745587 h 2546252"/>
                  <a:gd name="connsiteX77" fmla="*/ 2764301 w 6161649"/>
                  <a:gd name="connsiteY77" fmla="*/ 745587 h 2546252"/>
                  <a:gd name="connsiteX78" fmla="*/ 2771335 w 6161649"/>
                  <a:gd name="connsiteY78" fmla="*/ 724486 h 2546252"/>
                  <a:gd name="connsiteX79" fmla="*/ 2813538 w 6161649"/>
                  <a:gd name="connsiteY79" fmla="*/ 717452 h 2546252"/>
                  <a:gd name="connsiteX80" fmla="*/ 2855741 w 6161649"/>
                  <a:gd name="connsiteY80" fmla="*/ 703384 h 2546252"/>
                  <a:gd name="connsiteX81" fmla="*/ 3017520 w 6161649"/>
                  <a:gd name="connsiteY81" fmla="*/ 695590 h 2546252"/>
                  <a:gd name="connsiteX82" fmla="*/ 3034630 w 6161649"/>
                  <a:gd name="connsiteY82" fmla="*/ 679812 h 2546252"/>
                  <a:gd name="connsiteX83" fmla="*/ 3123027 w 6161649"/>
                  <a:gd name="connsiteY83" fmla="*/ 668215 h 2546252"/>
                  <a:gd name="connsiteX84" fmla="*/ 3151163 w 6161649"/>
                  <a:gd name="connsiteY84" fmla="*/ 661181 h 2546252"/>
                  <a:gd name="connsiteX85" fmla="*/ 3200400 w 6161649"/>
                  <a:gd name="connsiteY85" fmla="*/ 647114 h 2546252"/>
                  <a:gd name="connsiteX86" fmla="*/ 3242603 w 6161649"/>
                  <a:gd name="connsiteY86" fmla="*/ 640080 h 2546252"/>
                  <a:gd name="connsiteX87" fmla="*/ 3294691 w 6161649"/>
                  <a:gd name="connsiteY87" fmla="*/ 628863 h 2546252"/>
                  <a:gd name="connsiteX88" fmla="*/ 3334043 w 6161649"/>
                  <a:gd name="connsiteY88" fmla="*/ 597877 h 2546252"/>
                  <a:gd name="connsiteX89" fmla="*/ 3397347 w 6161649"/>
                  <a:gd name="connsiteY89" fmla="*/ 513471 h 2546252"/>
                  <a:gd name="connsiteX90" fmla="*/ 3453618 w 6161649"/>
                  <a:gd name="connsiteY90" fmla="*/ 485335 h 2546252"/>
                  <a:gd name="connsiteX91" fmla="*/ 3495821 w 6161649"/>
                  <a:gd name="connsiteY91" fmla="*/ 471267 h 2546252"/>
                  <a:gd name="connsiteX92" fmla="*/ 3567300 w 6161649"/>
                  <a:gd name="connsiteY92" fmla="*/ 457581 h 2546252"/>
                  <a:gd name="connsiteX93" fmla="*/ 3655130 w 6161649"/>
                  <a:gd name="connsiteY93" fmla="*/ 453017 h 2546252"/>
                  <a:gd name="connsiteX94" fmla="*/ 3783449 w 6161649"/>
                  <a:gd name="connsiteY94" fmla="*/ 429064 h 2546252"/>
                  <a:gd name="connsiteX95" fmla="*/ 3896751 w 6161649"/>
                  <a:gd name="connsiteY95" fmla="*/ 407963 h 2546252"/>
                  <a:gd name="connsiteX96" fmla="*/ 3903784 w 6161649"/>
                  <a:gd name="connsiteY96" fmla="*/ 407963 h 2546252"/>
                  <a:gd name="connsiteX97" fmla="*/ 3903784 w 6161649"/>
                  <a:gd name="connsiteY97" fmla="*/ 379827 h 2546252"/>
                  <a:gd name="connsiteX98" fmla="*/ 4192172 w 6161649"/>
                  <a:gd name="connsiteY98" fmla="*/ 379827 h 2546252"/>
                  <a:gd name="connsiteX99" fmla="*/ 4220307 w 6161649"/>
                  <a:gd name="connsiteY99" fmla="*/ 337624 h 2546252"/>
                  <a:gd name="connsiteX100" fmla="*/ 4389120 w 6161649"/>
                  <a:gd name="connsiteY100" fmla="*/ 337624 h 2546252"/>
                  <a:gd name="connsiteX101" fmla="*/ 4389120 w 6161649"/>
                  <a:gd name="connsiteY101" fmla="*/ 337624 h 2546252"/>
                  <a:gd name="connsiteX102" fmla="*/ 4543864 w 6161649"/>
                  <a:gd name="connsiteY102" fmla="*/ 330591 h 2546252"/>
                  <a:gd name="connsiteX103" fmla="*/ 4543864 w 6161649"/>
                  <a:gd name="connsiteY103" fmla="*/ 330591 h 2546252"/>
                  <a:gd name="connsiteX104" fmla="*/ 4642338 w 6161649"/>
                  <a:gd name="connsiteY104" fmla="*/ 270898 h 2546252"/>
                  <a:gd name="connsiteX105" fmla="*/ 4920841 w 6161649"/>
                  <a:gd name="connsiteY105" fmla="*/ 270898 h 2546252"/>
                  <a:gd name="connsiteX106" fmla="*/ 4965895 w 6161649"/>
                  <a:gd name="connsiteY106" fmla="*/ 239151 h 2546252"/>
                  <a:gd name="connsiteX107" fmla="*/ 5036234 w 6161649"/>
                  <a:gd name="connsiteY107" fmla="*/ 232117 h 2546252"/>
                  <a:gd name="connsiteX108" fmla="*/ 5057335 w 6161649"/>
                  <a:gd name="connsiteY108" fmla="*/ 211015 h 2546252"/>
                  <a:gd name="connsiteX109" fmla="*/ 5591907 w 6161649"/>
                  <a:gd name="connsiteY109" fmla="*/ 211015 h 2546252"/>
                  <a:gd name="connsiteX110" fmla="*/ 5591907 w 6161649"/>
                  <a:gd name="connsiteY110" fmla="*/ 211015 h 2546252"/>
                  <a:gd name="connsiteX111" fmla="*/ 5634111 w 6161649"/>
                  <a:gd name="connsiteY111" fmla="*/ 178887 h 2546252"/>
                  <a:gd name="connsiteX112" fmla="*/ 5720608 w 6161649"/>
                  <a:gd name="connsiteY112" fmla="*/ 170524 h 2546252"/>
                  <a:gd name="connsiteX113" fmla="*/ 5764522 w 6161649"/>
                  <a:gd name="connsiteY113" fmla="*/ 134783 h 2546252"/>
                  <a:gd name="connsiteX114" fmla="*/ 5808245 w 6161649"/>
                  <a:gd name="connsiteY114" fmla="*/ 99424 h 2546252"/>
                  <a:gd name="connsiteX115" fmla="*/ 5898545 w 6161649"/>
                  <a:gd name="connsiteY115" fmla="*/ 100184 h 2546252"/>
                  <a:gd name="connsiteX116" fmla="*/ 5908431 w 6161649"/>
                  <a:gd name="connsiteY116" fmla="*/ 35169 h 2546252"/>
                  <a:gd name="connsiteX117" fmla="*/ 5992837 w 6161649"/>
                  <a:gd name="connsiteY117" fmla="*/ 28135 h 2546252"/>
                  <a:gd name="connsiteX118" fmla="*/ 6084277 w 6161649"/>
                  <a:gd name="connsiteY118" fmla="*/ 21101 h 2546252"/>
                  <a:gd name="connsiteX119" fmla="*/ 6140547 w 6161649"/>
                  <a:gd name="connsiteY119" fmla="*/ 14067 h 2546252"/>
                  <a:gd name="connsiteX120" fmla="*/ 6161649 w 6161649"/>
                  <a:gd name="connsiteY120" fmla="*/ 0 h 2546252"/>
                  <a:gd name="connsiteX121" fmla="*/ 6161649 w 6161649"/>
                  <a:gd name="connsiteY121" fmla="*/ 0 h 2546252"/>
                  <a:gd name="connsiteX0" fmla="*/ 0 w 6161649"/>
                  <a:gd name="connsiteY0" fmla="*/ 2546252 h 2546252"/>
                  <a:gd name="connsiteX1" fmla="*/ 0 w 6161649"/>
                  <a:gd name="connsiteY1" fmla="*/ 2546252 h 2546252"/>
                  <a:gd name="connsiteX2" fmla="*/ 14067 w 6161649"/>
                  <a:gd name="connsiteY2" fmla="*/ 2482947 h 2546252"/>
                  <a:gd name="connsiteX3" fmla="*/ 28135 w 6161649"/>
                  <a:gd name="connsiteY3" fmla="*/ 2440744 h 2546252"/>
                  <a:gd name="connsiteX4" fmla="*/ 35169 w 6161649"/>
                  <a:gd name="connsiteY4" fmla="*/ 2370406 h 2546252"/>
                  <a:gd name="connsiteX5" fmla="*/ 42203 w 6161649"/>
                  <a:gd name="connsiteY5" fmla="*/ 2349304 h 2546252"/>
                  <a:gd name="connsiteX6" fmla="*/ 49237 w 6161649"/>
                  <a:gd name="connsiteY6" fmla="*/ 2307101 h 2546252"/>
                  <a:gd name="connsiteX7" fmla="*/ 56271 w 6161649"/>
                  <a:gd name="connsiteY7" fmla="*/ 2187526 h 2546252"/>
                  <a:gd name="connsiteX8" fmla="*/ 77372 w 6161649"/>
                  <a:gd name="connsiteY8" fmla="*/ 2110154 h 2546252"/>
                  <a:gd name="connsiteX9" fmla="*/ 84406 w 6161649"/>
                  <a:gd name="connsiteY9" fmla="*/ 2018714 h 2546252"/>
                  <a:gd name="connsiteX10" fmla="*/ 98474 w 6161649"/>
                  <a:gd name="connsiteY10" fmla="*/ 1976511 h 2546252"/>
                  <a:gd name="connsiteX11" fmla="*/ 105507 w 6161649"/>
                  <a:gd name="connsiteY11" fmla="*/ 1934307 h 2546252"/>
                  <a:gd name="connsiteX12" fmla="*/ 112541 w 6161649"/>
                  <a:gd name="connsiteY12" fmla="*/ 1913206 h 2546252"/>
                  <a:gd name="connsiteX13" fmla="*/ 134403 w 6161649"/>
                  <a:gd name="connsiteY13" fmla="*/ 1870623 h 2546252"/>
                  <a:gd name="connsiteX14" fmla="*/ 153414 w 6161649"/>
                  <a:gd name="connsiteY14" fmla="*/ 1835834 h 2546252"/>
                  <a:gd name="connsiteX15" fmla="*/ 179838 w 6161649"/>
                  <a:gd name="connsiteY15" fmla="*/ 1792300 h 2546252"/>
                  <a:gd name="connsiteX16" fmla="*/ 207215 w 6161649"/>
                  <a:gd name="connsiteY16" fmla="*/ 1738499 h 2546252"/>
                  <a:gd name="connsiteX17" fmla="*/ 211395 w 6161649"/>
                  <a:gd name="connsiteY17" fmla="*/ 1702571 h 2546252"/>
                  <a:gd name="connsiteX18" fmla="*/ 230405 w 6161649"/>
                  <a:gd name="connsiteY18" fmla="*/ 1670253 h 2546252"/>
                  <a:gd name="connsiteX19" fmla="*/ 261393 w 6161649"/>
                  <a:gd name="connsiteY19" fmla="*/ 1653714 h 2546252"/>
                  <a:gd name="connsiteX20" fmla="*/ 287816 w 6161649"/>
                  <a:gd name="connsiteY20" fmla="*/ 1637555 h 2546252"/>
                  <a:gd name="connsiteX21" fmla="*/ 296183 w 6161649"/>
                  <a:gd name="connsiteY21" fmla="*/ 1584706 h 2546252"/>
                  <a:gd name="connsiteX22" fmla="*/ 307018 w 6161649"/>
                  <a:gd name="connsiteY22" fmla="*/ 1517980 h 2546252"/>
                  <a:gd name="connsiteX23" fmla="*/ 338005 w 6161649"/>
                  <a:gd name="connsiteY23" fmla="*/ 1506383 h 2546252"/>
                  <a:gd name="connsiteX24" fmla="*/ 395036 w 6161649"/>
                  <a:gd name="connsiteY24" fmla="*/ 1479959 h 2546252"/>
                  <a:gd name="connsiteX25" fmla="*/ 441041 w 6161649"/>
                  <a:gd name="connsiteY25" fmla="*/ 1469123 h 2546252"/>
                  <a:gd name="connsiteX26" fmla="*/ 467086 w 6161649"/>
                  <a:gd name="connsiteY26" fmla="*/ 1442318 h 2546252"/>
                  <a:gd name="connsiteX27" fmla="*/ 485335 w 6161649"/>
                  <a:gd name="connsiteY27" fmla="*/ 1392701 h 2546252"/>
                  <a:gd name="connsiteX28" fmla="*/ 492369 w 6161649"/>
                  <a:gd name="connsiteY28" fmla="*/ 1371600 h 2546252"/>
                  <a:gd name="connsiteX29" fmla="*/ 513471 w 6161649"/>
                  <a:gd name="connsiteY29" fmla="*/ 1357532 h 2546252"/>
                  <a:gd name="connsiteX30" fmla="*/ 562707 w 6161649"/>
                  <a:gd name="connsiteY30" fmla="*/ 1329397 h 2546252"/>
                  <a:gd name="connsiteX31" fmla="*/ 576775 w 6161649"/>
                  <a:gd name="connsiteY31" fmla="*/ 1308295 h 2546252"/>
                  <a:gd name="connsiteX32" fmla="*/ 597877 w 6161649"/>
                  <a:gd name="connsiteY32" fmla="*/ 1294227 h 2546252"/>
                  <a:gd name="connsiteX33" fmla="*/ 604911 w 6161649"/>
                  <a:gd name="connsiteY33" fmla="*/ 1273126 h 2546252"/>
                  <a:gd name="connsiteX34" fmla="*/ 661181 w 6161649"/>
                  <a:gd name="connsiteY34" fmla="*/ 1259058 h 2546252"/>
                  <a:gd name="connsiteX35" fmla="*/ 773723 w 6161649"/>
                  <a:gd name="connsiteY35" fmla="*/ 1259058 h 2546252"/>
                  <a:gd name="connsiteX36" fmla="*/ 773723 w 6161649"/>
                  <a:gd name="connsiteY36" fmla="*/ 1252024 h 2546252"/>
                  <a:gd name="connsiteX37" fmla="*/ 844061 w 6161649"/>
                  <a:gd name="connsiteY37" fmla="*/ 1202787 h 2546252"/>
                  <a:gd name="connsiteX38" fmla="*/ 858129 w 6161649"/>
                  <a:gd name="connsiteY38" fmla="*/ 1202787 h 2546252"/>
                  <a:gd name="connsiteX39" fmla="*/ 942535 w 6161649"/>
                  <a:gd name="connsiteY39" fmla="*/ 1202787 h 2546252"/>
                  <a:gd name="connsiteX40" fmla="*/ 970671 w 6161649"/>
                  <a:gd name="connsiteY40" fmla="*/ 1146517 h 2546252"/>
                  <a:gd name="connsiteX41" fmla="*/ 1033975 w 6161649"/>
                  <a:gd name="connsiteY41" fmla="*/ 1132449 h 2546252"/>
                  <a:gd name="connsiteX42" fmla="*/ 1069144 w 6161649"/>
                  <a:gd name="connsiteY42" fmla="*/ 1125415 h 2546252"/>
                  <a:gd name="connsiteX43" fmla="*/ 1083212 w 6161649"/>
                  <a:gd name="connsiteY43" fmla="*/ 1104314 h 2546252"/>
                  <a:gd name="connsiteX44" fmla="*/ 1125415 w 6161649"/>
                  <a:gd name="connsiteY44" fmla="*/ 1090246 h 2546252"/>
                  <a:gd name="connsiteX45" fmla="*/ 1125415 w 6161649"/>
                  <a:gd name="connsiteY45" fmla="*/ 1090246 h 2546252"/>
                  <a:gd name="connsiteX46" fmla="*/ 1153551 w 6161649"/>
                  <a:gd name="connsiteY46" fmla="*/ 1083212 h 2546252"/>
                  <a:gd name="connsiteX47" fmla="*/ 1195754 w 6161649"/>
                  <a:gd name="connsiteY47" fmla="*/ 1069144 h 2546252"/>
                  <a:gd name="connsiteX48" fmla="*/ 1216855 w 6161649"/>
                  <a:gd name="connsiteY48" fmla="*/ 1026941 h 2546252"/>
                  <a:gd name="connsiteX49" fmla="*/ 1230923 w 6161649"/>
                  <a:gd name="connsiteY49" fmla="*/ 1005840 h 2546252"/>
                  <a:gd name="connsiteX50" fmla="*/ 1353160 w 6161649"/>
                  <a:gd name="connsiteY50" fmla="*/ 1001278 h 2546252"/>
                  <a:gd name="connsiteX51" fmla="*/ 1390420 w 6161649"/>
                  <a:gd name="connsiteY51" fmla="*/ 965347 h 2546252"/>
                  <a:gd name="connsiteX52" fmla="*/ 1460948 w 6161649"/>
                  <a:gd name="connsiteY52" fmla="*/ 968200 h 2546252"/>
                  <a:gd name="connsiteX53" fmla="*/ 1498209 w 6161649"/>
                  <a:gd name="connsiteY53" fmla="*/ 949569 h 2546252"/>
                  <a:gd name="connsiteX54" fmla="*/ 1519311 w 6161649"/>
                  <a:gd name="connsiteY54" fmla="*/ 935501 h 2546252"/>
                  <a:gd name="connsiteX55" fmla="*/ 1563604 w 6161649"/>
                  <a:gd name="connsiteY55" fmla="*/ 938352 h 2546252"/>
                  <a:gd name="connsiteX56" fmla="*/ 1617214 w 6161649"/>
                  <a:gd name="connsiteY56" fmla="*/ 927136 h 2546252"/>
                  <a:gd name="connsiteX57" fmla="*/ 1688123 w 6161649"/>
                  <a:gd name="connsiteY57" fmla="*/ 886264 h 2546252"/>
                  <a:gd name="connsiteX58" fmla="*/ 1732797 w 6161649"/>
                  <a:gd name="connsiteY58" fmla="*/ 865543 h 2546252"/>
                  <a:gd name="connsiteX59" fmla="*/ 1821766 w 6161649"/>
                  <a:gd name="connsiteY59" fmla="*/ 866303 h 2546252"/>
                  <a:gd name="connsiteX60" fmla="*/ 1855224 w 6161649"/>
                  <a:gd name="connsiteY60" fmla="*/ 844441 h 2546252"/>
                  <a:gd name="connsiteX61" fmla="*/ 1913206 w 6161649"/>
                  <a:gd name="connsiteY61" fmla="*/ 844061 h 2546252"/>
                  <a:gd name="connsiteX62" fmla="*/ 1965294 w 6161649"/>
                  <a:gd name="connsiteY62" fmla="*/ 850335 h 2546252"/>
                  <a:gd name="connsiteX63" fmla="*/ 2013581 w 6161649"/>
                  <a:gd name="connsiteY63" fmla="*/ 852426 h 2546252"/>
                  <a:gd name="connsiteX64" fmla="*/ 2072132 w 6161649"/>
                  <a:gd name="connsiteY64" fmla="*/ 850335 h 2546252"/>
                  <a:gd name="connsiteX65" fmla="*/ 2124221 w 6161649"/>
                  <a:gd name="connsiteY65" fmla="*/ 851095 h 2546252"/>
                  <a:gd name="connsiteX66" fmla="*/ 2145323 w 6161649"/>
                  <a:gd name="connsiteY66" fmla="*/ 844061 h 2546252"/>
                  <a:gd name="connsiteX67" fmla="*/ 2208627 w 6161649"/>
                  <a:gd name="connsiteY67" fmla="*/ 837027 h 2546252"/>
                  <a:gd name="connsiteX68" fmla="*/ 2300067 w 6161649"/>
                  <a:gd name="connsiteY68" fmla="*/ 829994 h 2546252"/>
                  <a:gd name="connsiteX69" fmla="*/ 2368315 w 6161649"/>
                  <a:gd name="connsiteY69" fmla="*/ 818208 h 2546252"/>
                  <a:gd name="connsiteX70" fmla="*/ 2433711 w 6161649"/>
                  <a:gd name="connsiteY70" fmla="*/ 808892 h 2546252"/>
                  <a:gd name="connsiteX71" fmla="*/ 2454812 w 6161649"/>
                  <a:gd name="connsiteY71" fmla="*/ 801858 h 2546252"/>
                  <a:gd name="connsiteX72" fmla="*/ 2539218 w 6161649"/>
                  <a:gd name="connsiteY72" fmla="*/ 787791 h 2546252"/>
                  <a:gd name="connsiteX73" fmla="*/ 2553286 w 6161649"/>
                  <a:gd name="connsiteY73" fmla="*/ 766689 h 2546252"/>
                  <a:gd name="connsiteX74" fmla="*/ 2560320 w 6161649"/>
                  <a:gd name="connsiteY74" fmla="*/ 745587 h 2546252"/>
                  <a:gd name="connsiteX75" fmla="*/ 2581421 w 6161649"/>
                  <a:gd name="connsiteY75" fmla="*/ 738554 h 2546252"/>
                  <a:gd name="connsiteX76" fmla="*/ 2679895 w 6161649"/>
                  <a:gd name="connsiteY76" fmla="*/ 745587 h 2546252"/>
                  <a:gd name="connsiteX77" fmla="*/ 2764301 w 6161649"/>
                  <a:gd name="connsiteY77" fmla="*/ 745587 h 2546252"/>
                  <a:gd name="connsiteX78" fmla="*/ 2771335 w 6161649"/>
                  <a:gd name="connsiteY78" fmla="*/ 724486 h 2546252"/>
                  <a:gd name="connsiteX79" fmla="*/ 2813538 w 6161649"/>
                  <a:gd name="connsiteY79" fmla="*/ 717452 h 2546252"/>
                  <a:gd name="connsiteX80" fmla="*/ 2855741 w 6161649"/>
                  <a:gd name="connsiteY80" fmla="*/ 703384 h 2546252"/>
                  <a:gd name="connsiteX81" fmla="*/ 3017520 w 6161649"/>
                  <a:gd name="connsiteY81" fmla="*/ 695590 h 2546252"/>
                  <a:gd name="connsiteX82" fmla="*/ 3034630 w 6161649"/>
                  <a:gd name="connsiteY82" fmla="*/ 679812 h 2546252"/>
                  <a:gd name="connsiteX83" fmla="*/ 3123027 w 6161649"/>
                  <a:gd name="connsiteY83" fmla="*/ 668215 h 2546252"/>
                  <a:gd name="connsiteX84" fmla="*/ 3151163 w 6161649"/>
                  <a:gd name="connsiteY84" fmla="*/ 661181 h 2546252"/>
                  <a:gd name="connsiteX85" fmla="*/ 3200400 w 6161649"/>
                  <a:gd name="connsiteY85" fmla="*/ 647114 h 2546252"/>
                  <a:gd name="connsiteX86" fmla="*/ 3242603 w 6161649"/>
                  <a:gd name="connsiteY86" fmla="*/ 640080 h 2546252"/>
                  <a:gd name="connsiteX87" fmla="*/ 3294691 w 6161649"/>
                  <a:gd name="connsiteY87" fmla="*/ 628863 h 2546252"/>
                  <a:gd name="connsiteX88" fmla="*/ 3334043 w 6161649"/>
                  <a:gd name="connsiteY88" fmla="*/ 597877 h 2546252"/>
                  <a:gd name="connsiteX89" fmla="*/ 3397347 w 6161649"/>
                  <a:gd name="connsiteY89" fmla="*/ 513471 h 2546252"/>
                  <a:gd name="connsiteX90" fmla="*/ 3453618 w 6161649"/>
                  <a:gd name="connsiteY90" fmla="*/ 485335 h 2546252"/>
                  <a:gd name="connsiteX91" fmla="*/ 3495821 w 6161649"/>
                  <a:gd name="connsiteY91" fmla="*/ 471267 h 2546252"/>
                  <a:gd name="connsiteX92" fmla="*/ 3567300 w 6161649"/>
                  <a:gd name="connsiteY92" fmla="*/ 457581 h 2546252"/>
                  <a:gd name="connsiteX93" fmla="*/ 3655130 w 6161649"/>
                  <a:gd name="connsiteY93" fmla="*/ 453017 h 2546252"/>
                  <a:gd name="connsiteX94" fmla="*/ 3783449 w 6161649"/>
                  <a:gd name="connsiteY94" fmla="*/ 429064 h 2546252"/>
                  <a:gd name="connsiteX95" fmla="*/ 3896751 w 6161649"/>
                  <a:gd name="connsiteY95" fmla="*/ 407963 h 2546252"/>
                  <a:gd name="connsiteX96" fmla="*/ 3903784 w 6161649"/>
                  <a:gd name="connsiteY96" fmla="*/ 407963 h 2546252"/>
                  <a:gd name="connsiteX97" fmla="*/ 3903784 w 6161649"/>
                  <a:gd name="connsiteY97" fmla="*/ 379827 h 2546252"/>
                  <a:gd name="connsiteX98" fmla="*/ 4192172 w 6161649"/>
                  <a:gd name="connsiteY98" fmla="*/ 379827 h 2546252"/>
                  <a:gd name="connsiteX99" fmla="*/ 4220307 w 6161649"/>
                  <a:gd name="connsiteY99" fmla="*/ 337624 h 2546252"/>
                  <a:gd name="connsiteX100" fmla="*/ 4389120 w 6161649"/>
                  <a:gd name="connsiteY100" fmla="*/ 337624 h 2546252"/>
                  <a:gd name="connsiteX101" fmla="*/ 4389120 w 6161649"/>
                  <a:gd name="connsiteY101" fmla="*/ 337624 h 2546252"/>
                  <a:gd name="connsiteX102" fmla="*/ 4543864 w 6161649"/>
                  <a:gd name="connsiteY102" fmla="*/ 330591 h 2546252"/>
                  <a:gd name="connsiteX103" fmla="*/ 4543864 w 6161649"/>
                  <a:gd name="connsiteY103" fmla="*/ 330591 h 2546252"/>
                  <a:gd name="connsiteX104" fmla="*/ 4642338 w 6161649"/>
                  <a:gd name="connsiteY104" fmla="*/ 270898 h 2546252"/>
                  <a:gd name="connsiteX105" fmla="*/ 4920841 w 6161649"/>
                  <a:gd name="connsiteY105" fmla="*/ 270898 h 2546252"/>
                  <a:gd name="connsiteX106" fmla="*/ 4965895 w 6161649"/>
                  <a:gd name="connsiteY106" fmla="*/ 239151 h 2546252"/>
                  <a:gd name="connsiteX107" fmla="*/ 5036234 w 6161649"/>
                  <a:gd name="connsiteY107" fmla="*/ 232117 h 2546252"/>
                  <a:gd name="connsiteX108" fmla="*/ 5057335 w 6161649"/>
                  <a:gd name="connsiteY108" fmla="*/ 211015 h 2546252"/>
                  <a:gd name="connsiteX109" fmla="*/ 5591907 w 6161649"/>
                  <a:gd name="connsiteY109" fmla="*/ 211015 h 2546252"/>
                  <a:gd name="connsiteX110" fmla="*/ 5591907 w 6161649"/>
                  <a:gd name="connsiteY110" fmla="*/ 211015 h 2546252"/>
                  <a:gd name="connsiteX111" fmla="*/ 5634111 w 6161649"/>
                  <a:gd name="connsiteY111" fmla="*/ 178887 h 2546252"/>
                  <a:gd name="connsiteX112" fmla="*/ 5720608 w 6161649"/>
                  <a:gd name="connsiteY112" fmla="*/ 170524 h 2546252"/>
                  <a:gd name="connsiteX113" fmla="*/ 5764522 w 6161649"/>
                  <a:gd name="connsiteY113" fmla="*/ 134783 h 2546252"/>
                  <a:gd name="connsiteX114" fmla="*/ 5808245 w 6161649"/>
                  <a:gd name="connsiteY114" fmla="*/ 99424 h 2546252"/>
                  <a:gd name="connsiteX115" fmla="*/ 5898545 w 6161649"/>
                  <a:gd name="connsiteY115" fmla="*/ 100184 h 2546252"/>
                  <a:gd name="connsiteX116" fmla="*/ 5908431 w 6161649"/>
                  <a:gd name="connsiteY116" fmla="*/ 35169 h 2546252"/>
                  <a:gd name="connsiteX117" fmla="*/ 5992837 w 6161649"/>
                  <a:gd name="connsiteY117" fmla="*/ 28135 h 2546252"/>
                  <a:gd name="connsiteX118" fmla="*/ 6084277 w 6161649"/>
                  <a:gd name="connsiteY118" fmla="*/ 21101 h 2546252"/>
                  <a:gd name="connsiteX119" fmla="*/ 6140547 w 6161649"/>
                  <a:gd name="connsiteY119" fmla="*/ 14067 h 2546252"/>
                  <a:gd name="connsiteX120" fmla="*/ 6161649 w 6161649"/>
                  <a:gd name="connsiteY120" fmla="*/ 0 h 2546252"/>
                  <a:gd name="connsiteX121" fmla="*/ 6161649 w 6161649"/>
                  <a:gd name="connsiteY121" fmla="*/ 0 h 2546252"/>
                  <a:gd name="connsiteX0" fmla="*/ 0 w 6161649"/>
                  <a:gd name="connsiteY0" fmla="*/ 2546252 h 2546252"/>
                  <a:gd name="connsiteX1" fmla="*/ 0 w 6161649"/>
                  <a:gd name="connsiteY1" fmla="*/ 2546252 h 2546252"/>
                  <a:gd name="connsiteX2" fmla="*/ 14067 w 6161649"/>
                  <a:gd name="connsiteY2" fmla="*/ 2482947 h 2546252"/>
                  <a:gd name="connsiteX3" fmla="*/ 28135 w 6161649"/>
                  <a:gd name="connsiteY3" fmla="*/ 2440744 h 2546252"/>
                  <a:gd name="connsiteX4" fmla="*/ 35169 w 6161649"/>
                  <a:gd name="connsiteY4" fmla="*/ 2370406 h 2546252"/>
                  <a:gd name="connsiteX5" fmla="*/ 42203 w 6161649"/>
                  <a:gd name="connsiteY5" fmla="*/ 2349304 h 2546252"/>
                  <a:gd name="connsiteX6" fmla="*/ 49237 w 6161649"/>
                  <a:gd name="connsiteY6" fmla="*/ 2307101 h 2546252"/>
                  <a:gd name="connsiteX7" fmla="*/ 56271 w 6161649"/>
                  <a:gd name="connsiteY7" fmla="*/ 2187526 h 2546252"/>
                  <a:gd name="connsiteX8" fmla="*/ 77372 w 6161649"/>
                  <a:gd name="connsiteY8" fmla="*/ 2110154 h 2546252"/>
                  <a:gd name="connsiteX9" fmla="*/ 84406 w 6161649"/>
                  <a:gd name="connsiteY9" fmla="*/ 2018714 h 2546252"/>
                  <a:gd name="connsiteX10" fmla="*/ 98474 w 6161649"/>
                  <a:gd name="connsiteY10" fmla="*/ 1976511 h 2546252"/>
                  <a:gd name="connsiteX11" fmla="*/ 105507 w 6161649"/>
                  <a:gd name="connsiteY11" fmla="*/ 1934307 h 2546252"/>
                  <a:gd name="connsiteX12" fmla="*/ 112541 w 6161649"/>
                  <a:gd name="connsiteY12" fmla="*/ 1913206 h 2546252"/>
                  <a:gd name="connsiteX13" fmla="*/ 134403 w 6161649"/>
                  <a:gd name="connsiteY13" fmla="*/ 1870623 h 2546252"/>
                  <a:gd name="connsiteX14" fmla="*/ 153414 w 6161649"/>
                  <a:gd name="connsiteY14" fmla="*/ 1835834 h 2546252"/>
                  <a:gd name="connsiteX15" fmla="*/ 179838 w 6161649"/>
                  <a:gd name="connsiteY15" fmla="*/ 1792300 h 2546252"/>
                  <a:gd name="connsiteX16" fmla="*/ 207215 w 6161649"/>
                  <a:gd name="connsiteY16" fmla="*/ 1738499 h 2546252"/>
                  <a:gd name="connsiteX17" fmla="*/ 211395 w 6161649"/>
                  <a:gd name="connsiteY17" fmla="*/ 1702571 h 2546252"/>
                  <a:gd name="connsiteX18" fmla="*/ 230405 w 6161649"/>
                  <a:gd name="connsiteY18" fmla="*/ 1670253 h 2546252"/>
                  <a:gd name="connsiteX19" fmla="*/ 261393 w 6161649"/>
                  <a:gd name="connsiteY19" fmla="*/ 1653714 h 2546252"/>
                  <a:gd name="connsiteX20" fmla="*/ 287816 w 6161649"/>
                  <a:gd name="connsiteY20" fmla="*/ 1637555 h 2546252"/>
                  <a:gd name="connsiteX21" fmla="*/ 296183 w 6161649"/>
                  <a:gd name="connsiteY21" fmla="*/ 1584706 h 2546252"/>
                  <a:gd name="connsiteX22" fmla="*/ 307018 w 6161649"/>
                  <a:gd name="connsiteY22" fmla="*/ 1517980 h 2546252"/>
                  <a:gd name="connsiteX23" fmla="*/ 338005 w 6161649"/>
                  <a:gd name="connsiteY23" fmla="*/ 1506383 h 2546252"/>
                  <a:gd name="connsiteX24" fmla="*/ 395036 w 6161649"/>
                  <a:gd name="connsiteY24" fmla="*/ 1479959 h 2546252"/>
                  <a:gd name="connsiteX25" fmla="*/ 441041 w 6161649"/>
                  <a:gd name="connsiteY25" fmla="*/ 1469123 h 2546252"/>
                  <a:gd name="connsiteX26" fmla="*/ 467086 w 6161649"/>
                  <a:gd name="connsiteY26" fmla="*/ 1442318 h 2546252"/>
                  <a:gd name="connsiteX27" fmla="*/ 485335 w 6161649"/>
                  <a:gd name="connsiteY27" fmla="*/ 1392701 h 2546252"/>
                  <a:gd name="connsiteX28" fmla="*/ 492369 w 6161649"/>
                  <a:gd name="connsiteY28" fmla="*/ 1371600 h 2546252"/>
                  <a:gd name="connsiteX29" fmla="*/ 513471 w 6161649"/>
                  <a:gd name="connsiteY29" fmla="*/ 1357532 h 2546252"/>
                  <a:gd name="connsiteX30" fmla="*/ 562707 w 6161649"/>
                  <a:gd name="connsiteY30" fmla="*/ 1329397 h 2546252"/>
                  <a:gd name="connsiteX31" fmla="*/ 576775 w 6161649"/>
                  <a:gd name="connsiteY31" fmla="*/ 1308295 h 2546252"/>
                  <a:gd name="connsiteX32" fmla="*/ 597877 w 6161649"/>
                  <a:gd name="connsiteY32" fmla="*/ 1294227 h 2546252"/>
                  <a:gd name="connsiteX33" fmla="*/ 604911 w 6161649"/>
                  <a:gd name="connsiteY33" fmla="*/ 1273126 h 2546252"/>
                  <a:gd name="connsiteX34" fmla="*/ 661181 w 6161649"/>
                  <a:gd name="connsiteY34" fmla="*/ 1259058 h 2546252"/>
                  <a:gd name="connsiteX35" fmla="*/ 773723 w 6161649"/>
                  <a:gd name="connsiteY35" fmla="*/ 1259058 h 2546252"/>
                  <a:gd name="connsiteX36" fmla="*/ 773723 w 6161649"/>
                  <a:gd name="connsiteY36" fmla="*/ 1252024 h 2546252"/>
                  <a:gd name="connsiteX37" fmla="*/ 844061 w 6161649"/>
                  <a:gd name="connsiteY37" fmla="*/ 1202787 h 2546252"/>
                  <a:gd name="connsiteX38" fmla="*/ 858129 w 6161649"/>
                  <a:gd name="connsiteY38" fmla="*/ 1202787 h 2546252"/>
                  <a:gd name="connsiteX39" fmla="*/ 942535 w 6161649"/>
                  <a:gd name="connsiteY39" fmla="*/ 1202787 h 2546252"/>
                  <a:gd name="connsiteX40" fmla="*/ 970671 w 6161649"/>
                  <a:gd name="connsiteY40" fmla="*/ 1146517 h 2546252"/>
                  <a:gd name="connsiteX41" fmla="*/ 1033975 w 6161649"/>
                  <a:gd name="connsiteY41" fmla="*/ 1132449 h 2546252"/>
                  <a:gd name="connsiteX42" fmla="*/ 1069144 w 6161649"/>
                  <a:gd name="connsiteY42" fmla="*/ 1125415 h 2546252"/>
                  <a:gd name="connsiteX43" fmla="*/ 1083212 w 6161649"/>
                  <a:gd name="connsiteY43" fmla="*/ 1104314 h 2546252"/>
                  <a:gd name="connsiteX44" fmla="*/ 1125415 w 6161649"/>
                  <a:gd name="connsiteY44" fmla="*/ 1090246 h 2546252"/>
                  <a:gd name="connsiteX45" fmla="*/ 1125415 w 6161649"/>
                  <a:gd name="connsiteY45" fmla="*/ 1090246 h 2546252"/>
                  <a:gd name="connsiteX46" fmla="*/ 1153551 w 6161649"/>
                  <a:gd name="connsiteY46" fmla="*/ 1083212 h 2546252"/>
                  <a:gd name="connsiteX47" fmla="*/ 1195754 w 6161649"/>
                  <a:gd name="connsiteY47" fmla="*/ 1069144 h 2546252"/>
                  <a:gd name="connsiteX48" fmla="*/ 1216855 w 6161649"/>
                  <a:gd name="connsiteY48" fmla="*/ 1026941 h 2546252"/>
                  <a:gd name="connsiteX49" fmla="*/ 1230923 w 6161649"/>
                  <a:gd name="connsiteY49" fmla="*/ 1005840 h 2546252"/>
                  <a:gd name="connsiteX50" fmla="*/ 1353160 w 6161649"/>
                  <a:gd name="connsiteY50" fmla="*/ 1001278 h 2546252"/>
                  <a:gd name="connsiteX51" fmla="*/ 1390420 w 6161649"/>
                  <a:gd name="connsiteY51" fmla="*/ 965347 h 2546252"/>
                  <a:gd name="connsiteX52" fmla="*/ 1460948 w 6161649"/>
                  <a:gd name="connsiteY52" fmla="*/ 968200 h 2546252"/>
                  <a:gd name="connsiteX53" fmla="*/ 1498209 w 6161649"/>
                  <a:gd name="connsiteY53" fmla="*/ 949569 h 2546252"/>
                  <a:gd name="connsiteX54" fmla="*/ 1519311 w 6161649"/>
                  <a:gd name="connsiteY54" fmla="*/ 935501 h 2546252"/>
                  <a:gd name="connsiteX55" fmla="*/ 1563604 w 6161649"/>
                  <a:gd name="connsiteY55" fmla="*/ 938352 h 2546252"/>
                  <a:gd name="connsiteX56" fmla="*/ 1617214 w 6161649"/>
                  <a:gd name="connsiteY56" fmla="*/ 927136 h 2546252"/>
                  <a:gd name="connsiteX57" fmla="*/ 1688123 w 6161649"/>
                  <a:gd name="connsiteY57" fmla="*/ 886264 h 2546252"/>
                  <a:gd name="connsiteX58" fmla="*/ 1732797 w 6161649"/>
                  <a:gd name="connsiteY58" fmla="*/ 865543 h 2546252"/>
                  <a:gd name="connsiteX59" fmla="*/ 1821766 w 6161649"/>
                  <a:gd name="connsiteY59" fmla="*/ 866303 h 2546252"/>
                  <a:gd name="connsiteX60" fmla="*/ 1855224 w 6161649"/>
                  <a:gd name="connsiteY60" fmla="*/ 844441 h 2546252"/>
                  <a:gd name="connsiteX61" fmla="*/ 1913206 w 6161649"/>
                  <a:gd name="connsiteY61" fmla="*/ 844061 h 2546252"/>
                  <a:gd name="connsiteX62" fmla="*/ 1965294 w 6161649"/>
                  <a:gd name="connsiteY62" fmla="*/ 850335 h 2546252"/>
                  <a:gd name="connsiteX63" fmla="*/ 2013581 w 6161649"/>
                  <a:gd name="connsiteY63" fmla="*/ 852426 h 2546252"/>
                  <a:gd name="connsiteX64" fmla="*/ 2072132 w 6161649"/>
                  <a:gd name="connsiteY64" fmla="*/ 850335 h 2546252"/>
                  <a:gd name="connsiteX65" fmla="*/ 2124221 w 6161649"/>
                  <a:gd name="connsiteY65" fmla="*/ 851095 h 2546252"/>
                  <a:gd name="connsiteX66" fmla="*/ 2145323 w 6161649"/>
                  <a:gd name="connsiteY66" fmla="*/ 844061 h 2546252"/>
                  <a:gd name="connsiteX67" fmla="*/ 2208627 w 6161649"/>
                  <a:gd name="connsiteY67" fmla="*/ 837027 h 2546252"/>
                  <a:gd name="connsiteX68" fmla="*/ 2300067 w 6161649"/>
                  <a:gd name="connsiteY68" fmla="*/ 829994 h 2546252"/>
                  <a:gd name="connsiteX69" fmla="*/ 2368315 w 6161649"/>
                  <a:gd name="connsiteY69" fmla="*/ 818208 h 2546252"/>
                  <a:gd name="connsiteX70" fmla="*/ 2433711 w 6161649"/>
                  <a:gd name="connsiteY70" fmla="*/ 808892 h 2546252"/>
                  <a:gd name="connsiteX71" fmla="*/ 2454812 w 6161649"/>
                  <a:gd name="connsiteY71" fmla="*/ 801858 h 2546252"/>
                  <a:gd name="connsiteX72" fmla="*/ 2539218 w 6161649"/>
                  <a:gd name="connsiteY72" fmla="*/ 787791 h 2546252"/>
                  <a:gd name="connsiteX73" fmla="*/ 2553286 w 6161649"/>
                  <a:gd name="connsiteY73" fmla="*/ 766689 h 2546252"/>
                  <a:gd name="connsiteX74" fmla="*/ 2560320 w 6161649"/>
                  <a:gd name="connsiteY74" fmla="*/ 745587 h 2546252"/>
                  <a:gd name="connsiteX75" fmla="*/ 2581421 w 6161649"/>
                  <a:gd name="connsiteY75" fmla="*/ 738554 h 2546252"/>
                  <a:gd name="connsiteX76" fmla="*/ 2679895 w 6161649"/>
                  <a:gd name="connsiteY76" fmla="*/ 745587 h 2546252"/>
                  <a:gd name="connsiteX77" fmla="*/ 2764301 w 6161649"/>
                  <a:gd name="connsiteY77" fmla="*/ 745587 h 2546252"/>
                  <a:gd name="connsiteX78" fmla="*/ 2771335 w 6161649"/>
                  <a:gd name="connsiteY78" fmla="*/ 724486 h 2546252"/>
                  <a:gd name="connsiteX79" fmla="*/ 2813538 w 6161649"/>
                  <a:gd name="connsiteY79" fmla="*/ 717452 h 2546252"/>
                  <a:gd name="connsiteX80" fmla="*/ 2855741 w 6161649"/>
                  <a:gd name="connsiteY80" fmla="*/ 703384 h 2546252"/>
                  <a:gd name="connsiteX81" fmla="*/ 3017520 w 6161649"/>
                  <a:gd name="connsiteY81" fmla="*/ 695590 h 2546252"/>
                  <a:gd name="connsiteX82" fmla="*/ 3034630 w 6161649"/>
                  <a:gd name="connsiteY82" fmla="*/ 679812 h 2546252"/>
                  <a:gd name="connsiteX83" fmla="*/ 3123027 w 6161649"/>
                  <a:gd name="connsiteY83" fmla="*/ 668215 h 2546252"/>
                  <a:gd name="connsiteX84" fmla="*/ 3151163 w 6161649"/>
                  <a:gd name="connsiteY84" fmla="*/ 661181 h 2546252"/>
                  <a:gd name="connsiteX85" fmla="*/ 3200400 w 6161649"/>
                  <a:gd name="connsiteY85" fmla="*/ 647114 h 2546252"/>
                  <a:gd name="connsiteX86" fmla="*/ 3242603 w 6161649"/>
                  <a:gd name="connsiteY86" fmla="*/ 640080 h 2546252"/>
                  <a:gd name="connsiteX87" fmla="*/ 3294691 w 6161649"/>
                  <a:gd name="connsiteY87" fmla="*/ 628863 h 2546252"/>
                  <a:gd name="connsiteX88" fmla="*/ 3334043 w 6161649"/>
                  <a:gd name="connsiteY88" fmla="*/ 597877 h 2546252"/>
                  <a:gd name="connsiteX89" fmla="*/ 3397347 w 6161649"/>
                  <a:gd name="connsiteY89" fmla="*/ 513471 h 2546252"/>
                  <a:gd name="connsiteX90" fmla="*/ 3453618 w 6161649"/>
                  <a:gd name="connsiteY90" fmla="*/ 485335 h 2546252"/>
                  <a:gd name="connsiteX91" fmla="*/ 3495821 w 6161649"/>
                  <a:gd name="connsiteY91" fmla="*/ 471267 h 2546252"/>
                  <a:gd name="connsiteX92" fmla="*/ 3567300 w 6161649"/>
                  <a:gd name="connsiteY92" fmla="*/ 457581 h 2546252"/>
                  <a:gd name="connsiteX93" fmla="*/ 3655130 w 6161649"/>
                  <a:gd name="connsiteY93" fmla="*/ 453017 h 2546252"/>
                  <a:gd name="connsiteX94" fmla="*/ 3783449 w 6161649"/>
                  <a:gd name="connsiteY94" fmla="*/ 429064 h 2546252"/>
                  <a:gd name="connsiteX95" fmla="*/ 3896751 w 6161649"/>
                  <a:gd name="connsiteY95" fmla="*/ 407963 h 2546252"/>
                  <a:gd name="connsiteX96" fmla="*/ 3903784 w 6161649"/>
                  <a:gd name="connsiteY96" fmla="*/ 407963 h 2546252"/>
                  <a:gd name="connsiteX97" fmla="*/ 3903784 w 6161649"/>
                  <a:gd name="connsiteY97" fmla="*/ 379827 h 2546252"/>
                  <a:gd name="connsiteX98" fmla="*/ 4192172 w 6161649"/>
                  <a:gd name="connsiteY98" fmla="*/ 379827 h 2546252"/>
                  <a:gd name="connsiteX99" fmla="*/ 4220307 w 6161649"/>
                  <a:gd name="connsiteY99" fmla="*/ 337624 h 2546252"/>
                  <a:gd name="connsiteX100" fmla="*/ 4389120 w 6161649"/>
                  <a:gd name="connsiteY100" fmla="*/ 337624 h 2546252"/>
                  <a:gd name="connsiteX101" fmla="*/ 4389120 w 6161649"/>
                  <a:gd name="connsiteY101" fmla="*/ 337624 h 2546252"/>
                  <a:gd name="connsiteX102" fmla="*/ 4543864 w 6161649"/>
                  <a:gd name="connsiteY102" fmla="*/ 330591 h 2546252"/>
                  <a:gd name="connsiteX103" fmla="*/ 4543864 w 6161649"/>
                  <a:gd name="connsiteY103" fmla="*/ 330591 h 2546252"/>
                  <a:gd name="connsiteX104" fmla="*/ 4642338 w 6161649"/>
                  <a:gd name="connsiteY104" fmla="*/ 270898 h 2546252"/>
                  <a:gd name="connsiteX105" fmla="*/ 4920841 w 6161649"/>
                  <a:gd name="connsiteY105" fmla="*/ 270898 h 2546252"/>
                  <a:gd name="connsiteX106" fmla="*/ 4965895 w 6161649"/>
                  <a:gd name="connsiteY106" fmla="*/ 239151 h 2546252"/>
                  <a:gd name="connsiteX107" fmla="*/ 5036234 w 6161649"/>
                  <a:gd name="connsiteY107" fmla="*/ 232117 h 2546252"/>
                  <a:gd name="connsiteX108" fmla="*/ 5057335 w 6161649"/>
                  <a:gd name="connsiteY108" fmla="*/ 211015 h 2546252"/>
                  <a:gd name="connsiteX109" fmla="*/ 5591907 w 6161649"/>
                  <a:gd name="connsiteY109" fmla="*/ 211015 h 2546252"/>
                  <a:gd name="connsiteX110" fmla="*/ 5591907 w 6161649"/>
                  <a:gd name="connsiteY110" fmla="*/ 211015 h 2546252"/>
                  <a:gd name="connsiteX111" fmla="*/ 5634111 w 6161649"/>
                  <a:gd name="connsiteY111" fmla="*/ 178887 h 2546252"/>
                  <a:gd name="connsiteX112" fmla="*/ 5720608 w 6161649"/>
                  <a:gd name="connsiteY112" fmla="*/ 170524 h 2546252"/>
                  <a:gd name="connsiteX113" fmla="*/ 5764522 w 6161649"/>
                  <a:gd name="connsiteY113" fmla="*/ 134783 h 2546252"/>
                  <a:gd name="connsiteX114" fmla="*/ 5808245 w 6161649"/>
                  <a:gd name="connsiteY114" fmla="*/ 99424 h 2546252"/>
                  <a:gd name="connsiteX115" fmla="*/ 5898545 w 6161649"/>
                  <a:gd name="connsiteY115" fmla="*/ 100184 h 2546252"/>
                  <a:gd name="connsiteX116" fmla="*/ 5908431 w 6161649"/>
                  <a:gd name="connsiteY116" fmla="*/ 35169 h 2546252"/>
                  <a:gd name="connsiteX117" fmla="*/ 5992837 w 6161649"/>
                  <a:gd name="connsiteY117" fmla="*/ 28135 h 2546252"/>
                  <a:gd name="connsiteX118" fmla="*/ 6084277 w 6161649"/>
                  <a:gd name="connsiteY118" fmla="*/ 21101 h 2546252"/>
                  <a:gd name="connsiteX119" fmla="*/ 6140547 w 6161649"/>
                  <a:gd name="connsiteY119" fmla="*/ 14067 h 2546252"/>
                  <a:gd name="connsiteX120" fmla="*/ 6161649 w 6161649"/>
                  <a:gd name="connsiteY120" fmla="*/ 0 h 2546252"/>
                  <a:gd name="connsiteX121" fmla="*/ 6161649 w 6161649"/>
                  <a:gd name="connsiteY121" fmla="*/ 0 h 2546252"/>
                  <a:gd name="connsiteX0" fmla="*/ 0 w 6161649"/>
                  <a:gd name="connsiteY0" fmla="*/ 2546252 h 2546252"/>
                  <a:gd name="connsiteX1" fmla="*/ 0 w 6161649"/>
                  <a:gd name="connsiteY1" fmla="*/ 2546252 h 2546252"/>
                  <a:gd name="connsiteX2" fmla="*/ 14067 w 6161649"/>
                  <a:gd name="connsiteY2" fmla="*/ 2482947 h 2546252"/>
                  <a:gd name="connsiteX3" fmla="*/ 28135 w 6161649"/>
                  <a:gd name="connsiteY3" fmla="*/ 2440744 h 2546252"/>
                  <a:gd name="connsiteX4" fmla="*/ 35169 w 6161649"/>
                  <a:gd name="connsiteY4" fmla="*/ 2370406 h 2546252"/>
                  <a:gd name="connsiteX5" fmla="*/ 42203 w 6161649"/>
                  <a:gd name="connsiteY5" fmla="*/ 2349304 h 2546252"/>
                  <a:gd name="connsiteX6" fmla="*/ 49237 w 6161649"/>
                  <a:gd name="connsiteY6" fmla="*/ 2307101 h 2546252"/>
                  <a:gd name="connsiteX7" fmla="*/ 56271 w 6161649"/>
                  <a:gd name="connsiteY7" fmla="*/ 2187526 h 2546252"/>
                  <a:gd name="connsiteX8" fmla="*/ 77372 w 6161649"/>
                  <a:gd name="connsiteY8" fmla="*/ 2110154 h 2546252"/>
                  <a:gd name="connsiteX9" fmla="*/ 84406 w 6161649"/>
                  <a:gd name="connsiteY9" fmla="*/ 2018714 h 2546252"/>
                  <a:gd name="connsiteX10" fmla="*/ 98474 w 6161649"/>
                  <a:gd name="connsiteY10" fmla="*/ 1976511 h 2546252"/>
                  <a:gd name="connsiteX11" fmla="*/ 105507 w 6161649"/>
                  <a:gd name="connsiteY11" fmla="*/ 1934307 h 2546252"/>
                  <a:gd name="connsiteX12" fmla="*/ 112541 w 6161649"/>
                  <a:gd name="connsiteY12" fmla="*/ 1913206 h 2546252"/>
                  <a:gd name="connsiteX13" fmla="*/ 134403 w 6161649"/>
                  <a:gd name="connsiteY13" fmla="*/ 1870623 h 2546252"/>
                  <a:gd name="connsiteX14" fmla="*/ 153414 w 6161649"/>
                  <a:gd name="connsiteY14" fmla="*/ 1835834 h 2546252"/>
                  <a:gd name="connsiteX15" fmla="*/ 179838 w 6161649"/>
                  <a:gd name="connsiteY15" fmla="*/ 1792300 h 2546252"/>
                  <a:gd name="connsiteX16" fmla="*/ 207215 w 6161649"/>
                  <a:gd name="connsiteY16" fmla="*/ 1738499 h 2546252"/>
                  <a:gd name="connsiteX17" fmla="*/ 211395 w 6161649"/>
                  <a:gd name="connsiteY17" fmla="*/ 1702571 h 2546252"/>
                  <a:gd name="connsiteX18" fmla="*/ 230405 w 6161649"/>
                  <a:gd name="connsiteY18" fmla="*/ 1670253 h 2546252"/>
                  <a:gd name="connsiteX19" fmla="*/ 261393 w 6161649"/>
                  <a:gd name="connsiteY19" fmla="*/ 1653714 h 2546252"/>
                  <a:gd name="connsiteX20" fmla="*/ 287816 w 6161649"/>
                  <a:gd name="connsiteY20" fmla="*/ 1637555 h 2546252"/>
                  <a:gd name="connsiteX21" fmla="*/ 296183 w 6161649"/>
                  <a:gd name="connsiteY21" fmla="*/ 1584706 h 2546252"/>
                  <a:gd name="connsiteX22" fmla="*/ 307018 w 6161649"/>
                  <a:gd name="connsiteY22" fmla="*/ 1517980 h 2546252"/>
                  <a:gd name="connsiteX23" fmla="*/ 342948 w 6161649"/>
                  <a:gd name="connsiteY23" fmla="*/ 1498969 h 2546252"/>
                  <a:gd name="connsiteX24" fmla="*/ 395036 w 6161649"/>
                  <a:gd name="connsiteY24" fmla="*/ 1479959 h 2546252"/>
                  <a:gd name="connsiteX25" fmla="*/ 441041 w 6161649"/>
                  <a:gd name="connsiteY25" fmla="*/ 1469123 h 2546252"/>
                  <a:gd name="connsiteX26" fmla="*/ 467086 w 6161649"/>
                  <a:gd name="connsiteY26" fmla="*/ 1442318 h 2546252"/>
                  <a:gd name="connsiteX27" fmla="*/ 485335 w 6161649"/>
                  <a:gd name="connsiteY27" fmla="*/ 1392701 h 2546252"/>
                  <a:gd name="connsiteX28" fmla="*/ 492369 w 6161649"/>
                  <a:gd name="connsiteY28" fmla="*/ 1371600 h 2546252"/>
                  <a:gd name="connsiteX29" fmla="*/ 513471 w 6161649"/>
                  <a:gd name="connsiteY29" fmla="*/ 1357532 h 2546252"/>
                  <a:gd name="connsiteX30" fmla="*/ 562707 w 6161649"/>
                  <a:gd name="connsiteY30" fmla="*/ 1329397 h 2546252"/>
                  <a:gd name="connsiteX31" fmla="*/ 576775 w 6161649"/>
                  <a:gd name="connsiteY31" fmla="*/ 1308295 h 2546252"/>
                  <a:gd name="connsiteX32" fmla="*/ 597877 w 6161649"/>
                  <a:gd name="connsiteY32" fmla="*/ 1294227 h 2546252"/>
                  <a:gd name="connsiteX33" fmla="*/ 604911 w 6161649"/>
                  <a:gd name="connsiteY33" fmla="*/ 1273126 h 2546252"/>
                  <a:gd name="connsiteX34" fmla="*/ 661181 w 6161649"/>
                  <a:gd name="connsiteY34" fmla="*/ 1259058 h 2546252"/>
                  <a:gd name="connsiteX35" fmla="*/ 773723 w 6161649"/>
                  <a:gd name="connsiteY35" fmla="*/ 1259058 h 2546252"/>
                  <a:gd name="connsiteX36" fmla="*/ 773723 w 6161649"/>
                  <a:gd name="connsiteY36" fmla="*/ 1252024 h 2546252"/>
                  <a:gd name="connsiteX37" fmla="*/ 844061 w 6161649"/>
                  <a:gd name="connsiteY37" fmla="*/ 1202787 h 2546252"/>
                  <a:gd name="connsiteX38" fmla="*/ 858129 w 6161649"/>
                  <a:gd name="connsiteY38" fmla="*/ 1202787 h 2546252"/>
                  <a:gd name="connsiteX39" fmla="*/ 942535 w 6161649"/>
                  <a:gd name="connsiteY39" fmla="*/ 1202787 h 2546252"/>
                  <a:gd name="connsiteX40" fmla="*/ 970671 w 6161649"/>
                  <a:gd name="connsiteY40" fmla="*/ 1146517 h 2546252"/>
                  <a:gd name="connsiteX41" fmla="*/ 1033975 w 6161649"/>
                  <a:gd name="connsiteY41" fmla="*/ 1132449 h 2546252"/>
                  <a:gd name="connsiteX42" fmla="*/ 1069144 w 6161649"/>
                  <a:gd name="connsiteY42" fmla="*/ 1125415 h 2546252"/>
                  <a:gd name="connsiteX43" fmla="*/ 1083212 w 6161649"/>
                  <a:gd name="connsiteY43" fmla="*/ 1104314 h 2546252"/>
                  <a:gd name="connsiteX44" fmla="*/ 1125415 w 6161649"/>
                  <a:gd name="connsiteY44" fmla="*/ 1090246 h 2546252"/>
                  <a:gd name="connsiteX45" fmla="*/ 1125415 w 6161649"/>
                  <a:gd name="connsiteY45" fmla="*/ 1090246 h 2546252"/>
                  <a:gd name="connsiteX46" fmla="*/ 1153551 w 6161649"/>
                  <a:gd name="connsiteY46" fmla="*/ 1083212 h 2546252"/>
                  <a:gd name="connsiteX47" fmla="*/ 1195754 w 6161649"/>
                  <a:gd name="connsiteY47" fmla="*/ 1069144 h 2546252"/>
                  <a:gd name="connsiteX48" fmla="*/ 1216855 w 6161649"/>
                  <a:gd name="connsiteY48" fmla="*/ 1026941 h 2546252"/>
                  <a:gd name="connsiteX49" fmla="*/ 1230923 w 6161649"/>
                  <a:gd name="connsiteY49" fmla="*/ 1005840 h 2546252"/>
                  <a:gd name="connsiteX50" fmla="*/ 1353160 w 6161649"/>
                  <a:gd name="connsiteY50" fmla="*/ 1001278 h 2546252"/>
                  <a:gd name="connsiteX51" fmla="*/ 1390420 w 6161649"/>
                  <a:gd name="connsiteY51" fmla="*/ 965347 h 2546252"/>
                  <a:gd name="connsiteX52" fmla="*/ 1460948 w 6161649"/>
                  <a:gd name="connsiteY52" fmla="*/ 968200 h 2546252"/>
                  <a:gd name="connsiteX53" fmla="*/ 1498209 w 6161649"/>
                  <a:gd name="connsiteY53" fmla="*/ 949569 h 2546252"/>
                  <a:gd name="connsiteX54" fmla="*/ 1519311 w 6161649"/>
                  <a:gd name="connsiteY54" fmla="*/ 935501 h 2546252"/>
                  <a:gd name="connsiteX55" fmla="*/ 1563604 w 6161649"/>
                  <a:gd name="connsiteY55" fmla="*/ 938352 h 2546252"/>
                  <a:gd name="connsiteX56" fmla="*/ 1617214 w 6161649"/>
                  <a:gd name="connsiteY56" fmla="*/ 927136 h 2546252"/>
                  <a:gd name="connsiteX57" fmla="*/ 1688123 w 6161649"/>
                  <a:gd name="connsiteY57" fmla="*/ 886264 h 2546252"/>
                  <a:gd name="connsiteX58" fmla="*/ 1732797 w 6161649"/>
                  <a:gd name="connsiteY58" fmla="*/ 865543 h 2546252"/>
                  <a:gd name="connsiteX59" fmla="*/ 1821766 w 6161649"/>
                  <a:gd name="connsiteY59" fmla="*/ 866303 h 2546252"/>
                  <a:gd name="connsiteX60" fmla="*/ 1855224 w 6161649"/>
                  <a:gd name="connsiteY60" fmla="*/ 844441 h 2546252"/>
                  <a:gd name="connsiteX61" fmla="*/ 1913206 w 6161649"/>
                  <a:gd name="connsiteY61" fmla="*/ 844061 h 2546252"/>
                  <a:gd name="connsiteX62" fmla="*/ 1965294 w 6161649"/>
                  <a:gd name="connsiteY62" fmla="*/ 850335 h 2546252"/>
                  <a:gd name="connsiteX63" fmla="*/ 2013581 w 6161649"/>
                  <a:gd name="connsiteY63" fmla="*/ 852426 h 2546252"/>
                  <a:gd name="connsiteX64" fmla="*/ 2072132 w 6161649"/>
                  <a:gd name="connsiteY64" fmla="*/ 850335 h 2546252"/>
                  <a:gd name="connsiteX65" fmla="*/ 2124221 w 6161649"/>
                  <a:gd name="connsiteY65" fmla="*/ 851095 h 2546252"/>
                  <a:gd name="connsiteX66" fmla="*/ 2145323 w 6161649"/>
                  <a:gd name="connsiteY66" fmla="*/ 844061 h 2546252"/>
                  <a:gd name="connsiteX67" fmla="*/ 2208627 w 6161649"/>
                  <a:gd name="connsiteY67" fmla="*/ 837027 h 2546252"/>
                  <a:gd name="connsiteX68" fmla="*/ 2300067 w 6161649"/>
                  <a:gd name="connsiteY68" fmla="*/ 829994 h 2546252"/>
                  <a:gd name="connsiteX69" fmla="*/ 2368315 w 6161649"/>
                  <a:gd name="connsiteY69" fmla="*/ 818208 h 2546252"/>
                  <a:gd name="connsiteX70" fmla="*/ 2433711 w 6161649"/>
                  <a:gd name="connsiteY70" fmla="*/ 808892 h 2546252"/>
                  <a:gd name="connsiteX71" fmla="*/ 2454812 w 6161649"/>
                  <a:gd name="connsiteY71" fmla="*/ 801858 h 2546252"/>
                  <a:gd name="connsiteX72" fmla="*/ 2539218 w 6161649"/>
                  <a:gd name="connsiteY72" fmla="*/ 787791 h 2546252"/>
                  <a:gd name="connsiteX73" fmla="*/ 2553286 w 6161649"/>
                  <a:gd name="connsiteY73" fmla="*/ 766689 h 2546252"/>
                  <a:gd name="connsiteX74" fmla="*/ 2560320 w 6161649"/>
                  <a:gd name="connsiteY74" fmla="*/ 745587 h 2546252"/>
                  <a:gd name="connsiteX75" fmla="*/ 2581421 w 6161649"/>
                  <a:gd name="connsiteY75" fmla="*/ 738554 h 2546252"/>
                  <a:gd name="connsiteX76" fmla="*/ 2679895 w 6161649"/>
                  <a:gd name="connsiteY76" fmla="*/ 745587 h 2546252"/>
                  <a:gd name="connsiteX77" fmla="*/ 2764301 w 6161649"/>
                  <a:gd name="connsiteY77" fmla="*/ 745587 h 2546252"/>
                  <a:gd name="connsiteX78" fmla="*/ 2771335 w 6161649"/>
                  <a:gd name="connsiteY78" fmla="*/ 724486 h 2546252"/>
                  <a:gd name="connsiteX79" fmla="*/ 2813538 w 6161649"/>
                  <a:gd name="connsiteY79" fmla="*/ 717452 h 2546252"/>
                  <a:gd name="connsiteX80" fmla="*/ 2855741 w 6161649"/>
                  <a:gd name="connsiteY80" fmla="*/ 703384 h 2546252"/>
                  <a:gd name="connsiteX81" fmla="*/ 3017520 w 6161649"/>
                  <a:gd name="connsiteY81" fmla="*/ 695590 h 2546252"/>
                  <a:gd name="connsiteX82" fmla="*/ 3034630 w 6161649"/>
                  <a:gd name="connsiteY82" fmla="*/ 679812 h 2546252"/>
                  <a:gd name="connsiteX83" fmla="*/ 3123027 w 6161649"/>
                  <a:gd name="connsiteY83" fmla="*/ 668215 h 2546252"/>
                  <a:gd name="connsiteX84" fmla="*/ 3151163 w 6161649"/>
                  <a:gd name="connsiteY84" fmla="*/ 661181 h 2546252"/>
                  <a:gd name="connsiteX85" fmla="*/ 3200400 w 6161649"/>
                  <a:gd name="connsiteY85" fmla="*/ 647114 h 2546252"/>
                  <a:gd name="connsiteX86" fmla="*/ 3242603 w 6161649"/>
                  <a:gd name="connsiteY86" fmla="*/ 640080 h 2546252"/>
                  <a:gd name="connsiteX87" fmla="*/ 3294691 w 6161649"/>
                  <a:gd name="connsiteY87" fmla="*/ 628863 h 2546252"/>
                  <a:gd name="connsiteX88" fmla="*/ 3334043 w 6161649"/>
                  <a:gd name="connsiteY88" fmla="*/ 597877 h 2546252"/>
                  <a:gd name="connsiteX89" fmla="*/ 3397347 w 6161649"/>
                  <a:gd name="connsiteY89" fmla="*/ 513471 h 2546252"/>
                  <a:gd name="connsiteX90" fmla="*/ 3453618 w 6161649"/>
                  <a:gd name="connsiteY90" fmla="*/ 485335 h 2546252"/>
                  <a:gd name="connsiteX91" fmla="*/ 3495821 w 6161649"/>
                  <a:gd name="connsiteY91" fmla="*/ 471267 h 2546252"/>
                  <a:gd name="connsiteX92" fmla="*/ 3567300 w 6161649"/>
                  <a:gd name="connsiteY92" fmla="*/ 457581 h 2546252"/>
                  <a:gd name="connsiteX93" fmla="*/ 3655130 w 6161649"/>
                  <a:gd name="connsiteY93" fmla="*/ 453017 h 2546252"/>
                  <a:gd name="connsiteX94" fmla="*/ 3783449 w 6161649"/>
                  <a:gd name="connsiteY94" fmla="*/ 429064 h 2546252"/>
                  <a:gd name="connsiteX95" fmla="*/ 3896751 w 6161649"/>
                  <a:gd name="connsiteY95" fmla="*/ 407963 h 2546252"/>
                  <a:gd name="connsiteX96" fmla="*/ 3903784 w 6161649"/>
                  <a:gd name="connsiteY96" fmla="*/ 407963 h 2546252"/>
                  <a:gd name="connsiteX97" fmla="*/ 3903784 w 6161649"/>
                  <a:gd name="connsiteY97" fmla="*/ 379827 h 2546252"/>
                  <a:gd name="connsiteX98" fmla="*/ 4192172 w 6161649"/>
                  <a:gd name="connsiteY98" fmla="*/ 379827 h 2546252"/>
                  <a:gd name="connsiteX99" fmla="*/ 4220307 w 6161649"/>
                  <a:gd name="connsiteY99" fmla="*/ 337624 h 2546252"/>
                  <a:gd name="connsiteX100" fmla="*/ 4389120 w 6161649"/>
                  <a:gd name="connsiteY100" fmla="*/ 337624 h 2546252"/>
                  <a:gd name="connsiteX101" fmla="*/ 4389120 w 6161649"/>
                  <a:gd name="connsiteY101" fmla="*/ 337624 h 2546252"/>
                  <a:gd name="connsiteX102" fmla="*/ 4543864 w 6161649"/>
                  <a:gd name="connsiteY102" fmla="*/ 330591 h 2546252"/>
                  <a:gd name="connsiteX103" fmla="*/ 4543864 w 6161649"/>
                  <a:gd name="connsiteY103" fmla="*/ 330591 h 2546252"/>
                  <a:gd name="connsiteX104" fmla="*/ 4642338 w 6161649"/>
                  <a:gd name="connsiteY104" fmla="*/ 270898 h 2546252"/>
                  <a:gd name="connsiteX105" fmla="*/ 4920841 w 6161649"/>
                  <a:gd name="connsiteY105" fmla="*/ 270898 h 2546252"/>
                  <a:gd name="connsiteX106" fmla="*/ 4965895 w 6161649"/>
                  <a:gd name="connsiteY106" fmla="*/ 239151 h 2546252"/>
                  <a:gd name="connsiteX107" fmla="*/ 5036234 w 6161649"/>
                  <a:gd name="connsiteY107" fmla="*/ 232117 h 2546252"/>
                  <a:gd name="connsiteX108" fmla="*/ 5057335 w 6161649"/>
                  <a:gd name="connsiteY108" fmla="*/ 211015 h 2546252"/>
                  <a:gd name="connsiteX109" fmla="*/ 5591907 w 6161649"/>
                  <a:gd name="connsiteY109" fmla="*/ 211015 h 2546252"/>
                  <a:gd name="connsiteX110" fmla="*/ 5591907 w 6161649"/>
                  <a:gd name="connsiteY110" fmla="*/ 211015 h 2546252"/>
                  <a:gd name="connsiteX111" fmla="*/ 5634111 w 6161649"/>
                  <a:gd name="connsiteY111" fmla="*/ 178887 h 2546252"/>
                  <a:gd name="connsiteX112" fmla="*/ 5720608 w 6161649"/>
                  <a:gd name="connsiteY112" fmla="*/ 170524 h 2546252"/>
                  <a:gd name="connsiteX113" fmla="*/ 5764522 w 6161649"/>
                  <a:gd name="connsiteY113" fmla="*/ 134783 h 2546252"/>
                  <a:gd name="connsiteX114" fmla="*/ 5808245 w 6161649"/>
                  <a:gd name="connsiteY114" fmla="*/ 99424 h 2546252"/>
                  <a:gd name="connsiteX115" fmla="*/ 5898545 w 6161649"/>
                  <a:gd name="connsiteY115" fmla="*/ 100184 h 2546252"/>
                  <a:gd name="connsiteX116" fmla="*/ 5908431 w 6161649"/>
                  <a:gd name="connsiteY116" fmla="*/ 35169 h 2546252"/>
                  <a:gd name="connsiteX117" fmla="*/ 5992837 w 6161649"/>
                  <a:gd name="connsiteY117" fmla="*/ 28135 h 2546252"/>
                  <a:gd name="connsiteX118" fmla="*/ 6084277 w 6161649"/>
                  <a:gd name="connsiteY118" fmla="*/ 21101 h 2546252"/>
                  <a:gd name="connsiteX119" fmla="*/ 6140547 w 6161649"/>
                  <a:gd name="connsiteY119" fmla="*/ 14067 h 2546252"/>
                  <a:gd name="connsiteX120" fmla="*/ 6161649 w 6161649"/>
                  <a:gd name="connsiteY120" fmla="*/ 0 h 2546252"/>
                  <a:gd name="connsiteX121" fmla="*/ 6161649 w 6161649"/>
                  <a:gd name="connsiteY121" fmla="*/ 0 h 2546252"/>
                  <a:gd name="connsiteX0" fmla="*/ 0 w 6161649"/>
                  <a:gd name="connsiteY0" fmla="*/ 2546252 h 2546252"/>
                  <a:gd name="connsiteX1" fmla="*/ 0 w 6161649"/>
                  <a:gd name="connsiteY1" fmla="*/ 2546252 h 2546252"/>
                  <a:gd name="connsiteX2" fmla="*/ 14067 w 6161649"/>
                  <a:gd name="connsiteY2" fmla="*/ 2482947 h 2546252"/>
                  <a:gd name="connsiteX3" fmla="*/ 28135 w 6161649"/>
                  <a:gd name="connsiteY3" fmla="*/ 2440744 h 2546252"/>
                  <a:gd name="connsiteX4" fmla="*/ 35169 w 6161649"/>
                  <a:gd name="connsiteY4" fmla="*/ 2370406 h 2546252"/>
                  <a:gd name="connsiteX5" fmla="*/ 42203 w 6161649"/>
                  <a:gd name="connsiteY5" fmla="*/ 2349304 h 2546252"/>
                  <a:gd name="connsiteX6" fmla="*/ 49237 w 6161649"/>
                  <a:gd name="connsiteY6" fmla="*/ 2307101 h 2546252"/>
                  <a:gd name="connsiteX7" fmla="*/ 56271 w 6161649"/>
                  <a:gd name="connsiteY7" fmla="*/ 2187526 h 2546252"/>
                  <a:gd name="connsiteX8" fmla="*/ 77372 w 6161649"/>
                  <a:gd name="connsiteY8" fmla="*/ 2110154 h 2546252"/>
                  <a:gd name="connsiteX9" fmla="*/ 84406 w 6161649"/>
                  <a:gd name="connsiteY9" fmla="*/ 2018714 h 2546252"/>
                  <a:gd name="connsiteX10" fmla="*/ 98474 w 6161649"/>
                  <a:gd name="connsiteY10" fmla="*/ 1976511 h 2546252"/>
                  <a:gd name="connsiteX11" fmla="*/ 105507 w 6161649"/>
                  <a:gd name="connsiteY11" fmla="*/ 1934307 h 2546252"/>
                  <a:gd name="connsiteX12" fmla="*/ 112541 w 6161649"/>
                  <a:gd name="connsiteY12" fmla="*/ 1913206 h 2546252"/>
                  <a:gd name="connsiteX13" fmla="*/ 134403 w 6161649"/>
                  <a:gd name="connsiteY13" fmla="*/ 1870623 h 2546252"/>
                  <a:gd name="connsiteX14" fmla="*/ 153414 w 6161649"/>
                  <a:gd name="connsiteY14" fmla="*/ 1835834 h 2546252"/>
                  <a:gd name="connsiteX15" fmla="*/ 179838 w 6161649"/>
                  <a:gd name="connsiteY15" fmla="*/ 1792300 h 2546252"/>
                  <a:gd name="connsiteX16" fmla="*/ 207215 w 6161649"/>
                  <a:gd name="connsiteY16" fmla="*/ 1738499 h 2546252"/>
                  <a:gd name="connsiteX17" fmla="*/ 211395 w 6161649"/>
                  <a:gd name="connsiteY17" fmla="*/ 1702571 h 2546252"/>
                  <a:gd name="connsiteX18" fmla="*/ 230405 w 6161649"/>
                  <a:gd name="connsiteY18" fmla="*/ 1670253 h 2546252"/>
                  <a:gd name="connsiteX19" fmla="*/ 261393 w 6161649"/>
                  <a:gd name="connsiteY19" fmla="*/ 1653714 h 2546252"/>
                  <a:gd name="connsiteX20" fmla="*/ 287816 w 6161649"/>
                  <a:gd name="connsiteY20" fmla="*/ 1637555 h 2546252"/>
                  <a:gd name="connsiteX21" fmla="*/ 296183 w 6161649"/>
                  <a:gd name="connsiteY21" fmla="*/ 1584706 h 2546252"/>
                  <a:gd name="connsiteX22" fmla="*/ 307018 w 6161649"/>
                  <a:gd name="connsiteY22" fmla="*/ 1517980 h 2546252"/>
                  <a:gd name="connsiteX23" fmla="*/ 342948 w 6161649"/>
                  <a:gd name="connsiteY23" fmla="*/ 1498969 h 2546252"/>
                  <a:gd name="connsiteX24" fmla="*/ 395036 w 6161649"/>
                  <a:gd name="connsiteY24" fmla="*/ 1479959 h 2546252"/>
                  <a:gd name="connsiteX25" fmla="*/ 441041 w 6161649"/>
                  <a:gd name="connsiteY25" fmla="*/ 1469123 h 2546252"/>
                  <a:gd name="connsiteX26" fmla="*/ 467086 w 6161649"/>
                  <a:gd name="connsiteY26" fmla="*/ 1442318 h 2546252"/>
                  <a:gd name="connsiteX27" fmla="*/ 485335 w 6161649"/>
                  <a:gd name="connsiteY27" fmla="*/ 1397644 h 2546252"/>
                  <a:gd name="connsiteX28" fmla="*/ 492369 w 6161649"/>
                  <a:gd name="connsiteY28" fmla="*/ 1371600 h 2546252"/>
                  <a:gd name="connsiteX29" fmla="*/ 513471 w 6161649"/>
                  <a:gd name="connsiteY29" fmla="*/ 1357532 h 2546252"/>
                  <a:gd name="connsiteX30" fmla="*/ 562707 w 6161649"/>
                  <a:gd name="connsiteY30" fmla="*/ 1329397 h 2546252"/>
                  <a:gd name="connsiteX31" fmla="*/ 576775 w 6161649"/>
                  <a:gd name="connsiteY31" fmla="*/ 1308295 h 2546252"/>
                  <a:gd name="connsiteX32" fmla="*/ 597877 w 6161649"/>
                  <a:gd name="connsiteY32" fmla="*/ 1294227 h 2546252"/>
                  <a:gd name="connsiteX33" fmla="*/ 604911 w 6161649"/>
                  <a:gd name="connsiteY33" fmla="*/ 1273126 h 2546252"/>
                  <a:gd name="connsiteX34" fmla="*/ 661181 w 6161649"/>
                  <a:gd name="connsiteY34" fmla="*/ 1259058 h 2546252"/>
                  <a:gd name="connsiteX35" fmla="*/ 773723 w 6161649"/>
                  <a:gd name="connsiteY35" fmla="*/ 1259058 h 2546252"/>
                  <a:gd name="connsiteX36" fmla="*/ 773723 w 6161649"/>
                  <a:gd name="connsiteY36" fmla="*/ 1252024 h 2546252"/>
                  <a:gd name="connsiteX37" fmla="*/ 844061 w 6161649"/>
                  <a:gd name="connsiteY37" fmla="*/ 1202787 h 2546252"/>
                  <a:gd name="connsiteX38" fmla="*/ 858129 w 6161649"/>
                  <a:gd name="connsiteY38" fmla="*/ 1202787 h 2546252"/>
                  <a:gd name="connsiteX39" fmla="*/ 942535 w 6161649"/>
                  <a:gd name="connsiteY39" fmla="*/ 1202787 h 2546252"/>
                  <a:gd name="connsiteX40" fmla="*/ 970671 w 6161649"/>
                  <a:gd name="connsiteY40" fmla="*/ 1146517 h 2546252"/>
                  <a:gd name="connsiteX41" fmla="*/ 1033975 w 6161649"/>
                  <a:gd name="connsiteY41" fmla="*/ 1132449 h 2546252"/>
                  <a:gd name="connsiteX42" fmla="*/ 1069144 w 6161649"/>
                  <a:gd name="connsiteY42" fmla="*/ 1125415 h 2546252"/>
                  <a:gd name="connsiteX43" fmla="*/ 1083212 w 6161649"/>
                  <a:gd name="connsiteY43" fmla="*/ 1104314 h 2546252"/>
                  <a:gd name="connsiteX44" fmla="*/ 1125415 w 6161649"/>
                  <a:gd name="connsiteY44" fmla="*/ 1090246 h 2546252"/>
                  <a:gd name="connsiteX45" fmla="*/ 1125415 w 6161649"/>
                  <a:gd name="connsiteY45" fmla="*/ 1090246 h 2546252"/>
                  <a:gd name="connsiteX46" fmla="*/ 1153551 w 6161649"/>
                  <a:gd name="connsiteY46" fmla="*/ 1083212 h 2546252"/>
                  <a:gd name="connsiteX47" fmla="*/ 1195754 w 6161649"/>
                  <a:gd name="connsiteY47" fmla="*/ 1069144 h 2546252"/>
                  <a:gd name="connsiteX48" fmla="*/ 1216855 w 6161649"/>
                  <a:gd name="connsiteY48" fmla="*/ 1026941 h 2546252"/>
                  <a:gd name="connsiteX49" fmla="*/ 1230923 w 6161649"/>
                  <a:gd name="connsiteY49" fmla="*/ 1005840 h 2546252"/>
                  <a:gd name="connsiteX50" fmla="*/ 1353160 w 6161649"/>
                  <a:gd name="connsiteY50" fmla="*/ 1001278 h 2546252"/>
                  <a:gd name="connsiteX51" fmla="*/ 1390420 w 6161649"/>
                  <a:gd name="connsiteY51" fmla="*/ 965347 h 2546252"/>
                  <a:gd name="connsiteX52" fmla="*/ 1460948 w 6161649"/>
                  <a:gd name="connsiteY52" fmla="*/ 968200 h 2546252"/>
                  <a:gd name="connsiteX53" fmla="*/ 1498209 w 6161649"/>
                  <a:gd name="connsiteY53" fmla="*/ 949569 h 2546252"/>
                  <a:gd name="connsiteX54" fmla="*/ 1519311 w 6161649"/>
                  <a:gd name="connsiteY54" fmla="*/ 935501 h 2546252"/>
                  <a:gd name="connsiteX55" fmla="*/ 1563604 w 6161649"/>
                  <a:gd name="connsiteY55" fmla="*/ 938352 h 2546252"/>
                  <a:gd name="connsiteX56" fmla="*/ 1617214 w 6161649"/>
                  <a:gd name="connsiteY56" fmla="*/ 927136 h 2546252"/>
                  <a:gd name="connsiteX57" fmla="*/ 1688123 w 6161649"/>
                  <a:gd name="connsiteY57" fmla="*/ 886264 h 2546252"/>
                  <a:gd name="connsiteX58" fmla="*/ 1732797 w 6161649"/>
                  <a:gd name="connsiteY58" fmla="*/ 865543 h 2546252"/>
                  <a:gd name="connsiteX59" fmla="*/ 1821766 w 6161649"/>
                  <a:gd name="connsiteY59" fmla="*/ 866303 h 2546252"/>
                  <a:gd name="connsiteX60" fmla="*/ 1855224 w 6161649"/>
                  <a:gd name="connsiteY60" fmla="*/ 844441 h 2546252"/>
                  <a:gd name="connsiteX61" fmla="*/ 1913206 w 6161649"/>
                  <a:gd name="connsiteY61" fmla="*/ 844061 h 2546252"/>
                  <a:gd name="connsiteX62" fmla="*/ 1965294 w 6161649"/>
                  <a:gd name="connsiteY62" fmla="*/ 850335 h 2546252"/>
                  <a:gd name="connsiteX63" fmla="*/ 2013581 w 6161649"/>
                  <a:gd name="connsiteY63" fmla="*/ 852426 h 2546252"/>
                  <a:gd name="connsiteX64" fmla="*/ 2072132 w 6161649"/>
                  <a:gd name="connsiteY64" fmla="*/ 850335 h 2546252"/>
                  <a:gd name="connsiteX65" fmla="*/ 2124221 w 6161649"/>
                  <a:gd name="connsiteY65" fmla="*/ 851095 h 2546252"/>
                  <a:gd name="connsiteX66" fmla="*/ 2145323 w 6161649"/>
                  <a:gd name="connsiteY66" fmla="*/ 844061 h 2546252"/>
                  <a:gd name="connsiteX67" fmla="*/ 2208627 w 6161649"/>
                  <a:gd name="connsiteY67" fmla="*/ 837027 h 2546252"/>
                  <a:gd name="connsiteX68" fmla="*/ 2300067 w 6161649"/>
                  <a:gd name="connsiteY68" fmla="*/ 829994 h 2546252"/>
                  <a:gd name="connsiteX69" fmla="*/ 2368315 w 6161649"/>
                  <a:gd name="connsiteY69" fmla="*/ 818208 h 2546252"/>
                  <a:gd name="connsiteX70" fmla="*/ 2433711 w 6161649"/>
                  <a:gd name="connsiteY70" fmla="*/ 808892 h 2546252"/>
                  <a:gd name="connsiteX71" fmla="*/ 2454812 w 6161649"/>
                  <a:gd name="connsiteY71" fmla="*/ 801858 h 2546252"/>
                  <a:gd name="connsiteX72" fmla="*/ 2539218 w 6161649"/>
                  <a:gd name="connsiteY72" fmla="*/ 787791 h 2546252"/>
                  <a:gd name="connsiteX73" fmla="*/ 2553286 w 6161649"/>
                  <a:gd name="connsiteY73" fmla="*/ 766689 h 2546252"/>
                  <a:gd name="connsiteX74" fmla="*/ 2560320 w 6161649"/>
                  <a:gd name="connsiteY74" fmla="*/ 745587 h 2546252"/>
                  <a:gd name="connsiteX75" fmla="*/ 2581421 w 6161649"/>
                  <a:gd name="connsiteY75" fmla="*/ 738554 h 2546252"/>
                  <a:gd name="connsiteX76" fmla="*/ 2679895 w 6161649"/>
                  <a:gd name="connsiteY76" fmla="*/ 745587 h 2546252"/>
                  <a:gd name="connsiteX77" fmla="*/ 2764301 w 6161649"/>
                  <a:gd name="connsiteY77" fmla="*/ 745587 h 2546252"/>
                  <a:gd name="connsiteX78" fmla="*/ 2771335 w 6161649"/>
                  <a:gd name="connsiteY78" fmla="*/ 724486 h 2546252"/>
                  <a:gd name="connsiteX79" fmla="*/ 2813538 w 6161649"/>
                  <a:gd name="connsiteY79" fmla="*/ 717452 h 2546252"/>
                  <a:gd name="connsiteX80" fmla="*/ 2855741 w 6161649"/>
                  <a:gd name="connsiteY80" fmla="*/ 703384 h 2546252"/>
                  <a:gd name="connsiteX81" fmla="*/ 3017520 w 6161649"/>
                  <a:gd name="connsiteY81" fmla="*/ 695590 h 2546252"/>
                  <a:gd name="connsiteX82" fmla="*/ 3034630 w 6161649"/>
                  <a:gd name="connsiteY82" fmla="*/ 679812 h 2546252"/>
                  <a:gd name="connsiteX83" fmla="*/ 3123027 w 6161649"/>
                  <a:gd name="connsiteY83" fmla="*/ 668215 h 2546252"/>
                  <a:gd name="connsiteX84" fmla="*/ 3151163 w 6161649"/>
                  <a:gd name="connsiteY84" fmla="*/ 661181 h 2546252"/>
                  <a:gd name="connsiteX85" fmla="*/ 3200400 w 6161649"/>
                  <a:gd name="connsiteY85" fmla="*/ 647114 h 2546252"/>
                  <a:gd name="connsiteX86" fmla="*/ 3242603 w 6161649"/>
                  <a:gd name="connsiteY86" fmla="*/ 640080 h 2546252"/>
                  <a:gd name="connsiteX87" fmla="*/ 3294691 w 6161649"/>
                  <a:gd name="connsiteY87" fmla="*/ 628863 h 2546252"/>
                  <a:gd name="connsiteX88" fmla="*/ 3334043 w 6161649"/>
                  <a:gd name="connsiteY88" fmla="*/ 597877 h 2546252"/>
                  <a:gd name="connsiteX89" fmla="*/ 3397347 w 6161649"/>
                  <a:gd name="connsiteY89" fmla="*/ 513471 h 2546252"/>
                  <a:gd name="connsiteX90" fmla="*/ 3453618 w 6161649"/>
                  <a:gd name="connsiteY90" fmla="*/ 485335 h 2546252"/>
                  <a:gd name="connsiteX91" fmla="*/ 3495821 w 6161649"/>
                  <a:gd name="connsiteY91" fmla="*/ 471267 h 2546252"/>
                  <a:gd name="connsiteX92" fmla="*/ 3567300 w 6161649"/>
                  <a:gd name="connsiteY92" fmla="*/ 457581 h 2546252"/>
                  <a:gd name="connsiteX93" fmla="*/ 3655130 w 6161649"/>
                  <a:gd name="connsiteY93" fmla="*/ 453017 h 2546252"/>
                  <a:gd name="connsiteX94" fmla="*/ 3783449 w 6161649"/>
                  <a:gd name="connsiteY94" fmla="*/ 429064 h 2546252"/>
                  <a:gd name="connsiteX95" fmla="*/ 3896751 w 6161649"/>
                  <a:gd name="connsiteY95" fmla="*/ 407963 h 2546252"/>
                  <a:gd name="connsiteX96" fmla="*/ 3903784 w 6161649"/>
                  <a:gd name="connsiteY96" fmla="*/ 407963 h 2546252"/>
                  <a:gd name="connsiteX97" fmla="*/ 3903784 w 6161649"/>
                  <a:gd name="connsiteY97" fmla="*/ 379827 h 2546252"/>
                  <a:gd name="connsiteX98" fmla="*/ 4192172 w 6161649"/>
                  <a:gd name="connsiteY98" fmla="*/ 379827 h 2546252"/>
                  <a:gd name="connsiteX99" fmla="*/ 4220307 w 6161649"/>
                  <a:gd name="connsiteY99" fmla="*/ 337624 h 2546252"/>
                  <a:gd name="connsiteX100" fmla="*/ 4389120 w 6161649"/>
                  <a:gd name="connsiteY100" fmla="*/ 337624 h 2546252"/>
                  <a:gd name="connsiteX101" fmla="*/ 4389120 w 6161649"/>
                  <a:gd name="connsiteY101" fmla="*/ 337624 h 2546252"/>
                  <a:gd name="connsiteX102" fmla="*/ 4543864 w 6161649"/>
                  <a:gd name="connsiteY102" fmla="*/ 330591 h 2546252"/>
                  <a:gd name="connsiteX103" fmla="*/ 4543864 w 6161649"/>
                  <a:gd name="connsiteY103" fmla="*/ 330591 h 2546252"/>
                  <a:gd name="connsiteX104" fmla="*/ 4642338 w 6161649"/>
                  <a:gd name="connsiteY104" fmla="*/ 270898 h 2546252"/>
                  <a:gd name="connsiteX105" fmla="*/ 4920841 w 6161649"/>
                  <a:gd name="connsiteY105" fmla="*/ 270898 h 2546252"/>
                  <a:gd name="connsiteX106" fmla="*/ 4965895 w 6161649"/>
                  <a:gd name="connsiteY106" fmla="*/ 239151 h 2546252"/>
                  <a:gd name="connsiteX107" fmla="*/ 5036234 w 6161649"/>
                  <a:gd name="connsiteY107" fmla="*/ 232117 h 2546252"/>
                  <a:gd name="connsiteX108" fmla="*/ 5057335 w 6161649"/>
                  <a:gd name="connsiteY108" fmla="*/ 211015 h 2546252"/>
                  <a:gd name="connsiteX109" fmla="*/ 5591907 w 6161649"/>
                  <a:gd name="connsiteY109" fmla="*/ 211015 h 2546252"/>
                  <a:gd name="connsiteX110" fmla="*/ 5591907 w 6161649"/>
                  <a:gd name="connsiteY110" fmla="*/ 211015 h 2546252"/>
                  <a:gd name="connsiteX111" fmla="*/ 5634111 w 6161649"/>
                  <a:gd name="connsiteY111" fmla="*/ 178887 h 2546252"/>
                  <a:gd name="connsiteX112" fmla="*/ 5720608 w 6161649"/>
                  <a:gd name="connsiteY112" fmla="*/ 170524 h 2546252"/>
                  <a:gd name="connsiteX113" fmla="*/ 5764522 w 6161649"/>
                  <a:gd name="connsiteY113" fmla="*/ 134783 h 2546252"/>
                  <a:gd name="connsiteX114" fmla="*/ 5808245 w 6161649"/>
                  <a:gd name="connsiteY114" fmla="*/ 99424 h 2546252"/>
                  <a:gd name="connsiteX115" fmla="*/ 5898545 w 6161649"/>
                  <a:gd name="connsiteY115" fmla="*/ 100184 h 2546252"/>
                  <a:gd name="connsiteX116" fmla="*/ 5908431 w 6161649"/>
                  <a:gd name="connsiteY116" fmla="*/ 35169 h 2546252"/>
                  <a:gd name="connsiteX117" fmla="*/ 5992837 w 6161649"/>
                  <a:gd name="connsiteY117" fmla="*/ 28135 h 2546252"/>
                  <a:gd name="connsiteX118" fmla="*/ 6084277 w 6161649"/>
                  <a:gd name="connsiteY118" fmla="*/ 21101 h 2546252"/>
                  <a:gd name="connsiteX119" fmla="*/ 6140547 w 6161649"/>
                  <a:gd name="connsiteY119" fmla="*/ 14067 h 2546252"/>
                  <a:gd name="connsiteX120" fmla="*/ 6161649 w 6161649"/>
                  <a:gd name="connsiteY120" fmla="*/ 0 h 2546252"/>
                  <a:gd name="connsiteX121" fmla="*/ 6161649 w 6161649"/>
                  <a:gd name="connsiteY121" fmla="*/ 0 h 2546252"/>
                  <a:gd name="connsiteX0" fmla="*/ 0 w 6161649"/>
                  <a:gd name="connsiteY0" fmla="*/ 2546252 h 2546252"/>
                  <a:gd name="connsiteX1" fmla="*/ 0 w 6161649"/>
                  <a:gd name="connsiteY1" fmla="*/ 2546252 h 2546252"/>
                  <a:gd name="connsiteX2" fmla="*/ 14067 w 6161649"/>
                  <a:gd name="connsiteY2" fmla="*/ 2482947 h 2546252"/>
                  <a:gd name="connsiteX3" fmla="*/ 28135 w 6161649"/>
                  <a:gd name="connsiteY3" fmla="*/ 2440744 h 2546252"/>
                  <a:gd name="connsiteX4" fmla="*/ 35169 w 6161649"/>
                  <a:gd name="connsiteY4" fmla="*/ 2370406 h 2546252"/>
                  <a:gd name="connsiteX5" fmla="*/ 42203 w 6161649"/>
                  <a:gd name="connsiteY5" fmla="*/ 2349304 h 2546252"/>
                  <a:gd name="connsiteX6" fmla="*/ 49237 w 6161649"/>
                  <a:gd name="connsiteY6" fmla="*/ 2307101 h 2546252"/>
                  <a:gd name="connsiteX7" fmla="*/ 56271 w 6161649"/>
                  <a:gd name="connsiteY7" fmla="*/ 2187526 h 2546252"/>
                  <a:gd name="connsiteX8" fmla="*/ 77372 w 6161649"/>
                  <a:gd name="connsiteY8" fmla="*/ 2110154 h 2546252"/>
                  <a:gd name="connsiteX9" fmla="*/ 84406 w 6161649"/>
                  <a:gd name="connsiteY9" fmla="*/ 2018714 h 2546252"/>
                  <a:gd name="connsiteX10" fmla="*/ 98474 w 6161649"/>
                  <a:gd name="connsiteY10" fmla="*/ 1976511 h 2546252"/>
                  <a:gd name="connsiteX11" fmla="*/ 105507 w 6161649"/>
                  <a:gd name="connsiteY11" fmla="*/ 1934307 h 2546252"/>
                  <a:gd name="connsiteX12" fmla="*/ 112541 w 6161649"/>
                  <a:gd name="connsiteY12" fmla="*/ 1913206 h 2546252"/>
                  <a:gd name="connsiteX13" fmla="*/ 134403 w 6161649"/>
                  <a:gd name="connsiteY13" fmla="*/ 1870623 h 2546252"/>
                  <a:gd name="connsiteX14" fmla="*/ 153414 w 6161649"/>
                  <a:gd name="connsiteY14" fmla="*/ 1835834 h 2546252"/>
                  <a:gd name="connsiteX15" fmla="*/ 179838 w 6161649"/>
                  <a:gd name="connsiteY15" fmla="*/ 1792300 h 2546252"/>
                  <a:gd name="connsiteX16" fmla="*/ 207215 w 6161649"/>
                  <a:gd name="connsiteY16" fmla="*/ 1738499 h 2546252"/>
                  <a:gd name="connsiteX17" fmla="*/ 211395 w 6161649"/>
                  <a:gd name="connsiteY17" fmla="*/ 1702571 h 2546252"/>
                  <a:gd name="connsiteX18" fmla="*/ 230405 w 6161649"/>
                  <a:gd name="connsiteY18" fmla="*/ 1670253 h 2546252"/>
                  <a:gd name="connsiteX19" fmla="*/ 261393 w 6161649"/>
                  <a:gd name="connsiteY19" fmla="*/ 1653714 h 2546252"/>
                  <a:gd name="connsiteX20" fmla="*/ 287816 w 6161649"/>
                  <a:gd name="connsiteY20" fmla="*/ 1637555 h 2546252"/>
                  <a:gd name="connsiteX21" fmla="*/ 296183 w 6161649"/>
                  <a:gd name="connsiteY21" fmla="*/ 1584706 h 2546252"/>
                  <a:gd name="connsiteX22" fmla="*/ 307018 w 6161649"/>
                  <a:gd name="connsiteY22" fmla="*/ 1517980 h 2546252"/>
                  <a:gd name="connsiteX23" fmla="*/ 342948 w 6161649"/>
                  <a:gd name="connsiteY23" fmla="*/ 1498969 h 2546252"/>
                  <a:gd name="connsiteX24" fmla="*/ 395036 w 6161649"/>
                  <a:gd name="connsiteY24" fmla="*/ 1479959 h 2546252"/>
                  <a:gd name="connsiteX25" fmla="*/ 441041 w 6161649"/>
                  <a:gd name="connsiteY25" fmla="*/ 1469123 h 2546252"/>
                  <a:gd name="connsiteX26" fmla="*/ 467086 w 6161649"/>
                  <a:gd name="connsiteY26" fmla="*/ 1442318 h 2546252"/>
                  <a:gd name="connsiteX27" fmla="*/ 485335 w 6161649"/>
                  <a:gd name="connsiteY27" fmla="*/ 1397644 h 2546252"/>
                  <a:gd name="connsiteX28" fmla="*/ 492369 w 6161649"/>
                  <a:gd name="connsiteY28" fmla="*/ 1371600 h 2546252"/>
                  <a:gd name="connsiteX29" fmla="*/ 530770 w 6161649"/>
                  <a:gd name="connsiteY29" fmla="*/ 1362475 h 2546252"/>
                  <a:gd name="connsiteX30" fmla="*/ 562707 w 6161649"/>
                  <a:gd name="connsiteY30" fmla="*/ 1329397 h 2546252"/>
                  <a:gd name="connsiteX31" fmla="*/ 576775 w 6161649"/>
                  <a:gd name="connsiteY31" fmla="*/ 1308295 h 2546252"/>
                  <a:gd name="connsiteX32" fmla="*/ 597877 w 6161649"/>
                  <a:gd name="connsiteY32" fmla="*/ 1294227 h 2546252"/>
                  <a:gd name="connsiteX33" fmla="*/ 604911 w 6161649"/>
                  <a:gd name="connsiteY33" fmla="*/ 1273126 h 2546252"/>
                  <a:gd name="connsiteX34" fmla="*/ 661181 w 6161649"/>
                  <a:gd name="connsiteY34" fmla="*/ 1259058 h 2546252"/>
                  <a:gd name="connsiteX35" fmla="*/ 773723 w 6161649"/>
                  <a:gd name="connsiteY35" fmla="*/ 1259058 h 2546252"/>
                  <a:gd name="connsiteX36" fmla="*/ 773723 w 6161649"/>
                  <a:gd name="connsiteY36" fmla="*/ 1252024 h 2546252"/>
                  <a:gd name="connsiteX37" fmla="*/ 844061 w 6161649"/>
                  <a:gd name="connsiteY37" fmla="*/ 1202787 h 2546252"/>
                  <a:gd name="connsiteX38" fmla="*/ 858129 w 6161649"/>
                  <a:gd name="connsiteY38" fmla="*/ 1202787 h 2546252"/>
                  <a:gd name="connsiteX39" fmla="*/ 942535 w 6161649"/>
                  <a:gd name="connsiteY39" fmla="*/ 1202787 h 2546252"/>
                  <a:gd name="connsiteX40" fmla="*/ 970671 w 6161649"/>
                  <a:gd name="connsiteY40" fmla="*/ 1146517 h 2546252"/>
                  <a:gd name="connsiteX41" fmla="*/ 1033975 w 6161649"/>
                  <a:gd name="connsiteY41" fmla="*/ 1132449 h 2546252"/>
                  <a:gd name="connsiteX42" fmla="*/ 1069144 w 6161649"/>
                  <a:gd name="connsiteY42" fmla="*/ 1125415 h 2546252"/>
                  <a:gd name="connsiteX43" fmla="*/ 1083212 w 6161649"/>
                  <a:gd name="connsiteY43" fmla="*/ 1104314 h 2546252"/>
                  <a:gd name="connsiteX44" fmla="*/ 1125415 w 6161649"/>
                  <a:gd name="connsiteY44" fmla="*/ 1090246 h 2546252"/>
                  <a:gd name="connsiteX45" fmla="*/ 1125415 w 6161649"/>
                  <a:gd name="connsiteY45" fmla="*/ 1090246 h 2546252"/>
                  <a:gd name="connsiteX46" fmla="*/ 1153551 w 6161649"/>
                  <a:gd name="connsiteY46" fmla="*/ 1083212 h 2546252"/>
                  <a:gd name="connsiteX47" fmla="*/ 1195754 w 6161649"/>
                  <a:gd name="connsiteY47" fmla="*/ 1069144 h 2546252"/>
                  <a:gd name="connsiteX48" fmla="*/ 1216855 w 6161649"/>
                  <a:gd name="connsiteY48" fmla="*/ 1026941 h 2546252"/>
                  <a:gd name="connsiteX49" fmla="*/ 1230923 w 6161649"/>
                  <a:gd name="connsiteY49" fmla="*/ 1005840 h 2546252"/>
                  <a:gd name="connsiteX50" fmla="*/ 1353160 w 6161649"/>
                  <a:gd name="connsiteY50" fmla="*/ 1001278 h 2546252"/>
                  <a:gd name="connsiteX51" fmla="*/ 1390420 w 6161649"/>
                  <a:gd name="connsiteY51" fmla="*/ 965347 h 2546252"/>
                  <a:gd name="connsiteX52" fmla="*/ 1460948 w 6161649"/>
                  <a:gd name="connsiteY52" fmla="*/ 968200 h 2546252"/>
                  <a:gd name="connsiteX53" fmla="*/ 1498209 w 6161649"/>
                  <a:gd name="connsiteY53" fmla="*/ 949569 h 2546252"/>
                  <a:gd name="connsiteX54" fmla="*/ 1519311 w 6161649"/>
                  <a:gd name="connsiteY54" fmla="*/ 935501 h 2546252"/>
                  <a:gd name="connsiteX55" fmla="*/ 1563604 w 6161649"/>
                  <a:gd name="connsiteY55" fmla="*/ 938352 h 2546252"/>
                  <a:gd name="connsiteX56" fmla="*/ 1617214 w 6161649"/>
                  <a:gd name="connsiteY56" fmla="*/ 927136 h 2546252"/>
                  <a:gd name="connsiteX57" fmla="*/ 1688123 w 6161649"/>
                  <a:gd name="connsiteY57" fmla="*/ 886264 h 2546252"/>
                  <a:gd name="connsiteX58" fmla="*/ 1732797 w 6161649"/>
                  <a:gd name="connsiteY58" fmla="*/ 865543 h 2546252"/>
                  <a:gd name="connsiteX59" fmla="*/ 1821766 w 6161649"/>
                  <a:gd name="connsiteY59" fmla="*/ 866303 h 2546252"/>
                  <a:gd name="connsiteX60" fmla="*/ 1855224 w 6161649"/>
                  <a:gd name="connsiteY60" fmla="*/ 844441 h 2546252"/>
                  <a:gd name="connsiteX61" fmla="*/ 1913206 w 6161649"/>
                  <a:gd name="connsiteY61" fmla="*/ 844061 h 2546252"/>
                  <a:gd name="connsiteX62" fmla="*/ 1965294 w 6161649"/>
                  <a:gd name="connsiteY62" fmla="*/ 850335 h 2546252"/>
                  <a:gd name="connsiteX63" fmla="*/ 2013581 w 6161649"/>
                  <a:gd name="connsiteY63" fmla="*/ 852426 h 2546252"/>
                  <a:gd name="connsiteX64" fmla="*/ 2072132 w 6161649"/>
                  <a:gd name="connsiteY64" fmla="*/ 850335 h 2546252"/>
                  <a:gd name="connsiteX65" fmla="*/ 2124221 w 6161649"/>
                  <a:gd name="connsiteY65" fmla="*/ 851095 h 2546252"/>
                  <a:gd name="connsiteX66" fmla="*/ 2145323 w 6161649"/>
                  <a:gd name="connsiteY66" fmla="*/ 844061 h 2546252"/>
                  <a:gd name="connsiteX67" fmla="*/ 2208627 w 6161649"/>
                  <a:gd name="connsiteY67" fmla="*/ 837027 h 2546252"/>
                  <a:gd name="connsiteX68" fmla="*/ 2300067 w 6161649"/>
                  <a:gd name="connsiteY68" fmla="*/ 829994 h 2546252"/>
                  <a:gd name="connsiteX69" fmla="*/ 2368315 w 6161649"/>
                  <a:gd name="connsiteY69" fmla="*/ 818208 h 2546252"/>
                  <a:gd name="connsiteX70" fmla="*/ 2433711 w 6161649"/>
                  <a:gd name="connsiteY70" fmla="*/ 808892 h 2546252"/>
                  <a:gd name="connsiteX71" fmla="*/ 2454812 w 6161649"/>
                  <a:gd name="connsiteY71" fmla="*/ 801858 h 2546252"/>
                  <a:gd name="connsiteX72" fmla="*/ 2539218 w 6161649"/>
                  <a:gd name="connsiteY72" fmla="*/ 787791 h 2546252"/>
                  <a:gd name="connsiteX73" fmla="*/ 2553286 w 6161649"/>
                  <a:gd name="connsiteY73" fmla="*/ 766689 h 2546252"/>
                  <a:gd name="connsiteX74" fmla="*/ 2560320 w 6161649"/>
                  <a:gd name="connsiteY74" fmla="*/ 745587 h 2546252"/>
                  <a:gd name="connsiteX75" fmla="*/ 2581421 w 6161649"/>
                  <a:gd name="connsiteY75" fmla="*/ 738554 h 2546252"/>
                  <a:gd name="connsiteX76" fmla="*/ 2679895 w 6161649"/>
                  <a:gd name="connsiteY76" fmla="*/ 745587 h 2546252"/>
                  <a:gd name="connsiteX77" fmla="*/ 2764301 w 6161649"/>
                  <a:gd name="connsiteY77" fmla="*/ 745587 h 2546252"/>
                  <a:gd name="connsiteX78" fmla="*/ 2771335 w 6161649"/>
                  <a:gd name="connsiteY78" fmla="*/ 724486 h 2546252"/>
                  <a:gd name="connsiteX79" fmla="*/ 2813538 w 6161649"/>
                  <a:gd name="connsiteY79" fmla="*/ 717452 h 2546252"/>
                  <a:gd name="connsiteX80" fmla="*/ 2855741 w 6161649"/>
                  <a:gd name="connsiteY80" fmla="*/ 703384 h 2546252"/>
                  <a:gd name="connsiteX81" fmla="*/ 3017520 w 6161649"/>
                  <a:gd name="connsiteY81" fmla="*/ 695590 h 2546252"/>
                  <a:gd name="connsiteX82" fmla="*/ 3034630 w 6161649"/>
                  <a:gd name="connsiteY82" fmla="*/ 679812 h 2546252"/>
                  <a:gd name="connsiteX83" fmla="*/ 3123027 w 6161649"/>
                  <a:gd name="connsiteY83" fmla="*/ 668215 h 2546252"/>
                  <a:gd name="connsiteX84" fmla="*/ 3151163 w 6161649"/>
                  <a:gd name="connsiteY84" fmla="*/ 661181 h 2546252"/>
                  <a:gd name="connsiteX85" fmla="*/ 3200400 w 6161649"/>
                  <a:gd name="connsiteY85" fmla="*/ 647114 h 2546252"/>
                  <a:gd name="connsiteX86" fmla="*/ 3242603 w 6161649"/>
                  <a:gd name="connsiteY86" fmla="*/ 640080 h 2546252"/>
                  <a:gd name="connsiteX87" fmla="*/ 3294691 w 6161649"/>
                  <a:gd name="connsiteY87" fmla="*/ 628863 h 2546252"/>
                  <a:gd name="connsiteX88" fmla="*/ 3334043 w 6161649"/>
                  <a:gd name="connsiteY88" fmla="*/ 597877 h 2546252"/>
                  <a:gd name="connsiteX89" fmla="*/ 3397347 w 6161649"/>
                  <a:gd name="connsiteY89" fmla="*/ 513471 h 2546252"/>
                  <a:gd name="connsiteX90" fmla="*/ 3453618 w 6161649"/>
                  <a:gd name="connsiteY90" fmla="*/ 485335 h 2546252"/>
                  <a:gd name="connsiteX91" fmla="*/ 3495821 w 6161649"/>
                  <a:gd name="connsiteY91" fmla="*/ 471267 h 2546252"/>
                  <a:gd name="connsiteX92" fmla="*/ 3567300 w 6161649"/>
                  <a:gd name="connsiteY92" fmla="*/ 457581 h 2546252"/>
                  <a:gd name="connsiteX93" fmla="*/ 3655130 w 6161649"/>
                  <a:gd name="connsiteY93" fmla="*/ 453017 h 2546252"/>
                  <a:gd name="connsiteX94" fmla="*/ 3783449 w 6161649"/>
                  <a:gd name="connsiteY94" fmla="*/ 429064 h 2546252"/>
                  <a:gd name="connsiteX95" fmla="*/ 3896751 w 6161649"/>
                  <a:gd name="connsiteY95" fmla="*/ 407963 h 2546252"/>
                  <a:gd name="connsiteX96" fmla="*/ 3903784 w 6161649"/>
                  <a:gd name="connsiteY96" fmla="*/ 407963 h 2546252"/>
                  <a:gd name="connsiteX97" fmla="*/ 3903784 w 6161649"/>
                  <a:gd name="connsiteY97" fmla="*/ 379827 h 2546252"/>
                  <a:gd name="connsiteX98" fmla="*/ 4192172 w 6161649"/>
                  <a:gd name="connsiteY98" fmla="*/ 379827 h 2546252"/>
                  <a:gd name="connsiteX99" fmla="*/ 4220307 w 6161649"/>
                  <a:gd name="connsiteY99" fmla="*/ 337624 h 2546252"/>
                  <a:gd name="connsiteX100" fmla="*/ 4389120 w 6161649"/>
                  <a:gd name="connsiteY100" fmla="*/ 337624 h 2546252"/>
                  <a:gd name="connsiteX101" fmla="*/ 4389120 w 6161649"/>
                  <a:gd name="connsiteY101" fmla="*/ 337624 h 2546252"/>
                  <a:gd name="connsiteX102" fmla="*/ 4543864 w 6161649"/>
                  <a:gd name="connsiteY102" fmla="*/ 330591 h 2546252"/>
                  <a:gd name="connsiteX103" fmla="*/ 4543864 w 6161649"/>
                  <a:gd name="connsiteY103" fmla="*/ 330591 h 2546252"/>
                  <a:gd name="connsiteX104" fmla="*/ 4642338 w 6161649"/>
                  <a:gd name="connsiteY104" fmla="*/ 270898 h 2546252"/>
                  <a:gd name="connsiteX105" fmla="*/ 4920841 w 6161649"/>
                  <a:gd name="connsiteY105" fmla="*/ 270898 h 2546252"/>
                  <a:gd name="connsiteX106" fmla="*/ 4965895 w 6161649"/>
                  <a:gd name="connsiteY106" fmla="*/ 239151 h 2546252"/>
                  <a:gd name="connsiteX107" fmla="*/ 5036234 w 6161649"/>
                  <a:gd name="connsiteY107" fmla="*/ 232117 h 2546252"/>
                  <a:gd name="connsiteX108" fmla="*/ 5057335 w 6161649"/>
                  <a:gd name="connsiteY108" fmla="*/ 211015 h 2546252"/>
                  <a:gd name="connsiteX109" fmla="*/ 5591907 w 6161649"/>
                  <a:gd name="connsiteY109" fmla="*/ 211015 h 2546252"/>
                  <a:gd name="connsiteX110" fmla="*/ 5591907 w 6161649"/>
                  <a:gd name="connsiteY110" fmla="*/ 211015 h 2546252"/>
                  <a:gd name="connsiteX111" fmla="*/ 5634111 w 6161649"/>
                  <a:gd name="connsiteY111" fmla="*/ 178887 h 2546252"/>
                  <a:gd name="connsiteX112" fmla="*/ 5720608 w 6161649"/>
                  <a:gd name="connsiteY112" fmla="*/ 170524 h 2546252"/>
                  <a:gd name="connsiteX113" fmla="*/ 5764522 w 6161649"/>
                  <a:gd name="connsiteY113" fmla="*/ 134783 h 2546252"/>
                  <a:gd name="connsiteX114" fmla="*/ 5808245 w 6161649"/>
                  <a:gd name="connsiteY114" fmla="*/ 99424 h 2546252"/>
                  <a:gd name="connsiteX115" fmla="*/ 5898545 w 6161649"/>
                  <a:gd name="connsiteY115" fmla="*/ 100184 h 2546252"/>
                  <a:gd name="connsiteX116" fmla="*/ 5908431 w 6161649"/>
                  <a:gd name="connsiteY116" fmla="*/ 35169 h 2546252"/>
                  <a:gd name="connsiteX117" fmla="*/ 5992837 w 6161649"/>
                  <a:gd name="connsiteY117" fmla="*/ 28135 h 2546252"/>
                  <a:gd name="connsiteX118" fmla="*/ 6084277 w 6161649"/>
                  <a:gd name="connsiteY118" fmla="*/ 21101 h 2546252"/>
                  <a:gd name="connsiteX119" fmla="*/ 6140547 w 6161649"/>
                  <a:gd name="connsiteY119" fmla="*/ 14067 h 2546252"/>
                  <a:gd name="connsiteX120" fmla="*/ 6161649 w 6161649"/>
                  <a:gd name="connsiteY120" fmla="*/ 0 h 2546252"/>
                  <a:gd name="connsiteX121" fmla="*/ 6161649 w 6161649"/>
                  <a:gd name="connsiteY121" fmla="*/ 0 h 2546252"/>
                  <a:gd name="connsiteX0" fmla="*/ 0 w 6161649"/>
                  <a:gd name="connsiteY0" fmla="*/ 2546252 h 2546252"/>
                  <a:gd name="connsiteX1" fmla="*/ 0 w 6161649"/>
                  <a:gd name="connsiteY1" fmla="*/ 2546252 h 2546252"/>
                  <a:gd name="connsiteX2" fmla="*/ 14067 w 6161649"/>
                  <a:gd name="connsiteY2" fmla="*/ 2482947 h 2546252"/>
                  <a:gd name="connsiteX3" fmla="*/ 28135 w 6161649"/>
                  <a:gd name="connsiteY3" fmla="*/ 2440744 h 2546252"/>
                  <a:gd name="connsiteX4" fmla="*/ 35169 w 6161649"/>
                  <a:gd name="connsiteY4" fmla="*/ 2370406 h 2546252"/>
                  <a:gd name="connsiteX5" fmla="*/ 42203 w 6161649"/>
                  <a:gd name="connsiteY5" fmla="*/ 2349304 h 2546252"/>
                  <a:gd name="connsiteX6" fmla="*/ 49237 w 6161649"/>
                  <a:gd name="connsiteY6" fmla="*/ 2307101 h 2546252"/>
                  <a:gd name="connsiteX7" fmla="*/ 56271 w 6161649"/>
                  <a:gd name="connsiteY7" fmla="*/ 2187526 h 2546252"/>
                  <a:gd name="connsiteX8" fmla="*/ 77372 w 6161649"/>
                  <a:gd name="connsiteY8" fmla="*/ 2110154 h 2546252"/>
                  <a:gd name="connsiteX9" fmla="*/ 84406 w 6161649"/>
                  <a:gd name="connsiteY9" fmla="*/ 2018714 h 2546252"/>
                  <a:gd name="connsiteX10" fmla="*/ 98474 w 6161649"/>
                  <a:gd name="connsiteY10" fmla="*/ 1976511 h 2546252"/>
                  <a:gd name="connsiteX11" fmla="*/ 105507 w 6161649"/>
                  <a:gd name="connsiteY11" fmla="*/ 1934307 h 2546252"/>
                  <a:gd name="connsiteX12" fmla="*/ 112541 w 6161649"/>
                  <a:gd name="connsiteY12" fmla="*/ 1913206 h 2546252"/>
                  <a:gd name="connsiteX13" fmla="*/ 134403 w 6161649"/>
                  <a:gd name="connsiteY13" fmla="*/ 1870623 h 2546252"/>
                  <a:gd name="connsiteX14" fmla="*/ 153414 w 6161649"/>
                  <a:gd name="connsiteY14" fmla="*/ 1835834 h 2546252"/>
                  <a:gd name="connsiteX15" fmla="*/ 179838 w 6161649"/>
                  <a:gd name="connsiteY15" fmla="*/ 1792300 h 2546252"/>
                  <a:gd name="connsiteX16" fmla="*/ 207215 w 6161649"/>
                  <a:gd name="connsiteY16" fmla="*/ 1738499 h 2546252"/>
                  <a:gd name="connsiteX17" fmla="*/ 211395 w 6161649"/>
                  <a:gd name="connsiteY17" fmla="*/ 1702571 h 2546252"/>
                  <a:gd name="connsiteX18" fmla="*/ 230405 w 6161649"/>
                  <a:gd name="connsiteY18" fmla="*/ 1670253 h 2546252"/>
                  <a:gd name="connsiteX19" fmla="*/ 261393 w 6161649"/>
                  <a:gd name="connsiteY19" fmla="*/ 1653714 h 2546252"/>
                  <a:gd name="connsiteX20" fmla="*/ 287816 w 6161649"/>
                  <a:gd name="connsiteY20" fmla="*/ 1637555 h 2546252"/>
                  <a:gd name="connsiteX21" fmla="*/ 296183 w 6161649"/>
                  <a:gd name="connsiteY21" fmla="*/ 1584706 h 2546252"/>
                  <a:gd name="connsiteX22" fmla="*/ 307018 w 6161649"/>
                  <a:gd name="connsiteY22" fmla="*/ 1517980 h 2546252"/>
                  <a:gd name="connsiteX23" fmla="*/ 342948 w 6161649"/>
                  <a:gd name="connsiteY23" fmla="*/ 1498969 h 2546252"/>
                  <a:gd name="connsiteX24" fmla="*/ 395036 w 6161649"/>
                  <a:gd name="connsiteY24" fmla="*/ 1479959 h 2546252"/>
                  <a:gd name="connsiteX25" fmla="*/ 441041 w 6161649"/>
                  <a:gd name="connsiteY25" fmla="*/ 1469123 h 2546252"/>
                  <a:gd name="connsiteX26" fmla="*/ 467086 w 6161649"/>
                  <a:gd name="connsiteY26" fmla="*/ 1442318 h 2546252"/>
                  <a:gd name="connsiteX27" fmla="*/ 485335 w 6161649"/>
                  <a:gd name="connsiteY27" fmla="*/ 1397644 h 2546252"/>
                  <a:gd name="connsiteX28" fmla="*/ 492369 w 6161649"/>
                  <a:gd name="connsiteY28" fmla="*/ 1371600 h 2546252"/>
                  <a:gd name="connsiteX29" fmla="*/ 530770 w 6161649"/>
                  <a:gd name="connsiteY29" fmla="*/ 1362475 h 2546252"/>
                  <a:gd name="connsiteX30" fmla="*/ 565178 w 6161649"/>
                  <a:gd name="connsiteY30" fmla="*/ 1339283 h 2546252"/>
                  <a:gd name="connsiteX31" fmla="*/ 576775 w 6161649"/>
                  <a:gd name="connsiteY31" fmla="*/ 1308295 h 2546252"/>
                  <a:gd name="connsiteX32" fmla="*/ 597877 w 6161649"/>
                  <a:gd name="connsiteY32" fmla="*/ 1294227 h 2546252"/>
                  <a:gd name="connsiteX33" fmla="*/ 604911 w 6161649"/>
                  <a:gd name="connsiteY33" fmla="*/ 1273126 h 2546252"/>
                  <a:gd name="connsiteX34" fmla="*/ 661181 w 6161649"/>
                  <a:gd name="connsiteY34" fmla="*/ 1259058 h 2546252"/>
                  <a:gd name="connsiteX35" fmla="*/ 773723 w 6161649"/>
                  <a:gd name="connsiteY35" fmla="*/ 1259058 h 2546252"/>
                  <a:gd name="connsiteX36" fmla="*/ 773723 w 6161649"/>
                  <a:gd name="connsiteY36" fmla="*/ 1252024 h 2546252"/>
                  <a:gd name="connsiteX37" fmla="*/ 844061 w 6161649"/>
                  <a:gd name="connsiteY37" fmla="*/ 1202787 h 2546252"/>
                  <a:gd name="connsiteX38" fmla="*/ 858129 w 6161649"/>
                  <a:gd name="connsiteY38" fmla="*/ 1202787 h 2546252"/>
                  <a:gd name="connsiteX39" fmla="*/ 942535 w 6161649"/>
                  <a:gd name="connsiteY39" fmla="*/ 1202787 h 2546252"/>
                  <a:gd name="connsiteX40" fmla="*/ 970671 w 6161649"/>
                  <a:gd name="connsiteY40" fmla="*/ 1146517 h 2546252"/>
                  <a:gd name="connsiteX41" fmla="*/ 1033975 w 6161649"/>
                  <a:gd name="connsiteY41" fmla="*/ 1132449 h 2546252"/>
                  <a:gd name="connsiteX42" fmla="*/ 1069144 w 6161649"/>
                  <a:gd name="connsiteY42" fmla="*/ 1125415 h 2546252"/>
                  <a:gd name="connsiteX43" fmla="*/ 1083212 w 6161649"/>
                  <a:gd name="connsiteY43" fmla="*/ 1104314 h 2546252"/>
                  <a:gd name="connsiteX44" fmla="*/ 1125415 w 6161649"/>
                  <a:gd name="connsiteY44" fmla="*/ 1090246 h 2546252"/>
                  <a:gd name="connsiteX45" fmla="*/ 1125415 w 6161649"/>
                  <a:gd name="connsiteY45" fmla="*/ 1090246 h 2546252"/>
                  <a:gd name="connsiteX46" fmla="*/ 1153551 w 6161649"/>
                  <a:gd name="connsiteY46" fmla="*/ 1083212 h 2546252"/>
                  <a:gd name="connsiteX47" fmla="*/ 1195754 w 6161649"/>
                  <a:gd name="connsiteY47" fmla="*/ 1069144 h 2546252"/>
                  <a:gd name="connsiteX48" fmla="*/ 1216855 w 6161649"/>
                  <a:gd name="connsiteY48" fmla="*/ 1026941 h 2546252"/>
                  <a:gd name="connsiteX49" fmla="*/ 1230923 w 6161649"/>
                  <a:gd name="connsiteY49" fmla="*/ 1005840 h 2546252"/>
                  <a:gd name="connsiteX50" fmla="*/ 1353160 w 6161649"/>
                  <a:gd name="connsiteY50" fmla="*/ 1001278 h 2546252"/>
                  <a:gd name="connsiteX51" fmla="*/ 1390420 w 6161649"/>
                  <a:gd name="connsiteY51" fmla="*/ 965347 h 2546252"/>
                  <a:gd name="connsiteX52" fmla="*/ 1460948 w 6161649"/>
                  <a:gd name="connsiteY52" fmla="*/ 968200 h 2546252"/>
                  <a:gd name="connsiteX53" fmla="*/ 1498209 w 6161649"/>
                  <a:gd name="connsiteY53" fmla="*/ 949569 h 2546252"/>
                  <a:gd name="connsiteX54" fmla="*/ 1519311 w 6161649"/>
                  <a:gd name="connsiteY54" fmla="*/ 935501 h 2546252"/>
                  <a:gd name="connsiteX55" fmla="*/ 1563604 w 6161649"/>
                  <a:gd name="connsiteY55" fmla="*/ 938352 h 2546252"/>
                  <a:gd name="connsiteX56" fmla="*/ 1617214 w 6161649"/>
                  <a:gd name="connsiteY56" fmla="*/ 927136 h 2546252"/>
                  <a:gd name="connsiteX57" fmla="*/ 1688123 w 6161649"/>
                  <a:gd name="connsiteY57" fmla="*/ 886264 h 2546252"/>
                  <a:gd name="connsiteX58" fmla="*/ 1732797 w 6161649"/>
                  <a:gd name="connsiteY58" fmla="*/ 865543 h 2546252"/>
                  <a:gd name="connsiteX59" fmla="*/ 1821766 w 6161649"/>
                  <a:gd name="connsiteY59" fmla="*/ 866303 h 2546252"/>
                  <a:gd name="connsiteX60" fmla="*/ 1855224 w 6161649"/>
                  <a:gd name="connsiteY60" fmla="*/ 844441 h 2546252"/>
                  <a:gd name="connsiteX61" fmla="*/ 1913206 w 6161649"/>
                  <a:gd name="connsiteY61" fmla="*/ 844061 h 2546252"/>
                  <a:gd name="connsiteX62" fmla="*/ 1965294 w 6161649"/>
                  <a:gd name="connsiteY62" fmla="*/ 850335 h 2546252"/>
                  <a:gd name="connsiteX63" fmla="*/ 2013581 w 6161649"/>
                  <a:gd name="connsiteY63" fmla="*/ 852426 h 2546252"/>
                  <a:gd name="connsiteX64" fmla="*/ 2072132 w 6161649"/>
                  <a:gd name="connsiteY64" fmla="*/ 850335 h 2546252"/>
                  <a:gd name="connsiteX65" fmla="*/ 2124221 w 6161649"/>
                  <a:gd name="connsiteY65" fmla="*/ 851095 h 2546252"/>
                  <a:gd name="connsiteX66" fmla="*/ 2145323 w 6161649"/>
                  <a:gd name="connsiteY66" fmla="*/ 844061 h 2546252"/>
                  <a:gd name="connsiteX67" fmla="*/ 2208627 w 6161649"/>
                  <a:gd name="connsiteY67" fmla="*/ 837027 h 2546252"/>
                  <a:gd name="connsiteX68" fmla="*/ 2300067 w 6161649"/>
                  <a:gd name="connsiteY68" fmla="*/ 829994 h 2546252"/>
                  <a:gd name="connsiteX69" fmla="*/ 2368315 w 6161649"/>
                  <a:gd name="connsiteY69" fmla="*/ 818208 h 2546252"/>
                  <a:gd name="connsiteX70" fmla="*/ 2433711 w 6161649"/>
                  <a:gd name="connsiteY70" fmla="*/ 808892 h 2546252"/>
                  <a:gd name="connsiteX71" fmla="*/ 2454812 w 6161649"/>
                  <a:gd name="connsiteY71" fmla="*/ 801858 h 2546252"/>
                  <a:gd name="connsiteX72" fmla="*/ 2539218 w 6161649"/>
                  <a:gd name="connsiteY72" fmla="*/ 787791 h 2546252"/>
                  <a:gd name="connsiteX73" fmla="*/ 2553286 w 6161649"/>
                  <a:gd name="connsiteY73" fmla="*/ 766689 h 2546252"/>
                  <a:gd name="connsiteX74" fmla="*/ 2560320 w 6161649"/>
                  <a:gd name="connsiteY74" fmla="*/ 745587 h 2546252"/>
                  <a:gd name="connsiteX75" fmla="*/ 2581421 w 6161649"/>
                  <a:gd name="connsiteY75" fmla="*/ 738554 h 2546252"/>
                  <a:gd name="connsiteX76" fmla="*/ 2679895 w 6161649"/>
                  <a:gd name="connsiteY76" fmla="*/ 745587 h 2546252"/>
                  <a:gd name="connsiteX77" fmla="*/ 2764301 w 6161649"/>
                  <a:gd name="connsiteY77" fmla="*/ 745587 h 2546252"/>
                  <a:gd name="connsiteX78" fmla="*/ 2771335 w 6161649"/>
                  <a:gd name="connsiteY78" fmla="*/ 724486 h 2546252"/>
                  <a:gd name="connsiteX79" fmla="*/ 2813538 w 6161649"/>
                  <a:gd name="connsiteY79" fmla="*/ 717452 h 2546252"/>
                  <a:gd name="connsiteX80" fmla="*/ 2855741 w 6161649"/>
                  <a:gd name="connsiteY80" fmla="*/ 703384 h 2546252"/>
                  <a:gd name="connsiteX81" fmla="*/ 3017520 w 6161649"/>
                  <a:gd name="connsiteY81" fmla="*/ 695590 h 2546252"/>
                  <a:gd name="connsiteX82" fmla="*/ 3034630 w 6161649"/>
                  <a:gd name="connsiteY82" fmla="*/ 679812 h 2546252"/>
                  <a:gd name="connsiteX83" fmla="*/ 3123027 w 6161649"/>
                  <a:gd name="connsiteY83" fmla="*/ 668215 h 2546252"/>
                  <a:gd name="connsiteX84" fmla="*/ 3151163 w 6161649"/>
                  <a:gd name="connsiteY84" fmla="*/ 661181 h 2546252"/>
                  <a:gd name="connsiteX85" fmla="*/ 3200400 w 6161649"/>
                  <a:gd name="connsiteY85" fmla="*/ 647114 h 2546252"/>
                  <a:gd name="connsiteX86" fmla="*/ 3242603 w 6161649"/>
                  <a:gd name="connsiteY86" fmla="*/ 640080 h 2546252"/>
                  <a:gd name="connsiteX87" fmla="*/ 3294691 w 6161649"/>
                  <a:gd name="connsiteY87" fmla="*/ 628863 h 2546252"/>
                  <a:gd name="connsiteX88" fmla="*/ 3334043 w 6161649"/>
                  <a:gd name="connsiteY88" fmla="*/ 597877 h 2546252"/>
                  <a:gd name="connsiteX89" fmla="*/ 3397347 w 6161649"/>
                  <a:gd name="connsiteY89" fmla="*/ 513471 h 2546252"/>
                  <a:gd name="connsiteX90" fmla="*/ 3453618 w 6161649"/>
                  <a:gd name="connsiteY90" fmla="*/ 485335 h 2546252"/>
                  <a:gd name="connsiteX91" fmla="*/ 3495821 w 6161649"/>
                  <a:gd name="connsiteY91" fmla="*/ 471267 h 2546252"/>
                  <a:gd name="connsiteX92" fmla="*/ 3567300 w 6161649"/>
                  <a:gd name="connsiteY92" fmla="*/ 457581 h 2546252"/>
                  <a:gd name="connsiteX93" fmla="*/ 3655130 w 6161649"/>
                  <a:gd name="connsiteY93" fmla="*/ 453017 h 2546252"/>
                  <a:gd name="connsiteX94" fmla="*/ 3783449 w 6161649"/>
                  <a:gd name="connsiteY94" fmla="*/ 429064 h 2546252"/>
                  <a:gd name="connsiteX95" fmla="*/ 3896751 w 6161649"/>
                  <a:gd name="connsiteY95" fmla="*/ 407963 h 2546252"/>
                  <a:gd name="connsiteX96" fmla="*/ 3903784 w 6161649"/>
                  <a:gd name="connsiteY96" fmla="*/ 407963 h 2546252"/>
                  <a:gd name="connsiteX97" fmla="*/ 3903784 w 6161649"/>
                  <a:gd name="connsiteY97" fmla="*/ 379827 h 2546252"/>
                  <a:gd name="connsiteX98" fmla="*/ 4192172 w 6161649"/>
                  <a:gd name="connsiteY98" fmla="*/ 379827 h 2546252"/>
                  <a:gd name="connsiteX99" fmla="*/ 4220307 w 6161649"/>
                  <a:gd name="connsiteY99" fmla="*/ 337624 h 2546252"/>
                  <a:gd name="connsiteX100" fmla="*/ 4389120 w 6161649"/>
                  <a:gd name="connsiteY100" fmla="*/ 337624 h 2546252"/>
                  <a:gd name="connsiteX101" fmla="*/ 4389120 w 6161649"/>
                  <a:gd name="connsiteY101" fmla="*/ 337624 h 2546252"/>
                  <a:gd name="connsiteX102" fmla="*/ 4543864 w 6161649"/>
                  <a:gd name="connsiteY102" fmla="*/ 330591 h 2546252"/>
                  <a:gd name="connsiteX103" fmla="*/ 4543864 w 6161649"/>
                  <a:gd name="connsiteY103" fmla="*/ 330591 h 2546252"/>
                  <a:gd name="connsiteX104" fmla="*/ 4642338 w 6161649"/>
                  <a:gd name="connsiteY104" fmla="*/ 270898 h 2546252"/>
                  <a:gd name="connsiteX105" fmla="*/ 4920841 w 6161649"/>
                  <a:gd name="connsiteY105" fmla="*/ 270898 h 2546252"/>
                  <a:gd name="connsiteX106" fmla="*/ 4965895 w 6161649"/>
                  <a:gd name="connsiteY106" fmla="*/ 239151 h 2546252"/>
                  <a:gd name="connsiteX107" fmla="*/ 5036234 w 6161649"/>
                  <a:gd name="connsiteY107" fmla="*/ 232117 h 2546252"/>
                  <a:gd name="connsiteX108" fmla="*/ 5057335 w 6161649"/>
                  <a:gd name="connsiteY108" fmla="*/ 211015 h 2546252"/>
                  <a:gd name="connsiteX109" fmla="*/ 5591907 w 6161649"/>
                  <a:gd name="connsiteY109" fmla="*/ 211015 h 2546252"/>
                  <a:gd name="connsiteX110" fmla="*/ 5591907 w 6161649"/>
                  <a:gd name="connsiteY110" fmla="*/ 211015 h 2546252"/>
                  <a:gd name="connsiteX111" fmla="*/ 5634111 w 6161649"/>
                  <a:gd name="connsiteY111" fmla="*/ 178887 h 2546252"/>
                  <a:gd name="connsiteX112" fmla="*/ 5720608 w 6161649"/>
                  <a:gd name="connsiteY112" fmla="*/ 170524 h 2546252"/>
                  <a:gd name="connsiteX113" fmla="*/ 5764522 w 6161649"/>
                  <a:gd name="connsiteY113" fmla="*/ 134783 h 2546252"/>
                  <a:gd name="connsiteX114" fmla="*/ 5808245 w 6161649"/>
                  <a:gd name="connsiteY114" fmla="*/ 99424 h 2546252"/>
                  <a:gd name="connsiteX115" fmla="*/ 5898545 w 6161649"/>
                  <a:gd name="connsiteY115" fmla="*/ 100184 h 2546252"/>
                  <a:gd name="connsiteX116" fmla="*/ 5908431 w 6161649"/>
                  <a:gd name="connsiteY116" fmla="*/ 35169 h 2546252"/>
                  <a:gd name="connsiteX117" fmla="*/ 5992837 w 6161649"/>
                  <a:gd name="connsiteY117" fmla="*/ 28135 h 2546252"/>
                  <a:gd name="connsiteX118" fmla="*/ 6084277 w 6161649"/>
                  <a:gd name="connsiteY118" fmla="*/ 21101 h 2546252"/>
                  <a:gd name="connsiteX119" fmla="*/ 6140547 w 6161649"/>
                  <a:gd name="connsiteY119" fmla="*/ 14067 h 2546252"/>
                  <a:gd name="connsiteX120" fmla="*/ 6161649 w 6161649"/>
                  <a:gd name="connsiteY120" fmla="*/ 0 h 2546252"/>
                  <a:gd name="connsiteX121" fmla="*/ 6161649 w 6161649"/>
                  <a:gd name="connsiteY121" fmla="*/ 0 h 2546252"/>
                  <a:gd name="connsiteX0" fmla="*/ 0 w 6161649"/>
                  <a:gd name="connsiteY0" fmla="*/ 2546252 h 2546252"/>
                  <a:gd name="connsiteX1" fmla="*/ 0 w 6161649"/>
                  <a:gd name="connsiteY1" fmla="*/ 2546252 h 2546252"/>
                  <a:gd name="connsiteX2" fmla="*/ 14067 w 6161649"/>
                  <a:gd name="connsiteY2" fmla="*/ 2482947 h 2546252"/>
                  <a:gd name="connsiteX3" fmla="*/ 28135 w 6161649"/>
                  <a:gd name="connsiteY3" fmla="*/ 2440744 h 2546252"/>
                  <a:gd name="connsiteX4" fmla="*/ 35169 w 6161649"/>
                  <a:gd name="connsiteY4" fmla="*/ 2370406 h 2546252"/>
                  <a:gd name="connsiteX5" fmla="*/ 42203 w 6161649"/>
                  <a:gd name="connsiteY5" fmla="*/ 2349304 h 2546252"/>
                  <a:gd name="connsiteX6" fmla="*/ 49237 w 6161649"/>
                  <a:gd name="connsiteY6" fmla="*/ 2307101 h 2546252"/>
                  <a:gd name="connsiteX7" fmla="*/ 56271 w 6161649"/>
                  <a:gd name="connsiteY7" fmla="*/ 2187526 h 2546252"/>
                  <a:gd name="connsiteX8" fmla="*/ 77372 w 6161649"/>
                  <a:gd name="connsiteY8" fmla="*/ 2110154 h 2546252"/>
                  <a:gd name="connsiteX9" fmla="*/ 84406 w 6161649"/>
                  <a:gd name="connsiteY9" fmla="*/ 2018714 h 2546252"/>
                  <a:gd name="connsiteX10" fmla="*/ 98474 w 6161649"/>
                  <a:gd name="connsiteY10" fmla="*/ 1976511 h 2546252"/>
                  <a:gd name="connsiteX11" fmla="*/ 105507 w 6161649"/>
                  <a:gd name="connsiteY11" fmla="*/ 1934307 h 2546252"/>
                  <a:gd name="connsiteX12" fmla="*/ 112541 w 6161649"/>
                  <a:gd name="connsiteY12" fmla="*/ 1913206 h 2546252"/>
                  <a:gd name="connsiteX13" fmla="*/ 134403 w 6161649"/>
                  <a:gd name="connsiteY13" fmla="*/ 1870623 h 2546252"/>
                  <a:gd name="connsiteX14" fmla="*/ 153414 w 6161649"/>
                  <a:gd name="connsiteY14" fmla="*/ 1835834 h 2546252"/>
                  <a:gd name="connsiteX15" fmla="*/ 179838 w 6161649"/>
                  <a:gd name="connsiteY15" fmla="*/ 1792300 h 2546252"/>
                  <a:gd name="connsiteX16" fmla="*/ 207215 w 6161649"/>
                  <a:gd name="connsiteY16" fmla="*/ 1738499 h 2546252"/>
                  <a:gd name="connsiteX17" fmla="*/ 211395 w 6161649"/>
                  <a:gd name="connsiteY17" fmla="*/ 1702571 h 2546252"/>
                  <a:gd name="connsiteX18" fmla="*/ 230405 w 6161649"/>
                  <a:gd name="connsiteY18" fmla="*/ 1670253 h 2546252"/>
                  <a:gd name="connsiteX19" fmla="*/ 261393 w 6161649"/>
                  <a:gd name="connsiteY19" fmla="*/ 1653714 h 2546252"/>
                  <a:gd name="connsiteX20" fmla="*/ 287816 w 6161649"/>
                  <a:gd name="connsiteY20" fmla="*/ 1637555 h 2546252"/>
                  <a:gd name="connsiteX21" fmla="*/ 296183 w 6161649"/>
                  <a:gd name="connsiteY21" fmla="*/ 1584706 h 2546252"/>
                  <a:gd name="connsiteX22" fmla="*/ 307018 w 6161649"/>
                  <a:gd name="connsiteY22" fmla="*/ 1517980 h 2546252"/>
                  <a:gd name="connsiteX23" fmla="*/ 342948 w 6161649"/>
                  <a:gd name="connsiteY23" fmla="*/ 1498969 h 2546252"/>
                  <a:gd name="connsiteX24" fmla="*/ 395036 w 6161649"/>
                  <a:gd name="connsiteY24" fmla="*/ 1479959 h 2546252"/>
                  <a:gd name="connsiteX25" fmla="*/ 441041 w 6161649"/>
                  <a:gd name="connsiteY25" fmla="*/ 1469123 h 2546252"/>
                  <a:gd name="connsiteX26" fmla="*/ 467086 w 6161649"/>
                  <a:gd name="connsiteY26" fmla="*/ 1442318 h 2546252"/>
                  <a:gd name="connsiteX27" fmla="*/ 485335 w 6161649"/>
                  <a:gd name="connsiteY27" fmla="*/ 1397644 h 2546252"/>
                  <a:gd name="connsiteX28" fmla="*/ 492369 w 6161649"/>
                  <a:gd name="connsiteY28" fmla="*/ 1371600 h 2546252"/>
                  <a:gd name="connsiteX29" fmla="*/ 530770 w 6161649"/>
                  <a:gd name="connsiteY29" fmla="*/ 1362475 h 2546252"/>
                  <a:gd name="connsiteX30" fmla="*/ 565178 w 6161649"/>
                  <a:gd name="connsiteY30" fmla="*/ 1339283 h 2546252"/>
                  <a:gd name="connsiteX31" fmla="*/ 576775 w 6161649"/>
                  <a:gd name="connsiteY31" fmla="*/ 1308295 h 2546252"/>
                  <a:gd name="connsiteX32" fmla="*/ 597877 w 6161649"/>
                  <a:gd name="connsiteY32" fmla="*/ 1294227 h 2546252"/>
                  <a:gd name="connsiteX33" fmla="*/ 604911 w 6161649"/>
                  <a:gd name="connsiteY33" fmla="*/ 1273126 h 2546252"/>
                  <a:gd name="connsiteX34" fmla="*/ 661181 w 6161649"/>
                  <a:gd name="connsiteY34" fmla="*/ 1259058 h 2546252"/>
                  <a:gd name="connsiteX35" fmla="*/ 773723 w 6161649"/>
                  <a:gd name="connsiteY35" fmla="*/ 1259058 h 2546252"/>
                  <a:gd name="connsiteX36" fmla="*/ 773723 w 6161649"/>
                  <a:gd name="connsiteY36" fmla="*/ 1252024 h 2546252"/>
                  <a:gd name="connsiteX37" fmla="*/ 844061 w 6161649"/>
                  <a:gd name="connsiteY37" fmla="*/ 1202787 h 2546252"/>
                  <a:gd name="connsiteX38" fmla="*/ 858129 w 6161649"/>
                  <a:gd name="connsiteY38" fmla="*/ 1202787 h 2546252"/>
                  <a:gd name="connsiteX39" fmla="*/ 942535 w 6161649"/>
                  <a:gd name="connsiteY39" fmla="*/ 1202787 h 2546252"/>
                  <a:gd name="connsiteX40" fmla="*/ 970671 w 6161649"/>
                  <a:gd name="connsiteY40" fmla="*/ 1146517 h 2546252"/>
                  <a:gd name="connsiteX41" fmla="*/ 1033975 w 6161649"/>
                  <a:gd name="connsiteY41" fmla="*/ 1132449 h 2546252"/>
                  <a:gd name="connsiteX42" fmla="*/ 1069144 w 6161649"/>
                  <a:gd name="connsiteY42" fmla="*/ 1125415 h 2546252"/>
                  <a:gd name="connsiteX43" fmla="*/ 1083212 w 6161649"/>
                  <a:gd name="connsiteY43" fmla="*/ 1104314 h 2546252"/>
                  <a:gd name="connsiteX44" fmla="*/ 1125415 w 6161649"/>
                  <a:gd name="connsiteY44" fmla="*/ 1090246 h 2546252"/>
                  <a:gd name="connsiteX45" fmla="*/ 1125415 w 6161649"/>
                  <a:gd name="connsiteY45" fmla="*/ 1090246 h 2546252"/>
                  <a:gd name="connsiteX46" fmla="*/ 1153551 w 6161649"/>
                  <a:gd name="connsiteY46" fmla="*/ 1083212 h 2546252"/>
                  <a:gd name="connsiteX47" fmla="*/ 1195754 w 6161649"/>
                  <a:gd name="connsiteY47" fmla="*/ 1069144 h 2546252"/>
                  <a:gd name="connsiteX48" fmla="*/ 1216855 w 6161649"/>
                  <a:gd name="connsiteY48" fmla="*/ 1026941 h 2546252"/>
                  <a:gd name="connsiteX49" fmla="*/ 1230923 w 6161649"/>
                  <a:gd name="connsiteY49" fmla="*/ 1005840 h 2546252"/>
                  <a:gd name="connsiteX50" fmla="*/ 1353160 w 6161649"/>
                  <a:gd name="connsiteY50" fmla="*/ 1001278 h 2546252"/>
                  <a:gd name="connsiteX51" fmla="*/ 1390420 w 6161649"/>
                  <a:gd name="connsiteY51" fmla="*/ 965347 h 2546252"/>
                  <a:gd name="connsiteX52" fmla="*/ 1460948 w 6161649"/>
                  <a:gd name="connsiteY52" fmla="*/ 968200 h 2546252"/>
                  <a:gd name="connsiteX53" fmla="*/ 1498209 w 6161649"/>
                  <a:gd name="connsiteY53" fmla="*/ 949569 h 2546252"/>
                  <a:gd name="connsiteX54" fmla="*/ 1519311 w 6161649"/>
                  <a:gd name="connsiteY54" fmla="*/ 935501 h 2546252"/>
                  <a:gd name="connsiteX55" fmla="*/ 1563604 w 6161649"/>
                  <a:gd name="connsiteY55" fmla="*/ 938352 h 2546252"/>
                  <a:gd name="connsiteX56" fmla="*/ 1617214 w 6161649"/>
                  <a:gd name="connsiteY56" fmla="*/ 927136 h 2546252"/>
                  <a:gd name="connsiteX57" fmla="*/ 1688123 w 6161649"/>
                  <a:gd name="connsiteY57" fmla="*/ 886264 h 2546252"/>
                  <a:gd name="connsiteX58" fmla="*/ 1732797 w 6161649"/>
                  <a:gd name="connsiteY58" fmla="*/ 865543 h 2546252"/>
                  <a:gd name="connsiteX59" fmla="*/ 1821766 w 6161649"/>
                  <a:gd name="connsiteY59" fmla="*/ 866303 h 2546252"/>
                  <a:gd name="connsiteX60" fmla="*/ 1855224 w 6161649"/>
                  <a:gd name="connsiteY60" fmla="*/ 844441 h 2546252"/>
                  <a:gd name="connsiteX61" fmla="*/ 1913206 w 6161649"/>
                  <a:gd name="connsiteY61" fmla="*/ 844061 h 2546252"/>
                  <a:gd name="connsiteX62" fmla="*/ 1965294 w 6161649"/>
                  <a:gd name="connsiteY62" fmla="*/ 850335 h 2546252"/>
                  <a:gd name="connsiteX63" fmla="*/ 2013581 w 6161649"/>
                  <a:gd name="connsiteY63" fmla="*/ 852426 h 2546252"/>
                  <a:gd name="connsiteX64" fmla="*/ 2072132 w 6161649"/>
                  <a:gd name="connsiteY64" fmla="*/ 850335 h 2546252"/>
                  <a:gd name="connsiteX65" fmla="*/ 2124221 w 6161649"/>
                  <a:gd name="connsiteY65" fmla="*/ 851095 h 2546252"/>
                  <a:gd name="connsiteX66" fmla="*/ 2145323 w 6161649"/>
                  <a:gd name="connsiteY66" fmla="*/ 844061 h 2546252"/>
                  <a:gd name="connsiteX67" fmla="*/ 2208627 w 6161649"/>
                  <a:gd name="connsiteY67" fmla="*/ 837027 h 2546252"/>
                  <a:gd name="connsiteX68" fmla="*/ 2300067 w 6161649"/>
                  <a:gd name="connsiteY68" fmla="*/ 829994 h 2546252"/>
                  <a:gd name="connsiteX69" fmla="*/ 2368315 w 6161649"/>
                  <a:gd name="connsiteY69" fmla="*/ 818208 h 2546252"/>
                  <a:gd name="connsiteX70" fmla="*/ 2433711 w 6161649"/>
                  <a:gd name="connsiteY70" fmla="*/ 808892 h 2546252"/>
                  <a:gd name="connsiteX71" fmla="*/ 2454812 w 6161649"/>
                  <a:gd name="connsiteY71" fmla="*/ 801858 h 2546252"/>
                  <a:gd name="connsiteX72" fmla="*/ 2539218 w 6161649"/>
                  <a:gd name="connsiteY72" fmla="*/ 787791 h 2546252"/>
                  <a:gd name="connsiteX73" fmla="*/ 2553286 w 6161649"/>
                  <a:gd name="connsiteY73" fmla="*/ 766689 h 2546252"/>
                  <a:gd name="connsiteX74" fmla="*/ 2560320 w 6161649"/>
                  <a:gd name="connsiteY74" fmla="*/ 745587 h 2546252"/>
                  <a:gd name="connsiteX75" fmla="*/ 2581421 w 6161649"/>
                  <a:gd name="connsiteY75" fmla="*/ 738554 h 2546252"/>
                  <a:gd name="connsiteX76" fmla="*/ 2679895 w 6161649"/>
                  <a:gd name="connsiteY76" fmla="*/ 745587 h 2546252"/>
                  <a:gd name="connsiteX77" fmla="*/ 2764301 w 6161649"/>
                  <a:gd name="connsiteY77" fmla="*/ 745587 h 2546252"/>
                  <a:gd name="connsiteX78" fmla="*/ 2771335 w 6161649"/>
                  <a:gd name="connsiteY78" fmla="*/ 724486 h 2546252"/>
                  <a:gd name="connsiteX79" fmla="*/ 2813538 w 6161649"/>
                  <a:gd name="connsiteY79" fmla="*/ 717452 h 2546252"/>
                  <a:gd name="connsiteX80" fmla="*/ 2855741 w 6161649"/>
                  <a:gd name="connsiteY80" fmla="*/ 703384 h 2546252"/>
                  <a:gd name="connsiteX81" fmla="*/ 3017520 w 6161649"/>
                  <a:gd name="connsiteY81" fmla="*/ 695590 h 2546252"/>
                  <a:gd name="connsiteX82" fmla="*/ 3034630 w 6161649"/>
                  <a:gd name="connsiteY82" fmla="*/ 679812 h 2546252"/>
                  <a:gd name="connsiteX83" fmla="*/ 3123027 w 6161649"/>
                  <a:gd name="connsiteY83" fmla="*/ 668215 h 2546252"/>
                  <a:gd name="connsiteX84" fmla="*/ 3151163 w 6161649"/>
                  <a:gd name="connsiteY84" fmla="*/ 661181 h 2546252"/>
                  <a:gd name="connsiteX85" fmla="*/ 3200400 w 6161649"/>
                  <a:gd name="connsiteY85" fmla="*/ 647114 h 2546252"/>
                  <a:gd name="connsiteX86" fmla="*/ 3242603 w 6161649"/>
                  <a:gd name="connsiteY86" fmla="*/ 640080 h 2546252"/>
                  <a:gd name="connsiteX87" fmla="*/ 3294691 w 6161649"/>
                  <a:gd name="connsiteY87" fmla="*/ 628863 h 2546252"/>
                  <a:gd name="connsiteX88" fmla="*/ 3334043 w 6161649"/>
                  <a:gd name="connsiteY88" fmla="*/ 597877 h 2546252"/>
                  <a:gd name="connsiteX89" fmla="*/ 3397347 w 6161649"/>
                  <a:gd name="connsiteY89" fmla="*/ 513471 h 2546252"/>
                  <a:gd name="connsiteX90" fmla="*/ 3453618 w 6161649"/>
                  <a:gd name="connsiteY90" fmla="*/ 485335 h 2546252"/>
                  <a:gd name="connsiteX91" fmla="*/ 3495821 w 6161649"/>
                  <a:gd name="connsiteY91" fmla="*/ 471267 h 2546252"/>
                  <a:gd name="connsiteX92" fmla="*/ 3567300 w 6161649"/>
                  <a:gd name="connsiteY92" fmla="*/ 457581 h 2546252"/>
                  <a:gd name="connsiteX93" fmla="*/ 3655130 w 6161649"/>
                  <a:gd name="connsiteY93" fmla="*/ 453017 h 2546252"/>
                  <a:gd name="connsiteX94" fmla="*/ 3783449 w 6161649"/>
                  <a:gd name="connsiteY94" fmla="*/ 429064 h 2546252"/>
                  <a:gd name="connsiteX95" fmla="*/ 3896751 w 6161649"/>
                  <a:gd name="connsiteY95" fmla="*/ 407963 h 2546252"/>
                  <a:gd name="connsiteX96" fmla="*/ 3903784 w 6161649"/>
                  <a:gd name="connsiteY96" fmla="*/ 407963 h 2546252"/>
                  <a:gd name="connsiteX97" fmla="*/ 3903784 w 6161649"/>
                  <a:gd name="connsiteY97" fmla="*/ 379827 h 2546252"/>
                  <a:gd name="connsiteX98" fmla="*/ 4192172 w 6161649"/>
                  <a:gd name="connsiteY98" fmla="*/ 379827 h 2546252"/>
                  <a:gd name="connsiteX99" fmla="*/ 4220307 w 6161649"/>
                  <a:gd name="connsiteY99" fmla="*/ 337624 h 2546252"/>
                  <a:gd name="connsiteX100" fmla="*/ 4389120 w 6161649"/>
                  <a:gd name="connsiteY100" fmla="*/ 337624 h 2546252"/>
                  <a:gd name="connsiteX101" fmla="*/ 4389120 w 6161649"/>
                  <a:gd name="connsiteY101" fmla="*/ 337624 h 2546252"/>
                  <a:gd name="connsiteX102" fmla="*/ 4543864 w 6161649"/>
                  <a:gd name="connsiteY102" fmla="*/ 330591 h 2546252"/>
                  <a:gd name="connsiteX103" fmla="*/ 4543864 w 6161649"/>
                  <a:gd name="connsiteY103" fmla="*/ 330591 h 2546252"/>
                  <a:gd name="connsiteX104" fmla="*/ 4642338 w 6161649"/>
                  <a:gd name="connsiteY104" fmla="*/ 270898 h 2546252"/>
                  <a:gd name="connsiteX105" fmla="*/ 4920841 w 6161649"/>
                  <a:gd name="connsiteY105" fmla="*/ 270898 h 2546252"/>
                  <a:gd name="connsiteX106" fmla="*/ 4965895 w 6161649"/>
                  <a:gd name="connsiteY106" fmla="*/ 239151 h 2546252"/>
                  <a:gd name="connsiteX107" fmla="*/ 5036234 w 6161649"/>
                  <a:gd name="connsiteY107" fmla="*/ 232117 h 2546252"/>
                  <a:gd name="connsiteX108" fmla="*/ 5057335 w 6161649"/>
                  <a:gd name="connsiteY108" fmla="*/ 211015 h 2546252"/>
                  <a:gd name="connsiteX109" fmla="*/ 5591907 w 6161649"/>
                  <a:gd name="connsiteY109" fmla="*/ 211015 h 2546252"/>
                  <a:gd name="connsiteX110" fmla="*/ 5591907 w 6161649"/>
                  <a:gd name="connsiteY110" fmla="*/ 211015 h 2546252"/>
                  <a:gd name="connsiteX111" fmla="*/ 5634111 w 6161649"/>
                  <a:gd name="connsiteY111" fmla="*/ 178887 h 2546252"/>
                  <a:gd name="connsiteX112" fmla="*/ 5720608 w 6161649"/>
                  <a:gd name="connsiteY112" fmla="*/ 170524 h 2546252"/>
                  <a:gd name="connsiteX113" fmla="*/ 5764522 w 6161649"/>
                  <a:gd name="connsiteY113" fmla="*/ 134783 h 2546252"/>
                  <a:gd name="connsiteX114" fmla="*/ 5808245 w 6161649"/>
                  <a:gd name="connsiteY114" fmla="*/ 99424 h 2546252"/>
                  <a:gd name="connsiteX115" fmla="*/ 5898545 w 6161649"/>
                  <a:gd name="connsiteY115" fmla="*/ 100184 h 2546252"/>
                  <a:gd name="connsiteX116" fmla="*/ 5908431 w 6161649"/>
                  <a:gd name="connsiteY116" fmla="*/ 35169 h 2546252"/>
                  <a:gd name="connsiteX117" fmla="*/ 5992837 w 6161649"/>
                  <a:gd name="connsiteY117" fmla="*/ 28135 h 2546252"/>
                  <a:gd name="connsiteX118" fmla="*/ 6084277 w 6161649"/>
                  <a:gd name="connsiteY118" fmla="*/ 21101 h 2546252"/>
                  <a:gd name="connsiteX119" fmla="*/ 6140547 w 6161649"/>
                  <a:gd name="connsiteY119" fmla="*/ 14067 h 2546252"/>
                  <a:gd name="connsiteX120" fmla="*/ 6161649 w 6161649"/>
                  <a:gd name="connsiteY120" fmla="*/ 0 h 2546252"/>
                  <a:gd name="connsiteX121" fmla="*/ 6161649 w 6161649"/>
                  <a:gd name="connsiteY121" fmla="*/ 0 h 2546252"/>
                  <a:gd name="connsiteX0" fmla="*/ 0 w 6161649"/>
                  <a:gd name="connsiteY0" fmla="*/ 2546252 h 2546252"/>
                  <a:gd name="connsiteX1" fmla="*/ 0 w 6161649"/>
                  <a:gd name="connsiteY1" fmla="*/ 2546252 h 2546252"/>
                  <a:gd name="connsiteX2" fmla="*/ 14067 w 6161649"/>
                  <a:gd name="connsiteY2" fmla="*/ 2482947 h 2546252"/>
                  <a:gd name="connsiteX3" fmla="*/ 28135 w 6161649"/>
                  <a:gd name="connsiteY3" fmla="*/ 2440744 h 2546252"/>
                  <a:gd name="connsiteX4" fmla="*/ 35169 w 6161649"/>
                  <a:gd name="connsiteY4" fmla="*/ 2370406 h 2546252"/>
                  <a:gd name="connsiteX5" fmla="*/ 42203 w 6161649"/>
                  <a:gd name="connsiteY5" fmla="*/ 2349304 h 2546252"/>
                  <a:gd name="connsiteX6" fmla="*/ 49237 w 6161649"/>
                  <a:gd name="connsiteY6" fmla="*/ 2307101 h 2546252"/>
                  <a:gd name="connsiteX7" fmla="*/ 56271 w 6161649"/>
                  <a:gd name="connsiteY7" fmla="*/ 2187526 h 2546252"/>
                  <a:gd name="connsiteX8" fmla="*/ 77372 w 6161649"/>
                  <a:gd name="connsiteY8" fmla="*/ 2110154 h 2546252"/>
                  <a:gd name="connsiteX9" fmla="*/ 84406 w 6161649"/>
                  <a:gd name="connsiteY9" fmla="*/ 2018714 h 2546252"/>
                  <a:gd name="connsiteX10" fmla="*/ 98474 w 6161649"/>
                  <a:gd name="connsiteY10" fmla="*/ 1976511 h 2546252"/>
                  <a:gd name="connsiteX11" fmla="*/ 105507 w 6161649"/>
                  <a:gd name="connsiteY11" fmla="*/ 1934307 h 2546252"/>
                  <a:gd name="connsiteX12" fmla="*/ 112541 w 6161649"/>
                  <a:gd name="connsiteY12" fmla="*/ 1913206 h 2546252"/>
                  <a:gd name="connsiteX13" fmla="*/ 134403 w 6161649"/>
                  <a:gd name="connsiteY13" fmla="*/ 1870623 h 2546252"/>
                  <a:gd name="connsiteX14" fmla="*/ 153414 w 6161649"/>
                  <a:gd name="connsiteY14" fmla="*/ 1835834 h 2546252"/>
                  <a:gd name="connsiteX15" fmla="*/ 179838 w 6161649"/>
                  <a:gd name="connsiteY15" fmla="*/ 1792300 h 2546252"/>
                  <a:gd name="connsiteX16" fmla="*/ 207215 w 6161649"/>
                  <a:gd name="connsiteY16" fmla="*/ 1738499 h 2546252"/>
                  <a:gd name="connsiteX17" fmla="*/ 211395 w 6161649"/>
                  <a:gd name="connsiteY17" fmla="*/ 1702571 h 2546252"/>
                  <a:gd name="connsiteX18" fmla="*/ 230405 w 6161649"/>
                  <a:gd name="connsiteY18" fmla="*/ 1670253 h 2546252"/>
                  <a:gd name="connsiteX19" fmla="*/ 261393 w 6161649"/>
                  <a:gd name="connsiteY19" fmla="*/ 1653714 h 2546252"/>
                  <a:gd name="connsiteX20" fmla="*/ 287816 w 6161649"/>
                  <a:gd name="connsiteY20" fmla="*/ 1637555 h 2546252"/>
                  <a:gd name="connsiteX21" fmla="*/ 296183 w 6161649"/>
                  <a:gd name="connsiteY21" fmla="*/ 1584706 h 2546252"/>
                  <a:gd name="connsiteX22" fmla="*/ 307018 w 6161649"/>
                  <a:gd name="connsiteY22" fmla="*/ 1517980 h 2546252"/>
                  <a:gd name="connsiteX23" fmla="*/ 342948 w 6161649"/>
                  <a:gd name="connsiteY23" fmla="*/ 1498969 h 2546252"/>
                  <a:gd name="connsiteX24" fmla="*/ 395036 w 6161649"/>
                  <a:gd name="connsiteY24" fmla="*/ 1479959 h 2546252"/>
                  <a:gd name="connsiteX25" fmla="*/ 441041 w 6161649"/>
                  <a:gd name="connsiteY25" fmla="*/ 1469123 h 2546252"/>
                  <a:gd name="connsiteX26" fmla="*/ 467086 w 6161649"/>
                  <a:gd name="connsiteY26" fmla="*/ 1442318 h 2546252"/>
                  <a:gd name="connsiteX27" fmla="*/ 485335 w 6161649"/>
                  <a:gd name="connsiteY27" fmla="*/ 1397644 h 2546252"/>
                  <a:gd name="connsiteX28" fmla="*/ 492369 w 6161649"/>
                  <a:gd name="connsiteY28" fmla="*/ 1371600 h 2546252"/>
                  <a:gd name="connsiteX29" fmla="*/ 530770 w 6161649"/>
                  <a:gd name="connsiteY29" fmla="*/ 1362475 h 2546252"/>
                  <a:gd name="connsiteX30" fmla="*/ 565178 w 6161649"/>
                  <a:gd name="connsiteY30" fmla="*/ 1339283 h 2546252"/>
                  <a:gd name="connsiteX31" fmla="*/ 597877 w 6161649"/>
                  <a:gd name="connsiteY31" fmla="*/ 1294227 h 2546252"/>
                  <a:gd name="connsiteX32" fmla="*/ 604911 w 6161649"/>
                  <a:gd name="connsiteY32" fmla="*/ 1273126 h 2546252"/>
                  <a:gd name="connsiteX33" fmla="*/ 661181 w 6161649"/>
                  <a:gd name="connsiteY33" fmla="*/ 1259058 h 2546252"/>
                  <a:gd name="connsiteX34" fmla="*/ 773723 w 6161649"/>
                  <a:gd name="connsiteY34" fmla="*/ 1259058 h 2546252"/>
                  <a:gd name="connsiteX35" fmla="*/ 773723 w 6161649"/>
                  <a:gd name="connsiteY35" fmla="*/ 1252024 h 2546252"/>
                  <a:gd name="connsiteX36" fmla="*/ 844061 w 6161649"/>
                  <a:gd name="connsiteY36" fmla="*/ 1202787 h 2546252"/>
                  <a:gd name="connsiteX37" fmla="*/ 858129 w 6161649"/>
                  <a:gd name="connsiteY37" fmla="*/ 1202787 h 2546252"/>
                  <a:gd name="connsiteX38" fmla="*/ 942535 w 6161649"/>
                  <a:gd name="connsiteY38" fmla="*/ 1202787 h 2546252"/>
                  <a:gd name="connsiteX39" fmla="*/ 970671 w 6161649"/>
                  <a:gd name="connsiteY39" fmla="*/ 1146517 h 2546252"/>
                  <a:gd name="connsiteX40" fmla="*/ 1033975 w 6161649"/>
                  <a:gd name="connsiteY40" fmla="*/ 1132449 h 2546252"/>
                  <a:gd name="connsiteX41" fmla="*/ 1069144 w 6161649"/>
                  <a:gd name="connsiteY41" fmla="*/ 1125415 h 2546252"/>
                  <a:gd name="connsiteX42" fmla="*/ 1083212 w 6161649"/>
                  <a:gd name="connsiteY42" fmla="*/ 1104314 h 2546252"/>
                  <a:gd name="connsiteX43" fmla="*/ 1125415 w 6161649"/>
                  <a:gd name="connsiteY43" fmla="*/ 1090246 h 2546252"/>
                  <a:gd name="connsiteX44" fmla="*/ 1125415 w 6161649"/>
                  <a:gd name="connsiteY44" fmla="*/ 1090246 h 2546252"/>
                  <a:gd name="connsiteX45" fmla="*/ 1153551 w 6161649"/>
                  <a:gd name="connsiteY45" fmla="*/ 1083212 h 2546252"/>
                  <a:gd name="connsiteX46" fmla="*/ 1195754 w 6161649"/>
                  <a:gd name="connsiteY46" fmla="*/ 1069144 h 2546252"/>
                  <a:gd name="connsiteX47" fmla="*/ 1216855 w 6161649"/>
                  <a:gd name="connsiteY47" fmla="*/ 1026941 h 2546252"/>
                  <a:gd name="connsiteX48" fmla="*/ 1230923 w 6161649"/>
                  <a:gd name="connsiteY48" fmla="*/ 1005840 h 2546252"/>
                  <a:gd name="connsiteX49" fmla="*/ 1353160 w 6161649"/>
                  <a:gd name="connsiteY49" fmla="*/ 1001278 h 2546252"/>
                  <a:gd name="connsiteX50" fmla="*/ 1390420 w 6161649"/>
                  <a:gd name="connsiteY50" fmla="*/ 965347 h 2546252"/>
                  <a:gd name="connsiteX51" fmla="*/ 1460948 w 6161649"/>
                  <a:gd name="connsiteY51" fmla="*/ 968200 h 2546252"/>
                  <a:gd name="connsiteX52" fmla="*/ 1498209 w 6161649"/>
                  <a:gd name="connsiteY52" fmla="*/ 949569 h 2546252"/>
                  <a:gd name="connsiteX53" fmla="*/ 1519311 w 6161649"/>
                  <a:gd name="connsiteY53" fmla="*/ 935501 h 2546252"/>
                  <a:gd name="connsiteX54" fmla="*/ 1563604 w 6161649"/>
                  <a:gd name="connsiteY54" fmla="*/ 938352 h 2546252"/>
                  <a:gd name="connsiteX55" fmla="*/ 1617214 w 6161649"/>
                  <a:gd name="connsiteY55" fmla="*/ 927136 h 2546252"/>
                  <a:gd name="connsiteX56" fmla="*/ 1688123 w 6161649"/>
                  <a:gd name="connsiteY56" fmla="*/ 886264 h 2546252"/>
                  <a:gd name="connsiteX57" fmla="*/ 1732797 w 6161649"/>
                  <a:gd name="connsiteY57" fmla="*/ 865543 h 2546252"/>
                  <a:gd name="connsiteX58" fmla="*/ 1821766 w 6161649"/>
                  <a:gd name="connsiteY58" fmla="*/ 866303 h 2546252"/>
                  <a:gd name="connsiteX59" fmla="*/ 1855224 w 6161649"/>
                  <a:gd name="connsiteY59" fmla="*/ 844441 h 2546252"/>
                  <a:gd name="connsiteX60" fmla="*/ 1913206 w 6161649"/>
                  <a:gd name="connsiteY60" fmla="*/ 844061 h 2546252"/>
                  <a:gd name="connsiteX61" fmla="*/ 1965294 w 6161649"/>
                  <a:gd name="connsiteY61" fmla="*/ 850335 h 2546252"/>
                  <a:gd name="connsiteX62" fmla="*/ 2013581 w 6161649"/>
                  <a:gd name="connsiteY62" fmla="*/ 852426 h 2546252"/>
                  <a:gd name="connsiteX63" fmla="*/ 2072132 w 6161649"/>
                  <a:gd name="connsiteY63" fmla="*/ 850335 h 2546252"/>
                  <a:gd name="connsiteX64" fmla="*/ 2124221 w 6161649"/>
                  <a:gd name="connsiteY64" fmla="*/ 851095 h 2546252"/>
                  <a:gd name="connsiteX65" fmla="*/ 2145323 w 6161649"/>
                  <a:gd name="connsiteY65" fmla="*/ 844061 h 2546252"/>
                  <a:gd name="connsiteX66" fmla="*/ 2208627 w 6161649"/>
                  <a:gd name="connsiteY66" fmla="*/ 837027 h 2546252"/>
                  <a:gd name="connsiteX67" fmla="*/ 2300067 w 6161649"/>
                  <a:gd name="connsiteY67" fmla="*/ 829994 h 2546252"/>
                  <a:gd name="connsiteX68" fmla="*/ 2368315 w 6161649"/>
                  <a:gd name="connsiteY68" fmla="*/ 818208 h 2546252"/>
                  <a:gd name="connsiteX69" fmla="*/ 2433711 w 6161649"/>
                  <a:gd name="connsiteY69" fmla="*/ 808892 h 2546252"/>
                  <a:gd name="connsiteX70" fmla="*/ 2454812 w 6161649"/>
                  <a:gd name="connsiteY70" fmla="*/ 801858 h 2546252"/>
                  <a:gd name="connsiteX71" fmla="*/ 2539218 w 6161649"/>
                  <a:gd name="connsiteY71" fmla="*/ 787791 h 2546252"/>
                  <a:gd name="connsiteX72" fmla="*/ 2553286 w 6161649"/>
                  <a:gd name="connsiteY72" fmla="*/ 766689 h 2546252"/>
                  <a:gd name="connsiteX73" fmla="*/ 2560320 w 6161649"/>
                  <a:gd name="connsiteY73" fmla="*/ 745587 h 2546252"/>
                  <a:gd name="connsiteX74" fmla="*/ 2581421 w 6161649"/>
                  <a:gd name="connsiteY74" fmla="*/ 738554 h 2546252"/>
                  <a:gd name="connsiteX75" fmla="*/ 2679895 w 6161649"/>
                  <a:gd name="connsiteY75" fmla="*/ 745587 h 2546252"/>
                  <a:gd name="connsiteX76" fmla="*/ 2764301 w 6161649"/>
                  <a:gd name="connsiteY76" fmla="*/ 745587 h 2546252"/>
                  <a:gd name="connsiteX77" fmla="*/ 2771335 w 6161649"/>
                  <a:gd name="connsiteY77" fmla="*/ 724486 h 2546252"/>
                  <a:gd name="connsiteX78" fmla="*/ 2813538 w 6161649"/>
                  <a:gd name="connsiteY78" fmla="*/ 717452 h 2546252"/>
                  <a:gd name="connsiteX79" fmla="*/ 2855741 w 6161649"/>
                  <a:gd name="connsiteY79" fmla="*/ 703384 h 2546252"/>
                  <a:gd name="connsiteX80" fmla="*/ 3017520 w 6161649"/>
                  <a:gd name="connsiteY80" fmla="*/ 695590 h 2546252"/>
                  <a:gd name="connsiteX81" fmla="*/ 3034630 w 6161649"/>
                  <a:gd name="connsiteY81" fmla="*/ 679812 h 2546252"/>
                  <a:gd name="connsiteX82" fmla="*/ 3123027 w 6161649"/>
                  <a:gd name="connsiteY82" fmla="*/ 668215 h 2546252"/>
                  <a:gd name="connsiteX83" fmla="*/ 3151163 w 6161649"/>
                  <a:gd name="connsiteY83" fmla="*/ 661181 h 2546252"/>
                  <a:gd name="connsiteX84" fmla="*/ 3200400 w 6161649"/>
                  <a:gd name="connsiteY84" fmla="*/ 647114 h 2546252"/>
                  <a:gd name="connsiteX85" fmla="*/ 3242603 w 6161649"/>
                  <a:gd name="connsiteY85" fmla="*/ 640080 h 2546252"/>
                  <a:gd name="connsiteX86" fmla="*/ 3294691 w 6161649"/>
                  <a:gd name="connsiteY86" fmla="*/ 628863 h 2546252"/>
                  <a:gd name="connsiteX87" fmla="*/ 3334043 w 6161649"/>
                  <a:gd name="connsiteY87" fmla="*/ 597877 h 2546252"/>
                  <a:gd name="connsiteX88" fmla="*/ 3397347 w 6161649"/>
                  <a:gd name="connsiteY88" fmla="*/ 513471 h 2546252"/>
                  <a:gd name="connsiteX89" fmla="*/ 3453618 w 6161649"/>
                  <a:gd name="connsiteY89" fmla="*/ 485335 h 2546252"/>
                  <a:gd name="connsiteX90" fmla="*/ 3495821 w 6161649"/>
                  <a:gd name="connsiteY90" fmla="*/ 471267 h 2546252"/>
                  <a:gd name="connsiteX91" fmla="*/ 3567300 w 6161649"/>
                  <a:gd name="connsiteY91" fmla="*/ 457581 h 2546252"/>
                  <a:gd name="connsiteX92" fmla="*/ 3655130 w 6161649"/>
                  <a:gd name="connsiteY92" fmla="*/ 453017 h 2546252"/>
                  <a:gd name="connsiteX93" fmla="*/ 3783449 w 6161649"/>
                  <a:gd name="connsiteY93" fmla="*/ 429064 h 2546252"/>
                  <a:gd name="connsiteX94" fmla="*/ 3896751 w 6161649"/>
                  <a:gd name="connsiteY94" fmla="*/ 407963 h 2546252"/>
                  <a:gd name="connsiteX95" fmla="*/ 3903784 w 6161649"/>
                  <a:gd name="connsiteY95" fmla="*/ 407963 h 2546252"/>
                  <a:gd name="connsiteX96" fmla="*/ 3903784 w 6161649"/>
                  <a:gd name="connsiteY96" fmla="*/ 379827 h 2546252"/>
                  <a:gd name="connsiteX97" fmla="*/ 4192172 w 6161649"/>
                  <a:gd name="connsiteY97" fmla="*/ 379827 h 2546252"/>
                  <a:gd name="connsiteX98" fmla="*/ 4220307 w 6161649"/>
                  <a:gd name="connsiteY98" fmla="*/ 337624 h 2546252"/>
                  <a:gd name="connsiteX99" fmla="*/ 4389120 w 6161649"/>
                  <a:gd name="connsiteY99" fmla="*/ 337624 h 2546252"/>
                  <a:gd name="connsiteX100" fmla="*/ 4389120 w 6161649"/>
                  <a:gd name="connsiteY100" fmla="*/ 337624 h 2546252"/>
                  <a:gd name="connsiteX101" fmla="*/ 4543864 w 6161649"/>
                  <a:gd name="connsiteY101" fmla="*/ 330591 h 2546252"/>
                  <a:gd name="connsiteX102" fmla="*/ 4543864 w 6161649"/>
                  <a:gd name="connsiteY102" fmla="*/ 330591 h 2546252"/>
                  <a:gd name="connsiteX103" fmla="*/ 4642338 w 6161649"/>
                  <a:gd name="connsiteY103" fmla="*/ 270898 h 2546252"/>
                  <a:gd name="connsiteX104" fmla="*/ 4920841 w 6161649"/>
                  <a:gd name="connsiteY104" fmla="*/ 270898 h 2546252"/>
                  <a:gd name="connsiteX105" fmla="*/ 4965895 w 6161649"/>
                  <a:gd name="connsiteY105" fmla="*/ 239151 h 2546252"/>
                  <a:gd name="connsiteX106" fmla="*/ 5036234 w 6161649"/>
                  <a:gd name="connsiteY106" fmla="*/ 232117 h 2546252"/>
                  <a:gd name="connsiteX107" fmla="*/ 5057335 w 6161649"/>
                  <a:gd name="connsiteY107" fmla="*/ 211015 h 2546252"/>
                  <a:gd name="connsiteX108" fmla="*/ 5591907 w 6161649"/>
                  <a:gd name="connsiteY108" fmla="*/ 211015 h 2546252"/>
                  <a:gd name="connsiteX109" fmla="*/ 5591907 w 6161649"/>
                  <a:gd name="connsiteY109" fmla="*/ 211015 h 2546252"/>
                  <a:gd name="connsiteX110" fmla="*/ 5634111 w 6161649"/>
                  <a:gd name="connsiteY110" fmla="*/ 178887 h 2546252"/>
                  <a:gd name="connsiteX111" fmla="*/ 5720608 w 6161649"/>
                  <a:gd name="connsiteY111" fmla="*/ 170524 h 2546252"/>
                  <a:gd name="connsiteX112" fmla="*/ 5764522 w 6161649"/>
                  <a:gd name="connsiteY112" fmla="*/ 134783 h 2546252"/>
                  <a:gd name="connsiteX113" fmla="*/ 5808245 w 6161649"/>
                  <a:gd name="connsiteY113" fmla="*/ 99424 h 2546252"/>
                  <a:gd name="connsiteX114" fmla="*/ 5898545 w 6161649"/>
                  <a:gd name="connsiteY114" fmla="*/ 100184 h 2546252"/>
                  <a:gd name="connsiteX115" fmla="*/ 5908431 w 6161649"/>
                  <a:gd name="connsiteY115" fmla="*/ 35169 h 2546252"/>
                  <a:gd name="connsiteX116" fmla="*/ 5992837 w 6161649"/>
                  <a:gd name="connsiteY116" fmla="*/ 28135 h 2546252"/>
                  <a:gd name="connsiteX117" fmla="*/ 6084277 w 6161649"/>
                  <a:gd name="connsiteY117" fmla="*/ 21101 h 2546252"/>
                  <a:gd name="connsiteX118" fmla="*/ 6140547 w 6161649"/>
                  <a:gd name="connsiteY118" fmla="*/ 14067 h 2546252"/>
                  <a:gd name="connsiteX119" fmla="*/ 6161649 w 6161649"/>
                  <a:gd name="connsiteY119" fmla="*/ 0 h 2546252"/>
                  <a:gd name="connsiteX120" fmla="*/ 6161649 w 6161649"/>
                  <a:gd name="connsiteY120" fmla="*/ 0 h 2546252"/>
                  <a:gd name="connsiteX0" fmla="*/ 0 w 6161649"/>
                  <a:gd name="connsiteY0" fmla="*/ 2546252 h 2546252"/>
                  <a:gd name="connsiteX1" fmla="*/ 0 w 6161649"/>
                  <a:gd name="connsiteY1" fmla="*/ 2546252 h 2546252"/>
                  <a:gd name="connsiteX2" fmla="*/ 14067 w 6161649"/>
                  <a:gd name="connsiteY2" fmla="*/ 2482947 h 2546252"/>
                  <a:gd name="connsiteX3" fmla="*/ 28135 w 6161649"/>
                  <a:gd name="connsiteY3" fmla="*/ 2440744 h 2546252"/>
                  <a:gd name="connsiteX4" fmla="*/ 35169 w 6161649"/>
                  <a:gd name="connsiteY4" fmla="*/ 2370406 h 2546252"/>
                  <a:gd name="connsiteX5" fmla="*/ 42203 w 6161649"/>
                  <a:gd name="connsiteY5" fmla="*/ 2349304 h 2546252"/>
                  <a:gd name="connsiteX6" fmla="*/ 49237 w 6161649"/>
                  <a:gd name="connsiteY6" fmla="*/ 2307101 h 2546252"/>
                  <a:gd name="connsiteX7" fmla="*/ 56271 w 6161649"/>
                  <a:gd name="connsiteY7" fmla="*/ 2187526 h 2546252"/>
                  <a:gd name="connsiteX8" fmla="*/ 77372 w 6161649"/>
                  <a:gd name="connsiteY8" fmla="*/ 2110154 h 2546252"/>
                  <a:gd name="connsiteX9" fmla="*/ 84406 w 6161649"/>
                  <a:gd name="connsiteY9" fmla="*/ 2018714 h 2546252"/>
                  <a:gd name="connsiteX10" fmla="*/ 98474 w 6161649"/>
                  <a:gd name="connsiteY10" fmla="*/ 1976511 h 2546252"/>
                  <a:gd name="connsiteX11" fmla="*/ 105507 w 6161649"/>
                  <a:gd name="connsiteY11" fmla="*/ 1934307 h 2546252"/>
                  <a:gd name="connsiteX12" fmla="*/ 112541 w 6161649"/>
                  <a:gd name="connsiteY12" fmla="*/ 1913206 h 2546252"/>
                  <a:gd name="connsiteX13" fmla="*/ 134403 w 6161649"/>
                  <a:gd name="connsiteY13" fmla="*/ 1870623 h 2546252"/>
                  <a:gd name="connsiteX14" fmla="*/ 153414 w 6161649"/>
                  <a:gd name="connsiteY14" fmla="*/ 1835834 h 2546252"/>
                  <a:gd name="connsiteX15" fmla="*/ 179838 w 6161649"/>
                  <a:gd name="connsiteY15" fmla="*/ 1792300 h 2546252"/>
                  <a:gd name="connsiteX16" fmla="*/ 207215 w 6161649"/>
                  <a:gd name="connsiteY16" fmla="*/ 1738499 h 2546252"/>
                  <a:gd name="connsiteX17" fmla="*/ 211395 w 6161649"/>
                  <a:gd name="connsiteY17" fmla="*/ 1702571 h 2546252"/>
                  <a:gd name="connsiteX18" fmla="*/ 230405 w 6161649"/>
                  <a:gd name="connsiteY18" fmla="*/ 1670253 h 2546252"/>
                  <a:gd name="connsiteX19" fmla="*/ 261393 w 6161649"/>
                  <a:gd name="connsiteY19" fmla="*/ 1653714 h 2546252"/>
                  <a:gd name="connsiteX20" fmla="*/ 287816 w 6161649"/>
                  <a:gd name="connsiteY20" fmla="*/ 1637555 h 2546252"/>
                  <a:gd name="connsiteX21" fmla="*/ 296183 w 6161649"/>
                  <a:gd name="connsiteY21" fmla="*/ 1584706 h 2546252"/>
                  <a:gd name="connsiteX22" fmla="*/ 307018 w 6161649"/>
                  <a:gd name="connsiteY22" fmla="*/ 1517980 h 2546252"/>
                  <a:gd name="connsiteX23" fmla="*/ 342948 w 6161649"/>
                  <a:gd name="connsiteY23" fmla="*/ 1498969 h 2546252"/>
                  <a:gd name="connsiteX24" fmla="*/ 395036 w 6161649"/>
                  <a:gd name="connsiteY24" fmla="*/ 1479959 h 2546252"/>
                  <a:gd name="connsiteX25" fmla="*/ 441041 w 6161649"/>
                  <a:gd name="connsiteY25" fmla="*/ 1469123 h 2546252"/>
                  <a:gd name="connsiteX26" fmla="*/ 467086 w 6161649"/>
                  <a:gd name="connsiteY26" fmla="*/ 1442318 h 2546252"/>
                  <a:gd name="connsiteX27" fmla="*/ 485335 w 6161649"/>
                  <a:gd name="connsiteY27" fmla="*/ 1397644 h 2546252"/>
                  <a:gd name="connsiteX28" fmla="*/ 492369 w 6161649"/>
                  <a:gd name="connsiteY28" fmla="*/ 1371600 h 2546252"/>
                  <a:gd name="connsiteX29" fmla="*/ 530770 w 6161649"/>
                  <a:gd name="connsiteY29" fmla="*/ 1362475 h 2546252"/>
                  <a:gd name="connsiteX30" fmla="*/ 565178 w 6161649"/>
                  <a:gd name="connsiteY30" fmla="*/ 1339283 h 2546252"/>
                  <a:gd name="connsiteX31" fmla="*/ 595406 w 6161649"/>
                  <a:gd name="connsiteY31" fmla="*/ 1296699 h 2546252"/>
                  <a:gd name="connsiteX32" fmla="*/ 604911 w 6161649"/>
                  <a:gd name="connsiteY32" fmla="*/ 1273126 h 2546252"/>
                  <a:gd name="connsiteX33" fmla="*/ 661181 w 6161649"/>
                  <a:gd name="connsiteY33" fmla="*/ 1259058 h 2546252"/>
                  <a:gd name="connsiteX34" fmla="*/ 773723 w 6161649"/>
                  <a:gd name="connsiteY34" fmla="*/ 1259058 h 2546252"/>
                  <a:gd name="connsiteX35" fmla="*/ 773723 w 6161649"/>
                  <a:gd name="connsiteY35" fmla="*/ 1252024 h 2546252"/>
                  <a:gd name="connsiteX36" fmla="*/ 844061 w 6161649"/>
                  <a:gd name="connsiteY36" fmla="*/ 1202787 h 2546252"/>
                  <a:gd name="connsiteX37" fmla="*/ 858129 w 6161649"/>
                  <a:gd name="connsiteY37" fmla="*/ 1202787 h 2546252"/>
                  <a:gd name="connsiteX38" fmla="*/ 942535 w 6161649"/>
                  <a:gd name="connsiteY38" fmla="*/ 1202787 h 2546252"/>
                  <a:gd name="connsiteX39" fmla="*/ 970671 w 6161649"/>
                  <a:gd name="connsiteY39" fmla="*/ 1146517 h 2546252"/>
                  <a:gd name="connsiteX40" fmla="*/ 1033975 w 6161649"/>
                  <a:gd name="connsiteY40" fmla="*/ 1132449 h 2546252"/>
                  <a:gd name="connsiteX41" fmla="*/ 1069144 w 6161649"/>
                  <a:gd name="connsiteY41" fmla="*/ 1125415 h 2546252"/>
                  <a:gd name="connsiteX42" fmla="*/ 1083212 w 6161649"/>
                  <a:gd name="connsiteY42" fmla="*/ 1104314 h 2546252"/>
                  <a:gd name="connsiteX43" fmla="*/ 1125415 w 6161649"/>
                  <a:gd name="connsiteY43" fmla="*/ 1090246 h 2546252"/>
                  <a:gd name="connsiteX44" fmla="*/ 1125415 w 6161649"/>
                  <a:gd name="connsiteY44" fmla="*/ 1090246 h 2546252"/>
                  <a:gd name="connsiteX45" fmla="*/ 1153551 w 6161649"/>
                  <a:gd name="connsiteY45" fmla="*/ 1083212 h 2546252"/>
                  <a:gd name="connsiteX46" fmla="*/ 1195754 w 6161649"/>
                  <a:gd name="connsiteY46" fmla="*/ 1069144 h 2546252"/>
                  <a:gd name="connsiteX47" fmla="*/ 1216855 w 6161649"/>
                  <a:gd name="connsiteY47" fmla="*/ 1026941 h 2546252"/>
                  <a:gd name="connsiteX48" fmla="*/ 1230923 w 6161649"/>
                  <a:gd name="connsiteY48" fmla="*/ 1005840 h 2546252"/>
                  <a:gd name="connsiteX49" fmla="*/ 1353160 w 6161649"/>
                  <a:gd name="connsiteY49" fmla="*/ 1001278 h 2546252"/>
                  <a:gd name="connsiteX50" fmla="*/ 1390420 w 6161649"/>
                  <a:gd name="connsiteY50" fmla="*/ 965347 h 2546252"/>
                  <a:gd name="connsiteX51" fmla="*/ 1460948 w 6161649"/>
                  <a:gd name="connsiteY51" fmla="*/ 968200 h 2546252"/>
                  <a:gd name="connsiteX52" fmla="*/ 1498209 w 6161649"/>
                  <a:gd name="connsiteY52" fmla="*/ 949569 h 2546252"/>
                  <a:gd name="connsiteX53" fmla="*/ 1519311 w 6161649"/>
                  <a:gd name="connsiteY53" fmla="*/ 935501 h 2546252"/>
                  <a:gd name="connsiteX54" fmla="*/ 1563604 w 6161649"/>
                  <a:gd name="connsiteY54" fmla="*/ 938352 h 2546252"/>
                  <a:gd name="connsiteX55" fmla="*/ 1617214 w 6161649"/>
                  <a:gd name="connsiteY55" fmla="*/ 927136 h 2546252"/>
                  <a:gd name="connsiteX56" fmla="*/ 1688123 w 6161649"/>
                  <a:gd name="connsiteY56" fmla="*/ 886264 h 2546252"/>
                  <a:gd name="connsiteX57" fmla="*/ 1732797 w 6161649"/>
                  <a:gd name="connsiteY57" fmla="*/ 865543 h 2546252"/>
                  <a:gd name="connsiteX58" fmla="*/ 1821766 w 6161649"/>
                  <a:gd name="connsiteY58" fmla="*/ 866303 h 2546252"/>
                  <a:gd name="connsiteX59" fmla="*/ 1855224 w 6161649"/>
                  <a:gd name="connsiteY59" fmla="*/ 844441 h 2546252"/>
                  <a:gd name="connsiteX60" fmla="*/ 1913206 w 6161649"/>
                  <a:gd name="connsiteY60" fmla="*/ 844061 h 2546252"/>
                  <a:gd name="connsiteX61" fmla="*/ 1965294 w 6161649"/>
                  <a:gd name="connsiteY61" fmla="*/ 850335 h 2546252"/>
                  <a:gd name="connsiteX62" fmla="*/ 2013581 w 6161649"/>
                  <a:gd name="connsiteY62" fmla="*/ 852426 h 2546252"/>
                  <a:gd name="connsiteX63" fmla="*/ 2072132 w 6161649"/>
                  <a:gd name="connsiteY63" fmla="*/ 850335 h 2546252"/>
                  <a:gd name="connsiteX64" fmla="*/ 2124221 w 6161649"/>
                  <a:gd name="connsiteY64" fmla="*/ 851095 h 2546252"/>
                  <a:gd name="connsiteX65" fmla="*/ 2145323 w 6161649"/>
                  <a:gd name="connsiteY65" fmla="*/ 844061 h 2546252"/>
                  <a:gd name="connsiteX66" fmla="*/ 2208627 w 6161649"/>
                  <a:gd name="connsiteY66" fmla="*/ 837027 h 2546252"/>
                  <a:gd name="connsiteX67" fmla="*/ 2300067 w 6161649"/>
                  <a:gd name="connsiteY67" fmla="*/ 829994 h 2546252"/>
                  <a:gd name="connsiteX68" fmla="*/ 2368315 w 6161649"/>
                  <a:gd name="connsiteY68" fmla="*/ 818208 h 2546252"/>
                  <a:gd name="connsiteX69" fmla="*/ 2433711 w 6161649"/>
                  <a:gd name="connsiteY69" fmla="*/ 808892 h 2546252"/>
                  <a:gd name="connsiteX70" fmla="*/ 2454812 w 6161649"/>
                  <a:gd name="connsiteY70" fmla="*/ 801858 h 2546252"/>
                  <a:gd name="connsiteX71" fmla="*/ 2539218 w 6161649"/>
                  <a:gd name="connsiteY71" fmla="*/ 787791 h 2546252"/>
                  <a:gd name="connsiteX72" fmla="*/ 2553286 w 6161649"/>
                  <a:gd name="connsiteY72" fmla="*/ 766689 h 2546252"/>
                  <a:gd name="connsiteX73" fmla="*/ 2560320 w 6161649"/>
                  <a:gd name="connsiteY73" fmla="*/ 745587 h 2546252"/>
                  <a:gd name="connsiteX74" fmla="*/ 2581421 w 6161649"/>
                  <a:gd name="connsiteY74" fmla="*/ 738554 h 2546252"/>
                  <a:gd name="connsiteX75" fmla="*/ 2679895 w 6161649"/>
                  <a:gd name="connsiteY75" fmla="*/ 745587 h 2546252"/>
                  <a:gd name="connsiteX76" fmla="*/ 2764301 w 6161649"/>
                  <a:gd name="connsiteY76" fmla="*/ 745587 h 2546252"/>
                  <a:gd name="connsiteX77" fmla="*/ 2771335 w 6161649"/>
                  <a:gd name="connsiteY77" fmla="*/ 724486 h 2546252"/>
                  <a:gd name="connsiteX78" fmla="*/ 2813538 w 6161649"/>
                  <a:gd name="connsiteY78" fmla="*/ 717452 h 2546252"/>
                  <a:gd name="connsiteX79" fmla="*/ 2855741 w 6161649"/>
                  <a:gd name="connsiteY79" fmla="*/ 703384 h 2546252"/>
                  <a:gd name="connsiteX80" fmla="*/ 3017520 w 6161649"/>
                  <a:gd name="connsiteY80" fmla="*/ 695590 h 2546252"/>
                  <a:gd name="connsiteX81" fmla="*/ 3034630 w 6161649"/>
                  <a:gd name="connsiteY81" fmla="*/ 679812 h 2546252"/>
                  <a:gd name="connsiteX82" fmla="*/ 3123027 w 6161649"/>
                  <a:gd name="connsiteY82" fmla="*/ 668215 h 2546252"/>
                  <a:gd name="connsiteX83" fmla="*/ 3151163 w 6161649"/>
                  <a:gd name="connsiteY83" fmla="*/ 661181 h 2546252"/>
                  <a:gd name="connsiteX84" fmla="*/ 3200400 w 6161649"/>
                  <a:gd name="connsiteY84" fmla="*/ 647114 h 2546252"/>
                  <a:gd name="connsiteX85" fmla="*/ 3242603 w 6161649"/>
                  <a:gd name="connsiteY85" fmla="*/ 640080 h 2546252"/>
                  <a:gd name="connsiteX86" fmla="*/ 3294691 w 6161649"/>
                  <a:gd name="connsiteY86" fmla="*/ 628863 h 2546252"/>
                  <a:gd name="connsiteX87" fmla="*/ 3334043 w 6161649"/>
                  <a:gd name="connsiteY87" fmla="*/ 597877 h 2546252"/>
                  <a:gd name="connsiteX88" fmla="*/ 3397347 w 6161649"/>
                  <a:gd name="connsiteY88" fmla="*/ 513471 h 2546252"/>
                  <a:gd name="connsiteX89" fmla="*/ 3453618 w 6161649"/>
                  <a:gd name="connsiteY89" fmla="*/ 485335 h 2546252"/>
                  <a:gd name="connsiteX90" fmla="*/ 3495821 w 6161649"/>
                  <a:gd name="connsiteY90" fmla="*/ 471267 h 2546252"/>
                  <a:gd name="connsiteX91" fmla="*/ 3567300 w 6161649"/>
                  <a:gd name="connsiteY91" fmla="*/ 457581 h 2546252"/>
                  <a:gd name="connsiteX92" fmla="*/ 3655130 w 6161649"/>
                  <a:gd name="connsiteY92" fmla="*/ 453017 h 2546252"/>
                  <a:gd name="connsiteX93" fmla="*/ 3783449 w 6161649"/>
                  <a:gd name="connsiteY93" fmla="*/ 429064 h 2546252"/>
                  <a:gd name="connsiteX94" fmla="*/ 3896751 w 6161649"/>
                  <a:gd name="connsiteY94" fmla="*/ 407963 h 2546252"/>
                  <a:gd name="connsiteX95" fmla="*/ 3903784 w 6161649"/>
                  <a:gd name="connsiteY95" fmla="*/ 407963 h 2546252"/>
                  <a:gd name="connsiteX96" fmla="*/ 3903784 w 6161649"/>
                  <a:gd name="connsiteY96" fmla="*/ 379827 h 2546252"/>
                  <a:gd name="connsiteX97" fmla="*/ 4192172 w 6161649"/>
                  <a:gd name="connsiteY97" fmla="*/ 379827 h 2546252"/>
                  <a:gd name="connsiteX98" fmla="*/ 4220307 w 6161649"/>
                  <a:gd name="connsiteY98" fmla="*/ 337624 h 2546252"/>
                  <a:gd name="connsiteX99" fmla="*/ 4389120 w 6161649"/>
                  <a:gd name="connsiteY99" fmla="*/ 337624 h 2546252"/>
                  <a:gd name="connsiteX100" fmla="*/ 4389120 w 6161649"/>
                  <a:gd name="connsiteY100" fmla="*/ 337624 h 2546252"/>
                  <a:gd name="connsiteX101" fmla="*/ 4543864 w 6161649"/>
                  <a:gd name="connsiteY101" fmla="*/ 330591 h 2546252"/>
                  <a:gd name="connsiteX102" fmla="*/ 4543864 w 6161649"/>
                  <a:gd name="connsiteY102" fmla="*/ 330591 h 2546252"/>
                  <a:gd name="connsiteX103" fmla="*/ 4642338 w 6161649"/>
                  <a:gd name="connsiteY103" fmla="*/ 270898 h 2546252"/>
                  <a:gd name="connsiteX104" fmla="*/ 4920841 w 6161649"/>
                  <a:gd name="connsiteY104" fmla="*/ 270898 h 2546252"/>
                  <a:gd name="connsiteX105" fmla="*/ 4965895 w 6161649"/>
                  <a:gd name="connsiteY105" fmla="*/ 239151 h 2546252"/>
                  <a:gd name="connsiteX106" fmla="*/ 5036234 w 6161649"/>
                  <a:gd name="connsiteY106" fmla="*/ 232117 h 2546252"/>
                  <a:gd name="connsiteX107" fmla="*/ 5057335 w 6161649"/>
                  <a:gd name="connsiteY107" fmla="*/ 211015 h 2546252"/>
                  <a:gd name="connsiteX108" fmla="*/ 5591907 w 6161649"/>
                  <a:gd name="connsiteY108" fmla="*/ 211015 h 2546252"/>
                  <a:gd name="connsiteX109" fmla="*/ 5591907 w 6161649"/>
                  <a:gd name="connsiteY109" fmla="*/ 211015 h 2546252"/>
                  <a:gd name="connsiteX110" fmla="*/ 5634111 w 6161649"/>
                  <a:gd name="connsiteY110" fmla="*/ 178887 h 2546252"/>
                  <a:gd name="connsiteX111" fmla="*/ 5720608 w 6161649"/>
                  <a:gd name="connsiteY111" fmla="*/ 170524 h 2546252"/>
                  <a:gd name="connsiteX112" fmla="*/ 5764522 w 6161649"/>
                  <a:gd name="connsiteY112" fmla="*/ 134783 h 2546252"/>
                  <a:gd name="connsiteX113" fmla="*/ 5808245 w 6161649"/>
                  <a:gd name="connsiteY113" fmla="*/ 99424 h 2546252"/>
                  <a:gd name="connsiteX114" fmla="*/ 5898545 w 6161649"/>
                  <a:gd name="connsiteY114" fmla="*/ 100184 h 2546252"/>
                  <a:gd name="connsiteX115" fmla="*/ 5908431 w 6161649"/>
                  <a:gd name="connsiteY115" fmla="*/ 35169 h 2546252"/>
                  <a:gd name="connsiteX116" fmla="*/ 5992837 w 6161649"/>
                  <a:gd name="connsiteY116" fmla="*/ 28135 h 2546252"/>
                  <a:gd name="connsiteX117" fmla="*/ 6084277 w 6161649"/>
                  <a:gd name="connsiteY117" fmla="*/ 21101 h 2546252"/>
                  <a:gd name="connsiteX118" fmla="*/ 6140547 w 6161649"/>
                  <a:gd name="connsiteY118" fmla="*/ 14067 h 2546252"/>
                  <a:gd name="connsiteX119" fmla="*/ 6161649 w 6161649"/>
                  <a:gd name="connsiteY119" fmla="*/ 0 h 2546252"/>
                  <a:gd name="connsiteX120" fmla="*/ 6161649 w 6161649"/>
                  <a:gd name="connsiteY120" fmla="*/ 0 h 2546252"/>
                  <a:gd name="connsiteX0" fmla="*/ 0 w 6161649"/>
                  <a:gd name="connsiteY0" fmla="*/ 2546252 h 2546252"/>
                  <a:gd name="connsiteX1" fmla="*/ 0 w 6161649"/>
                  <a:gd name="connsiteY1" fmla="*/ 2546252 h 2546252"/>
                  <a:gd name="connsiteX2" fmla="*/ 14067 w 6161649"/>
                  <a:gd name="connsiteY2" fmla="*/ 2482947 h 2546252"/>
                  <a:gd name="connsiteX3" fmla="*/ 28135 w 6161649"/>
                  <a:gd name="connsiteY3" fmla="*/ 2440744 h 2546252"/>
                  <a:gd name="connsiteX4" fmla="*/ 35169 w 6161649"/>
                  <a:gd name="connsiteY4" fmla="*/ 2370406 h 2546252"/>
                  <a:gd name="connsiteX5" fmla="*/ 42203 w 6161649"/>
                  <a:gd name="connsiteY5" fmla="*/ 2349304 h 2546252"/>
                  <a:gd name="connsiteX6" fmla="*/ 49237 w 6161649"/>
                  <a:gd name="connsiteY6" fmla="*/ 2307101 h 2546252"/>
                  <a:gd name="connsiteX7" fmla="*/ 56271 w 6161649"/>
                  <a:gd name="connsiteY7" fmla="*/ 2187526 h 2546252"/>
                  <a:gd name="connsiteX8" fmla="*/ 77372 w 6161649"/>
                  <a:gd name="connsiteY8" fmla="*/ 2110154 h 2546252"/>
                  <a:gd name="connsiteX9" fmla="*/ 84406 w 6161649"/>
                  <a:gd name="connsiteY9" fmla="*/ 2018714 h 2546252"/>
                  <a:gd name="connsiteX10" fmla="*/ 98474 w 6161649"/>
                  <a:gd name="connsiteY10" fmla="*/ 1976511 h 2546252"/>
                  <a:gd name="connsiteX11" fmla="*/ 105507 w 6161649"/>
                  <a:gd name="connsiteY11" fmla="*/ 1934307 h 2546252"/>
                  <a:gd name="connsiteX12" fmla="*/ 112541 w 6161649"/>
                  <a:gd name="connsiteY12" fmla="*/ 1913206 h 2546252"/>
                  <a:gd name="connsiteX13" fmla="*/ 134403 w 6161649"/>
                  <a:gd name="connsiteY13" fmla="*/ 1870623 h 2546252"/>
                  <a:gd name="connsiteX14" fmla="*/ 153414 w 6161649"/>
                  <a:gd name="connsiteY14" fmla="*/ 1835834 h 2546252"/>
                  <a:gd name="connsiteX15" fmla="*/ 179838 w 6161649"/>
                  <a:gd name="connsiteY15" fmla="*/ 1792300 h 2546252"/>
                  <a:gd name="connsiteX16" fmla="*/ 207215 w 6161649"/>
                  <a:gd name="connsiteY16" fmla="*/ 1738499 h 2546252"/>
                  <a:gd name="connsiteX17" fmla="*/ 211395 w 6161649"/>
                  <a:gd name="connsiteY17" fmla="*/ 1702571 h 2546252"/>
                  <a:gd name="connsiteX18" fmla="*/ 230405 w 6161649"/>
                  <a:gd name="connsiteY18" fmla="*/ 1670253 h 2546252"/>
                  <a:gd name="connsiteX19" fmla="*/ 261393 w 6161649"/>
                  <a:gd name="connsiteY19" fmla="*/ 1653714 h 2546252"/>
                  <a:gd name="connsiteX20" fmla="*/ 287816 w 6161649"/>
                  <a:gd name="connsiteY20" fmla="*/ 1637555 h 2546252"/>
                  <a:gd name="connsiteX21" fmla="*/ 296183 w 6161649"/>
                  <a:gd name="connsiteY21" fmla="*/ 1584706 h 2546252"/>
                  <a:gd name="connsiteX22" fmla="*/ 307018 w 6161649"/>
                  <a:gd name="connsiteY22" fmla="*/ 1517980 h 2546252"/>
                  <a:gd name="connsiteX23" fmla="*/ 342948 w 6161649"/>
                  <a:gd name="connsiteY23" fmla="*/ 1498969 h 2546252"/>
                  <a:gd name="connsiteX24" fmla="*/ 395036 w 6161649"/>
                  <a:gd name="connsiteY24" fmla="*/ 1479959 h 2546252"/>
                  <a:gd name="connsiteX25" fmla="*/ 441041 w 6161649"/>
                  <a:gd name="connsiteY25" fmla="*/ 1469123 h 2546252"/>
                  <a:gd name="connsiteX26" fmla="*/ 467086 w 6161649"/>
                  <a:gd name="connsiteY26" fmla="*/ 1442318 h 2546252"/>
                  <a:gd name="connsiteX27" fmla="*/ 485335 w 6161649"/>
                  <a:gd name="connsiteY27" fmla="*/ 1397644 h 2546252"/>
                  <a:gd name="connsiteX28" fmla="*/ 492369 w 6161649"/>
                  <a:gd name="connsiteY28" fmla="*/ 1371600 h 2546252"/>
                  <a:gd name="connsiteX29" fmla="*/ 530770 w 6161649"/>
                  <a:gd name="connsiteY29" fmla="*/ 1362475 h 2546252"/>
                  <a:gd name="connsiteX30" fmla="*/ 565178 w 6161649"/>
                  <a:gd name="connsiteY30" fmla="*/ 1339283 h 2546252"/>
                  <a:gd name="connsiteX31" fmla="*/ 595406 w 6161649"/>
                  <a:gd name="connsiteY31" fmla="*/ 1296699 h 2546252"/>
                  <a:gd name="connsiteX32" fmla="*/ 622210 w 6161649"/>
                  <a:gd name="connsiteY32" fmla="*/ 1278068 h 2546252"/>
                  <a:gd name="connsiteX33" fmla="*/ 661181 w 6161649"/>
                  <a:gd name="connsiteY33" fmla="*/ 1259058 h 2546252"/>
                  <a:gd name="connsiteX34" fmla="*/ 773723 w 6161649"/>
                  <a:gd name="connsiteY34" fmla="*/ 1259058 h 2546252"/>
                  <a:gd name="connsiteX35" fmla="*/ 773723 w 6161649"/>
                  <a:gd name="connsiteY35" fmla="*/ 1252024 h 2546252"/>
                  <a:gd name="connsiteX36" fmla="*/ 844061 w 6161649"/>
                  <a:gd name="connsiteY36" fmla="*/ 1202787 h 2546252"/>
                  <a:gd name="connsiteX37" fmla="*/ 858129 w 6161649"/>
                  <a:gd name="connsiteY37" fmla="*/ 1202787 h 2546252"/>
                  <a:gd name="connsiteX38" fmla="*/ 942535 w 6161649"/>
                  <a:gd name="connsiteY38" fmla="*/ 1202787 h 2546252"/>
                  <a:gd name="connsiteX39" fmla="*/ 970671 w 6161649"/>
                  <a:gd name="connsiteY39" fmla="*/ 1146517 h 2546252"/>
                  <a:gd name="connsiteX40" fmla="*/ 1033975 w 6161649"/>
                  <a:gd name="connsiteY40" fmla="*/ 1132449 h 2546252"/>
                  <a:gd name="connsiteX41" fmla="*/ 1069144 w 6161649"/>
                  <a:gd name="connsiteY41" fmla="*/ 1125415 h 2546252"/>
                  <a:gd name="connsiteX42" fmla="*/ 1083212 w 6161649"/>
                  <a:gd name="connsiteY42" fmla="*/ 1104314 h 2546252"/>
                  <a:gd name="connsiteX43" fmla="*/ 1125415 w 6161649"/>
                  <a:gd name="connsiteY43" fmla="*/ 1090246 h 2546252"/>
                  <a:gd name="connsiteX44" fmla="*/ 1125415 w 6161649"/>
                  <a:gd name="connsiteY44" fmla="*/ 1090246 h 2546252"/>
                  <a:gd name="connsiteX45" fmla="*/ 1153551 w 6161649"/>
                  <a:gd name="connsiteY45" fmla="*/ 1083212 h 2546252"/>
                  <a:gd name="connsiteX46" fmla="*/ 1195754 w 6161649"/>
                  <a:gd name="connsiteY46" fmla="*/ 1069144 h 2546252"/>
                  <a:gd name="connsiteX47" fmla="*/ 1216855 w 6161649"/>
                  <a:gd name="connsiteY47" fmla="*/ 1026941 h 2546252"/>
                  <a:gd name="connsiteX48" fmla="*/ 1230923 w 6161649"/>
                  <a:gd name="connsiteY48" fmla="*/ 1005840 h 2546252"/>
                  <a:gd name="connsiteX49" fmla="*/ 1353160 w 6161649"/>
                  <a:gd name="connsiteY49" fmla="*/ 1001278 h 2546252"/>
                  <a:gd name="connsiteX50" fmla="*/ 1390420 w 6161649"/>
                  <a:gd name="connsiteY50" fmla="*/ 965347 h 2546252"/>
                  <a:gd name="connsiteX51" fmla="*/ 1460948 w 6161649"/>
                  <a:gd name="connsiteY51" fmla="*/ 968200 h 2546252"/>
                  <a:gd name="connsiteX52" fmla="*/ 1498209 w 6161649"/>
                  <a:gd name="connsiteY52" fmla="*/ 949569 h 2546252"/>
                  <a:gd name="connsiteX53" fmla="*/ 1519311 w 6161649"/>
                  <a:gd name="connsiteY53" fmla="*/ 935501 h 2546252"/>
                  <a:gd name="connsiteX54" fmla="*/ 1563604 w 6161649"/>
                  <a:gd name="connsiteY54" fmla="*/ 938352 h 2546252"/>
                  <a:gd name="connsiteX55" fmla="*/ 1617214 w 6161649"/>
                  <a:gd name="connsiteY55" fmla="*/ 927136 h 2546252"/>
                  <a:gd name="connsiteX56" fmla="*/ 1688123 w 6161649"/>
                  <a:gd name="connsiteY56" fmla="*/ 886264 h 2546252"/>
                  <a:gd name="connsiteX57" fmla="*/ 1732797 w 6161649"/>
                  <a:gd name="connsiteY57" fmla="*/ 865543 h 2546252"/>
                  <a:gd name="connsiteX58" fmla="*/ 1821766 w 6161649"/>
                  <a:gd name="connsiteY58" fmla="*/ 866303 h 2546252"/>
                  <a:gd name="connsiteX59" fmla="*/ 1855224 w 6161649"/>
                  <a:gd name="connsiteY59" fmla="*/ 844441 h 2546252"/>
                  <a:gd name="connsiteX60" fmla="*/ 1913206 w 6161649"/>
                  <a:gd name="connsiteY60" fmla="*/ 844061 h 2546252"/>
                  <a:gd name="connsiteX61" fmla="*/ 1965294 w 6161649"/>
                  <a:gd name="connsiteY61" fmla="*/ 850335 h 2546252"/>
                  <a:gd name="connsiteX62" fmla="*/ 2013581 w 6161649"/>
                  <a:gd name="connsiteY62" fmla="*/ 852426 h 2546252"/>
                  <a:gd name="connsiteX63" fmla="*/ 2072132 w 6161649"/>
                  <a:gd name="connsiteY63" fmla="*/ 850335 h 2546252"/>
                  <a:gd name="connsiteX64" fmla="*/ 2124221 w 6161649"/>
                  <a:gd name="connsiteY64" fmla="*/ 851095 h 2546252"/>
                  <a:gd name="connsiteX65" fmla="*/ 2145323 w 6161649"/>
                  <a:gd name="connsiteY65" fmla="*/ 844061 h 2546252"/>
                  <a:gd name="connsiteX66" fmla="*/ 2208627 w 6161649"/>
                  <a:gd name="connsiteY66" fmla="*/ 837027 h 2546252"/>
                  <a:gd name="connsiteX67" fmla="*/ 2300067 w 6161649"/>
                  <a:gd name="connsiteY67" fmla="*/ 829994 h 2546252"/>
                  <a:gd name="connsiteX68" fmla="*/ 2368315 w 6161649"/>
                  <a:gd name="connsiteY68" fmla="*/ 818208 h 2546252"/>
                  <a:gd name="connsiteX69" fmla="*/ 2433711 w 6161649"/>
                  <a:gd name="connsiteY69" fmla="*/ 808892 h 2546252"/>
                  <a:gd name="connsiteX70" fmla="*/ 2454812 w 6161649"/>
                  <a:gd name="connsiteY70" fmla="*/ 801858 h 2546252"/>
                  <a:gd name="connsiteX71" fmla="*/ 2539218 w 6161649"/>
                  <a:gd name="connsiteY71" fmla="*/ 787791 h 2546252"/>
                  <a:gd name="connsiteX72" fmla="*/ 2553286 w 6161649"/>
                  <a:gd name="connsiteY72" fmla="*/ 766689 h 2546252"/>
                  <a:gd name="connsiteX73" fmla="*/ 2560320 w 6161649"/>
                  <a:gd name="connsiteY73" fmla="*/ 745587 h 2546252"/>
                  <a:gd name="connsiteX74" fmla="*/ 2581421 w 6161649"/>
                  <a:gd name="connsiteY74" fmla="*/ 738554 h 2546252"/>
                  <a:gd name="connsiteX75" fmla="*/ 2679895 w 6161649"/>
                  <a:gd name="connsiteY75" fmla="*/ 745587 h 2546252"/>
                  <a:gd name="connsiteX76" fmla="*/ 2764301 w 6161649"/>
                  <a:gd name="connsiteY76" fmla="*/ 745587 h 2546252"/>
                  <a:gd name="connsiteX77" fmla="*/ 2771335 w 6161649"/>
                  <a:gd name="connsiteY77" fmla="*/ 724486 h 2546252"/>
                  <a:gd name="connsiteX78" fmla="*/ 2813538 w 6161649"/>
                  <a:gd name="connsiteY78" fmla="*/ 717452 h 2546252"/>
                  <a:gd name="connsiteX79" fmla="*/ 2855741 w 6161649"/>
                  <a:gd name="connsiteY79" fmla="*/ 703384 h 2546252"/>
                  <a:gd name="connsiteX80" fmla="*/ 3017520 w 6161649"/>
                  <a:gd name="connsiteY80" fmla="*/ 695590 h 2546252"/>
                  <a:gd name="connsiteX81" fmla="*/ 3034630 w 6161649"/>
                  <a:gd name="connsiteY81" fmla="*/ 679812 h 2546252"/>
                  <a:gd name="connsiteX82" fmla="*/ 3123027 w 6161649"/>
                  <a:gd name="connsiteY82" fmla="*/ 668215 h 2546252"/>
                  <a:gd name="connsiteX83" fmla="*/ 3151163 w 6161649"/>
                  <a:gd name="connsiteY83" fmla="*/ 661181 h 2546252"/>
                  <a:gd name="connsiteX84" fmla="*/ 3200400 w 6161649"/>
                  <a:gd name="connsiteY84" fmla="*/ 647114 h 2546252"/>
                  <a:gd name="connsiteX85" fmla="*/ 3242603 w 6161649"/>
                  <a:gd name="connsiteY85" fmla="*/ 640080 h 2546252"/>
                  <a:gd name="connsiteX86" fmla="*/ 3294691 w 6161649"/>
                  <a:gd name="connsiteY86" fmla="*/ 628863 h 2546252"/>
                  <a:gd name="connsiteX87" fmla="*/ 3334043 w 6161649"/>
                  <a:gd name="connsiteY87" fmla="*/ 597877 h 2546252"/>
                  <a:gd name="connsiteX88" fmla="*/ 3397347 w 6161649"/>
                  <a:gd name="connsiteY88" fmla="*/ 513471 h 2546252"/>
                  <a:gd name="connsiteX89" fmla="*/ 3453618 w 6161649"/>
                  <a:gd name="connsiteY89" fmla="*/ 485335 h 2546252"/>
                  <a:gd name="connsiteX90" fmla="*/ 3495821 w 6161649"/>
                  <a:gd name="connsiteY90" fmla="*/ 471267 h 2546252"/>
                  <a:gd name="connsiteX91" fmla="*/ 3567300 w 6161649"/>
                  <a:gd name="connsiteY91" fmla="*/ 457581 h 2546252"/>
                  <a:gd name="connsiteX92" fmla="*/ 3655130 w 6161649"/>
                  <a:gd name="connsiteY92" fmla="*/ 453017 h 2546252"/>
                  <a:gd name="connsiteX93" fmla="*/ 3783449 w 6161649"/>
                  <a:gd name="connsiteY93" fmla="*/ 429064 h 2546252"/>
                  <a:gd name="connsiteX94" fmla="*/ 3896751 w 6161649"/>
                  <a:gd name="connsiteY94" fmla="*/ 407963 h 2546252"/>
                  <a:gd name="connsiteX95" fmla="*/ 3903784 w 6161649"/>
                  <a:gd name="connsiteY95" fmla="*/ 407963 h 2546252"/>
                  <a:gd name="connsiteX96" fmla="*/ 3903784 w 6161649"/>
                  <a:gd name="connsiteY96" fmla="*/ 379827 h 2546252"/>
                  <a:gd name="connsiteX97" fmla="*/ 4192172 w 6161649"/>
                  <a:gd name="connsiteY97" fmla="*/ 379827 h 2546252"/>
                  <a:gd name="connsiteX98" fmla="*/ 4220307 w 6161649"/>
                  <a:gd name="connsiteY98" fmla="*/ 337624 h 2546252"/>
                  <a:gd name="connsiteX99" fmla="*/ 4389120 w 6161649"/>
                  <a:gd name="connsiteY99" fmla="*/ 337624 h 2546252"/>
                  <a:gd name="connsiteX100" fmla="*/ 4389120 w 6161649"/>
                  <a:gd name="connsiteY100" fmla="*/ 337624 h 2546252"/>
                  <a:gd name="connsiteX101" fmla="*/ 4543864 w 6161649"/>
                  <a:gd name="connsiteY101" fmla="*/ 330591 h 2546252"/>
                  <a:gd name="connsiteX102" fmla="*/ 4543864 w 6161649"/>
                  <a:gd name="connsiteY102" fmla="*/ 330591 h 2546252"/>
                  <a:gd name="connsiteX103" fmla="*/ 4642338 w 6161649"/>
                  <a:gd name="connsiteY103" fmla="*/ 270898 h 2546252"/>
                  <a:gd name="connsiteX104" fmla="*/ 4920841 w 6161649"/>
                  <a:gd name="connsiteY104" fmla="*/ 270898 h 2546252"/>
                  <a:gd name="connsiteX105" fmla="*/ 4965895 w 6161649"/>
                  <a:gd name="connsiteY105" fmla="*/ 239151 h 2546252"/>
                  <a:gd name="connsiteX106" fmla="*/ 5036234 w 6161649"/>
                  <a:gd name="connsiteY106" fmla="*/ 232117 h 2546252"/>
                  <a:gd name="connsiteX107" fmla="*/ 5057335 w 6161649"/>
                  <a:gd name="connsiteY107" fmla="*/ 211015 h 2546252"/>
                  <a:gd name="connsiteX108" fmla="*/ 5591907 w 6161649"/>
                  <a:gd name="connsiteY108" fmla="*/ 211015 h 2546252"/>
                  <a:gd name="connsiteX109" fmla="*/ 5591907 w 6161649"/>
                  <a:gd name="connsiteY109" fmla="*/ 211015 h 2546252"/>
                  <a:gd name="connsiteX110" fmla="*/ 5634111 w 6161649"/>
                  <a:gd name="connsiteY110" fmla="*/ 178887 h 2546252"/>
                  <a:gd name="connsiteX111" fmla="*/ 5720608 w 6161649"/>
                  <a:gd name="connsiteY111" fmla="*/ 170524 h 2546252"/>
                  <a:gd name="connsiteX112" fmla="*/ 5764522 w 6161649"/>
                  <a:gd name="connsiteY112" fmla="*/ 134783 h 2546252"/>
                  <a:gd name="connsiteX113" fmla="*/ 5808245 w 6161649"/>
                  <a:gd name="connsiteY113" fmla="*/ 99424 h 2546252"/>
                  <a:gd name="connsiteX114" fmla="*/ 5898545 w 6161649"/>
                  <a:gd name="connsiteY114" fmla="*/ 100184 h 2546252"/>
                  <a:gd name="connsiteX115" fmla="*/ 5908431 w 6161649"/>
                  <a:gd name="connsiteY115" fmla="*/ 35169 h 2546252"/>
                  <a:gd name="connsiteX116" fmla="*/ 5992837 w 6161649"/>
                  <a:gd name="connsiteY116" fmla="*/ 28135 h 2546252"/>
                  <a:gd name="connsiteX117" fmla="*/ 6084277 w 6161649"/>
                  <a:gd name="connsiteY117" fmla="*/ 21101 h 2546252"/>
                  <a:gd name="connsiteX118" fmla="*/ 6140547 w 6161649"/>
                  <a:gd name="connsiteY118" fmla="*/ 14067 h 2546252"/>
                  <a:gd name="connsiteX119" fmla="*/ 6161649 w 6161649"/>
                  <a:gd name="connsiteY119" fmla="*/ 0 h 2546252"/>
                  <a:gd name="connsiteX120" fmla="*/ 6161649 w 6161649"/>
                  <a:gd name="connsiteY120" fmla="*/ 0 h 25462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</a:cxnLst>
                <a:rect l="l" t="t" r="r" b="b"/>
                <a:pathLst>
                  <a:path w="6161649" h="2546252">
                    <a:moveTo>
                      <a:pt x="0" y="2546252"/>
                    </a:moveTo>
                    <a:lnTo>
                      <a:pt x="0" y="2546252"/>
                    </a:lnTo>
                    <a:cubicBezTo>
                      <a:pt x="4689" y="2525150"/>
                      <a:pt x="8497" y="2503834"/>
                      <a:pt x="14067" y="2482947"/>
                    </a:cubicBezTo>
                    <a:cubicBezTo>
                      <a:pt x="17888" y="2468619"/>
                      <a:pt x="28135" y="2440744"/>
                      <a:pt x="28135" y="2440744"/>
                    </a:cubicBezTo>
                    <a:cubicBezTo>
                      <a:pt x="30480" y="2417298"/>
                      <a:pt x="31586" y="2393695"/>
                      <a:pt x="35169" y="2370406"/>
                    </a:cubicBezTo>
                    <a:cubicBezTo>
                      <a:pt x="36296" y="2363078"/>
                      <a:pt x="40595" y="2356542"/>
                      <a:pt x="42203" y="2349304"/>
                    </a:cubicBezTo>
                    <a:cubicBezTo>
                      <a:pt x="45297" y="2335382"/>
                      <a:pt x="46892" y="2321169"/>
                      <a:pt x="49237" y="2307101"/>
                    </a:cubicBezTo>
                    <a:cubicBezTo>
                      <a:pt x="51582" y="2267243"/>
                      <a:pt x="51514" y="2227169"/>
                      <a:pt x="56271" y="2187526"/>
                    </a:cubicBezTo>
                    <a:cubicBezTo>
                      <a:pt x="59247" y="2162729"/>
                      <a:pt x="69167" y="2134769"/>
                      <a:pt x="77372" y="2110154"/>
                    </a:cubicBezTo>
                    <a:cubicBezTo>
                      <a:pt x="79717" y="2079674"/>
                      <a:pt x="79638" y="2048910"/>
                      <a:pt x="84406" y="2018714"/>
                    </a:cubicBezTo>
                    <a:cubicBezTo>
                      <a:pt x="86719" y="2004067"/>
                      <a:pt x="98474" y="1976511"/>
                      <a:pt x="98474" y="1976511"/>
                    </a:cubicBezTo>
                    <a:cubicBezTo>
                      <a:pt x="100818" y="1962443"/>
                      <a:pt x="103163" y="1944858"/>
                      <a:pt x="105507" y="1934307"/>
                    </a:cubicBezTo>
                    <a:cubicBezTo>
                      <a:pt x="107851" y="1923756"/>
                      <a:pt x="107725" y="1923820"/>
                      <a:pt x="112541" y="1913206"/>
                    </a:cubicBezTo>
                    <a:cubicBezTo>
                      <a:pt x="117357" y="1902592"/>
                      <a:pt x="127591" y="1883518"/>
                      <a:pt x="134403" y="1870623"/>
                    </a:cubicBezTo>
                    <a:cubicBezTo>
                      <a:pt x="141215" y="1857728"/>
                      <a:pt x="145842" y="1848888"/>
                      <a:pt x="153414" y="1835834"/>
                    </a:cubicBezTo>
                    <a:cubicBezTo>
                      <a:pt x="160986" y="1822780"/>
                      <a:pt x="170871" y="1808522"/>
                      <a:pt x="179838" y="1792300"/>
                    </a:cubicBezTo>
                    <a:cubicBezTo>
                      <a:pt x="188805" y="1776078"/>
                      <a:pt x="201544" y="1754278"/>
                      <a:pt x="207215" y="1738499"/>
                    </a:cubicBezTo>
                    <a:cubicBezTo>
                      <a:pt x="211904" y="1731465"/>
                      <a:pt x="207530" y="1713945"/>
                      <a:pt x="211395" y="1702571"/>
                    </a:cubicBezTo>
                    <a:cubicBezTo>
                      <a:pt x="215260" y="1691197"/>
                      <a:pt x="222072" y="1678396"/>
                      <a:pt x="230405" y="1670253"/>
                    </a:cubicBezTo>
                    <a:cubicBezTo>
                      <a:pt x="238738" y="1662110"/>
                      <a:pt x="254359" y="1658403"/>
                      <a:pt x="261393" y="1653714"/>
                    </a:cubicBezTo>
                    <a:cubicBezTo>
                      <a:pt x="266082" y="1646680"/>
                      <a:pt x="282018" y="1649056"/>
                      <a:pt x="287816" y="1637555"/>
                    </a:cubicBezTo>
                    <a:cubicBezTo>
                      <a:pt x="293614" y="1626054"/>
                      <a:pt x="292983" y="1604635"/>
                      <a:pt x="296183" y="1584706"/>
                    </a:cubicBezTo>
                    <a:cubicBezTo>
                      <a:pt x="299383" y="1564777"/>
                      <a:pt x="299224" y="1532269"/>
                      <a:pt x="307018" y="1517980"/>
                    </a:cubicBezTo>
                    <a:cubicBezTo>
                      <a:pt x="314812" y="1503691"/>
                      <a:pt x="328278" y="1505306"/>
                      <a:pt x="342948" y="1498969"/>
                    </a:cubicBezTo>
                    <a:cubicBezTo>
                      <a:pt x="357618" y="1492632"/>
                      <a:pt x="378687" y="1484933"/>
                      <a:pt x="395036" y="1479959"/>
                    </a:cubicBezTo>
                    <a:cubicBezTo>
                      <a:pt x="411385" y="1474985"/>
                      <a:pt x="429033" y="1475396"/>
                      <a:pt x="441041" y="1469123"/>
                    </a:cubicBezTo>
                    <a:cubicBezTo>
                      <a:pt x="453049" y="1462850"/>
                      <a:pt x="459704" y="1454231"/>
                      <a:pt x="467086" y="1442318"/>
                    </a:cubicBezTo>
                    <a:cubicBezTo>
                      <a:pt x="474468" y="1430405"/>
                      <a:pt x="481121" y="1409430"/>
                      <a:pt x="485335" y="1397644"/>
                    </a:cubicBezTo>
                    <a:cubicBezTo>
                      <a:pt x="489549" y="1385858"/>
                      <a:pt x="484797" y="1377462"/>
                      <a:pt x="492369" y="1371600"/>
                    </a:cubicBezTo>
                    <a:cubicBezTo>
                      <a:pt x="499942" y="1365739"/>
                      <a:pt x="518635" y="1367861"/>
                      <a:pt x="530770" y="1362475"/>
                    </a:cubicBezTo>
                    <a:cubicBezTo>
                      <a:pt x="542905" y="1357089"/>
                      <a:pt x="513765" y="1373558"/>
                      <a:pt x="565178" y="1339283"/>
                    </a:cubicBezTo>
                    <a:cubicBezTo>
                      <a:pt x="576363" y="1327908"/>
                      <a:pt x="585901" y="1306901"/>
                      <a:pt x="595406" y="1296699"/>
                    </a:cubicBezTo>
                    <a:cubicBezTo>
                      <a:pt x="604911" y="1286497"/>
                      <a:pt x="611248" y="1284341"/>
                      <a:pt x="622210" y="1278068"/>
                    </a:cubicBezTo>
                    <a:cubicBezTo>
                      <a:pt x="633172" y="1271795"/>
                      <a:pt x="635929" y="1262226"/>
                      <a:pt x="661181" y="1259058"/>
                    </a:cubicBezTo>
                    <a:cubicBezTo>
                      <a:pt x="686433" y="1255890"/>
                      <a:pt x="736209" y="1259058"/>
                      <a:pt x="773723" y="1259058"/>
                    </a:cubicBezTo>
                    <a:lnTo>
                      <a:pt x="773723" y="1252024"/>
                    </a:lnTo>
                    <a:cubicBezTo>
                      <a:pt x="803974" y="1226095"/>
                      <a:pt x="810896" y="1209420"/>
                      <a:pt x="844061" y="1202787"/>
                    </a:cubicBezTo>
                    <a:cubicBezTo>
                      <a:pt x="848659" y="1201867"/>
                      <a:pt x="853440" y="1202787"/>
                      <a:pt x="858129" y="1202787"/>
                    </a:cubicBezTo>
                    <a:lnTo>
                      <a:pt x="942535" y="1202787"/>
                    </a:lnTo>
                    <a:lnTo>
                      <a:pt x="970671" y="1146517"/>
                    </a:lnTo>
                    <a:lnTo>
                      <a:pt x="1033975" y="1132449"/>
                    </a:lnTo>
                    <a:cubicBezTo>
                      <a:pt x="1045665" y="1129944"/>
                      <a:pt x="1058764" y="1131346"/>
                      <a:pt x="1069144" y="1125415"/>
                    </a:cubicBezTo>
                    <a:cubicBezTo>
                      <a:pt x="1076484" y="1121221"/>
                      <a:pt x="1076043" y="1108794"/>
                      <a:pt x="1083212" y="1104314"/>
                    </a:cubicBezTo>
                    <a:cubicBezTo>
                      <a:pt x="1095787" y="1096455"/>
                      <a:pt x="1111347" y="1094935"/>
                      <a:pt x="1125415" y="1090246"/>
                    </a:cubicBezTo>
                    <a:lnTo>
                      <a:pt x="1125415" y="1090246"/>
                    </a:lnTo>
                    <a:cubicBezTo>
                      <a:pt x="1134794" y="1087901"/>
                      <a:pt x="1144291" y="1085990"/>
                      <a:pt x="1153551" y="1083212"/>
                    </a:cubicBezTo>
                    <a:cubicBezTo>
                      <a:pt x="1167754" y="1078951"/>
                      <a:pt x="1195754" y="1069144"/>
                      <a:pt x="1195754" y="1069144"/>
                    </a:cubicBezTo>
                    <a:cubicBezTo>
                      <a:pt x="1236073" y="1008664"/>
                      <a:pt x="1187729" y="1085191"/>
                      <a:pt x="1216855" y="1026941"/>
                    </a:cubicBezTo>
                    <a:cubicBezTo>
                      <a:pt x="1220636" y="1019380"/>
                      <a:pt x="1208205" y="1010117"/>
                      <a:pt x="1230923" y="1005840"/>
                    </a:cubicBezTo>
                    <a:cubicBezTo>
                      <a:pt x="1253641" y="1001563"/>
                      <a:pt x="1299234" y="1003623"/>
                      <a:pt x="1353160" y="1001278"/>
                    </a:cubicBezTo>
                    <a:cubicBezTo>
                      <a:pt x="1406208" y="983595"/>
                      <a:pt x="1372455" y="970860"/>
                      <a:pt x="1390420" y="965347"/>
                    </a:cubicBezTo>
                    <a:cubicBezTo>
                      <a:pt x="1408385" y="959834"/>
                      <a:pt x="1453914" y="970544"/>
                      <a:pt x="1460948" y="968200"/>
                    </a:cubicBezTo>
                    <a:cubicBezTo>
                      <a:pt x="1521415" y="927887"/>
                      <a:pt x="1488482" y="955019"/>
                      <a:pt x="1498209" y="949569"/>
                    </a:cubicBezTo>
                    <a:cubicBezTo>
                      <a:pt x="1507936" y="944119"/>
                      <a:pt x="1508412" y="937371"/>
                      <a:pt x="1519311" y="935501"/>
                    </a:cubicBezTo>
                    <a:cubicBezTo>
                      <a:pt x="1530210" y="933632"/>
                      <a:pt x="1547192" y="940697"/>
                      <a:pt x="1563604" y="938352"/>
                    </a:cubicBezTo>
                    <a:cubicBezTo>
                      <a:pt x="1568293" y="931318"/>
                      <a:pt x="1596461" y="935817"/>
                      <a:pt x="1617214" y="927136"/>
                    </a:cubicBezTo>
                    <a:cubicBezTo>
                      <a:pt x="1637967" y="918455"/>
                      <a:pt x="1660742" y="889306"/>
                      <a:pt x="1688123" y="886264"/>
                    </a:cubicBezTo>
                    <a:cubicBezTo>
                      <a:pt x="1702191" y="876886"/>
                      <a:pt x="1710523" y="868870"/>
                      <a:pt x="1732797" y="865543"/>
                    </a:cubicBezTo>
                    <a:cubicBezTo>
                      <a:pt x="1755071" y="862216"/>
                      <a:pt x="1801362" y="869820"/>
                      <a:pt x="1821766" y="866303"/>
                    </a:cubicBezTo>
                    <a:cubicBezTo>
                      <a:pt x="1842171" y="862786"/>
                      <a:pt x="1848190" y="846786"/>
                      <a:pt x="1855224" y="844441"/>
                    </a:cubicBezTo>
                    <a:cubicBezTo>
                      <a:pt x="1878670" y="846786"/>
                      <a:pt x="1894861" y="843079"/>
                      <a:pt x="1913206" y="844061"/>
                    </a:cubicBezTo>
                    <a:cubicBezTo>
                      <a:pt x="1931551" y="845043"/>
                      <a:pt x="1948565" y="848941"/>
                      <a:pt x="1965294" y="850335"/>
                    </a:cubicBezTo>
                    <a:cubicBezTo>
                      <a:pt x="1982023" y="851729"/>
                      <a:pt x="2006547" y="850081"/>
                      <a:pt x="2013581" y="852426"/>
                    </a:cubicBezTo>
                    <a:cubicBezTo>
                      <a:pt x="2048750" y="850081"/>
                      <a:pt x="2053692" y="850557"/>
                      <a:pt x="2072132" y="850335"/>
                    </a:cubicBezTo>
                    <a:cubicBezTo>
                      <a:pt x="2090572" y="850113"/>
                      <a:pt x="2112023" y="852141"/>
                      <a:pt x="2124221" y="851095"/>
                    </a:cubicBezTo>
                    <a:cubicBezTo>
                      <a:pt x="2136419" y="850049"/>
                      <a:pt x="2137954" y="844880"/>
                      <a:pt x="2145323" y="844061"/>
                    </a:cubicBezTo>
                    <a:lnTo>
                      <a:pt x="2208627" y="837027"/>
                    </a:lnTo>
                    <a:cubicBezTo>
                      <a:pt x="2266559" y="817718"/>
                      <a:pt x="2236151" y="820863"/>
                      <a:pt x="2300067" y="829994"/>
                    </a:cubicBezTo>
                    <a:cubicBezTo>
                      <a:pt x="2355854" y="820229"/>
                      <a:pt x="2331174" y="805827"/>
                      <a:pt x="2368315" y="818208"/>
                    </a:cubicBezTo>
                    <a:cubicBezTo>
                      <a:pt x="2390589" y="814691"/>
                      <a:pt x="2419295" y="811617"/>
                      <a:pt x="2433711" y="808892"/>
                    </a:cubicBezTo>
                    <a:cubicBezTo>
                      <a:pt x="2448127" y="806167"/>
                      <a:pt x="2447517" y="803184"/>
                      <a:pt x="2454812" y="801858"/>
                    </a:cubicBezTo>
                    <a:cubicBezTo>
                      <a:pt x="2575589" y="779898"/>
                      <a:pt x="2464662" y="806428"/>
                      <a:pt x="2539218" y="787791"/>
                    </a:cubicBezTo>
                    <a:cubicBezTo>
                      <a:pt x="2543907" y="780757"/>
                      <a:pt x="2549505" y="774250"/>
                      <a:pt x="2553286" y="766689"/>
                    </a:cubicBezTo>
                    <a:cubicBezTo>
                      <a:pt x="2556602" y="760057"/>
                      <a:pt x="2555077" y="750830"/>
                      <a:pt x="2560320" y="745587"/>
                    </a:cubicBezTo>
                    <a:cubicBezTo>
                      <a:pt x="2565563" y="740344"/>
                      <a:pt x="2574387" y="740898"/>
                      <a:pt x="2581421" y="738554"/>
                    </a:cubicBezTo>
                    <a:cubicBezTo>
                      <a:pt x="2641557" y="758598"/>
                      <a:pt x="2608910" y="754460"/>
                      <a:pt x="2679895" y="745587"/>
                    </a:cubicBezTo>
                    <a:cubicBezTo>
                      <a:pt x="2691726" y="747066"/>
                      <a:pt x="2745460" y="760660"/>
                      <a:pt x="2764301" y="745587"/>
                    </a:cubicBezTo>
                    <a:cubicBezTo>
                      <a:pt x="2770091" y="740955"/>
                      <a:pt x="2764898" y="728164"/>
                      <a:pt x="2771335" y="724486"/>
                    </a:cubicBezTo>
                    <a:cubicBezTo>
                      <a:pt x="2783718" y="717410"/>
                      <a:pt x="2799702" y="720911"/>
                      <a:pt x="2813538" y="717452"/>
                    </a:cubicBezTo>
                    <a:cubicBezTo>
                      <a:pt x="2827924" y="713855"/>
                      <a:pt x="2821744" y="707028"/>
                      <a:pt x="2855741" y="703384"/>
                    </a:cubicBezTo>
                    <a:cubicBezTo>
                      <a:pt x="2889738" y="699740"/>
                      <a:pt x="2987705" y="699519"/>
                      <a:pt x="3017520" y="695590"/>
                    </a:cubicBezTo>
                    <a:cubicBezTo>
                      <a:pt x="3047335" y="691661"/>
                      <a:pt x="3017046" y="684375"/>
                      <a:pt x="3034630" y="679812"/>
                    </a:cubicBezTo>
                    <a:lnTo>
                      <a:pt x="3123027" y="668215"/>
                    </a:lnTo>
                    <a:cubicBezTo>
                      <a:pt x="3142449" y="665110"/>
                      <a:pt x="3141992" y="664238"/>
                      <a:pt x="3151163" y="661181"/>
                    </a:cubicBezTo>
                    <a:cubicBezTo>
                      <a:pt x="3171281" y="654475"/>
                      <a:pt x="3178310" y="651532"/>
                      <a:pt x="3200400" y="647114"/>
                    </a:cubicBezTo>
                    <a:cubicBezTo>
                      <a:pt x="3214385" y="644317"/>
                      <a:pt x="3228535" y="642425"/>
                      <a:pt x="3242603" y="640080"/>
                    </a:cubicBezTo>
                    <a:cubicBezTo>
                      <a:pt x="3259766" y="634359"/>
                      <a:pt x="3279451" y="635897"/>
                      <a:pt x="3294691" y="628863"/>
                    </a:cubicBezTo>
                    <a:cubicBezTo>
                      <a:pt x="3309931" y="621829"/>
                      <a:pt x="3315286" y="615462"/>
                      <a:pt x="3334043" y="597877"/>
                    </a:cubicBezTo>
                    <a:lnTo>
                      <a:pt x="3397347" y="513471"/>
                    </a:lnTo>
                    <a:cubicBezTo>
                      <a:pt x="3416104" y="504092"/>
                      <a:pt x="3434343" y="493596"/>
                      <a:pt x="3453618" y="485335"/>
                    </a:cubicBezTo>
                    <a:cubicBezTo>
                      <a:pt x="3467248" y="479494"/>
                      <a:pt x="3476874" y="475893"/>
                      <a:pt x="3495821" y="471267"/>
                    </a:cubicBezTo>
                    <a:cubicBezTo>
                      <a:pt x="3514768" y="466641"/>
                      <a:pt x="3540749" y="460623"/>
                      <a:pt x="3567300" y="457581"/>
                    </a:cubicBezTo>
                    <a:cubicBezTo>
                      <a:pt x="3593851" y="454539"/>
                      <a:pt x="3619105" y="457770"/>
                      <a:pt x="3655130" y="453017"/>
                    </a:cubicBezTo>
                    <a:cubicBezTo>
                      <a:pt x="3691155" y="448264"/>
                      <a:pt x="3731050" y="441045"/>
                      <a:pt x="3783449" y="429064"/>
                    </a:cubicBezTo>
                    <a:cubicBezTo>
                      <a:pt x="3840105" y="410180"/>
                      <a:pt x="3876695" y="411480"/>
                      <a:pt x="3896751" y="407963"/>
                    </a:cubicBezTo>
                    <a:cubicBezTo>
                      <a:pt x="3916807" y="404446"/>
                      <a:pt x="3901440" y="407963"/>
                      <a:pt x="3903784" y="407963"/>
                    </a:cubicBezTo>
                    <a:lnTo>
                      <a:pt x="3903784" y="379827"/>
                    </a:lnTo>
                    <a:lnTo>
                      <a:pt x="4192172" y="379827"/>
                    </a:lnTo>
                    <a:lnTo>
                      <a:pt x="4220307" y="337624"/>
                    </a:lnTo>
                    <a:lnTo>
                      <a:pt x="4389120" y="337624"/>
                    </a:lnTo>
                    <a:lnTo>
                      <a:pt x="4389120" y="337624"/>
                    </a:lnTo>
                    <a:lnTo>
                      <a:pt x="4543864" y="330591"/>
                    </a:lnTo>
                    <a:lnTo>
                      <a:pt x="4543864" y="330591"/>
                    </a:lnTo>
                    <a:cubicBezTo>
                      <a:pt x="4560276" y="320642"/>
                      <a:pt x="4599280" y="288262"/>
                      <a:pt x="4642338" y="270898"/>
                    </a:cubicBezTo>
                    <a:lnTo>
                      <a:pt x="4920841" y="270898"/>
                    </a:lnTo>
                    <a:lnTo>
                      <a:pt x="4965895" y="239151"/>
                    </a:lnTo>
                    <a:lnTo>
                      <a:pt x="5036234" y="232117"/>
                    </a:lnTo>
                    <a:lnTo>
                      <a:pt x="5057335" y="211015"/>
                    </a:lnTo>
                    <a:lnTo>
                      <a:pt x="5591907" y="211015"/>
                    </a:lnTo>
                    <a:lnTo>
                      <a:pt x="5591907" y="211015"/>
                    </a:lnTo>
                    <a:lnTo>
                      <a:pt x="5634111" y="178887"/>
                    </a:lnTo>
                    <a:cubicBezTo>
                      <a:pt x="5667062" y="181042"/>
                      <a:pt x="5698873" y="177875"/>
                      <a:pt x="5720608" y="170524"/>
                    </a:cubicBezTo>
                    <a:cubicBezTo>
                      <a:pt x="5742343" y="163173"/>
                      <a:pt x="5744149" y="144574"/>
                      <a:pt x="5764522" y="134783"/>
                    </a:cubicBezTo>
                    <a:lnTo>
                      <a:pt x="5808245" y="99424"/>
                    </a:lnTo>
                    <a:lnTo>
                      <a:pt x="5898545" y="100184"/>
                    </a:lnTo>
                    <a:lnTo>
                      <a:pt x="5908431" y="35169"/>
                    </a:lnTo>
                    <a:lnTo>
                      <a:pt x="5992837" y="28135"/>
                    </a:lnTo>
                    <a:lnTo>
                      <a:pt x="6084277" y="21101"/>
                    </a:lnTo>
                    <a:cubicBezTo>
                      <a:pt x="6103094" y="19309"/>
                      <a:pt x="6122310" y="19041"/>
                      <a:pt x="6140547" y="14067"/>
                    </a:cubicBezTo>
                    <a:cubicBezTo>
                      <a:pt x="6148703" y="11843"/>
                      <a:pt x="6161649" y="0"/>
                      <a:pt x="6161649" y="0"/>
                    </a:cubicBezTo>
                    <a:lnTo>
                      <a:pt x="6161649" y="0"/>
                    </a:lnTo>
                  </a:path>
                </a:pathLst>
              </a:custGeom>
              <a:noFill/>
              <a:ln w="381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2" name="Freeform: Shape 61">
                <a:extLst>
                  <a:ext uri="{FF2B5EF4-FFF2-40B4-BE49-F238E27FC236}">
                    <a16:creationId xmlns="" xmlns:a16="http://schemas.microsoft.com/office/drawing/2014/main" id="{6C022602-A5FE-473F-970E-A776549D4BDD}"/>
                  </a:ext>
                </a:extLst>
              </p:cNvPr>
              <p:cNvSpPr/>
              <p:nvPr/>
            </p:nvSpPr>
            <p:spPr>
              <a:xfrm>
                <a:off x="3546566" y="1763486"/>
                <a:ext cx="6165668" cy="3396343"/>
              </a:xfrm>
              <a:custGeom>
                <a:avLst/>
                <a:gdLst>
                  <a:gd name="connsiteX0" fmla="*/ 0 w 6165668"/>
                  <a:gd name="connsiteY0" fmla="*/ 3396343 h 3396343"/>
                  <a:gd name="connsiteX1" fmla="*/ 19594 w 6165668"/>
                  <a:gd name="connsiteY1" fmla="*/ 2834640 h 3396343"/>
                  <a:gd name="connsiteX2" fmla="*/ 26125 w 6165668"/>
                  <a:gd name="connsiteY2" fmla="*/ 2775857 h 3396343"/>
                  <a:gd name="connsiteX3" fmla="*/ 39188 w 6165668"/>
                  <a:gd name="connsiteY3" fmla="*/ 2736668 h 3396343"/>
                  <a:gd name="connsiteX4" fmla="*/ 58783 w 6165668"/>
                  <a:gd name="connsiteY4" fmla="*/ 2651760 h 3396343"/>
                  <a:gd name="connsiteX5" fmla="*/ 65314 w 6165668"/>
                  <a:gd name="connsiteY5" fmla="*/ 2540725 h 3396343"/>
                  <a:gd name="connsiteX6" fmla="*/ 78377 w 6165668"/>
                  <a:gd name="connsiteY6" fmla="*/ 2521131 h 3396343"/>
                  <a:gd name="connsiteX7" fmla="*/ 91440 w 6165668"/>
                  <a:gd name="connsiteY7" fmla="*/ 2481943 h 3396343"/>
                  <a:gd name="connsiteX8" fmla="*/ 117565 w 6165668"/>
                  <a:gd name="connsiteY8" fmla="*/ 2442754 h 3396343"/>
                  <a:gd name="connsiteX9" fmla="*/ 130628 w 6165668"/>
                  <a:gd name="connsiteY9" fmla="*/ 2423160 h 3396343"/>
                  <a:gd name="connsiteX10" fmla="*/ 156754 w 6165668"/>
                  <a:gd name="connsiteY10" fmla="*/ 2364377 h 3396343"/>
                  <a:gd name="connsiteX11" fmla="*/ 169817 w 6165668"/>
                  <a:gd name="connsiteY11" fmla="*/ 2325188 h 3396343"/>
                  <a:gd name="connsiteX12" fmla="*/ 189411 w 6165668"/>
                  <a:gd name="connsiteY12" fmla="*/ 2240280 h 3396343"/>
                  <a:gd name="connsiteX13" fmla="*/ 195943 w 6165668"/>
                  <a:gd name="connsiteY13" fmla="*/ 2214154 h 3396343"/>
                  <a:gd name="connsiteX14" fmla="*/ 254725 w 6165668"/>
                  <a:gd name="connsiteY14" fmla="*/ 2181497 h 3396343"/>
                  <a:gd name="connsiteX15" fmla="*/ 274320 w 6165668"/>
                  <a:gd name="connsiteY15" fmla="*/ 2174965 h 3396343"/>
                  <a:gd name="connsiteX16" fmla="*/ 293914 w 6165668"/>
                  <a:gd name="connsiteY16" fmla="*/ 2155371 h 3396343"/>
                  <a:gd name="connsiteX17" fmla="*/ 313508 w 6165668"/>
                  <a:gd name="connsiteY17" fmla="*/ 2142308 h 3396343"/>
                  <a:gd name="connsiteX18" fmla="*/ 339634 w 6165668"/>
                  <a:gd name="connsiteY18" fmla="*/ 2083525 h 3396343"/>
                  <a:gd name="connsiteX19" fmla="*/ 359228 w 6165668"/>
                  <a:gd name="connsiteY19" fmla="*/ 2044337 h 3396343"/>
                  <a:gd name="connsiteX20" fmla="*/ 378823 w 6165668"/>
                  <a:gd name="connsiteY20" fmla="*/ 2005148 h 3396343"/>
                  <a:gd name="connsiteX21" fmla="*/ 398417 w 6165668"/>
                  <a:gd name="connsiteY21" fmla="*/ 1965960 h 3396343"/>
                  <a:gd name="connsiteX22" fmla="*/ 404948 w 6165668"/>
                  <a:gd name="connsiteY22" fmla="*/ 1946365 h 3396343"/>
                  <a:gd name="connsiteX23" fmla="*/ 444137 w 6165668"/>
                  <a:gd name="connsiteY23" fmla="*/ 1920240 h 3396343"/>
                  <a:gd name="connsiteX24" fmla="*/ 450668 w 6165668"/>
                  <a:gd name="connsiteY24" fmla="*/ 1900645 h 3396343"/>
                  <a:gd name="connsiteX25" fmla="*/ 476794 w 6165668"/>
                  <a:gd name="connsiteY25" fmla="*/ 1861457 h 3396343"/>
                  <a:gd name="connsiteX26" fmla="*/ 502920 w 6165668"/>
                  <a:gd name="connsiteY26" fmla="*/ 1835331 h 3396343"/>
                  <a:gd name="connsiteX27" fmla="*/ 509451 w 6165668"/>
                  <a:gd name="connsiteY27" fmla="*/ 1815737 h 3396343"/>
                  <a:gd name="connsiteX28" fmla="*/ 561703 w 6165668"/>
                  <a:gd name="connsiteY28" fmla="*/ 1796143 h 3396343"/>
                  <a:gd name="connsiteX29" fmla="*/ 600891 w 6165668"/>
                  <a:gd name="connsiteY29" fmla="*/ 1770017 h 3396343"/>
                  <a:gd name="connsiteX30" fmla="*/ 640080 w 6165668"/>
                  <a:gd name="connsiteY30" fmla="*/ 1737360 h 3396343"/>
                  <a:gd name="connsiteX31" fmla="*/ 692331 w 6165668"/>
                  <a:gd name="connsiteY31" fmla="*/ 1724297 h 3396343"/>
                  <a:gd name="connsiteX32" fmla="*/ 711925 w 6165668"/>
                  <a:gd name="connsiteY32" fmla="*/ 1717765 h 3396343"/>
                  <a:gd name="connsiteX33" fmla="*/ 731520 w 6165668"/>
                  <a:gd name="connsiteY33" fmla="*/ 1698171 h 3396343"/>
                  <a:gd name="connsiteX34" fmla="*/ 777240 w 6165668"/>
                  <a:gd name="connsiteY34" fmla="*/ 1691640 h 3396343"/>
                  <a:gd name="connsiteX35" fmla="*/ 809897 w 6165668"/>
                  <a:gd name="connsiteY35" fmla="*/ 1685108 h 3396343"/>
                  <a:gd name="connsiteX36" fmla="*/ 842554 w 6165668"/>
                  <a:gd name="connsiteY36" fmla="*/ 1626325 h 3396343"/>
                  <a:gd name="connsiteX37" fmla="*/ 862148 w 6165668"/>
                  <a:gd name="connsiteY37" fmla="*/ 1613263 h 3396343"/>
                  <a:gd name="connsiteX38" fmla="*/ 875211 w 6165668"/>
                  <a:gd name="connsiteY38" fmla="*/ 1593668 h 3396343"/>
                  <a:gd name="connsiteX39" fmla="*/ 901337 w 6165668"/>
                  <a:gd name="connsiteY39" fmla="*/ 1574074 h 3396343"/>
                  <a:gd name="connsiteX40" fmla="*/ 1038497 w 6165668"/>
                  <a:gd name="connsiteY40" fmla="*/ 1463040 h 3396343"/>
                  <a:gd name="connsiteX41" fmla="*/ 1077685 w 6165668"/>
                  <a:gd name="connsiteY41" fmla="*/ 1417320 h 3396343"/>
                  <a:gd name="connsiteX42" fmla="*/ 1097280 w 6165668"/>
                  <a:gd name="connsiteY42" fmla="*/ 1404257 h 3396343"/>
                  <a:gd name="connsiteX43" fmla="*/ 1143000 w 6165668"/>
                  <a:gd name="connsiteY43" fmla="*/ 1352005 h 3396343"/>
                  <a:gd name="connsiteX44" fmla="*/ 1156063 w 6165668"/>
                  <a:gd name="connsiteY44" fmla="*/ 1345474 h 3396343"/>
                  <a:gd name="connsiteX45" fmla="*/ 1378131 w 6165668"/>
                  <a:gd name="connsiteY45" fmla="*/ 1345474 h 3396343"/>
                  <a:gd name="connsiteX46" fmla="*/ 1430383 w 6165668"/>
                  <a:gd name="connsiteY46" fmla="*/ 1332411 h 3396343"/>
                  <a:gd name="connsiteX47" fmla="*/ 1469571 w 6165668"/>
                  <a:gd name="connsiteY47" fmla="*/ 1286691 h 3396343"/>
                  <a:gd name="connsiteX48" fmla="*/ 1489165 w 6165668"/>
                  <a:gd name="connsiteY48" fmla="*/ 1280160 h 3396343"/>
                  <a:gd name="connsiteX49" fmla="*/ 1495697 w 6165668"/>
                  <a:gd name="connsiteY49" fmla="*/ 1273628 h 3396343"/>
                  <a:gd name="connsiteX50" fmla="*/ 1495697 w 6165668"/>
                  <a:gd name="connsiteY50" fmla="*/ 1208314 h 3396343"/>
                  <a:gd name="connsiteX51" fmla="*/ 1561011 w 6165668"/>
                  <a:gd name="connsiteY51" fmla="*/ 1201783 h 3396343"/>
                  <a:gd name="connsiteX52" fmla="*/ 1619794 w 6165668"/>
                  <a:gd name="connsiteY52" fmla="*/ 1195251 h 3396343"/>
                  <a:gd name="connsiteX53" fmla="*/ 1652451 w 6165668"/>
                  <a:gd name="connsiteY53" fmla="*/ 1182188 h 3396343"/>
                  <a:gd name="connsiteX54" fmla="*/ 1854925 w 6165668"/>
                  <a:gd name="connsiteY54" fmla="*/ 1182188 h 3396343"/>
                  <a:gd name="connsiteX55" fmla="*/ 1894114 w 6165668"/>
                  <a:gd name="connsiteY55" fmla="*/ 1156063 h 3396343"/>
                  <a:gd name="connsiteX56" fmla="*/ 1939834 w 6165668"/>
                  <a:gd name="connsiteY56" fmla="*/ 1123405 h 3396343"/>
                  <a:gd name="connsiteX57" fmla="*/ 1959428 w 6165668"/>
                  <a:gd name="connsiteY57" fmla="*/ 1110343 h 3396343"/>
                  <a:gd name="connsiteX58" fmla="*/ 2116183 w 6165668"/>
                  <a:gd name="connsiteY58" fmla="*/ 1110343 h 3396343"/>
                  <a:gd name="connsiteX59" fmla="*/ 2181497 w 6165668"/>
                  <a:gd name="connsiteY59" fmla="*/ 1077685 h 3396343"/>
                  <a:gd name="connsiteX60" fmla="*/ 2240280 w 6165668"/>
                  <a:gd name="connsiteY60" fmla="*/ 1064623 h 3396343"/>
                  <a:gd name="connsiteX61" fmla="*/ 2390503 w 6165668"/>
                  <a:gd name="connsiteY61" fmla="*/ 1045028 h 3396343"/>
                  <a:gd name="connsiteX62" fmla="*/ 2416628 w 6165668"/>
                  <a:gd name="connsiteY62" fmla="*/ 1005840 h 3396343"/>
                  <a:gd name="connsiteX63" fmla="*/ 2455817 w 6165668"/>
                  <a:gd name="connsiteY63" fmla="*/ 979714 h 3396343"/>
                  <a:gd name="connsiteX64" fmla="*/ 2442754 w 6165668"/>
                  <a:gd name="connsiteY64" fmla="*/ 979714 h 3396343"/>
                  <a:gd name="connsiteX65" fmla="*/ 2547257 w 6165668"/>
                  <a:gd name="connsiteY65" fmla="*/ 979714 h 3396343"/>
                  <a:gd name="connsiteX66" fmla="*/ 2586445 w 6165668"/>
                  <a:gd name="connsiteY66" fmla="*/ 953588 h 3396343"/>
                  <a:gd name="connsiteX67" fmla="*/ 2632165 w 6165668"/>
                  <a:gd name="connsiteY67" fmla="*/ 920931 h 3396343"/>
                  <a:gd name="connsiteX68" fmla="*/ 2651760 w 6165668"/>
                  <a:gd name="connsiteY68" fmla="*/ 914400 h 3396343"/>
                  <a:gd name="connsiteX69" fmla="*/ 2677885 w 6165668"/>
                  <a:gd name="connsiteY69" fmla="*/ 907868 h 3396343"/>
                  <a:gd name="connsiteX70" fmla="*/ 2730137 w 6165668"/>
                  <a:gd name="connsiteY70" fmla="*/ 894805 h 3396343"/>
                  <a:gd name="connsiteX71" fmla="*/ 2788920 w 6165668"/>
                  <a:gd name="connsiteY71" fmla="*/ 868680 h 3396343"/>
                  <a:gd name="connsiteX72" fmla="*/ 2834640 w 6165668"/>
                  <a:gd name="connsiteY72" fmla="*/ 855617 h 3396343"/>
                  <a:gd name="connsiteX73" fmla="*/ 2873828 w 6165668"/>
                  <a:gd name="connsiteY73" fmla="*/ 842554 h 3396343"/>
                  <a:gd name="connsiteX74" fmla="*/ 2893423 w 6165668"/>
                  <a:gd name="connsiteY74" fmla="*/ 829491 h 3396343"/>
                  <a:gd name="connsiteX75" fmla="*/ 2926080 w 6165668"/>
                  <a:gd name="connsiteY75" fmla="*/ 796834 h 3396343"/>
                  <a:gd name="connsiteX76" fmla="*/ 2945674 w 6165668"/>
                  <a:gd name="connsiteY76" fmla="*/ 764177 h 3396343"/>
                  <a:gd name="connsiteX77" fmla="*/ 3043645 w 6165668"/>
                  <a:gd name="connsiteY77" fmla="*/ 764177 h 3396343"/>
                  <a:gd name="connsiteX78" fmla="*/ 3050177 w 6165668"/>
                  <a:gd name="connsiteY78" fmla="*/ 738051 h 3396343"/>
                  <a:gd name="connsiteX79" fmla="*/ 3174274 w 6165668"/>
                  <a:gd name="connsiteY79" fmla="*/ 731520 h 3396343"/>
                  <a:gd name="connsiteX80" fmla="*/ 3187337 w 6165668"/>
                  <a:gd name="connsiteY80" fmla="*/ 653143 h 3396343"/>
                  <a:gd name="connsiteX81" fmla="*/ 3383280 w 6165668"/>
                  <a:gd name="connsiteY81" fmla="*/ 653143 h 3396343"/>
                  <a:gd name="connsiteX82" fmla="*/ 3383280 w 6165668"/>
                  <a:gd name="connsiteY82" fmla="*/ 653143 h 3396343"/>
                  <a:gd name="connsiteX83" fmla="*/ 3507377 w 6165668"/>
                  <a:gd name="connsiteY83" fmla="*/ 646611 h 3396343"/>
                  <a:gd name="connsiteX84" fmla="*/ 3507377 w 6165668"/>
                  <a:gd name="connsiteY84" fmla="*/ 646611 h 3396343"/>
                  <a:gd name="connsiteX85" fmla="*/ 3526971 w 6165668"/>
                  <a:gd name="connsiteY85" fmla="*/ 594360 h 3396343"/>
                  <a:gd name="connsiteX86" fmla="*/ 3755571 w 6165668"/>
                  <a:gd name="connsiteY86" fmla="*/ 594360 h 3396343"/>
                  <a:gd name="connsiteX87" fmla="*/ 3807823 w 6165668"/>
                  <a:gd name="connsiteY87" fmla="*/ 535577 h 3396343"/>
                  <a:gd name="connsiteX88" fmla="*/ 3958045 w 6165668"/>
                  <a:gd name="connsiteY88" fmla="*/ 548640 h 3396343"/>
                  <a:gd name="connsiteX89" fmla="*/ 4003765 w 6165668"/>
                  <a:gd name="connsiteY89" fmla="*/ 489857 h 3396343"/>
                  <a:gd name="connsiteX90" fmla="*/ 4180114 w 6165668"/>
                  <a:gd name="connsiteY90" fmla="*/ 489857 h 3396343"/>
                  <a:gd name="connsiteX91" fmla="*/ 4186645 w 6165668"/>
                  <a:gd name="connsiteY91" fmla="*/ 444137 h 3396343"/>
                  <a:gd name="connsiteX92" fmla="*/ 4186645 w 6165668"/>
                  <a:gd name="connsiteY92" fmla="*/ 411480 h 3396343"/>
                  <a:gd name="connsiteX93" fmla="*/ 4284617 w 6165668"/>
                  <a:gd name="connsiteY93" fmla="*/ 418011 h 3396343"/>
                  <a:gd name="connsiteX94" fmla="*/ 4323805 w 6165668"/>
                  <a:gd name="connsiteY94" fmla="*/ 372291 h 3396343"/>
                  <a:gd name="connsiteX95" fmla="*/ 4336868 w 6165668"/>
                  <a:gd name="connsiteY95" fmla="*/ 352697 h 3396343"/>
                  <a:gd name="connsiteX96" fmla="*/ 4356463 w 6165668"/>
                  <a:gd name="connsiteY96" fmla="*/ 333103 h 3396343"/>
                  <a:gd name="connsiteX97" fmla="*/ 4474028 w 6165668"/>
                  <a:gd name="connsiteY97" fmla="*/ 339634 h 3396343"/>
                  <a:gd name="connsiteX98" fmla="*/ 4526280 w 6165668"/>
                  <a:gd name="connsiteY98" fmla="*/ 300445 h 3396343"/>
                  <a:gd name="connsiteX99" fmla="*/ 4656908 w 6165668"/>
                  <a:gd name="connsiteY99" fmla="*/ 300445 h 3396343"/>
                  <a:gd name="connsiteX100" fmla="*/ 4683034 w 6165668"/>
                  <a:gd name="connsiteY100" fmla="*/ 261257 h 3396343"/>
                  <a:gd name="connsiteX101" fmla="*/ 4800600 w 6165668"/>
                  <a:gd name="connsiteY101" fmla="*/ 267788 h 3396343"/>
                  <a:gd name="connsiteX102" fmla="*/ 4800600 w 6165668"/>
                  <a:gd name="connsiteY102" fmla="*/ 267788 h 3396343"/>
                  <a:gd name="connsiteX103" fmla="*/ 5179423 w 6165668"/>
                  <a:gd name="connsiteY103" fmla="*/ 267788 h 3396343"/>
                  <a:gd name="connsiteX104" fmla="*/ 5205548 w 6165668"/>
                  <a:gd name="connsiteY104" fmla="*/ 202474 h 3396343"/>
                  <a:gd name="connsiteX105" fmla="*/ 5505994 w 6165668"/>
                  <a:gd name="connsiteY105" fmla="*/ 222068 h 3396343"/>
                  <a:gd name="connsiteX106" fmla="*/ 5505994 w 6165668"/>
                  <a:gd name="connsiteY106" fmla="*/ 189411 h 3396343"/>
                  <a:gd name="connsiteX107" fmla="*/ 5675811 w 6165668"/>
                  <a:gd name="connsiteY107" fmla="*/ 189411 h 3396343"/>
                  <a:gd name="connsiteX108" fmla="*/ 5675811 w 6165668"/>
                  <a:gd name="connsiteY108" fmla="*/ 156754 h 3396343"/>
                  <a:gd name="connsiteX109" fmla="*/ 5708468 w 6165668"/>
                  <a:gd name="connsiteY109" fmla="*/ 104503 h 3396343"/>
                  <a:gd name="connsiteX110" fmla="*/ 5728063 w 6165668"/>
                  <a:gd name="connsiteY110" fmla="*/ 97971 h 3396343"/>
                  <a:gd name="connsiteX111" fmla="*/ 5780314 w 6165668"/>
                  <a:gd name="connsiteY111" fmla="*/ 91440 h 3396343"/>
                  <a:gd name="connsiteX112" fmla="*/ 5799908 w 6165668"/>
                  <a:gd name="connsiteY112" fmla="*/ 84908 h 3396343"/>
                  <a:gd name="connsiteX113" fmla="*/ 5884817 w 6165668"/>
                  <a:gd name="connsiteY113" fmla="*/ 71845 h 3396343"/>
                  <a:gd name="connsiteX114" fmla="*/ 5989320 w 6165668"/>
                  <a:gd name="connsiteY114" fmla="*/ 52251 h 3396343"/>
                  <a:gd name="connsiteX115" fmla="*/ 6008914 w 6165668"/>
                  <a:gd name="connsiteY115" fmla="*/ 45720 h 3396343"/>
                  <a:gd name="connsiteX116" fmla="*/ 6048103 w 6165668"/>
                  <a:gd name="connsiteY116" fmla="*/ 26125 h 3396343"/>
                  <a:gd name="connsiteX117" fmla="*/ 6067697 w 6165668"/>
                  <a:gd name="connsiteY117" fmla="*/ 26125 h 3396343"/>
                  <a:gd name="connsiteX118" fmla="*/ 6067697 w 6165668"/>
                  <a:gd name="connsiteY118" fmla="*/ 0 h 3396343"/>
                  <a:gd name="connsiteX119" fmla="*/ 6165668 w 6165668"/>
                  <a:gd name="connsiteY119" fmla="*/ 0 h 3396343"/>
                  <a:gd name="connsiteX0" fmla="*/ 0 w 6165668"/>
                  <a:gd name="connsiteY0" fmla="*/ 3396343 h 3396343"/>
                  <a:gd name="connsiteX1" fmla="*/ 19594 w 6165668"/>
                  <a:gd name="connsiteY1" fmla="*/ 2834640 h 3396343"/>
                  <a:gd name="connsiteX2" fmla="*/ 26125 w 6165668"/>
                  <a:gd name="connsiteY2" fmla="*/ 2775857 h 3396343"/>
                  <a:gd name="connsiteX3" fmla="*/ 39188 w 6165668"/>
                  <a:gd name="connsiteY3" fmla="*/ 2736668 h 3396343"/>
                  <a:gd name="connsiteX4" fmla="*/ 58783 w 6165668"/>
                  <a:gd name="connsiteY4" fmla="*/ 2651760 h 3396343"/>
                  <a:gd name="connsiteX5" fmla="*/ 65314 w 6165668"/>
                  <a:gd name="connsiteY5" fmla="*/ 2540725 h 3396343"/>
                  <a:gd name="connsiteX6" fmla="*/ 78377 w 6165668"/>
                  <a:gd name="connsiteY6" fmla="*/ 2521131 h 3396343"/>
                  <a:gd name="connsiteX7" fmla="*/ 91440 w 6165668"/>
                  <a:gd name="connsiteY7" fmla="*/ 2481943 h 3396343"/>
                  <a:gd name="connsiteX8" fmla="*/ 117565 w 6165668"/>
                  <a:gd name="connsiteY8" fmla="*/ 2442754 h 3396343"/>
                  <a:gd name="connsiteX9" fmla="*/ 130628 w 6165668"/>
                  <a:gd name="connsiteY9" fmla="*/ 2423160 h 3396343"/>
                  <a:gd name="connsiteX10" fmla="*/ 156754 w 6165668"/>
                  <a:gd name="connsiteY10" fmla="*/ 2364377 h 3396343"/>
                  <a:gd name="connsiteX11" fmla="*/ 169817 w 6165668"/>
                  <a:gd name="connsiteY11" fmla="*/ 2325188 h 3396343"/>
                  <a:gd name="connsiteX12" fmla="*/ 189411 w 6165668"/>
                  <a:gd name="connsiteY12" fmla="*/ 2240280 h 3396343"/>
                  <a:gd name="connsiteX13" fmla="*/ 195943 w 6165668"/>
                  <a:gd name="connsiteY13" fmla="*/ 2214154 h 3396343"/>
                  <a:gd name="connsiteX14" fmla="*/ 254725 w 6165668"/>
                  <a:gd name="connsiteY14" fmla="*/ 2181497 h 3396343"/>
                  <a:gd name="connsiteX15" fmla="*/ 274320 w 6165668"/>
                  <a:gd name="connsiteY15" fmla="*/ 2174965 h 3396343"/>
                  <a:gd name="connsiteX16" fmla="*/ 293914 w 6165668"/>
                  <a:gd name="connsiteY16" fmla="*/ 2155371 h 3396343"/>
                  <a:gd name="connsiteX17" fmla="*/ 313508 w 6165668"/>
                  <a:gd name="connsiteY17" fmla="*/ 2142308 h 3396343"/>
                  <a:gd name="connsiteX18" fmla="*/ 339634 w 6165668"/>
                  <a:gd name="connsiteY18" fmla="*/ 2083525 h 3396343"/>
                  <a:gd name="connsiteX19" fmla="*/ 359228 w 6165668"/>
                  <a:gd name="connsiteY19" fmla="*/ 2044337 h 3396343"/>
                  <a:gd name="connsiteX20" fmla="*/ 378823 w 6165668"/>
                  <a:gd name="connsiteY20" fmla="*/ 2005148 h 3396343"/>
                  <a:gd name="connsiteX21" fmla="*/ 398417 w 6165668"/>
                  <a:gd name="connsiteY21" fmla="*/ 1965960 h 3396343"/>
                  <a:gd name="connsiteX22" fmla="*/ 404948 w 6165668"/>
                  <a:gd name="connsiteY22" fmla="*/ 1946365 h 3396343"/>
                  <a:gd name="connsiteX23" fmla="*/ 444137 w 6165668"/>
                  <a:gd name="connsiteY23" fmla="*/ 1920240 h 3396343"/>
                  <a:gd name="connsiteX24" fmla="*/ 450668 w 6165668"/>
                  <a:gd name="connsiteY24" fmla="*/ 1900645 h 3396343"/>
                  <a:gd name="connsiteX25" fmla="*/ 476794 w 6165668"/>
                  <a:gd name="connsiteY25" fmla="*/ 1861457 h 3396343"/>
                  <a:gd name="connsiteX26" fmla="*/ 502920 w 6165668"/>
                  <a:gd name="connsiteY26" fmla="*/ 1835331 h 3396343"/>
                  <a:gd name="connsiteX27" fmla="*/ 509451 w 6165668"/>
                  <a:gd name="connsiteY27" fmla="*/ 1815737 h 3396343"/>
                  <a:gd name="connsiteX28" fmla="*/ 561703 w 6165668"/>
                  <a:gd name="connsiteY28" fmla="*/ 1796143 h 3396343"/>
                  <a:gd name="connsiteX29" fmla="*/ 600891 w 6165668"/>
                  <a:gd name="connsiteY29" fmla="*/ 1770017 h 3396343"/>
                  <a:gd name="connsiteX30" fmla="*/ 640080 w 6165668"/>
                  <a:gd name="connsiteY30" fmla="*/ 1737360 h 3396343"/>
                  <a:gd name="connsiteX31" fmla="*/ 692331 w 6165668"/>
                  <a:gd name="connsiteY31" fmla="*/ 1724297 h 3396343"/>
                  <a:gd name="connsiteX32" fmla="*/ 711925 w 6165668"/>
                  <a:gd name="connsiteY32" fmla="*/ 1717765 h 3396343"/>
                  <a:gd name="connsiteX33" fmla="*/ 731520 w 6165668"/>
                  <a:gd name="connsiteY33" fmla="*/ 1698171 h 3396343"/>
                  <a:gd name="connsiteX34" fmla="*/ 777240 w 6165668"/>
                  <a:gd name="connsiteY34" fmla="*/ 1691640 h 3396343"/>
                  <a:gd name="connsiteX35" fmla="*/ 809897 w 6165668"/>
                  <a:gd name="connsiteY35" fmla="*/ 1685108 h 3396343"/>
                  <a:gd name="connsiteX36" fmla="*/ 842554 w 6165668"/>
                  <a:gd name="connsiteY36" fmla="*/ 1626325 h 3396343"/>
                  <a:gd name="connsiteX37" fmla="*/ 862148 w 6165668"/>
                  <a:gd name="connsiteY37" fmla="*/ 1613263 h 3396343"/>
                  <a:gd name="connsiteX38" fmla="*/ 875211 w 6165668"/>
                  <a:gd name="connsiteY38" fmla="*/ 1593668 h 3396343"/>
                  <a:gd name="connsiteX39" fmla="*/ 901337 w 6165668"/>
                  <a:gd name="connsiteY39" fmla="*/ 1574074 h 3396343"/>
                  <a:gd name="connsiteX40" fmla="*/ 1038497 w 6165668"/>
                  <a:gd name="connsiteY40" fmla="*/ 1463040 h 3396343"/>
                  <a:gd name="connsiteX41" fmla="*/ 1077685 w 6165668"/>
                  <a:gd name="connsiteY41" fmla="*/ 1417320 h 3396343"/>
                  <a:gd name="connsiteX42" fmla="*/ 1097280 w 6165668"/>
                  <a:gd name="connsiteY42" fmla="*/ 1404257 h 3396343"/>
                  <a:gd name="connsiteX43" fmla="*/ 1143000 w 6165668"/>
                  <a:gd name="connsiteY43" fmla="*/ 1352005 h 3396343"/>
                  <a:gd name="connsiteX44" fmla="*/ 1156063 w 6165668"/>
                  <a:gd name="connsiteY44" fmla="*/ 1345474 h 3396343"/>
                  <a:gd name="connsiteX45" fmla="*/ 1378131 w 6165668"/>
                  <a:gd name="connsiteY45" fmla="*/ 1345474 h 3396343"/>
                  <a:gd name="connsiteX46" fmla="*/ 1430383 w 6165668"/>
                  <a:gd name="connsiteY46" fmla="*/ 1332411 h 3396343"/>
                  <a:gd name="connsiteX47" fmla="*/ 1469571 w 6165668"/>
                  <a:gd name="connsiteY47" fmla="*/ 1286691 h 3396343"/>
                  <a:gd name="connsiteX48" fmla="*/ 1489165 w 6165668"/>
                  <a:gd name="connsiteY48" fmla="*/ 1280160 h 3396343"/>
                  <a:gd name="connsiteX49" fmla="*/ 1495697 w 6165668"/>
                  <a:gd name="connsiteY49" fmla="*/ 1273628 h 3396343"/>
                  <a:gd name="connsiteX50" fmla="*/ 1495697 w 6165668"/>
                  <a:gd name="connsiteY50" fmla="*/ 1208314 h 3396343"/>
                  <a:gd name="connsiteX51" fmla="*/ 1561011 w 6165668"/>
                  <a:gd name="connsiteY51" fmla="*/ 1201783 h 3396343"/>
                  <a:gd name="connsiteX52" fmla="*/ 1619794 w 6165668"/>
                  <a:gd name="connsiteY52" fmla="*/ 1195251 h 3396343"/>
                  <a:gd name="connsiteX53" fmla="*/ 1652451 w 6165668"/>
                  <a:gd name="connsiteY53" fmla="*/ 1182188 h 3396343"/>
                  <a:gd name="connsiteX54" fmla="*/ 1854925 w 6165668"/>
                  <a:gd name="connsiteY54" fmla="*/ 1182188 h 3396343"/>
                  <a:gd name="connsiteX55" fmla="*/ 1894114 w 6165668"/>
                  <a:gd name="connsiteY55" fmla="*/ 1156063 h 3396343"/>
                  <a:gd name="connsiteX56" fmla="*/ 1939834 w 6165668"/>
                  <a:gd name="connsiteY56" fmla="*/ 1123405 h 3396343"/>
                  <a:gd name="connsiteX57" fmla="*/ 1959428 w 6165668"/>
                  <a:gd name="connsiteY57" fmla="*/ 1110343 h 3396343"/>
                  <a:gd name="connsiteX58" fmla="*/ 2116183 w 6165668"/>
                  <a:gd name="connsiteY58" fmla="*/ 1110343 h 3396343"/>
                  <a:gd name="connsiteX59" fmla="*/ 2181497 w 6165668"/>
                  <a:gd name="connsiteY59" fmla="*/ 1077685 h 3396343"/>
                  <a:gd name="connsiteX60" fmla="*/ 2240280 w 6165668"/>
                  <a:gd name="connsiteY60" fmla="*/ 1064623 h 3396343"/>
                  <a:gd name="connsiteX61" fmla="*/ 2390503 w 6165668"/>
                  <a:gd name="connsiteY61" fmla="*/ 1045028 h 3396343"/>
                  <a:gd name="connsiteX62" fmla="*/ 2416628 w 6165668"/>
                  <a:gd name="connsiteY62" fmla="*/ 1005840 h 3396343"/>
                  <a:gd name="connsiteX63" fmla="*/ 2455817 w 6165668"/>
                  <a:gd name="connsiteY63" fmla="*/ 979714 h 3396343"/>
                  <a:gd name="connsiteX64" fmla="*/ 2442754 w 6165668"/>
                  <a:gd name="connsiteY64" fmla="*/ 979714 h 3396343"/>
                  <a:gd name="connsiteX65" fmla="*/ 2547257 w 6165668"/>
                  <a:gd name="connsiteY65" fmla="*/ 979714 h 3396343"/>
                  <a:gd name="connsiteX66" fmla="*/ 2586445 w 6165668"/>
                  <a:gd name="connsiteY66" fmla="*/ 953588 h 3396343"/>
                  <a:gd name="connsiteX67" fmla="*/ 2632165 w 6165668"/>
                  <a:gd name="connsiteY67" fmla="*/ 920931 h 3396343"/>
                  <a:gd name="connsiteX68" fmla="*/ 2651760 w 6165668"/>
                  <a:gd name="connsiteY68" fmla="*/ 914400 h 3396343"/>
                  <a:gd name="connsiteX69" fmla="*/ 2677885 w 6165668"/>
                  <a:gd name="connsiteY69" fmla="*/ 907868 h 3396343"/>
                  <a:gd name="connsiteX70" fmla="*/ 2730137 w 6165668"/>
                  <a:gd name="connsiteY70" fmla="*/ 894805 h 3396343"/>
                  <a:gd name="connsiteX71" fmla="*/ 2788920 w 6165668"/>
                  <a:gd name="connsiteY71" fmla="*/ 868680 h 3396343"/>
                  <a:gd name="connsiteX72" fmla="*/ 2834640 w 6165668"/>
                  <a:gd name="connsiteY72" fmla="*/ 855617 h 3396343"/>
                  <a:gd name="connsiteX73" fmla="*/ 2873828 w 6165668"/>
                  <a:gd name="connsiteY73" fmla="*/ 842554 h 3396343"/>
                  <a:gd name="connsiteX74" fmla="*/ 2893423 w 6165668"/>
                  <a:gd name="connsiteY74" fmla="*/ 829491 h 3396343"/>
                  <a:gd name="connsiteX75" fmla="*/ 2926080 w 6165668"/>
                  <a:gd name="connsiteY75" fmla="*/ 796834 h 3396343"/>
                  <a:gd name="connsiteX76" fmla="*/ 2945674 w 6165668"/>
                  <a:gd name="connsiteY76" fmla="*/ 764177 h 3396343"/>
                  <a:gd name="connsiteX77" fmla="*/ 3043645 w 6165668"/>
                  <a:gd name="connsiteY77" fmla="*/ 764177 h 3396343"/>
                  <a:gd name="connsiteX78" fmla="*/ 3050177 w 6165668"/>
                  <a:gd name="connsiteY78" fmla="*/ 738051 h 3396343"/>
                  <a:gd name="connsiteX79" fmla="*/ 3174274 w 6165668"/>
                  <a:gd name="connsiteY79" fmla="*/ 731520 h 3396343"/>
                  <a:gd name="connsiteX80" fmla="*/ 3187337 w 6165668"/>
                  <a:gd name="connsiteY80" fmla="*/ 653143 h 3396343"/>
                  <a:gd name="connsiteX81" fmla="*/ 3383280 w 6165668"/>
                  <a:gd name="connsiteY81" fmla="*/ 653143 h 3396343"/>
                  <a:gd name="connsiteX82" fmla="*/ 3383280 w 6165668"/>
                  <a:gd name="connsiteY82" fmla="*/ 653143 h 3396343"/>
                  <a:gd name="connsiteX83" fmla="*/ 3507377 w 6165668"/>
                  <a:gd name="connsiteY83" fmla="*/ 646611 h 3396343"/>
                  <a:gd name="connsiteX84" fmla="*/ 3507377 w 6165668"/>
                  <a:gd name="connsiteY84" fmla="*/ 646611 h 3396343"/>
                  <a:gd name="connsiteX85" fmla="*/ 3526971 w 6165668"/>
                  <a:gd name="connsiteY85" fmla="*/ 594360 h 3396343"/>
                  <a:gd name="connsiteX86" fmla="*/ 3755571 w 6165668"/>
                  <a:gd name="connsiteY86" fmla="*/ 594360 h 3396343"/>
                  <a:gd name="connsiteX87" fmla="*/ 3807823 w 6165668"/>
                  <a:gd name="connsiteY87" fmla="*/ 535577 h 3396343"/>
                  <a:gd name="connsiteX88" fmla="*/ 3958045 w 6165668"/>
                  <a:gd name="connsiteY88" fmla="*/ 548640 h 3396343"/>
                  <a:gd name="connsiteX89" fmla="*/ 4003765 w 6165668"/>
                  <a:gd name="connsiteY89" fmla="*/ 489857 h 3396343"/>
                  <a:gd name="connsiteX90" fmla="*/ 4180114 w 6165668"/>
                  <a:gd name="connsiteY90" fmla="*/ 489857 h 3396343"/>
                  <a:gd name="connsiteX91" fmla="*/ 4186645 w 6165668"/>
                  <a:gd name="connsiteY91" fmla="*/ 444137 h 3396343"/>
                  <a:gd name="connsiteX92" fmla="*/ 4186645 w 6165668"/>
                  <a:gd name="connsiteY92" fmla="*/ 411480 h 3396343"/>
                  <a:gd name="connsiteX93" fmla="*/ 4284617 w 6165668"/>
                  <a:gd name="connsiteY93" fmla="*/ 418011 h 3396343"/>
                  <a:gd name="connsiteX94" fmla="*/ 4323805 w 6165668"/>
                  <a:gd name="connsiteY94" fmla="*/ 372291 h 3396343"/>
                  <a:gd name="connsiteX95" fmla="*/ 4336868 w 6165668"/>
                  <a:gd name="connsiteY95" fmla="*/ 352697 h 3396343"/>
                  <a:gd name="connsiteX96" fmla="*/ 4356463 w 6165668"/>
                  <a:gd name="connsiteY96" fmla="*/ 333103 h 3396343"/>
                  <a:gd name="connsiteX97" fmla="*/ 4474028 w 6165668"/>
                  <a:gd name="connsiteY97" fmla="*/ 339634 h 3396343"/>
                  <a:gd name="connsiteX98" fmla="*/ 4526280 w 6165668"/>
                  <a:gd name="connsiteY98" fmla="*/ 300445 h 3396343"/>
                  <a:gd name="connsiteX99" fmla="*/ 4656908 w 6165668"/>
                  <a:gd name="connsiteY99" fmla="*/ 300445 h 3396343"/>
                  <a:gd name="connsiteX100" fmla="*/ 4683034 w 6165668"/>
                  <a:gd name="connsiteY100" fmla="*/ 261257 h 3396343"/>
                  <a:gd name="connsiteX101" fmla="*/ 4800600 w 6165668"/>
                  <a:gd name="connsiteY101" fmla="*/ 267788 h 3396343"/>
                  <a:gd name="connsiteX102" fmla="*/ 4800600 w 6165668"/>
                  <a:gd name="connsiteY102" fmla="*/ 267788 h 3396343"/>
                  <a:gd name="connsiteX103" fmla="*/ 5179423 w 6165668"/>
                  <a:gd name="connsiteY103" fmla="*/ 267788 h 3396343"/>
                  <a:gd name="connsiteX104" fmla="*/ 5205548 w 6165668"/>
                  <a:gd name="connsiteY104" fmla="*/ 202474 h 3396343"/>
                  <a:gd name="connsiteX105" fmla="*/ 5505994 w 6165668"/>
                  <a:gd name="connsiteY105" fmla="*/ 222068 h 3396343"/>
                  <a:gd name="connsiteX106" fmla="*/ 5505994 w 6165668"/>
                  <a:gd name="connsiteY106" fmla="*/ 189411 h 3396343"/>
                  <a:gd name="connsiteX107" fmla="*/ 5675811 w 6165668"/>
                  <a:gd name="connsiteY107" fmla="*/ 189411 h 3396343"/>
                  <a:gd name="connsiteX108" fmla="*/ 5675811 w 6165668"/>
                  <a:gd name="connsiteY108" fmla="*/ 156754 h 3396343"/>
                  <a:gd name="connsiteX109" fmla="*/ 5708468 w 6165668"/>
                  <a:gd name="connsiteY109" fmla="*/ 104503 h 3396343"/>
                  <a:gd name="connsiteX110" fmla="*/ 5728063 w 6165668"/>
                  <a:gd name="connsiteY110" fmla="*/ 97971 h 3396343"/>
                  <a:gd name="connsiteX111" fmla="*/ 5780314 w 6165668"/>
                  <a:gd name="connsiteY111" fmla="*/ 91440 h 3396343"/>
                  <a:gd name="connsiteX112" fmla="*/ 5799908 w 6165668"/>
                  <a:gd name="connsiteY112" fmla="*/ 84908 h 3396343"/>
                  <a:gd name="connsiteX113" fmla="*/ 5884817 w 6165668"/>
                  <a:gd name="connsiteY113" fmla="*/ 71845 h 3396343"/>
                  <a:gd name="connsiteX114" fmla="*/ 5989320 w 6165668"/>
                  <a:gd name="connsiteY114" fmla="*/ 52251 h 3396343"/>
                  <a:gd name="connsiteX115" fmla="*/ 6008914 w 6165668"/>
                  <a:gd name="connsiteY115" fmla="*/ 45720 h 3396343"/>
                  <a:gd name="connsiteX116" fmla="*/ 6048103 w 6165668"/>
                  <a:gd name="connsiteY116" fmla="*/ 26125 h 3396343"/>
                  <a:gd name="connsiteX117" fmla="*/ 6067697 w 6165668"/>
                  <a:gd name="connsiteY117" fmla="*/ 26125 h 3396343"/>
                  <a:gd name="connsiteX118" fmla="*/ 6067697 w 6165668"/>
                  <a:gd name="connsiteY118" fmla="*/ 0 h 3396343"/>
                  <a:gd name="connsiteX119" fmla="*/ 6165668 w 6165668"/>
                  <a:gd name="connsiteY119" fmla="*/ 0 h 3396343"/>
                  <a:gd name="connsiteX0" fmla="*/ 0 w 6165668"/>
                  <a:gd name="connsiteY0" fmla="*/ 3396343 h 3396343"/>
                  <a:gd name="connsiteX1" fmla="*/ 19594 w 6165668"/>
                  <a:gd name="connsiteY1" fmla="*/ 2834640 h 3396343"/>
                  <a:gd name="connsiteX2" fmla="*/ 26125 w 6165668"/>
                  <a:gd name="connsiteY2" fmla="*/ 2775857 h 3396343"/>
                  <a:gd name="connsiteX3" fmla="*/ 39188 w 6165668"/>
                  <a:gd name="connsiteY3" fmla="*/ 2736668 h 3396343"/>
                  <a:gd name="connsiteX4" fmla="*/ 58783 w 6165668"/>
                  <a:gd name="connsiteY4" fmla="*/ 2651760 h 3396343"/>
                  <a:gd name="connsiteX5" fmla="*/ 65314 w 6165668"/>
                  <a:gd name="connsiteY5" fmla="*/ 2540725 h 3396343"/>
                  <a:gd name="connsiteX6" fmla="*/ 78377 w 6165668"/>
                  <a:gd name="connsiteY6" fmla="*/ 2521131 h 3396343"/>
                  <a:gd name="connsiteX7" fmla="*/ 91440 w 6165668"/>
                  <a:gd name="connsiteY7" fmla="*/ 2481943 h 3396343"/>
                  <a:gd name="connsiteX8" fmla="*/ 117565 w 6165668"/>
                  <a:gd name="connsiteY8" fmla="*/ 2442754 h 3396343"/>
                  <a:gd name="connsiteX9" fmla="*/ 130628 w 6165668"/>
                  <a:gd name="connsiteY9" fmla="*/ 2423160 h 3396343"/>
                  <a:gd name="connsiteX10" fmla="*/ 156754 w 6165668"/>
                  <a:gd name="connsiteY10" fmla="*/ 2364377 h 3396343"/>
                  <a:gd name="connsiteX11" fmla="*/ 169817 w 6165668"/>
                  <a:gd name="connsiteY11" fmla="*/ 2325188 h 3396343"/>
                  <a:gd name="connsiteX12" fmla="*/ 189411 w 6165668"/>
                  <a:gd name="connsiteY12" fmla="*/ 2240280 h 3396343"/>
                  <a:gd name="connsiteX13" fmla="*/ 195943 w 6165668"/>
                  <a:gd name="connsiteY13" fmla="*/ 2214154 h 3396343"/>
                  <a:gd name="connsiteX14" fmla="*/ 254725 w 6165668"/>
                  <a:gd name="connsiteY14" fmla="*/ 2181497 h 3396343"/>
                  <a:gd name="connsiteX15" fmla="*/ 274320 w 6165668"/>
                  <a:gd name="connsiteY15" fmla="*/ 2174965 h 3396343"/>
                  <a:gd name="connsiteX16" fmla="*/ 293914 w 6165668"/>
                  <a:gd name="connsiteY16" fmla="*/ 2155371 h 3396343"/>
                  <a:gd name="connsiteX17" fmla="*/ 313508 w 6165668"/>
                  <a:gd name="connsiteY17" fmla="*/ 2142308 h 3396343"/>
                  <a:gd name="connsiteX18" fmla="*/ 339634 w 6165668"/>
                  <a:gd name="connsiteY18" fmla="*/ 2083525 h 3396343"/>
                  <a:gd name="connsiteX19" fmla="*/ 359228 w 6165668"/>
                  <a:gd name="connsiteY19" fmla="*/ 2044337 h 3396343"/>
                  <a:gd name="connsiteX20" fmla="*/ 378823 w 6165668"/>
                  <a:gd name="connsiteY20" fmla="*/ 2005148 h 3396343"/>
                  <a:gd name="connsiteX21" fmla="*/ 398417 w 6165668"/>
                  <a:gd name="connsiteY21" fmla="*/ 1965960 h 3396343"/>
                  <a:gd name="connsiteX22" fmla="*/ 404948 w 6165668"/>
                  <a:gd name="connsiteY22" fmla="*/ 1946365 h 3396343"/>
                  <a:gd name="connsiteX23" fmla="*/ 444137 w 6165668"/>
                  <a:gd name="connsiteY23" fmla="*/ 1920240 h 3396343"/>
                  <a:gd name="connsiteX24" fmla="*/ 450668 w 6165668"/>
                  <a:gd name="connsiteY24" fmla="*/ 1900645 h 3396343"/>
                  <a:gd name="connsiteX25" fmla="*/ 476794 w 6165668"/>
                  <a:gd name="connsiteY25" fmla="*/ 1861457 h 3396343"/>
                  <a:gd name="connsiteX26" fmla="*/ 502920 w 6165668"/>
                  <a:gd name="connsiteY26" fmla="*/ 1835331 h 3396343"/>
                  <a:gd name="connsiteX27" fmla="*/ 509451 w 6165668"/>
                  <a:gd name="connsiteY27" fmla="*/ 1815737 h 3396343"/>
                  <a:gd name="connsiteX28" fmla="*/ 561703 w 6165668"/>
                  <a:gd name="connsiteY28" fmla="*/ 1796143 h 3396343"/>
                  <a:gd name="connsiteX29" fmla="*/ 600891 w 6165668"/>
                  <a:gd name="connsiteY29" fmla="*/ 1770017 h 3396343"/>
                  <a:gd name="connsiteX30" fmla="*/ 640080 w 6165668"/>
                  <a:gd name="connsiteY30" fmla="*/ 1737360 h 3396343"/>
                  <a:gd name="connsiteX31" fmla="*/ 692331 w 6165668"/>
                  <a:gd name="connsiteY31" fmla="*/ 1724297 h 3396343"/>
                  <a:gd name="connsiteX32" fmla="*/ 711925 w 6165668"/>
                  <a:gd name="connsiteY32" fmla="*/ 1717765 h 3396343"/>
                  <a:gd name="connsiteX33" fmla="*/ 731520 w 6165668"/>
                  <a:gd name="connsiteY33" fmla="*/ 1698171 h 3396343"/>
                  <a:gd name="connsiteX34" fmla="*/ 777240 w 6165668"/>
                  <a:gd name="connsiteY34" fmla="*/ 1691640 h 3396343"/>
                  <a:gd name="connsiteX35" fmla="*/ 809897 w 6165668"/>
                  <a:gd name="connsiteY35" fmla="*/ 1685108 h 3396343"/>
                  <a:gd name="connsiteX36" fmla="*/ 842554 w 6165668"/>
                  <a:gd name="connsiteY36" fmla="*/ 1626325 h 3396343"/>
                  <a:gd name="connsiteX37" fmla="*/ 862148 w 6165668"/>
                  <a:gd name="connsiteY37" fmla="*/ 1613263 h 3396343"/>
                  <a:gd name="connsiteX38" fmla="*/ 875211 w 6165668"/>
                  <a:gd name="connsiteY38" fmla="*/ 1593668 h 3396343"/>
                  <a:gd name="connsiteX39" fmla="*/ 901337 w 6165668"/>
                  <a:gd name="connsiteY39" fmla="*/ 1574074 h 3396343"/>
                  <a:gd name="connsiteX40" fmla="*/ 1038497 w 6165668"/>
                  <a:gd name="connsiteY40" fmla="*/ 1463040 h 3396343"/>
                  <a:gd name="connsiteX41" fmla="*/ 1077685 w 6165668"/>
                  <a:gd name="connsiteY41" fmla="*/ 1417320 h 3396343"/>
                  <a:gd name="connsiteX42" fmla="*/ 1097280 w 6165668"/>
                  <a:gd name="connsiteY42" fmla="*/ 1404257 h 3396343"/>
                  <a:gd name="connsiteX43" fmla="*/ 1143000 w 6165668"/>
                  <a:gd name="connsiteY43" fmla="*/ 1352005 h 3396343"/>
                  <a:gd name="connsiteX44" fmla="*/ 1156063 w 6165668"/>
                  <a:gd name="connsiteY44" fmla="*/ 1345474 h 3396343"/>
                  <a:gd name="connsiteX45" fmla="*/ 1378131 w 6165668"/>
                  <a:gd name="connsiteY45" fmla="*/ 1345474 h 3396343"/>
                  <a:gd name="connsiteX46" fmla="*/ 1430383 w 6165668"/>
                  <a:gd name="connsiteY46" fmla="*/ 1332411 h 3396343"/>
                  <a:gd name="connsiteX47" fmla="*/ 1469571 w 6165668"/>
                  <a:gd name="connsiteY47" fmla="*/ 1286691 h 3396343"/>
                  <a:gd name="connsiteX48" fmla="*/ 1489165 w 6165668"/>
                  <a:gd name="connsiteY48" fmla="*/ 1280160 h 3396343"/>
                  <a:gd name="connsiteX49" fmla="*/ 1495697 w 6165668"/>
                  <a:gd name="connsiteY49" fmla="*/ 1273628 h 3396343"/>
                  <a:gd name="connsiteX50" fmla="*/ 1495697 w 6165668"/>
                  <a:gd name="connsiteY50" fmla="*/ 1208314 h 3396343"/>
                  <a:gd name="connsiteX51" fmla="*/ 1561011 w 6165668"/>
                  <a:gd name="connsiteY51" fmla="*/ 1201783 h 3396343"/>
                  <a:gd name="connsiteX52" fmla="*/ 1619794 w 6165668"/>
                  <a:gd name="connsiteY52" fmla="*/ 1195251 h 3396343"/>
                  <a:gd name="connsiteX53" fmla="*/ 1652451 w 6165668"/>
                  <a:gd name="connsiteY53" fmla="*/ 1182188 h 3396343"/>
                  <a:gd name="connsiteX54" fmla="*/ 1854925 w 6165668"/>
                  <a:gd name="connsiteY54" fmla="*/ 1182188 h 3396343"/>
                  <a:gd name="connsiteX55" fmla="*/ 1894114 w 6165668"/>
                  <a:gd name="connsiteY55" fmla="*/ 1156063 h 3396343"/>
                  <a:gd name="connsiteX56" fmla="*/ 1939834 w 6165668"/>
                  <a:gd name="connsiteY56" fmla="*/ 1123405 h 3396343"/>
                  <a:gd name="connsiteX57" fmla="*/ 1959428 w 6165668"/>
                  <a:gd name="connsiteY57" fmla="*/ 1110343 h 3396343"/>
                  <a:gd name="connsiteX58" fmla="*/ 2116183 w 6165668"/>
                  <a:gd name="connsiteY58" fmla="*/ 1110343 h 3396343"/>
                  <a:gd name="connsiteX59" fmla="*/ 2181497 w 6165668"/>
                  <a:gd name="connsiteY59" fmla="*/ 1077685 h 3396343"/>
                  <a:gd name="connsiteX60" fmla="*/ 2240280 w 6165668"/>
                  <a:gd name="connsiteY60" fmla="*/ 1064623 h 3396343"/>
                  <a:gd name="connsiteX61" fmla="*/ 2390503 w 6165668"/>
                  <a:gd name="connsiteY61" fmla="*/ 1045028 h 3396343"/>
                  <a:gd name="connsiteX62" fmla="*/ 2416628 w 6165668"/>
                  <a:gd name="connsiteY62" fmla="*/ 1005840 h 3396343"/>
                  <a:gd name="connsiteX63" fmla="*/ 2455817 w 6165668"/>
                  <a:gd name="connsiteY63" fmla="*/ 979714 h 3396343"/>
                  <a:gd name="connsiteX64" fmla="*/ 2547257 w 6165668"/>
                  <a:gd name="connsiteY64" fmla="*/ 979714 h 3396343"/>
                  <a:gd name="connsiteX65" fmla="*/ 2586445 w 6165668"/>
                  <a:gd name="connsiteY65" fmla="*/ 953588 h 3396343"/>
                  <a:gd name="connsiteX66" fmla="*/ 2632165 w 6165668"/>
                  <a:gd name="connsiteY66" fmla="*/ 920931 h 3396343"/>
                  <a:gd name="connsiteX67" fmla="*/ 2651760 w 6165668"/>
                  <a:gd name="connsiteY67" fmla="*/ 914400 h 3396343"/>
                  <a:gd name="connsiteX68" fmla="*/ 2677885 w 6165668"/>
                  <a:gd name="connsiteY68" fmla="*/ 907868 h 3396343"/>
                  <a:gd name="connsiteX69" fmla="*/ 2730137 w 6165668"/>
                  <a:gd name="connsiteY69" fmla="*/ 894805 h 3396343"/>
                  <a:gd name="connsiteX70" fmla="*/ 2788920 w 6165668"/>
                  <a:gd name="connsiteY70" fmla="*/ 868680 h 3396343"/>
                  <a:gd name="connsiteX71" fmla="*/ 2834640 w 6165668"/>
                  <a:gd name="connsiteY71" fmla="*/ 855617 h 3396343"/>
                  <a:gd name="connsiteX72" fmla="*/ 2873828 w 6165668"/>
                  <a:gd name="connsiteY72" fmla="*/ 842554 h 3396343"/>
                  <a:gd name="connsiteX73" fmla="*/ 2893423 w 6165668"/>
                  <a:gd name="connsiteY73" fmla="*/ 829491 h 3396343"/>
                  <a:gd name="connsiteX74" fmla="*/ 2926080 w 6165668"/>
                  <a:gd name="connsiteY74" fmla="*/ 796834 h 3396343"/>
                  <a:gd name="connsiteX75" fmla="*/ 2945674 w 6165668"/>
                  <a:gd name="connsiteY75" fmla="*/ 764177 h 3396343"/>
                  <a:gd name="connsiteX76" fmla="*/ 3043645 w 6165668"/>
                  <a:gd name="connsiteY76" fmla="*/ 764177 h 3396343"/>
                  <a:gd name="connsiteX77" fmla="*/ 3050177 w 6165668"/>
                  <a:gd name="connsiteY77" fmla="*/ 738051 h 3396343"/>
                  <a:gd name="connsiteX78" fmla="*/ 3174274 w 6165668"/>
                  <a:gd name="connsiteY78" fmla="*/ 731520 h 3396343"/>
                  <a:gd name="connsiteX79" fmla="*/ 3187337 w 6165668"/>
                  <a:gd name="connsiteY79" fmla="*/ 653143 h 3396343"/>
                  <a:gd name="connsiteX80" fmla="*/ 3383280 w 6165668"/>
                  <a:gd name="connsiteY80" fmla="*/ 653143 h 3396343"/>
                  <a:gd name="connsiteX81" fmla="*/ 3383280 w 6165668"/>
                  <a:gd name="connsiteY81" fmla="*/ 653143 h 3396343"/>
                  <a:gd name="connsiteX82" fmla="*/ 3507377 w 6165668"/>
                  <a:gd name="connsiteY82" fmla="*/ 646611 h 3396343"/>
                  <a:gd name="connsiteX83" fmla="*/ 3507377 w 6165668"/>
                  <a:gd name="connsiteY83" fmla="*/ 646611 h 3396343"/>
                  <a:gd name="connsiteX84" fmla="*/ 3526971 w 6165668"/>
                  <a:gd name="connsiteY84" fmla="*/ 594360 h 3396343"/>
                  <a:gd name="connsiteX85" fmla="*/ 3755571 w 6165668"/>
                  <a:gd name="connsiteY85" fmla="*/ 594360 h 3396343"/>
                  <a:gd name="connsiteX86" fmla="*/ 3807823 w 6165668"/>
                  <a:gd name="connsiteY86" fmla="*/ 535577 h 3396343"/>
                  <a:gd name="connsiteX87" fmla="*/ 3958045 w 6165668"/>
                  <a:gd name="connsiteY87" fmla="*/ 548640 h 3396343"/>
                  <a:gd name="connsiteX88" fmla="*/ 4003765 w 6165668"/>
                  <a:gd name="connsiteY88" fmla="*/ 489857 h 3396343"/>
                  <a:gd name="connsiteX89" fmla="*/ 4180114 w 6165668"/>
                  <a:gd name="connsiteY89" fmla="*/ 489857 h 3396343"/>
                  <a:gd name="connsiteX90" fmla="*/ 4186645 w 6165668"/>
                  <a:gd name="connsiteY90" fmla="*/ 444137 h 3396343"/>
                  <a:gd name="connsiteX91" fmla="*/ 4186645 w 6165668"/>
                  <a:gd name="connsiteY91" fmla="*/ 411480 h 3396343"/>
                  <a:gd name="connsiteX92" fmla="*/ 4284617 w 6165668"/>
                  <a:gd name="connsiteY92" fmla="*/ 418011 h 3396343"/>
                  <a:gd name="connsiteX93" fmla="*/ 4323805 w 6165668"/>
                  <a:gd name="connsiteY93" fmla="*/ 372291 h 3396343"/>
                  <a:gd name="connsiteX94" fmla="*/ 4336868 w 6165668"/>
                  <a:gd name="connsiteY94" fmla="*/ 352697 h 3396343"/>
                  <a:gd name="connsiteX95" fmla="*/ 4356463 w 6165668"/>
                  <a:gd name="connsiteY95" fmla="*/ 333103 h 3396343"/>
                  <a:gd name="connsiteX96" fmla="*/ 4474028 w 6165668"/>
                  <a:gd name="connsiteY96" fmla="*/ 339634 h 3396343"/>
                  <a:gd name="connsiteX97" fmla="*/ 4526280 w 6165668"/>
                  <a:gd name="connsiteY97" fmla="*/ 300445 h 3396343"/>
                  <a:gd name="connsiteX98" fmla="*/ 4656908 w 6165668"/>
                  <a:gd name="connsiteY98" fmla="*/ 300445 h 3396343"/>
                  <a:gd name="connsiteX99" fmla="*/ 4683034 w 6165668"/>
                  <a:gd name="connsiteY99" fmla="*/ 261257 h 3396343"/>
                  <a:gd name="connsiteX100" fmla="*/ 4800600 w 6165668"/>
                  <a:gd name="connsiteY100" fmla="*/ 267788 h 3396343"/>
                  <a:gd name="connsiteX101" fmla="*/ 4800600 w 6165668"/>
                  <a:gd name="connsiteY101" fmla="*/ 267788 h 3396343"/>
                  <a:gd name="connsiteX102" fmla="*/ 5179423 w 6165668"/>
                  <a:gd name="connsiteY102" fmla="*/ 267788 h 3396343"/>
                  <a:gd name="connsiteX103" fmla="*/ 5205548 w 6165668"/>
                  <a:gd name="connsiteY103" fmla="*/ 202474 h 3396343"/>
                  <a:gd name="connsiteX104" fmla="*/ 5505994 w 6165668"/>
                  <a:gd name="connsiteY104" fmla="*/ 222068 h 3396343"/>
                  <a:gd name="connsiteX105" fmla="*/ 5505994 w 6165668"/>
                  <a:gd name="connsiteY105" fmla="*/ 189411 h 3396343"/>
                  <a:gd name="connsiteX106" fmla="*/ 5675811 w 6165668"/>
                  <a:gd name="connsiteY106" fmla="*/ 189411 h 3396343"/>
                  <a:gd name="connsiteX107" fmla="*/ 5675811 w 6165668"/>
                  <a:gd name="connsiteY107" fmla="*/ 156754 h 3396343"/>
                  <a:gd name="connsiteX108" fmla="*/ 5708468 w 6165668"/>
                  <a:gd name="connsiteY108" fmla="*/ 104503 h 3396343"/>
                  <a:gd name="connsiteX109" fmla="*/ 5728063 w 6165668"/>
                  <a:gd name="connsiteY109" fmla="*/ 97971 h 3396343"/>
                  <a:gd name="connsiteX110" fmla="*/ 5780314 w 6165668"/>
                  <a:gd name="connsiteY110" fmla="*/ 91440 h 3396343"/>
                  <a:gd name="connsiteX111" fmla="*/ 5799908 w 6165668"/>
                  <a:gd name="connsiteY111" fmla="*/ 84908 h 3396343"/>
                  <a:gd name="connsiteX112" fmla="*/ 5884817 w 6165668"/>
                  <a:gd name="connsiteY112" fmla="*/ 71845 h 3396343"/>
                  <a:gd name="connsiteX113" fmla="*/ 5989320 w 6165668"/>
                  <a:gd name="connsiteY113" fmla="*/ 52251 h 3396343"/>
                  <a:gd name="connsiteX114" fmla="*/ 6008914 w 6165668"/>
                  <a:gd name="connsiteY114" fmla="*/ 45720 h 3396343"/>
                  <a:gd name="connsiteX115" fmla="*/ 6048103 w 6165668"/>
                  <a:gd name="connsiteY115" fmla="*/ 26125 h 3396343"/>
                  <a:gd name="connsiteX116" fmla="*/ 6067697 w 6165668"/>
                  <a:gd name="connsiteY116" fmla="*/ 26125 h 3396343"/>
                  <a:gd name="connsiteX117" fmla="*/ 6067697 w 6165668"/>
                  <a:gd name="connsiteY117" fmla="*/ 0 h 3396343"/>
                  <a:gd name="connsiteX118" fmla="*/ 6165668 w 6165668"/>
                  <a:gd name="connsiteY118" fmla="*/ 0 h 3396343"/>
                  <a:gd name="connsiteX0" fmla="*/ 0 w 6165668"/>
                  <a:gd name="connsiteY0" fmla="*/ 3396343 h 3396343"/>
                  <a:gd name="connsiteX1" fmla="*/ 19594 w 6165668"/>
                  <a:gd name="connsiteY1" fmla="*/ 2834640 h 3396343"/>
                  <a:gd name="connsiteX2" fmla="*/ 26125 w 6165668"/>
                  <a:gd name="connsiteY2" fmla="*/ 2775857 h 3396343"/>
                  <a:gd name="connsiteX3" fmla="*/ 39188 w 6165668"/>
                  <a:gd name="connsiteY3" fmla="*/ 2736668 h 3396343"/>
                  <a:gd name="connsiteX4" fmla="*/ 58783 w 6165668"/>
                  <a:gd name="connsiteY4" fmla="*/ 2651760 h 3396343"/>
                  <a:gd name="connsiteX5" fmla="*/ 65314 w 6165668"/>
                  <a:gd name="connsiteY5" fmla="*/ 2540725 h 3396343"/>
                  <a:gd name="connsiteX6" fmla="*/ 78377 w 6165668"/>
                  <a:gd name="connsiteY6" fmla="*/ 2521131 h 3396343"/>
                  <a:gd name="connsiteX7" fmla="*/ 91440 w 6165668"/>
                  <a:gd name="connsiteY7" fmla="*/ 2481943 h 3396343"/>
                  <a:gd name="connsiteX8" fmla="*/ 117565 w 6165668"/>
                  <a:gd name="connsiteY8" fmla="*/ 2442754 h 3396343"/>
                  <a:gd name="connsiteX9" fmla="*/ 130628 w 6165668"/>
                  <a:gd name="connsiteY9" fmla="*/ 2423160 h 3396343"/>
                  <a:gd name="connsiteX10" fmla="*/ 156754 w 6165668"/>
                  <a:gd name="connsiteY10" fmla="*/ 2364377 h 3396343"/>
                  <a:gd name="connsiteX11" fmla="*/ 169817 w 6165668"/>
                  <a:gd name="connsiteY11" fmla="*/ 2325188 h 3396343"/>
                  <a:gd name="connsiteX12" fmla="*/ 189411 w 6165668"/>
                  <a:gd name="connsiteY12" fmla="*/ 2240280 h 3396343"/>
                  <a:gd name="connsiteX13" fmla="*/ 195943 w 6165668"/>
                  <a:gd name="connsiteY13" fmla="*/ 2214154 h 3396343"/>
                  <a:gd name="connsiteX14" fmla="*/ 254725 w 6165668"/>
                  <a:gd name="connsiteY14" fmla="*/ 2181497 h 3396343"/>
                  <a:gd name="connsiteX15" fmla="*/ 274320 w 6165668"/>
                  <a:gd name="connsiteY15" fmla="*/ 2174965 h 3396343"/>
                  <a:gd name="connsiteX16" fmla="*/ 293914 w 6165668"/>
                  <a:gd name="connsiteY16" fmla="*/ 2155371 h 3396343"/>
                  <a:gd name="connsiteX17" fmla="*/ 313508 w 6165668"/>
                  <a:gd name="connsiteY17" fmla="*/ 2142308 h 3396343"/>
                  <a:gd name="connsiteX18" fmla="*/ 339634 w 6165668"/>
                  <a:gd name="connsiteY18" fmla="*/ 2083525 h 3396343"/>
                  <a:gd name="connsiteX19" fmla="*/ 359228 w 6165668"/>
                  <a:gd name="connsiteY19" fmla="*/ 2044337 h 3396343"/>
                  <a:gd name="connsiteX20" fmla="*/ 378823 w 6165668"/>
                  <a:gd name="connsiteY20" fmla="*/ 2005148 h 3396343"/>
                  <a:gd name="connsiteX21" fmla="*/ 398417 w 6165668"/>
                  <a:gd name="connsiteY21" fmla="*/ 1965960 h 3396343"/>
                  <a:gd name="connsiteX22" fmla="*/ 404948 w 6165668"/>
                  <a:gd name="connsiteY22" fmla="*/ 1946365 h 3396343"/>
                  <a:gd name="connsiteX23" fmla="*/ 444137 w 6165668"/>
                  <a:gd name="connsiteY23" fmla="*/ 1920240 h 3396343"/>
                  <a:gd name="connsiteX24" fmla="*/ 450668 w 6165668"/>
                  <a:gd name="connsiteY24" fmla="*/ 1900645 h 3396343"/>
                  <a:gd name="connsiteX25" fmla="*/ 476794 w 6165668"/>
                  <a:gd name="connsiteY25" fmla="*/ 1861457 h 3396343"/>
                  <a:gd name="connsiteX26" fmla="*/ 502920 w 6165668"/>
                  <a:gd name="connsiteY26" fmla="*/ 1835331 h 3396343"/>
                  <a:gd name="connsiteX27" fmla="*/ 509451 w 6165668"/>
                  <a:gd name="connsiteY27" fmla="*/ 1815737 h 3396343"/>
                  <a:gd name="connsiteX28" fmla="*/ 561703 w 6165668"/>
                  <a:gd name="connsiteY28" fmla="*/ 1796143 h 3396343"/>
                  <a:gd name="connsiteX29" fmla="*/ 600891 w 6165668"/>
                  <a:gd name="connsiteY29" fmla="*/ 1770017 h 3396343"/>
                  <a:gd name="connsiteX30" fmla="*/ 640080 w 6165668"/>
                  <a:gd name="connsiteY30" fmla="*/ 1737360 h 3396343"/>
                  <a:gd name="connsiteX31" fmla="*/ 692331 w 6165668"/>
                  <a:gd name="connsiteY31" fmla="*/ 1724297 h 3396343"/>
                  <a:gd name="connsiteX32" fmla="*/ 711925 w 6165668"/>
                  <a:gd name="connsiteY32" fmla="*/ 1717765 h 3396343"/>
                  <a:gd name="connsiteX33" fmla="*/ 731520 w 6165668"/>
                  <a:gd name="connsiteY33" fmla="*/ 1698171 h 3396343"/>
                  <a:gd name="connsiteX34" fmla="*/ 777240 w 6165668"/>
                  <a:gd name="connsiteY34" fmla="*/ 1691640 h 3396343"/>
                  <a:gd name="connsiteX35" fmla="*/ 809897 w 6165668"/>
                  <a:gd name="connsiteY35" fmla="*/ 1685108 h 3396343"/>
                  <a:gd name="connsiteX36" fmla="*/ 842554 w 6165668"/>
                  <a:gd name="connsiteY36" fmla="*/ 1626325 h 3396343"/>
                  <a:gd name="connsiteX37" fmla="*/ 862148 w 6165668"/>
                  <a:gd name="connsiteY37" fmla="*/ 1613263 h 3396343"/>
                  <a:gd name="connsiteX38" fmla="*/ 875211 w 6165668"/>
                  <a:gd name="connsiteY38" fmla="*/ 1593668 h 3396343"/>
                  <a:gd name="connsiteX39" fmla="*/ 901337 w 6165668"/>
                  <a:gd name="connsiteY39" fmla="*/ 1574074 h 3396343"/>
                  <a:gd name="connsiteX40" fmla="*/ 1038497 w 6165668"/>
                  <a:gd name="connsiteY40" fmla="*/ 1463040 h 3396343"/>
                  <a:gd name="connsiteX41" fmla="*/ 1077685 w 6165668"/>
                  <a:gd name="connsiteY41" fmla="*/ 1417320 h 3396343"/>
                  <a:gd name="connsiteX42" fmla="*/ 1097280 w 6165668"/>
                  <a:gd name="connsiteY42" fmla="*/ 1404257 h 3396343"/>
                  <a:gd name="connsiteX43" fmla="*/ 1143000 w 6165668"/>
                  <a:gd name="connsiteY43" fmla="*/ 1352005 h 3396343"/>
                  <a:gd name="connsiteX44" fmla="*/ 1156063 w 6165668"/>
                  <a:gd name="connsiteY44" fmla="*/ 1345474 h 3396343"/>
                  <a:gd name="connsiteX45" fmla="*/ 1378131 w 6165668"/>
                  <a:gd name="connsiteY45" fmla="*/ 1345474 h 3396343"/>
                  <a:gd name="connsiteX46" fmla="*/ 1430383 w 6165668"/>
                  <a:gd name="connsiteY46" fmla="*/ 1332411 h 3396343"/>
                  <a:gd name="connsiteX47" fmla="*/ 1469571 w 6165668"/>
                  <a:gd name="connsiteY47" fmla="*/ 1286691 h 3396343"/>
                  <a:gd name="connsiteX48" fmla="*/ 1489165 w 6165668"/>
                  <a:gd name="connsiteY48" fmla="*/ 1280160 h 3396343"/>
                  <a:gd name="connsiteX49" fmla="*/ 1495697 w 6165668"/>
                  <a:gd name="connsiteY49" fmla="*/ 1273628 h 3396343"/>
                  <a:gd name="connsiteX50" fmla="*/ 1495697 w 6165668"/>
                  <a:gd name="connsiteY50" fmla="*/ 1208314 h 3396343"/>
                  <a:gd name="connsiteX51" fmla="*/ 1561011 w 6165668"/>
                  <a:gd name="connsiteY51" fmla="*/ 1201783 h 3396343"/>
                  <a:gd name="connsiteX52" fmla="*/ 1619794 w 6165668"/>
                  <a:gd name="connsiteY52" fmla="*/ 1195251 h 3396343"/>
                  <a:gd name="connsiteX53" fmla="*/ 1652451 w 6165668"/>
                  <a:gd name="connsiteY53" fmla="*/ 1182188 h 3396343"/>
                  <a:gd name="connsiteX54" fmla="*/ 1854925 w 6165668"/>
                  <a:gd name="connsiteY54" fmla="*/ 1182188 h 3396343"/>
                  <a:gd name="connsiteX55" fmla="*/ 1894114 w 6165668"/>
                  <a:gd name="connsiteY55" fmla="*/ 1156063 h 3396343"/>
                  <a:gd name="connsiteX56" fmla="*/ 1939834 w 6165668"/>
                  <a:gd name="connsiteY56" fmla="*/ 1123405 h 3396343"/>
                  <a:gd name="connsiteX57" fmla="*/ 1959428 w 6165668"/>
                  <a:gd name="connsiteY57" fmla="*/ 1110343 h 3396343"/>
                  <a:gd name="connsiteX58" fmla="*/ 2116183 w 6165668"/>
                  <a:gd name="connsiteY58" fmla="*/ 1110343 h 3396343"/>
                  <a:gd name="connsiteX59" fmla="*/ 2181497 w 6165668"/>
                  <a:gd name="connsiteY59" fmla="*/ 1077685 h 3396343"/>
                  <a:gd name="connsiteX60" fmla="*/ 2240280 w 6165668"/>
                  <a:gd name="connsiteY60" fmla="*/ 1064623 h 3396343"/>
                  <a:gd name="connsiteX61" fmla="*/ 2390503 w 6165668"/>
                  <a:gd name="connsiteY61" fmla="*/ 1045028 h 3396343"/>
                  <a:gd name="connsiteX62" fmla="*/ 2416628 w 6165668"/>
                  <a:gd name="connsiteY62" fmla="*/ 1005840 h 3396343"/>
                  <a:gd name="connsiteX63" fmla="*/ 2455817 w 6165668"/>
                  <a:gd name="connsiteY63" fmla="*/ 979714 h 3396343"/>
                  <a:gd name="connsiteX64" fmla="*/ 2547257 w 6165668"/>
                  <a:gd name="connsiteY64" fmla="*/ 979714 h 3396343"/>
                  <a:gd name="connsiteX65" fmla="*/ 2586445 w 6165668"/>
                  <a:gd name="connsiteY65" fmla="*/ 953588 h 3396343"/>
                  <a:gd name="connsiteX66" fmla="*/ 2632165 w 6165668"/>
                  <a:gd name="connsiteY66" fmla="*/ 920931 h 3396343"/>
                  <a:gd name="connsiteX67" fmla="*/ 2651760 w 6165668"/>
                  <a:gd name="connsiteY67" fmla="*/ 914400 h 3396343"/>
                  <a:gd name="connsiteX68" fmla="*/ 2677885 w 6165668"/>
                  <a:gd name="connsiteY68" fmla="*/ 907868 h 3396343"/>
                  <a:gd name="connsiteX69" fmla="*/ 2730137 w 6165668"/>
                  <a:gd name="connsiteY69" fmla="*/ 894805 h 3396343"/>
                  <a:gd name="connsiteX70" fmla="*/ 2788920 w 6165668"/>
                  <a:gd name="connsiteY70" fmla="*/ 868680 h 3396343"/>
                  <a:gd name="connsiteX71" fmla="*/ 2834640 w 6165668"/>
                  <a:gd name="connsiteY71" fmla="*/ 855617 h 3396343"/>
                  <a:gd name="connsiteX72" fmla="*/ 2873828 w 6165668"/>
                  <a:gd name="connsiteY72" fmla="*/ 842554 h 3396343"/>
                  <a:gd name="connsiteX73" fmla="*/ 2893423 w 6165668"/>
                  <a:gd name="connsiteY73" fmla="*/ 829491 h 3396343"/>
                  <a:gd name="connsiteX74" fmla="*/ 2926080 w 6165668"/>
                  <a:gd name="connsiteY74" fmla="*/ 796834 h 3396343"/>
                  <a:gd name="connsiteX75" fmla="*/ 2945674 w 6165668"/>
                  <a:gd name="connsiteY75" fmla="*/ 764177 h 3396343"/>
                  <a:gd name="connsiteX76" fmla="*/ 3043645 w 6165668"/>
                  <a:gd name="connsiteY76" fmla="*/ 764177 h 3396343"/>
                  <a:gd name="connsiteX77" fmla="*/ 3050177 w 6165668"/>
                  <a:gd name="connsiteY77" fmla="*/ 738051 h 3396343"/>
                  <a:gd name="connsiteX78" fmla="*/ 3174274 w 6165668"/>
                  <a:gd name="connsiteY78" fmla="*/ 731520 h 3396343"/>
                  <a:gd name="connsiteX79" fmla="*/ 3187337 w 6165668"/>
                  <a:gd name="connsiteY79" fmla="*/ 653143 h 3396343"/>
                  <a:gd name="connsiteX80" fmla="*/ 3383280 w 6165668"/>
                  <a:gd name="connsiteY80" fmla="*/ 653143 h 3396343"/>
                  <a:gd name="connsiteX81" fmla="*/ 3383280 w 6165668"/>
                  <a:gd name="connsiteY81" fmla="*/ 653143 h 3396343"/>
                  <a:gd name="connsiteX82" fmla="*/ 3507377 w 6165668"/>
                  <a:gd name="connsiteY82" fmla="*/ 646611 h 3396343"/>
                  <a:gd name="connsiteX83" fmla="*/ 3507377 w 6165668"/>
                  <a:gd name="connsiteY83" fmla="*/ 646611 h 3396343"/>
                  <a:gd name="connsiteX84" fmla="*/ 3526971 w 6165668"/>
                  <a:gd name="connsiteY84" fmla="*/ 594360 h 3396343"/>
                  <a:gd name="connsiteX85" fmla="*/ 3755571 w 6165668"/>
                  <a:gd name="connsiteY85" fmla="*/ 594360 h 3396343"/>
                  <a:gd name="connsiteX86" fmla="*/ 3807823 w 6165668"/>
                  <a:gd name="connsiteY86" fmla="*/ 535577 h 3396343"/>
                  <a:gd name="connsiteX87" fmla="*/ 3958045 w 6165668"/>
                  <a:gd name="connsiteY87" fmla="*/ 548640 h 3396343"/>
                  <a:gd name="connsiteX88" fmla="*/ 4003765 w 6165668"/>
                  <a:gd name="connsiteY88" fmla="*/ 489857 h 3396343"/>
                  <a:gd name="connsiteX89" fmla="*/ 4180114 w 6165668"/>
                  <a:gd name="connsiteY89" fmla="*/ 489857 h 3396343"/>
                  <a:gd name="connsiteX90" fmla="*/ 4186645 w 6165668"/>
                  <a:gd name="connsiteY90" fmla="*/ 444137 h 3396343"/>
                  <a:gd name="connsiteX91" fmla="*/ 4186645 w 6165668"/>
                  <a:gd name="connsiteY91" fmla="*/ 411480 h 3396343"/>
                  <a:gd name="connsiteX92" fmla="*/ 4284617 w 6165668"/>
                  <a:gd name="connsiteY92" fmla="*/ 418011 h 3396343"/>
                  <a:gd name="connsiteX93" fmla="*/ 4323805 w 6165668"/>
                  <a:gd name="connsiteY93" fmla="*/ 372291 h 3396343"/>
                  <a:gd name="connsiteX94" fmla="*/ 4336868 w 6165668"/>
                  <a:gd name="connsiteY94" fmla="*/ 352697 h 3396343"/>
                  <a:gd name="connsiteX95" fmla="*/ 4356463 w 6165668"/>
                  <a:gd name="connsiteY95" fmla="*/ 333103 h 3396343"/>
                  <a:gd name="connsiteX96" fmla="*/ 4474028 w 6165668"/>
                  <a:gd name="connsiteY96" fmla="*/ 339634 h 3396343"/>
                  <a:gd name="connsiteX97" fmla="*/ 4526280 w 6165668"/>
                  <a:gd name="connsiteY97" fmla="*/ 300445 h 3396343"/>
                  <a:gd name="connsiteX98" fmla="*/ 4656908 w 6165668"/>
                  <a:gd name="connsiteY98" fmla="*/ 300445 h 3396343"/>
                  <a:gd name="connsiteX99" fmla="*/ 4683034 w 6165668"/>
                  <a:gd name="connsiteY99" fmla="*/ 261257 h 3396343"/>
                  <a:gd name="connsiteX100" fmla="*/ 4800600 w 6165668"/>
                  <a:gd name="connsiteY100" fmla="*/ 267788 h 3396343"/>
                  <a:gd name="connsiteX101" fmla="*/ 4800600 w 6165668"/>
                  <a:gd name="connsiteY101" fmla="*/ 267788 h 3396343"/>
                  <a:gd name="connsiteX102" fmla="*/ 5179423 w 6165668"/>
                  <a:gd name="connsiteY102" fmla="*/ 267788 h 3396343"/>
                  <a:gd name="connsiteX103" fmla="*/ 5205548 w 6165668"/>
                  <a:gd name="connsiteY103" fmla="*/ 202474 h 3396343"/>
                  <a:gd name="connsiteX104" fmla="*/ 5505994 w 6165668"/>
                  <a:gd name="connsiteY104" fmla="*/ 222068 h 3396343"/>
                  <a:gd name="connsiteX105" fmla="*/ 5505994 w 6165668"/>
                  <a:gd name="connsiteY105" fmla="*/ 189411 h 3396343"/>
                  <a:gd name="connsiteX106" fmla="*/ 5675811 w 6165668"/>
                  <a:gd name="connsiteY106" fmla="*/ 189411 h 3396343"/>
                  <a:gd name="connsiteX107" fmla="*/ 5675811 w 6165668"/>
                  <a:gd name="connsiteY107" fmla="*/ 156754 h 3396343"/>
                  <a:gd name="connsiteX108" fmla="*/ 5708468 w 6165668"/>
                  <a:gd name="connsiteY108" fmla="*/ 104503 h 3396343"/>
                  <a:gd name="connsiteX109" fmla="*/ 5728063 w 6165668"/>
                  <a:gd name="connsiteY109" fmla="*/ 97971 h 3396343"/>
                  <a:gd name="connsiteX110" fmla="*/ 5780314 w 6165668"/>
                  <a:gd name="connsiteY110" fmla="*/ 91440 h 3396343"/>
                  <a:gd name="connsiteX111" fmla="*/ 5799908 w 6165668"/>
                  <a:gd name="connsiteY111" fmla="*/ 84908 h 3396343"/>
                  <a:gd name="connsiteX112" fmla="*/ 5884817 w 6165668"/>
                  <a:gd name="connsiteY112" fmla="*/ 71845 h 3396343"/>
                  <a:gd name="connsiteX113" fmla="*/ 5989320 w 6165668"/>
                  <a:gd name="connsiteY113" fmla="*/ 52251 h 3396343"/>
                  <a:gd name="connsiteX114" fmla="*/ 6008914 w 6165668"/>
                  <a:gd name="connsiteY114" fmla="*/ 45720 h 3396343"/>
                  <a:gd name="connsiteX115" fmla="*/ 6048103 w 6165668"/>
                  <a:gd name="connsiteY115" fmla="*/ 26125 h 3396343"/>
                  <a:gd name="connsiteX116" fmla="*/ 6067697 w 6165668"/>
                  <a:gd name="connsiteY116" fmla="*/ 26125 h 3396343"/>
                  <a:gd name="connsiteX117" fmla="*/ 6067697 w 6165668"/>
                  <a:gd name="connsiteY117" fmla="*/ 0 h 3396343"/>
                  <a:gd name="connsiteX118" fmla="*/ 6165668 w 6165668"/>
                  <a:gd name="connsiteY118" fmla="*/ 0 h 3396343"/>
                  <a:gd name="connsiteX0" fmla="*/ 0 w 6165668"/>
                  <a:gd name="connsiteY0" fmla="*/ 3396343 h 3396343"/>
                  <a:gd name="connsiteX1" fmla="*/ 19594 w 6165668"/>
                  <a:gd name="connsiteY1" fmla="*/ 2834640 h 3396343"/>
                  <a:gd name="connsiteX2" fmla="*/ 26125 w 6165668"/>
                  <a:gd name="connsiteY2" fmla="*/ 2775857 h 3396343"/>
                  <a:gd name="connsiteX3" fmla="*/ 39188 w 6165668"/>
                  <a:gd name="connsiteY3" fmla="*/ 2736668 h 3396343"/>
                  <a:gd name="connsiteX4" fmla="*/ 58783 w 6165668"/>
                  <a:gd name="connsiteY4" fmla="*/ 2651760 h 3396343"/>
                  <a:gd name="connsiteX5" fmla="*/ 65314 w 6165668"/>
                  <a:gd name="connsiteY5" fmla="*/ 2540725 h 3396343"/>
                  <a:gd name="connsiteX6" fmla="*/ 78377 w 6165668"/>
                  <a:gd name="connsiteY6" fmla="*/ 2521131 h 3396343"/>
                  <a:gd name="connsiteX7" fmla="*/ 91440 w 6165668"/>
                  <a:gd name="connsiteY7" fmla="*/ 2481943 h 3396343"/>
                  <a:gd name="connsiteX8" fmla="*/ 117565 w 6165668"/>
                  <a:gd name="connsiteY8" fmla="*/ 2442754 h 3396343"/>
                  <a:gd name="connsiteX9" fmla="*/ 130628 w 6165668"/>
                  <a:gd name="connsiteY9" fmla="*/ 2423160 h 3396343"/>
                  <a:gd name="connsiteX10" fmla="*/ 156754 w 6165668"/>
                  <a:gd name="connsiteY10" fmla="*/ 2364377 h 3396343"/>
                  <a:gd name="connsiteX11" fmla="*/ 169817 w 6165668"/>
                  <a:gd name="connsiteY11" fmla="*/ 2325188 h 3396343"/>
                  <a:gd name="connsiteX12" fmla="*/ 189411 w 6165668"/>
                  <a:gd name="connsiteY12" fmla="*/ 2240280 h 3396343"/>
                  <a:gd name="connsiteX13" fmla="*/ 195943 w 6165668"/>
                  <a:gd name="connsiteY13" fmla="*/ 2214154 h 3396343"/>
                  <a:gd name="connsiteX14" fmla="*/ 254725 w 6165668"/>
                  <a:gd name="connsiteY14" fmla="*/ 2181497 h 3396343"/>
                  <a:gd name="connsiteX15" fmla="*/ 274320 w 6165668"/>
                  <a:gd name="connsiteY15" fmla="*/ 2174965 h 3396343"/>
                  <a:gd name="connsiteX16" fmla="*/ 293914 w 6165668"/>
                  <a:gd name="connsiteY16" fmla="*/ 2155371 h 3396343"/>
                  <a:gd name="connsiteX17" fmla="*/ 313508 w 6165668"/>
                  <a:gd name="connsiteY17" fmla="*/ 2142308 h 3396343"/>
                  <a:gd name="connsiteX18" fmla="*/ 339634 w 6165668"/>
                  <a:gd name="connsiteY18" fmla="*/ 2083525 h 3396343"/>
                  <a:gd name="connsiteX19" fmla="*/ 359228 w 6165668"/>
                  <a:gd name="connsiteY19" fmla="*/ 2044337 h 3396343"/>
                  <a:gd name="connsiteX20" fmla="*/ 378823 w 6165668"/>
                  <a:gd name="connsiteY20" fmla="*/ 2005148 h 3396343"/>
                  <a:gd name="connsiteX21" fmla="*/ 398417 w 6165668"/>
                  <a:gd name="connsiteY21" fmla="*/ 1965960 h 3396343"/>
                  <a:gd name="connsiteX22" fmla="*/ 404948 w 6165668"/>
                  <a:gd name="connsiteY22" fmla="*/ 1946365 h 3396343"/>
                  <a:gd name="connsiteX23" fmla="*/ 444137 w 6165668"/>
                  <a:gd name="connsiteY23" fmla="*/ 1920240 h 3396343"/>
                  <a:gd name="connsiteX24" fmla="*/ 450668 w 6165668"/>
                  <a:gd name="connsiteY24" fmla="*/ 1900645 h 3396343"/>
                  <a:gd name="connsiteX25" fmla="*/ 476794 w 6165668"/>
                  <a:gd name="connsiteY25" fmla="*/ 1861457 h 3396343"/>
                  <a:gd name="connsiteX26" fmla="*/ 502920 w 6165668"/>
                  <a:gd name="connsiteY26" fmla="*/ 1835331 h 3396343"/>
                  <a:gd name="connsiteX27" fmla="*/ 509451 w 6165668"/>
                  <a:gd name="connsiteY27" fmla="*/ 1815737 h 3396343"/>
                  <a:gd name="connsiteX28" fmla="*/ 561703 w 6165668"/>
                  <a:gd name="connsiteY28" fmla="*/ 1796143 h 3396343"/>
                  <a:gd name="connsiteX29" fmla="*/ 600891 w 6165668"/>
                  <a:gd name="connsiteY29" fmla="*/ 1770017 h 3396343"/>
                  <a:gd name="connsiteX30" fmla="*/ 640080 w 6165668"/>
                  <a:gd name="connsiteY30" fmla="*/ 1737360 h 3396343"/>
                  <a:gd name="connsiteX31" fmla="*/ 692331 w 6165668"/>
                  <a:gd name="connsiteY31" fmla="*/ 1724297 h 3396343"/>
                  <a:gd name="connsiteX32" fmla="*/ 711925 w 6165668"/>
                  <a:gd name="connsiteY32" fmla="*/ 1717765 h 3396343"/>
                  <a:gd name="connsiteX33" fmla="*/ 731520 w 6165668"/>
                  <a:gd name="connsiteY33" fmla="*/ 1698171 h 3396343"/>
                  <a:gd name="connsiteX34" fmla="*/ 777240 w 6165668"/>
                  <a:gd name="connsiteY34" fmla="*/ 1691640 h 3396343"/>
                  <a:gd name="connsiteX35" fmla="*/ 809897 w 6165668"/>
                  <a:gd name="connsiteY35" fmla="*/ 1685108 h 3396343"/>
                  <a:gd name="connsiteX36" fmla="*/ 842554 w 6165668"/>
                  <a:gd name="connsiteY36" fmla="*/ 1626325 h 3396343"/>
                  <a:gd name="connsiteX37" fmla="*/ 862148 w 6165668"/>
                  <a:gd name="connsiteY37" fmla="*/ 1613263 h 3396343"/>
                  <a:gd name="connsiteX38" fmla="*/ 875211 w 6165668"/>
                  <a:gd name="connsiteY38" fmla="*/ 1593668 h 3396343"/>
                  <a:gd name="connsiteX39" fmla="*/ 901337 w 6165668"/>
                  <a:gd name="connsiteY39" fmla="*/ 1574074 h 3396343"/>
                  <a:gd name="connsiteX40" fmla="*/ 1038497 w 6165668"/>
                  <a:gd name="connsiteY40" fmla="*/ 1463040 h 3396343"/>
                  <a:gd name="connsiteX41" fmla="*/ 1077685 w 6165668"/>
                  <a:gd name="connsiteY41" fmla="*/ 1417320 h 3396343"/>
                  <a:gd name="connsiteX42" fmla="*/ 1097280 w 6165668"/>
                  <a:gd name="connsiteY42" fmla="*/ 1404257 h 3396343"/>
                  <a:gd name="connsiteX43" fmla="*/ 1143000 w 6165668"/>
                  <a:gd name="connsiteY43" fmla="*/ 1352005 h 3396343"/>
                  <a:gd name="connsiteX44" fmla="*/ 1156063 w 6165668"/>
                  <a:gd name="connsiteY44" fmla="*/ 1345474 h 3396343"/>
                  <a:gd name="connsiteX45" fmla="*/ 1378131 w 6165668"/>
                  <a:gd name="connsiteY45" fmla="*/ 1345474 h 3396343"/>
                  <a:gd name="connsiteX46" fmla="*/ 1430383 w 6165668"/>
                  <a:gd name="connsiteY46" fmla="*/ 1332411 h 3396343"/>
                  <a:gd name="connsiteX47" fmla="*/ 1469571 w 6165668"/>
                  <a:gd name="connsiteY47" fmla="*/ 1286691 h 3396343"/>
                  <a:gd name="connsiteX48" fmla="*/ 1489165 w 6165668"/>
                  <a:gd name="connsiteY48" fmla="*/ 1280160 h 3396343"/>
                  <a:gd name="connsiteX49" fmla="*/ 1495697 w 6165668"/>
                  <a:gd name="connsiteY49" fmla="*/ 1273628 h 3396343"/>
                  <a:gd name="connsiteX50" fmla="*/ 1495697 w 6165668"/>
                  <a:gd name="connsiteY50" fmla="*/ 1208314 h 3396343"/>
                  <a:gd name="connsiteX51" fmla="*/ 1561011 w 6165668"/>
                  <a:gd name="connsiteY51" fmla="*/ 1201783 h 3396343"/>
                  <a:gd name="connsiteX52" fmla="*/ 1619794 w 6165668"/>
                  <a:gd name="connsiteY52" fmla="*/ 1195251 h 3396343"/>
                  <a:gd name="connsiteX53" fmla="*/ 1652451 w 6165668"/>
                  <a:gd name="connsiteY53" fmla="*/ 1182188 h 3396343"/>
                  <a:gd name="connsiteX54" fmla="*/ 1854925 w 6165668"/>
                  <a:gd name="connsiteY54" fmla="*/ 1182188 h 3396343"/>
                  <a:gd name="connsiteX55" fmla="*/ 1894114 w 6165668"/>
                  <a:gd name="connsiteY55" fmla="*/ 1156063 h 3396343"/>
                  <a:gd name="connsiteX56" fmla="*/ 1939834 w 6165668"/>
                  <a:gd name="connsiteY56" fmla="*/ 1123405 h 3396343"/>
                  <a:gd name="connsiteX57" fmla="*/ 1959428 w 6165668"/>
                  <a:gd name="connsiteY57" fmla="*/ 1110343 h 3396343"/>
                  <a:gd name="connsiteX58" fmla="*/ 2116183 w 6165668"/>
                  <a:gd name="connsiteY58" fmla="*/ 1110343 h 3396343"/>
                  <a:gd name="connsiteX59" fmla="*/ 2181497 w 6165668"/>
                  <a:gd name="connsiteY59" fmla="*/ 1077685 h 3396343"/>
                  <a:gd name="connsiteX60" fmla="*/ 2240280 w 6165668"/>
                  <a:gd name="connsiteY60" fmla="*/ 1064623 h 3396343"/>
                  <a:gd name="connsiteX61" fmla="*/ 2390503 w 6165668"/>
                  <a:gd name="connsiteY61" fmla="*/ 1045028 h 3396343"/>
                  <a:gd name="connsiteX62" fmla="*/ 2416628 w 6165668"/>
                  <a:gd name="connsiteY62" fmla="*/ 1005840 h 3396343"/>
                  <a:gd name="connsiteX63" fmla="*/ 2455817 w 6165668"/>
                  <a:gd name="connsiteY63" fmla="*/ 979714 h 3396343"/>
                  <a:gd name="connsiteX64" fmla="*/ 2547257 w 6165668"/>
                  <a:gd name="connsiteY64" fmla="*/ 979714 h 3396343"/>
                  <a:gd name="connsiteX65" fmla="*/ 2586445 w 6165668"/>
                  <a:gd name="connsiteY65" fmla="*/ 953588 h 3396343"/>
                  <a:gd name="connsiteX66" fmla="*/ 2632165 w 6165668"/>
                  <a:gd name="connsiteY66" fmla="*/ 920931 h 3396343"/>
                  <a:gd name="connsiteX67" fmla="*/ 2651760 w 6165668"/>
                  <a:gd name="connsiteY67" fmla="*/ 914400 h 3396343"/>
                  <a:gd name="connsiteX68" fmla="*/ 2677885 w 6165668"/>
                  <a:gd name="connsiteY68" fmla="*/ 907868 h 3396343"/>
                  <a:gd name="connsiteX69" fmla="*/ 2730137 w 6165668"/>
                  <a:gd name="connsiteY69" fmla="*/ 894805 h 3396343"/>
                  <a:gd name="connsiteX70" fmla="*/ 2788920 w 6165668"/>
                  <a:gd name="connsiteY70" fmla="*/ 868680 h 3396343"/>
                  <a:gd name="connsiteX71" fmla="*/ 2834640 w 6165668"/>
                  <a:gd name="connsiteY71" fmla="*/ 855617 h 3396343"/>
                  <a:gd name="connsiteX72" fmla="*/ 2873828 w 6165668"/>
                  <a:gd name="connsiteY72" fmla="*/ 842554 h 3396343"/>
                  <a:gd name="connsiteX73" fmla="*/ 2893423 w 6165668"/>
                  <a:gd name="connsiteY73" fmla="*/ 829491 h 3396343"/>
                  <a:gd name="connsiteX74" fmla="*/ 2926080 w 6165668"/>
                  <a:gd name="connsiteY74" fmla="*/ 796834 h 3396343"/>
                  <a:gd name="connsiteX75" fmla="*/ 2945674 w 6165668"/>
                  <a:gd name="connsiteY75" fmla="*/ 764177 h 3396343"/>
                  <a:gd name="connsiteX76" fmla="*/ 3043645 w 6165668"/>
                  <a:gd name="connsiteY76" fmla="*/ 764177 h 3396343"/>
                  <a:gd name="connsiteX77" fmla="*/ 3050177 w 6165668"/>
                  <a:gd name="connsiteY77" fmla="*/ 738051 h 3396343"/>
                  <a:gd name="connsiteX78" fmla="*/ 3174274 w 6165668"/>
                  <a:gd name="connsiteY78" fmla="*/ 731520 h 3396343"/>
                  <a:gd name="connsiteX79" fmla="*/ 3187337 w 6165668"/>
                  <a:gd name="connsiteY79" fmla="*/ 653143 h 3396343"/>
                  <a:gd name="connsiteX80" fmla="*/ 3383280 w 6165668"/>
                  <a:gd name="connsiteY80" fmla="*/ 653143 h 3396343"/>
                  <a:gd name="connsiteX81" fmla="*/ 3383280 w 6165668"/>
                  <a:gd name="connsiteY81" fmla="*/ 653143 h 3396343"/>
                  <a:gd name="connsiteX82" fmla="*/ 3507377 w 6165668"/>
                  <a:gd name="connsiteY82" fmla="*/ 646611 h 3396343"/>
                  <a:gd name="connsiteX83" fmla="*/ 3507377 w 6165668"/>
                  <a:gd name="connsiteY83" fmla="*/ 646611 h 3396343"/>
                  <a:gd name="connsiteX84" fmla="*/ 3526971 w 6165668"/>
                  <a:gd name="connsiteY84" fmla="*/ 594360 h 3396343"/>
                  <a:gd name="connsiteX85" fmla="*/ 3755571 w 6165668"/>
                  <a:gd name="connsiteY85" fmla="*/ 594360 h 3396343"/>
                  <a:gd name="connsiteX86" fmla="*/ 3807823 w 6165668"/>
                  <a:gd name="connsiteY86" fmla="*/ 535577 h 3396343"/>
                  <a:gd name="connsiteX87" fmla="*/ 3958045 w 6165668"/>
                  <a:gd name="connsiteY87" fmla="*/ 548640 h 3396343"/>
                  <a:gd name="connsiteX88" fmla="*/ 4003765 w 6165668"/>
                  <a:gd name="connsiteY88" fmla="*/ 489857 h 3396343"/>
                  <a:gd name="connsiteX89" fmla="*/ 4180114 w 6165668"/>
                  <a:gd name="connsiteY89" fmla="*/ 489857 h 3396343"/>
                  <a:gd name="connsiteX90" fmla="*/ 4186645 w 6165668"/>
                  <a:gd name="connsiteY90" fmla="*/ 444137 h 3396343"/>
                  <a:gd name="connsiteX91" fmla="*/ 4186645 w 6165668"/>
                  <a:gd name="connsiteY91" fmla="*/ 411480 h 3396343"/>
                  <a:gd name="connsiteX92" fmla="*/ 4284617 w 6165668"/>
                  <a:gd name="connsiteY92" fmla="*/ 418011 h 3396343"/>
                  <a:gd name="connsiteX93" fmla="*/ 4323805 w 6165668"/>
                  <a:gd name="connsiteY93" fmla="*/ 372291 h 3396343"/>
                  <a:gd name="connsiteX94" fmla="*/ 4336868 w 6165668"/>
                  <a:gd name="connsiteY94" fmla="*/ 352697 h 3396343"/>
                  <a:gd name="connsiteX95" fmla="*/ 4356463 w 6165668"/>
                  <a:gd name="connsiteY95" fmla="*/ 333103 h 3396343"/>
                  <a:gd name="connsiteX96" fmla="*/ 4474028 w 6165668"/>
                  <a:gd name="connsiteY96" fmla="*/ 339634 h 3396343"/>
                  <a:gd name="connsiteX97" fmla="*/ 4526280 w 6165668"/>
                  <a:gd name="connsiteY97" fmla="*/ 300445 h 3396343"/>
                  <a:gd name="connsiteX98" fmla="*/ 4656908 w 6165668"/>
                  <a:gd name="connsiteY98" fmla="*/ 300445 h 3396343"/>
                  <a:gd name="connsiteX99" fmla="*/ 4683034 w 6165668"/>
                  <a:gd name="connsiteY99" fmla="*/ 261257 h 3396343"/>
                  <a:gd name="connsiteX100" fmla="*/ 4800600 w 6165668"/>
                  <a:gd name="connsiteY100" fmla="*/ 267788 h 3396343"/>
                  <a:gd name="connsiteX101" fmla="*/ 4800600 w 6165668"/>
                  <a:gd name="connsiteY101" fmla="*/ 267788 h 3396343"/>
                  <a:gd name="connsiteX102" fmla="*/ 5179423 w 6165668"/>
                  <a:gd name="connsiteY102" fmla="*/ 267788 h 3396343"/>
                  <a:gd name="connsiteX103" fmla="*/ 5205548 w 6165668"/>
                  <a:gd name="connsiteY103" fmla="*/ 202474 h 3396343"/>
                  <a:gd name="connsiteX104" fmla="*/ 5505994 w 6165668"/>
                  <a:gd name="connsiteY104" fmla="*/ 222068 h 3396343"/>
                  <a:gd name="connsiteX105" fmla="*/ 5505994 w 6165668"/>
                  <a:gd name="connsiteY105" fmla="*/ 189411 h 3396343"/>
                  <a:gd name="connsiteX106" fmla="*/ 5675811 w 6165668"/>
                  <a:gd name="connsiteY106" fmla="*/ 189411 h 3396343"/>
                  <a:gd name="connsiteX107" fmla="*/ 5675811 w 6165668"/>
                  <a:gd name="connsiteY107" fmla="*/ 156754 h 3396343"/>
                  <a:gd name="connsiteX108" fmla="*/ 5708468 w 6165668"/>
                  <a:gd name="connsiteY108" fmla="*/ 104503 h 3396343"/>
                  <a:gd name="connsiteX109" fmla="*/ 5728063 w 6165668"/>
                  <a:gd name="connsiteY109" fmla="*/ 97971 h 3396343"/>
                  <a:gd name="connsiteX110" fmla="*/ 5780314 w 6165668"/>
                  <a:gd name="connsiteY110" fmla="*/ 91440 h 3396343"/>
                  <a:gd name="connsiteX111" fmla="*/ 5799908 w 6165668"/>
                  <a:gd name="connsiteY111" fmla="*/ 84908 h 3396343"/>
                  <a:gd name="connsiteX112" fmla="*/ 5884817 w 6165668"/>
                  <a:gd name="connsiteY112" fmla="*/ 71845 h 3396343"/>
                  <a:gd name="connsiteX113" fmla="*/ 5989320 w 6165668"/>
                  <a:gd name="connsiteY113" fmla="*/ 52251 h 3396343"/>
                  <a:gd name="connsiteX114" fmla="*/ 6008914 w 6165668"/>
                  <a:gd name="connsiteY114" fmla="*/ 45720 h 3396343"/>
                  <a:gd name="connsiteX115" fmla="*/ 6048103 w 6165668"/>
                  <a:gd name="connsiteY115" fmla="*/ 26125 h 3396343"/>
                  <a:gd name="connsiteX116" fmla="*/ 6067697 w 6165668"/>
                  <a:gd name="connsiteY116" fmla="*/ 0 h 3396343"/>
                  <a:gd name="connsiteX117" fmla="*/ 6165668 w 6165668"/>
                  <a:gd name="connsiteY117" fmla="*/ 0 h 3396343"/>
                  <a:gd name="connsiteX0" fmla="*/ 0 w 6165668"/>
                  <a:gd name="connsiteY0" fmla="*/ 3396343 h 3396343"/>
                  <a:gd name="connsiteX1" fmla="*/ 19594 w 6165668"/>
                  <a:gd name="connsiteY1" fmla="*/ 2834640 h 3396343"/>
                  <a:gd name="connsiteX2" fmla="*/ 26125 w 6165668"/>
                  <a:gd name="connsiteY2" fmla="*/ 2775857 h 3396343"/>
                  <a:gd name="connsiteX3" fmla="*/ 39188 w 6165668"/>
                  <a:gd name="connsiteY3" fmla="*/ 2736668 h 3396343"/>
                  <a:gd name="connsiteX4" fmla="*/ 58783 w 6165668"/>
                  <a:gd name="connsiteY4" fmla="*/ 2651760 h 3396343"/>
                  <a:gd name="connsiteX5" fmla="*/ 65314 w 6165668"/>
                  <a:gd name="connsiteY5" fmla="*/ 2540725 h 3396343"/>
                  <a:gd name="connsiteX6" fmla="*/ 78377 w 6165668"/>
                  <a:gd name="connsiteY6" fmla="*/ 2521131 h 3396343"/>
                  <a:gd name="connsiteX7" fmla="*/ 91440 w 6165668"/>
                  <a:gd name="connsiteY7" fmla="*/ 2481943 h 3396343"/>
                  <a:gd name="connsiteX8" fmla="*/ 117565 w 6165668"/>
                  <a:gd name="connsiteY8" fmla="*/ 2442754 h 3396343"/>
                  <a:gd name="connsiteX9" fmla="*/ 130628 w 6165668"/>
                  <a:gd name="connsiteY9" fmla="*/ 2423160 h 3396343"/>
                  <a:gd name="connsiteX10" fmla="*/ 156754 w 6165668"/>
                  <a:gd name="connsiteY10" fmla="*/ 2364377 h 3396343"/>
                  <a:gd name="connsiteX11" fmla="*/ 169817 w 6165668"/>
                  <a:gd name="connsiteY11" fmla="*/ 2325188 h 3396343"/>
                  <a:gd name="connsiteX12" fmla="*/ 189411 w 6165668"/>
                  <a:gd name="connsiteY12" fmla="*/ 2240280 h 3396343"/>
                  <a:gd name="connsiteX13" fmla="*/ 195943 w 6165668"/>
                  <a:gd name="connsiteY13" fmla="*/ 2214154 h 3396343"/>
                  <a:gd name="connsiteX14" fmla="*/ 254725 w 6165668"/>
                  <a:gd name="connsiteY14" fmla="*/ 2181497 h 3396343"/>
                  <a:gd name="connsiteX15" fmla="*/ 274320 w 6165668"/>
                  <a:gd name="connsiteY15" fmla="*/ 2174965 h 3396343"/>
                  <a:gd name="connsiteX16" fmla="*/ 293914 w 6165668"/>
                  <a:gd name="connsiteY16" fmla="*/ 2155371 h 3396343"/>
                  <a:gd name="connsiteX17" fmla="*/ 313508 w 6165668"/>
                  <a:gd name="connsiteY17" fmla="*/ 2142308 h 3396343"/>
                  <a:gd name="connsiteX18" fmla="*/ 339634 w 6165668"/>
                  <a:gd name="connsiteY18" fmla="*/ 2083525 h 3396343"/>
                  <a:gd name="connsiteX19" fmla="*/ 359228 w 6165668"/>
                  <a:gd name="connsiteY19" fmla="*/ 2044337 h 3396343"/>
                  <a:gd name="connsiteX20" fmla="*/ 378823 w 6165668"/>
                  <a:gd name="connsiteY20" fmla="*/ 2005148 h 3396343"/>
                  <a:gd name="connsiteX21" fmla="*/ 398417 w 6165668"/>
                  <a:gd name="connsiteY21" fmla="*/ 1965960 h 3396343"/>
                  <a:gd name="connsiteX22" fmla="*/ 404948 w 6165668"/>
                  <a:gd name="connsiteY22" fmla="*/ 1946365 h 3396343"/>
                  <a:gd name="connsiteX23" fmla="*/ 444137 w 6165668"/>
                  <a:gd name="connsiteY23" fmla="*/ 1920240 h 3396343"/>
                  <a:gd name="connsiteX24" fmla="*/ 450668 w 6165668"/>
                  <a:gd name="connsiteY24" fmla="*/ 1900645 h 3396343"/>
                  <a:gd name="connsiteX25" fmla="*/ 476794 w 6165668"/>
                  <a:gd name="connsiteY25" fmla="*/ 1861457 h 3396343"/>
                  <a:gd name="connsiteX26" fmla="*/ 502920 w 6165668"/>
                  <a:gd name="connsiteY26" fmla="*/ 1835331 h 3396343"/>
                  <a:gd name="connsiteX27" fmla="*/ 509451 w 6165668"/>
                  <a:gd name="connsiteY27" fmla="*/ 1815737 h 3396343"/>
                  <a:gd name="connsiteX28" fmla="*/ 561703 w 6165668"/>
                  <a:gd name="connsiteY28" fmla="*/ 1796143 h 3396343"/>
                  <a:gd name="connsiteX29" fmla="*/ 600891 w 6165668"/>
                  <a:gd name="connsiteY29" fmla="*/ 1770017 h 3396343"/>
                  <a:gd name="connsiteX30" fmla="*/ 640080 w 6165668"/>
                  <a:gd name="connsiteY30" fmla="*/ 1737360 h 3396343"/>
                  <a:gd name="connsiteX31" fmla="*/ 692331 w 6165668"/>
                  <a:gd name="connsiteY31" fmla="*/ 1724297 h 3396343"/>
                  <a:gd name="connsiteX32" fmla="*/ 711925 w 6165668"/>
                  <a:gd name="connsiteY32" fmla="*/ 1717765 h 3396343"/>
                  <a:gd name="connsiteX33" fmla="*/ 731520 w 6165668"/>
                  <a:gd name="connsiteY33" fmla="*/ 1698171 h 3396343"/>
                  <a:gd name="connsiteX34" fmla="*/ 777240 w 6165668"/>
                  <a:gd name="connsiteY34" fmla="*/ 1691640 h 3396343"/>
                  <a:gd name="connsiteX35" fmla="*/ 809897 w 6165668"/>
                  <a:gd name="connsiteY35" fmla="*/ 1685108 h 3396343"/>
                  <a:gd name="connsiteX36" fmla="*/ 842554 w 6165668"/>
                  <a:gd name="connsiteY36" fmla="*/ 1626325 h 3396343"/>
                  <a:gd name="connsiteX37" fmla="*/ 862148 w 6165668"/>
                  <a:gd name="connsiteY37" fmla="*/ 1613263 h 3396343"/>
                  <a:gd name="connsiteX38" fmla="*/ 875211 w 6165668"/>
                  <a:gd name="connsiteY38" fmla="*/ 1593668 h 3396343"/>
                  <a:gd name="connsiteX39" fmla="*/ 901337 w 6165668"/>
                  <a:gd name="connsiteY39" fmla="*/ 1574074 h 3396343"/>
                  <a:gd name="connsiteX40" fmla="*/ 1038497 w 6165668"/>
                  <a:gd name="connsiteY40" fmla="*/ 1463040 h 3396343"/>
                  <a:gd name="connsiteX41" fmla="*/ 1077685 w 6165668"/>
                  <a:gd name="connsiteY41" fmla="*/ 1417320 h 3396343"/>
                  <a:gd name="connsiteX42" fmla="*/ 1097280 w 6165668"/>
                  <a:gd name="connsiteY42" fmla="*/ 1404257 h 3396343"/>
                  <a:gd name="connsiteX43" fmla="*/ 1143000 w 6165668"/>
                  <a:gd name="connsiteY43" fmla="*/ 1352005 h 3396343"/>
                  <a:gd name="connsiteX44" fmla="*/ 1156063 w 6165668"/>
                  <a:gd name="connsiteY44" fmla="*/ 1345474 h 3396343"/>
                  <a:gd name="connsiteX45" fmla="*/ 1378131 w 6165668"/>
                  <a:gd name="connsiteY45" fmla="*/ 1345474 h 3396343"/>
                  <a:gd name="connsiteX46" fmla="*/ 1430383 w 6165668"/>
                  <a:gd name="connsiteY46" fmla="*/ 1332411 h 3396343"/>
                  <a:gd name="connsiteX47" fmla="*/ 1469571 w 6165668"/>
                  <a:gd name="connsiteY47" fmla="*/ 1286691 h 3396343"/>
                  <a:gd name="connsiteX48" fmla="*/ 1489165 w 6165668"/>
                  <a:gd name="connsiteY48" fmla="*/ 1280160 h 3396343"/>
                  <a:gd name="connsiteX49" fmla="*/ 1495697 w 6165668"/>
                  <a:gd name="connsiteY49" fmla="*/ 1273628 h 3396343"/>
                  <a:gd name="connsiteX50" fmla="*/ 1495697 w 6165668"/>
                  <a:gd name="connsiteY50" fmla="*/ 1208314 h 3396343"/>
                  <a:gd name="connsiteX51" fmla="*/ 1561011 w 6165668"/>
                  <a:gd name="connsiteY51" fmla="*/ 1201783 h 3396343"/>
                  <a:gd name="connsiteX52" fmla="*/ 1619794 w 6165668"/>
                  <a:gd name="connsiteY52" fmla="*/ 1195251 h 3396343"/>
                  <a:gd name="connsiteX53" fmla="*/ 1652451 w 6165668"/>
                  <a:gd name="connsiteY53" fmla="*/ 1182188 h 3396343"/>
                  <a:gd name="connsiteX54" fmla="*/ 1854925 w 6165668"/>
                  <a:gd name="connsiteY54" fmla="*/ 1182188 h 3396343"/>
                  <a:gd name="connsiteX55" fmla="*/ 1894114 w 6165668"/>
                  <a:gd name="connsiteY55" fmla="*/ 1156063 h 3396343"/>
                  <a:gd name="connsiteX56" fmla="*/ 1939834 w 6165668"/>
                  <a:gd name="connsiteY56" fmla="*/ 1123405 h 3396343"/>
                  <a:gd name="connsiteX57" fmla="*/ 1959428 w 6165668"/>
                  <a:gd name="connsiteY57" fmla="*/ 1110343 h 3396343"/>
                  <a:gd name="connsiteX58" fmla="*/ 2116183 w 6165668"/>
                  <a:gd name="connsiteY58" fmla="*/ 1110343 h 3396343"/>
                  <a:gd name="connsiteX59" fmla="*/ 2181497 w 6165668"/>
                  <a:gd name="connsiteY59" fmla="*/ 1077685 h 3396343"/>
                  <a:gd name="connsiteX60" fmla="*/ 2240280 w 6165668"/>
                  <a:gd name="connsiteY60" fmla="*/ 1064623 h 3396343"/>
                  <a:gd name="connsiteX61" fmla="*/ 2390503 w 6165668"/>
                  <a:gd name="connsiteY61" fmla="*/ 1045028 h 3396343"/>
                  <a:gd name="connsiteX62" fmla="*/ 2416628 w 6165668"/>
                  <a:gd name="connsiteY62" fmla="*/ 1005840 h 3396343"/>
                  <a:gd name="connsiteX63" fmla="*/ 2455817 w 6165668"/>
                  <a:gd name="connsiteY63" fmla="*/ 979714 h 3396343"/>
                  <a:gd name="connsiteX64" fmla="*/ 2547257 w 6165668"/>
                  <a:gd name="connsiteY64" fmla="*/ 979714 h 3396343"/>
                  <a:gd name="connsiteX65" fmla="*/ 2586445 w 6165668"/>
                  <a:gd name="connsiteY65" fmla="*/ 953588 h 3396343"/>
                  <a:gd name="connsiteX66" fmla="*/ 2632165 w 6165668"/>
                  <a:gd name="connsiteY66" fmla="*/ 920931 h 3396343"/>
                  <a:gd name="connsiteX67" fmla="*/ 2651760 w 6165668"/>
                  <a:gd name="connsiteY67" fmla="*/ 914400 h 3396343"/>
                  <a:gd name="connsiteX68" fmla="*/ 2677885 w 6165668"/>
                  <a:gd name="connsiteY68" fmla="*/ 907868 h 3396343"/>
                  <a:gd name="connsiteX69" fmla="*/ 2730137 w 6165668"/>
                  <a:gd name="connsiteY69" fmla="*/ 894805 h 3396343"/>
                  <a:gd name="connsiteX70" fmla="*/ 2788920 w 6165668"/>
                  <a:gd name="connsiteY70" fmla="*/ 868680 h 3396343"/>
                  <a:gd name="connsiteX71" fmla="*/ 2834640 w 6165668"/>
                  <a:gd name="connsiteY71" fmla="*/ 855617 h 3396343"/>
                  <a:gd name="connsiteX72" fmla="*/ 2873828 w 6165668"/>
                  <a:gd name="connsiteY72" fmla="*/ 842554 h 3396343"/>
                  <a:gd name="connsiteX73" fmla="*/ 2893423 w 6165668"/>
                  <a:gd name="connsiteY73" fmla="*/ 829491 h 3396343"/>
                  <a:gd name="connsiteX74" fmla="*/ 2926080 w 6165668"/>
                  <a:gd name="connsiteY74" fmla="*/ 796834 h 3396343"/>
                  <a:gd name="connsiteX75" fmla="*/ 2945674 w 6165668"/>
                  <a:gd name="connsiteY75" fmla="*/ 764177 h 3396343"/>
                  <a:gd name="connsiteX76" fmla="*/ 3043645 w 6165668"/>
                  <a:gd name="connsiteY76" fmla="*/ 764177 h 3396343"/>
                  <a:gd name="connsiteX77" fmla="*/ 3050177 w 6165668"/>
                  <a:gd name="connsiteY77" fmla="*/ 738051 h 3396343"/>
                  <a:gd name="connsiteX78" fmla="*/ 3174274 w 6165668"/>
                  <a:gd name="connsiteY78" fmla="*/ 731520 h 3396343"/>
                  <a:gd name="connsiteX79" fmla="*/ 3187337 w 6165668"/>
                  <a:gd name="connsiteY79" fmla="*/ 653143 h 3396343"/>
                  <a:gd name="connsiteX80" fmla="*/ 3383280 w 6165668"/>
                  <a:gd name="connsiteY80" fmla="*/ 653143 h 3396343"/>
                  <a:gd name="connsiteX81" fmla="*/ 3383280 w 6165668"/>
                  <a:gd name="connsiteY81" fmla="*/ 653143 h 3396343"/>
                  <a:gd name="connsiteX82" fmla="*/ 3507377 w 6165668"/>
                  <a:gd name="connsiteY82" fmla="*/ 646611 h 3396343"/>
                  <a:gd name="connsiteX83" fmla="*/ 3507377 w 6165668"/>
                  <a:gd name="connsiteY83" fmla="*/ 646611 h 3396343"/>
                  <a:gd name="connsiteX84" fmla="*/ 3526971 w 6165668"/>
                  <a:gd name="connsiteY84" fmla="*/ 594360 h 3396343"/>
                  <a:gd name="connsiteX85" fmla="*/ 3755571 w 6165668"/>
                  <a:gd name="connsiteY85" fmla="*/ 594360 h 3396343"/>
                  <a:gd name="connsiteX86" fmla="*/ 3807823 w 6165668"/>
                  <a:gd name="connsiteY86" fmla="*/ 535577 h 3396343"/>
                  <a:gd name="connsiteX87" fmla="*/ 3958045 w 6165668"/>
                  <a:gd name="connsiteY87" fmla="*/ 548640 h 3396343"/>
                  <a:gd name="connsiteX88" fmla="*/ 4003765 w 6165668"/>
                  <a:gd name="connsiteY88" fmla="*/ 489857 h 3396343"/>
                  <a:gd name="connsiteX89" fmla="*/ 4180114 w 6165668"/>
                  <a:gd name="connsiteY89" fmla="*/ 489857 h 3396343"/>
                  <a:gd name="connsiteX90" fmla="*/ 4186645 w 6165668"/>
                  <a:gd name="connsiteY90" fmla="*/ 444137 h 3396343"/>
                  <a:gd name="connsiteX91" fmla="*/ 4186645 w 6165668"/>
                  <a:gd name="connsiteY91" fmla="*/ 411480 h 3396343"/>
                  <a:gd name="connsiteX92" fmla="*/ 4284617 w 6165668"/>
                  <a:gd name="connsiteY92" fmla="*/ 418011 h 3396343"/>
                  <a:gd name="connsiteX93" fmla="*/ 4323805 w 6165668"/>
                  <a:gd name="connsiteY93" fmla="*/ 372291 h 3396343"/>
                  <a:gd name="connsiteX94" fmla="*/ 4336868 w 6165668"/>
                  <a:gd name="connsiteY94" fmla="*/ 352697 h 3396343"/>
                  <a:gd name="connsiteX95" fmla="*/ 4356463 w 6165668"/>
                  <a:gd name="connsiteY95" fmla="*/ 333103 h 3396343"/>
                  <a:gd name="connsiteX96" fmla="*/ 4474028 w 6165668"/>
                  <a:gd name="connsiteY96" fmla="*/ 339634 h 3396343"/>
                  <a:gd name="connsiteX97" fmla="*/ 4526280 w 6165668"/>
                  <a:gd name="connsiteY97" fmla="*/ 300445 h 3396343"/>
                  <a:gd name="connsiteX98" fmla="*/ 4656908 w 6165668"/>
                  <a:gd name="connsiteY98" fmla="*/ 300445 h 3396343"/>
                  <a:gd name="connsiteX99" fmla="*/ 4683034 w 6165668"/>
                  <a:gd name="connsiteY99" fmla="*/ 261257 h 3396343"/>
                  <a:gd name="connsiteX100" fmla="*/ 4800600 w 6165668"/>
                  <a:gd name="connsiteY100" fmla="*/ 267788 h 3396343"/>
                  <a:gd name="connsiteX101" fmla="*/ 4800600 w 6165668"/>
                  <a:gd name="connsiteY101" fmla="*/ 267788 h 3396343"/>
                  <a:gd name="connsiteX102" fmla="*/ 5179423 w 6165668"/>
                  <a:gd name="connsiteY102" fmla="*/ 267788 h 3396343"/>
                  <a:gd name="connsiteX103" fmla="*/ 5205548 w 6165668"/>
                  <a:gd name="connsiteY103" fmla="*/ 202474 h 3396343"/>
                  <a:gd name="connsiteX104" fmla="*/ 5499478 w 6165668"/>
                  <a:gd name="connsiteY104" fmla="*/ 202520 h 3396343"/>
                  <a:gd name="connsiteX105" fmla="*/ 5505994 w 6165668"/>
                  <a:gd name="connsiteY105" fmla="*/ 189411 h 3396343"/>
                  <a:gd name="connsiteX106" fmla="*/ 5675811 w 6165668"/>
                  <a:gd name="connsiteY106" fmla="*/ 189411 h 3396343"/>
                  <a:gd name="connsiteX107" fmla="*/ 5675811 w 6165668"/>
                  <a:gd name="connsiteY107" fmla="*/ 156754 h 3396343"/>
                  <a:gd name="connsiteX108" fmla="*/ 5708468 w 6165668"/>
                  <a:gd name="connsiteY108" fmla="*/ 104503 h 3396343"/>
                  <a:gd name="connsiteX109" fmla="*/ 5728063 w 6165668"/>
                  <a:gd name="connsiteY109" fmla="*/ 97971 h 3396343"/>
                  <a:gd name="connsiteX110" fmla="*/ 5780314 w 6165668"/>
                  <a:gd name="connsiteY110" fmla="*/ 91440 h 3396343"/>
                  <a:gd name="connsiteX111" fmla="*/ 5799908 w 6165668"/>
                  <a:gd name="connsiteY111" fmla="*/ 84908 h 3396343"/>
                  <a:gd name="connsiteX112" fmla="*/ 5884817 w 6165668"/>
                  <a:gd name="connsiteY112" fmla="*/ 71845 h 3396343"/>
                  <a:gd name="connsiteX113" fmla="*/ 5989320 w 6165668"/>
                  <a:gd name="connsiteY113" fmla="*/ 52251 h 3396343"/>
                  <a:gd name="connsiteX114" fmla="*/ 6008914 w 6165668"/>
                  <a:gd name="connsiteY114" fmla="*/ 45720 h 3396343"/>
                  <a:gd name="connsiteX115" fmla="*/ 6048103 w 6165668"/>
                  <a:gd name="connsiteY115" fmla="*/ 26125 h 3396343"/>
                  <a:gd name="connsiteX116" fmla="*/ 6067697 w 6165668"/>
                  <a:gd name="connsiteY116" fmla="*/ 0 h 3396343"/>
                  <a:gd name="connsiteX117" fmla="*/ 6165668 w 6165668"/>
                  <a:gd name="connsiteY117" fmla="*/ 0 h 33963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</a:cxnLst>
                <a:rect l="l" t="t" r="r" b="b"/>
                <a:pathLst>
                  <a:path w="6165668" h="3396343">
                    <a:moveTo>
                      <a:pt x="0" y="3396343"/>
                    </a:moveTo>
                    <a:lnTo>
                      <a:pt x="19594" y="2834640"/>
                    </a:lnTo>
                    <a:cubicBezTo>
                      <a:pt x="21771" y="2815046"/>
                      <a:pt x="22259" y="2795189"/>
                      <a:pt x="26125" y="2775857"/>
                    </a:cubicBezTo>
                    <a:cubicBezTo>
                      <a:pt x="28825" y="2762355"/>
                      <a:pt x="36488" y="2750170"/>
                      <a:pt x="39188" y="2736668"/>
                    </a:cubicBezTo>
                    <a:cubicBezTo>
                      <a:pt x="53601" y="2664603"/>
                      <a:pt x="45229" y="2692417"/>
                      <a:pt x="58783" y="2651760"/>
                    </a:cubicBezTo>
                    <a:cubicBezTo>
                      <a:pt x="60960" y="2614748"/>
                      <a:pt x="59814" y="2577390"/>
                      <a:pt x="65314" y="2540725"/>
                    </a:cubicBezTo>
                    <a:cubicBezTo>
                      <a:pt x="66478" y="2532962"/>
                      <a:pt x="75189" y="2528304"/>
                      <a:pt x="78377" y="2521131"/>
                    </a:cubicBezTo>
                    <a:cubicBezTo>
                      <a:pt x="83969" y="2508549"/>
                      <a:pt x="83802" y="2493400"/>
                      <a:pt x="91440" y="2481943"/>
                    </a:cubicBezTo>
                    <a:lnTo>
                      <a:pt x="117565" y="2442754"/>
                    </a:lnTo>
                    <a:cubicBezTo>
                      <a:pt x="121919" y="2436223"/>
                      <a:pt x="128146" y="2430607"/>
                      <a:pt x="130628" y="2423160"/>
                    </a:cubicBezTo>
                    <a:cubicBezTo>
                      <a:pt x="146173" y="2376524"/>
                      <a:pt x="136053" y="2395428"/>
                      <a:pt x="156754" y="2364377"/>
                    </a:cubicBezTo>
                    <a:cubicBezTo>
                      <a:pt x="161108" y="2351314"/>
                      <a:pt x="167117" y="2338690"/>
                      <a:pt x="169817" y="2325188"/>
                    </a:cubicBezTo>
                    <a:cubicBezTo>
                      <a:pt x="179868" y="2274930"/>
                      <a:pt x="173657" y="2303295"/>
                      <a:pt x="189411" y="2240280"/>
                    </a:cubicBezTo>
                    <a:cubicBezTo>
                      <a:pt x="191588" y="2231571"/>
                      <a:pt x="189595" y="2220502"/>
                      <a:pt x="195943" y="2214154"/>
                    </a:cubicBezTo>
                    <a:cubicBezTo>
                      <a:pt x="225273" y="2184824"/>
                      <a:pt x="206774" y="2197481"/>
                      <a:pt x="254725" y="2181497"/>
                    </a:cubicBezTo>
                    <a:lnTo>
                      <a:pt x="274320" y="2174965"/>
                    </a:lnTo>
                    <a:cubicBezTo>
                      <a:pt x="280851" y="2168434"/>
                      <a:pt x="286818" y="2161284"/>
                      <a:pt x="293914" y="2155371"/>
                    </a:cubicBezTo>
                    <a:cubicBezTo>
                      <a:pt x="299944" y="2150346"/>
                      <a:pt x="309997" y="2149329"/>
                      <a:pt x="313508" y="2142308"/>
                    </a:cubicBezTo>
                    <a:cubicBezTo>
                      <a:pt x="353760" y="2061806"/>
                      <a:pt x="288216" y="2134946"/>
                      <a:pt x="339634" y="2083525"/>
                    </a:cubicBezTo>
                    <a:cubicBezTo>
                      <a:pt x="356047" y="2034282"/>
                      <a:pt x="333908" y="2094974"/>
                      <a:pt x="359228" y="2044337"/>
                    </a:cubicBezTo>
                    <a:cubicBezTo>
                      <a:pt x="386273" y="1990249"/>
                      <a:pt x="341382" y="2061310"/>
                      <a:pt x="378823" y="2005148"/>
                    </a:cubicBezTo>
                    <a:cubicBezTo>
                      <a:pt x="395240" y="1955895"/>
                      <a:pt x="373093" y="2016608"/>
                      <a:pt x="398417" y="1965960"/>
                    </a:cubicBezTo>
                    <a:cubicBezTo>
                      <a:pt x="401496" y="1959802"/>
                      <a:pt x="400080" y="1951233"/>
                      <a:pt x="404948" y="1946365"/>
                    </a:cubicBezTo>
                    <a:cubicBezTo>
                      <a:pt x="416049" y="1935264"/>
                      <a:pt x="444137" y="1920240"/>
                      <a:pt x="444137" y="1920240"/>
                    </a:cubicBezTo>
                    <a:cubicBezTo>
                      <a:pt x="446314" y="1913708"/>
                      <a:pt x="447324" y="1906664"/>
                      <a:pt x="450668" y="1900645"/>
                    </a:cubicBezTo>
                    <a:cubicBezTo>
                      <a:pt x="458292" y="1886921"/>
                      <a:pt x="476794" y="1861457"/>
                      <a:pt x="476794" y="1861457"/>
                    </a:cubicBezTo>
                    <a:cubicBezTo>
                      <a:pt x="494209" y="1809208"/>
                      <a:pt x="468086" y="1870165"/>
                      <a:pt x="502920" y="1835331"/>
                    </a:cubicBezTo>
                    <a:cubicBezTo>
                      <a:pt x="507788" y="1830463"/>
                      <a:pt x="505150" y="1821113"/>
                      <a:pt x="509451" y="1815737"/>
                    </a:cubicBezTo>
                    <a:cubicBezTo>
                      <a:pt x="522265" y="1799719"/>
                      <a:pt x="544000" y="1799683"/>
                      <a:pt x="561703" y="1796143"/>
                    </a:cubicBezTo>
                    <a:cubicBezTo>
                      <a:pt x="574766" y="1787434"/>
                      <a:pt x="589790" y="1781118"/>
                      <a:pt x="600891" y="1770017"/>
                    </a:cubicBezTo>
                    <a:cubicBezTo>
                      <a:pt x="615338" y="1755570"/>
                      <a:pt x="621892" y="1746454"/>
                      <a:pt x="640080" y="1737360"/>
                    </a:cubicBezTo>
                    <a:cubicBezTo>
                      <a:pt x="655014" y="1729893"/>
                      <a:pt x="677418" y="1728025"/>
                      <a:pt x="692331" y="1724297"/>
                    </a:cubicBezTo>
                    <a:cubicBezTo>
                      <a:pt x="699010" y="1722627"/>
                      <a:pt x="705394" y="1719942"/>
                      <a:pt x="711925" y="1717765"/>
                    </a:cubicBezTo>
                    <a:cubicBezTo>
                      <a:pt x="718457" y="1711234"/>
                      <a:pt x="722944" y="1701601"/>
                      <a:pt x="731520" y="1698171"/>
                    </a:cubicBezTo>
                    <a:cubicBezTo>
                      <a:pt x="745814" y="1692454"/>
                      <a:pt x="762055" y="1694171"/>
                      <a:pt x="777240" y="1691640"/>
                    </a:cubicBezTo>
                    <a:cubicBezTo>
                      <a:pt x="788190" y="1689815"/>
                      <a:pt x="799011" y="1687285"/>
                      <a:pt x="809897" y="1685108"/>
                    </a:cubicBezTo>
                    <a:cubicBezTo>
                      <a:pt x="816703" y="1664689"/>
                      <a:pt x="823303" y="1639158"/>
                      <a:pt x="842554" y="1626325"/>
                    </a:cubicBezTo>
                    <a:lnTo>
                      <a:pt x="862148" y="1613263"/>
                    </a:lnTo>
                    <a:cubicBezTo>
                      <a:pt x="866502" y="1606731"/>
                      <a:pt x="869081" y="1598572"/>
                      <a:pt x="875211" y="1593668"/>
                    </a:cubicBezTo>
                    <a:cubicBezTo>
                      <a:pt x="908841" y="1566763"/>
                      <a:pt x="885066" y="1606613"/>
                      <a:pt x="901337" y="1574074"/>
                    </a:cubicBezTo>
                    <a:lnTo>
                      <a:pt x="1038497" y="1463040"/>
                    </a:lnTo>
                    <a:cubicBezTo>
                      <a:pt x="1051560" y="1447800"/>
                      <a:pt x="1063492" y="1431513"/>
                      <a:pt x="1077685" y="1417320"/>
                    </a:cubicBezTo>
                    <a:cubicBezTo>
                      <a:pt x="1083236" y="1411769"/>
                      <a:pt x="1092111" y="1410165"/>
                      <a:pt x="1097280" y="1404257"/>
                    </a:cubicBezTo>
                    <a:cubicBezTo>
                      <a:pt x="1139791" y="1355672"/>
                      <a:pt x="1104326" y="1375209"/>
                      <a:pt x="1143000" y="1352005"/>
                    </a:cubicBezTo>
                    <a:cubicBezTo>
                      <a:pt x="1147175" y="1349500"/>
                      <a:pt x="1151709" y="1347651"/>
                      <a:pt x="1156063" y="1345474"/>
                    </a:cubicBezTo>
                    <a:lnTo>
                      <a:pt x="1378131" y="1345474"/>
                    </a:lnTo>
                    <a:lnTo>
                      <a:pt x="1430383" y="1332411"/>
                    </a:lnTo>
                    <a:cubicBezTo>
                      <a:pt x="1443446" y="1317171"/>
                      <a:pt x="1454569" y="1300026"/>
                      <a:pt x="1469571" y="1286691"/>
                    </a:cubicBezTo>
                    <a:cubicBezTo>
                      <a:pt x="1474717" y="1282117"/>
                      <a:pt x="1483007" y="1283239"/>
                      <a:pt x="1489165" y="1280160"/>
                    </a:cubicBezTo>
                    <a:cubicBezTo>
                      <a:pt x="1491919" y="1278783"/>
                      <a:pt x="1493520" y="1275805"/>
                      <a:pt x="1495697" y="1273628"/>
                    </a:cubicBezTo>
                    <a:lnTo>
                      <a:pt x="1495697" y="1208314"/>
                    </a:lnTo>
                    <a:lnTo>
                      <a:pt x="1561011" y="1201783"/>
                    </a:lnTo>
                    <a:cubicBezTo>
                      <a:pt x="1580605" y="1199606"/>
                      <a:pt x="1600347" y="1198492"/>
                      <a:pt x="1619794" y="1195251"/>
                    </a:cubicBezTo>
                    <a:cubicBezTo>
                      <a:pt x="1631903" y="1193233"/>
                      <a:pt x="1641789" y="1187519"/>
                      <a:pt x="1652451" y="1182188"/>
                    </a:cubicBezTo>
                    <a:lnTo>
                      <a:pt x="1854925" y="1182188"/>
                    </a:lnTo>
                    <a:lnTo>
                      <a:pt x="1894114" y="1156063"/>
                    </a:lnTo>
                    <a:cubicBezTo>
                      <a:pt x="1909354" y="1145177"/>
                      <a:pt x="1923774" y="1133041"/>
                      <a:pt x="1939834" y="1123405"/>
                    </a:cubicBezTo>
                    <a:cubicBezTo>
                      <a:pt x="1961493" y="1110409"/>
                      <a:pt x="1959428" y="1125585"/>
                      <a:pt x="1959428" y="1110343"/>
                    </a:cubicBezTo>
                    <a:lnTo>
                      <a:pt x="2116183" y="1110343"/>
                    </a:lnTo>
                    <a:lnTo>
                      <a:pt x="2181497" y="1077685"/>
                    </a:lnTo>
                    <a:cubicBezTo>
                      <a:pt x="2201091" y="1073331"/>
                      <a:pt x="2220314" y="1066688"/>
                      <a:pt x="2240280" y="1064623"/>
                    </a:cubicBezTo>
                    <a:cubicBezTo>
                      <a:pt x="2391888" y="1048940"/>
                      <a:pt x="2332267" y="1083851"/>
                      <a:pt x="2390503" y="1045028"/>
                    </a:cubicBezTo>
                    <a:cubicBezTo>
                      <a:pt x="2399211" y="1031965"/>
                      <a:pt x="2403565" y="1014548"/>
                      <a:pt x="2416628" y="1005840"/>
                    </a:cubicBezTo>
                    <a:cubicBezTo>
                      <a:pt x="2429691" y="997131"/>
                      <a:pt x="2434046" y="984068"/>
                      <a:pt x="2455817" y="979714"/>
                    </a:cubicBezTo>
                    <a:cubicBezTo>
                      <a:pt x="2477588" y="975360"/>
                      <a:pt x="2525486" y="984068"/>
                      <a:pt x="2547257" y="979714"/>
                    </a:cubicBezTo>
                    <a:lnTo>
                      <a:pt x="2586445" y="953588"/>
                    </a:lnTo>
                    <a:cubicBezTo>
                      <a:pt x="2601685" y="942702"/>
                      <a:pt x="2616105" y="930567"/>
                      <a:pt x="2632165" y="920931"/>
                    </a:cubicBezTo>
                    <a:cubicBezTo>
                      <a:pt x="2638069" y="917389"/>
                      <a:pt x="2645140" y="916291"/>
                      <a:pt x="2651760" y="914400"/>
                    </a:cubicBezTo>
                    <a:cubicBezTo>
                      <a:pt x="2660391" y="911934"/>
                      <a:pt x="2669122" y="909815"/>
                      <a:pt x="2677885" y="907868"/>
                    </a:cubicBezTo>
                    <a:cubicBezTo>
                      <a:pt x="2691309" y="904885"/>
                      <a:pt x="2716126" y="901810"/>
                      <a:pt x="2730137" y="894805"/>
                    </a:cubicBezTo>
                    <a:cubicBezTo>
                      <a:pt x="2792237" y="863755"/>
                      <a:pt x="2687819" y="902382"/>
                      <a:pt x="2788920" y="868680"/>
                    </a:cubicBezTo>
                    <a:cubicBezTo>
                      <a:pt x="2854785" y="846724"/>
                      <a:pt x="2752608" y="880226"/>
                      <a:pt x="2834640" y="855617"/>
                    </a:cubicBezTo>
                    <a:cubicBezTo>
                      <a:pt x="2847829" y="851660"/>
                      <a:pt x="2873828" y="842554"/>
                      <a:pt x="2873828" y="842554"/>
                    </a:cubicBezTo>
                    <a:cubicBezTo>
                      <a:pt x="2880360" y="838200"/>
                      <a:pt x="2887872" y="835042"/>
                      <a:pt x="2893423" y="829491"/>
                    </a:cubicBezTo>
                    <a:cubicBezTo>
                      <a:pt x="2936966" y="785948"/>
                      <a:pt x="2873825" y="831670"/>
                      <a:pt x="2926080" y="796834"/>
                    </a:cubicBezTo>
                    <a:cubicBezTo>
                      <a:pt x="2934558" y="771398"/>
                      <a:pt x="2927743" y="782108"/>
                      <a:pt x="2945674" y="764177"/>
                    </a:cubicBezTo>
                    <a:lnTo>
                      <a:pt x="3043645" y="764177"/>
                    </a:lnTo>
                    <a:lnTo>
                      <a:pt x="3050177" y="738051"/>
                    </a:lnTo>
                    <a:lnTo>
                      <a:pt x="3174274" y="731520"/>
                    </a:lnTo>
                    <a:lnTo>
                      <a:pt x="3187337" y="653143"/>
                    </a:lnTo>
                    <a:lnTo>
                      <a:pt x="3383280" y="653143"/>
                    </a:lnTo>
                    <a:lnTo>
                      <a:pt x="3383280" y="653143"/>
                    </a:lnTo>
                    <a:lnTo>
                      <a:pt x="3507377" y="646611"/>
                    </a:lnTo>
                    <a:lnTo>
                      <a:pt x="3507377" y="646611"/>
                    </a:lnTo>
                    <a:lnTo>
                      <a:pt x="3526971" y="594360"/>
                    </a:lnTo>
                    <a:lnTo>
                      <a:pt x="3755571" y="594360"/>
                    </a:lnTo>
                    <a:lnTo>
                      <a:pt x="3807823" y="535577"/>
                    </a:lnTo>
                    <a:lnTo>
                      <a:pt x="3958045" y="548640"/>
                    </a:lnTo>
                    <a:lnTo>
                      <a:pt x="4003765" y="489857"/>
                    </a:lnTo>
                    <a:lnTo>
                      <a:pt x="4180114" y="489857"/>
                    </a:lnTo>
                    <a:lnTo>
                      <a:pt x="4186645" y="444137"/>
                    </a:lnTo>
                    <a:lnTo>
                      <a:pt x="4186645" y="411480"/>
                    </a:lnTo>
                    <a:lnTo>
                      <a:pt x="4284617" y="418011"/>
                    </a:lnTo>
                    <a:cubicBezTo>
                      <a:pt x="4297680" y="402771"/>
                      <a:pt x="4311266" y="387965"/>
                      <a:pt x="4323805" y="372291"/>
                    </a:cubicBezTo>
                    <a:cubicBezTo>
                      <a:pt x="4328709" y="366161"/>
                      <a:pt x="4331317" y="358248"/>
                      <a:pt x="4336868" y="352697"/>
                    </a:cubicBezTo>
                    <a:cubicBezTo>
                      <a:pt x="4358274" y="331291"/>
                      <a:pt x="4356463" y="349463"/>
                      <a:pt x="4356463" y="333103"/>
                    </a:cubicBezTo>
                    <a:lnTo>
                      <a:pt x="4474028" y="339634"/>
                    </a:lnTo>
                    <a:lnTo>
                      <a:pt x="4526280" y="300445"/>
                    </a:lnTo>
                    <a:lnTo>
                      <a:pt x="4656908" y="300445"/>
                    </a:lnTo>
                    <a:lnTo>
                      <a:pt x="4683034" y="261257"/>
                    </a:lnTo>
                    <a:lnTo>
                      <a:pt x="4800600" y="267788"/>
                    </a:lnTo>
                    <a:lnTo>
                      <a:pt x="4800600" y="267788"/>
                    </a:lnTo>
                    <a:lnTo>
                      <a:pt x="5179423" y="267788"/>
                    </a:lnTo>
                    <a:lnTo>
                      <a:pt x="5205548" y="202474"/>
                    </a:lnTo>
                    <a:lnTo>
                      <a:pt x="5499478" y="202520"/>
                    </a:lnTo>
                    <a:lnTo>
                      <a:pt x="5505994" y="189411"/>
                    </a:lnTo>
                    <a:lnTo>
                      <a:pt x="5675811" y="189411"/>
                    </a:lnTo>
                    <a:lnTo>
                      <a:pt x="5675811" y="156754"/>
                    </a:lnTo>
                    <a:cubicBezTo>
                      <a:pt x="5686697" y="139337"/>
                      <a:pt x="5694823" y="119854"/>
                      <a:pt x="5708468" y="104503"/>
                    </a:cubicBezTo>
                    <a:cubicBezTo>
                      <a:pt x="5713042" y="99357"/>
                      <a:pt x="5721289" y="99203"/>
                      <a:pt x="5728063" y="97971"/>
                    </a:cubicBezTo>
                    <a:cubicBezTo>
                      <a:pt x="5745332" y="94831"/>
                      <a:pt x="5762897" y="93617"/>
                      <a:pt x="5780314" y="91440"/>
                    </a:cubicBezTo>
                    <a:cubicBezTo>
                      <a:pt x="5786845" y="89263"/>
                      <a:pt x="5793229" y="86578"/>
                      <a:pt x="5799908" y="84908"/>
                    </a:cubicBezTo>
                    <a:cubicBezTo>
                      <a:pt x="5829822" y="77429"/>
                      <a:pt x="5853102" y="75810"/>
                      <a:pt x="5884817" y="71845"/>
                    </a:cubicBezTo>
                    <a:cubicBezTo>
                      <a:pt x="5944763" y="51864"/>
                      <a:pt x="5910304" y="60153"/>
                      <a:pt x="5989320" y="52251"/>
                    </a:cubicBezTo>
                    <a:cubicBezTo>
                      <a:pt x="5995851" y="50074"/>
                      <a:pt x="6002756" y="48799"/>
                      <a:pt x="6008914" y="45720"/>
                    </a:cubicBezTo>
                    <a:cubicBezTo>
                      <a:pt x="6031483" y="34435"/>
                      <a:pt x="6038306" y="33745"/>
                      <a:pt x="6048103" y="26125"/>
                    </a:cubicBezTo>
                    <a:cubicBezTo>
                      <a:pt x="6057900" y="18505"/>
                      <a:pt x="6048103" y="4354"/>
                      <a:pt x="6067697" y="0"/>
                    </a:cubicBezTo>
                    <a:lnTo>
                      <a:pt x="6165668" y="0"/>
                    </a:lnTo>
                  </a:path>
                </a:pathLst>
              </a:custGeom>
              <a:noFill/>
              <a:ln w="381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4" name="TextBox 63">
                <a:extLst>
                  <a:ext uri="{FF2B5EF4-FFF2-40B4-BE49-F238E27FC236}">
                    <a16:creationId xmlns="" xmlns:a16="http://schemas.microsoft.com/office/drawing/2014/main" id="{88C0F547-0623-4D23-8C1D-ECC19318B692}"/>
                  </a:ext>
                </a:extLst>
              </p:cNvPr>
              <p:cNvSpPr txBox="1"/>
              <p:nvPr/>
            </p:nvSpPr>
            <p:spPr>
              <a:xfrm>
                <a:off x="7260734" y="4515747"/>
                <a:ext cx="333777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F134C"/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Hazard ratio, 1.36; 95% CI, 1.09-1.70</a:t>
                </a:r>
                <a:br>
                  <a:rPr kumimoji="0" 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</a:br>
                <a:r>
                  <a:rPr kumimoji="0" 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p=0.006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7171310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60750BD-A365-408B-B614-6ADE248E44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8601"/>
            <a:ext cx="11277600" cy="800100"/>
          </a:xfrm>
        </p:spPr>
        <p:txBody>
          <a:bodyPr>
            <a:normAutofit fontScale="90000"/>
          </a:bodyPr>
          <a:lstStyle/>
          <a:p>
            <a:r>
              <a:rPr lang="en-GB" dirty="0"/>
              <a:t>ISAR-REACT 5</a:t>
            </a:r>
            <a:br>
              <a:rPr lang="en-GB" dirty="0"/>
            </a:br>
            <a:r>
              <a:rPr lang="en-GB" i="1" dirty="0"/>
              <a:t>Clinical Endpoints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643C3D13-57BE-48AA-9531-A5BB515B0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432E5-F8E0-41AE-9A6B-AD730338B005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7" name="Text Placeholder 3">
            <a:extLst>
              <a:ext uri="{FF2B5EF4-FFF2-40B4-BE49-F238E27FC236}">
                <a16:creationId xmlns="" xmlns:a16="http://schemas.microsoft.com/office/drawing/2014/main" id="{AB818EAF-787D-4B35-BC90-2E711359604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baseline="30000" dirty="0" err="1"/>
              <a:t>a</a:t>
            </a:r>
            <a:r>
              <a:rPr lang="en-US" dirty="0" err="1"/>
              <a:t>Defined</a:t>
            </a:r>
            <a:r>
              <a:rPr lang="en-US" dirty="0"/>
              <a:t> as patients who received at least one dose of study medication and were assessed for bleeding events up to 7 days after discontinuation of the drug.</a:t>
            </a:r>
            <a:endParaRPr lang="en-GB" dirty="0"/>
          </a:p>
          <a:p>
            <a:r>
              <a:rPr lang="en-GB" dirty="0"/>
              <a:t>BARC = Bleeding Academic Research Consortium; CV = cardiovascular; HR = hazard ratio; K-M = Kaplan Meier; MI = myocardial infarction; </a:t>
            </a:r>
            <a:r>
              <a:rPr lang="en-GB" dirty="0" err="1"/>
              <a:t>mITT</a:t>
            </a:r>
            <a:r>
              <a:rPr lang="en-GB" dirty="0"/>
              <a:t> = modified intention-to-treat; NR = not reported.</a:t>
            </a:r>
          </a:p>
          <a:p>
            <a:r>
              <a:rPr lang="en-GB" dirty="0" err="1">
                <a:solidFill>
                  <a:srgbClr val="000000"/>
                </a:solidFill>
              </a:rPr>
              <a:t>Schüpke</a:t>
            </a:r>
            <a:r>
              <a:rPr lang="en-GB" dirty="0">
                <a:solidFill>
                  <a:srgbClr val="000000"/>
                </a:solidFill>
              </a:rPr>
              <a:t> S et al. </a:t>
            </a:r>
            <a:r>
              <a:rPr lang="en-US" dirty="0"/>
              <a:t>Online ahead of print. </a:t>
            </a:r>
            <a:r>
              <a:rPr lang="en-US" i="1" dirty="0"/>
              <a:t>N </a:t>
            </a:r>
            <a:r>
              <a:rPr lang="en-US" i="1" dirty="0" err="1"/>
              <a:t>Engl</a:t>
            </a:r>
            <a:r>
              <a:rPr lang="en-US" i="1" dirty="0"/>
              <a:t> J Med</a:t>
            </a:r>
            <a:r>
              <a:rPr lang="en-US" dirty="0"/>
              <a:t>. 2019. </a:t>
            </a:r>
            <a:endParaRPr lang="en-GB" dirty="0">
              <a:solidFill>
                <a:srgbClr val="000000"/>
              </a:solidFill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="" xmlns:a16="http://schemas.microsoft.com/office/drawing/2014/main" id="{AC4BD160-4578-4A0A-A5B4-5A8D5E1534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5353701"/>
              </p:ext>
            </p:extLst>
          </p:nvPr>
        </p:nvGraphicFramePr>
        <p:xfrm>
          <a:off x="949508" y="1252181"/>
          <a:ext cx="10023289" cy="3056102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3636769">
                  <a:extLst>
                    <a:ext uri="{9D8B030D-6E8A-4147-A177-3AD203B41FA5}">
                      <a16:colId xmlns="" xmlns:a16="http://schemas.microsoft.com/office/drawing/2014/main" val="1732421200"/>
                    </a:ext>
                  </a:extLst>
                </a:gridCol>
                <a:gridCol w="1640981">
                  <a:extLst>
                    <a:ext uri="{9D8B030D-6E8A-4147-A177-3AD203B41FA5}">
                      <a16:colId xmlns="" xmlns:a16="http://schemas.microsoft.com/office/drawing/2014/main" val="3125249848"/>
                    </a:ext>
                  </a:extLst>
                </a:gridCol>
                <a:gridCol w="1640981">
                  <a:extLst>
                    <a:ext uri="{9D8B030D-6E8A-4147-A177-3AD203B41FA5}">
                      <a16:colId xmlns="" xmlns:a16="http://schemas.microsoft.com/office/drawing/2014/main" val="1298925473"/>
                    </a:ext>
                  </a:extLst>
                </a:gridCol>
                <a:gridCol w="1862735">
                  <a:extLst>
                    <a:ext uri="{9D8B030D-6E8A-4147-A177-3AD203B41FA5}">
                      <a16:colId xmlns="" xmlns:a16="http://schemas.microsoft.com/office/drawing/2014/main" val="3284677343"/>
                    </a:ext>
                  </a:extLst>
                </a:gridCol>
                <a:gridCol w="1241823">
                  <a:extLst>
                    <a:ext uri="{9D8B030D-6E8A-4147-A177-3AD203B41FA5}">
                      <a16:colId xmlns="" xmlns:a16="http://schemas.microsoft.com/office/drawing/2014/main" val="3243221124"/>
                    </a:ext>
                  </a:extLst>
                </a:gridCol>
              </a:tblGrid>
              <a:tr h="4150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Endpoint, n (K-M %)</a:t>
                      </a:r>
                      <a:endParaRPr lang="en-GB" sz="1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Ticagrelor (n=2012)</a:t>
                      </a:r>
                      <a:endParaRPr lang="en-GB" sz="1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Prasugrel (n=2006)</a:t>
                      </a:r>
                      <a:endParaRPr lang="en-GB" sz="1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HR (95% CI)</a:t>
                      </a:r>
                      <a:endParaRPr lang="en-GB" sz="1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p-value</a:t>
                      </a:r>
                      <a:endParaRPr lang="en-GB" sz="1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="" xmlns:a16="http://schemas.microsoft.com/office/drawing/2014/main" val="2142016977"/>
                  </a:ext>
                </a:extLst>
              </a:tr>
              <a:tr h="6279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Primary endpoint </a:t>
                      </a:r>
                      <a:endParaRPr lang="en-GB" sz="14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(Death from any cause, MI, or stroke)</a:t>
                      </a:r>
                      <a:endParaRPr lang="en-GB" sz="1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184 (9.3)</a:t>
                      </a:r>
                      <a:endParaRPr lang="en-GB" sz="1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137 (6.9)</a:t>
                      </a:r>
                      <a:endParaRPr lang="en-GB" sz="1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1.36 (1.09-1.70)</a:t>
                      </a:r>
                      <a:endParaRPr lang="en-GB" sz="1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0.006</a:t>
                      </a:r>
                      <a:endParaRPr lang="en-GB" sz="1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2985995064"/>
                  </a:ext>
                </a:extLst>
              </a:tr>
              <a:tr h="202144">
                <a:tc>
                  <a:txBody>
                    <a:bodyPr/>
                    <a:lstStyle/>
                    <a:p>
                      <a:pPr marL="9969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Death from any cause</a:t>
                      </a:r>
                      <a:endParaRPr lang="en-GB" sz="1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90 (4.5)</a:t>
                      </a:r>
                      <a:endParaRPr lang="en-GB" sz="1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73 (3.7)</a:t>
                      </a:r>
                      <a:endParaRPr lang="en-GB" sz="1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1.23 (0.91-1.68)</a:t>
                      </a:r>
                      <a:endParaRPr lang="en-GB" sz="1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NR</a:t>
                      </a:r>
                      <a:endParaRPr lang="en-GB" sz="1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4098278639"/>
                  </a:ext>
                </a:extLst>
              </a:tr>
              <a:tr h="202144">
                <a:tc>
                  <a:txBody>
                    <a:bodyPr/>
                    <a:lstStyle/>
                    <a:p>
                      <a:pPr indent="9969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</a:rPr>
                        <a:t>MI</a:t>
                      </a:r>
                      <a:endParaRPr lang="en-GB" sz="14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</a:rPr>
                        <a:t>96 (4.8)</a:t>
                      </a:r>
                      <a:endParaRPr lang="en-GB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</a:rPr>
                        <a:t>60 (3.0)</a:t>
                      </a:r>
                      <a:endParaRPr lang="en-GB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</a:rPr>
                        <a:t>1.63 (1.18-2.25)</a:t>
                      </a:r>
                      <a:endParaRPr lang="en-GB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</a:rPr>
                        <a:t>NR</a:t>
                      </a:r>
                      <a:endParaRPr lang="en-GB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3241452897"/>
                  </a:ext>
                </a:extLst>
              </a:tr>
              <a:tr h="202144">
                <a:tc>
                  <a:txBody>
                    <a:bodyPr/>
                    <a:lstStyle/>
                    <a:p>
                      <a:pPr indent="9969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Stroke</a:t>
                      </a:r>
                      <a:endParaRPr lang="en-GB" sz="1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22 (1.1)</a:t>
                      </a:r>
                      <a:endParaRPr lang="en-GB" sz="1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19 (1.0)</a:t>
                      </a:r>
                      <a:endParaRPr lang="en-GB" sz="1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1.17 (0.63-2.15)</a:t>
                      </a:r>
                      <a:endParaRPr lang="en-GB" sz="1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NR</a:t>
                      </a:r>
                      <a:endParaRPr lang="en-GB" sz="1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535222877"/>
                  </a:ext>
                </a:extLst>
              </a:tr>
              <a:tr h="4150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Definite or probable stent thrombosis </a:t>
                      </a:r>
                      <a:endParaRPr lang="en-GB" sz="1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26 (1.3)</a:t>
                      </a:r>
                      <a:endParaRPr lang="en-GB" sz="1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20 (1.0)</a:t>
                      </a:r>
                      <a:endParaRPr lang="en-GB" sz="1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1.30 (0.72-2.33)</a:t>
                      </a:r>
                      <a:endParaRPr lang="en-GB" sz="1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NR</a:t>
                      </a:r>
                      <a:endParaRPr lang="en-GB" sz="1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3733208635"/>
                  </a:ext>
                </a:extLst>
              </a:tr>
              <a:tr h="4150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bg1"/>
                          </a:solidFill>
                          <a:effectLst/>
                        </a:rPr>
                        <a:t>Definite stent thrombosis</a:t>
                      </a:r>
                      <a:endParaRPr lang="en-GB" sz="14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</a:rPr>
                        <a:t>22 (1.1)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</a:rPr>
                        <a:t>12 (0.6)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</a:rPr>
                        <a:t>NR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</a:rPr>
                        <a:t>NR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2044269243"/>
                  </a:ext>
                </a:extLst>
              </a:tr>
              <a:tr h="4150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Secondary safety endpoint, (</a:t>
                      </a:r>
                      <a:r>
                        <a:rPr lang="en-US" sz="1400" dirty="0" err="1">
                          <a:effectLst/>
                        </a:rPr>
                        <a:t>mITT</a:t>
                      </a:r>
                      <a:r>
                        <a:rPr lang="en-US" sz="1400" baseline="30000" dirty="0" err="1">
                          <a:effectLst/>
                        </a:rPr>
                        <a:t>a</a:t>
                      </a:r>
                      <a:r>
                        <a:rPr lang="en-US" sz="1400" dirty="0">
                          <a:effectLst/>
                        </a:rPr>
                        <a:t>) </a:t>
                      </a:r>
                      <a:endParaRPr lang="en-GB" sz="14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BARC 3-5 bleeding, n/N (%)</a:t>
                      </a:r>
                      <a:endParaRPr lang="en-GB" sz="1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95/1989 (5.4)</a:t>
                      </a:r>
                      <a:endParaRPr lang="en-GB" sz="1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80/1773 (4.8)</a:t>
                      </a:r>
                      <a:endParaRPr lang="en-GB" sz="1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1.12 (0.83-1.51)</a:t>
                      </a:r>
                      <a:endParaRPr lang="en-GB" sz="1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0.46</a:t>
                      </a:r>
                      <a:endParaRPr lang="en-GB" sz="1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3346063955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9388408-F37D-46C1-89E6-8B1967DA8DEA}"/>
              </a:ext>
            </a:extLst>
          </p:cNvPr>
          <p:cNvSpPr txBox="1"/>
          <p:nvPr/>
        </p:nvSpPr>
        <p:spPr>
          <a:xfrm>
            <a:off x="949510" y="4414123"/>
            <a:ext cx="10023290" cy="1634490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230188" indent="-230188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dirty="0"/>
              <a:t>Difference in primary endpoint events driven by reduction in non-fatal MI:</a:t>
            </a:r>
          </a:p>
          <a:p>
            <a:pPr marL="687388" lvl="1" indent="-230188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dirty="0"/>
              <a:t>Ticagrelor </a:t>
            </a:r>
            <a:r>
              <a:rPr lang="en-GB" b="1" dirty="0">
                <a:solidFill>
                  <a:schemeClr val="accent2"/>
                </a:solidFill>
              </a:rPr>
              <a:t>4.8%</a:t>
            </a:r>
            <a:r>
              <a:rPr lang="en-GB" dirty="0"/>
              <a:t> (96/2012) vs. prasugrel </a:t>
            </a:r>
            <a:r>
              <a:rPr lang="en-GB" b="1" dirty="0">
                <a:solidFill>
                  <a:schemeClr val="accent2"/>
                </a:solidFill>
              </a:rPr>
              <a:t>3.0% </a:t>
            </a:r>
            <a:r>
              <a:rPr lang="en-GB" dirty="0"/>
              <a:t>(60/2006)</a:t>
            </a:r>
          </a:p>
          <a:p>
            <a:pPr marL="230188" indent="-230188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dirty="0"/>
              <a:t>Events recorded as death from any cause were predominantly non-cardiovascular deaths:</a:t>
            </a:r>
          </a:p>
          <a:p>
            <a:pPr marL="687388" lvl="1" indent="-230188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dirty="0"/>
              <a:t>Death from CV cause: ticagrelor </a:t>
            </a:r>
            <a:r>
              <a:rPr lang="en-GB" b="1" dirty="0">
                <a:solidFill>
                  <a:schemeClr val="accent2"/>
                </a:solidFill>
              </a:rPr>
              <a:t>3.2% </a:t>
            </a:r>
            <a:r>
              <a:rPr lang="en-GB" dirty="0"/>
              <a:t>(63/2012) vs. prasugrel </a:t>
            </a:r>
            <a:r>
              <a:rPr lang="en-GB" b="1" dirty="0">
                <a:solidFill>
                  <a:schemeClr val="accent2"/>
                </a:solidFill>
              </a:rPr>
              <a:t>3.0% </a:t>
            </a:r>
            <a:r>
              <a:rPr lang="en-GB" dirty="0"/>
              <a:t>(59/2006)</a:t>
            </a:r>
          </a:p>
          <a:p>
            <a:pPr marL="687388" lvl="1" indent="-230188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dirty="0"/>
              <a:t>Death from non-CV cause: ticagrelor </a:t>
            </a:r>
            <a:r>
              <a:rPr lang="en-GB" b="1" dirty="0">
                <a:solidFill>
                  <a:schemeClr val="accent2"/>
                </a:solidFill>
              </a:rPr>
              <a:t>1.4%</a:t>
            </a:r>
            <a:r>
              <a:rPr lang="en-GB" dirty="0"/>
              <a:t> (27/2012 ) vs. prasugrel </a:t>
            </a:r>
            <a:r>
              <a:rPr lang="en-GB" b="1" dirty="0">
                <a:solidFill>
                  <a:schemeClr val="accent2"/>
                </a:solidFill>
              </a:rPr>
              <a:t>0.7% </a:t>
            </a:r>
            <a:r>
              <a:rPr lang="en-GB" dirty="0"/>
              <a:t>(14/2006) 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721AEC7E-239D-44FD-9D29-12C68E280158}"/>
              </a:ext>
            </a:extLst>
          </p:cNvPr>
          <p:cNvSpPr/>
          <p:nvPr/>
        </p:nvSpPr>
        <p:spPr>
          <a:xfrm>
            <a:off x="949509" y="2521811"/>
            <a:ext cx="10023289" cy="21698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E84D30FF-A2B7-471E-A2F4-330B9D528565}"/>
              </a:ext>
            </a:extLst>
          </p:cNvPr>
          <p:cNvSpPr/>
          <p:nvPr/>
        </p:nvSpPr>
        <p:spPr>
          <a:xfrm>
            <a:off x="949508" y="3362459"/>
            <a:ext cx="10023289" cy="42800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33026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D4D0937-6F3C-489A-8B5F-DF17C62233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ISAR-REACT 5</a:t>
            </a:r>
            <a:br>
              <a:rPr lang="en-GB" dirty="0"/>
            </a:br>
            <a:r>
              <a:rPr lang="en-GB" i="1" dirty="0"/>
              <a:t>Types of Myocardial Infarction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F5FFBD53-F6D4-4757-BE4F-38D1FE30F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432E5-F8E0-41AE-9A6B-AD730338B005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8C64B5C3-B1F0-40A3-86F7-6B15A6CBD20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Note: Type 1 = spontaneous myocardial Infarction; Type 2 = myocardial infarction secondary to an ischemic imbalance; Type 4a = myocardial infarction related to percutaneous coronary intervention; Type 4b = myocardial infarction related to stent thrombosis; Type 5 = myocardial infarction related to coronary artery bypass grafting.</a:t>
            </a:r>
          </a:p>
          <a:p>
            <a:r>
              <a:rPr lang="en-GB" dirty="0"/>
              <a:t>K-M = Kaplan Meier; MI = myocardial infarction; PCI = percutaneous coronary intervention; STEMI = ST-segment elevation myocardial infarction. </a:t>
            </a:r>
          </a:p>
          <a:p>
            <a:r>
              <a:rPr lang="en-GB" dirty="0" err="1">
                <a:solidFill>
                  <a:srgbClr val="000000"/>
                </a:solidFill>
              </a:rPr>
              <a:t>Schüpke</a:t>
            </a:r>
            <a:r>
              <a:rPr lang="en-GB" dirty="0">
                <a:solidFill>
                  <a:srgbClr val="000000"/>
                </a:solidFill>
              </a:rPr>
              <a:t> S, et al. </a:t>
            </a:r>
            <a:r>
              <a:rPr lang="en-US" dirty="0"/>
              <a:t>Online ahead of print. </a:t>
            </a:r>
            <a:r>
              <a:rPr lang="en-US" i="1" dirty="0"/>
              <a:t>N </a:t>
            </a:r>
            <a:r>
              <a:rPr lang="en-US" i="1" dirty="0" err="1"/>
              <a:t>Engl</a:t>
            </a:r>
            <a:r>
              <a:rPr lang="en-US" i="1" dirty="0"/>
              <a:t> J Med</a:t>
            </a:r>
            <a:r>
              <a:rPr lang="en-US" dirty="0"/>
              <a:t>. 2019. </a:t>
            </a:r>
            <a:endParaRPr lang="en-GB" dirty="0">
              <a:solidFill>
                <a:srgbClr val="000000"/>
              </a:solidFill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="" xmlns:a16="http://schemas.microsoft.com/office/drawing/2014/main" id="{CEA6A119-777D-4B7F-A542-2FC9208168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9436247"/>
              </p:ext>
            </p:extLst>
          </p:nvPr>
        </p:nvGraphicFramePr>
        <p:xfrm>
          <a:off x="1180098" y="1414039"/>
          <a:ext cx="9684104" cy="3288997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152204">
                  <a:extLst>
                    <a:ext uri="{9D8B030D-6E8A-4147-A177-3AD203B41FA5}">
                      <a16:colId xmlns="" xmlns:a16="http://schemas.microsoft.com/office/drawing/2014/main" val="697330127"/>
                    </a:ext>
                  </a:extLst>
                </a:gridCol>
                <a:gridCol w="3265950">
                  <a:extLst>
                    <a:ext uri="{9D8B030D-6E8A-4147-A177-3AD203B41FA5}">
                      <a16:colId xmlns="" xmlns:a16="http://schemas.microsoft.com/office/drawing/2014/main" val="2324783387"/>
                    </a:ext>
                  </a:extLst>
                </a:gridCol>
                <a:gridCol w="3265950">
                  <a:extLst>
                    <a:ext uri="{9D8B030D-6E8A-4147-A177-3AD203B41FA5}">
                      <a16:colId xmlns="" xmlns:a16="http://schemas.microsoft.com/office/drawing/2014/main" val="1909393460"/>
                    </a:ext>
                  </a:extLst>
                </a:gridCol>
              </a:tblGrid>
              <a:tr h="292057">
                <a:tc>
                  <a:txBody>
                    <a:bodyPr/>
                    <a:lstStyle/>
                    <a:p>
                      <a:r>
                        <a:rPr lang="en-GB" sz="1900" dirty="0"/>
                        <a:t>Endpoint, n/N (K-M%)</a:t>
                      </a:r>
                    </a:p>
                  </a:txBody>
                  <a:tcPr marL="121920" marR="121920" marT="60960" marB="6096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900" dirty="0"/>
                        <a:t>Ticagrelor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900" dirty="0"/>
                        <a:t>Prasugrel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="" xmlns:a16="http://schemas.microsoft.com/office/drawing/2014/main" val="408570928"/>
                  </a:ext>
                </a:extLst>
              </a:tr>
              <a:tr h="360070">
                <a:tc>
                  <a:txBody>
                    <a:bodyPr/>
                    <a:lstStyle/>
                    <a:p>
                      <a:r>
                        <a:rPr lang="en-GB" dirty="0"/>
                        <a:t>Total MIs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96/2012 (4.8)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60/2006 (3.0)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="" xmlns:a16="http://schemas.microsoft.com/office/drawing/2014/main" val="1745150738"/>
                  </a:ext>
                </a:extLst>
              </a:tr>
              <a:tr h="439238">
                <a:tc>
                  <a:txBody>
                    <a:bodyPr/>
                    <a:lstStyle/>
                    <a:p>
                      <a:pPr marL="274320" algn="l"/>
                      <a:r>
                        <a:rPr lang="en-GB" dirty="0"/>
                        <a:t>Type 1 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52/96 (54.2)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35/60 (58.3)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="" xmlns:a16="http://schemas.microsoft.com/office/drawing/2014/main" val="2754340895"/>
                  </a:ext>
                </a:extLst>
              </a:tr>
              <a:tr h="292057">
                <a:tc>
                  <a:txBody>
                    <a:bodyPr/>
                    <a:lstStyle/>
                    <a:p>
                      <a:pPr marL="27432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Type 2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4/96 (4.2)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3/60 (5.0)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="" xmlns:a16="http://schemas.microsoft.com/office/drawing/2014/main" val="3673563558"/>
                  </a:ext>
                </a:extLst>
              </a:tr>
              <a:tr h="414081">
                <a:tc>
                  <a:txBody>
                    <a:bodyPr/>
                    <a:lstStyle/>
                    <a:p>
                      <a:pPr marL="274320" algn="l"/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Type 4a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19/96 (19.8)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11/60 (18.3)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="" xmlns:a16="http://schemas.microsoft.com/office/drawing/2014/main" val="1512580223"/>
                  </a:ext>
                </a:extLst>
              </a:tr>
              <a:tr h="439238">
                <a:tc>
                  <a:txBody>
                    <a:bodyPr/>
                    <a:lstStyle/>
                    <a:p>
                      <a:pPr marL="274320" algn="l"/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Type 4b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20/96 (20.8)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11/60 (18.3)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="" xmlns:a16="http://schemas.microsoft.com/office/drawing/2014/main" val="1106801926"/>
                  </a:ext>
                </a:extLst>
              </a:tr>
              <a:tr h="292057">
                <a:tc>
                  <a:txBody>
                    <a:bodyPr/>
                    <a:lstStyle/>
                    <a:p>
                      <a:pPr marL="274320" algn="l"/>
                      <a:r>
                        <a:rPr lang="en-GB" dirty="0"/>
                        <a:t>Type 5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1/96 (1.0)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0/60 (0.0)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="" xmlns:a16="http://schemas.microsoft.com/office/drawing/2014/main" val="4244625390"/>
                  </a:ext>
                </a:extLst>
              </a:tr>
              <a:tr h="29205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STEMI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31/96 (32.3)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14/60 (23.3)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="" xmlns:a16="http://schemas.microsoft.com/office/drawing/2014/main" val="2553351950"/>
                  </a:ext>
                </a:extLst>
              </a:tr>
            </a:tbl>
          </a:graphicData>
        </a:graphic>
      </p:graphicFrame>
      <p:sp>
        <p:nvSpPr>
          <p:cNvPr id="7" name="Rectangle: Rounded Corners 6">
            <a:extLst>
              <a:ext uri="{FF2B5EF4-FFF2-40B4-BE49-F238E27FC236}">
                <a16:creationId xmlns="" xmlns:a16="http://schemas.microsoft.com/office/drawing/2014/main" id="{8CE4D4F4-6B4D-408F-8F4C-3428EC0854FB}"/>
              </a:ext>
            </a:extLst>
          </p:cNvPr>
          <p:cNvSpPr/>
          <p:nvPr/>
        </p:nvSpPr>
        <p:spPr>
          <a:xfrm>
            <a:off x="1180097" y="5066270"/>
            <a:ext cx="9684103" cy="69197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30188" indent="-230188" algn="ctr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An unexpectedly high rate of type 4 MI was observed (</a:t>
            </a:r>
            <a:r>
              <a:rPr lang="en-GB" b="1" dirty="0">
                <a:solidFill>
                  <a:schemeClr val="accent2"/>
                </a:solidFill>
              </a:rPr>
              <a:t>~40%</a:t>
            </a:r>
            <a:r>
              <a:rPr lang="en-GB" dirty="0">
                <a:solidFill>
                  <a:schemeClr val="tx1"/>
                </a:solidFill>
              </a:rPr>
              <a:t>) in both groups</a:t>
            </a:r>
            <a:r>
              <a:rPr lang="en-GB" b="1" dirty="0">
                <a:solidFill>
                  <a:schemeClr val="accent2"/>
                </a:solidFill>
              </a:rPr>
              <a:t>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AD3C26A0-6524-4DC5-ABDA-EC6A93AC2CCD}"/>
              </a:ext>
            </a:extLst>
          </p:cNvPr>
          <p:cNvSpPr/>
          <p:nvPr/>
        </p:nvSpPr>
        <p:spPr>
          <a:xfrm>
            <a:off x="1180097" y="3033820"/>
            <a:ext cx="9684103" cy="85969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71954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95553BB-9612-4C91-83F4-439BA86258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ISAR-REACT 5</a:t>
            </a:r>
            <a:br>
              <a:rPr lang="en-US" dirty="0"/>
            </a:br>
            <a:r>
              <a:rPr lang="en-US" i="1" dirty="0"/>
              <a:t>Primary Safety Endpoint (BARC 3-5 Bleeding)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33C5EE29-E7E5-49A1-A75D-BB598A30C4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7432E5-F8E0-41AE-9A6B-AD730338B005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2" name="Text Placeholder 3">
            <a:extLst>
              <a:ext uri="{FF2B5EF4-FFF2-40B4-BE49-F238E27FC236}">
                <a16:creationId xmlns="" xmlns:a16="http://schemas.microsoft.com/office/drawing/2014/main" id="{C4336C86-C723-40F7-A7E1-7C35B2C0C56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err="1">
                <a:solidFill>
                  <a:srgbClr val="000000"/>
                </a:solidFill>
              </a:rPr>
              <a:t>Schüpke</a:t>
            </a:r>
            <a:r>
              <a:rPr lang="en-GB" dirty="0">
                <a:solidFill>
                  <a:srgbClr val="000000"/>
                </a:solidFill>
              </a:rPr>
              <a:t> S et al. </a:t>
            </a:r>
            <a:r>
              <a:rPr lang="en-US" dirty="0"/>
              <a:t>Online ahead of print. </a:t>
            </a:r>
            <a:r>
              <a:rPr lang="en-US" i="1" dirty="0"/>
              <a:t>N </a:t>
            </a:r>
            <a:r>
              <a:rPr lang="en-US" i="1" dirty="0" err="1"/>
              <a:t>Engl</a:t>
            </a:r>
            <a:r>
              <a:rPr lang="en-US" i="1" dirty="0"/>
              <a:t> J Med</a:t>
            </a:r>
            <a:r>
              <a:rPr lang="en-US" dirty="0"/>
              <a:t>. 2019. </a:t>
            </a:r>
            <a:endParaRPr lang="en-GB" dirty="0">
              <a:solidFill>
                <a:srgbClr val="000000"/>
              </a:solidFill>
            </a:endParaRPr>
          </a:p>
        </p:txBody>
      </p:sp>
      <p:grpSp>
        <p:nvGrpSpPr>
          <p:cNvPr id="61" name="Group 60">
            <a:extLst>
              <a:ext uri="{FF2B5EF4-FFF2-40B4-BE49-F238E27FC236}">
                <a16:creationId xmlns="" xmlns:a16="http://schemas.microsoft.com/office/drawing/2014/main" id="{7549B698-30C0-47D5-BF79-7C2EF8EC8BED}"/>
              </a:ext>
            </a:extLst>
          </p:cNvPr>
          <p:cNvGrpSpPr/>
          <p:nvPr/>
        </p:nvGrpSpPr>
        <p:grpSpPr>
          <a:xfrm>
            <a:off x="1015888" y="1264399"/>
            <a:ext cx="7902929" cy="5095072"/>
            <a:chOff x="2115116" y="1400591"/>
            <a:chExt cx="7902929" cy="5095072"/>
          </a:xfrm>
        </p:grpSpPr>
        <p:sp>
          <p:nvSpPr>
            <p:cNvPr id="6" name="TextBox 5">
              <a:extLst>
                <a:ext uri="{FF2B5EF4-FFF2-40B4-BE49-F238E27FC236}">
                  <a16:creationId xmlns="" xmlns:a16="http://schemas.microsoft.com/office/drawing/2014/main" id="{891620E4-F5C6-4D5F-8238-65256D0A334D}"/>
                </a:ext>
              </a:extLst>
            </p:cNvPr>
            <p:cNvSpPr txBox="1"/>
            <p:nvPr/>
          </p:nvSpPr>
          <p:spPr>
            <a:xfrm>
              <a:off x="3224709" y="5971303"/>
              <a:ext cx="58221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F134C"/>
                </a:buClr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7F134C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1989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="" xmlns:a16="http://schemas.microsoft.com/office/drawing/2014/main" id="{A8754D49-2DCC-459F-9BA3-3A248C1EF182}"/>
                </a:ext>
              </a:extLst>
            </p:cNvPr>
            <p:cNvSpPr txBox="1"/>
            <p:nvPr/>
          </p:nvSpPr>
          <p:spPr>
            <a:xfrm>
              <a:off x="4259897" y="5971303"/>
              <a:ext cx="58221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F134C"/>
                </a:buClr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7F134C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1441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="" xmlns:a16="http://schemas.microsoft.com/office/drawing/2014/main" id="{A53D3313-2B2A-4EFC-AC6B-1E20AB2F96B2}"/>
                </a:ext>
              </a:extLst>
            </p:cNvPr>
            <p:cNvSpPr txBox="1"/>
            <p:nvPr/>
          </p:nvSpPr>
          <p:spPr>
            <a:xfrm>
              <a:off x="5295085" y="5971303"/>
              <a:ext cx="58221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F134C"/>
                </a:buClr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7F134C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1399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="" xmlns:a16="http://schemas.microsoft.com/office/drawing/2014/main" id="{E298FBFB-C4D9-42FE-B98E-80849E6A8C41}"/>
                </a:ext>
              </a:extLst>
            </p:cNvPr>
            <p:cNvSpPr txBox="1"/>
            <p:nvPr/>
          </p:nvSpPr>
          <p:spPr>
            <a:xfrm>
              <a:off x="6330273" y="5971303"/>
              <a:ext cx="58221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F134C"/>
                </a:buClr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7F134C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1356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="" xmlns:a16="http://schemas.microsoft.com/office/drawing/2014/main" id="{1F24334D-6B02-4601-8EF6-187B08C79BC4}"/>
                </a:ext>
              </a:extLst>
            </p:cNvPr>
            <p:cNvSpPr txBox="1"/>
            <p:nvPr/>
          </p:nvSpPr>
          <p:spPr>
            <a:xfrm>
              <a:off x="7365461" y="5971303"/>
              <a:ext cx="58221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F134C"/>
                </a:buClr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7F134C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1319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="" xmlns:a16="http://schemas.microsoft.com/office/drawing/2014/main" id="{D1351A6C-3EC1-4CF8-A554-3CBA17F26E28}"/>
                </a:ext>
              </a:extLst>
            </p:cNvPr>
            <p:cNvSpPr txBox="1"/>
            <p:nvPr/>
          </p:nvSpPr>
          <p:spPr>
            <a:xfrm>
              <a:off x="8400649" y="5971303"/>
              <a:ext cx="58221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F134C"/>
                </a:buClr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7F134C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1296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="" xmlns:a16="http://schemas.microsoft.com/office/drawing/2014/main" id="{CAA71BD9-2CEE-4430-B80A-74D49496F955}"/>
                </a:ext>
              </a:extLst>
            </p:cNvPr>
            <p:cNvSpPr txBox="1"/>
            <p:nvPr/>
          </p:nvSpPr>
          <p:spPr>
            <a:xfrm>
              <a:off x="9435834" y="5971303"/>
              <a:ext cx="58221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F134C"/>
                </a:buClr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7F134C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1266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="" xmlns:a16="http://schemas.microsoft.com/office/drawing/2014/main" id="{85961DAE-0770-433D-9DFB-DEE35F137AF5}"/>
                </a:ext>
              </a:extLst>
            </p:cNvPr>
            <p:cNvSpPr txBox="1"/>
            <p:nvPr/>
          </p:nvSpPr>
          <p:spPr>
            <a:xfrm>
              <a:off x="2177697" y="5971303"/>
              <a:ext cx="104701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F134C"/>
                </a:buClr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7F134C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Ticagrelor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="" xmlns:a16="http://schemas.microsoft.com/office/drawing/2014/main" id="{0A7022B0-A670-4A6D-9B17-DA4521D138AA}"/>
                </a:ext>
              </a:extLst>
            </p:cNvPr>
            <p:cNvSpPr txBox="1"/>
            <p:nvPr/>
          </p:nvSpPr>
          <p:spPr>
            <a:xfrm>
              <a:off x="2212900" y="6187886"/>
              <a:ext cx="101181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F134C"/>
                </a:buClr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Prasugrel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="" xmlns:a16="http://schemas.microsoft.com/office/drawing/2014/main" id="{9DC3606C-20D6-49E4-BB14-A88E3F425877}"/>
                </a:ext>
              </a:extLst>
            </p:cNvPr>
            <p:cNvSpPr txBox="1"/>
            <p:nvPr/>
          </p:nvSpPr>
          <p:spPr>
            <a:xfrm>
              <a:off x="2115116" y="5736529"/>
              <a:ext cx="110959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F134C"/>
                </a:buClr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No. at Risk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="" xmlns:a16="http://schemas.microsoft.com/office/drawing/2014/main" id="{02D50784-5AE5-4949-945C-413AD91037EA}"/>
                </a:ext>
              </a:extLst>
            </p:cNvPr>
            <p:cNvSpPr txBox="1"/>
            <p:nvPr/>
          </p:nvSpPr>
          <p:spPr>
            <a:xfrm>
              <a:off x="3220514" y="6187886"/>
              <a:ext cx="58221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F134C"/>
                </a:buClr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1773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="" xmlns:a16="http://schemas.microsoft.com/office/drawing/2014/main" id="{C258B22D-E2CE-4FF3-B9BC-A3F2F4D0DFC6}"/>
                </a:ext>
              </a:extLst>
            </p:cNvPr>
            <p:cNvSpPr txBox="1"/>
            <p:nvPr/>
          </p:nvSpPr>
          <p:spPr>
            <a:xfrm>
              <a:off x="4256401" y="6187886"/>
              <a:ext cx="58221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F134C"/>
                </a:buClr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1465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="" xmlns:a16="http://schemas.microsoft.com/office/drawing/2014/main" id="{B5952F2F-0B48-438F-84B6-0EADB5A36E2B}"/>
                </a:ext>
              </a:extLst>
            </p:cNvPr>
            <p:cNvSpPr txBox="1"/>
            <p:nvPr/>
          </p:nvSpPr>
          <p:spPr>
            <a:xfrm>
              <a:off x="5292288" y="6187886"/>
              <a:ext cx="58221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F134C"/>
                </a:buClr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1427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="" xmlns:a16="http://schemas.microsoft.com/office/drawing/2014/main" id="{C68C5CC3-4691-4ACA-BCE1-8291C7EFF85A}"/>
                </a:ext>
              </a:extLst>
            </p:cNvPr>
            <p:cNvSpPr txBox="1"/>
            <p:nvPr/>
          </p:nvSpPr>
          <p:spPr>
            <a:xfrm>
              <a:off x="6328175" y="6187886"/>
              <a:ext cx="58221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F134C"/>
                </a:buClr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1397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="" xmlns:a16="http://schemas.microsoft.com/office/drawing/2014/main" id="{B01947FC-EDA2-44FC-BE29-35DAC8480966}"/>
                </a:ext>
              </a:extLst>
            </p:cNvPr>
            <p:cNvSpPr txBox="1"/>
            <p:nvPr/>
          </p:nvSpPr>
          <p:spPr>
            <a:xfrm>
              <a:off x="7364062" y="6187886"/>
              <a:ext cx="58221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F134C"/>
                </a:buClr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1357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="" xmlns:a16="http://schemas.microsoft.com/office/drawing/2014/main" id="{6EA85C17-EC14-44A3-9D9A-13D751376ECA}"/>
                </a:ext>
              </a:extLst>
            </p:cNvPr>
            <p:cNvSpPr txBox="1"/>
            <p:nvPr/>
          </p:nvSpPr>
          <p:spPr>
            <a:xfrm>
              <a:off x="8399949" y="6187886"/>
              <a:ext cx="58221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F134C"/>
                </a:buClr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1333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="" xmlns:a16="http://schemas.microsoft.com/office/drawing/2014/main" id="{E68651ED-1BC1-4A02-9E23-FFAD63752132}"/>
                </a:ext>
              </a:extLst>
            </p:cNvPr>
            <p:cNvSpPr txBox="1"/>
            <p:nvPr/>
          </p:nvSpPr>
          <p:spPr>
            <a:xfrm>
              <a:off x="9435834" y="6187886"/>
              <a:ext cx="58221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F134C"/>
                </a:buClr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1307</a:t>
              </a:r>
            </a:p>
          </p:txBody>
        </p:sp>
        <p:grpSp>
          <p:nvGrpSpPr>
            <p:cNvPr id="23" name="Group 22">
              <a:extLst>
                <a:ext uri="{FF2B5EF4-FFF2-40B4-BE49-F238E27FC236}">
                  <a16:creationId xmlns="" xmlns:a16="http://schemas.microsoft.com/office/drawing/2014/main" id="{9A207EDD-F0E7-4F39-B42F-F9103E688047}"/>
                </a:ext>
              </a:extLst>
            </p:cNvPr>
            <p:cNvGrpSpPr/>
            <p:nvPr/>
          </p:nvGrpSpPr>
          <p:grpSpPr>
            <a:xfrm>
              <a:off x="2771927" y="1400591"/>
              <a:ext cx="7181610" cy="4429893"/>
              <a:chOff x="2771927" y="1400591"/>
              <a:chExt cx="7181610" cy="4429893"/>
            </a:xfrm>
          </p:grpSpPr>
          <p:sp>
            <p:nvSpPr>
              <p:cNvPr id="24" name="Freeform: Shape 23">
                <a:extLst>
                  <a:ext uri="{FF2B5EF4-FFF2-40B4-BE49-F238E27FC236}">
                    <a16:creationId xmlns="" xmlns:a16="http://schemas.microsoft.com/office/drawing/2014/main" id="{69CC8806-5966-4A15-BD59-25238EE6D002}"/>
                  </a:ext>
                </a:extLst>
              </p:cNvPr>
              <p:cNvSpPr/>
              <p:nvPr/>
            </p:nvSpPr>
            <p:spPr>
              <a:xfrm>
                <a:off x="3530990" y="1554480"/>
                <a:ext cx="6182751" cy="3636498"/>
              </a:xfrm>
              <a:custGeom>
                <a:avLst/>
                <a:gdLst>
                  <a:gd name="connsiteX0" fmla="*/ 0 w 5099538"/>
                  <a:gd name="connsiteY0" fmla="*/ 0 h 3636498"/>
                  <a:gd name="connsiteX1" fmla="*/ 0 w 5099538"/>
                  <a:gd name="connsiteY1" fmla="*/ 3636498 h 3636498"/>
                  <a:gd name="connsiteX2" fmla="*/ 5099538 w 5099538"/>
                  <a:gd name="connsiteY2" fmla="*/ 3636498 h 36364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099538" h="3636498">
                    <a:moveTo>
                      <a:pt x="0" y="0"/>
                    </a:moveTo>
                    <a:lnTo>
                      <a:pt x="0" y="3636498"/>
                    </a:lnTo>
                    <a:lnTo>
                      <a:pt x="5099538" y="3636498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cxnSp>
            <p:nvCxnSpPr>
              <p:cNvPr id="25" name="Straight Connector 24">
                <a:extLst>
                  <a:ext uri="{FF2B5EF4-FFF2-40B4-BE49-F238E27FC236}">
                    <a16:creationId xmlns="" xmlns:a16="http://schemas.microsoft.com/office/drawing/2014/main" id="{6C09FD05-7DA0-4793-A6A9-BF330532C463}"/>
                  </a:ext>
                </a:extLst>
              </p:cNvPr>
              <p:cNvCxnSpPr/>
              <p:nvPr/>
            </p:nvCxnSpPr>
            <p:spPr>
              <a:xfrm>
                <a:off x="3434909" y="1554480"/>
                <a:ext cx="9144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="" xmlns:a16="http://schemas.microsoft.com/office/drawing/2014/main" id="{2C136F5B-51D3-43EE-90A5-26D260DD8E2E}"/>
                  </a:ext>
                </a:extLst>
              </p:cNvPr>
              <p:cNvCxnSpPr/>
              <p:nvPr/>
            </p:nvCxnSpPr>
            <p:spPr>
              <a:xfrm>
                <a:off x="3434909" y="2281780"/>
                <a:ext cx="9144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="" xmlns:a16="http://schemas.microsoft.com/office/drawing/2014/main" id="{A4AF6FAA-ECE5-4E6E-955C-C58EF3B72AB5}"/>
                  </a:ext>
                </a:extLst>
              </p:cNvPr>
              <p:cNvCxnSpPr/>
              <p:nvPr/>
            </p:nvCxnSpPr>
            <p:spPr>
              <a:xfrm>
                <a:off x="3434909" y="3009080"/>
                <a:ext cx="9144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="" xmlns:a16="http://schemas.microsoft.com/office/drawing/2014/main" id="{C0328AEC-2DA4-45BF-8C68-79254E2A2AC4}"/>
                  </a:ext>
                </a:extLst>
              </p:cNvPr>
              <p:cNvCxnSpPr/>
              <p:nvPr/>
            </p:nvCxnSpPr>
            <p:spPr>
              <a:xfrm>
                <a:off x="3434909" y="3736380"/>
                <a:ext cx="9144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="" xmlns:a16="http://schemas.microsoft.com/office/drawing/2014/main" id="{51312EA3-ED47-4537-B44D-5F93B929D5E4}"/>
                  </a:ext>
                </a:extLst>
              </p:cNvPr>
              <p:cNvCxnSpPr/>
              <p:nvPr/>
            </p:nvCxnSpPr>
            <p:spPr>
              <a:xfrm>
                <a:off x="3434909" y="4463680"/>
                <a:ext cx="9144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="" xmlns:a16="http://schemas.microsoft.com/office/drawing/2014/main" id="{1F0F1E2F-0780-4FBD-ACA2-374CC03408BC}"/>
                  </a:ext>
                </a:extLst>
              </p:cNvPr>
              <p:cNvCxnSpPr/>
              <p:nvPr/>
            </p:nvCxnSpPr>
            <p:spPr>
              <a:xfrm>
                <a:off x="3434909" y="5190978"/>
                <a:ext cx="9144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="" xmlns:a16="http://schemas.microsoft.com/office/drawing/2014/main" id="{4A1F03E2-E99F-477F-A071-B302B0DDFA05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3486728" y="5236698"/>
                <a:ext cx="9144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="" xmlns:a16="http://schemas.microsoft.com/office/drawing/2014/main" id="{72473D80-9340-4C51-8F0F-904A3E1F8736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4517807" y="5236698"/>
                <a:ext cx="9144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="" xmlns:a16="http://schemas.microsoft.com/office/drawing/2014/main" id="{4AEB167E-8CD8-4368-A01C-E88D0B4BFCA8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5548886" y="5236698"/>
                <a:ext cx="9144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="" xmlns:a16="http://schemas.microsoft.com/office/drawing/2014/main" id="{6102E73C-F739-44C4-BAE1-2AA39EC7EDA2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6579965" y="5236698"/>
                <a:ext cx="9144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>
                <a:extLst>
                  <a:ext uri="{FF2B5EF4-FFF2-40B4-BE49-F238E27FC236}">
                    <a16:creationId xmlns="" xmlns:a16="http://schemas.microsoft.com/office/drawing/2014/main" id="{38718355-3459-487F-8C49-AD41BF1430AF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7611044" y="5236698"/>
                <a:ext cx="9144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>
                <a:extLst>
                  <a:ext uri="{FF2B5EF4-FFF2-40B4-BE49-F238E27FC236}">
                    <a16:creationId xmlns="" xmlns:a16="http://schemas.microsoft.com/office/drawing/2014/main" id="{E2B7FCA0-9F7A-46F9-8B18-AFA37D7C9E9B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8642123" y="5236698"/>
                <a:ext cx="9144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>
                <a:extLst>
                  <a:ext uri="{FF2B5EF4-FFF2-40B4-BE49-F238E27FC236}">
                    <a16:creationId xmlns="" xmlns:a16="http://schemas.microsoft.com/office/drawing/2014/main" id="{28290DD5-2070-43AC-835C-CA54D27A7218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9673204" y="5236698"/>
                <a:ext cx="9144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" name="TextBox 37">
                <a:extLst>
                  <a:ext uri="{FF2B5EF4-FFF2-40B4-BE49-F238E27FC236}">
                    <a16:creationId xmlns="" xmlns:a16="http://schemas.microsoft.com/office/drawing/2014/main" id="{25B57227-E2BB-438D-8F78-D84D4FCCF1DE}"/>
                  </a:ext>
                </a:extLst>
              </p:cNvPr>
              <p:cNvSpPr txBox="1"/>
              <p:nvPr/>
            </p:nvSpPr>
            <p:spPr>
              <a:xfrm>
                <a:off x="3101604" y="1400591"/>
                <a:ext cx="38343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F134C"/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10</a:t>
                </a:r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="" xmlns:a16="http://schemas.microsoft.com/office/drawing/2014/main" id="{8A3B3DF3-B462-41FD-9CB0-72324300FEED}"/>
                  </a:ext>
                </a:extLst>
              </p:cNvPr>
              <p:cNvSpPr txBox="1"/>
              <p:nvPr/>
            </p:nvSpPr>
            <p:spPr>
              <a:xfrm>
                <a:off x="3200990" y="2844661"/>
                <a:ext cx="28405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F134C"/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6</a:t>
                </a:r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="" xmlns:a16="http://schemas.microsoft.com/office/drawing/2014/main" id="{06758D3E-0C1E-4801-A54E-AFAEEB1C7708}"/>
                  </a:ext>
                </a:extLst>
              </p:cNvPr>
              <p:cNvSpPr txBox="1"/>
              <p:nvPr/>
            </p:nvSpPr>
            <p:spPr>
              <a:xfrm>
                <a:off x="3200990" y="2122626"/>
                <a:ext cx="28405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F134C"/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8</a:t>
                </a:r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="" xmlns:a16="http://schemas.microsoft.com/office/drawing/2014/main" id="{5710FFB5-2C68-4C68-A2DE-67EFE2F1281F}"/>
                  </a:ext>
                </a:extLst>
              </p:cNvPr>
              <p:cNvSpPr txBox="1"/>
              <p:nvPr/>
            </p:nvSpPr>
            <p:spPr>
              <a:xfrm>
                <a:off x="3200990" y="3566696"/>
                <a:ext cx="28405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F134C"/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4</a:t>
                </a:r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="" xmlns:a16="http://schemas.microsoft.com/office/drawing/2014/main" id="{D90B4666-48CD-4B91-BF02-6AE343299F97}"/>
                  </a:ext>
                </a:extLst>
              </p:cNvPr>
              <p:cNvSpPr txBox="1"/>
              <p:nvPr/>
            </p:nvSpPr>
            <p:spPr>
              <a:xfrm>
                <a:off x="3200990" y="4288731"/>
                <a:ext cx="28405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F134C"/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2</a:t>
                </a:r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="" xmlns:a16="http://schemas.microsoft.com/office/drawing/2014/main" id="{EEE0754A-429D-48C2-8215-7CA66C2DF996}"/>
                  </a:ext>
                </a:extLst>
              </p:cNvPr>
              <p:cNvSpPr txBox="1"/>
              <p:nvPr/>
            </p:nvSpPr>
            <p:spPr>
              <a:xfrm>
                <a:off x="3200990" y="5010765"/>
                <a:ext cx="28405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F134C"/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0</a:t>
                </a:r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="" xmlns:a16="http://schemas.microsoft.com/office/drawing/2014/main" id="{9F553813-A0E3-4C47-8B4C-3B36A71E9B99}"/>
                  </a:ext>
                </a:extLst>
              </p:cNvPr>
              <p:cNvSpPr txBox="1"/>
              <p:nvPr/>
            </p:nvSpPr>
            <p:spPr>
              <a:xfrm>
                <a:off x="3391804" y="5257224"/>
                <a:ext cx="28405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F134C"/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0</a:t>
                </a:r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="" xmlns:a16="http://schemas.microsoft.com/office/drawing/2014/main" id="{06B21D50-9C4D-44C0-B51E-DE8C60B60965}"/>
                  </a:ext>
                </a:extLst>
              </p:cNvPr>
              <p:cNvSpPr txBox="1"/>
              <p:nvPr/>
            </p:nvSpPr>
            <p:spPr>
              <a:xfrm>
                <a:off x="4423609" y="5257224"/>
                <a:ext cx="28405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F134C"/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2</a:t>
                </a:r>
              </a:p>
            </p:txBody>
          </p:sp>
          <p:sp>
            <p:nvSpPr>
              <p:cNvPr id="46" name="TextBox 45">
                <a:extLst>
                  <a:ext uri="{FF2B5EF4-FFF2-40B4-BE49-F238E27FC236}">
                    <a16:creationId xmlns="" xmlns:a16="http://schemas.microsoft.com/office/drawing/2014/main" id="{0D7783EC-C953-4447-AB56-F7A2A3ADC36F}"/>
                  </a:ext>
                </a:extLst>
              </p:cNvPr>
              <p:cNvSpPr txBox="1"/>
              <p:nvPr/>
            </p:nvSpPr>
            <p:spPr>
              <a:xfrm>
                <a:off x="5455414" y="5257224"/>
                <a:ext cx="28405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F134C"/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4</a:t>
                </a:r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="" xmlns:a16="http://schemas.microsoft.com/office/drawing/2014/main" id="{4BF58958-BEC2-49DB-A235-04EB332D0D5C}"/>
                  </a:ext>
                </a:extLst>
              </p:cNvPr>
              <p:cNvSpPr txBox="1"/>
              <p:nvPr/>
            </p:nvSpPr>
            <p:spPr>
              <a:xfrm>
                <a:off x="6487219" y="5257224"/>
                <a:ext cx="28405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F134C"/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6</a:t>
                </a: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="" xmlns:a16="http://schemas.microsoft.com/office/drawing/2014/main" id="{A12419FD-DEB2-4484-B21A-28CE3CAC456F}"/>
                  </a:ext>
                </a:extLst>
              </p:cNvPr>
              <p:cNvSpPr txBox="1"/>
              <p:nvPr/>
            </p:nvSpPr>
            <p:spPr>
              <a:xfrm>
                <a:off x="7519024" y="5257224"/>
                <a:ext cx="28405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F134C"/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8</a:t>
                </a:r>
              </a:p>
            </p:txBody>
          </p:sp>
          <p:sp>
            <p:nvSpPr>
              <p:cNvPr id="49" name="TextBox 48">
                <a:extLst>
                  <a:ext uri="{FF2B5EF4-FFF2-40B4-BE49-F238E27FC236}">
                    <a16:creationId xmlns="" xmlns:a16="http://schemas.microsoft.com/office/drawing/2014/main" id="{96AD59CC-E529-4461-BC18-6E66BE211283}"/>
                  </a:ext>
                </a:extLst>
              </p:cNvPr>
              <p:cNvSpPr txBox="1"/>
              <p:nvPr/>
            </p:nvSpPr>
            <p:spPr>
              <a:xfrm>
                <a:off x="8503857" y="5257224"/>
                <a:ext cx="38343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F134C"/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10</a:t>
                </a:r>
              </a:p>
            </p:txBody>
          </p:sp>
          <p:sp>
            <p:nvSpPr>
              <p:cNvPr id="50" name="TextBox 49">
                <a:extLst>
                  <a:ext uri="{FF2B5EF4-FFF2-40B4-BE49-F238E27FC236}">
                    <a16:creationId xmlns="" xmlns:a16="http://schemas.microsoft.com/office/drawing/2014/main" id="{3C53C0CF-E71F-4F29-989A-1BBB78C3D787}"/>
                  </a:ext>
                </a:extLst>
              </p:cNvPr>
              <p:cNvSpPr txBox="1"/>
              <p:nvPr/>
            </p:nvSpPr>
            <p:spPr>
              <a:xfrm>
                <a:off x="9535220" y="5257224"/>
                <a:ext cx="38343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F134C"/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12</a:t>
                </a:r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="" xmlns:a16="http://schemas.microsoft.com/office/drawing/2014/main" id="{3F9E974B-3D75-4475-816B-52B8B524246A}"/>
                  </a:ext>
                </a:extLst>
              </p:cNvPr>
              <p:cNvSpPr txBox="1"/>
              <p:nvPr/>
            </p:nvSpPr>
            <p:spPr>
              <a:xfrm>
                <a:off x="4748833" y="5522707"/>
                <a:ext cx="265810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F134C"/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Months since Randomization</a:t>
                </a:r>
              </a:p>
            </p:txBody>
          </p:sp>
          <p:sp>
            <p:nvSpPr>
              <p:cNvPr id="52" name="TextBox 51">
                <a:extLst>
                  <a:ext uri="{FF2B5EF4-FFF2-40B4-BE49-F238E27FC236}">
                    <a16:creationId xmlns="" xmlns:a16="http://schemas.microsoft.com/office/drawing/2014/main" id="{4F4654A9-2774-4779-9413-6EB3CE1E7C3E}"/>
                  </a:ext>
                </a:extLst>
              </p:cNvPr>
              <p:cNvSpPr txBox="1"/>
              <p:nvPr/>
            </p:nvSpPr>
            <p:spPr>
              <a:xfrm rot="16200000">
                <a:off x="1749853" y="3202766"/>
                <a:ext cx="235192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F134C"/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Cumulative Incidence (%)</a:t>
                </a:r>
              </a:p>
            </p:txBody>
          </p:sp>
          <p:sp>
            <p:nvSpPr>
              <p:cNvPr id="53" name="TextBox 52">
                <a:extLst>
                  <a:ext uri="{FF2B5EF4-FFF2-40B4-BE49-F238E27FC236}">
                    <a16:creationId xmlns="" xmlns:a16="http://schemas.microsoft.com/office/drawing/2014/main" id="{58DE32A2-B791-4805-97E1-2C9596735DB9}"/>
                  </a:ext>
                </a:extLst>
              </p:cNvPr>
              <p:cNvSpPr txBox="1"/>
              <p:nvPr/>
            </p:nvSpPr>
            <p:spPr>
              <a:xfrm>
                <a:off x="8137527" y="2748408"/>
                <a:ext cx="175669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F134C"/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F134C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Ticagrelor 5.4%</a:t>
                </a:r>
              </a:p>
            </p:txBody>
          </p:sp>
          <p:sp>
            <p:nvSpPr>
              <p:cNvPr id="54" name="TextBox 53">
                <a:extLst>
                  <a:ext uri="{FF2B5EF4-FFF2-40B4-BE49-F238E27FC236}">
                    <a16:creationId xmlns="" xmlns:a16="http://schemas.microsoft.com/office/drawing/2014/main" id="{3AA1EE16-9DBC-4ADA-B39B-B8370EED5631}"/>
                  </a:ext>
                </a:extLst>
              </p:cNvPr>
              <p:cNvSpPr txBox="1"/>
              <p:nvPr/>
            </p:nvSpPr>
            <p:spPr>
              <a:xfrm>
                <a:off x="8238003" y="3635899"/>
                <a:ext cx="165622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F134C"/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>
                        <a:lumMod val="50000"/>
                      </a:srgbClr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Prasugrel 4.8%</a:t>
                </a:r>
              </a:p>
            </p:txBody>
          </p:sp>
          <p:sp>
            <p:nvSpPr>
              <p:cNvPr id="57" name="TextBox 56">
                <a:extLst>
                  <a:ext uri="{FF2B5EF4-FFF2-40B4-BE49-F238E27FC236}">
                    <a16:creationId xmlns="" xmlns:a16="http://schemas.microsoft.com/office/drawing/2014/main" id="{F3AC2798-DEAD-4F08-AB6B-9894A3BBC3FD}"/>
                  </a:ext>
                </a:extLst>
              </p:cNvPr>
              <p:cNvSpPr txBox="1"/>
              <p:nvPr/>
            </p:nvSpPr>
            <p:spPr>
              <a:xfrm>
                <a:off x="6615764" y="4501894"/>
                <a:ext cx="333777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F134C"/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Hazard ratio, 1.12; 95% CI, 0.83-1.51</a:t>
                </a:r>
                <a:br>
                  <a:rPr kumimoji="0" 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</a:br>
                <a:r>
                  <a:rPr kumimoji="0" 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p=0.46</a:t>
                </a:r>
              </a:p>
            </p:txBody>
          </p:sp>
        </p:grpSp>
        <p:sp>
          <p:nvSpPr>
            <p:cNvPr id="5" name="Freeform: Shape 4">
              <a:extLst>
                <a:ext uri="{FF2B5EF4-FFF2-40B4-BE49-F238E27FC236}">
                  <a16:creationId xmlns="" xmlns:a16="http://schemas.microsoft.com/office/drawing/2014/main" id="{8E9BEBDE-EA82-4279-B2E1-B1DA645B38D7}"/>
                </a:ext>
              </a:extLst>
            </p:cNvPr>
            <p:cNvSpPr/>
            <p:nvPr/>
          </p:nvSpPr>
          <p:spPr>
            <a:xfrm>
              <a:off x="3538025" y="3425483"/>
              <a:ext cx="6189784" cy="1744394"/>
            </a:xfrm>
            <a:custGeom>
              <a:avLst/>
              <a:gdLst>
                <a:gd name="connsiteX0" fmla="*/ 0 w 6189784"/>
                <a:gd name="connsiteY0" fmla="*/ 1744394 h 1744394"/>
                <a:gd name="connsiteX1" fmla="*/ 28135 w 6189784"/>
                <a:gd name="connsiteY1" fmla="*/ 1090246 h 1744394"/>
                <a:gd name="connsiteX2" fmla="*/ 63304 w 6189784"/>
                <a:gd name="connsiteY2" fmla="*/ 914400 h 1744394"/>
                <a:gd name="connsiteX3" fmla="*/ 112541 w 6189784"/>
                <a:gd name="connsiteY3" fmla="*/ 808892 h 1744394"/>
                <a:gd name="connsiteX4" fmla="*/ 154744 w 6189784"/>
                <a:gd name="connsiteY4" fmla="*/ 724486 h 1744394"/>
                <a:gd name="connsiteX5" fmla="*/ 203981 w 6189784"/>
                <a:gd name="connsiteY5" fmla="*/ 633046 h 1744394"/>
                <a:gd name="connsiteX6" fmla="*/ 457200 w 6189784"/>
                <a:gd name="connsiteY6" fmla="*/ 633046 h 1744394"/>
                <a:gd name="connsiteX7" fmla="*/ 499403 w 6189784"/>
                <a:gd name="connsiteY7" fmla="*/ 626012 h 1744394"/>
                <a:gd name="connsiteX8" fmla="*/ 562707 w 6189784"/>
                <a:gd name="connsiteY8" fmla="*/ 611945 h 1744394"/>
                <a:gd name="connsiteX9" fmla="*/ 583809 w 6189784"/>
                <a:gd name="connsiteY9" fmla="*/ 604911 h 1744394"/>
                <a:gd name="connsiteX10" fmla="*/ 604910 w 6189784"/>
                <a:gd name="connsiteY10" fmla="*/ 590843 h 1744394"/>
                <a:gd name="connsiteX11" fmla="*/ 626012 w 6189784"/>
                <a:gd name="connsiteY11" fmla="*/ 583809 h 1744394"/>
                <a:gd name="connsiteX12" fmla="*/ 647113 w 6189784"/>
                <a:gd name="connsiteY12" fmla="*/ 569742 h 1744394"/>
                <a:gd name="connsiteX13" fmla="*/ 682283 w 6189784"/>
                <a:gd name="connsiteY13" fmla="*/ 569742 h 1744394"/>
                <a:gd name="connsiteX14" fmla="*/ 794824 w 6189784"/>
                <a:gd name="connsiteY14" fmla="*/ 569742 h 1744394"/>
                <a:gd name="connsiteX15" fmla="*/ 801858 w 6189784"/>
                <a:gd name="connsiteY15" fmla="*/ 548640 h 1744394"/>
                <a:gd name="connsiteX16" fmla="*/ 1083212 w 6189784"/>
                <a:gd name="connsiteY16" fmla="*/ 548640 h 1744394"/>
                <a:gd name="connsiteX17" fmla="*/ 1125415 w 6189784"/>
                <a:gd name="connsiteY17" fmla="*/ 520505 h 1744394"/>
                <a:gd name="connsiteX18" fmla="*/ 1287193 w 6189784"/>
                <a:gd name="connsiteY18" fmla="*/ 520505 h 1744394"/>
                <a:gd name="connsiteX19" fmla="*/ 1287193 w 6189784"/>
                <a:gd name="connsiteY19" fmla="*/ 520505 h 1744394"/>
                <a:gd name="connsiteX20" fmla="*/ 1350498 w 6189784"/>
                <a:gd name="connsiteY20" fmla="*/ 492369 h 1744394"/>
                <a:gd name="connsiteX21" fmla="*/ 1399735 w 6189784"/>
                <a:gd name="connsiteY21" fmla="*/ 478302 h 1744394"/>
                <a:gd name="connsiteX22" fmla="*/ 1413803 w 6189784"/>
                <a:gd name="connsiteY22" fmla="*/ 464234 h 1744394"/>
                <a:gd name="connsiteX23" fmla="*/ 1983544 w 6189784"/>
                <a:gd name="connsiteY23" fmla="*/ 464234 h 1744394"/>
                <a:gd name="connsiteX24" fmla="*/ 2025747 w 6189784"/>
                <a:gd name="connsiteY24" fmla="*/ 436099 h 1744394"/>
                <a:gd name="connsiteX25" fmla="*/ 2250830 w 6189784"/>
                <a:gd name="connsiteY25" fmla="*/ 436099 h 1744394"/>
                <a:gd name="connsiteX26" fmla="*/ 2278966 w 6189784"/>
                <a:gd name="connsiteY26" fmla="*/ 393895 h 1744394"/>
                <a:gd name="connsiteX27" fmla="*/ 2504049 w 6189784"/>
                <a:gd name="connsiteY27" fmla="*/ 393895 h 1744394"/>
                <a:gd name="connsiteX28" fmla="*/ 2504049 w 6189784"/>
                <a:gd name="connsiteY28" fmla="*/ 393895 h 1744394"/>
                <a:gd name="connsiteX29" fmla="*/ 2567353 w 6189784"/>
                <a:gd name="connsiteY29" fmla="*/ 337625 h 1744394"/>
                <a:gd name="connsiteX30" fmla="*/ 2679895 w 6189784"/>
                <a:gd name="connsiteY30" fmla="*/ 337625 h 1744394"/>
                <a:gd name="connsiteX31" fmla="*/ 2679895 w 6189784"/>
                <a:gd name="connsiteY31" fmla="*/ 337625 h 1744394"/>
                <a:gd name="connsiteX32" fmla="*/ 2722098 w 6189784"/>
                <a:gd name="connsiteY32" fmla="*/ 288388 h 1744394"/>
                <a:gd name="connsiteX33" fmla="*/ 2785403 w 6189784"/>
                <a:gd name="connsiteY33" fmla="*/ 260252 h 1744394"/>
                <a:gd name="connsiteX34" fmla="*/ 2785403 w 6189784"/>
                <a:gd name="connsiteY34" fmla="*/ 253219 h 1744394"/>
                <a:gd name="connsiteX35" fmla="*/ 3298873 w 6189784"/>
                <a:gd name="connsiteY35" fmla="*/ 253219 h 1744394"/>
                <a:gd name="connsiteX36" fmla="*/ 3327009 w 6189784"/>
                <a:gd name="connsiteY36" fmla="*/ 225083 h 1744394"/>
                <a:gd name="connsiteX37" fmla="*/ 3622430 w 6189784"/>
                <a:gd name="connsiteY37" fmla="*/ 225083 h 1744394"/>
                <a:gd name="connsiteX38" fmla="*/ 3664633 w 6189784"/>
                <a:gd name="connsiteY38" fmla="*/ 203982 h 1744394"/>
                <a:gd name="connsiteX39" fmla="*/ 3903784 w 6189784"/>
                <a:gd name="connsiteY39" fmla="*/ 211015 h 1744394"/>
                <a:gd name="connsiteX40" fmla="*/ 3945987 w 6189784"/>
                <a:gd name="connsiteY40" fmla="*/ 168812 h 1744394"/>
                <a:gd name="connsiteX41" fmla="*/ 4051495 w 6189784"/>
                <a:gd name="connsiteY41" fmla="*/ 168812 h 1744394"/>
                <a:gd name="connsiteX42" fmla="*/ 4093698 w 6189784"/>
                <a:gd name="connsiteY42" fmla="*/ 133643 h 1744394"/>
                <a:gd name="connsiteX43" fmla="*/ 4473526 w 6189784"/>
                <a:gd name="connsiteY43" fmla="*/ 133643 h 1744394"/>
                <a:gd name="connsiteX44" fmla="*/ 4473526 w 6189784"/>
                <a:gd name="connsiteY44" fmla="*/ 133643 h 1744394"/>
                <a:gd name="connsiteX45" fmla="*/ 4543864 w 6189784"/>
                <a:gd name="connsiteY45" fmla="*/ 84406 h 1744394"/>
                <a:gd name="connsiteX46" fmla="*/ 4691575 w 6189784"/>
                <a:gd name="connsiteY46" fmla="*/ 84406 h 1744394"/>
                <a:gd name="connsiteX47" fmla="*/ 4719710 w 6189784"/>
                <a:gd name="connsiteY47" fmla="*/ 56271 h 1744394"/>
                <a:gd name="connsiteX48" fmla="*/ 4916658 w 6189784"/>
                <a:gd name="connsiteY48" fmla="*/ 56271 h 1744394"/>
                <a:gd name="connsiteX49" fmla="*/ 4972929 w 6189784"/>
                <a:gd name="connsiteY49" fmla="*/ 14068 h 1744394"/>
                <a:gd name="connsiteX50" fmla="*/ 5662246 w 6189784"/>
                <a:gd name="connsiteY50" fmla="*/ 28135 h 1744394"/>
                <a:gd name="connsiteX51" fmla="*/ 5690381 w 6189784"/>
                <a:gd name="connsiteY51" fmla="*/ 0 h 1744394"/>
                <a:gd name="connsiteX52" fmla="*/ 6189784 w 6189784"/>
                <a:gd name="connsiteY52" fmla="*/ 7034 h 1744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6189784" h="1744394">
                  <a:moveTo>
                    <a:pt x="0" y="1744394"/>
                  </a:moveTo>
                  <a:lnTo>
                    <a:pt x="28135" y="1090246"/>
                  </a:lnTo>
                  <a:lnTo>
                    <a:pt x="63304" y="914400"/>
                  </a:lnTo>
                  <a:lnTo>
                    <a:pt x="112541" y="808892"/>
                  </a:lnTo>
                  <a:lnTo>
                    <a:pt x="154744" y="724486"/>
                  </a:lnTo>
                  <a:lnTo>
                    <a:pt x="203981" y="633046"/>
                  </a:lnTo>
                  <a:lnTo>
                    <a:pt x="457200" y="633046"/>
                  </a:lnTo>
                  <a:lnTo>
                    <a:pt x="499403" y="626012"/>
                  </a:lnTo>
                  <a:cubicBezTo>
                    <a:pt x="520504" y="621323"/>
                    <a:pt x="541736" y="617188"/>
                    <a:pt x="562707" y="611945"/>
                  </a:cubicBezTo>
                  <a:cubicBezTo>
                    <a:pt x="569900" y="610147"/>
                    <a:pt x="577177" y="608227"/>
                    <a:pt x="583809" y="604911"/>
                  </a:cubicBezTo>
                  <a:cubicBezTo>
                    <a:pt x="591370" y="601130"/>
                    <a:pt x="597349" y="594624"/>
                    <a:pt x="604910" y="590843"/>
                  </a:cubicBezTo>
                  <a:cubicBezTo>
                    <a:pt x="611542" y="587527"/>
                    <a:pt x="619380" y="587125"/>
                    <a:pt x="626012" y="583809"/>
                  </a:cubicBezTo>
                  <a:cubicBezTo>
                    <a:pt x="633573" y="580029"/>
                    <a:pt x="638912" y="571792"/>
                    <a:pt x="647113" y="569742"/>
                  </a:cubicBezTo>
                  <a:cubicBezTo>
                    <a:pt x="658486" y="566899"/>
                    <a:pt x="670560" y="569742"/>
                    <a:pt x="682283" y="569742"/>
                  </a:cubicBezTo>
                  <a:lnTo>
                    <a:pt x="794824" y="569742"/>
                  </a:lnTo>
                  <a:lnTo>
                    <a:pt x="801858" y="548640"/>
                  </a:lnTo>
                  <a:lnTo>
                    <a:pt x="1083212" y="548640"/>
                  </a:lnTo>
                  <a:lnTo>
                    <a:pt x="1125415" y="520505"/>
                  </a:lnTo>
                  <a:lnTo>
                    <a:pt x="1287193" y="520505"/>
                  </a:lnTo>
                  <a:lnTo>
                    <a:pt x="1287193" y="520505"/>
                  </a:lnTo>
                  <a:cubicBezTo>
                    <a:pt x="1308295" y="511126"/>
                    <a:pt x="1328945" y="500659"/>
                    <a:pt x="1350498" y="492369"/>
                  </a:cubicBezTo>
                  <a:cubicBezTo>
                    <a:pt x="1359030" y="489088"/>
                    <a:pt x="1390014" y="484134"/>
                    <a:pt x="1399735" y="478302"/>
                  </a:cubicBezTo>
                  <a:cubicBezTo>
                    <a:pt x="1405422" y="474890"/>
                    <a:pt x="1409114" y="468923"/>
                    <a:pt x="1413803" y="464234"/>
                  </a:cubicBezTo>
                  <a:lnTo>
                    <a:pt x="1983544" y="464234"/>
                  </a:lnTo>
                  <a:lnTo>
                    <a:pt x="2025747" y="436099"/>
                  </a:lnTo>
                  <a:lnTo>
                    <a:pt x="2250830" y="436099"/>
                  </a:lnTo>
                  <a:lnTo>
                    <a:pt x="2278966" y="393895"/>
                  </a:lnTo>
                  <a:lnTo>
                    <a:pt x="2504049" y="393895"/>
                  </a:lnTo>
                  <a:lnTo>
                    <a:pt x="2504049" y="393895"/>
                  </a:lnTo>
                  <a:cubicBezTo>
                    <a:pt x="2558321" y="347376"/>
                    <a:pt x="2538001" y="366977"/>
                    <a:pt x="2567353" y="337625"/>
                  </a:cubicBezTo>
                  <a:lnTo>
                    <a:pt x="2679895" y="337625"/>
                  </a:lnTo>
                  <a:lnTo>
                    <a:pt x="2679895" y="337625"/>
                  </a:lnTo>
                  <a:cubicBezTo>
                    <a:pt x="2693963" y="321213"/>
                    <a:pt x="2704805" y="301358"/>
                    <a:pt x="2722098" y="288388"/>
                  </a:cubicBezTo>
                  <a:cubicBezTo>
                    <a:pt x="2777829" y="246590"/>
                    <a:pt x="2748823" y="296831"/>
                    <a:pt x="2785403" y="260252"/>
                  </a:cubicBezTo>
                  <a:lnTo>
                    <a:pt x="2785403" y="253219"/>
                  </a:lnTo>
                  <a:lnTo>
                    <a:pt x="3298873" y="253219"/>
                  </a:lnTo>
                  <a:lnTo>
                    <a:pt x="3327009" y="225083"/>
                  </a:lnTo>
                  <a:lnTo>
                    <a:pt x="3622430" y="225083"/>
                  </a:lnTo>
                  <a:lnTo>
                    <a:pt x="3664633" y="203982"/>
                  </a:lnTo>
                  <a:lnTo>
                    <a:pt x="3903784" y="211015"/>
                  </a:lnTo>
                  <a:lnTo>
                    <a:pt x="3945987" y="168812"/>
                  </a:lnTo>
                  <a:lnTo>
                    <a:pt x="4051495" y="168812"/>
                  </a:lnTo>
                  <a:lnTo>
                    <a:pt x="4093698" y="133643"/>
                  </a:lnTo>
                  <a:lnTo>
                    <a:pt x="4473526" y="133643"/>
                  </a:lnTo>
                  <a:lnTo>
                    <a:pt x="4473526" y="133643"/>
                  </a:lnTo>
                  <a:cubicBezTo>
                    <a:pt x="4538681" y="82967"/>
                    <a:pt x="4510097" y="84406"/>
                    <a:pt x="4543864" y="84406"/>
                  </a:cubicBezTo>
                  <a:lnTo>
                    <a:pt x="4691575" y="84406"/>
                  </a:lnTo>
                  <a:lnTo>
                    <a:pt x="4719710" y="56271"/>
                  </a:lnTo>
                  <a:lnTo>
                    <a:pt x="4916658" y="56271"/>
                  </a:lnTo>
                  <a:lnTo>
                    <a:pt x="4972929" y="14068"/>
                  </a:lnTo>
                  <a:lnTo>
                    <a:pt x="5662246" y="28135"/>
                  </a:lnTo>
                  <a:lnTo>
                    <a:pt x="5690381" y="0"/>
                  </a:lnTo>
                  <a:lnTo>
                    <a:pt x="6189784" y="7034"/>
                  </a:lnTo>
                </a:path>
              </a:pathLst>
            </a:custGeom>
            <a:noFill/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="" xmlns:a16="http://schemas.microsoft.com/office/drawing/2014/main" id="{F5D71453-AE31-4C7C-8892-C7C2C54C81A9}"/>
                </a:ext>
              </a:extLst>
            </p:cNvPr>
            <p:cNvSpPr/>
            <p:nvPr/>
          </p:nvSpPr>
          <p:spPr>
            <a:xfrm>
              <a:off x="3545058" y="3221502"/>
              <a:ext cx="6189785" cy="1955409"/>
            </a:xfrm>
            <a:custGeom>
              <a:avLst/>
              <a:gdLst>
                <a:gd name="connsiteX0" fmla="*/ 0 w 6189785"/>
                <a:gd name="connsiteY0" fmla="*/ 1955409 h 1955409"/>
                <a:gd name="connsiteX1" fmla="*/ 35170 w 6189785"/>
                <a:gd name="connsiteY1" fmla="*/ 1406769 h 1955409"/>
                <a:gd name="connsiteX2" fmla="*/ 49237 w 6189785"/>
                <a:gd name="connsiteY2" fmla="*/ 1181686 h 1955409"/>
                <a:gd name="connsiteX3" fmla="*/ 56271 w 6189785"/>
                <a:gd name="connsiteY3" fmla="*/ 1012873 h 1955409"/>
                <a:gd name="connsiteX4" fmla="*/ 147711 w 6189785"/>
                <a:gd name="connsiteY4" fmla="*/ 963636 h 1955409"/>
                <a:gd name="connsiteX5" fmla="*/ 203982 w 6189785"/>
                <a:gd name="connsiteY5" fmla="*/ 851095 h 1955409"/>
                <a:gd name="connsiteX6" fmla="*/ 260253 w 6189785"/>
                <a:gd name="connsiteY6" fmla="*/ 837027 h 1955409"/>
                <a:gd name="connsiteX7" fmla="*/ 274320 w 6189785"/>
                <a:gd name="connsiteY7" fmla="*/ 773723 h 1955409"/>
                <a:gd name="connsiteX8" fmla="*/ 344659 w 6189785"/>
                <a:gd name="connsiteY8" fmla="*/ 752621 h 1955409"/>
                <a:gd name="connsiteX9" fmla="*/ 351693 w 6189785"/>
                <a:gd name="connsiteY9" fmla="*/ 703384 h 1955409"/>
                <a:gd name="connsiteX10" fmla="*/ 436099 w 6189785"/>
                <a:gd name="connsiteY10" fmla="*/ 696350 h 1955409"/>
                <a:gd name="connsiteX11" fmla="*/ 457200 w 6189785"/>
                <a:gd name="connsiteY11" fmla="*/ 626012 h 1955409"/>
                <a:gd name="connsiteX12" fmla="*/ 569742 w 6189785"/>
                <a:gd name="connsiteY12" fmla="*/ 626012 h 1955409"/>
                <a:gd name="connsiteX13" fmla="*/ 590844 w 6189785"/>
                <a:gd name="connsiteY13" fmla="*/ 604910 h 1955409"/>
                <a:gd name="connsiteX14" fmla="*/ 682284 w 6189785"/>
                <a:gd name="connsiteY14" fmla="*/ 604910 h 1955409"/>
                <a:gd name="connsiteX15" fmla="*/ 689317 w 6189785"/>
                <a:gd name="connsiteY15" fmla="*/ 548640 h 1955409"/>
                <a:gd name="connsiteX16" fmla="*/ 752622 w 6189785"/>
                <a:gd name="connsiteY16" fmla="*/ 492369 h 1955409"/>
                <a:gd name="connsiteX17" fmla="*/ 963637 w 6189785"/>
                <a:gd name="connsiteY17" fmla="*/ 492369 h 1955409"/>
                <a:gd name="connsiteX18" fmla="*/ 984739 w 6189785"/>
                <a:gd name="connsiteY18" fmla="*/ 464233 h 1955409"/>
                <a:gd name="connsiteX19" fmla="*/ 1104314 w 6189785"/>
                <a:gd name="connsiteY19" fmla="*/ 457200 h 1955409"/>
                <a:gd name="connsiteX20" fmla="*/ 1118382 w 6189785"/>
                <a:gd name="connsiteY20" fmla="*/ 443132 h 1955409"/>
                <a:gd name="connsiteX21" fmla="*/ 1216856 w 6189785"/>
                <a:gd name="connsiteY21" fmla="*/ 443132 h 1955409"/>
                <a:gd name="connsiteX22" fmla="*/ 1237957 w 6189785"/>
                <a:gd name="connsiteY22" fmla="*/ 422030 h 1955409"/>
                <a:gd name="connsiteX23" fmla="*/ 1350499 w 6189785"/>
                <a:gd name="connsiteY23" fmla="*/ 422030 h 1955409"/>
                <a:gd name="connsiteX24" fmla="*/ 1371600 w 6189785"/>
                <a:gd name="connsiteY24" fmla="*/ 393895 h 1955409"/>
                <a:gd name="connsiteX25" fmla="*/ 1871004 w 6189785"/>
                <a:gd name="connsiteY25" fmla="*/ 393895 h 1955409"/>
                <a:gd name="connsiteX26" fmla="*/ 1920240 w 6189785"/>
                <a:gd name="connsiteY26" fmla="*/ 365760 h 1955409"/>
                <a:gd name="connsiteX27" fmla="*/ 2004647 w 6189785"/>
                <a:gd name="connsiteY27" fmla="*/ 309489 h 1955409"/>
                <a:gd name="connsiteX28" fmla="*/ 2025748 w 6189785"/>
                <a:gd name="connsiteY28" fmla="*/ 302455 h 1955409"/>
                <a:gd name="connsiteX29" fmla="*/ 2046850 w 6189785"/>
                <a:gd name="connsiteY29" fmla="*/ 295421 h 1955409"/>
                <a:gd name="connsiteX30" fmla="*/ 2067951 w 6189785"/>
                <a:gd name="connsiteY30" fmla="*/ 281353 h 1955409"/>
                <a:gd name="connsiteX31" fmla="*/ 2089053 w 6189785"/>
                <a:gd name="connsiteY31" fmla="*/ 274320 h 1955409"/>
                <a:gd name="connsiteX32" fmla="*/ 2827607 w 6189785"/>
                <a:gd name="connsiteY32" fmla="*/ 274320 h 1955409"/>
                <a:gd name="connsiteX33" fmla="*/ 2855742 w 6189785"/>
                <a:gd name="connsiteY33" fmla="*/ 246184 h 1955409"/>
                <a:gd name="connsiteX34" fmla="*/ 2919047 w 6189785"/>
                <a:gd name="connsiteY34" fmla="*/ 246184 h 1955409"/>
                <a:gd name="connsiteX35" fmla="*/ 2947182 w 6189785"/>
                <a:gd name="connsiteY35" fmla="*/ 218049 h 1955409"/>
                <a:gd name="connsiteX36" fmla="*/ 3334044 w 6189785"/>
                <a:gd name="connsiteY36" fmla="*/ 218049 h 1955409"/>
                <a:gd name="connsiteX37" fmla="*/ 3397348 w 6189785"/>
                <a:gd name="connsiteY37" fmla="*/ 196947 h 1955409"/>
                <a:gd name="connsiteX38" fmla="*/ 3467687 w 6189785"/>
                <a:gd name="connsiteY38" fmla="*/ 189913 h 1955409"/>
                <a:gd name="connsiteX39" fmla="*/ 3608364 w 6189785"/>
                <a:gd name="connsiteY39" fmla="*/ 189913 h 1955409"/>
                <a:gd name="connsiteX40" fmla="*/ 3636499 w 6189785"/>
                <a:gd name="connsiteY40" fmla="*/ 147710 h 1955409"/>
                <a:gd name="connsiteX41" fmla="*/ 3742007 w 6189785"/>
                <a:gd name="connsiteY41" fmla="*/ 147710 h 1955409"/>
                <a:gd name="connsiteX42" fmla="*/ 3770142 w 6189785"/>
                <a:gd name="connsiteY42" fmla="*/ 126609 h 1955409"/>
                <a:gd name="connsiteX43" fmla="*/ 3953022 w 6189785"/>
                <a:gd name="connsiteY43" fmla="*/ 126609 h 1955409"/>
                <a:gd name="connsiteX44" fmla="*/ 3967090 w 6189785"/>
                <a:gd name="connsiteY44" fmla="*/ 98473 h 1955409"/>
                <a:gd name="connsiteX45" fmla="*/ 4719711 w 6189785"/>
                <a:gd name="connsiteY45" fmla="*/ 98473 h 1955409"/>
                <a:gd name="connsiteX46" fmla="*/ 4733779 w 6189785"/>
                <a:gd name="connsiteY46" fmla="*/ 63304 h 1955409"/>
                <a:gd name="connsiteX47" fmla="*/ 4986997 w 6189785"/>
                <a:gd name="connsiteY47" fmla="*/ 63304 h 1955409"/>
                <a:gd name="connsiteX48" fmla="*/ 4986997 w 6189785"/>
                <a:gd name="connsiteY48" fmla="*/ 63304 h 1955409"/>
                <a:gd name="connsiteX49" fmla="*/ 5662247 w 6189785"/>
                <a:gd name="connsiteY49" fmla="*/ 63304 h 1955409"/>
                <a:gd name="connsiteX50" fmla="*/ 5711484 w 6189785"/>
                <a:gd name="connsiteY50" fmla="*/ 21101 h 1955409"/>
                <a:gd name="connsiteX51" fmla="*/ 6070210 w 6189785"/>
                <a:gd name="connsiteY51" fmla="*/ 21101 h 1955409"/>
                <a:gd name="connsiteX52" fmla="*/ 6091311 w 6189785"/>
                <a:gd name="connsiteY52" fmla="*/ 0 h 1955409"/>
                <a:gd name="connsiteX53" fmla="*/ 6189785 w 6189785"/>
                <a:gd name="connsiteY53" fmla="*/ 0 h 1955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6189785" h="1955409">
                  <a:moveTo>
                    <a:pt x="0" y="1955409"/>
                  </a:moveTo>
                  <a:lnTo>
                    <a:pt x="35170" y="1406769"/>
                  </a:lnTo>
                  <a:lnTo>
                    <a:pt x="49237" y="1181686"/>
                  </a:lnTo>
                  <a:lnTo>
                    <a:pt x="56271" y="1012873"/>
                  </a:lnTo>
                  <a:lnTo>
                    <a:pt x="147711" y="963636"/>
                  </a:lnTo>
                  <a:lnTo>
                    <a:pt x="203982" y="851095"/>
                  </a:lnTo>
                  <a:lnTo>
                    <a:pt x="260253" y="837027"/>
                  </a:lnTo>
                  <a:lnTo>
                    <a:pt x="274320" y="773723"/>
                  </a:lnTo>
                  <a:lnTo>
                    <a:pt x="344659" y="752621"/>
                  </a:lnTo>
                  <a:lnTo>
                    <a:pt x="351693" y="703384"/>
                  </a:lnTo>
                  <a:lnTo>
                    <a:pt x="436099" y="696350"/>
                  </a:lnTo>
                  <a:lnTo>
                    <a:pt x="457200" y="626012"/>
                  </a:lnTo>
                  <a:lnTo>
                    <a:pt x="569742" y="626012"/>
                  </a:lnTo>
                  <a:lnTo>
                    <a:pt x="590844" y="604910"/>
                  </a:lnTo>
                  <a:lnTo>
                    <a:pt x="682284" y="604910"/>
                  </a:lnTo>
                  <a:lnTo>
                    <a:pt x="689317" y="548640"/>
                  </a:lnTo>
                  <a:lnTo>
                    <a:pt x="752622" y="492369"/>
                  </a:lnTo>
                  <a:lnTo>
                    <a:pt x="963637" y="492369"/>
                  </a:lnTo>
                  <a:lnTo>
                    <a:pt x="984739" y="464233"/>
                  </a:lnTo>
                  <a:lnTo>
                    <a:pt x="1104314" y="457200"/>
                  </a:lnTo>
                  <a:lnTo>
                    <a:pt x="1118382" y="443132"/>
                  </a:lnTo>
                  <a:lnTo>
                    <a:pt x="1216856" y="443132"/>
                  </a:lnTo>
                  <a:lnTo>
                    <a:pt x="1237957" y="422030"/>
                  </a:lnTo>
                  <a:lnTo>
                    <a:pt x="1350499" y="422030"/>
                  </a:lnTo>
                  <a:lnTo>
                    <a:pt x="1371600" y="393895"/>
                  </a:lnTo>
                  <a:lnTo>
                    <a:pt x="1871004" y="393895"/>
                  </a:lnTo>
                  <a:lnTo>
                    <a:pt x="1920240" y="365760"/>
                  </a:lnTo>
                  <a:cubicBezTo>
                    <a:pt x="1972931" y="313069"/>
                    <a:pt x="1943569" y="329848"/>
                    <a:pt x="2004647" y="309489"/>
                  </a:cubicBezTo>
                  <a:lnTo>
                    <a:pt x="2025748" y="302455"/>
                  </a:lnTo>
                  <a:lnTo>
                    <a:pt x="2046850" y="295421"/>
                  </a:lnTo>
                  <a:cubicBezTo>
                    <a:pt x="2053884" y="290732"/>
                    <a:pt x="2060390" y="285133"/>
                    <a:pt x="2067951" y="281353"/>
                  </a:cubicBezTo>
                  <a:cubicBezTo>
                    <a:pt x="2074583" y="278037"/>
                    <a:pt x="2089053" y="274320"/>
                    <a:pt x="2089053" y="274320"/>
                  </a:cubicBezTo>
                  <a:lnTo>
                    <a:pt x="2827607" y="274320"/>
                  </a:lnTo>
                  <a:lnTo>
                    <a:pt x="2855742" y="246184"/>
                  </a:lnTo>
                  <a:lnTo>
                    <a:pt x="2919047" y="246184"/>
                  </a:lnTo>
                  <a:lnTo>
                    <a:pt x="2947182" y="218049"/>
                  </a:lnTo>
                  <a:lnTo>
                    <a:pt x="3334044" y="218049"/>
                  </a:lnTo>
                  <a:lnTo>
                    <a:pt x="3397348" y="196947"/>
                  </a:lnTo>
                  <a:lnTo>
                    <a:pt x="3467687" y="189913"/>
                  </a:lnTo>
                  <a:lnTo>
                    <a:pt x="3608364" y="189913"/>
                  </a:lnTo>
                  <a:lnTo>
                    <a:pt x="3636499" y="147710"/>
                  </a:lnTo>
                  <a:lnTo>
                    <a:pt x="3742007" y="147710"/>
                  </a:lnTo>
                  <a:lnTo>
                    <a:pt x="3770142" y="126609"/>
                  </a:lnTo>
                  <a:lnTo>
                    <a:pt x="3953022" y="126609"/>
                  </a:lnTo>
                  <a:lnTo>
                    <a:pt x="3967090" y="98473"/>
                  </a:lnTo>
                  <a:lnTo>
                    <a:pt x="4719711" y="98473"/>
                  </a:lnTo>
                  <a:lnTo>
                    <a:pt x="4733779" y="63304"/>
                  </a:lnTo>
                  <a:lnTo>
                    <a:pt x="4986997" y="63304"/>
                  </a:lnTo>
                  <a:lnTo>
                    <a:pt x="4986997" y="63304"/>
                  </a:lnTo>
                  <a:lnTo>
                    <a:pt x="5662247" y="63304"/>
                  </a:lnTo>
                  <a:lnTo>
                    <a:pt x="5711484" y="21101"/>
                  </a:lnTo>
                  <a:lnTo>
                    <a:pt x="6070210" y="21101"/>
                  </a:lnTo>
                  <a:lnTo>
                    <a:pt x="6091311" y="0"/>
                  </a:lnTo>
                  <a:lnTo>
                    <a:pt x="6189785" y="0"/>
                  </a:lnTo>
                </a:path>
              </a:pathLst>
            </a:cu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58" name="Rectangle: Rounded Corners 57">
            <a:hlinkClick r:id="rId3" action="ppaction://hlinksldjump"/>
            <a:extLst>
              <a:ext uri="{FF2B5EF4-FFF2-40B4-BE49-F238E27FC236}">
                <a16:creationId xmlns="" xmlns:a16="http://schemas.microsoft.com/office/drawing/2014/main" id="{609BD043-6670-4CC6-9691-5B6F98DE3C78}"/>
              </a:ext>
            </a:extLst>
          </p:cNvPr>
          <p:cNvSpPr/>
          <p:nvPr/>
        </p:nvSpPr>
        <p:spPr>
          <a:xfrm>
            <a:off x="9619207" y="5754225"/>
            <a:ext cx="2242268" cy="583863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ISAR-REACT 5</a:t>
            </a:r>
            <a:br>
              <a:rPr lang="en-US" sz="1400" b="1" dirty="0"/>
            </a:br>
            <a:r>
              <a:rPr lang="en-US" sz="1400" b="1" dirty="0"/>
              <a:t>Types of Bleeding</a:t>
            </a:r>
          </a:p>
        </p:txBody>
      </p:sp>
    </p:spTree>
    <p:extLst>
      <p:ext uri="{BB962C8B-B14F-4D97-AF65-F5344CB8AC3E}">
        <p14:creationId xmlns:p14="http://schemas.microsoft.com/office/powerpoint/2010/main" val="123150135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D4D0937-6F3C-489A-8B5F-DF17C62233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/>
              <a:t>ISAR-REACT 5</a:t>
            </a:r>
            <a:r>
              <a:rPr lang="en-GB" i="1"/>
              <a:t/>
            </a:r>
            <a:br>
              <a:rPr lang="en-GB" i="1"/>
            </a:br>
            <a:r>
              <a:rPr lang="en-GB" i="1"/>
              <a:t>Types of bleeding</a:t>
            </a:r>
            <a:r>
              <a:rPr lang="en-GB" baseline="30000"/>
              <a:t>1</a:t>
            </a:r>
            <a:endParaRPr lang="en-GB" i="1" baseline="300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F5FFBD53-F6D4-4757-BE4F-38D1FE30F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432E5-F8E0-41AE-9A6B-AD730338B005}" type="slidenum">
              <a:rPr lang="en-US" smtClean="0"/>
              <a:pPr/>
              <a:t>27</a:t>
            </a:fld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="" xmlns:a16="http://schemas.microsoft.com/office/drawing/2014/main" id="{C8D206BA-A0FB-4A37-A38E-ABEF21E8CC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3987698"/>
              </p:ext>
            </p:extLst>
          </p:nvPr>
        </p:nvGraphicFramePr>
        <p:xfrm>
          <a:off x="1180098" y="1401513"/>
          <a:ext cx="9684104" cy="3426157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152204">
                  <a:extLst>
                    <a:ext uri="{9D8B030D-6E8A-4147-A177-3AD203B41FA5}">
                      <a16:colId xmlns="" xmlns:a16="http://schemas.microsoft.com/office/drawing/2014/main" val="697330127"/>
                    </a:ext>
                  </a:extLst>
                </a:gridCol>
                <a:gridCol w="3265950">
                  <a:extLst>
                    <a:ext uri="{9D8B030D-6E8A-4147-A177-3AD203B41FA5}">
                      <a16:colId xmlns="" xmlns:a16="http://schemas.microsoft.com/office/drawing/2014/main" val="2324783387"/>
                    </a:ext>
                  </a:extLst>
                </a:gridCol>
                <a:gridCol w="3265950">
                  <a:extLst>
                    <a:ext uri="{9D8B030D-6E8A-4147-A177-3AD203B41FA5}">
                      <a16:colId xmlns="" xmlns:a16="http://schemas.microsoft.com/office/drawing/2014/main" val="1909393460"/>
                    </a:ext>
                  </a:extLst>
                </a:gridCol>
              </a:tblGrid>
              <a:tr h="292057">
                <a:tc>
                  <a:txBody>
                    <a:bodyPr/>
                    <a:lstStyle/>
                    <a:p>
                      <a:r>
                        <a:rPr lang="en-GB" sz="1800" dirty="0"/>
                        <a:t>Bleeding </a:t>
                      </a:r>
                      <a:r>
                        <a:rPr lang="en-GB" sz="1800" dirty="0" err="1"/>
                        <a:t>Criterion</a:t>
                      </a:r>
                      <a:r>
                        <a:rPr lang="en-GB" sz="1800" baseline="30000" dirty="0" err="1"/>
                        <a:t>a</a:t>
                      </a:r>
                      <a:endParaRPr lang="en-GB" sz="1800" baseline="30000" dirty="0"/>
                    </a:p>
                  </a:txBody>
                  <a:tcPr marL="121920" marR="121920" marT="60960" marB="6096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Ticagrelor</a:t>
                      </a:r>
                    </a:p>
                    <a:p>
                      <a:pPr algn="ctr"/>
                      <a:r>
                        <a:rPr lang="en-GB" sz="1800" dirty="0"/>
                        <a:t>n/N (K-M%)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Prasugrel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/>
                        <a:t>n/N (K-M%)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="" xmlns:a16="http://schemas.microsoft.com/office/drawing/2014/main" val="408570928"/>
                  </a:ext>
                </a:extLst>
              </a:tr>
              <a:tr h="360070">
                <a:tc>
                  <a:txBody>
                    <a:bodyPr/>
                    <a:lstStyle/>
                    <a:p>
                      <a:r>
                        <a:rPr lang="en-GB" sz="1600" dirty="0"/>
                        <a:t>BARC 3-5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95/1989 (5.4)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80/1773 (4.8)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="" xmlns:a16="http://schemas.microsoft.com/office/drawing/2014/main" val="1745150738"/>
                  </a:ext>
                </a:extLst>
              </a:tr>
              <a:tr h="439238">
                <a:tc>
                  <a:txBody>
                    <a:bodyPr/>
                    <a:lstStyle/>
                    <a:p>
                      <a:pPr marL="274320" algn="l"/>
                      <a:r>
                        <a:rPr lang="en-GB" sz="1600" dirty="0"/>
                        <a:t>BARC 3a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47/95 (49.5)</a:t>
                      </a:r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41/80 (51.3)</a:t>
                      </a:r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="" xmlns:a16="http://schemas.microsoft.com/office/drawing/2014/main" val="2754340895"/>
                  </a:ext>
                </a:extLst>
              </a:tr>
              <a:tr h="292057">
                <a:tc>
                  <a:txBody>
                    <a:bodyPr/>
                    <a:lstStyle/>
                    <a:p>
                      <a:pPr marL="27432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/>
                        <a:t>BARC 3b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32/95 (33.7)</a:t>
                      </a:r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31/80 (38.8)</a:t>
                      </a:r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="" xmlns:a16="http://schemas.microsoft.com/office/drawing/2014/main" val="3673563558"/>
                  </a:ext>
                </a:extLst>
              </a:tr>
              <a:tr h="414081">
                <a:tc>
                  <a:txBody>
                    <a:bodyPr/>
                    <a:lstStyle/>
                    <a:p>
                      <a:pPr marL="274320" algn="l"/>
                      <a:r>
                        <a:rPr lang="en-GB" sz="1600" dirty="0"/>
                        <a:t>BARC 3c</a:t>
                      </a:r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4/95 (4.2)</a:t>
                      </a:r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2/80 (2.5)</a:t>
                      </a:r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="" xmlns:a16="http://schemas.microsoft.com/office/drawing/2014/main" val="1512580223"/>
                  </a:ext>
                </a:extLst>
              </a:tr>
              <a:tr h="439238">
                <a:tc>
                  <a:txBody>
                    <a:bodyPr/>
                    <a:lstStyle/>
                    <a:p>
                      <a:pPr marL="274320" algn="l"/>
                      <a:r>
                        <a:rPr lang="en-GB" sz="1600" dirty="0"/>
                        <a:t>BARC 4</a:t>
                      </a:r>
                      <a:endParaRPr lang="en-GB" sz="1600" dirty="0">
                        <a:solidFill>
                          <a:srgbClr val="FF0000"/>
                        </a:solidFill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8/95 (8.4)</a:t>
                      </a:r>
                      <a:endParaRPr lang="en-GB" sz="1600" dirty="0">
                        <a:solidFill>
                          <a:srgbClr val="FF0000"/>
                        </a:solidFill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2/80 (2.5)</a:t>
                      </a:r>
                      <a:endParaRPr lang="en-GB" sz="1600" dirty="0">
                        <a:solidFill>
                          <a:srgbClr val="FF0000"/>
                        </a:solidFill>
                      </a:endParaRP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="" xmlns:a16="http://schemas.microsoft.com/office/drawing/2014/main" val="1106801926"/>
                  </a:ext>
                </a:extLst>
              </a:tr>
              <a:tr h="292057">
                <a:tc>
                  <a:txBody>
                    <a:bodyPr/>
                    <a:lstStyle/>
                    <a:p>
                      <a:pPr marL="274320" algn="l"/>
                      <a:r>
                        <a:rPr lang="en-GB" sz="1600" dirty="0"/>
                        <a:t>BARC 5a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1/95 (1.1)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0/80 (0.0)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="" xmlns:a16="http://schemas.microsoft.com/office/drawing/2014/main" val="4244625390"/>
                  </a:ext>
                </a:extLst>
              </a:tr>
              <a:tr h="292057">
                <a:tc>
                  <a:txBody>
                    <a:bodyPr/>
                    <a:lstStyle/>
                    <a:p>
                      <a:pPr marL="27432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/>
                        <a:t>BARC 5b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3/95 (3.2)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4/80 (5.0)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="" xmlns:a16="http://schemas.microsoft.com/office/drawing/2014/main" val="2553351950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 Placeholder 3">
                <a:extLst>
                  <a:ext uri="{FF2B5EF4-FFF2-40B4-BE49-F238E27FC236}">
                    <a16:creationId xmlns="" xmlns:a16="http://schemas.microsoft.com/office/drawing/2014/main" id="{254A01C4-8AA6-4293-8898-2EE554098F3D}"/>
                  </a:ext>
                </a:extLst>
              </p:cNvPr>
              <p:cNvSpPr>
                <a:spLocks noGrp="1"/>
              </p:cNvSpPr>
              <p:nvPr>
                <p:ph type="body" sz="quarter" idx="13"/>
              </p:nvPr>
            </p:nvSpPr>
            <p:spPr>
              <a:xfrm>
                <a:off x="457199" y="5852160"/>
                <a:ext cx="10407002" cy="1005840"/>
              </a:xfrm>
            </p:spPr>
            <p:txBody>
              <a:bodyPr/>
              <a:lstStyle/>
              <a:p>
                <a:pPr>
                  <a:spcBef>
                    <a:spcPts val="0"/>
                  </a:spcBef>
                </a:pPr>
                <a:r>
                  <a:rPr lang="en-GB" baseline="30000" dirty="0" err="1"/>
                  <a:t>a</a:t>
                </a:r>
                <a:r>
                  <a:rPr lang="en-GB" dirty="0" err="1"/>
                  <a:t>Bleeding</a:t>
                </a:r>
                <a:r>
                  <a:rPr lang="en-GB" dirty="0"/>
                  <a:t> evaluated in </a:t>
                </a:r>
                <a:r>
                  <a:rPr lang="en-GB" dirty="0" err="1"/>
                  <a:t>mITT</a:t>
                </a:r>
                <a:r>
                  <a:rPr lang="en-GB" dirty="0"/>
                  <a:t> population, </a:t>
                </a:r>
                <a:r>
                  <a:rPr lang="en-GB" baseline="30000" dirty="0" err="1">
                    <a:solidFill>
                      <a:srgbClr val="000000"/>
                    </a:solidFill>
                  </a:rPr>
                  <a:t>a</a:t>
                </a:r>
                <a:r>
                  <a:rPr lang="en-GB" dirty="0" err="1">
                    <a:solidFill>
                      <a:srgbClr val="000000"/>
                    </a:solidFill>
                  </a:rPr>
                  <a:t>Defined</a:t>
                </a:r>
                <a:r>
                  <a:rPr lang="en-GB" dirty="0">
                    <a:solidFill>
                      <a:srgbClr val="000000"/>
                    </a:solidFill>
                  </a:rPr>
                  <a:t> as all patients who received at least one dose of the randomly assigned trial drug and were assessed for bleeding events up to 7 days after discontinuation of the drug.</a:t>
                </a:r>
                <a:endParaRPr lang="en-GB" dirty="0"/>
              </a:p>
              <a:p>
                <a:pPr>
                  <a:spcBef>
                    <a:spcPts val="0"/>
                  </a:spcBef>
                </a:pPr>
                <a:r>
                  <a:rPr lang="en-GB" dirty="0"/>
                  <a:t>Note: Type 3a = Overt bleeding plus </a:t>
                </a:r>
                <a:r>
                  <a:rPr lang="en-GB" dirty="0" err="1"/>
                  <a:t>hemoglobin</a:t>
                </a:r>
                <a:r>
                  <a:rPr lang="en-GB" dirty="0"/>
                  <a:t> drop of 3 to &lt;5 g/dL* (provided </a:t>
                </a:r>
                <a:r>
                  <a:rPr lang="en-GB" dirty="0" err="1"/>
                  <a:t>hemoglobin</a:t>
                </a:r>
                <a:r>
                  <a:rPr lang="en-GB" dirty="0"/>
                  <a:t> drop is related to bleed), Any transfusion with overt bleeding. </a:t>
                </a:r>
                <a:br>
                  <a:rPr lang="en-GB" dirty="0"/>
                </a:br>
                <a:r>
                  <a:rPr lang="en-GB" dirty="0"/>
                  <a:t>Type 3b = Overt bleeding plus </a:t>
                </a:r>
                <a:r>
                  <a:rPr lang="en-GB" dirty="0" err="1"/>
                  <a:t>hemoglobin</a:t>
                </a:r>
                <a:r>
                  <a:rPr lang="en-GB" dirty="0"/>
                  <a:t> drop ≥5 g/dL* (provided haemoglobin drop is related to bleed), Cardiac tamponade, Bleeding requiring surgical intervention for control (excluding dental/nasal/skin/</a:t>
                </a:r>
                <a:r>
                  <a:rPr lang="en-GB" dirty="0" err="1"/>
                  <a:t>hemorrhoid</a:t>
                </a:r>
                <a:r>
                  <a:rPr lang="en-GB" dirty="0"/>
                  <a:t>), Bleeding requiring intravenous vasoactive agents. </a:t>
                </a:r>
                <a:br>
                  <a:rPr lang="en-GB" dirty="0"/>
                </a:br>
                <a:r>
                  <a:rPr lang="en-GB" dirty="0"/>
                  <a:t>Type 3c = Intracranial </a:t>
                </a:r>
                <a:r>
                  <a:rPr lang="en-GB" dirty="0" err="1"/>
                  <a:t>hemorrhage</a:t>
                </a:r>
                <a:r>
                  <a:rPr lang="en-GB" dirty="0"/>
                  <a:t> (does not include microbleeds or </a:t>
                </a:r>
                <a:r>
                  <a:rPr lang="en-GB" dirty="0" err="1"/>
                  <a:t>hemorrhagic</a:t>
                </a:r>
                <a:r>
                  <a:rPr lang="en-GB" dirty="0"/>
                  <a:t> transformation, does include intraspinal), Subcategories confirmed by autopsy or imaging or lumbar puncture, Intraocular bleed compromising vision. </a:t>
                </a:r>
                <a:br>
                  <a:rPr lang="en-GB" dirty="0"/>
                </a:br>
                <a:r>
                  <a:rPr lang="en-GB" dirty="0"/>
                  <a:t>Type 4: CABG-related bleeding (Perioperative intracranial bleeding within 48 h, Reoperation after closure of sternotomy for the purpose of controlling bleeding, Transfusion of ≥5 U whole blood or packed red blood cells within a 48-h period, Chest tube output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GB" dirty="0"/>
                  <a:t>2L within a 24-h period. </a:t>
                </a:r>
                <a:br>
                  <a:rPr lang="en-GB" dirty="0"/>
                </a:br>
                <a:r>
                  <a:rPr lang="en-GB" dirty="0"/>
                  <a:t>Type 5 = fatal bleeding (Type 5a = Probable fatal bleeding; no autopsy or imaging confirmation but clinically suspicious; Type 5b = Definite fatal bleeding; overt bleeding or autopsy or imaging).</a:t>
                </a:r>
                <a:r>
                  <a:rPr lang="en-GB" baseline="30000" dirty="0"/>
                  <a:t>2</a:t>
                </a:r>
                <a:r>
                  <a:rPr lang="en-GB" dirty="0"/>
                  <a:t> </a:t>
                </a:r>
              </a:p>
              <a:p>
                <a:r>
                  <a:rPr lang="en-GB" dirty="0"/>
                  <a:t>BARC = Bleeding Academic Research Consortium; CABG = coronary artery bypass graft; K-M = Kaplan Meier.</a:t>
                </a:r>
              </a:p>
              <a:p>
                <a:r>
                  <a:rPr lang="en-US" dirty="0"/>
                  <a:t>1. </a:t>
                </a:r>
                <a:r>
                  <a:rPr lang="en-GB" dirty="0" err="1">
                    <a:solidFill>
                      <a:srgbClr val="000000"/>
                    </a:solidFill>
                  </a:rPr>
                  <a:t>Schüpke</a:t>
                </a:r>
                <a:r>
                  <a:rPr lang="en-GB" dirty="0">
                    <a:solidFill>
                      <a:srgbClr val="000000"/>
                    </a:solidFill>
                  </a:rPr>
                  <a:t> S et al. </a:t>
                </a:r>
                <a:r>
                  <a:rPr lang="en-US" dirty="0"/>
                  <a:t>Online ahead of print. </a:t>
                </a:r>
                <a:r>
                  <a:rPr lang="en-US" i="1" dirty="0"/>
                  <a:t>N </a:t>
                </a:r>
                <a:r>
                  <a:rPr lang="en-US" i="1" dirty="0" err="1"/>
                  <a:t>Engl</a:t>
                </a:r>
                <a:r>
                  <a:rPr lang="en-US" i="1" dirty="0"/>
                  <a:t> J Med</a:t>
                </a:r>
                <a:r>
                  <a:rPr lang="en-US" dirty="0"/>
                  <a:t>. 2019; 2. Mehran R et al. </a:t>
                </a:r>
                <a:r>
                  <a:rPr lang="en-GB" i="1" dirty="0"/>
                  <a:t>Circulation</a:t>
                </a:r>
                <a:r>
                  <a:rPr lang="en-GB" dirty="0"/>
                  <a:t>. 2011;123:2736-2747.</a:t>
                </a:r>
                <a:r>
                  <a:rPr lang="en-US" dirty="0"/>
                  <a:t> </a:t>
                </a:r>
                <a:endParaRPr lang="en-GB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7" name="Text Placeholder 3">
                <a:extLst>
                  <a:ext uri="{FF2B5EF4-FFF2-40B4-BE49-F238E27FC236}">
                    <a16:creationId xmlns:a16="http://schemas.microsoft.com/office/drawing/2014/main" id="{254A01C4-8AA6-4293-8898-2EE554098F3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xfrm>
                <a:off x="457199" y="5852160"/>
                <a:ext cx="10407002" cy="1005840"/>
              </a:xfrm>
              <a:blipFill>
                <a:blip r:embed="rId3"/>
                <a:stretch>
                  <a:fillRect t="-95152" b="-24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 descr="A picture containing clipart&#10;&#10;Description generated with very high confidence">
            <a:hlinkClick r:id="rId4" action="ppaction://hlinksldjump"/>
            <a:extLst>
              <a:ext uri="{FF2B5EF4-FFF2-40B4-BE49-F238E27FC236}">
                <a16:creationId xmlns="" xmlns:a16="http://schemas.microsoft.com/office/drawing/2014/main" id="{31438BF2-1F15-4637-8F38-89D56B757FF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7494" y="104410"/>
            <a:ext cx="426757" cy="42066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48798C58-F4A1-4144-A23E-F7D10CD9A289}"/>
              </a:ext>
            </a:extLst>
          </p:cNvPr>
          <p:cNvSpPr/>
          <p:nvPr/>
        </p:nvSpPr>
        <p:spPr>
          <a:xfrm>
            <a:off x="1180098" y="3669025"/>
            <a:ext cx="9684103" cy="4064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037607"/>
      </p:ext>
    </p:extLst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37DD2C4-2DC2-4582-8054-D990976B06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ISAR-REACT 5</a:t>
            </a:r>
            <a:br>
              <a:rPr lang="en-GB" dirty="0"/>
            </a:br>
            <a:r>
              <a:rPr lang="en-GB" i="1" dirty="0"/>
              <a:t>Summary &amp; Conclusions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E6A33282-12C9-4341-8B1E-FE913479DB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432E5-F8E0-41AE-9A6B-AD730338B005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2495086F-125B-4B36-B447-3A95BC73583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ACS = acute coronary syndrome; BARC = Bleeding academic research consortium. </a:t>
            </a:r>
          </a:p>
          <a:p>
            <a:r>
              <a:rPr lang="en-US" dirty="0"/>
              <a:t>1. </a:t>
            </a:r>
            <a:r>
              <a:rPr lang="en-GB" dirty="0" err="1">
                <a:solidFill>
                  <a:srgbClr val="000000"/>
                </a:solidFill>
              </a:rPr>
              <a:t>Schüpke</a:t>
            </a:r>
            <a:r>
              <a:rPr lang="en-GB" dirty="0">
                <a:solidFill>
                  <a:srgbClr val="000000"/>
                </a:solidFill>
              </a:rPr>
              <a:t> S et al. </a:t>
            </a:r>
            <a:r>
              <a:rPr lang="en-US" dirty="0"/>
              <a:t>Online ahead of print. </a:t>
            </a:r>
            <a:r>
              <a:rPr lang="en-US" i="1" dirty="0"/>
              <a:t>N </a:t>
            </a:r>
            <a:r>
              <a:rPr lang="en-US" i="1" dirty="0" err="1"/>
              <a:t>Engl</a:t>
            </a:r>
            <a:r>
              <a:rPr lang="en-US" i="1" dirty="0"/>
              <a:t> J Med</a:t>
            </a:r>
            <a:r>
              <a:rPr lang="en-US" dirty="0"/>
              <a:t>. 2019; 2. </a:t>
            </a:r>
            <a:r>
              <a:rPr lang="en-GB" dirty="0" err="1"/>
              <a:t>Wiviott</a:t>
            </a:r>
            <a:r>
              <a:rPr lang="en-GB" dirty="0"/>
              <a:t> SD et al. </a:t>
            </a:r>
            <a:r>
              <a:rPr lang="en-GB" i="1" dirty="0"/>
              <a:t>N </a:t>
            </a:r>
            <a:r>
              <a:rPr lang="en-GB" i="1" dirty="0" err="1"/>
              <a:t>Engl</a:t>
            </a:r>
            <a:r>
              <a:rPr lang="en-GB" i="1" dirty="0"/>
              <a:t> J Med.</a:t>
            </a:r>
            <a:r>
              <a:rPr lang="en-GB" dirty="0"/>
              <a:t> 2007;357:2001-2015; 3. Roe MT et al. </a:t>
            </a:r>
            <a:r>
              <a:rPr lang="en-GB" i="1" dirty="0"/>
              <a:t>N </a:t>
            </a:r>
            <a:r>
              <a:rPr lang="en-GB" i="1" dirty="0" err="1"/>
              <a:t>Engl</a:t>
            </a:r>
            <a:r>
              <a:rPr lang="en-GB" i="1" dirty="0"/>
              <a:t> J Med.</a:t>
            </a:r>
            <a:r>
              <a:rPr lang="en-GB" dirty="0"/>
              <a:t> 2012;367:1297-1309; 4. </a:t>
            </a:r>
            <a:r>
              <a:rPr lang="en-GB" dirty="0" err="1"/>
              <a:t>Montalescot</a:t>
            </a:r>
            <a:r>
              <a:rPr lang="en-GB" dirty="0"/>
              <a:t> G et al. </a:t>
            </a:r>
            <a:r>
              <a:rPr lang="en-GB" i="1" dirty="0"/>
              <a:t>N </a:t>
            </a:r>
            <a:r>
              <a:rPr lang="en-GB" i="1" dirty="0" err="1"/>
              <a:t>Engl</a:t>
            </a:r>
            <a:r>
              <a:rPr lang="en-GB" i="1" dirty="0"/>
              <a:t> J Med.</a:t>
            </a:r>
            <a:r>
              <a:rPr lang="en-GB" dirty="0"/>
              <a:t> 2013;369:999-1010; 5. </a:t>
            </a:r>
            <a:r>
              <a:rPr lang="en-GB" dirty="0" err="1"/>
              <a:t>Roffi</a:t>
            </a:r>
            <a:r>
              <a:rPr lang="en-GB" dirty="0"/>
              <a:t> M et al. </a:t>
            </a:r>
            <a:r>
              <a:rPr lang="en-GB" i="1" dirty="0"/>
              <a:t>Eur Heart J</a:t>
            </a:r>
            <a:r>
              <a:rPr lang="en-GB" dirty="0"/>
              <a:t>. 2016;37:267-315; 6. Neumann FJ et al. </a:t>
            </a:r>
            <a:r>
              <a:rPr lang="en-GB" i="1" dirty="0"/>
              <a:t>Eur Heart J</a:t>
            </a:r>
            <a:r>
              <a:rPr lang="en-GB" dirty="0"/>
              <a:t>. 2019;40:87-165; 7. </a:t>
            </a:r>
            <a:r>
              <a:rPr lang="en-US" dirty="0"/>
              <a:t>Levine GN et al. </a:t>
            </a:r>
            <a:r>
              <a:rPr lang="en-US" i="1" dirty="0"/>
              <a:t>J Am Coll </a:t>
            </a:r>
            <a:r>
              <a:rPr lang="en-US" i="1" dirty="0" err="1"/>
              <a:t>Cardiol</a:t>
            </a:r>
            <a:r>
              <a:rPr lang="en-US" dirty="0"/>
              <a:t>. 2016;68:108201115; 8. Schulz S et al. </a:t>
            </a:r>
            <a:r>
              <a:rPr lang="en-US" i="1" dirty="0"/>
              <a:t>J Cardiovasc </a:t>
            </a:r>
            <a:r>
              <a:rPr lang="en-US" i="1" dirty="0" err="1"/>
              <a:t>Transl</a:t>
            </a:r>
            <a:r>
              <a:rPr lang="en-US" i="1" dirty="0"/>
              <a:t> Res</a:t>
            </a:r>
            <a:r>
              <a:rPr lang="en-US" dirty="0"/>
              <a:t>. 2014;7:91-100.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72809293-DE8E-4D46-968C-65399CD8B4A4}"/>
              </a:ext>
            </a:extLst>
          </p:cNvPr>
          <p:cNvSpPr txBox="1"/>
          <p:nvPr/>
        </p:nvSpPr>
        <p:spPr>
          <a:xfrm>
            <a:off x="744772" y="1975058"/>
            <a:ext cx="10702456" cy="2485787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 anchor="ctr">
            <a:spAutoFit/>
          </a:bodyPr>
          <a:lstStyle/>
          <a:p>
            <a:pPr>
              <a:buClr>
                <a:schemeClr val="accent1"/>
              </a:buClr>
            </a:pPr>
            <a:endParaRPr lang="en-GB" sz="2000" dirty="0"/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The results in the prasugrel arm of ISAR-REACT 5 are </a:t>
            </a:r>
            <a:r>
              <a:rPr lang="en-US" sz="2000" b="1" dirty="0">
                <a:solidFill>
                  <a:schemeClr val="accent2"/>
                </a:solidFill>
              </a:rPr>
              <a:t>not consistent </a:t>
            </a:r>
            <a:r>
              <a:rPr lang="en-US" sz="2000" dirty="0"/>
              <a:t>with the large body of pre-existing data from pivotal randomized controlled trials</a:t>
            </a:r>
            <a:r>
              <a:rPr lang="en-US" sz="2000" baseline="30000" dirty="0"/>
              <a:t>2,3,4</a:t>
            </a:r>
            <a:r>
              <a:rPr lang="en-US" sz="2000" dirty="0"/>
              <a:t> </a:t>
            </a:r>
            <a:r>
              <a:rPr lang="en-GB" sz="2000" dirty="0"/>
              <a:t>which are supported by global clinical guidelines</a:t>
            </a:r>
            <a:r>
              <a:rPr lang="en-GB" sz="2000" baseline="30000" dirty="0"/>
              <a:t>5,6</a:t>
            </a:r>
            <a:endParaRPr lang="en-GB" sz="2000" dirty="0"/>
          </a:p>
          <a:p>
            <a:pPr marL="742950" lvl="1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There is no clear explanation for the results of ISAR-REACT 5</a:t>
            </a:r>
            <a:r>
              <a:rPr lang="en-US" sz="2000" baseline="30000" dirty="0"/>
              <a:t>1</a:t>
            </a:r>
            <a:r>
              <a:rPr lang="en-US" sz="2000" dirty="0"/>
              <a:t> </a:t>
            </a:r>
          </a:p>
          <a:p>
            <a:pPr marL="742950" lvl="1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The inherent limitations of the study design and methodologies may offer an explanation for the unexpected results of this trial</a:t>
            </a:r>
            <a:r>
              <a:rPr lang="en-US" sz="2000" baseline="30000" dirty="0"/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61710799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PLATO established the efficacy and safety of ticagrelor 90 mg + aspirin </a:t>
            </a:r>
            <a:br>
              <a:rPr lang="en-US" dirty="0"/>
            </a:br>
            <a:r>
              <a:rPr lang="en-US" dirty="0"/>
              <a:t>in patients with ACS when compared to clopidogrel + aspirin</a:t>
            </a:r>
            <a:endParaRPr lang="en-US" sz="2000" i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57200" y="5851602"/>
            <a:ext cx="9749790" cy="1005840"/>
          </a:xfrm>
        </p:spPr>
        <p:txBody>
          <a:bodyPr/>
          <a:lstStyle/>
          <a:p>
            <a:r>
              <a:rPr lang="en-GB" dirty="0"/>
              <a:t>ACS = acute coronary syndromes; CABG = coronary artery bypass graft; CV = cardiovascular; HR = hazard ratio; </a:t>
            </a:r>
            <a:r>
              <a:rPr lang="en-US" dirty="0"/>
              <a:t>K-M = Kaplan-Meier; </a:t>
            </a:r>
            <a:r>
              <a:rPr lang="en-GB" dirty="0"/>
              <a:t>MI = myocardial infarction; NNT = number needed to treat;</a:t>
            </a:r>
            <a:r>
              <a:rPr lang="en-US" dirty="0"/>
              <a:t> PLATO = PLATelet inhibition and patient Outcomes.</a:t>
            </a:r>
            <a:endParaRPr lang="en-GB" dirty="0"/>
          </a:p>
          <a:p>
            <a:r>
              <a:rPr lang="en-US" dirty="0"/>
              <a:t>1. Wallentin L et al.</a:t>
            </a:r>
            <a:r>
              <a:rPr lang="en-US" i="1" dirty="0"/>
              <a:t> N Engl J Med</a:t>
            </a:r>
            <a:r>
              <a:rPr lang="en-US" dirty="0"/>
              <a:t>. 2009;361:1045-1057; 2. AstraZeneca Pharmaceuticals LP. US Food and Drug Administration Web site. https://wayback.archive-it.org/7993/20170405212347/https://www.fda.gov/downloads/AdvisoryCommittees/CommitteesMeetingMaterials/Drugs/CardiovascularandRenalDrugsAdvisoryCommittee/UCM220197.pdf. Accessed April 1, 2019.</a:t>
            </a:r>
          </a:p>
        </p:txBody>
      </p:sp>
      <p:grpSp>
        <p:nvGrpSpPr>
          <p:cNvPr id="6" name="Group 67"/>
          <p:cNvGrpSpPr/>
          <p:nvPr/>
        </p:nvGrpSpPr>
        <p:grpSpPr>
          <a:xfrm>
            <a:off x="595068" y="1891920"/>
            <a:ext cx="6673626" cy="3838066"/>
            <a:chOff x="1981131" y="1421346"/>
            <a:chExt cx="6288655" cy="3986871"/>
          </a:xfrm>
        </p:grpSpPr>
        <p:sp>
          <p:nvSpPr>
            <p:cNvPr id="7" name="Text Box 33"/>
            <p:cNvSpPr txBox="1">
              <a:spLocks noChangeArrowheads="1"/>
            </p:cNvSpPr>
            <p:nvPr/>
          </p:nvSpPr>
          <p:spPr bwMode="auto">
            <a:xfrm>
              <a:off x="2322516" y="5104378"/>
              <a:ext cx="5267328" cy="3038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sz="1300" b="1" dirty="0">
                  <a:solidFill>
                    <a:srgbClr val="000000"/>
                  </a:solidFill>
                </a:rPr>
                <a:t>Days after randomization</a:t>
              </a:r>
            </a:p>
          </p:txBody>
        </p:sp>
        <p:grpSp>
          <p:nvGrpSpPr>
            <p:cNvPr id="8" name="Group 70"/>
            <p:cNvGrpSpPr>
              <a:grpSpLocks/>
            </p:cNvGrpSpPr>
            <p:nvPr/>
          </p:nvGrpSpPr>
          <p:grpSpPr bwMode="auto">
            <a:xfrm>
              <a:off x="2536830" y="2232028"/>
              <a:ext cx="5083178" cy="2378077"/>
              <a:chOff x="1545" y="1268"/>
              <a:chExt cx="3202" cy="1498"/>
            </a:xfrm>
            <a:solidFill>
              <a:schemeClr val="accent2"/>
            </a:solidFill>
          </p:grpSpPr>
          <p:sp>
            <p:nvSpPr>
              <p:cNvPr id="32" name="Freeform 11"/>
              <p:cNvSpPr>
                <a:spLocks/>
              </p:cNvSpPr>
              <p:nvPr/>
            </p:nvSpPr>
            <p:spPr bwMode="auto">
              <a:xfrm>
                <a:off x="1656" y="2104"/>
                <a:ext cx="80" cy="106"/>
              </a:xfrm>
              <a:custGeom>
                <a:avLst/>
                <a:gdLst>
                  <a:gd name="T0" fmla="*/ 0 w 323"/>
                  <a:gd name="T1" fmla="*/ 0 h 425"/>
                  <a:gd name="T2" fmla="*/ 0 w 323"/>
                  <a:gd name="T3" fmla="*/ 0 h 425"/>
                  <a:gd name="T4" fmla="*/ 0 w 323"/>
                  <a:gd name="T5" fmla="*/ 0 h 425"/>
                  <a:gd name="T6" fmla="*/ 0 w 323"/>
                  <a:gd name="T7" fmla="*/ 0 h 425"/>
                  <a:gd name="T8" fmla="*/ 0 w 323"/>
                  <a:gd name="T9" fmla="*/ 0 h 425"/>
                  <a:gd name="T10" fmla="*/ 0 w 323"/>
                  <a:gd name="T11" fmla="*/ 0 h 425"/>
                  <a:gd name="T12" fmla="*/ 0 w 323"/>
                  <a:gd name="T13" fmla="*/ 0 h 425"/>
                  <a:gd name="T14" fmla="*/ 0 w 323"/>
                  <a:gd name="T15" fmla="*/ 0 h 425"/>
                  <a:gd name="T16" fmla="*/ 0 w 323"/>
                  <a:gd name="T17" fmla="*/ 0 h 425"/>
                  <a:gd name="T18" fmla="*/ 0 w 323"/>
                  <a:gd name="T19" fmla="*/ 0 h 425"/>
                  <a:gd name="T20" fmla="*/ 0 w 323"/>
                  <a:gd name="T21" fmla="*/ 0 h 425"/>
                  <a:gd name="T22" fmla="*/ 0 w 323"/>
                  <a:gd name="T23" fmla="*/ 0 h 425"/>
                  <a:gd name="T24" fmla="*/ 0 w 323"/>
                  <a:gd name="T25" fmla="*/ 0 h 425"/>
                  <a:gd name="T26" fmla="*/ 0 w 323"/>
                  <a:gd name="T27" fmla="*/ 0 h 425"/>
                  <a:gd name="T28" fmla="*/ 0 w 323"/>
                  <a:gd name="T29" fmla="*/ 0 h 425"/>
                  <a:gd name="T30" fmla="*/ 0 w 323"/>
                  <a:gd name="T31" fmla="*/ 0 h 425"/>
                  <a:gd name="T32" fmla="*/ 0 w 323"/>
                  <a:gd name="T33" fmla="*/ 0 h 425"/>
                  <a:gd name="T34" fmla="*/ 0 w 323"/>
                  <a:gd name="T35" fmla="*/ 0 h 425"/>
                  <a:gd name="T36" fmla="*/ 0 w 323"/>
                  <a:gd name="T37" fmla="*/ 0 h 425"/>
                  <a:gd name="T38" fmla="*/ 0 w 323"/>
                  <a:gd name="T39" fmla="*/ 0 h 425"/>
                  <a:gd name="T40" fmla="*/ 0 w 323"/>
                  <a:gd name="T41" fmla="*/ 0 h 425"/>
                  <a:gd name="T42" fmla="*/ 0 w 323"/>
                  <a:gd name="T43" fmla="*/ 0 h 425"/>
                  <a:gd name="T44" fmla="*/ 0 w 323"/>
                  <a:gd name="T45" fmla="*/ 0 h 425"/>
                  <a:gd name="T46" fmla="*/ 0 w 323"/>
                  <a:gd name="T47" fmla="*/ 0 h 425"/>
                  <a:gd name="T48" fmla="*/ 0 w 323"/>
                  <a:gd name="T49" fmla="*/ 0 h 425"/>
                  <a:gd name="T50" fmla="*/ 0 w 323"/>
                  <a:gd name="T51" fmla="*/ 0 h 425"/>
                  <a:gd name="T52" fmla="*/ 0 w 323"/>
                  <a:gd name="T53" fmla="*/ 0 h 425"/>
                  <a:gd name="T54" fmla="*/ 0 w 323"/>
                  <a:gd name="T55" fmla="*/ 0 h 425"/>
                  <a:gd name="T56" fmla="*/ 0 w 323"/>
                  <a:gd name="T57" fmla="*/ 0 h 425"/>
                  <a:gd name="T58" fmla="*/ 0 w 323"/>
                  <a:gd name="T59" fmla="*/ 0 h 425"/>
                  <a:gd name="T60" fmla="*/ 0 w 323"/>
                  <a:gd name="T61" fmla="*/ 0 h 425"/>
                  <a:gd name="T62" fmla="*/ 0 w 323"/>
                  <a:gd name="T63" fmla="*/ 0 h 425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323"/>
                  <a:gd name="T97" fmla="*/ 0 h 425"/>
                  <a:gd name="T98" fmla="*/ 323 w 323"/>
                  <a:gd name="T99" fmla="*/ 425 h 425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323" h="425">
                    <a:moveTo>
                      <a:pt x="0" y="425"/>
                    </a:moveTo>
                    <a:lnTo>
                      <a:pt x="6" y="418"/>
                    </a:lnTo>
                    <a:lnTo>
                      <a:pt x="7" y="411"/>
                    </a:lnTo>
                    <a:lnTo>
                      <a:pt x="8" y="405"/>
                    </a:lnTo>
                    <a:lnTo>
                      <a:pt x="11" y="397"/>
                    </a:lnTo>
                    <a:lnTo>
                      <a:pt x="13" y="391"/>
                    </a:lnTo>
                    <a:lnTo>
                      <a:pt x="20" y="385"/>
                    </a:lnTo>
                    <a:lnTo>
                      <a:pt x="24" y="378"/>
                    </a:lnTo>
                    <a:lnTo>
                      <a:pt x="26" y="371"/>
                    </a:lnTo>
                    <a:lnTo>
                      <a:pt x="28" y="365"/>
                    </a:lnTo>
                    <a:lnTo>
                      <a:pt x="29" y="358"/>
                    </a:lnTo>
                    <a:lnTo>
                      <a:pt x="37" y="352"/>
                    </a:lnTo>
                    <a:lnTo>
                      <a:pt x="46" y="345"/>
                    </a:lnTo>
                    <a:lnTo>
                      <a:pt x="52" y="339"/>
                    </a:lnTo>
                    <a:lnTo>
                      <a:pt x="54" y="331"/>
                    </a:lnTo>
                    <a:lnTo>
                      <a:pt x="56" y="326"/>
                    </a:lnTo>
                    <a:lnTo>
                      <a:pt x="56" y="319"/>
                    </a:lnTo>
                    <a:lnTo>
                      <a:pt x="63" y="311"/>
                    </a:lnTo>
                    <a:lnTo>
                      <a:pt x="70" y="305"/>
                    </a:lnTo>
                    <a:lnTo>
                      <a:pt x="70" y="298"/>
                    </a:lnTo>
                    <a:lnTo>
                      <a:pt x="71" y="292"/>
                    </a:lnTo>
                    <a:lnTo>
                      <a:pt x="71" y="285"/>
                    </a:lnTo>
                    <a:lnTo>
                      <a:pt x="75" y="279"/>
                    </a:lnTo>
                    <a:lnTo>
                      <a:pt x="75" y="272"/>
                    </a:lnTo>
                    <a:lnTo>
                      <a:pt x="87" y="266"/>
                    </a:lnTo>
                    <a:lnTo>
                      <a:pt x="88" y="259"/>
                    </a:lnTo>
                    <a:lnTo>
                      <a:pt x="90" y="253"/>
                    </a:lnTo>
                    <a:lnTo>
                      <a:pt x="93" y="245"/>
                    </a:lnTo>
                    <a:lnTo>
                      <a:pt x="95" y="239"/>
                    </a:lnTo>
                    <a:lnTo>
                      <a:pt x="95" y="232"/>
                    </a:lnTo>
                    <a:lnTo>
                      <a:pt x="95" y="227"/>
                    </a:lnTo>
                    <a:lnTo>
                      <a:pt x="96" y="219"/>
                    </a:lnTo>
                    <a:lnTo>
                      <a:pt x="101" y="212"/>
                    </a:lnTo>
                    <a:lnTo>
                      <a:pt x="111" y="206"/>
                    </a:lnTo>
                    <a:lnTo>
                      <a:pt x="117" y="199"/>
                    </a:lnTo>
                    <a:lnTo>
                      <a:pt x="127" y="193"/>
                    </a:lnTo>
                    <a:lnTo>
                      <a:pt x="128" y="186"/>
                    </a:lnTo>
                    <a:lnTo>
                      <a:pt x="142" y="179"/>
                    </a:lnTo>
                    <a:lnTo>
                      <a:pt x="154" y="172"/>
                    </a:lnTo>
                    <a:lnTo>
                      <a:pt x="160" y="167"/>
                    </a:lnTo>
                    <a:lnTo>
                      <a:pt x="165" y="159"/>
                    </a:lnTo>
                    <a:lnTo>
                      <a:pt x="169" y="153"/>
                    </a:lnTo>
                    <a:lnTo>
                      <a:pt x="179" y="146"/>
                    </a:lnTo>
                    <a:lnTo>
                      <a:pt x="180" y="140"/>
                    </a:lnTo>
                    <a:lnTo>
                      <a:pt x="184" y="133"/>
                    </a:lnTo>
                    <a:lnTo>
                      <a:pt x="189" y="126"/>
                    </a:lnTo>
                    <a:lnTo>
                      <a:pt x="189" y="120"/>
                    </a:lnTo>
                    <a:lnTo>
                      <a:pt x="194" y="112"/>
                    </a:lnTo>
                    <a:lnTo>
                      <a:pt x="210" y="107"/>
                    </a:lnTo>
                    <a:lnTo>
                      <a:pt x="212" y="100"/>
                    </a:lnTo>
                    <a:lnTo>
                      <a:pt x="222" y="93"/>
                    </a:lnTo>
                    <a:lnTo>
                      <a:pt x="230" y="86"/>
                    </a:lnTo>
                    <a:lnTo>
                      <a:pt x="231" y="80"/>
                    </a:lnTo>
                    <a:lnTo>
                      <a:pt x="246" y="73"/>
                    </a:lnTo>
                    <a:lnTo>
                      <a:pt x="257" y="67"/>
                    </a:lnTo>
                    <a:lnTo>
                      <a:pt x="259" y="60"/>
                    </a:lnTo>
                    <a:lnTo>
                      <a:pt x="261" y="52"/>
                    </a:lnTo>
                    <a:lnTo>
                      <a:pt x="269" y="47"/>
                    </a:lnTo>
                    <a:lnTo>
                      <a:pt x="271" y="41"/>
                    </a:lnTo>
                    <a:lnTo>
                      <a:pt x="273" y="34"/>
                    </a:lnTo>
                    <a:lnTo>
                      <a:pt x="274" y="26"/>
                    </a:lnTo>
                    <a:lnTo>
                      <a:pt x="282" y="20"/>
                    </a:lnTo>
                    <a:lnTo>
                      <a:pt x="297" y="14"/>
                    </a:lnTo>
                    <a:lnTo>
                      <a:pt x="305" y="7"/>
                    </a:lnTo>
                    <a:lnTo>
                      <a:pt x="323" y="0"/>
                    </a:lnTo>
                  </a:path>
                </a:pathLst>
              </a:custGeom>
              <a:solidFill>
                <a:schemeClr val="accent2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33" name="Group 4"/>
              <p:cNvGrpSpPr>
                <a:grpSpLocks/>
              </p:cNvGrpSpPr>
              <p:nvPr/>
            </p:nvGrpSpPr>
            <p:grpSpPr bwMode="auto">
              <a:xfrm>
                <a:off x="1545" y="2418"/>
                <a:ext cx="45" cy="348"/>
                <a:chOff x="1545" y="2418"/>
                <a:chExt cx="45" cy="348"/>
              </a:xfrm>
              <a:grpFill/>
            </p:grpSpPr>
            <p:grpSp>
              <p:nvGrpSpPr>
                <p:cNvPr id="46" name="Group 5"/>
                <p:cNvGrpSpPr>
                  <a:grpSpLocks/>
                </p:cNvGrpSpPr>
                <p:nvPr/>
              </p:nvGrpSpPr>
              <p:grpSpPr bwMode="auto">
                <a:xfrm>
                  <a:off x="1545" y="2522"/>
                  <a:ext cx="21" cy="244"/>
                  <a:chOff x="1545" y="2522"/>
                  <a:chExt cx="21" cy="244"/>
                </a:xfrm>
                <a:grpFill/>
              </p:grpSpPr>
              <p:sp>
                <p:nvSpPr>
                  <p:cNvPr id="48" name="Freeform 6"/>
                  <p:cNvSpPr>
                    <a:spLocks/>
                  </p:cNvSpPr>
                  <p:nvPr/>
                </p:nvSpPr>
                <p:spPr bwMode="auto">
                  <a:xfrm>
                    <a:off x="1545" y="2638"/>
                    <a:ext cx="11" cy="128"/>
                  </a:xfrm>
                  <a:custGeom>
                    <a:avLst/>
                    <a:gdLst>
                      <a:gd name="T0" fmla="*/ 0 w 45"/>
                      <a:gd name="T1" fmla="*/ 0 h 511"/>
                      <a:gd name="T2" fmla="*/ 0 w 45"/>
                      <a:gd name="T3" fmla="*/ 0 h 511"/>
                      <a:gd name="T4" fmla="*/ 0 w 45"/>
                      <a:gd name="T5" fmla="*/ 0 h 511"/>
                      <a:gd name="T6" fmla="*/ 0 w 45"/>
                      <a:gd name="T7" fmla="*/ 0 h 511"/>
                      <a:gd name="T8" fmla="*/ 0 w 45"/>
                      <a:gd name="T9" fmla="*/ 0 h 511"/>
                      <a:gd name="T10" fmla="*/ 0 w 45"/>
                      <a:gd name="T11" fmla="*/ 0 h 511"/>
                      <a:gd name="T12" fmla="*/ 0 w 45"/>
                      <a:gd name="T13" fmla="*/ 0 h 511"/>
                      <a:gd name="T14" fmla="*/ 0 w 45"/>
                      <a:gd name="T15" fmla="*/ 0 h 511"/>
                      <a:gd name="T16" fmla="*/ 0 w 45"/>
                      <a:gd name="T17" fmla="*/ 0 h 511"/>
                      <a:gd name="T18" fmla="*/ 0 w 45"/>
                      <a:gd name="T19" fmla="*/ 0 h 511"/>
                      <a:gd name="T20" fmla="*/ 0 w 45"/>
                      <a:gd name="T21" fmla="*/ 0 h 511"/>
                      <a:gd name="T22" fmla="*/ 0 w 45"/>
                      <a:gd name="T23" fmla="*/ 0 h 511"/>
                      <a:gd name="T24" fmla="*/ 0 w 45"/>
                      <a:gd name="T25" fmla="*/ 0 h 511"/>
                      <a:gd name="T26" fmla="*/ 0 w 45"/>
                      <a:gd name="T27" fmla="*/ 0 h 511"/>
                      <a:gd name="T28" fmla="*/ 0 w 45"/>
                      <a:gd name="T29" fmla="*/ 0 h 511"/>
                      <a:gd name="T30" fmla="*/ 0 w 45"/>
                      <a:gd name="T31" fmla="*/ 0 h 511"/>
                      <a:gd name="T32" fmla="*/ 0 w 45"/>
                      <a:gd name="T33" fmla="*/ 0 h 511"/>
                      <a:gd name="T34" fmla="*/ 0 w 45"/>
                      <a:gd name="T35" fmla="*/ 0 h 511"/>
                      <a:gd name="T36" fmla="*/ 0 w 45"/>
                      <a:gd name="T37" fmla="*/ 0 h 511"/>
                      <a:gd name="T38" fmla="*/ 0 w 45"/>
                      <a:gd name="T39" fmla="*/ 0 h 511"/>
                      <a:gd name="T40" fmla="*/ 0 w 45"/>
                      <a:gd name="T41" fmla="*/ 0 h 511"/>
                      <a:gd name="T42" fmla="*/ 0 w 45"/>
                      <a:gd name="T43" fmla="*/ 0 h 511"/>
                      <a:gd name="T44" fmla="*/ 0 w 45"/>
                      <a:gd name="T45" fmla="*/ 0 h 511"/>
                      <a:gd name="T46" fmla="*/ 0 w 45"/>
                      <a:gd name="T47" fmla="*/ 0 h 511"/>
                      <a:gd name="T48" fmla="*/ 0 w 45"/>
                      <a:gd name="T49" fmla="*/ 0 h 511"/>
                      <a:gd name="T50" fmla="*/ 0 w 45"/>
                      <a:gd name="T51" fmla="*/ 0 h 511"/>
                      <a:gd name="T52" fmla="*/ 0 w 45"/>
                      <a:gd name="T53" fmla="*/ 0 h 511"/>
                      <a:gd name="T54" fmla="*/ 0 w 45"/>
                      <a:gd name="T55" fmla="*/ 0 h 511"/>
                      <a:gd name="T56" fmla="*/ 0 w 45"/>
                      <a:gd name="T57" fmla="*/ 0 h 511"/>
                      <a:gd name="T58" fmla="*/ 0 w 45"/>
                      <a:gd name="T59" fmla="*/ 0 h 511"/>
                      <a:gd name="T60" fmla="*/ 0 w 45"/>
                      <a:gd name="T61" fmla="*/ 0 h 511"/>
                      <a:gd name="T62" fmla="*/ 0 w 45"/>
                      <a:gd name="T63" fmla="*/ 0 h 511"/>
                      <a:gd name="T64" fmla="*/ 0 w 45"/>
                      <a:gd name="T65" fmla="*/ 0 h 511"/>
                      <a:gd name="T66" fmla="*/ 0 w 45"/>
                      <a:gd name="T67" fmla="*/ 0 h 511"/>
                      <a:gd name="T68" fmla="*/ 0 w 45"/>
                      <a:gd name="T69" fmla="*/ 0 h 511"/>
                      <a:gd name="T70" fmla="*/ 0 w 45"/>
                      <a:gd name="T71" fmla="*/ 0 h 511"/>
                      <a:gd name="T72" fmla="*/ 0 w 45"/>
                      <a:gd name="T73" fmla="*/ 0 h 511"/>
                      <a:gd name="T74" fmla="*/ 0 w 45"/>
                      <a:gd name="T75" fmla="*/ 0 h 511"/>
                      <a:gd name="T76" fmla="*/ 0 w 45"/>
                      <a:gd name="T77" fmla="*/ 0 h 511"/>
                      <a:gd name="T78" fmla="*/ 0 w 45"/>
                      <a:gd name="T79" fmla="*/ 0 h 511"/>
                      <a:gd name="T80" fmla="*/ 0 w 45"/>
                      <a:gd name="T81" fmla="*/ 0 h 511"/>
                      <a:gd name="T82" fmla="*/ 0 w 45"/>
                      <a:gd name="T83" fmla="*/ 0 h 511"/>
                      <a:gd name="T84" fmla="*/ 0 w 45"/>
                      <a:gd name="T85" fmla="*/ 0 h 511"/>
                      <a:gd name="T86" fmla="*/ 0 w 45"/>
                      <a:gd name="T87" fmla="*/ 0 h 511"/>
                      <a:gd name="T88" fmla="*/ 0 w 45"/>
                      <a:gd name="T89" fmla="*/ 0 h 511"/>
                      <a:gd name="T90" fmla="*/ 0 w 45"/>
                      <a:gd name="T91" fmla="*/ 0 h 511"/>
                      <a:gd name="T92" fmla="*/ 0 w 45"/>
                      <a:gd name="T93" fmla="*/ 0 h 511"/>
                      <a:gd name="T94" fmla="*/ 0 w 45"/>
                      <a:gd name="T95" fmla="*/ 0 h 511"/>
                      <a:gd name="T96" fmla="*/ 0 w 45"/>
                      <a:gd name="T97" fmla="*/ 0 h 511"/>
                      <a:gd name="T98" fmla="*/ 0 w 45"/>
                      <a:gd name="T99" fmla="*/ 0 h 511"/>
                      <a:gd name="T100" fmla="*/ 0 w 45"/>
                      <a:gd name="T101" fmla="*/ 0 h 511"/>
                      <a:gd name="T102" fmla="*/ 0 w 45"/>
                      <a:gd name="T103" fmla="*/ 0 h 511"/>
                      <a:gd name="T104" fmla="*/ 0 w 45"/>
                      <a:gd name="T105" fmla="*/ 0 h 511"/>
                      <a:gd name="T106" fmla="*/ 0 w 45"/>
                      <a:gd name="T107" fmla="*/ 0 h 511"/>
                      <a:gd name="T108" fmla="*/ 0 w 45"/>
                      <a:gd name="T109" fmla="*/ 0 h 511"/>
                      <a:gd name="T110" fmla="*/ 0 w 45"/>
                      <a:gd name="T111" fmla="*/ 0 h 511"/>
                      <a:gd name="T112" fmla="*/ 0 w 45"/>
                      <a:gd name="T113" fmla="*/ 0 h 511"/>
                      <a:gd name="T114" fmla="*/ 0 w 45"/>
                      <a:gd name="T115" fmla="*/ 0 h 511"/>
                      <a:gd name="T116" fmla="*/ 0 w 45"/>
                      <a:gd name="T117" fmla="*/ 0 h 511"/>
                      <a:gd name="T118" fmla="*/ 0 w 45"/>
                      <a:gd name="T119" fmla="*/ 0 h 511"/>
                      <a:gd name="T120" fmla="*/ 0 w 45"/>
                      <a:gd name="T121" fmla="*/ 0 h 511"/>
                      <a:gd name="T122" fmla="*/ 0 w 45"/>
                      <a:gd name="T123" fmla="*/ 0 h 511"/>
                      <a:gd name="T124" fmla="*/ 0 w 45"/>
                      <a:gd name="T125" fmla="*/ 0 h 511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60000 65536"/>
                      <a:gd name="T178" fmla="*/ 0 60000 65536"/>
                      <a:gd name="T179" fmla="*/ 0 60000 65536"/>
                      <a:gd name="T180" fmla="*/ 0 60000 65536"/>
                      <a:gd name="T181" fmla="*/ 0 60000 65536"/>
                      <a:gd name="T182" fmla="*/ 0 60000 65536"/>
                      <a:gd name="T183" fmla="*/ 0 60000 65536"/>
                      <a:gd name="T184" fmla="*/ 0 60000 65536"/>
                      <a:gd name="T185" fmla="*/ 0 60000 65536"/>
                      <a:gd name="T186" fmla="*/ 0 60000 65536"/>
                      <a:gd name="T187" fmla="*/ 0 60000 65536"/>
                      <a:gd name="T188" fmla="*/ 0 60000 65536"/>
                      <a:gd name="T189" fmla="*/ 0 w 45"/>
                      <a:gd name="T190" fmla="*/ 0 h 511"/>
                      <a:gd name="T191" fmla="*/ 45 w 45"/>
                      <a:gd name="T192" fmla="*/ 511 h 511"/>
                    </a:gdLst>
                    <a:ahLst/>
                    <a:cxnLst>
                      <a:cxn ang="T126">
                        <a:pos x="T0" y="T1"/>
                      </a:cxn>
                      <a:cxn ang="T127">
                        <a:pos x="T2" y="T3"/>
                      </a:cxn>
                      <a:cxn ang="T128">
                        <a:pos x="T4" y="T5"/>
                      </a:cxn>
                      <a:cxn ang="T129">
                        <a:pos x="T6" y="T7"/>
                      </a:cxn>
                      <a:cxn ang="T130">
                        <a:pos x="T8" y="T9"/>
                      </a:cxn>
                      <a:cxn ang="T131">
                        <a:pos x="T10" y="T11"/>
                      </a:cxn>
                      <a:cxn ang="T132">
                        <a:pos x="T12" y="T13"/>
                      </a:cxn>
                      <a:cxn ang="T133">
                        <a:pos x="T14" y="T15"/>
                      </a:cxn>
                      <a:cxn ang="T134">
                        <a:pos x="T16" y="T17"/>
                      </a:cxn>
                      <a:cxn ang="T135">
                        <a:pos x="T18" y="T19"/>
                      </a:cxn>
                      <a:cxn ang="T136">
                        <a:pos x="T20" y="T21"/>
                      </a:cxn>
                      <a:cxn ang="T137">
                        <a:pos x="T22" y="T23"/>
                      </a:cxn>
                      <a:cxn ang="T138">
                        <a:pos x="T24" y="T25"/>
                      </a:cxn>
                      <a:cxn ang="T139">
                        <a:pos x="T26" y="T27"/>
                      </a:cxn>
                      <a:cxn ang="T140">
                        <a:pos x="T28" y="T29"/>
                      </a:cxn>
                      <a:cxn ang="T141">
                        <a:pos x="T30" y="T31"/>
                      </a:cxn>
                      <a:cxn ang="T142">
                        <a:pos x="T32" y="T33"/>
                      </a:cxn>
                      <a:cxn ang="T143">
                        <a:pos x="T34" y="T35"/>
                      </a:cxn>
                      <a:cxn ang="T144">
                        <a:pos x="T36" y="T37"/>
                      </a:cxn>
                      <a:cxn ang="T145">
                        <a:pos x="T38" y="T39"/>
                      </a:cxn>
                      <a:cxn ang="T146">
                        <a:pos x="T40" y="T41"/>
                      </a:cxn>
                      <a:cxn ang="T147">
                        <a:pos x="T42" y="T43"/>
                      </a:cxn>
                      <a:cxn ang="T148">
                        <a:pos x="T44" y="T45"/>
                      </a:cxn>
                      <a:cxn ang="T149">
                        <a:pos x="T46" y="T47"/>
                      </a:cxn>
                      <a:cxn ang="T150">
                        <a:pos x="T48" y="T49"/>
                      </a:cxn>
                      <a:cxn ang="T151">
                        <a:pos x="T50" y="T51"/>
                      </a:cxn>
                      <a:cxn ang="T152">
                        <a:pos x="T52" y="T53"/>
                      </a:cxn>
                      <a:cxn ang="T153">
                        <a:pos x="T54" y="T55"/>
                      </a:cxn>
                      <a:cxn ang="T154">
                        <a:pos x="T56" y="T57"/>
                      </a:cxn>
                      <a:cxn ang="T155">
                        <a:pos x="T58" y="T59"/>
                      </a:cxn>
                      <a:cxn ang="T156">
                        <a:pos x="T60" y="T61"/>
                      </a:cxn>
                      <a:cxn ang="T157">
                        <a:pos x="T62" y="T63"/>
                      </a:cxn>
                      <a:cxn ang="T158">
                        <a:pos x="T64" y="T65"/>
                      </a:cxn>
                      <a:cxn ang="T159">
                        <a:pos x="T66" y="T67"/>
                      </a:cxn>
                      <a:cxn ang="T160">
                        <a:pos x="T68" y="T69"/>
                      </a:cxn>
                      <a:cxn ang="T161">
                        <a:pos x="T70" y="T71"/>
                      </a:cxn>
                      <a:cxn ang="T162">
                        <a:pos x="T72" y="T73"/>
                      </a:cxn>
                      <a:cxn ang="T163">
                        <a:pos x="T74" y="T75"/>
                      </a:cxn>
                      <a:cxn ang="T164">
                        <a:pos x="T76" y="T77"/>
                      </a:cxn>
                      <a:cxn ang="T165">
                        <a:pos x="T78" y="T79"/>
                      </a:cxn>
                      <a:cxn ang="T166">
                        <a:pos x="T80" y="T81"/>
                      </a:cxn>
                      <a:cxn ang="T167">
                        <a:pos x="T82" y="T83"/>
                      </a:cxn>
                      <a:cxn ang="T168">
                        <a:pos x="T84" y="T85"/>
                      </a:cxn>
                      <a:cxn ang="T169">
                        <a:pos x="T86" y="T87"/>
                      </a:cxn>
                      <a:cxn ang="T170">
                        <a:pos x="T88" y="T89"/>
                      </a:cxn>
                      <a:cxn ang="T171">
                        <a:pos x="T90" y="T91"/>
                      </a:cxn>
                      <a:cxn ang="T172">
                        <a:pos x="T92" y="T93"/>
                      </a:cxn>
                      <a:cxn ang="T173">
                        <a:pos x="T94" y="T95"/>
                      </a:cxn>
                      <a:cxn ang="T174">
                        <a:pos x="T96" y="T97"/>
                      </a:cxn>
                      <a:cxn ang="T175">
                        <a:pos x="T98" y="T99"/>
                      </a:cxn>
                      <a:cxn ang="T176">
                        <a:pos x="T100" y="T101"/>
                      </a:cxn>
                      <a:cxn ang="T177">
                        <a:pos x="T102" y="T103"/>
                      </a:cxn>
                      <a:cxn ang="T178">
                        <a:pos x="T104" y="T105"/>
                      </a:cxn>
                      <a:cxn ang="T179">
                        <a:pos x="T106" y="T107"/>
                      </a:cxn>
                      <a:cxn ang="T180">
                        <a:pos x="T108" y="T109"/>
                      </a:cxn>
                      <a:cxn ang="T181">
                        <a:pos x="T110" y="T111"/>
                      </a:cxn>
                      <a:cxn ang="T182">
                        <a:pos x="T112" y="T113"/>
                      </a:cxn>
                      <a:cxn ang="T183">
                        <a:pos x="T114" y="T115"/>
                      </a:cxn>
                      <a:cxn ang="T184">
                        <a:pos x="T116" y="T117"/>
                      </a:cxn>
                      <a:cxn ang="T185">
                        <a:pos x="T118" y="T119"/>
                      </a:cxn>
                      <a:cxn ang="T186">
                        <a:pos x="T120" y="T121"/>
                      </a:cxn>
                      <a:cxn ang="T187">
                        <a:pos x="T122" y="T123"/>
                      </a:cxn>
                      <a:cxn ang="T188">
                        <a:pos x="T124" y="T125"/>
                      </a:cxn>
                    </a:cxnLst>
                    <a:rect l="T189" t="T190" r="T191" b="T192"/>
                    <a:pathLst>
                      <a:path w="45" h="511">
                        <a:moveTo>
                          <a:pt x="0" y="511"/>
                        </a:moveTo>
                        <a:lnTo>
                          <a:pt x="35" y="497"/>
                        </a:lnTo>
                        <a:lnTo>
                          <a:pt x="35" y="490"/>
                        </a:lnTo>
                        <a:lnTo>
                          <a:pt x="35" y="484"/>
                        </a:lnTo>
                        <a:lnTo>
                          <a:pt x="36" y="478"/>
                        </a:lnTo>
                        <a:lnTo>
                          <a:pt x="36" y="472"/>
                        </a:lnTo>
                        <a:lnTo>
                          <a:pt x="36" y="464"/>
                        </a:lnTo>
                        <a:lnTo>
                          <a:pt x="36" y="451"/>
                        </a:lnTo>
                        <a:lnTo>
                          <a:pt x="36" y="446"/>
                        </a:lnTo>
                        <a:lnTo>
                          <a:pt x="37" y="425"/>
                        </a:lnTo>
                        <a:lnTo>
                          <a:pt x="37" y="418"/>
                        </a:lnTo>
                        <a:lnTo>
                          <a:pt x="37" y="405"/>
                        </a:lnTo>
                        <a:lnTo>
                          <a:pt x="37" y="399"/>
                        </a:lnTo>
                        <a:lnTo>
                          <a:pt x="37" y="392"/>
                        </a:lnTo>
                        <a:lnTo>
                          <a:pt x="37" y="386"/>
                        </a:lnTo>
                        <a:lnTo>
                          <a:pt x="37" y="379"/>
                        </a:lnTo>
                        <a:lnTo>
                          <a:pt x="37" y="373"/>
                        </a:lnTo>
                        <a:lnTo>
                          <a:pt x="37" y="366"/>
                        </a:lnTo>
                        <a:lnTo>
                          <a:pt x="38" y="360"/>
                        </a:lnTo>
                        <a:lnTo>
                          <a:pt x="38" y="347"/>
                        </a:lnTo>
                        <a:lnTo>
                          <a:pt x="38" y="340"/>
                        </a:lnTo>
                        <a:lnTo>
                          <a:pt x="38" y="327"/>
                        </a:lnTo>
                        <a:lnTo>
                          <a:pt x="38" y="321"/>
                        </a:lnTo>
                        <a:lnTo>
                          <a:pt x="38" y="308"/>
                        </a:lnTo>
                        <a:lnTo>
                          <a:pt x="38" y="294"/>
                        </a:lnTo>
                        <a:lnTo>
                          <a:pt x="38" y="280"/>
                        </a:lnTo>
                        <a:lnTo>
                          <a:pt x="38" y="268"/>
                        </a:lnTo>
                        <a:lnTo>
                          <a:pt x="38" y="262"/>
                        </a:lnTo>
                        <a:lnTo>
                          <a:pt x="38" y="248"/>
                        </a:lnTo>
                        <a:lnTo>
                          <a:pt x="38" y="242"/>
                        </a:lnTo>
                        <a:lnTo>
                          <a:pt x="38" y="236"/>
                        </a:lnTo>
                        <a:lnTo>
                          <a:pt x="38" y="222"/>
                        </a:lnTo>
                        <a:lnTo>
                          <a:pt x="38" y="215"/>
                        </a:lnTo>
                        <a:lnTo>
                          <a:pt x="38" y="209"/>
                        </a:lnTo>
                        <a:lnTo>
                          <a:pt x="38" y="197"/>
                        </a:lnTo>
                        <a:lnTo>
                          <a:pt x="39" y="189"/>
                        </a:lnTo>
                        <a:lnTo>
                          <a:pt x="39" y="182"/>
                        </a:lnTo>
                        <a:lnTo>
                          <a:pt x="39" y="170"/>
                        </a:lnTo>
                        <a:lnTo>
                          <a:pt x="39" y="163"/>
                        </a:lnTo>
                        <a:lnTo>
                          <a:pt x="40" y="156"/>
                        </a:lnTo>
                        <a:lnTo>
                          <a:pt x="40" y="150"/>
                        </a:lnTo>
                        <a:lnTo>
                          <a:pt x="40" y="143"/>
                        </a:lnTo>
                        <a:lnTo>
                          <a:pt x="40" y="130"/>
                        </a:lnTo>
                        <a:lnTo>
                          <a:pt x="40" y="124"/>
                        </a:lnTo>
                        <a:lnTo>
                          <a:pt x="41" y="117"/>
                        </a:lnTo>
                        <a:lnTo>
                          <a:pt x="41" y="111"/>
                        </a:lnTo>
                        <a:lnTo>
                          <a:pt x="41" y="104"/>
                        </a:lnTo>
                        <a:lnTo>
                          <a:pt x="41" y="98"/>
                        </a:lnTo>
                        <a:lnTo>
                          <a:pt x="41" y="91"/>
                        </a:lnTo>
                        <a:lnTo>
                          <a:pt x="41" y="85"/>
                        </a:lnTo>
                        <a:lnTo>
                          <a:pt x="41" y="78"/>
                        </a:lnTo>
                        <a:lnTo>
                          <a:pt x="41" y="71"/>
                        </a:lnTo>
                        <a:lnTo>
                          <a:pt x="43" y="65"/>
                        </a:lnTo>
                        <a:lnTo>
                          <a:pt x="43" y="58"/>
                        </a:lnTo>
                        <a:lnTo>
                          <a:pt x="43" y="52"/>
                        </a:lnTo>
                        <a:lnTo>
                          <a:pt x="44" y="45"/>
                        </a:lnTo>
                        <a:lnTo>
                          <a:pt x="44" y="39"/>
                        </a:lnTo>
                        <a:lnTo>
                          <a:pt x="44" y="32"/>
                        </a:lnTo>
                        <a:lnTo>
                          <a:pt x="44" y="26"/>
                        </a:lnTo>
                        <a:lnTo>
                          <a:pt x="44" y="19"/>
                        </a:lnTo>
                        <a:lnTo>
                          <a:pt x="45" y="13"/>
                        </a:lnTo>
                        <a:lnTo>
                          <a:pt x="45" y="5"/>
                        </a:lnTo>
                        <a:lnTo>
                          <a:pt x="45" y="0"/>
                        </a:lnTo>
                      </a:path>
                    </a:pathLst>
                  </a:custGeom>
                  <a:grpFill/>
                  <a:ln w="28575">
                    <a:solidFill>
                      <a:schemeClr val="accent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49" name="Freeform 7"/>
                  <p:cNvSpPr>
                    <a:spLocks/>
                  </p:cNvSpPr>
                  <p:nvPr/>
                </p:nvSpPr>
                <p:spPr bwMode="auto">
                  <a:xfrm>
                    <a:off x="1556" y="2522"/>
                    <a:ext cx="10" cy="116"/>
                  </a:xfrm>
                  <a:custGeom>
                    <a:avLst/>
                    <a:gdLst>
                      <a:gd name="T0" fmla="*/ 0 w 41"/>
                      <a:gd name="T1" fmla="*/ 0 h 467"/>
                      <a:gd name="T2" fmla="*/ 0 w 41"/>
                      <a:gd name="T3" fmla="*/ 0 h 467"/>
                      <a:gd name="T4" fmla="*/ 0 w 41"/>
                      <a:gd name="T5" fmla="*/ 0 h 467"/>
                      <a:gd name="T6" fmla="*/ 0 w 41"/>
                      <a:gd name="T7" fmla="*/ 0 h 467"/>
                      <a:gd name="T8" fmla="*/ 0 w 41"/>
                      <a:gd name="T9" fmla="*/ 0 h 467"/>
                      <a:gd name="T10" fmla="*/ 0 w 41"/>
                      <a:gd name="T11" fmla="*/ 0 h 467"/>
                      <a:gd name="T12" fmla="*/ 0 w 41"/>
                      <a:gd name="T13" fmla="*/ 0 h 467"/>
                      <a:gd name="T14" fmla="*/ 0 w 41"/>
                      <a:gd name="T15" fmla="*/ 0 h 467"/>
                      <a:gd name="T16" fmla="*/ 0 w 41"/>
                      <a:gd name="T17" fmla="*/ 0 h 467"/>
                      <a:gd name="T18" fmla="*/ 0 w 41"/>
                      <a:gd name="T19" fmla="*/ 0 h 467"/>
                      <a:gd name="T20" fmla="*/ 0 w 41"/>
                      <a:gd name="T21" fmla="*/ 0 h 467"/>
                      <a:gd name="T22" fmla="*/ 0 w 41"/>
                      <a:gd name="T23" fmla="*/ 0 h 467"/>
                      <a:gd name="T24" fmla="*/ 0 w 41"/>
                      <a:gd name="T25" fmla="*/ 0 h 467"/>
                      <a:gd name="T26" fmla="*/ 0 w 41"/>
                      <a:gd name="T27" fmla="*/ 0 h 467"/>
                      <a:gd name="T28" fmla="*/ 0 w 41"/>
                      <a:gd name="T29" fmla="*/ 0 h 467"/>
                      <a:gd name="T30" fmla="*/ 0 w 41"/>
                      <a:gd name="T31" fmla="*/ 0 h 467"/>
                      <a:gd name="T32" fmla="*/ 0 w 41"/>
                      <a:gd name="T33" fmla="*/ 0 h 467"/>
                      <a:gd name="T34" fmla="*/ 0 w 41"/>
                      <a:gd name="T35" fmla="*/ 0 h 467"/>
                      <a:gd name="T36" fmla="*/ 0 w 41"/>
                      <a:gd name="T37" fmla="*/ 0 h 467"/>
                      <a:gd name="T38" fmla="*/ 0 w 41"/>
                      <a:gd name="T39" fmla="*/ 0 h 467"/>
                      <a:gd name="T40" fmla="*/ 0 w 41"/>
                      <a:gd name="T41" fmla="*/ 0 h 467"/>
                      <a:gd name="T42" fmla="*/ 0 w 41"/>
                      <a:gd name="T43" fmla="*/ 0 h 467"/>
                      <a:gd name="T44" fmla="*/ 0 w 41"/>
                      <a:gd name="T45" fmla="*/ 0 h 467"/>
                      <a:gd name="T46" fmla="*/ 0 w 41"/>
                      <a:gd name="T47" fmla="*/ 0 h 467"/>
                      <a:gd name="T48" fmla="*/ 0 w 41"/>
                      <a:gd name="T49" fmla="*/ 0 h 467"/>
                      <a:gd name="T50" fmla="*/ 0 w 41"/>
                      <a:gd name="T51" fmla="*/ 0 h 467"/>
                      <a:gd name="T52" fmla="*/ 0 w 41"/>
                      <a:gd name="T53" fmla="*/ 0 h 467"/>
                      <a:gd name="T54" fmla="*/ 0 w 41"/>
                      <a:gd name="T55" fmla="*/ 0 h 467"/>
                      <a:gd name="T56" fmla="*/ 0 w 41"/>
                      <a:gd name="T57" fmla="*/ 0 h 467"/>
                      <a:gd name="T58" fmla="*/ 0 w 41"/>
                      <a:gd name="T59" fmla="*/ 0 h 467"/>
                      <a:gd name="T60" fmla="*/ 0 w 41"/>
                      <a:gd name="T61" fmla="*/ 0 h 467"/>
                      <a:gd name="T62" fmla="*/ 0 w 41"/>
                      <a:gd name="T63" fmla="*/ 0 h 467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w 41"/>
                      <a:gd name="T97" fmla="*/ 0 h 467"/>
                      <a:gd name="T98" fmla="*/ 41 w 41"/>
                      <a:gd name="T99" fmla="*/ 467 h 467"/>
                    </a:gdLst>
                    <a:ahLst/>
                    <a:cxnLst>
                      <a:cxn ang="T64">
                        <a:pos x="T0" y="T1"/>
                      </a:cxn>
                      <a:cxn ang="T65">
                        <a:pos x="T2" y="T3"/>
                      </a:cxn>
                      <a:cxn ang="T66">
                        <a:pos x="T4" y="T5"/>
                      </a:cxn>
                      <a:cxn ang="T67">
                        <a:pos x="T6" y="T7"/>
                      </a:cxn>
                      <a:cxn ang="T68">
                        <a:pos x="T8" y="T9"/>
                      </a:cxn>
                      <a:cxn ang="T69">
                        <a:pos x="T10" y="T11"/>
                      </a:cxn>
                      <a:cxn ang="T70">
                        <a:pos x="T12" y="T13"/>
                      </a:cxn>
                      <a:cxn ang="T71">
                        <a:pos x="T14" y="T15"/>
                      </a:cxn>
                      <a:cxn ang="T72">
                        <a:pos x="T16" y="T17"/>
                      </a:cxn>
                      <a:cxn ang="T73">
                        <a:pos x="T18" y="T19"/>
                      </a:cxn>
                      <a:cxn ang="T74">
                        <a:pos x="T20" y="T21"/>
                      </a:cxn>
                      <a:cxn ang="T75">
                        <a:pos x="T22" y="T23"/>
                      </a:cxn>
                      <a:cxn ang="T76">
                        <a:pos x="T24" y="T25"/>
                      </a:cxn>
                      <a:cxn ang="T77">
                        <a:pos x="T26" y="T27"/>
                      </a:cxn>
                      <a:cxn ang="T78">
                        <a:pos x="T28" y="T29"/>
                      </a:cxn>
                      <a:cxn ang="T79">
                        <a:pos x="T30" y="T31"/>
                      </a:cxn>
                      <a:cxn ang="T80">
                        <a:pos x="T32" y="T33"/>
                      </a:cxn>
                      <a:cxn ang="T81">
                        <a:pos x="T34" y="T35"/>
                      </a:cxn>
                      <a:cxn ang="T82">
                        <a:pos x="T36" y="T37"/>
                      </a:cxn>
                      <a:cxn ang="T83">
                        <a:pos x="T38" y="T39"/>
                      </a:cxn>
                      <a:cxn ang="T84">
                        <a:pos x="T40" y="T41"/>
                      </a:cxn>
                      <a:cxn ang="T85">
                        <a:pos x="T42" y="T43"/>
                      </a:cxn>
                      <a:cxn ang="T86">
                        <a:pos x="T44" y="T45"/>
                      </a:cxn>
                      <a:cxn ang="T87">
                        <a:pos x="T46" y="T47"/>
                      </a:cxn>
                      <a:cxn ang="T88">
                        <a:pos x="T48" y="T49"/>
                      </a:cxn>
                      <a:cxn ang="T89">
                        <a:pos x="T50" y="T51"/>
                      </a:cxn>
                      <a:cxn ang="T90">
                        <a:pos x="T52" y="T53"/>
                      </a:cxn>
                      <a:cxn ang="T91">
                        <a:pos x="T54" y="T55"/>
                      </a:cxn>
                      <a:cxn ang="T92">
                        <a:pos x="T56" y="T57"/>
                      </a:cxn>
                      <a:cxn ang="T93">
                        <a:pos x="T58" y="T59"/>
                      </a:cxn>
                      <a:cxn ang="T94">
                        <a:pos x="T60" y="T61"/>
                      </a:cxn>
                      <a:cxn ang="T95">
                        <a:pos x="T62" y="T63"/>
                      </a:cxn>
                    </a:cxnLst>
                    <a:rect l="T96" t="T97" r="T98" b="T99"/>
                    <a:pathLst>
                      <a:path w="41" h="467">
                        <a:moveTo>
                          <a:pt x="0" y="467"/>
                        </a:moveTo>
                        <a:lnTo>
                          <a:pt x="0" y="460"/>
                        </a:lnTo>
                        <a:lnTo>
                          <a:pt x="2" y="454"/>
                        </a:lnTo>
                        <a:lnTo>
                          <a:pt x="2" y="446"/>
                        </a:lnTo>
                        <a:lnTo>
                          <a:pt x="2" y="439"/>
                        </a:lnTo>
                        <a:lnTo>
                          <a:pt x="5" y="434"/>
                        </a:lnTo>
                        <a:lnTo>
                          <a:pt x="5" y="421"/>
                        </a:lnTo>
                        <a:lnTo>
                          <a:pt x="5" y="413"/>
                        </a:lnTo>
                        <a:lnTo>
                          <a:pt x="5" y="407"/>
                        </a:lnTo>
                        <a:lnTo>
                          <a:pt x="7" y="400"/>
                        </a:lnTo>
                        <a:lnTo>
                          <a:pt x="7" y="388"/>
                        </a:lnTo>
                        <a:lnTo>
                          <a:pt x="8" y="381"/>
                        </a:lnTo>
                        <a:lnTo>
                          <a:pt x="8" y="374"/>
                        </a:lnTo>
                        <a:lnTo>
                          <a:pt x="8" y="368"/>
                        </a:lnTo>
                        <a:lnTo>
                          <a:pt x="9" y="362"/>
                        </a:lnTo>
                        <a:lnTo>
                          <a:pt x="9" y="355"/>
                        </a:lnTo>
                        <a:lnTo>
                          <a:pt x="9" y="348"/>
                        </a:lnTo>
                        <a:lnTo>
                          <a:pt x="10" y="342"/>
                        </a:lnTo>
                        <a:lnTo>
                          <a:pt x="11" y="335"/>
                        </a:lnTo>
                        <a:lnTo>
                          <a:pt x="11" y="329"/>
                        </a:lnTo>
                        <a:lnTo>
                          <a:pt x="12" y="322"/>
                        </a:lnTo>
                        <a:lnTo>
                          <a:pt x="13" y="315"/>
                        </a:lnTo>
                        <a:lnTo>
                          <a:pt x="13" y="309"/>
                        </a:lnTo>
                        <a:lnTo>
                          <a:pt x="13" y="302"/>
                        </a:lnTo>
                        <a:lnTo>
                          <a:pt x="14" y="289"/>
                        </a:lnTo>
                        <a:lnTo>
                          <a:pt x="14" y="276"/>
                        </a:lnTo>
                        <a:lnTo>
                          <a:pt x="15" y="270"/>
                        </a:lnTo>
                        <a:lnTo>
                          <a:pt x="15" y="263"/>
                        </a:lnTo>
                        <a:lnTo>
                          <a:pt x="16" y="257"/>
                        </a:lnTo>
                        <a:lnTo>
                          <a:pt x="16" y="250"/>
                        </a:lnTo>
                        <a:lnTo>
                          <a:pt x="16" y="244"/>
                        </a:lnTo>
                        <a:lnTo>
                          <a:pt x="17" y="237"/>
                        </a:lnTo>
                        <a:lnTo>
                          <a:pt x="17" y="224"/>
                        </a:lnTo>
                        <a:lnTo>
                          <a:pt x="20" y="218"/>
                        </a:lnTo>
                        <a:lnTo>
                          <a:pt x="20" y="211"/>
                        </a:lnTo>
                        <a:lnTo>
                          <a:pt x="21" y="203"/>
                        </a:lnTo>
                        <a:lnTo>
                          <a:pt x="23" y="197"/>
                        </a:lnTo>
                        <a:lnTo>
                          <a:pt x="23" y="191"/>
                        </a:lnTo>
                        <a:lnTo>
                          <a:pt x="23" y="185"/>
                        </a:lnTo>
                        <a:lnTo>
                          <a:pt x="24" y="178"/>
                        </a:lnTo>
                        <a:lnTo>
                          <a:pt x="24" y="171"/>
                        </a:lnTo>
                        <a:lnTo>
                          <a:pt x="25" y="164"/>
                        </a:lnTo>
                        <a:lnTo>
                          <a:pt x="25" y="159"/>
                        </a:lnTo>
                        <a:lnTo>
                          <a:pt x="25" y="152"/>
                        </a:lnTo>
                        <a:lnTo>
                          <a:pt x="27" y="146"/>
                        </a:lnTo>
                        <a:lnTo>
                          <a:pt x="28" y="138"/>
                        </a:lnTo>
                        <a:lnTo>
                          <a:pt x="28" y="132"/>
                        </a:lnTo>
                        <a:lnTo>
                          <a:pt x="28" y="125"/>
                        </a:lnTo>
                        <a:lnTo>
                          <a:pt x="28" y="120"/>
                        </a:lnTo>
                        <a:lnTo>
                          <a:pt x="29" y="112"/>
                        </a:lnTo>
                        <a:lnTo>
                          <a:pt x="31" y="106"/>
                        </a:lnTo>
                        <a:lnTo>
                          <a:pt x="31" y="99"/>
                        </a:lnTo>
                        <a:lnTo>
                          <a:pt x="31" y="93"/>
                        </a:lnTo>
                        <a:lnTo>
                          <a:pt x="31" y="86"/>
                        </a:lnTo>
                        <a:lnTo>
                          <a:pt x="33" y="79"/>
                        </a:lnTo>
                        <a:lnTo>
                          <a:pt x="34" y="73"/>
                        </a:lnTo>
                        <a:lnTo>
                          <a:pt x="34" y="66"/>
                        </a:lnTo>
                        <a:lnTo>
                          <a:pt x="34" y="60"/>
                        </a:lnTo>
                        <a:lnTo>
                          <a:pt x="34" y="53"/>
                        </a:lnTo>
                        <a:lnTo>
                          <a:pt x="37" y="40"/>
                        </a:lnTo>
                        <a:lnTo>
                          <a:pt x="37" y="27"/>
                        </a:lnTo>
                        <a:lnTo>
                          <a:pt x="37" y="21"/>
                        </a:lnTo>
                        <a:lnTo>
                          <a:pt x="40" y="14"/>
                        </a:lnTo>
                        <a:lnTo>
                          <a:pt x="40" y="8"/>
                        </a:lnTo>
                        <a:lnTo>
                          <a:pt x="41" y="0"/>
                        </a:lnTo>
                      </a:path>
                    </a:pathLst>
                  </a:custGeom>
                  <a:grpFill/>
                  <a:ln w="28575">
                    <a:solidFill>
                      <a:schemeClr val="accent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>
                      <a:solidFill>
                        <a:srgbClr val="000000"/>
                      </a:solidFill>
                    </a:endParaRPr>
                  </a:p>
                </p:txBody>
              </p:sp>
            </p:grpSp>
            <p:sp>
              <p:nvSpPr>
                <p:cNvPr id="47" name="Freeform 8"/>
                <p:cNvSpPr>
                  <a:spLocks/>
                </p:cNvSpPr>
                <p:nvPr/>
              </p:nvSpPr>
              <p:spPr bwMode="auto">
                <a:xfrm>
                  <a:off x="1566" y="2418"/>
                  <a:ext cx="24" cy="104"/>
                </a:xfrm>
                <a:custGeom>
                  <a:avLst/>
                  <a:gdLst>
                    <a:gd name="T0" fmla="*/ 0 w 93"/>
                    <a:gd name="T1" fmla="*/ 0 h 413"/>
                    <a:gd name="T2" fmla="*/ 0 w 93"/>
                    <a:gd name="T3" fmla="*/ 0 h 413"/>
                    <a:gd name="T4" fmla="*/ 0 w 93"/>
                    <a:gd name="T5" fmla="*/ 0 h 413"/>
                    <a:gd name="T6" fmla="*/ 0 w 93"/>
                    <a:gd name="T7" fmla="*/ 0 h 413"/>
                    <a:gd name="T8" fmla="*/ 0 w 93"/>
                    <a:gd name="T9" fmla="*/ 0 h 413"/>
                    <a:gd name="T10" fmla="*/ 0 w 93"/>
                    <a:gd name="T11" fmla="*/ 0 h 413"/>
                    <a:gd name="T12" fmla="*/ 0 w 93"/>
                    <a:gd name="T13" fmla="*/ 0 h 413"/>
                    <a:gd name="T14" fmla="*/ 0 w 93"/>
                    <a:gd name="T15" fmla="*/ 0 h 413"/>
                    <a:gd name="T16" fmla="*/ 0 w 93"/>
                    <a:gd name="T17" fmla="*/ 0 h 413"/>
                    <a:gd name="T18" fmla="*/ 0 w 93"/>
                    <a:gd name="T19" fmla="*/ 0 h 413"/>
                    <a:gd name="T20" fmla="*/ 0 w 93"/>
                    <a:gd name="T21" fmla="*/ 0 h 413"/>
                    <a:gd name="T22" fmla="*/ 0 w 93"/>
                    <a:gd name="T23" fmla="*/ 0 h 413"/>
                    <a:gd name="T24" fmla="*/ 0 w 93"/>
                    <a:gd name="T25" fmla="*/ 0 h 413"/>
                    <a:gd name="T26" fmla="*/ 0 w 93"/>
                    <a:gd name="T27" fmla="*/ 0 h 413"/>
                    <a:gd name="T28" fmla="*/ 0 w 93"/>
                    <a:gd name="T29" fmla="*/ 0 h 413"/>
                    <a:gd name="T30" fmla="*/ 0 w 93"/>
                    <a:gd name="T31" fmla="*/ 0 h 413"/>
                    <a:gd name="T32" fmla="*/ 0 w 93"/>
                    <a:gd name="T33" fmla="*/ 0 h 413"/>
                    <a:gd name="T34" fmla="*/ 0 w 93"/>
                    <a:gd name="T35" fmla="*/ 0 h 413"/>
                    <a:gd name="T36" fmla="*/ 0 w 93"/>
                    <a:gd name="T37" fmla="*/ 0 h 413"/>
                    <a:gd name="T38" fmla="*/ 0 w 93"/>
                    <a:gd name="T39" fmla="*/ 0 h 413"/>
                    <a:gd name="T40" fmla="*/ 0 w 93"/>
                    <a:gd name="T41" fmla="*/ 0 h 413"/>
                    <a:gd name="T42" fmla="*/ 0 w 93"/>
                    <a:gd name="T43" fmla="*/ 0 h 413"/>
                    <a:gd name="T44" fmla="*/ 0 w 93"/>
                    <a:gd name="T45" fmla="*/ 0 h 413"/>
                    <a:gd name="T46" fmla="*/ 0 w 93"/>
                    <a:gd name="T47" fmla="*/ 0 h 413"/>
                    <a:gd name="T48" fmla="*/ 0 w 93"/>
                    <a:gd name="T49" fmla="*/ 0 h 413"/>
                    <a:gd name="T50" fmla="*/ 0 w 93"/>
                    <a:gd name="T51" fmla="*/ 0 h 413"/>
                    <a:gd name="T52" fmla="*/ 0 w 93"/>
                    <a:gd name="T53" fmla="*/ 0 h 413"/>
                    <a:gd name="T54" fmla="*/ 0 w 93"/>
                    <a:gd name="T55" fmla="*/ 0 h 413"/>
                    <a:gd name="T56" fmla="*/ 0 w 93"/>
                    <a:gd name="T57" fmla="*/ 0 h 413"/>
                    <a:gd name="T58" fmla="*/ 0 w 93"/>
                    <a:gd name="T59" fmla="*/ 0 h 413"/>
                    <a:gd name="T60" fmla="*/ 0 w 93"/>
                    <a:gd name="T61" fmla="*/ 0 h 413"/>
                    <a:gd name="T62" fmla="*/ 0 w 93"/>
                    <a:gd name="T63" fmla="*/ 0 h 413"/>
                    <a:gd name="T64" fmla="*/ 0 w 93"/>
                    <a:gd name="T65" fmla="*/ 0 h 413"/>
                    <a:gd name="T66" fmla="*/ 0 w 93"/>
                    <a:gd name="T67" fmla="*/ 0 h 413"/>
                    <a:gd name="T68" fmla="*/ 0 w 93"/>
                    <a:gd name="T69" fmla="*/ 0 h 413"/>
                    <a:gd name="T70" fmla="*/ 0 w 93"/>
                    <a:gd name="T71" fmla="*/ 0 h 413"/>
                    <a:gd name="T72" fmla="*/ 0 w 93"/>
                    <a:gd name="T73" fmla="*/ 0 h 413"/>
                    <a:gd name="T74" fmla="*/ 0 w 93"/>
                    <a:gd name="T75" fmla="*/ 0 h 413"/>
                    <a:gd name="T76" fmla="*/ 0 w 93"/>
                    <a:gd name="T77" fmla="*/ 0 h 413"/>
                    <a:gd name="T78" fmla="*/ 0 w 93"/>
                    <a:gd name="T79" fmla="*/ 0 h 413"/>
                    <a:gd name="T80" fmla="*/ 0 w 93"/>
                    <a:gd name="T81" fmla="*/ 0 h 413"/>
                    <a:gd name="T82" fmla="*/ 0 w 93"/>
                    <a:gd name="T83" fmla="*/ 0 h 413"/>
                    <a:gd name="T84" fmla="*/ 0 w 93"/>
                    <a:gd name="T85" fmla="*/ 0 h 413"/>
                    <a:gd name="T86" fmla="*/ 0 w 93"/>
                    <a:gd name="T87" fmla="*/ 0 h 413"/>
                    <a:gd name="T88" fmla="*/ 0 w 93"/>
                    <a:gd name="T89" fmla="*/ 0 h 413"/>
                    <a:gd name="T90" fmla="*/ 0 w 93"/>
                    <a:gd name="T91" fmla="*/ 0 h 413"/>
                    <a:gd name="T92" fmla="*/ 0 w 93"/>
                    <a:gd name="T93" fmla="*/ 0 h 413"/>
                    <a:gd name="T94" fmla="*/ 0 w 93"/>
                    <a:gd name="T95" fmla="*/ 0 h 413"/>
                    <a:gd name="T96" fmla="*/ 0 w 93"/>
                    <a:gd name="T97" fmla="*/ 0 h 413"/>
                    <a:gd name="T98" fmla="*/ 0 w 93"/>
                    <a:gd name="T99" fmla="*/ 0 h 413"/>
                    <a:gd name="T100" fmla="*/ 0 w 93"/>
                    <a:gd name="T101" fmla="*/ 0 h 413"/>
                    <a:gd name="T102" fmla="*/ 0 w 93"/>
                    <a:gd name="T103" fmla="*/ 0 h 413"/>
                    <a:gd name="T104" fmla="*/ 0 w 93"/>
                    <a:gd name="T105" fmla="*/ 0 h 413"/>
                    <a:gd name="T106" fmla="*/ 0 w 93"/>
                    <a:gd name="T107" fmla="*/ 0 h 413"/>
                    <a:gd name="T108" fmla="*/ 0 w 93"/>
                    <a:gd name="T109" fmla="*/ 0 h 413"/>
                    <a:gd name="T110" fmla="*/ 0 w 93"/>
                    <a:gd name="T111" fmla="*/ 0 h 413"/>
                    <a:gd name="T112" fmla="*/ 0 w 93"/>
                    <a:gd name="T113" fmla="*/ 0 h 413"/>
                    <a:gd name="T114" fmla="*/ 0 w 93"/>
                    <a:gd name="T115" fmla="*/ 0 h 413"/>
                    <a:gd name="T116" fmla="*/ 0 w 93"/>
                    <a:gd name="T117" fmla="*/ 0 h 413"/>
                    <a:gd name="T118" fmla="*/ 0 w 93"/>
                    <a:gd name="T119" fmla="*/ 0 h 413"/>
                    <a:gd name="T120" fmla="*/ 0 w 93"/>
                    <a:gd name="T121" fmla="*/ 0 h 413"/>
                    <a:gd name="T122" fmla="*/ 0 w 93"/>
                    <a:gd name="T123" fmla="*/ 0 h 413"/>
                    <a:gd name="T124" fmla="*/ 0 w 93"/>
                    <a:gd name="T125" fmla="*/ 0 h 413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  <a:gd name="T189" fmla="*/ 0 w 93"/>
                    <a:gd name="T190" fmla="*/ 0 h 413"/>
                    <a:gd name="T191" fmla="*/ 93 w 93"/>
                    <a:gd name="T192" fmla="*/ 413 h 413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T189" t="T190" r="T191" b="T192"/>
                  <a:pathLst>
                    <a:path w="93" h="413">
                      <a:moveTo>
                        <a:pt x="0" y="413"/>
                      </a:moveTo>
                      <a:lnTo>
                        <a:pt x="5" y="407"/>
                      </a:lnTo>
                      <a:lnTo>
                        <a:pt x="5" y="401"/>
                      </a:lnTo>
                      <a:lnTo>
                        <a:pt x="5" y="395"/>
                      </a:lnTo>
                      <a:lnTo>
                        <a:pt x="7" y="388"/>
                      </a:lnTo>
                      <a:lnTo>
                        <a:pt x="8" y="380"/>
                      </a:lnTo>
                      <a:lnTo>
                        <a:pt x="10" y="374"/>
                      </a:lnTo>
                      <a:lnTo>
                        <a:pt x="10" y="368"/>
                      </a:lnTo>
                      <a:lnTo>
                        <a:pt x="10" y="362"/>
                      </a:lnTo>
                      <a:lnTo>
                        <a:pt x="12" y="354"/>
                      </a:lnTo>
                      <a:lnTo>
                        <a:pt x="16" y="348"/>
                      </a:lnTo>
                      <a:lnTo>
                        <a:pt x="16" y="335"/>
                      </a:lnTo>
                      <a:lnTo>
                        <a:pt x="17" y="328"/>
                      </a:lnTo>
                      <a:lnTo>
                        <a:pt x="17" y="322"/>
                      </a:lnTo>
                      <a:lnTo>
                        <a:pt x="17" y="315"/>
                      </a:lnTo>
                      <a:lnTo>
                        <a:pt x="19" y="309"/>
                      </a:lnTo>
                      <a:lnTo>
                        <a:pt x="19" y="302"/>
                      </a:lnTo>
                      <a:lnTo>
                        <a:pt x="22" y="296"/>
                      </a:lnTo>
                      <a:lnTo>
                        <a:pt x="22" y="289"/>
                      </a:lnTo>
                      <a:lnTo>
                        <a:pt x="22" y="283"/>
                      </a:lnTo>
                      <a:lnTo>
                        <a:pt x="23" y="276"/>
                      </a:lnTo>
                      <a:lnTo>
                        <a:pt x="25" y="269"/>
                      </a:lnTo>
                      <a:lnTo>
                        <a:pt x="25" y="263"/>
                      </a:lnTo>
                      <a:lnTo>
                        <a:pt x="26" y="256"/>
                      </a:lnTo>
                      <a:lnTo>
                        <a:pt x="26" y="250"/>
                      </a:lnTo>
                      <a:lnTo>
                        <a:pt x="27" y="242"/>
                      </a:lnTo>
                      <a:lnTo>
                        <a:pt x="29" y="237"/>
                      </a:lnTo>
                      <a:lnTo>
                        <a:pt x="30" y="230"/>
                      </a:lnTo>
                      <a:lnTo>
                        <a:pt x="30" y="224"/>
                      </a:lnTo>
                      <a:lnTo>
                        <a:pt x="30" y="216"/>
                      </a:lnTo>
                      <a:lnTo>
                        <a:pt x="31" y="210"/>
                      </a:lnTo>
                      <a:lnTo>
                        <a:pt x="32" y="203"/>
                      </a:lnTo>
                      <a:lnTo>
                        <a:pt x="32" y="198"/>
                      </a:lnTo>
                      <a:lnTo>
                        <a:pt x="36" y="190"/>
                      </a:lnTo>
                      <a:lnTo>
                        <a:pt x="40" y="184"/>
                      </a:lnTo>
                      <a:lnTo>
                        <a:pt x="41" y="177"/>
                      </a:lnTo>
                      <a:lnTo>
                        <a:pt x="41" y="170"/>
                      </a:lnTo>
                      <a:lnTo>
                        <a:pt x="42" y="164"/>
                      </a:lnTo>
                      <a:lnTo>
                        <a:pt x="42" y="157"/>
                      </a:lnTo>
                      <a:lnTo>
                        <a:pt x="45" y="151"/>
                      </a:lnTo>
                      <a:lnTo>
                        <a:pt x="48" y="144"/>
                      </a:lnTo>
                      <a:lnTo>
                        <a:pt x="49" y="138"/>
                      </a:lnTo>
                      <a:lnTo>
                        <a:pt x="49" y="131"/>
                      </a:lnTo>
                      <a:lnTo>
                        <a:pt x="49" y="125"/>
                      </a:lnTo>
                      <a:lnTo>
                        <a:pt x="49" y="118"/>
                      </a:lnTo>
                      <a:lnTo>
                        <a:pt x="50" y="111"/>
                      </a:lnTo>
                      <a:lnTo>
                        <a:pt x="56" y="105"/>
                      </a:lnTo>
                      <a:lnTo>
                        <a:pt x="56" y="99"/>
                      </a:lnTo>
                      <a:lnTo>
                        <a:pt x="66" y="92"/>
                      </a:lnTo>
                      <a:lnTo>
                        <a:pt x="72" y="85"/>
                      </a:lnTo>
                      <a:lnTo>
                        <a:pt x="72" y="78"/>
                      </a:lnTo>
                      <a:lnTo>
                        <a:pt x="73" y="73"/>
                      </a:lnTo>
                      <a:lnTo>
                        <a:pt x="75" y="66"/>
                      </a:lnTo>
                      <a:lnTo>
                        <a:pt x="75" y="58"/>
                      </a:lnTo>
                      <a:lnTo>
                        <a:pt x="78" y="52"/>
                      </a:lnTo>
                      <a:lnTo>
                        <a:pt x="78" y="45"/>
                      </a:lnTo>
                      <a:lnTo>
                        <a:pt x="79" y="39"/>
                      </a:lnTo>
                      <a:lnTo>
                        <a:pt x="81" y="32"/>
                      </a:lnTo>
                      <a:lnTo>
                        <a:pt x="81" y="26"/>
                      </a:lnTo>
                      <a:lnTo>
                        <a:pt x="85" y="19"/>
                      </a:lnTo>
                      <a:lnTo>
                        <a:pt x="89" y="13"/>
                      </a:lnTo>
                      <a:lnTo>
                        <a:pt x="90" y="6"/>
                      </a:lnTo>
                      <a:lnTo>
                        <a:pt x="93" y="0"/>
                      </a:lnTo>
                    </a:path>
                  </a:pathLst>
                </a:custGeom>
                <a:grpFill/>
                <a:ln w="28575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34" name="Freeform 9"/>
              <p:cNvSpPr>
                <a:spLocks/>
              </p:cNvSpPr>
              <p:nvPr/>
            </p:nvSpPr>
            <p:spPr bwMode="auto">
              <a:xfrm>
                <a:off x="1590" y="2313"/>
                <a:ext cx="27" cy="105"/>
              </a:xfrm>
              <a:custGeom>
                <a:avLst/>
                <a:gdLst>
                  <a:gd name="T0" fmla="*/ 0 w 111"/>
                  <a:gd name="T1" fmla="*/ 0 h 423"/>
                  <a:gd name="T2" fmla="*/ 0 w 111"/>
                  <a:gd name="T3" fmla="*/ 0 h 423"/>
                  <a:gd name="T4" fmla="*/ 0 w 111"/>
                  <a:gd name="T5" fmla="*/ 0 h 423"/>
                  <a:gd name="T6" fmla="*/ 0 w 111"/>
                  <a:gd name="T7" fmla="*/ 0 h 423"/>
                  <a:gd name="T8" fmla="*/ 0 w 111"/>
                  <a:gd name="T9" fmla="*/ 0 h 423"/>
                  <a:gd name="T10" fmla="*/ 0 w 111"/>
                  <a:gd name="T11" fmla="*/ 0 h 423"/>
                  <a:gd name="T12" fmla="*/ 0 w 111"/>
                  <a:gd name="T13" fmla="*/ 0 h 423"/>
                  <a:gd name="T14" fmla="*/ 0 w 111"/>
                  <a:gd name="T15" fmla="*/ 0 h 423"/>
                  <a:gd name="T16" fmla="*/ 0 w 111"/>
                  <a:gd name="T17" fmla="*/ 0 h 423"/>
                  <a:gd name="T18" fmla="*/ 0 w 111"/>
                  <a:gd name="T19" fmla="*/ 0 h 423"/>
                  <a:gd name="T20" fmla="*/ 0 w 111"/>
                  <a:gd name="T21" fmla="*/ 0 h 423"/>
                  <a:gd name="T22" fmla="*/ 0 w 111"/>
                  <a:gd name="T23" fmla="*/ 0 h 423"/>
                  <a:gd name="T24" fmla="*/ 0 w 111"/>
                  <a:gd name="T25" fmla="*/ 0 h 423"/>
                  <a:gd name="T26" fmla="*/ 0 w 111"/>
                  <a:gd name="T27" fmla="*/ 0 h 423"/>
                  <a:gd name="T28" fmla="*/ 0 w 111"/>
                  <a:gd name="T29" fmla="*/ 0 h 423"/>
                  <a:gd name="T30" fmla="*/ 0 w 111"/>
                  <a:gd name="T31" fmla="*/ 0 h 423"/>
                  <a:gd name="T32" fmla="*/ 0 w 111"/>
                  <a:gd name="T33" fmla="*/ 0 h 423"/>
                  <a:gd name="T34" fmla="*/ 0 w 111"/>
                  <a:gd name="T35" fmla="*/ 0 h 423"/>
                  <a:gd name="T36" fmla="*/ 0 w 111"/>
                  <a:gd name="T37" fmla="*/ 0 h 423"/>
                  <a:gd name="T38" fmla="*/ 0 w 111"/>
                  <a:gd name="T39" fmla="*/ 0 h 423"/>
                  <a:gd name="T40" fmla="*/ 0 w 111"/>
                  <a:gd name="T41" fmla="*/ 0 h 423"/>
                  <a:gd name="T42" fmla="*/ 0 w 111"/>
                  <a:gd name="T43" fmla="*/ 0 h 423"/>
                  <a:gd name="T44" fmla="*/ 0 w 111"/>
                  <a:gd name="T45" fmla="*/ 0 h 423"/>
                  <a:gd name="T46" fmla="*/ 0 w 111"/>
                  <a:gd name="T47" fmla="*/ 0 h 423"/>
                  <a:gd name="T48" fmla="*/ 0 w 111"/>
                  <a:gd name="T49" fmla="*/ 0 h 423"/>
                  <a:gd name="T50" fmla="*/ 0 w 111"/>
                  <a:gd name="T51" fmla="*/ 0 h 423"/>
                  <a:gd name="T52" fmla="*/ 0 w 111"/>
                  <a:gd name="T53" fmla="*/ 0 h 423"/>
                  <a:gd name="T54" fmla="*/ 0 w 111"/>
                  <a:gd name="T55" fmla="*/ 0 h 423"/>
                  <a:gd name="T56" fmla="*/ 0 w 111"/>
                  <a:gd name="T57" fmla="*/ 0 h 423"/>
                  <a:gd name="T58" fmla="*/ 0 w 111"/>
                  <a:gd name="T59" fmla="*/ 0 h 423"/>
                  <a:gd name="T60" fmla="*/ 0 w 111"/>
                  <a:gd name="T61" fmla="*/ 0 h 423"/>
                  <a:gd name="T62" fmla="*/ 0 w 111"/>
                  <a:gd name="T63" fmla="*/ 0 h 423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11"/>
                  <a:gd name="T97" fmla="*/ 0 h 423"/>
                  <a:gd name="T98" fmla="*/ 111 w 111"/>
                  <a:gd name="T99" fmla="*/ 423 h 423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11" h="423">
                    <a:moveTo>
                      <a:pt x="0" y="423"/>
                    </a:moveTo>
                    <a:lnTo>
                      <a:pt x="3" y="416"/>
                    </a:lnTo>
                    <a:lnTo>
                      <a:pt x="5" y="409"/>
                    </a:lnTo>
                    <a:lnTo>
                      <a:pt x="6" y="402"/>
                    </a:lnTo>
                    <a:lnTo>
                      <a:pt x="7" y="397"/>
                    </a:lnTo>
                    <a:lnTo>
                      <a:pt x="8" y="390"/>
                    </a:lnTo>
                    <a:lnTo>
                      <a:pt x="9" y="382"/>
                    </a:lnTo>
                    <a:lnTo>
                      <a:pt x="10" y="376"/>
                    </a:lnTo>
                    <a:lnTo>
                      <a:pt x="10" y="369"/>
                    </a:lnTo>
                    <a:lnTo>
                      <a:pt x="11" y="363"/>
                    </a:lnTo>
                    <a:lnTo>
                      <a:pt x="14" y="356"/>
                    </a:lnTo>
                    <a:lnTo>
                      <a:pt x="15" y="350"/>
                    </a:lnTo>
                    <a:lnTo>
                      <a:pt x="16" y="343"/>
                    </a:lnTo>
                    <a:lnTo>
                      <a:pt x="20" y="337"/>
                    </a:lnTo>
                    <a:lnTo>
                      <a:pt x="24" y="330"/>
                    </a:lnTo>
                    <a:lnTo>
                      <a:pt x="30" y="324"/>
                    </a:lnTo>
                    <a:lnTo>
                      <a:pt x="31" y="316"/>
                    </a:lnTo>
                    <a:lnTo>
                      <a:pt x="32" y="310"/>
                    </a:lnTo>
                    <a:lnTo>
                      <a:pt x="32" y="304"/>
                    </a:lnTo>
                    <a:lnTo>
                      <a:pt x="38" y="298"/>
                    </a:lnTo>
                    <a:lnTo>
                      <a:pt x="39" y="290"/>
                    </a:lnTo>
                    <a:lnTo>
                      <a:pt x="42" y="283"/>
                    </a:lnTo>
                    <a:lnTo>
                      <a:pt x="43" y="277"/>
                    </a:lnTo>
                    <a:lnTo>
                      <a:pt x="43" y="270"/>
                    </a:lnTo>
                    <a:lnTo>
                      <a:pt x="46" y="264"/>
                    </a:lnTo>
                    <a:lnTo>
                      <a:pt x="46" y="257"/>
                    </a:lnTo>
                    <a:lnTo>
                      <a:pt x="51" y="251"/>
                    </a:lnTo>
                    <a:lnTo>
                      <a:pt x="51" y="244"/>
                    </a:lnTo>
                    <a:lnTo>
                      <a:pt x="53" y="238"/>
                    </a:lnTo>
                    <a:lnTo>
                      <a:pt x="58" y="231"/>
                    </a:lnTo>
                    <a:lnTo>
                      <a:pt x="61" y="225"/>
                    </a:lnTo>
                    <a:lnTo>
                      <a:pt x="64" y="217"/>
                    </a:lnTo>
                    <a:lnTo>
                      <a:pt x="64" y="211"/>
                    </a:lnTo>
                    <a:lnTo>
                      <a:pt x="64" y="205"/>
                    </a:lnTo>
                    <a:lnTo>
                      <a:pt x="66" y="198"/>
                    </a:lnTo>
                    <a:lnTo>
                      <a:pt x="69" y="191"/>
                    </a:lnTo>
                    <a:lnTo>
                      <a:pt x="69" y="184"/>
                    </a:lnTo>
                    <a:lnTo>
                      <a:pt x="70" y="178"/>
                    </a:lnTo>
                    <a:lnTo>
                      <a:pt x="70" y="171"/>
                    </a:lnTo>
                    <a:lnTo>
                      <a:pt x="74" y="165"/>
                    </a:lnTo>
                    <a:lnTo>
                      <a:pt x="75" y="158"/>
                    </a:lnTo>
                    <a:lnTo>
                      <a:pt x="76" y="152"/>
                    </a:lnTo>
                    <a:lnTo>
                      <a:pt x="76" y="145"/>
                    </a:lnTo>
                    <a:lnTo>
                      <a:pt x="76" y="139"/>
                    </a:lnTo>
                    <a:lnTo>
                      <a:pt x="79" y="132"/>
                    </a:lnTo>
                    <a:lnTo>
                      <a:pt x="81" y="125"/>
                    </a:lnTo>
                    <a:lnTo>
                      <a:pt x="86" y="118"/>
                    </a:lnTo>
                    <a:lnTo>
                      <a:pt x="89" y="113"/>
                    </a:lnTo>
                    <a:lnTo>
                      <a:pt x="91" y="106"/>
                    </a:lnTo>
                    <a:lnTo>
                      <a:pt x="96" y="99"/>
                    </a:lnTo>
                    <a:lnTo>
                      <a:pt x="96" y="92"/>
                    </a:lnTo>
                    <a:lnTo>
                      <a:pt x="99" y="86"/>
                    </a:lnTo>
                    <a:lnTo>
                      <a:pt x="99" y="79"/>
                    </a:lnTo>
                    <a:lnTo>
                      <a:pt x="99" y="72"/>
                    </a:lnTo>
                    <a:lnTo>
                      <a:pt x="102" y="66"/>
                    </a:lnTo>
                    <a:lnTo>
                      <a:pt x="103" y="59"/>
                    </a:lnTo>
                    <a:lnTo>
                      <a:pt x="104" y="53"/>
                    </a:lnTo>
                    <a:lnTo>
                      <a:pt x="105" y="46"/>
                    </a:lnTo>
                    <a:lnTo>
                      <a:pt x="105" y="40"/>
                    </a:lnTo>
                    <a:lnTo>
                      <a:pt x="106" y="32"/>
                    </a:lnTo>
                    <a:lnTo>
                      <a:pt x="106" y="26"/>
                    </a:lnTo>
                    <a:lnTo>
                      <a:pt x="106" y="19"/>
                    </a:lnTo>
                    <a:lnTo>
                      <a:pt x="108" y="14"/>
                    </a:lnTo>
                    <a:lnTo>
                      <a:pt x="109" y="6"/>
                    </a:lnTo>
                    <a:lnTo>
                      <a:pt x="111" y="0"/>
                    </a:lnTo>
                  </a:path>
                </a:pathLst>
              </a:custGeom>
              <a:grpFill/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5" name="Freeform 10"/>
              <p:cNvSpPr>
                <a:spLocks/>
              </p:cNvSpPr>
              <p:nvPr/>
            </p:nvSpPr>
            <p:spPr bwMode="auto">
              <a:xfrm>
                <a:off x="1617" y="2210"/>
                <a:ext cx="39" cy="103"/>
              </a:xfrm>
              <a:custGeom>
                <a:avLst/>
                <a:gdLst>
                  <a:gd name="T0" fmla="*/ 0 w 153"/>
                  <a:gd name="T1" fmla="*/ 0 h 410"/>
                  <a:gd name="T2" fmla="*/ 0 w 153"/>
                  <a:gd name="T3" fmla="*/ 0 h 410"/>
                  <a:gd name="T4" fmla="*/ 0 w 153"/>
                  <a:gd name="T5" fmla="*/ 0 h 410"/>
                  <a:gd name="T6" fmla="*/ 0 w 153"/>
                  <a:gd name="T7" fmla="*/ 0 h 410"/>
                  <a:gd name="T8" fmla="*/ 0 w 153"/>
                  <a:gd name="T9" fmla="*/ 0 h 410"/>
                  <a:gd name="T10" fmla="*/ 0 w 153"/>
                  <a:gd name="T11" fmla="*/ 0 h 410"/>
                  <a:gd name="T12" fmla="*/ 0 w 153"/>
                  <a:gd name="T13" fmla="*/ 0 h 410"/>
                  <a:gd name="T14" fmla="*/ 0 w 153"/>
                  <a:gd name="T15" fmla="*/ 0 h 410"/>
                  <a:gd name="T16" fmla="*/ 0 w 153"/>
                  <a:gd name="T17" fmla="*/ 0 h 410"/>
                  <a:gd name="T18" fmla="*/ 0 w 153"/>
                  <a:gd name="T19" fmla="*/ 0 h 410"/>
                  <a:gd name="T20" fmla="*/ 0 w 153"/>
                  <a:gd name="T21" fmla="*/ 0 h 410"/>
                  <a:gd name="T22" fmla="*/ 0 w 153"/>
                  <a:gd name="T23" fmla="*/ 0 h 410"/>
                  <a:gd name="T24" fmla="*/ 0 w 153"/>
                  <a:gd name="T25" fmla="*/ 0 h 410"/>
                  <a:gd name="T26" fmla="*/ 0 w 153"/>
                  <a:gd name="T27" fmla="*/ 0 h 410"/>
                  <a:gd name="T28" fmla="*/ 0 w 153"/>
                  <a:gd name="T29" fmla="*/ 0 h 410"/>
                  <a:gd name="T30" fmla="*/ 0 w 153"/>
                  <a:gd name="T31" fmla="*/ 0 h 410"/>
                  <a:gd name="T32" fmla="*/ 0 w 153"/>
                  <a:gd name="T33" fmla="*/ 0 h 410"/>
                  <a:gd name="T34" fmla="*/ 0 w 153"/>
                  <a:gd name="T35" fmla="*/ 0 h 410"/>
                  <a:gd name="T36" fmla="*/ 0 w 153"/>
                  <a:gd name="T37" fmla="*/ 0 h 410"/>
                  <a:gd name="T38" fmla="*/ 0 w 153"/>
                  <a:gd name="T39" fmla="*/ 0 h 410"/>
                  <a:gd name="T40" fmla="*/ 0 w 153"/>
                  <a:gd name="T41" fmla="*/ 0 h 410"/>
                  <a:gd name="T42" fmla="*/ 0 w 153"/>
                  <a:gd name="T43" fmla="*/ 0 h 410"/>
                  <a:gd name="T44" fmla="*/ 0 w 153"/>
                  <a:gd name="T45" fmla="*/ 0 h 410"/>
                  <a:gd name="T46" fmla="*/ 0 w 153"/>
                  <a:gd name="T47" fmla="*/ 0 h 410"/>
                  <a:gd name="T48" fmla="*/ 0 w 153"/>
                  <a:gd name="T49" fmla="*/ 0 h 410"/>
                  <a:gd name="T50" fmla="*/ 0 w 153"/>
                  <a:gd name="T51" fmla="*/ 0 h 410"/>
                  <a:gd name="T52" fmla="*/ 0 w 153"/>
                  <a:gd name="T53" fmla="*/ 0 h 410"/>
                  <a:gd name="T54" fmla="*/ 0 w 153"/>
                  <a:gd name="T55" fmla="*/ 0 h 410"/>
                  <a:gd name="T56" fmla="*/ 0 w 153"/>
                  <a:gd name="T57" fmla="*/ 0 h 410"/>
                  <a:gd name="T58" fmla="*/ 0 w 153"/>
                  <a:gd name="T59" fmla="*/ 0 h 410"/>
                  <a:gd name="T60" fmla="*/ 0 w 153"/>
                  <a:gd name="T61" fmla="*/ 0 h 410"/>
                  <a:gd name="T62" fmla="*/ 0 w 153"/>
                  <a:gd name="T63" fmla="*/ 0 h 410"/>
                  <a:gd name="T64" fmla="*/ 0 w 153"/>
                  <a:gd name="T65" fmla="*/ 0 h 410"/>
                  <a:gd name="T66" fmla="*/ 0 w 153"/>
                  <a:gd name="T67" fmla="*/ 0 h 410"/>
                  <a:gd name="T68" fmla="*/ 0 w 153"/>
                  <a:gd name="T69" fmla="*/ 0 h 410"/>
                  <a:gd name="T70" fmla="*/ 0 w 153"/>
                  <a:gd name="T71" fmla="*/ 0 h 410"/>
                  <a:gd name="T72" fmla="*/ 0 w 153"/>
                  <a:gd name="T73" fmla="*/ 0 h 410"/>
                  <a:gd name="T74" fmla="*/ 0 w 153"/>
                  <a:gd name="T75" fmla="*/ 0 h 410"/>
                  <a:gd name="T76" fmla="*/ 0 w 153"/>
                  <a:gd name="T77" fmla="*/ 0 h 410"/>
                  <a:gd name="T78" fmla="*/ 0 w 153"/>
                  <a:gd name="T79" fmla="*/ 0 h 410"/>
                  <a:gd name="T80" fmla="*/ 0 w 153"/>
                  <a:gd name="T81" fmla="*/ 0 h 410"/>
                  <a:gd name="T82" fmla="*/ 0 w 153"/>
                  <a:gd name="T83" fmla="*/ 0 h 410"/>
                  <a:gd name="T84" fmla="*/ 0 w 153"/>
                  <a:gd name="T85" fmla="*/ 0 h 410"/>
                  <a:gd name="T86" fmla="*/ 0 w 153"/>
                  <a:gd name="T87" fmla="*/ 0 h 410"/>
                  <a:gd name="T88" fmla="*/ 0 w 153"/>
                  <a:gd name="T89" fmla="*/ 0 h 410"/>
                  <a:gd name="T90" fmla="*/ 0 w 153"/>
                  <a:gd name="T91" fmla="*/ 0 h 410"/>
                  <a:gd name="T92" fmla="*/ 0 w 153"/>
                  <a:gd name="T93" fmla="*/ 0 h 410"/>
                  <a:gd name="T94" fmla="*/ 0 w 153"/>
                  <a:gd name="T95" fmla="*/ 0 h 410"/>
                  <a:gd name="T96" fmla="*/ 0 w 153"/>
                  <a:gd name="T97" fmla="*/ 0 h 410"/>
                  <a:gd name="T98" fmla="*/ 0 w 153"/>
                  <a:gd name="T99" fmla="*/ 0 h 410"/>
                  <a:gd name="T100" fmla="*/ 0 w 153"/>
                  <a:gd name="T101" fmla="*/ 0 h 410"/>
                  <a:gd name="T102" fmla="*/ 0 w 153"/>
                  <a:gd name="T103" fmla="*/ 0 h 410"/>
                  <a:gd name="T104" fmla="*/ 0 w 153"/>
                  <a:gd name="T105" fmla="*/ 0 h 410"/>
                  <a:gd name="T106" fmla="*/ 0 w 153"/>
                  <a:gd name="T107" fmla="*/ 0 h 410"/>
                  <a:gd name="T108" fmla="*/ 0 w 153"/>
                  <a:gd name="T109" fmla="*/ 0 h 410"/>
                  <a:gd name="T110" fmla="*/ 0 w 153"/>
                  <a:gd name="T111" fmla="*/ 0 h 410"/>
                  <a:gd name="T112" fmla="*/ 0 w 153"/>
                  <a:gd name="T113" fmla="*/ 0 h 410"/>
                  <a:gd name="T114" fmla="*/ 0 w 153"/>
                  <a:gd name="T115" fmla="*/ 0 h 410"/>
                  <a:gd name="T116" fmla="*/ 0 w 153"/>
                  <a:gd name="T117" fmla="*/ 0 h 410"/>
                  <a:gd name="T118" fmla="*/ 0 w 153"/>
                  <a:gd name="T119" fmla="*/ 0 h 410"/>
                  <a:gd name="T120" fmla="*/ 0 w 153"/>
                  <a:gd name="T121" fmla="*/ 0 h 410"/>
                  <a:gd name="T122" fmla="*/ 0 w 153"/>
                  <a:gd name="T123" fmla="*/ 0 h 410"/>
                  <a:gd name="T124" fmla="*/ 0 w 153"/>
                  <a:gd name="T125" fmla="*/ 0 h 410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153"/>
                  <a:gd name="T190" fmla="*/ 0 h 410"/>
                  <a:gd name="T191" fmla="*/ 153 w 153"/>
                  <a:gd name="T192" fmla="*/ 410 h 410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153" h="410">
                    <a:moveTo>
                      <a:pt x="0" y="410"/>
                    </a:moveTo>
                    <a:lnTo>
                      <a:pt x="2" y="403"/>
                    </a:lnTo>
                    <a:lnTo>
                      <a:pt x="6" y="397"/>
                    </a:lnTo>
                    <a:lnTo>
                      <a:pt x="6" y="390"/>
                    </a:lnTo>
                    <a:lnTo>
                      <a:pt x="7" y="383"/>
                    </a:lnTo>
                    <a:lnTo>
                      <a:pt x="13" y="377"/>
                    </a:lnTo>
                    <a:lnTo>
                      <a:pt x="14" y="369"/>
                    </a:lnTo>
                    <a:lnTo>
                      <a:pt x="17" y="364"/>
                    </a:lnTo>
                    <a:lnTo>
                      <a:pt x="17" y="357"/>
                    </a:lnTo>
                    <a:lnTo>
                      <a:pt x="24" y="350"/>
                    </a:lnTo>
                    <a:lnTo>
                      <a:pt x="26" y="343"/>
                    </a:lnTo>
                    <a:lnTo>
                      <a:pt x="28" y="337"/>
                    </a:lnTo>
                    <a:lnTo>
                      <a:pt x="33" y="331"/>
                    </a:lnTo>
                    <a:lnTo>
                      <a:pt x="36" y="324"/>
                    </a:lnTo>
                    <a:lnTo>
                      <a:pt x="36" y="317"/>
                    </a:lnTo>
                    <a:lnTo>
                      <a:pt x="43" y="311"/>
                    </a:lnTo>
                    <a:lnTo>
                      <a:pt x="43" y="304"/>
                    </a:lnTo>
                    <a:lnTo>
                      <a:pt x="44" y="298"/>
                    </a:lnTo>
                    <a:lnTo>
                      <a:pt x="45" y="291"/>
                    </a:lnTo>
                    <a:lnTo>
                      <a:pt x="48" y="283"/>
                    </a:lnTo>
                    <a:lnTo>
                      <a:pt x="50" y="277"/>
                    </a:lnTo>
                    <a:lnTo>
                      <a:pt x="51" y="271"/>
                    </a:lnTo>
                    <a:lnTo>
                      <a:pt x="52" y="265"/>
                    </a:lnTo>
                    <a:lnTo>
                      <a:pt x="54" y="257"/>
                    </a:lnTo>
                    <a:lnTo>
                      <a:pt x="59" y="251"/>
                    </a:lnTo>
                    <a:lnTo>
                      <a:pt x="61" y="244"/>
                    </a:lnTo>
                    <a:lnTo>
                      <a:pt x="65" y="238"/>
                    </a:lnTo>
                    <a:lnTo>
                      <a:pt x="69" y="231"/>
                    </a:lnTo>
                    <a:lnTo>
                      <a:pt x="69" y="225"/>
                    </a:lnTo>
                    <a:lnTo>
                      <a:pt x="70" y="217"/>
                    </a:lnTo>
                    <a:lnTo>
                      <a:pt x="72" y="212"/>
                    </a:lnTo>
                    <a:lnTo>
                      <a:pt x="76" y="205"/>
                    </a:lnTo>
                    <a:lnTo>
                      <a:pt x="79" y="199"/>
                    </a:lnTo>
                    <a:lnTo>
                      <a:pt x="81" y="191"/>
                    </a:lnTo>
                    <a:lnTo>
                      <a:pt x="91" y="184"/>
                    </a:lnTo>
                    <a:lnTo>
                      <a:pt x="91" y="178"/>
                    </a:lnTo>
                    <a:lnTo>
                      <a:pt x="93" y="171"/>
                    </a:lnTo>
                    <a:lnTo>
                      <a:pt x="93" y="165"/>
                    </a:lnTo>
                    <a:lnTo>
                      <a:pt x="95" y="158"/>
                    </a:lnTo>
                    <a:lnTo>
                      <a:pt x="96" y="152"/>
                    </a:lnTo>
                    <a:lnTo>
                      <a:pt x="96" y="145"/>
                    </a:lnTo>
                    <a:lnTo>
                      <a:pt x="97" y="139"/>
                    </a:lnTo>
                    <a:lnTo>
                      <a:pt x="101" y="132"/>
                    </a:lnTo>
                    <a:lnTo>
                      <a:pt x="103" y="125"/>
                    </a:lnTo>
                    <a:lnTo>
                      <a:pt x="106" y="118"/>
                    </a:lnTo>
                    <a:lnTo>
                      <a:pt x="108" y="113"/>
                    </a:lnTo>
                    <a:lnTo>
                      <a:pt x="108" y="105"/>
                    </a:lnTo>
                    <a:lnTo>
                      <a:pt x="109" y="98"/>
                    </a:lnTo>
                    <a:lnTo>
                      <a:pt x="110" y="92"/>
                    </a:lnTo>
                    <a:lnTo>
                      <a:pt x="111" y="85"/>
                    </a:lnTo>
                    <a:lnTo>
                      <a:pt x="113" y="79"/>
                    </a:lnTo>
                    <a:lnTo>
                      <a:pt x="114" y="72"/>
                    </a:lnTo>
                    <a:lnTo>
                      <a:pt x="123" y="66"/>
                    </a:lnTo>
                    <a:lnTo>
                      <a:pt x="126" y="58"/>
                    </a:lnTo>
                    <a:lnTo>
                      <a:pt x="132" y="53"/>
                    </a:lnTo>
                    <a:lnTo>
                      <a:pt x="135" y="46"/>
                    </a:lnTo>
                    <a:lnTo>
                      <a:pt x="136" y="39"/>
                    </a:lnTo>
                    <a:lnTo>
                      <a:pt x="138" y="32"/>
                    </a:lnTo>
                    <a:lnTo>
                      <a:pt x="142" y="26"/>
                    </a:lnTo>
                    <a:lnTo>
                      <a:pt x="146" y="20"/>
                    </a:lnTo>
                    <a:lnTo>
                      <a:pt x="146" y="13"/>
                    </a:lnTo>
                    <a:lnTo>
                      <a:pt x="149" y="6"/>
                    </a:lnTo>
                    <a:lnTo>
                      <a:pt x="153" y="0"/>
                    </a:lnTo>
                  </a:path>
                </a:pathLst>
              </a:custGeom>
              <a:grpFill/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6" name="Freeform 12"/>
              <p:cNvSpPr>
                <a:spLocks/>
              </p:cNvSpPr>
              <p:nvPr/>
            </p:nvSpPr>
            <p:spPr bwMode="auto">
              <a:xfrm>
                <a:off x="1736" y="2013"/>
                <a:ext cx="125" cy="91"/>
              </a:xfrm>
              <a:custGeom>
                <a:avLst/>
                <a:gdLst>
                  <a:gd name="T0" fmla="*/ 0 w 498"/>
                  <a:gd name="T1" fmla="*/ 0 h 365"/>
                  <a:gd name="T2" fmla="*/ 0 w 498"/>
                  <a:gd name="T3" fmla="*/ 0 h 365"/>
                  <a:gd name="T4" fmla="*/ 0 w 498"/>
                  <a:gd name="T5" fmla="*/ 0 h 365"/>
                  <a:gd name="T6" fmla="*/ 0 w 498"/>
                  <a:gd name="T7" fmla="*/ 0 h 365"/>
                  <a:gd name="T8" fmla="*/ 0 w 498"/>
                  <a:gd name="T9" fmla="*/ 0 h 365"/>
                  <a:gd name="T10" fmla="*/ 0 w 498"/>
                  <a:gd name="T11" fmla="*/ 0 h 365"/>
                  <a:gd name="T12" fmla="*/ 0 w 498"/>
                  <a:gd name="T13" fmla="*/ 0 h 365"/>
                  <a:gd name="T14" fmla="*/ 0 w 498"/>
                  <a:gd name="T15" fmla="*/ 0 h 365"/>
                  <a:gd name="T16" fmla="*/ 0 w 498"/>
                  <a:gd name="T17" fmla="*/ 0 h 365"/>
                  <a:gd name="T18" fmla="*/ 0 w 498"/>
                  <a:gd name="T19" fmla="*/ 0 h 365"/>
                  <a:gd name="T20" fmla="*/ 0 w 498"/>
                  <a:gd name="T21" fmla="*/ 0 h 365"/>
                  <a:gd name="T22" fmla="*/ 0 w 498"/>
                  <a:gd name="T23" fmla="*/ 0 h 365"/>
                  <a:gd name="T24" fmla="*/ 0 w 498"/>
                  <a:gd name="T25" fmla="*/ 0 h 365"/>
                  <a:gd name="T26" fmla="*/ 0 w 498"/>
                  <a:gd name="T27" fmla="*/ 0 h 365"/>
                  <a:gd name="T28" fmla="*/ 0 w 498"/>
                  <a:gd name="T29" fmla="*/ 0 h 365"/>
                  <a:gd name="T30" fmla="*/ 0 w 498"/>
                  <a:gd name="T31" fmla="*/ 0 h 365"/>
                  <a:gd name="T32" fmla="*/ 0 w 498"/>
                  <a:gd name="T33" fmla="*/ 0 h 365"/>
                  <a:gd name="T34" fmla="*/ 0 w 498"/>
                  <a:gd name="T35" fmla="*/ 0 h 365"/>
                  <a:gd name="T36" fmla="*/ 0 w 498"/>
                  <a:gd name="T37" fmla="*/ 0 h 365"/>
                  <a:gd name="T38" fmla="*/ 0 w 498"/>
                  <a:gd name="T39" fmla="*/ 0 h 365"/>
                  <a:gd name="T40" fmla="*/ 0 w 498"/>
                  <a:gd name="T41" fmla="*/ 0 h 365"/>
                  <a:gd name="T42" fmla="*/ 0 w 498"/>
                  <a:gd name="T43" fmla="*/ 0 h 365"/>
                  <a:gd name="T44" fmla="*/ 0 w 498"/>
                  <a:gd name="T45" fmla="*/ 0 h 365"/>
                  <a:gd name="T46" fmla="*/ 0 w 498"/>
                  <a:gd name="T47" fmla="*/ 0 h 365"/>
                  <a:gd name="T48" fmla="*/ 0 w 498"/>
                  <a:gd name="T49" fmla="*/ 0 h 365"/>
                  <a:gd name="T50" fmla="*/ 0 w 498"/>
                  <a:gd name="T51" fmla="*/ 0 h 365"/>
                  <a:gd name="T52" fmla="*/ 0 w 498"/>
                  <a:gd name="T53" fmla="*/ 0 h 365"/>
                  <a:gd name="T54" fmla="*/ 0 w 498"/>
                  <a:gd name="T55" fmla="*/ 0 h 365"/>
                  <a:gd name="T56" fmla="*/ 0 w 498"/>
                  <a:gd name="T57" fmla="*/ 0 h 365"/>
                  <a:gd name="T58" fmla="*/ 0 w 498"/>
                  <a:gd name="T59" fmla="*/ 0 h 365"/>
                  <a:gd name="T60" fmla="*/ 0 w 498"/>
                  <a:gd name="T61" fmla="*/ 0 h 365"/>
                  <a:gd name="T62" fmla="*/ 0 w 498"/>
                  <a:gd name="T63" fmla="*/ 0 h 365"/>
                  <a:gd name="T64" fmla="*/ 0 w 498"/>
                  <a:gd name="T65" fmla="*/ 0 h 365"/>
                  <a:gd name="T66" fmla="*/ 0 w 498"/>
                  <a:gd name="T67" fmla="*/ 0 h 365"/>
                  <a:gd name="T68" fmla="*/ 0 w 498"/>
                  <a:gd name="T69" fmla="*/ 0 h 365"/>
                  <a:gd name="T70" fmla="*/ 0 w 498"/>
                  <a:gd name="T71" fmla="*/ 0 h 365"/>
                  <a:gd name="T72" fmla="*/ 0 w 498"/>
                  <a:gd name="T73" fmla="*/ 0 h 365"/>
                  <a:gd name="T74" fmla="*/ 0 w 498"/>
                  <a:gd name="T75" fmla="*/ 0 h 365"/>
                  <a:gd name="T76" fmla="*/ 0 w 498"/>
                  <a:gd name="T77" fmla="*/ 0 h 365"/>
                  <a:gd name="T78" fmla="*/ 0 w 498"/>
                  <a:gd name="T79" fmla="*/ 0 h 365"/>
                  <a:gd name="T80" fmla="*/ 0 w 498"/>
                  <a:gd name="T81" fmla="*/ 0 h 365"/>
                  <a:gd name="T82" fmla="*/ 0 w 498"/>
                  <a:gd name="T83" fmla="*/ 0 h 365"/>
                  <a:gd name="T84" fmla="*/ 0 w 498"/>
                  <a:gd name="T85" fmla="*/ 0 h 365"/>
                  <a:gd name="T86" fmla="*/ 0 w 498"/>
                  <a:gd name="T87" fmla="*/ 0 h 365"/>
                  <a:gd name="T88" fmla="*/ 0 w 498"/>
                  <a:gd name="T89" fmla="*/ 0 h 365"/>
                  <a:gd name="T90" fmla="*/ 0 w 498"/>
                  <a:gd name="T91" fmla="*/ 0 h 365"/>
                  <a:gd name="T92" fmla="*/ 0 w 498"/>
                  <a:gd name="T93" fmla="*/ 0 h 365"/>
                  <a:gd name="T94" fmla="*/ 0 w 498"/>
                  <a:gd name="T95" fmla="*/ 0 h 365"/>
                  <a:gd name="T96" fmla="*/ 0 w 498"/>
                  <a:gd name="T97" fmla="*/ 0 h 365"/>
                  <a:gd name="T98" fmla="*/ 0 w 498"/>
                  <a:gd name="T99" fmla="*/ 0 h 365"/>
                  <a:gd name="T100" fmla="*/ 0 w 498"/>
                  <a:gd name="T101" fmla="*/ 0 h 365"/>
                  <a:gd name="T102" fmla="*/ 0 w 498"/>
                  <a:gd name="T103" fmla="*/ 0 h 365"/>
                  <a:gd name="T104" fmla="*/ 0 w 498"/>
                  <a:gd name="T105" fmla="*/ 0 h 365"/>
                  <a:gd name="T106" fmla="*/ 0 w 498"/>
                  <a:gd name="T107" fmla="*/ 0 h 365"/>
                  <a:gd name="T108" fmla="*/ 0 w 498"/>
                  <a:gd name="T109" fmla="*/ 0 h 365"/>
                  <a:gd name="T110" fmla="*/ 0 w 498"/>
                  <a:gd name="T111" fmla="*/ 0 h 365"/>
                  <a:gd name="T112" fmla="*/ 0 w 498"/>
                  <a:gd name="T113" fmla="*/ 0 h 365"/>
                  <a:gd name="T114" fmla="*/ 0 w 498"/>
                  <a:gd name="T115" fmla="*/ 0 h 365"/>
                  <a:gd name="T116" fmla="*/ 0 w 498"/>
                  <a:gd name="T117" fmla="*/ 0 h 365"/>
                  <a:gd name="T118" fmla="*/ 0 w 498"/>
                  <a:gd name="T119" fmla="*/ 0 h 365"/>
                  <a:gd name="T120" fmla="*/ 0 w 498"/>
                  <a:gd name="T121" fmla="*/ 0 h 365"/>
                  <a:gd name="T122" fmla="*/ 0 w 498"/>
                  <a:gd name="T123" fmla="*/ 0 h 365"/>
                  <a:gd name="T124" fmla="*/ 0 w 498"/>
                  <a:gd name="T125" fmla="*/ 0 h 365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498"/>
                  <a:gd name="T190" fmla="*/ 0 h 365"/>
                  <a:gd name="T191" fmla="*/ 498 w 498"/>
                  <a:gd name="T192" fmla="*/ 365 h 365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498" h="365">
                    <a:moveTo>
                      <a:pt x="0" y="365"/>
                    </a:moveTo>
                    <a:lnTo>
                      <a:pt x="3" y="359"/>
                    </a:lnTo>
                    <a:lnTo>
                      <a:pt x="6" y="352"/>
                    </a:lnTo>
                    <a:lnTo>
                      <a:pt x="6" y="346"/>
                    </a:lnTo>
                    <a:lnTo>
                      <a:pt x="13" y="339"/>
                    </a:lnTo>
                    <a:lnTo>
                      <a:pt x="23" y="332"/>
                    </a:lnTo>
                    <a:lnTo>
                      <a:pt x="25" y="325"/>
                    </a:lnTo>
                    <a:lnTo>
                      <a:pt x="36" y="320"/>
                    </a:lnTo>
                    <a:lnTo>
                      <a:pt x="40" y="312"/>
                    </a:lnTo>
                    <a:lnTo>
                      <a:pt x="42" y="305"/>
                    </a:lnTo>
                    <a:lnTo>
                      <a:pt x="46" y="299"/>
                    </a:lnTo>
                    <a:lnTo>
                      <a:pt x="56" y="292"/>
                    </a:lnTo>
                    <a:lnTo>
                      <a:pt x="66" y="286"/>
                    </a:lnTo>
                    <a:lnTo>
                      <a:pt x="68" y="279"/>
                    </a:lnTo>
                    <a:lnTo>
                      <a:pt x="80" y="273"/>
                    </a:lnTo>
                    <a:lnTo>
                      <a:pt x="83" y="265"/>
                    </a:lnTo>
                    <a:lnTo>
                      <a:pt x="83" y="260"/>
                    </a:lnTo>
                    <a:lnTo>
                      <a:pt x="86" y="253"/>
                    </a:lnTo>
                    <a:lnTo>
                      <a:pt x="105" y="246"/>
                    </a:lnTo>
                    <a:lnTo>
                      <a:pt x="115" y="246"/>
                    </a:lnTo>
                    <a:lnTo>
                      <a:pt x="124" y="239"/>
                    </a:lnTo>
                    <a:lnTo>
                      <a:pt x="138" y="233"/>
                    </a:lnTo>
                    <a:lnTo>
                      <a:pt x="159" y="233"/>
                    </a:lnTo>
                    <a:lnTo>
                      <a:pt x="168" y="226"/>
                    </a:lnTo>
                    <a:lnTo>
                      <a:pt x="178" y="220"/>
                    </a:lnTo>
                    <a:lnTo>
                      <a:pt x="180" y="213"/>
                    </a:lnTo>
                    <a:lnTo>
                      <a:pt x="185" y="205"/>
                    </a:lnTo>
                    <a:lnTo>
                      <a:pt x="188" y="200"/>
                    </a:lnTo>
                    <a:lnTo>
                      <a:pt x="191" y="193"/>
                    </a:lnTo>
                    <a:lnTo>
                      <a:pt x="201" y="186"/>
                    </a:lnTo>
                    <a:lnTo>
                      <a:pt x="210" y="179"/>
                    </a:lnTo>
                    <a:lnTo>
                      <a:pt x="212" y="173"/>
                    </a:lnTo>
                    <a:lnTo>
                      <a:pt x="227" y="166"/>
                    </a:lnTo>
                    <a:lnTo>
                      <a:pt x="237" y="160"/>
                    </a:lnTo>
                    <a:lnTo>
                      <a:pt x="254" y="153"/>
                    </a:lnTo>
                    <a:lnTo>
                      <a:pt x="256" y="146"/>
                    </a:lnTo>
                    <a:lnTo>
                      <a:pt x="264" y="140"/>
                    </a:lnTo>
                    <a:lnTo>
                      <a:pt x="269" y="134"/>
                    </a:lnTo>
                    <a:lnTo>
                      <a:pt x="274" y="126"/>
                    </a:lnTo>
                    <a:lnTo>
                      <a:pt x="279" y="119"/>
                    </a:lnTo>
                    <a:lnTo>
                      <a:pt x="279" y="113"/>
                    </a:lnTo>
                    <a:lnTo>
                      <a:pt x="293" y="106"/>
                    </a:lnTo>
                    <a:lnTo>
                      <a:pt x="307" y="100"/>
                    </a:lnTo>
                    <a:lnTo>
                      <a:pt x="311" y="93"/>
                    </a:lnTo>
                    <a:lnTo>
                      <a:pt x="318" y="86"/>
                    </a:lnTo>
                    <a:lnTo>
                      <a:pt x="342" y="86"/>
                    </a:lnTo>
                    <a:lnTo>
                      <a:pt x="344" y="80"/>
                    </a:lnTo>
                    <a:lnTo>
                      <a:pt x="346" y="74"/>
                    </a:lnTo>
                    <a:lnTo>
                      <a:pt x="370" y="74"/>
                    </a:lnTo>
                    <a:lnTo>
                      <a:pt x="373" y="66"/>
                    </a:lnTo>
                    <a:lnTo>
                      <a:pt x="383" y="66"/>
                    </a:lnTo>
                    <a:lnTo>
                      <a:pt x="384" y="60"/>
                    </a:lnTo>
                    <a:lnTo>
                      <a:pt x="391" y="53"/>
                    </a:lnTo>
                    <a:lnTo>
                      <a:pt x="411" y="53"/>
                    </a:lnTo>
                    <a:lnTo>
                      <a:pt x="416" y="47"/>
                    </a:lnTo>
                    <a:lnTo>
                      <a:pt x="434" y="40"/>
                    </a:lnTo>
                    <a:lnTo>
                      <a:pt x="444" y="34"/>
                    </a:lnTo>
                    <a:lnTo>
                      <a:pt x="455" y="34"/>
                    </a:lnTo>
                    <a:lnTo>
                      <a:pt x="455" y="26"/>
                    </a:lnTo>
                    <a:lnTo>
                      <a:pt x="460" y="20"/>
                    </a:lnTo>
                    <a:lnTo>
                      <a:pt x="472" y="14"/>
                    </a:lnTo>
                    <a:lnTo>
                      <a:pt x="484" y="6"/>
                    </a:lnTo>
                    <a:lnTo>
                      <a:pt x="498" y="0"/>
                    </a:lnTo>
                  </a:path>
                </a:pathLst>
              </a:custGeom>
              <a:grpFill/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7" name="Freeform 13"/>
              <p:cNvSpPr>
                <a:spLocks/>
              </p:cNvSpPr>
              <p:nvPr/>
            </p:nvSpPr>
            <p:spPr bwMode="auto">
              <a:xfrm>
                <a:off x="1861" y="1923"/>
                <a:ext cx="179" cy="90"/>
              </a:xfrm>
              <a:custGeom>
                <a:avLst/>
                <a:gdLst>
                  <a:gd name="T0" fmla="*/ 0 w 717"/>
                  <a:gd name="T1" fmla="*/ 0 h 360"/>
                  <a:gd name="T2" fmla="*/ 0 w 717"/>
                  <a:gd name="T3" fmla="*/ 0 h 360"/>
                  <a:gd name="T4" fmla="*/ 0 w 717"/>
                  <a:gd name="T5" fmla="*/ 0 h 360"/>
                  <a:gd name="T6" fmla="*/ 0 w 717"/>
                  <a:gd name="T7" fmla="*/ 0 h 360"/>
                  <a:gd name="T8" fmla="*/ 0 w 717"/>
                  <a:gd name="T9" fmla="*/ 0 h 360"/>
                  <a:gd name="T10" fmla="*/ 0 w 717"/>
                  <a:gd name="T11" fmla="*/ 0 h 360"/>
                  <a:gd name="T12" fmla="*/ 0 w 717"/>
                  <a:gd name="T13" fmla="*/ 0 h 360"/>
                  <a:gd name="T14" fmla="*/ 0 w 717"/>
                  <a:gd name="T15" fmla="*/ 0 h 360"/>
                  <a:gd name="T16" fmla="*/ 0 w 717"/>
                  <a:gd name="T17" fmla="*/ 0 h 360"/>
                  <a:gd name="T18" fmla="*/ 0 w 717"/>
                  <a:gd name="T19" fmla="*/ 0 h 360"/>
                  <a:gd name="T20" fmla="*/ 0 w 717"/>
                  <a:gd name="T21" fmla="*/ 0 h 360"/>
                  <a:gd name="T22" fmla="*/ 0 w 717"/>
                  <a:gd name="T23" fmla="*/ 0 h 360"/>
                  <a:gd name="T24" fmla="*/ 0 w 717"/>
                  <a:gd name="T25" fmla="*/ 0 h 360"/>
                  <a:gd name="T26" fmla="*/ 0 w 717"/>
                  <a:gd name="T27" fmla="*/ 0 h 360"/>
                  <a:gd name="T28" fmla="*/ 0 w 717"/>
                  <a:gd name="T29" fmla="*/ 0 h 360"/>
                  <a:gd name="T30" fmla="*/ 0 w 717"/>
                  <a:gd name="T31" fmla="*/ 0 h 360"/>
                  <a:gd name="T32" fmla="*/ 0 w 717"/>
                  <a:gd name="T33" fmla="*/ 0 h 360"/>
                  <a:gd name="T34" fmla="*/ 0 w 717"/>
                  <a:gd name="T35" fmla="*/ 0 h 360"/>
                  <a:gd name="T36" fmla="*/ 0 w 717"/>
                  <a:gd name="T37" fmla="*/ 0 h 360"/>
                  <a:gd name="T38" fmla="*/ 0 w 717"/>
                  <a:gd name="T39" fmla="*/ 0 h 360"/>
                  <a:gd name="T40" fmla="*/ 0 w 717"/>
                  <a:gd name="T41" fmla="*/ 0 h 360"/>
                  <a:gd name="T42" fmla="*/ 0 w 717"/>
                  <a:gd name="T43" fmla="*/ 0 h 360"/>
                  <a:gd name="T44" fmla="*/ 0 w 717"/>
                  <a:gd name="T45" fmla="*/ 0 h 360"/>
                  <a:gd name="T46" fmla="*/ 0 w 717"/>
                  <a:gd name="T47" fmla="*/ 0 h 360"/>
                  <a:gd name="T48" fmla="*/ 0 w 717"/>
                  <a:gd name="T49" fmla="*/ 0 h 360"/>
                  <a:gd name="T50" fmla="*/ 0 w 717"/>
                  <a:gd name="T51" fmla="*/ 0 h 360"/>
                  <a:gd name="T52" fmla="*/ 0 w 717"/>
                  <a:gd name="T53" fmla="*/ 0 h 360"/>
                  <a:gd name="T54" fmla="*/ 0 w 717"/>
                  <a:gd name="T55" fmla="*/ 0 h 360"/>
                  <a:gd name="T56" fmla="*/ 0 w 717"/>
                  <a:gd name="T57" fmla="*/ 0 h 360"/>
                  <a:gd name="T58" fmla="*/ 0 w 717"/>
                  <a:gd name="T59" fmla="*/ 0 h 360"/>
                  <a:gd name="T60" fmla="*/ 0 w 717"/>
                  <a:gd name="T61" fmla="*/ 0 h 360"/>
                  <a:gd name="T62" fmla="*/ 0 w 717"/>
                  <a:gd name="T63" fmla="*/ 0 h 360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717"/>
                  <a:gd name="T97" fmla="*/ 0 h 360"/>
                  <a:gd name="T98" fmla="*/ 717 w 717"/>
                  <a:gd name="T99" fmla="*/ 360 h 360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717" h="360">
                    <a:moveTo>
                      <a:pt x="0" y="360"/>
                    </a:moveTo>
                    <a:lnTo>
                      <a:pt x="12" y="353"/>
                    </a:lnTo>
                    <a:lnTo>
                      <a:pt x="28" y="353"/>
                    </a:lnTo>
                    <a:lnTo>
                      <a:pt x="42" y="347"/>
                    </a:lnTo>
                    <a:lnTo>
                      <a:pt x="53" y="340"/>
                    </a:lnTo>
                    <a:lnTo>
                      <a:pt x="55" y="334"/>
                    </a:lnTo>
                    <a:lnTo>
                      <a:pt x="67" y="334"/>
                    </a:lnTo>
                    <a:lnTo>
                      <a:pt x="77" y="326"/>
                    </a:lnTo>
                    <a:lnTo>
                      <a:pt x="78" y="321"/>
                    </a:lnTo>
                    <a:lnTo>
                      <a:pt x="83" y="313"/>
                    </a:lnTo>
                    <a:lnTo>
                      <a:pt x="85" y="307"/>
                    </a:lnTo>
                    <a:lnTo>
                      <a:pt x="100" y="307"/>
                    </a:lnTo>
                    <a:lnTo>
                      <a:pt x="117" y="300"/>
                    </a:lnTo>
                    <a:lnTo>
                      <a:pt x="141" y="300"/>
                    </a:lnTo>
                    <a:lnTo>
                      <a:pt x="144" y="293"/>
                    </a:lnTo>
                    <a:lnTo>
                      <a:pt x="164" y="293"/>
                    </a:lnTo>
                    <a:lnTo>
                      <a:pt x="166" y="287"/>
                    </a:lnTo>
                    <a:lnTo>
                      <a:pt x="169" y="280"/>
                    </a:lnTo>
                    <a:lnTo>
                      <a:pt x="174" y="273"/>
                    </a:lnTo>
                    <a:lnTo>
                      <a:pt x="188" y="266"/>
                    </a:lnTo>
                    <a:lnTo>
                      <a:pt x="206" y="261"/>
                    </a:lnTo>
                    <a:lnTo>
                      <a:pt x="223" y="253"/>
                    </a:lnTo>
                    <a:lnTo>
                      <a:pt x="230" y="247"/>
                    </a:lnTo>
                    <a:lnTo>
                      <a:pt x="237" y="239"/>
                    </a:lnTo>
                    <a:lnTo>
                      <a:pt x="238" y="234"/>
                    </a:lnTo>
                    <a:lnTo>
                      <a:pt x="245" y="227"/>
                    </a:lnTo>
                    <a:lnTo>
                      <a:pt x="259" y="219"/>
                    </a:lnTo>
                    <a:lnTo>
                      <a:pt x="267" y="213"/>
                    </a:lnTo>
                    <a:lnTo>
                      <a:pt x="279" y="213"/>
                    </a:lnTo>
                    <a:lnTo>
                      <a:pt x="280" y="206"/>
                    </a:lnTo>
                    <a:lnTo>
                      <a:pt x="282" y="200"/>
                    </a:lnTo>
                    <a:lnTo>
                      <a:pt x="286" y="193"/>
                    </a:lnTo>
                    <a:lnTo>
                      <a:pt x="287" y="186"/>
                    </a:lnTo>
                    <a:lnTo>
                      <a:pt x="292" y="179"/>
                    </a:lnTo>
                    <a:lnTo>
                      <a:pt x="298" y="174"/>
                    </a:lnTo>
                    <a:lnTo>
                      <a:pt x="311" y="166"/>
                    </a:lnTo>
                    <a:lnTo>
                      <a:pt x="322" y="160"/>
                    </a:lnTo>
                    <a:lnTo>
                      <a:pt x="336" y="153"/>
                    </a:lnTo>
                    <a:lnTo>
                      <a:pt x="349" y="153"/>
                    </a:lnTo>
                    <a:lnTo>
                      <a:pt x="349" y="147"/>
                    </a:lnTo>
                    <a:lnTo>
                      <a:pt x="363" y="140"/>
                    </a:lnTo>
                    <a:lnTo>
                      <a:pt x="382" y="134"/>
                    </a:lnTo>
                    <a:lnTo>
                      <a:pt x="387" y="126"/>
                    </a:lnTo>
                    <a:lnTo>
                      <a:pt x="428" y="119"/>
                    </a:lnTo>
                    <a:lnTo>
                      <a:pt x="473" y="113"/>
                    </a:lnTo>
                    <a:lnTo>
                      <a:pt x="476" y="106"/>
                    </a:lnTo>
                    <a:lnTo>
                      <a:pt x="493" y="100"/>
                    </a:lnTo>
                    <a:lnTo>
                      <a:pt x="507" y="93"/>
                    </a:lnTo>
                    <a:lnTo>
                      <a:pt x="510" y="87"/>
                    </a:lnTo>
                    <a:lnTo>
                      <a:pt x="527" y="80"/>
                    </a:lnTo>
                    <a:lnTo>
                      <a:pt x="538" y="73"/>
                    </a:lnTo>
                    <a:lnTo>
                      <a:pt x="569" y="73"/>
                    </a:lnTo>
                    <a:lnTo>
                      <a:pt x="584" y="66"/>
                    </a:lnTo>
                    <a:lnTo>
                      <a:pt x="621" y="60"/>
                    </a:lnTo>
                    <a:lnTo>
                      <a:pt x="621" y="53"/>
                    </a:lnTo>
                    <a:lnTo>
                      <a:pt x="641" y="47"/>
                    </a:lnTo>
                    <a:lnTo>
                      <a:pt x="644" y="39"/>
                    </a:lnTo>
                    <a:lnTo>
                      <a:pt x="653" y="33"/>
                    </a:lnTo>
                    <a:lnTo>
                      <a:pt x="659" y="27"/>
                    </a:lnTo>
                    <a:lnTo>
                      <a:pt x="671" y="27"/>
                    </a:lnTo>
                    <a:lnTo>
                      <a:pt x="675" y="19"/>
                    </a:lnTo>
                    <a:lnTo>
                      <a:pt x="676" y="13"/>
                    </a:lnTo>
                    <a:lnTo>
                      <a:pt x="692" y="6"/>
                    </a:lnTo>
                    <a:lnTo>
                      <a:pt x="711" y="6"/>
                    </a:lnTo>
                    <a:lnTo>
                      <a:pt x="717" y="0"/>
                    </a:lnTo>
                  </a:path>
                </a:pathLst>
              </a:custGeom>
              <a:grpFill/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8" name="Freeform 14"/>
              <p:cNvSpPr>
                <a:spLocks/>
              </p:cNvSpPr>
              <p:nvPr/>
            </p:nvSpPr>
            <p:spPr bwMode="auto">
              <a:xfrm>
                <a:off x="2040" y="1831"/>
                <a:ext cx="198" cy="92"/>
              </a:xfrm>
              <a:custGeom>
                <a:avLst/>
                <a:gdLst>
                  <a:gd name="T0" fmla="*/ 0 w 794"/>
                  <a:gd name="T1" fmla="*/ 0 h 368"/>
                  <a:gd name="T2" fmla="*/ 0 w 794"/>
                  <a:gd name="T3" fmla="*/ 0 h 368"/>
                  <a:gd name="T4" fmla="*/ 0 w 794"/>
                  <a:gd name="T5" fmla="*/ 0 h 368"/>
                  <a:gd name="T6" fmla="*/ 0 w 794"/>
                  <a:gd name="T7" fmla="*/ 0 h 368"/>
                  <a:gd name="T8" fmla="*/ 0 w 794"/>
                  <a:gd name="T9" fmla="*/ 0 h 368"/>
                  <a:gd name="T10" fmla="*/ 0 w 794"/>
                  <a:gd name="T11" fmla="*/ 0 h 368"/>
                  <a:gd name="T12" fmla="*/ 0 w 794"/>
                  <a:gd name="T13" fmla="*/ 0 h 368"/>
                  <a:gd name="T14" fmla="*/ 0 w 794"/>
                  <a:gd name="T15" fmla="*/ 0 h 368"/>
                  <a:gd name="T16" fmla="*/ 0 w 794"/>
                  <a:gd name="T17" fmla="*/ 0 h 368"/>
                  <a:gd name="T18" fmla="*/ 0 w 794"/>
                  <a:gd name="T19" fmla="*/ 0 h 368"/>
                  <a:gd name="T20" fmla="*/ 0 w 794"/>
                  <a:gd name="T21" fmla="*/ 0 h 368"/>
                  <a:gd name="T22" fmla="*/ 0 w 794"/>
                  <a:gd name="T23" fmla="*/ 0 h 368"/>
                  <a:gd name="T24" fmla="*/ 0 w 794"/>
                  <a:gd name="T25" fmla="*/ 0 h 368"/>
                  <a:gd name="T26" fmla="*/ 0 w 794"/>
                  <a:gd name="T27" fmla="*/ 0 h 368"/>
                  <a:gd name="T28" fmla="*/ 0 w 794"/>
                  <a:gd name="T29" fmla="*/ 0 h 368"/>
                  <a:gd name="T30" fmla="*/ 0 w 794"/>
                  <a:gd name="T31" fmla="*/ 0 h 368"/>
                  <a:gd name="T32" fmla="*/ 0 w 794"/>
                  <a:gd name="T33" fmla="*/ 0 h 368"/>
                  <a:gd name="T34" fmla="*/ 0 w 794"/>
                  <a:gd name="T35" fmla="*/ 0 h 368"/>
                  <a:gd name="T36" fmla="*/ 0 w 794"/>
                  <a:gd name="T37" fmla="*/ 0 h 368"/>
                  <a:gd name="T38" fmla="*/ 0 w 794"/>
                  <a:gd name="T39" fmla="*/ 0 h 368"/>
                  <a:gd name="T40" fmla="*/ 0 w 794"/>
                  <a:gd name="T41" fmla="*/ 0 h 368"/>
                  <a:gd name="T42" fmla="*/ 0 w 794"/>
                  <a:gd name="T43" fmla="*/ 0 h 368"/>
                  <a:gd name="T44" fmla="*/ 0 w 794"/>
                  <a:gd name="T45" fmla="*/ 0 h 368"/>
                  <a:gd name="T46" fmla="*/ 0 w 794"/>
                  <a:gd name="T47" fmla="*/ 0 h 368"/>
                  <a:gd name="T48" fmla="*/ 0 w 794"/>
                  <a:gd name="T49" fmla="*/ 0 h 368"/>
                  <a:gd name="T50" fmla="*/ 0 w 794"/>
                  <a:gd name="T51" fmla="*/ 0 h 368"/>
                  <a:gd name="T52" fmla="*/ 0 w 794"/>
                  <a:gd name="T53" fmla="*/ 0 h 368"/>
                  <a:gd name="T54" fmla="*/ 0 w 794"/>
                  <a:gd name="T55" fmla="*/ 0 h 368"/>
                  <a:gd name="T56" fmla="*/ 0 w 794"/>
                  <a:gd name="T57" fmla="*/ 0 h 368"/>
                  <a:gd name="T58" fmla="*/ 0 w 794"/>
                  <a:gd name="T59" fmla="*/ 0 h 368"/>
                  <a:gd name="T60" fmla="*/ 0 w 794"/>
                  <a:gd name="T61" fmla="*/ 0 h 368"/>
                  <a:gd name="T62" fmla="*/ 0 w 794"/>
                  <a:gd name="T63" fmla="*/ 0 h 368"/>
                  <a:gd name="T64" fmla="*/ 0 w 794"/>
                  <a:gd name="T65" fmla="*/ 0 h 368"/>
                  <a:gd name="T66" fmla="*/ 0 w 794"/>
                  <a:gd name="T67" fmla="*/ 0 h 368"/>
                  <a:gd name="T68" fmla="*/ 0 w 794"/>
                  <a:gd name="T69" fmla="*/ 0 h 368"/>
                  <a:gd name="T70" fmla="*/ 0 w 794"/>
                  <a:gd name="T71" fmla="*/ 0 h 368"/>
                  <a:gd name="T72" fmla="*/ 0 w 794"/>
                  <a:gd name="T73" fmla="*/ 0 h 368"/>
                  <a:gd name="T74" fmla="*/ 0 w 794"/>
                  <a:gd name="T75" fmla="*/ 0 h 368"/>
                  <a:gd name="T76" fmla="*/ 0 w 794"/>
                  <a:gd name="T77" fmla="*/ 0 h 368"/>
                  <a:gd name="T78" fmla="*/ 0 w 794"/>
                  <a:gd name="T79" fmla="*/ 0 h 368"/>
                  <a:gd name="T80" fmla="*/ 0 w 794"/>
                  <a:gd name="T81" fmla="*/ 0 h 368"/>
                  <a:gd name="T82" fmla="*/ 0 w 794"/>
                  <a:gd name="T83" fmla="*/ 0 h 368"/>
                  <a:gd name="T84" fmla="*/ 0 w 794"/>
                  <a:gd name="T85" fmla="*/ 0 h 368"/>
                  <a:gd name="T86" fmla="*/ 0 w 794"/>
                  <a:gd name="T87" fmla="*/ 0 h 368"/>
                  <a:gd name="T88" fmla="*/ 0 w 794"/>
                  <a:gd name="T89" fmla="*/ 0 h 368"/>
                  <a:gd name="T90" fmla="*/ 0 w 794"/>
                  <a:gd name="T91" fmla="*/ 0 h 368"/>
                  <a:gd name="T92" fmla="*/ 0 w 794"/>
                  <a:gd name="T93" fmla="*/ 0 h 368"/>
                  <a:gd name="T94" fmla="*/ 0 w 794"/>
                  <a:gd name="T95" fmla="*/ 0 h 368"/>
                  <a:gd name="T96" fmla="*/ 0 w 794"/>
                  <a:gd name="T97" fmla="*/ 0 h 368"/>
                  <a:gd name="T98" fmla="*/ 0 w 794"/>
                  <a:gd name="T99" fmla="*/ 0 h 368"/>
                  <a:gd name="T100" fmla="*/ 0 w 794"/>
                  <a:gd name="T101" fmla="*/ 0 h 368"/>
                  <a:gd name="T102" fmla="*/ 0 w 794"/>
                  <a:gd name="T103" fmla="*/ 0 h 368"/>
                  <a:gd name="T104" fmla="*/ 0 w 794"/>
                  <a:gd name="T105" fmla="*/ 0 h 368"/>
                  <a:gd name="T106" fmla="*/ 0 w 794"/>
                  <a:gd name="T107" fmla="*/ 0 h 368"/>
                  <a:gd name="T108" fmla="*/ 0 w 794"/>
                  <a:gd name="T109" fmla="*/ 0 h 368"/>
                  <a:gd name="T110" fmla="*/ 0 w 794"/>
                  <a:gd name="T111" fmla="*/ 0 h 368"/>
                  <a:gd name="T112" fmla="*/ 0 w 794"/>
                  <a:gd name="T113" fmla="*/ 0 h 368"/>
                  <a:gd name="T114" fmla="*/ 0 w 794"/>
                  <a:gd name="T115" fmla="*/ 0 h 368"/>
                  <a:gd name="T116" fmla="*/ 0 w 794"/>
                  <a:gd name="T117" fmla="*/ 0 h 368"/>
                  <a:gd name="T118" fmla="*/ 0 w 794"/>
                  <a:gd name="T119" fmla="*/ 0 h 368"/>
                  <a:gd name="T120" fmla="*/ 0 w 794"/>
                  <a:gd name="T121" fmla="*/ 0 h 368"/>
                  <a:gd name="T122" fmla="*/ 0 w 794"/>
                  <a:gd name="T123" fmla="*/ 0 h 368"/>
                  <a:gd name="T124" fmla="*/ 0 w 794"/>
                  <a:gd name="T125" fmla="*/ 0 h 368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794"/>
                  <a:gd name="T190" fmla="*/ 0 h 368"/>
                  <a:gd name="T191" fmla="*/ 794 w 794"/>
                  <a:gd name="T192" fmla="*/ 368 h 368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794" h="368">
                    <a:moveTo>
                      <a:pt x="0" y="368"/>
                    </a:moveTo>
                    <a:lnTo>
                      <a:pt x="51" y="361"/>
                    </a:lnTo>
                    <a:lnTo>
                      <a:pt x="57" y="354"/>
                    </a:lnTo>
                    <a:lnTo>
                      <a:pt x="61" y="347"/>
                    </a:lnTo>
                    <a:lnTo>
                      <a:pt x="88" y="341"/>
                    </a:lnTo>
                    <a:lnTo>
                      <a:pt x="101" y="334"/>
                    </a:lnTo>
                    <a:lnTo>
                      <a:pt x="103" y="328"/>
                    </a:lnTo>
                    <a:lnTo>
                      <a:pt x="105" y="320"/>
                    </a:lnTo>
                    <a:lnTo>
                      <a:pt x="111" y="314"/>
                    </a:lnTo>
                    <a:lnTo>
                      <a:pt x="115" y="308"/>
                    </a:lnTo>
                    <a:lnTo>
                      <a:pt x="121" y="300"/>
                    </a:lnTo>
                    <a:lnTo>
                      <a:pt x="137" y="300"/>
                    </a:lnTo>
                    <a:lnTo>
                      <a:pt x="142" y="294"/>
                    </a:lnTo>
                    <a:lnTo>
                      <a:pt x="150" y="287"/>
                    </a:lnTo>
                    <a:lnTo>
                      <a:pt x="165" y="287"/>
                    </a:lnTo>
                    <a:lnTo>
                      <a:pt x="170" y="281"/>
                    </a:lnTo>
                    <a:lnTo>
                      <a:pt x="184" y="274"/>
                    </a:lnTo>
                    <a:lnTo>
                      <a:pt x="188" y="267"/>
                    </a:lnTo>
                    <a:lnTo>
                      <a:pt x="247" y="260"/>
                    </a:lnTo>
                    <a:lnTo>
                      <a:pt x="258" y="254"/>
                    </a:lnTo>
                    <a:lnTo>
                      <a:pt x="282" y="254"/>
                    </a:lnTo>
                    <a:lnTo>
                      <a:pt x="284" y="247"/>
                    </a:lnTo>
                    <a:lnTo>
                      <a:pt x="290" y="241"/>
                    </a:lnTo>
                    <a:lnTo>
                      <a:pt x="299" y="234"/>
                    </a:lnTo>
                    <a:lnTo>
                      <a:pt x="308" y="227"/>
                    </a:lnTo>
                    <a:lnTo>
                      <a:pt x="314" y="221"/>
                    </a:lnTo>
                    <a:lnTo>
                      <a:pt x="317" y="213"/>
                    </a:lnTo>
                    <a:lnTo>
                      <a:pt x="325" y="207"/>
                    </a:lnTo>
                    <a:lnTo>
                      <a:pt x="331" y="200"/>
                    </a:lnTo>
                    <a:lnTo>
                      <a:pt x="355" y="200"/>
                    </a:lnTo>
                    <a:lnTo>
                      <a:pt x="357" y="194"/>
                    </a:lnTo>
                    <a:lnTo>
                      <a:pt x="370" y="187"/>
                    </a:lnTo>
                    <a:lnTo>
                      <a:pt x="387" y="187"/>
                    </a:lnTo>
                    <a:lnTo>
                      <a:pt x="400" y="180"/>
                    </a:lnTo>
                    <a:lnTo>
                      <a:pt x="407" y="174"/>
                    </a:lnTo>
                    <a:lnTo>
                      <a:pt x="417" y="167"/>
                    </a:lnTo>
                    <a:lnTo>
                      <a:pt x="437" y="160"/>
                    </a:lnTo>
                    <a:lnTo>
                      <a:pt x="449" y="160"/>
                    </a:lnTo>
                    <a:lnTo>
                      <a:pt x="449" y="153"/>
                    </a:lnTo>
                    <a:lnTo>
                      <a:pt x="450" y="147"/>
                    </a:lnTo>
                    <a:lnTo>
                      <a:pt x="458" y="140"/>
                    </a:lnTo>
                    <a:lnTo>
                      <a:pt x="483" y="133"/>
                    </a:lnTo>
                    <a:lnTo>
                      <a:pt x="564" y="133"/>
                    </a:lnTo>
                    <a:lnTo>
                      <a:pt x="564" y="126"/>
                    </a:lnTo>
                    <a:lnTo>
                      <a:pt x="578" y="120"/>
                    </a:lnTo>
                    <a:lnTo>
                      <a:pt x="580" y="113"/>
                    </a:lnTo>
                    <a:lnTo>
                      <a:pt x="583" y="107"/>
                    </a:lnTo>
                    <a:lnTo>
                      <a:pt x="583" y="99"/>
                    </a:lnTo>
                    <a:lnTo>
                      <a:pt x="601" y="93"/>
                    </a:lnTo>
                    <a:lnTo>
                      <a:pt x="642" y="87"/>
                    </a:lnTo>
                    <a:lnTo>
                      <a:pt x="651" y="80"/>
                    </a:lnTo>
                    <a:lnTo>
                      <a:pt x="653" y="73"/>
                    </a:lnTo>
                    <a:lnTo>
                      <a:pt x="694" y="66"/>
                    </a:lnTo>
                    <a:lnTo>
                      <a:pt x="697" y="60"/>
                    </a:lnTo>
                    <a:lnTo>
                      <a:pt x="698" y="53"/>
                    </a:lnTo>
                    <a:lnTo>
                      <a:pt x="702" y="46"/>
                    </a:lnTo>
                    <a:lnTo>
                      <a:pt x="711" y="39"/>
                    </a:lnTo>
                    <a:lnTo>
                      <a:pt x="726" y="33"/>
                    </a:lnTo>
                    <a:lnTo>
                      <a:pt x="748" y="33"/>
                    </a:lnTo>
                    <a:lnTo>
                      <a:pt x="755" y="26"/>
                    </a:lnTo>
                    <a:lnTo>
                      <a:pt x="762" y="12"/>
                    </a:lnTo>
                    <a:lnTo>
                      <a:pt x="782" y="7"/>
                    </a:lnTo>
                    <a:lnTo>
                      <a:pt x="794" y="0"/>
                    </a:lnTo>
                  </a:path>
                </a:pathLst>
              </a:custGeom>
              <a:grpFill/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9" name="Freeform 15"/>
              <p:cNvSpPr>
                <a:spLocks/>
              </p:cNvSpPr>
              <p:nvPr/>
            </p:nvSpPr>
            <p:spPr bwMode="auto">
              <a:xfrm>
                <a:off x="2238" y="1742"/>
                <a:ext cx="260" cy="89"/>
              </a:xfrm>
              <a:custGeom>
                <a:avLst/>
                <a:gdLst>
                  <a:gd name="T0" fmla="*/ 0 w 1037"/>
                  <a:gd name="T1" fmla="*/ 0 h 356"/>
                  <a:gd name="T2" fmla="*/ 0 w 1037"/>
                  <a:gd name="T3" fmla="*/ 0 h 356"/>
                  <a:gd name="T4" fmla="*/ 0 w 1037"/>
                  <a:gd name="T5" fmla="*/ 0 h 356"/>
                  <a:gd name="T6" fmla="*/ 0 w 1037"/>
                  <a:gd name="T7" fmla="*/ 0 h 356"/>
                  <a:gd name="T8" fmla="*/ 0 w 1037"/>
                  <a:gd name="T9" fmla="*/ 0 h 356"/>
                  <a:gd name="T10" fmla="*/ 0 w 1037"/>
                  <a:gd name="T11" fmla="*/ 0 h 356"/>
                  <a:gd name="T12" fmla="*/ 0 w 1037"/>
                  <a:gd name="T13" fmla="*/ 0 h 356"/>
                  <a:gd name="T14" fmla="*/ 0 w 1037"/>
                  <a:gd name="T15" fmla="*/ 0 h 356"/>
                  <a:gd name="T16" fmla="*/ 0 w 1037"/>
                  <a:gd name="T17" fmla="*/ 0 h 356"/>
                  <a:gd name="T18" fmla="*/ 0 w 1037"/>
                  <a:gd name="T19" fmla="*/ 0 h 356"/>
                  <a:gd name="T20" fmla="*/ 0 w 1037"/>
                  <a:gd name="T21" fmla="*/ 0 h 356"/>
                  <a:gd name="T22" fmla="*/ 0 w 1037"/>
                  <a:gd name="T23" fmla="*/ 0 h 356"/>
                  <a:gd name="T24" fmla="*/ 0 w 1037"/>
                  <a:gd name="T25" fmla="*/ 0 h 356"/>
                  <a:gd name="T26" fmla="*/ 0 w 1037"/>
                  <a:gd name="T27" fmla="*/ 0 h 356"/>
                  <a:gd name="T28" fmla="*/ 0 w 1037"/>
                  <a:gd name="T29" fmla="*/ 0 h 356"/>
                  <a:gd name="T30" fmla="*/ 0 w 1037"/>
                  <a:gd name="T31" fmla="*/ 0 h 356"/>
                  <a:gd name="T32" fmla="*/ 0 w 1037"/>
                  <a:gd name="T33" fmla="*/ 0 h 356"/>
                  <a:gd name="T34" fmla="*/ 0 w 1037"/>
                  <a:gd name="T35" fmla="*/ 0 h 356"/>
                  <a:gd name="T36" fmla="*/ 0 w 1037"/>
                  <a:gd name="T37" fmla="*/ 0 h 356"/>
                  <a:gd name="T38" fmla="*/ 0 w 1037"/>
                  <a:gd name="T39" fmla="*/ 0 h 356"/>
                  <a:gd name="T40" fmla="*/ 0 w 1037"/>
                  <a:gd name="T41" fmla="*/ 0 h 356"/>
                  <a:gd name="T42" fmla="*/ 0 w 1037"/>
                  <a:gd name="T43" fmla="*/ 0 h 356"/>
                  <a:gd name="T44" fmla="*/ 0 w 1037"/>
                  <a:gd name="T45" fmla="*/ 0 h 356"/>
                  <a:gd name="T46" fmla="*/ 0 w 1037"/>
                  <a:gd name="T47" fmla="*/ 0 h 356"/>
                  <a:gd name="T48" fmla="*/ 0 w 1037"/>
                  <a:gd name="T49" fmla="*/ 0 h 356"/>
                  <a:gd name="T50" fmla="*/ 0 w 1037"/>
                  <a:gd name="T51" fmla="*/ 0 h 356"/>
                  <a:gd name="T52" fmla="*/ 0 w 1037"/>
                  <a:gd name="T53" fmla="*/ 0 h 356"/>
                  <a:gd name="T54" fmla="*/ 0 w 1037"/>
                  <a:gd name="T55" fmla="*/ 0 h 356"/>
                  <a:gd name="T56" fmla="*/ 0 w 1037"/>
                  <a:gd name="T57" fmla="*/ 0 h 356"/>
                  <a:gd name="T58" fmla="*/ 0 w 1037"/>
                  <a:gd name="T59" fmla="*/ 0 h 356"/>
                  <a:gd name="T60" fmla="*/ 0 w 1037"/>
                  <a:gd name="T61" fmla="*/ 0 h 356"/>
                  <a:gd name="T62" fmla="*/ 0 w 1037"/>
                  <a:gd name="T63" fmla="*/ 0 h 35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037"/>
                  <a:gd name="T97" fmla="*/ 0 h 356"/>
                  <a:gd name="T98" fmla="*/ 1037 w 1037"/>
                  <a:gd name="T99" fmla="*/ 356 h 35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037" h="356">
                    <a:moveTo>
                      <a:pt x="0" y="356"/>
                    </a:moveTo>
                    <a:lnTo>
                      <a:pt x="8" y="349"/>
                    </a:lnTo>
                    <a:lnTo>
                      <a:pt x="14" y="342"/>
                    </a:lnTo>
                    <a:lnTo>
                      <a:pt x="42" y="335"/>
                    </a:lnTo>
                    <a:lnTo>
                      <a:pt x="50" y="329"/>
                    </a:lnTo>
                    <a:lnTo>
                      <a:pt x="82" y="322"/>
                    </a:lnTo>
                    <a:lnTo>
                      <a:pt x="86" y="315"/>
                    </a:lnTo>
                    <a:lnTo>
                      <a:pt x="147" y="308"/>
                    </a:lnTo>
                    <a:lnTo>
                      <a:pt x="152" y="302"/>
                    </a:lnTo>
                    <a:lnTo>
                      <a:pt x="154" y="295"/>
                    </a:lnTo>
                    <a:lnTo>
                      <a:pt x="170" y="295"/>
                    </a:lnTo>
                    <a:lnTo>
                      <a:pt x="219" y="289"/>
                    </a:lnTo>
                    <a:lnTo>
                      <a:pt x="231" y="281"/>
                    </a:lnTo>
                    <a:lnTo>
                      <a:pt x="255" y="276"/>
                    </a:lnTo>
                    <a:lnTo>
                      <a:pt x="296" y="268"/>
                    </a:lnTo>
                    <a:lnTo>
                      <a:pt x="299" y="261"/>
                    </a:lnTo>
                    <a:lnTo>
                      <a:pt x="336" y="255"/>
                    </a:lnTo>
                    <a:lnTo>
                      <a:pt x="343" y="248"/>
                    </a:lnTo>
                    <a:lnTo>
                      <a:pt x="347" y="242"/>
                    </a:lnTo>
                    <a:lnTo>
                      <a:pt x="364" y="234"/>
                    </a:lnTo>
                    <a:lnTo>
                      <a:pt x="366" y="228"/>
                    </a:lnTo>
                    <a:lnTo>
                      <a:pt x="382" y="228"/>
                    </a:lnTo>
                    <a:lnTo>
                      <a:pt x="384" y="221"/>
                    </a:lnTo>
                    <a:lnTo>
                      <a:pt x="406" y="215"/>
                    </a:lnTo>
                    <a:lnTo>
                      <a:pt x="413" y="208"/>
                    </a:lnTo>
                    <a:lnTo>
                      <a:pt x="433" y="201"/>
                    </a:lnTo>
                    <a:lnTo>
                      <a:pt x="442" y="195"/>
                    </a:lnTo>
                    <a:lnTo>
                      <a:pt x="532" y="195"/>
                    </a:lnTo>
                    <a:lnTo>
                      <a:pt x="532" y="189"/>
                    </a:lnTo>
                    <a:lnTo>
                      <a:pt x="574" y="181"/>
                    </a:lnTo>
                    <a:lnTo>
                      <a:pt x="585" y="174"/>
                    </a:lnTo>
                    <a:lnTo>
                      <a:pt x="599" y="174"/>
                    </a:lnTo>
                    <a:lnTo>
                      <a:pt x="610" y="168"/>
                    </a:lnTo>
                    <a:lnTo>
                      <a:pt x="617" y="161"/>
                    </a:lnTo>
                    <a:lnTo>
                      <a:pt x="630" y="161"/>
                    </a:lnTo>
                    <a:lnTo>
                      <a:pt x="636" y="154"/>
                    </a:lnTo>
                    <a:lnTo>
                      <a:pt x="665" y="154"/>
                    </a:lnTo>
                    <a:lnTo>
                      <a:pt x="667" y="147"/>
                    </a:lnTo>
                    <a:lnTo>
                      <a:pt x="679" y="147"/>
                    </a:lnTo>
                    <a:lnTo>
                      <a:pt x="679" y="141"/>
                    </a:lnTo>
                    <a:lnTo>
                      <a:pt x="697" y="141"/>
                    </a:lnTo>
                    <a:lnTo>
                      <a:pt x="709" y="134"/>
                    </a:lnTo>
                    <a:lnTo>
                      <a:pt x="716" y="128"/>
                    </a:lnTo>
                    <a:lnTo>
                      <a:pt x="749" y="128"/>
                    </a:lnTo>
                    <a:lnTo>
                      <a:pt x="752" y="120"/>
                    </a:lnTo>
                    <a:lnTo>
                      <a:pt x="764" y="114"/>
                    </a:lnTo>
                    <a:lnTo>
                      <a:pt x="786" y="114"/>
                    </a:lnTo>
                    <a:lnTo>
                      <a:pt x="795" y="108"/>
                    </a:lnTo>
                    <a:lnTo>
                      <a:pt x="813" y="101"/>
                    </a:lnTo>
                    <a:lnTo>
                      <a:pt x="827" y="94"/>
                    </a:lnTo>
                    <a:lnTo>
                      <a:pt x="832" y="87"/>
                    </a:lnTo>
                    <a:lnTo>
                      <a:pt x="847" y="81"/>
                    </a:lnTo>
                    <a:lnTo>
                      <a:pt x="862" y="73"/>
                    </a:lnTo>
                    <a:lnTo>
                      <a:pt x="873" y="67"/>
                    </a:lnTo>
                    <a:lnTo>
                      <a:pt x="873" y="60"/>
                    </a:lnTo>
                    <a:lnTo>
                      <a:pt x="895" y="54"/>
                    </a:lnTo>
                    <a:lnTo>
                      <a:pt x="951" y="54"/>
                    </a:lnTo>
                    <a:lnTo>
                      <a:pt x="960" y="47"/>
                    </a:lnTo>
                    <a:lnTo>
                      <a:pt x="976" y="40"/>
                    </a:lnTo>
                    <a:lnTo>
                      <a:pt x="1007" y="33"/>
                    </a:lnTo>
                    <a:lnTo>
                      <a:pt x="1011" y="28"/>
                    </a:lnTo>
                    <a:lnTo>
                      <a:pt x="1012" y="20"/>
                    </a:lnTo>
                    <a:lnTo>
                      <a:pt x="1022" y="13"/>
                    </a:lnTo>
                    <a:lnTo>
                      <a:pt x="1024" y="6"/>
                    </a:lnTo>
                    <a:lnTo>
                      <a:pt x="1037" y="0"/>
                    </a:lnTo>
                  </a:path>
                </a:pathLst>
              </a:custGeom>
              <a:grpFill/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0" name="Freeform 16"/>
              <p:cNvSpPr>
                <a:spLocks/>
              </p:cNvSpPr>
              <p:nvPr/>
            </p:nvSpPr>
            <p:spPr bwMode="auto">
              <a:xfrm>
                <a:off x="2498" y="1658"/>
                <a:ext cx="269" cy="84"/>
              </a:xfrm>
              <a:custGeom>
                <a:avLst/>
                <a:gdLst>
                  <a:gd name="T0" fmla="*/ 0 w 1076"/>
                  <a:gd name="T1" fmla="*/ 0 h 337"/>
                  <a:gd name="T2" fmla="*/ 0 w 1076"/>
                  <a:gd name="T3" fmla="*/ 0 h 337"/>
                  <a:gd name="T4" fmla="*/ 0 w 1076"/>
                  <a:gd name="T5" fmla="*/ 0 h 337"/>
                  <a:gd name="T6" fmla="*/ 0 w 1076"/>
                  <a:gd name="T7" fmla="*/ 0 h 337"/>
                  <a:gd name="T8" fmla="*/ 0 w 1076"/>
                  <a:gd name="T9" fmla="*/ 0 h 337"/>
                  <a:gd name="T10" fmla="*/ 0 w 1076"/>
                  <a:gd name="T11" fmla="*/ 0 h 337"/>
                  <a:gd name="T12" fmla="*/ 0 w 1076"/>
                  <a:gd name="T13" fmla="*/ 0 h 337"/>
                  <a:gd name="T14" fmla="*/ 0 w 1076"/>
                  <a:gd name="T15" fmla="*/ 0 h 337"/>
                  <a:gd name="T16" fmla="*/ 0 w 1076"/>
                  <a:gd name="T17" fmla="*/ 0 h 337"/>
                  <a:gd name="T18" fmla="*/ 0 w 1076"/>
                  <a:gd name="T19" fmla="*/ 0 h 337"/>
                  <a:gd name="T20" fmla="*/ 0 w 1076"/>
                  <a:gd name="T21" fmla="*/ 0 h 337"/>
                  <a:gd name="T22" fmla="*/ 0 w 1076"/>
                  <a:gd name="T23" fmla="*/ 0 h 337"/>
                  <a:gd name="T24" fmla="*/ 0 w 1076"/>
                  <a:gd name="T25" fmla="*/ 0 h 337"/>
                  <a:gd name="T26" fmla="*/ 0 w 1076"/>
                  <a:gd name="T27" fmla="*/ 0 h 337"/>
                  <a:gd name="T28" fmla="*/ 0 w 1076"/>
                  <a:gd name="T29" fmla="*/ 0 h 337"/>
                  <a:gd name="T30" fmla="*/ 0 w 1076"/>
                  <a:gd name="T31" fmla="*/ 0 h 337"/>
                  <a:gd name="T32" fmla="*/ 0 w 1076"/>
                  <a:gd name="T33" fmla="*/ 0 h 337"/>
                  <a:gd name="T34" fmla="*/ 0 w 1076"/>
                  <a:gd name="T35" fmla="*/ 0 h 337"/>
                  <a:gd name="T36" fmla="*/ 0 w 1076"/>
                  <a:gd name="T37" fmla="*/ 0 h 337"/>
                  <a:gd name="T38" fmla="*/ 0 w 1076"/>
                  <a:gd name="T39" fmla="*/ 0 h 337"/>
                  <a:gd name="T40" fmla="*/ 0 w 1076"/>
                  <a:gd name="T41" fmla="*/ 0 h 337"/>
                  <a:gd name="T42" fmla="*/ 0 w 1076"/>
                  <a:gd name="T43" fmla="*/ 0 h 337"/>
                  <a:gd name="T44" fmla="*/ 0 w 1076"/>
                  <a:gd name="T45" fmla="*/ 0 h 337"/>
                  <a:gd name="T46" fmla="*/ 0 w 1076"/>
                  <a:gd name="T47" fmla="*/ 0 h 337"/>
                  <a:gd name="T48" fmla="*/ 0 w 1076"/>
                  <a:gd name="T49" fmla="*/ 0 h 337"/>
                  <a:gd name="T50" fmla="*/ 0 w 1076"/>
                  <a:gd name="T51" fmla="*/ 0 h 337"/>
                  <a:gd name="T52" fmla="*/ 0 w 1076"/>
                  <a:gd name="T53" fmla="*/ 0 h 337"/>
                  <a:gd name="T54" fmla="*/ 0 w 1076"/>
                  <a:gd name="T55" fmla="*/ 0 h 337"/>
                  <a:gd name="T56" fmla="*/ 0 w 1076"/>
                  <a:gd name="T57" fmla="*/ 0 h 337"/>
                  <a:gd name="T58" fmla="*/ 0 w 1076"/>
                  <a:gd name="T59" fmla="*/ 0 h 337"/>
                  <a:gd name="T60" fmla="*/ 0 w 1076"/>
                  <a:gd name="T61" fmla="*/ 0 h 337"/>
                  <a:gd name="T62" fmla="*/ 0 w 1076"/>
                  <a:gd name="T63" fmla="*/ 0 h 337"/>
                  <a:gd name="T64" fmla="*/ 0 w 1076"/>
                  <a:gd name="T65" fmla="*/ 0 h 337"/>
                  <a:gd name="T66" fmla="*/ 0 w 1076"/>
                  <a:gd name="T67" fmla="*/ 0 h 337"/>
                  <a:gd name="T68" fmla="*/ 0 w 1076"/>
                  <a:gd name="T69" fmla="*/ 0 h 337"/>
                  <a:gd name="T70" fmla="*/ 0 w 1076"/>
                  <a:gd name="T71" fmla="*/ 0 h 337"/>
                  <a:gd name="T72" fmla="*/ 0 w 1076"/>
                  <a:gd name="T73" fmla="*/ 0 h 337"/>
                  <a:gd name="T74" fmla="*/ 0 w 1076"/>
                  <a:gd name="T75" fmla="*/ 0 h 337"/>
                  <a:gd name="T76" fmla="*/ 0 w 1076"/>
                  <a:gd name="T77" fmla="*/ 0 h 337"/>
                  <a:gd name="T78" fmla="*/ 0 w 1076"/>
                  <a:gd name="T79" fmla="*/ 0 h 337"/>
                  <a:gd name="T80" fmla="*/ 0 w 1076"/>
                  <a:gd name="T81" fmla="*/ 0 h 337"/>
                  <a:gd name="T82" fmla="*/ 0 w 1076"/>
                  <a:gd name="T83" fmla="*/ 0 h 337"/>
                  <a:gd name="T84" fmla="*/ 0 w 1076"/>
                  <a:gd name="T85" fmla="*/ 0 h 337"/>
                  <a:gd name="T86" fmla="*/ 0 w 1076"/>
                  <a:gd name="T87" fmla="*/ 0 h 337"/>
                  <a:gd name="T88" fmla="*/ 0 w 1076"/>
                  <a:gd name="T89" fmla="*/ 0 h 337"/>
                  <a:gd name="T90" fmla="*/ 0 w 1076"/>
                  <a:gd name="T91" fmla="*/ 0 h 337"/>
                  <a:gd name="T92" fmla="*/ 0 w 1076"/>
                  <a:gd name="T93" fmla="*/ 0 h 337"/>
                  <a:gd name="T94" fmla="*/ 0 w 1076"/>
                  <a:gd name="T95" fmla="*/ 0 h 337"/>
                  <a:gd name="T96" fmla="*/ 0 w 1076"/>
                  <a:gd name="T97" fmla="*/ 0 h 337"/>
                  <a:gd name="T98" fmla="*/ 0 w 1076"/>
                  <a:gd name="T99" fmla="*/ 0 h 337"/>
                  <a:gd name="T100" fmla="*/ 0 w 1076"/>
                  <a:gd name="T101" fmla="*/ 0 h 337"/>
                  <a:gd name="T102" fmla="*/ 0 w 1076"/>
                  <a:gd name="T103" fmla="*/ 0 h 337"/>
                  <a:gd name="T104" fmla="*/ 0 w 1076"/>
                  <a:gd name="T105" fmla="*/ 0 h 337"/>
                  <a:gd name="T106" fmla="*/ 0 w 1076"/>
                  <a:gd name="T107" fmla="*/ 0 h 337"/>
                  <a:gd name="T108" fmla="*/ 0 w 1076"/>
                  <a:gd name="T109" fmla="*/ 0 h 337"/>
                  <a:gd name="T110" fmla="*/ 0 w 1076"/>
                  <a:gd name="T111" fmla="*/ 0 h 337"/>
                  <a:gd name="T112" fmla="*/ 0 w 1076"/>
                  <a:gd name="T113" fmla="*/ 0 h 337"/>
                  <a:gd name="T114" fmla="*/ 0 w 1076"/>
                  <a:gd name="T115" fmla="*/ 0 h 337"/>
                  <a:gd name="T116" fmla="*/ 0 w 1076"/>
                  <a:gd name="T117" fmla="*/ 0 h 337"/>
                  <a:gd name="T118" fmla="*/ 0 w 1076"/>
                  <a:gd name="T119" fmla="*/ 0 h 337"/>
                  <a:gd name="T120" fmla="*/ 0 w 1076"/>
                  <a:gd name="T121" fmla="*/ 0 h 337"/>
                  <a:gd name="T122" fmla="*/ 0 w 1076"/>
                  <a:gd name="T123" fmla="*/ 0 h 337"/>
                  <a:gd name="T124" fmla="*/ 0 w 1076"/>
                  <a:gd name="T125" fmla="*/ 0 h 337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1076"/>
                  <a:gd name="T190" fmla="*/ 0 h 337"/>
                  <a:gd name="T191" fmla="*/ 1076 w 1076"/>
                  <a:gd name="T192" fmla="*/ 337 h 337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1076" h="337">
                    <a:moveTo>
                      <a:pt x="0" y="337"/>
                    </a:moveTo>
                    <a:lnTo>
                      <a:pt x="28" y="330"/>
                    </a:lnTo>
                    <a:lnTo>
                      <a:pt x="68" y="330"/>
                    </a:lnTo>
                    <a:lnTo>
                      <a:pt x="70" y="323"/>
                    </a:lnTo>
                    <a:lnTo>
                      <a:pt x="87" y="317"/>
                    </a:lnTo>
                    <a:lnTo>
                      <a:pt x="104" y="310"/>
                    </a:lnTo>
                    <a:lnTo>
                      <a:pt x="106" y="304"/>
                    </a:lnTo>
                    <a:lnTo>
                      <a:pt x="107" y="296"/>
                    </a:lnTo>
                    <a:lnTo>
                      <a:pt x="116" y="290"/>
                    </a:lnTo>
                    <a:lnTo>
                      <a:pt x="118" y="283"/>
                    </a:lnTo>
                    <a:lnTo>
                      <a:pt x="142" y="283"/>
                    </a:lnTo>
                    <a:lnTo>
                      <a:pt x="148" y="277"/>
                    </a:lnTo>
                    <a:lnTo>
                      <a:pt x="195" y="277"/>
                    </a:lnTo>
                    <a:lnTo>
                      <a:pt x="201" y="270"/>
                    </a:lnTo>
                    <a:lnTo>
                      <a:pt x="202" y="262"/>
                    </a:lnTo>
                    <a:lnTo>
                      <a:pt x="204" y="257"/>
                    </a:lnTo>
                    <a:lnTo>
                      <a:pt x="213" y="249"/>
                    </a:lnTo>
                    <a:lnTo>
                      <a:pt x="244" y="249"/>
                    </a:lnTo>
                    <a:lnTo>
                      <a:pt x="274" y="243"/>
                    </a:lnTo>
                    <a:lnTo>
                      <a:pt x="317" y="235"/>
                    </a:lnTo>
                    <a:lnTo>
                      <a:pt x="317" y="230"/>
                    </a:lnTo>
                    <a:lnTo>
                      <a:pt x="385" y="230"/>
                    </a:lnTo>
                    <a:lnTo>
                      <a:pt x="386" y="223"/>
                    </a:lnTo>
                    <a:lnTo>
                      <a:pt x="397" y="216"/>
                    </a:lnTo>
                    <a:lnTo>
                      <a:pt x="413" y="209"/>
                    </a:lnTo>
                    <a:lnTo>
                      <a:pt x="423" y="203"/>
                    </a:lnTo>
                    <a:lnTo>
                      <a:pt x="429" y="196"/>
                    </a:lnTo>
                    <a:lnTo>
                      <a:pt x="438" y="188"/>
                    </a:lnTo>
                    <a:lnTo>
                      <a:pt x="445" y="182"/>
                    </a:lnTo>
                    <a:lnTo>
                      <a:pt x="481" y="176"/>
                    </a:lnTo>
                    <a:lnTo>
                      <a:pt x="497" y="176"/>
                    </a:lnTo>
                    <a:lnTo>
                      <a:pt x="515" y="169"/>
                    </a:lnTo>
                    <a:lnTo>
                      <a:pt x="529" y="162"/>
                    </a:lnTo>
                    <a:lnTo>
                      <a:pt x="579" y="155"/>
                    </a:lnTo>
                    <a:lnTo>
                      <a:pt x="584" y="149"/>
                    </a:lnTo>
                    <a:lnTo>
                      <a:pt x="585" y="142"/>
                    </a:lnTo>
                    <a:lnTo>
                      <a:pt x="615" y="135"/>
                    </a:lnTo>
                    <a:lnTo>
                      <a:pt x="617" y="129"/>
                    </a:lnTo>
                    <a:lnTo>
                      <a:pt x="651" y="122"/>
                    </a:lnTo>
                    <a:lnTo>
                      <a:pt x="659" y="116"/>
                    </a:lnTo>
                    <a:lnTo>
                      <a:pt x="697" y="108"/>
                    </a:lnTo>
                    <a:lnTo>
                      <a:pt x="702" y="101"/>
                    </a:lnTo>
                    <a:lnTo>
                      <a:pt x="712" y="101"/>
                    </a:lnTo>
                    <a:lnTo>
                      <a:pt x="732" y="95"/>
                    </a:lnTo>
                    <a:lnTo>
                      <a:pt x="752" y="95"/>
                    </a:lnTo>
                    <a:lnTo>
                      <a:pt x="754" y="88"/>
                    </a:lnTo>
                    <a:lnTo>
                      <a:pt x="811" y="88"/>
                    </a:lnTo>
                    <a:lnTo>
                      <a:pt x="814" y="81"/>
                    </a:lnTo>
                    <a:lnTo>
                      <a:pt x="816" y="74"/>
                    </a:lnTo>
                    <a:lnTo>
                      <a:pt x="816" y="69"/>
                    </a:lnTo>
                    <a:lnTo>
                      <a:pt x="828" y="61"/>
                    </a:lnTo>
                    <a:lnTo>
                      <a:pt x="833" y="55"/>
                    </a:lnTo>
                    <a:lnTo>
                      <a:pt x="852" y="55"/>
                    </a:lnTo>
                    <a:lnTo>
                      <a:pt x="878" y="47"/>
                    </a:lnTo>
                    <a:lnTo>
                      <a:pt x="883" y="42"/>
                    </a:lnTo>
                    <a:lnTo>
                      <a:pt x="893" y="42"/>
                    </a:lnTo>
                    <a:lnTo>
                      <a:pt x="943" y="34"/>
                    </a:lnTo>
                    <a:lnTo>
                      <a:pt x="969" y="27"/>
                    </a:lnTo>
                    <a:lnTo>
                      <a:pt x="977" y="21"/>
                    </a:lnTo>
                    <a:lnTo>
                      <a:pt x="1032" y="21"/>
                    </a:lnTo>
                    <a:lnTo>
                      <a:pt x="1052" y="14"/>
                    </a:lnTo>
                    <a:lnTo>
                      <a:pt x="1061" y="8"/>
                    </a:lnTo>
                    <a:lnTo>
                      <a:pt x="1076" y="0"/>
                    </a:lnTo>
                  </a:path>
                </a:pathLst>
              </a:custGeom>
              <a:grpFill/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1" name="Freeform 17"/>
              <p:cNvSpPr>
                <a:spLocks/>
              </p:cNvSpPr>
              <p:nvPr/>
            </p:nvSpPr>
            <p:spPr bwMode="auto">
              <a:xfrm>
                <a:off x="2767" y="1567"/>
                <a:ext cx="339" cy="91"/>
              </a:xfrm>
              <a:custGeom>
                <a:avLst/>
                <a:gdLst>
                  <a:gd name="T0" fmla="*/ 0 w 1356"/>
                  <a:gd name="T1" fmla="*/ 0 h 363"/>
                  <a:gd name="T2" fmla="*/ 0 w 1356"/>
                  <a:gd name="T3" fmla="*/ 0 h 363"/>
                  <a:gd name="T4" fmla="*/ 0 w 1356"/>
                  <a:gd name="T5" fmla="*/ 0 h 363"/>
                  <a:gd name="T6" fmla="*/ 0 w 1356"/>
                  <a:gd name="T7" fmla="*/ 0 h 363"/>
                  <a:gd name="T8" fmla="*/ 0 w 1356"/>
                  <a:gd name="T9" fmla="*/ 0 h 363"/>
                  <a:gd name="T10" fmla="*/ 0 w 1356"/>
                  <a:gd name="T11" fmla="*/ 0 h 363"/>
                  <a:gd name="T12" fmla="*/ 0 w 1356"/>
                  <a:gd name="T13" fmla="*/ 0 h 363"/>
                  <a:gd name="T14" fmla="*/ 0 w 1356"/>
                  <a:gd name="T15" fmla="*/ 0 h 363"/>
                  <a:gd name="T16" fmla="*/ 0 w 1356"/>
                  <a:gd name="T17" fmla="*/ 0 h 363"/>
                  <a:gd name="T18" fmla="*/ 0 w 1356"/>
                  <a:gd name="T19" fmla="*/ 0 h 363"/>
                  <a:gd name="T20" fmla="*/ 0 w 1356"/>
                  <a:gd name="T21" fmla="*/ 0 h 363"/>
                  <a:gd name="T22" fmla="*/ 0 w 1356"/>
                  <a:gd name="T23" fmla="*/ 0 h 363"/>
                  <a:gd name="T24" fmla="*/ 0 w 1356"/>
                  <a:gd name="T25" fmla="*/ 0 h 363"/>
                  <a:gd name="T26" fmla="*/ 0 w 1356"/>
                  <a:gd name="T27" fmla="*/ 0 h 363"/>
                  <a:gd name="T28" fmla="*/ 0 w 1356"/>
                  <a:gd name="T29" fmla="*/ 0 h 363"/>
                  <a:gd name="T30" fmla="*/ 0 w 1356"/>
                  <a:gd name="T31" fmla="*/ 0 h 363"/>
                  <a:gd name="T32" fmla="*/ 0 w 1356"/>
                  <a:gd name="T33" fmla="*/ 0 h 363"/>
                  <a:gd name="T34" fmla="*/ 0 w 1356"/>
                  <a:gd name="T35" fmla="*/ 0 h 363"/>
                  <a:gd name="T36" fmla="*/ 0 w 1356"/>
                  <a:gd name="T37" fmla="*/ 0 h 363"/>
                  <a:gd name="T38" fmla="*/ 0 w 1356"/>
                  <a:gd name="T39" fmla="*/ 0 h 363"/>
                  <a:gd name="T40" fmla="*/ 0 w 1356"/>
                  <a:gd name="T41" fmla="*/ 0 h 363"/>
                  <a:gd name="T42" fmla="*/ 0 w 1356"/>
                  <a:gd name="T43" fmla="*/ 0 h 363"/>
                  <a:gd name="T44" fmla="*/ 0 w 1356"/>
                  <a:gd name="T45" fmla="*/ 0 h 363"/>
                  <a:gd name="T46" fmla="*/ 0 w 1356"/>
                  <a:gd name="T47" fmla="*/ 0 h 363"/>
                  <a:gd name="T48" fmla="*/ 0 w 1356"/>
                  <a:gd name="T49" fmla="*/ 0 h 363"/>
                  <a:gd name="T50" fmla="*/ 0 w 1356"/>
                  <a:gd name="T51" fmla="*/ 0 h 363"/>
                  <a:gd name="T52" fmla="*/ 0 w 1356"/>
                  <a:gd name="T53" fmla="*/ 0 h 363"/>
                  <a:gd name="T54" fmla="*/ 0 w 1356"/>
                  <a:gd name="T55" fmla="*/ 0 h 363"/>
                  <a:gd name="T56" fmla="*/ 0 w 1356"/>
                  <a:gd name="T57" fmla="*/ 0 h 363"/>
                  <a:gd name="T58" fmla="*/ 0 w 1356"/>
                  <a:gd name="T59" fmla="*/ 0 h 363"/>
                  <a:gd name="T60" fmla="*/ 0 w 1356"/>
                  <a:gd name="T61" fmla="*/ 0 h 363"/>
                  <a:gd name="T62" fmla="*/ 0 w 1356"/>
                  <a:gd name="T63" fmla="*/ 0 h 363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356"/>
                  <a:gd name="T97" fmla="*/ 0 h 363"/>
                  <a:gd name="T98" fmla="*/ 1356 w 1356"/>
                  <a:gd name="T99" fmla="*/ 363 h 363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356" h="363">
                    <a:moveTo>
                      <a:pt x="0" y="363"/>
                    </a:moveTo>
                    <a:lnTo>
                      <a:pt x="20" y="357"/>
                    </a:lnTo>
                    <a:lnTo>
                      <a:pt x="22" y="350"/>
                    </a:lnTo>
                    <a:lnTo>
                      <a:pt x="28" y="344"/>
                    </a:lnTo>
                    <a:lnTo>
                      <a:pt x="35" y="336"/>
                    </a:lnTo>
                    <a:lnTo>
                      <a:pt x="37" y="330"/>
                    </a:lnTo>
                    <a:lnTo>
                      <a:pt x="45" y="324"/>
                    </a:lnTo>
                    <a:lnTo>
                      <a:pt x="47" y="316"/>
                    </a:lnTo>
                    <a:lnTo>
                      <a:pt x="61" y="310"/>
                    </a:lnTo>
                    <a:lnTo>
                      <a:pt x="80" y="302"/>
                    </a:lnTo>
                    <a:lnTo>
                      <a:pt x="86" y="297"/>
                    </a:lnTo>
                    <a:lnTo>
                      <a:pt x="154" y="289"/>
                    </a:lnTo>
                    <a:lnTo>
                      <a:pt x="226" y="283"/>
                    </a:lnTo>
                    <a:lnTo>
                      <a:pt x="226" y="276"/>
                    </a:lnTo>
                    <a:lnTo>
                      <a:pt x="233" y="270"/>
                    </a:lnTo>
                    <a:lnTo>
                      <a:pt x="247" y="270"/>
                    </a:lnTo>
                    <a:lnTo>
                      <a:pt x="259" y="263"/>
                    </a:lnTo>
                    <a:lnTo>
                      <a:pt x="304" y="256"/>
                    </a:lnTo>
                    <a:lnTo>
                      <a:pt x="313" y="249"/>
                    </a:lnTo>
                    <a:lnTo>
                      <a:pt x="339" y="242"/>
                    </a:lnTo>
                    <a:lnTo>
                      <a:pt x="377" y="242"/>
                    </a:lnTo>
                    <a:lnTo>
                      <a:pt x="387" y="236"/>
                    </a:lnTo>
                    <a:lnTo>
                      <a:pt x="413" y="228"/>
                    </a:lnTo>
                    <a:lnTo>
                      <a:pt x="428" y="222"/>
                    </a:lnTo>
                    <a:lnTo>
                      <a:pt x="443" y="215"/>
                    </a:lnTo>
                    <a:lnTo>
                      <a:pt x="478" y="209"/>
                    </a:lnTo>
                    <a:lnTo>
                      <a:pt x="494" y="202"/>
                    </a:lnTo>
                    <a:lnTo>
                      <a:pt x="509" y="195"/>
                    </a:lnTo>
                    <a:lnTo>
                      <a:pt x="516" y="189"/>
                    </a:lnTo>
                    <a:lnTo>
                      <a:pt x="583" y="182"/>
                    </a:lnTo>
                    <a:lnTo>
                      <a:pt x="589" y="175"/>
                    </a:lnTo>
                    <a:lnTo>
                      <a:pt x="596" y="169"/>
                    </a:lnTo>
                    <a:lnTo>
                      <a:pt x="607" y="162"/>
                    </a:lnTo>
                    <a:lnTo>
                      <a:pt x="642" y="154"/>
                    </a:lnTo>
                    <a:lnTo>
                      <a:pt x="646" y="148"/>
                    </a:lnTo>
                    <a:lnTo>
                      <a:pt x="659" y="141"/>
                    </a:lnTo>
                    <a:lnTo>
                      <a:pt x="752" y="141"/>
                    </a:lnTo>
                    <a:lnTo>
                      <a:pt x="771" y="135"/>
                    </a:lnTo>
                    <a:lnTo>
                      <a:pt x="930" y="135"/>
                    </a:lnTo>
                    <a:lnTo>
                      <a:pt x="942" y="128"/>
                    </a:lnTo>
                    <a:lnTo>
                      <a:pt x="961" y="128"/>
                    </a:lnTo>
                    <a:lnTo>
                      <a:pt x="981" y="121"/>
                    </a:lnTo>
                    <a:lnTo>
                      <a:pt x="983" y="114"/>
                    </a:lnTo>
                    <a:lnTo>
                      <a:pt x="985" y="108"/>
                    </a:lnTo>
                    <a:lnTo>
                      <a:pt x="1000" y="108"/>
                    </a:lnTo>
                    <a:lnTo>
                      <a:pt x="1037" y="93"/>
                    </a:lnTo>
                    <a:lnTo>
                      <a:pt x="1088" y="87"/>
                    </a:lnTo>
                    <a:lnTo>
                      <a:pt x="1104" y="87"/>
                    </a:lnTo>
                    <a:lnTo>
                      <a:pt x="1120" y="80"/>
                    </a:lnTo>
                    <a:lnTo>
                      <a:pt x="1131" y="74"/>
                    </a:lnTo>
                    <a:lnTo>
                      <a:pt x="1169" y="67"/>
                    </a:lnTo>
                    <a:lnTo>
                      <a:pt x="1179" y="67"/>
                    </a:lnTo>
                    <a:lnTo>
                      <a:pt x="1206" y="61"/>
                    </a:lnTo>
                    <a:lnTo>
                      <a:pt x="1219" y="61"/>
                    </a:lnTo>
                    <a:lnTo>
                      <a:pt x="1244" y="54"/>
                    </a:lnTo>
                    <a:lnTo>
                      <a:pt x="1244" y="47"/>
                    </a:lnTo>
                    <a:lnTo>
                      <a:pt x="1249" y="40"/>
                    </a:lnTo>
                    <a:lnTo>
                      <a:pt x="1262" y="34"/>
                    </a:lnTo>
                    <a:lnTo>
                      <a:pt x="1267" y="27"/>
                    </a:lnTo>
                    <a:lnTo>
                      <a:pt x="1277" y="20"/>
                    </a:lnTo>
                    <a:lnTo>
                      <a:pt x="1315" y="20"/>
                    </a:lnTo>
                    <a:lnTo>
                      <a:pt x="1317" y="13"/>
                    </a:lnTo>
                    <a:lnTo>
                      <a:pt x="1321" y="6"/>
                    </a:lnTo>
                    <a:lnTo>
                      <a:pt x="1341" y="0"/>
                    </a:lnTo>
                    <a:lnTo>
                      <a:pt x="1356" y="0"/>
                    </a:lnTo>
                  </a:path>
                </a:pathLst>
              </a:custGeom>
              <a:grpFill/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2" name="Freeform 18"/>
              <p:cNvSpPr>
                <a:spLocks/>
              </p:cNvSpPr>
              <p:nvPr/>
            </p:nvSpPr>
            <p:spPr bwMode="auto">
              <a:xfrm>
                <a:off x="3106" y="1511"/>
                <a:ext cx="332" cy="56"/>
              </a:xfrm>
              <a:custGeom>
                <a:avLst/>
                <a:gdLst>
                  <a:gd name="T0" fmla="*/ 0 w 1329"/>
                  <a:gd name="T1" fmla="*/ 0 h 222"/>
                  <a:gd name="T2" fmla="*/ 0 w 1329"/>
                  <a:gd name="T3" fmla="*/ 0 h 222"/>
                  <a:gd name="T4" fmla="*/ 0 w 1329"/>
                  <a:gd name="T5" fmla="*/ 0 h 222"/>
                  <a:gd name="T6" fmla="*/ 0 w 1329"/>
                  <a:gd name="T7" fmla="*/ 0 h 222"/>
                  <a:gd name="T8" fmla="*/ 0 w 1329"/>
                  <a:gd name="T9" fmla="*/ 0 h 222"/>
                  <a:gd name="T10" fmla="*/ 0 w 1329"/>
                  <a:gd name="T11" fmla="*/ 0 h 222"/>
                  <a:gd name="T12" fmla="*/ 0 w 1329"/>
                  <a:gd name="T13" fmla="*/ 0 h 222"/>
                  <a:gd name="T14" fmla="*/ 0 w 1329"/>
                  <a:gd name="T15" fmla="*/ 0 h 222"/>
                  <a:gd name="T16" fmla="*/ 0 w 1329"/>
                  <a:gd name="T17" fmla="*/ 0 h 222"/>
                  <a:gd name="T18" fmla="*/ 0 w 1329"/>
                  <a:gd name="T19" fmla="*/ 0 h 222"/>
                  <a:gd name="T20" fmla="*/ 0 w 1329"/>
                  <a:gd name="T21" fmla="*/ 0 h 222"/>
                  <a:gd name="T22" fmla="*/ 0 w 1329"/>
                  <a:gd name="T23" fmla="*/ 0 h 222"/>
                  <a:gd name="T24" fmla="*/ 0 w 1329"/>
                  <a:gd name="T25" fmla="*/ 0 h 222"/>
                  <a:gd name="T26" fmla="*/ 0 w 1329"/>
                  <a:gd name="T27" fmla="*/ 0 h 222"/>
                  <a:gd name="T28" fmla="*/ 0 w 1329"/>
                  <a:gd name="T29" fmla="*/ 0 h 222"/>
                  <a:gd name="T30" fmla="*/ 0 w 1329"/>
                  <a:gd name="T31" fmla="*/ 0 h 222"/>
                  <a:gd name="T32" fmla="*/ 0 w 1329"/>
                  <a:gd name="T33" fmla="*/ 0 h 222"/>
                  <a:gd name="T34" fmla="*/ 0 w 1329"/>
                  <a:gd name="T35" fmla="*/ 0 h 222"/>
                  <a:gd name="T36" fmla="*/ 0 w 1329"/>
                  <a:gd name="T37" fmla="*/ 0 h 222"/>
                  <a:gd name="T38" fmla="*/ 0 w 1329"/>
                  <a:gd name="T39" fmla="*/ 0 h 222"/>
                  <a:gd name="T40" fmla="*/ 0 w 1329"/>
                  <a:gd name="T41" fmla="*/ 0 h 222"/>
                  <a:gd name="T42" fmla="*/ 0 w 1329"/>
                  <a:gd name="T43" fmla="*/ 0 h 222"/>
                  <a:gd name="T44" fmla="*/ 0 w 1329"/>
                  <a:gd name="T45" fmla="*/ 0 h 222"/>
                  <a:gd name="T46" fmla="*/ 0 w 1329"/>
                  <a:gd name="T47" fmla="*/ 0 h 222"/>
                  <a:gd name="T48" fmla="*/ 0 w 1329"/>
                  <a:gd name="T49" fmla="*/ 0 h 222"/>
                  <a:gd name="T50" fmla="*/ 0 w 1329"/>
                  <a:gd name="T51" fmla="*/ 0 h 222"/>
                  <a:gd name="T52" fmla="*/ 0 w 1329"/>
                  <a:gd name="T53" fmla="*/ 0 h 222"/>
                  <a:gd name="T54" fmla="*/ 0 w 1329"/>
                  <a:gd name="T55" fmla="*/ 0 h 222"/>
                  <a:gd name="T56" fmla="*/ 0 w 1329"/>
                  <a:gd name="T57" fmla="*/ 0 h 222"/>
                  <a:gd name="T58" fmla="*/ 0 w 1329"/>
                  <a:gd name="T59" fmla="*/ 0 h 222"/>
                  <a:gd name="T60" fmla="*/ 0 w 1329"/>
                  <a:gd name="T61" fmla="*/ 0 h 222"/>
                  <a:gd name="T62" fmla="*/ 0 w 1329"/>
                  <a:gd name="T63" fmla="*/ 0 h 222"/>
                  <a:gd name="T64" fmla="*/ 0 w 1329"/>
                  <a:gd name="T65" fmla="*/ 0 h 222"/>
                  <a:gd name="T66" fmla="*/ 0 w 1329"/>
                  <a:gd name="T67" fmla="*/ 0 h 222"/>
                  <a:gd name="T68" fmla="*/ 0 w 1329"/>
                  <a:gd name="T69" fmla="*/ 0 h 222"/>
                  <a:gd name="T70" fmla="*/ 0 w 1329"/>
                  <a:gd name="T71" fmla="*/ 0 h 222"/>
                  <a:gd name="T72" fmla="*/ 0 w 1329"/>
                  <a:gd name="T73" fmla="*/ 0 h 222"/>
                  <a:gd name="T74" fmla="*/ 0 w 1329"/>
                  <a:gd name="T75" fmla="*/ 0 h 222"/>
                  <a:gd name="T76" fmla="*/ 0 w 1329"/>
                  <a:gd name="T77" fmla="*/ 0 h 222"/>
                  <a:gd name="T78" fmla="*/ 0 w 1329"/>
                  <a:gd name="T79" fmla="*/ 0 h 222"/>
                  <a:gd name="T80" fmla="*/ 0 w 1329"/>
                  <a:gd name="T81" fmla="*/ 0 h 222"/>
                  <a:gd name="T82" fmla="*/ 0 w 1329"/>
                  <a:gd name="T83" fmla="*/ 0 h 222"/>
                  <a:gd name="T84" fmla="*/ 0 w 1329"/>
                  <a:gd name="T85" fmla="*/ 0 h 222"/>
                  <a:gd name="T86" fmla="*/ 0 w 1329"/>
                  <a:gd name="T87" fmla="*/ 0 h 222"/>
                  <a:gd name="T88" fmla="*/ 0 w 1329"/>
                  <a:gd name="T89" fmla="*/ 0 h 222"/>
                  <a:gd name="T90" fmla="*/ 0 w 1329"/>
                  <a:gd name="T91" fmla="*/ 0 h 222"/>
                  <a:gd name="T92" fmla="*/ 0 w 1329"/>
                  <a:gd name="T93" fmla="*/ 0 h 222"/>
                  <a:gd name="T94" fmla="*/ 0 w 1329"/>
                  <a:gd name="T95" fmla="*/ 0 h 222"/>
                  <a:gd name="T96" fmla="*/ 0 w 1329"/>
                  <a:gd name="T97" fmla="*/ 0 h 222"/>
                  <a:gd name="T98" fmla="*/ 0 w 1329"/>
                  <a:gd name="T99" fmla="*/ 0 h 222"/>
                  <a:gd name="T100" fmla="*/ 0 w 1329"/>
                  <a:gd name="T101" fmla="*/ 0 h 222"/>
                  <a:gd name="T102" fmla="*/ 0 w 1329"/>
                  <a:gd name="T103" fmla="*/ 0 h 222"/>
                  <a:gd name="T104" fmla="*/ 0 w 1329"/>
                  <a:gd name="T105" fmla="*/ 0 h 222"/>
                  <a:gd name="T106" fmla="*/ 0 w 1329"/>
                  <a:gd name="T107" fmla="*/ 0 h 222"/>
                  <a:gd name="T108" fmla="*/ 0 w 1329"/>
                  <a:gd name="T109" fmla="*/ 0 h 222"/>
                  <a:gd name="T110" fmla="*/ 0 w 1329"/>
                  <a:gd name="T111" fmla="*/ 0 h 222"/>
                  <a:gd name="T112" fmla="*/ 0 w 1329"/>
                  <a:gd name="T113" fmla="*/ 0 h 222"/>
                  <a:gd name="T114" fmla="*/ 0 w 1329"/>
                  <a:gd name="T115" fmla="*/ 0 h 222"/>
                  <a:gd name="T116" fmla="*/ 0 w 1329"/>
                  <a:gd name="T117" fmla="*/ 0 h 222"/>
                  <a:gd name="T118" fmla="*/ 0 w 1329"/>
                  <a:gd name="T119" fmla="*/ 0 h 222"/>
                  <a:gd name="T120" fmla="*/ 0 w 1329"/>
                  <a:gd name="T121" fmla="*/ 0 h 222"/>
                  <a:gd name="T122" fmla="*/ 0 w 1329"/>
                  <a:gd name="T123" fmla="*/ 0 h 222"/>
                  <a:gd name="T124" fmla="*/ 0 w 1329"/>
                  <a:gd name="T125" fmla="*/ 0 h 222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1329"/>
                  <a:gd name="T190" fmla="*/ 0 h 222"/>
                  <a:gd name="T191" fmla="*/ 1329 w 1329"/>
                  <a:gd name="T192" fmla="*/ 222 h 222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1329" h="222">
                    <a:moveTo>
                      <a:pt x="0" y="222"/>
                    </a:moveTo>
                    <a:lnTo>
                      <a:pt x="2" y="214"/>
                    </a:lnTo>
                    <a:lnTo>
                      <a:pt x="18" y="208"/>
                    </a:lnTo>
                    <a:lnTo>
                      <a:pt x="44" y="208"/>
                    </a:lnTo>
                    <a:lnTo>
                      <a:pt x="53" y="201"/>
                    </a:lnTo>
                    <a:lnTo>
                      <a:pt x="67" y="195"/>
                    </a:lnTo>
                    <a:lnTo>
                      <a:pt x="129" y="195"/>
                    </a:lnTo>
                    <a:lnTo>
                      <a:pt x="129" y="187"/>
                    </a:lnTo>
                    <a:lnTo>
                      <a:pt x="151" y="187"/>
                    </a:lnTo>
                    <a:lnTo>
                      <a:pt x="195" y="187"/>
                    </a:lnTo>
                    <a:lnTo>
                      <a:pt x="196" y="181"/>
                    </a:lnTo>
                    <a:lnTo>
                      <a:pt x="254" y="181"/>
                    </a:lnTo>
                    <a:lnTo>
                      <a:pt x="254" y="174"/>
                    </a:lnTo>
                    <a:lnTo>
                      <a:pt x="266" y="174"/>
                    </a:lnTo>
                    <a:lnTo>
                      <a:pt x="269" y="168"/>
                    </a:lnTo>
                    <a:lnTo>
                      <a:pt x="287" y="168"/>
                    </a:lnTo>
                    <a:lnTo>
                      <a:pt x="287" y="160"/>
                    </a:lnTo>
                    <a:lnTo>
                      <a:pt x="297" y="160"/>
                    </a:lnTo>
                    <a:lnTo>
                      <a:pt x="300" y="153"/>
                    </a:lnTo>
                    <a:lnTo>
                      <a:pt x="301" y="147"/>
                    </a:lnTo>
                    <a:lnTo>
                      <a:pt x="322" y="147"/>
                    </a:lnTo>
                    <a:lnTo>
                      <a:pt x="322" y="139"/>
                    </a:lnTo>
                    <a:lnTo>
                      <a:pt x="353" y="139"/>
                    </a:lnTo>
                    <a:lnTo>
                      <a:pt x="363" y="139"/>
                    </a:lnTo>
                    <a:lnTo>
                      <a:pt x="391" y="139"/>
                    </a:lnTo>
                    <a:lnTo>
                      <a:pt x="400" y="139"/>
                    </a:lnTo>
                    <a:lnTo>
                      <a:pt x="429" y="139"/>
                    </a:lnTo>
                    <a:lnTo>
                      <a:pt x="430" y="133"/>
                    </a:lnTo>
                    <a:lnTo>
                      <a:pt x="447" y="133"/>
                    </a:lnTo>
                    <a:lnTo>
                      <a:pt x="447" y="125"/>
                    </a:lnTo>
                    <a:lnTo>
                      <a:pt x="467" y="125"/>
                    </a:lnTo>
                    <a:lnTo>
                      <a:pt x="500" y="125"/>
                    </a:lnTo>
                    <a:lnTo>
                      <a:pt x="544" y="125"/>
                    </a:lnTo>
                    <a:lnTo>
                      <a:pt x="575" y="125"/>
                    </a:lnTo>
                    <a:lnTo>
                      <a:pt x="577" y="118"/>
                    </a:lnTo>
                    <a:lnTo>
                      <a:pt x="611" y="118"/>
                    </a:lnTo>
                    <a:lnTo>
                      <a:pt x="611" y="110"/>
                    </a:lnTo>
                    <a:lnTo>
                      <a:pt x="653" y="110"/>
                    </a:lnTo>
                    <a:lnTo>
                      <a:pt x="668" y="110"/>
                    </a:lnTo>
                    <a:lnTo>
                      <a:pt x="669" y="102"/>
                    </a:lnTo>
                    <a:lnTo>
                      <a:pt x="683" y="102"/>
                    </a:lnTo>
                    <a:lnTo>
                      <a:pt x="686" y="94"/>
                    </a:lnTo>
                    <a:lnTo>
                      <a:pt x="693" y="87"/>
                    </a:lnTo>
                    <a:lnTo>
                      <a:pt x="710" y="87"/>
                    </a:lnTo>
                    <a:lnTo>
                      <a:pt x="714" y="79"/>
                    </a:lnTo>
                    <a:lnTo>
                      <a:pt x="734" y="79"/>
                    </a:lnTo>
                    <a:lnTo>
                      <a:pt x="736" y="71"/>
                    </a:lnTo>
                    <a:lnTo>
                      <a:pt x="827" y="71"/>
                    </a:lnTo>
                    <a:lnTo>
                      <a:pt x="828" y="63"/>
                    </a:lnTo>
                    <a:lnTo>
                      <a:pt x="869" y="63"/>
                    </a:lnTo>
                    <a:lnTo>
                      <a:pt x="872" y="56"/>
                    </a:lnTo>
                    <a:lnTo>
                      <a:pt x="907" y="56"/>
                    </a:lnTo>
                    <a:lnTo>
                      <a:pt x="916" y="48"/>
                    </a:lnTo>
                    <a:lnTo>
                      <a:pt x="952" y="48"/>
                    </a:lnTo>
                    <a:lnTo>
                      <a:pt x="963" y="40"/>
                    </a:lnTo>
                    <a:lnTo>
                      <a:pt x="972" y="32"/>
                    </a:lnTo>
                    <a:lnTo>
                      <a:pt x="984" y="24"/>
                    </a:lnTo>
                    <a:lnTo>
                      <a:pt x="985" y="16"/>
                    </a:lnTo>
                    <a:lnTo>
                      <a:pt x="992" y="8"/>
                    </a:lnTo>
                    <a:lnTo>
                      <a:pt x="1013" y="8"/>
                    </a:lnTo>
                    <a:lnTo>
                      <a:pt x="1046" y="8"/>
                    </a:lnTo>
                    <a:lnTo>
                      <a:pt x="1046" y="0"/>
                    </a:lnTo>
                    <a:lnTo>
                      <a:pt x="1329" y="0"/>
                    </a:lnTo>
                  </a:path>
                </a:pathLst>
              </a:custGeom>
              <a:solidFill>
                <a:schemeClr val="accent1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3" name="Freeform 19"/>
              <p:cNvSpPr>
                <a:spLocks/>
              </p:cNvSpPr>
              <p:nvPr/>
            </p:nvSpPr>
            <p:spPr bwMode="auto">
              <a:xfrm>
                <a:off x="3438" y="1431"/>
                <a:ext cx="387" cy="80"/>
              </a:xfrm>
              <a:custGeom>
                <a:avLst/>
                <a:gdLst>
                  <a:gd name="T0" fmla="*/ 0 w 1548"/>
                  <a:gd name="T1" fmla="*/ 0 h 322"/>
                  <a:gd name="T2" fmla="*/ 0 w 1548"/>
                  <a:gd name="T3" fmla="*/ 0 h 322"/>
                  <a:gd name="T4" fmla="*/ 0 w 1548"/>
                  <a:gd name="T5" fmla="*/ 0 h 322"/>
                  <a:gd name="T6" fmla="*/ 0 w 1548"/>
                  <a:gd name="T7" fmla="*/ 0 h 322"/>
                  <a:gd name="T8" fmla="*/ 0 w 1548"/>
                  <a:gd name="T9" fmla="*/ 0 h 322"/>
                  <a:gd name="T10" fmla="*/ 0 w 1548"/>
                  <a:gd name="T11" fmla="*/ 0 h 322"/>
                  <a:gd name="T12" fmla="*/ 0 w 1548"/>
                  <a:gd name="T13" fmla="*/ 0 h 322"/>
                  <a:gd name="T14" fmla="*/ 0 w 1548"/>
                  <a:gd name="T15" fmla="*/ 0 h 322"/>
                  <a:gd name="T16" fmla="*/ 0 w 1548"/>
                  <a:gd name="T17" fmla="*/ 0 h 322"/>
                  <a:gd name="T18" fmla="*/ 0 w 1548"/>
                  <a:gd name="T19" fmla="*/ 0 h 322"/>
                  <a:gd name="T20" fmla="*/ 0 w 1548"/>
                  <a:gd name="T21" fmla="*/ 0 h 322"/>
                  <a:gd name="T22" fmla="*/ 0 w 1548"/>
                  <a:gd name="T23" fmla="*/ 0 h 322"/>
                  <a:gd name="T24" fmla="*/ 0 w 1548"/>
                  <a:gd name="T25" fmla="*/ 0 h 322"/>
                  <a:gd name="T26" fmla="*/ 0 w 1548"/>
                  <a:gd name="T27" fmla="*/ 0 h 322"/>
                  <a:gd name="T28" fmla="*/ 0 w 1548"/>
                  <a:gd name="T29" fmla="*/ 0 h 322"/>
                  <a:gd name="T30" fmla="*/ 0 w 1548"/>
                  <a:gd name="T31" fmla="*/ 0 h 322"/>
                  <a:gd name="T32" fmla="*/ 0 w 1548"/>
                  <a:gd name="T33" fmla="*/ 0 h 322"/>
                  <a:gd name="T34" fmla="*/ 0 w 1548"/>
                  <a:gd name="T35" fmla="*/ 0 h 322"/>
                  <a:gd name="T36" fmla="*/ 0 w 1548"/>
                  <a:gd name="T37" fmla="*/ 0 h 322"/>
                  <a:gd name="T38" fmla="*/ 0 w 1548"/>
                  <a:gd name="T39" fmla="*/ 0 h 322"/>
                  <a:gd name="T40" fmla="*/ 0 w 1548"/>
                  <a:gd name="T41" fmla="*/ 0 h 322"/>
                  <a:gd name="T42" fmla="*/ 0 w 1548"/>
                  <a:gd name="T43" fmla="*/ 0 h 322"/>
                  <a:gd name="T44" fmla="*/ 0 w 1548"/>
                  <a:gd name="T45" fmla="*/ 0 h 322"/>
                  <a:gd name="T46" fmla="*/ 0 w 1548"/>
                  <a:gd name="T47" fmla="*/ 0 h 322"/>
                  <a:gd name="T48" fmla="*/ 0 w 1548"/>
                  <a:gd name="T49" fmla="*/ 0 h 322"/>
                  <a:gd name="T50" fmla="*/ 0 w 1548"/>
                  <a:gd name="T51" fmla="*/ 0 h 322"/>
                  <a:gd name="T52" fmla="*/ 0 w 1548"/>
                  <a:gd name="T53" fmla="*/ 0 h 322"/>
                  <a:gd name="T54" fmla="*/ 0 w 1548"/>
                  <a:gd name="T55" fmla="*/ 0 h 322"/>
                  <a:gd name="T56" fmla="*/ 0 w 1548"/>
                  <a:gd name="T57" fmla="*/ 0 h 322"/>
                  <a:gd name="T58" fmla="*/ 0 w 1548"/>
                  <a:gd name="T59" fmla="*/ 0 h 322"/>
                  <a:gd name="T60" fmla="*/ 0 w 1548"/>
                  <a:gd name="T61" fmla="*/ 0 h 322"/>
                  <a:gd name="T62" fmla="*/ 0 w 1548"/>
                  <a:gd name="T63" fmla="*/ 0 h 322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548"/>
                  <a:gd name="T97" fmla="*/ 0 h 322"/>
                  <a:gd name="T98" fmla="*/ 1548 w 1548"/>
                  <a:gd name="T99" fmla="*/ 322 h 322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548" h="322">
                    <a:moveTo>
                      <a:pt x="0" y="322"/>
                    </a:moveTo>
                    <a:lnTo>
                      <a:pt x="0" y="314"/>
                    </a:lnTo>
                    <a:lnTo>
                      <a:pt x="11" y="306"/>
                    </a:lnTo>
                    <a:lnTo>
                      <a:pt x="37" y="306"/>
                    </a:lnTo>
                    <a:lnTo>
                      <a:pt x="95" y="306"/>
                    </a:lnTo>
                    <a:lnTo>
                      <a:pt x="98" y="298"/>
                    </a:lnTo>
                    <a:lnTo>
                      <a:pt x="113" y="298"/>
                    </a:lnTo>
                    <a:lnTo>
                      <a:pt x="126" y="290"/>
                    </a:lnTo>
                    <a:lnTo>
                      <a:pt x="134" y="282"/>
                    </a:lnTo>
                    <a:lnTo>
                      <a:pt x="142" y="273"/>
                    </a:lnTo>
                    <a:lnTo>
                      <a:pt x="152" y="273"/>
                    </a:lnTo>
                    <a:lnTo>
                      <a:pt x="157" y="265"/>
                    </a:lnTo>
                    <a:lnTo>
                      <a:pt x="177" y="265"/>
                    </a:lnTo>
                    <a:lnTo>
                      <a:pt x="227" y="265"/>
                    </a:lnTo>
                    <a:lnTo>
                      <a:pt x="239" y="258"/>
                    </a:lnTo>
                    <a:lnTo>
                      <a:pt x="267" y="258"/>
                    </a:lnTo>
                    <a:lnTo>
                      <a:pt x="271" y="248"/>
                    </a:lnTo>
                    <a:lnTo>
                      <a:pt x="330" y="248"/>
                    </a:lnTo>
                    <a:lnTo>
                      <a:pt x="346" y="240"/>
                    </a:lnTo>
                    <a:lnTo>
                      <a:pt x="365" y="240"/>
                    </a:lnTo>
                    <a:lnTo>
                      <a:pt x="374" y="233"/>
                    </a:lnTo>
                    <a:lnTo>
                      <a:pt x="381" y="224"/>
                    </a:lnTo>
                    <a:lnTo>
                      <a:pt x="387" y="215"/>
                    </a:lnTo>
                    <a:lnTo>
                      <a:pt x="395" y="208"/>
                    </a:lnTo>
                    <a:lnTo>
                      <a:pt x="461" y="208"/>
                    </a:lnTo>
                    <a:lnTo>
                      <a:pt x="480" y="200"/>
                    </a:lnTo>
                    <a:lnTo>
                      <a:pt x="497" y="192"/>
                    </a:lnTo>
                    <a:lnTo>
                      <a:pt x="512" y="192"/>
                    </a:lnTo>
                    <a:lnTo>
                      <a:pt x="529" y="183"/>
                    </a:lnTo>
                    <a:lnTo>
                      <a:pt x="579" y="183"/>
                    </a:lnTo>
                    <a:lnTo>
                      <a:pt x="581" y="175"/>
                    </a:lnTo>
                    <a:lnTo>
                      <a:pt x="685" y="175"/>
                    </a:lnTo>
                    <a:lnTo>
                      <a:pt x="687" y="166"/>
                    </a:lnTo>
                    <a:lnTo>
                      <a:pt x="728" y="166"/>
                    </a:lnTo>
                    <a:lnTo>
                      <a:pt x="732" y="159"/>
                    </a:lnTo>
                    <a:lnTo>
                      <a:pt x="745" y="150"/>
                    </a:lnTo>
                    <a:lnTo>
                      <a:pt x="789" y="150"/>
                    </a:lnTo>
                    <a:lnTo>
                      <a:pt x="794" y="141"/>
                    </a:lnTo>
                    <a:lnTo>
                      <a:pt x="817" y="134"/>
                    </a:lnTo>
                    <a:lnTo>
                      <a:pt x="825" y="125"/>
                    </a:lnTo>
                    <a:lnTo>
                      <a:pt x="867" y="125"/>
                    </a:lnTo>
                    <a:lnTo>
                      <a:pt x="869" y="116"/>
                    </a:lnTo>
                    <a:lnTo>
                      <a:pt x="883" y="109"/>
                    </a:lnTo>
                    <a:lnTo>
                      <a:pt x="894" y="100"/>
                    </a:lnTo>
                    <a:lnTo>
                      <a:pt x="929" y="93"/>
                    </a:lnTo>
                    <a:lnTo>
                      <a:pt x="1010" y="93"/>
                    </a:lnTo>
                    <a:lnTo>
                      <a:pt x="1010" y="84"/>
                    </a:lnTo>
                    <a:lnTo>
                      <a:pt x="1068" y="84"/>
                    </a:lnTo>
                    <a:lnTo>
                      <a:pt x="1073" y="75"/>
                    </a:lnTo>
                    <a:lnTo>
                      <a:pt x="1116" y="75"/>
                    </a:lnTo>
                    <a:lnTo>
                      <a:pt x="1129" y="68"/>
                    </a:lnTo>
                    <a:lnTo>
                      <a:pt x="1156" y="68"/>
                    </a:lnTo>
                    <a:lnTo>
                      <a:pt x="1176" y="59"/>
                    </a:lnTo>
                    <a:lnTo>
                      <a:pt x="1183" y="51"/>
                    </a:lnTo>
                    <a:lnTo>
                      <a:pt x="1184" y="42"/>
                    </a:lnTo>
                    <a:lnTo>
                      <a:pt x="1300" y="42"/>
                    </a:lnTo>
                    <a:lnTo>
                      <a:pt x="1313" y="34"/>
                    </a:lnTo>
                    <a:lnTo>
                      <a:pt x="1324" y="34"/>
                    </a:lnTo>
                    <a:lnTo>
                      <a:pt x="1331" y="25"/>
                    </a:lnTo>
                    <a:lnTo>
                      <a:pt x="1343" y="25"/>
                    </a:lnTo>
                    <a:lnTo>
                      <a:pt x="1356" y="17"/>
                    </a:lnTo>
                    <a:lnTo>
                      <a:pt x="1365" y="9"/>
                    </a:lnTo>
                    <a:lnTo>
                      <a:pt x="1481" y="9"/>
                    </a:lnTo>
                    <a:lnTo>
                      <a:pt x="1489" y="0"/>
                    </a:lnTo>
                    <a:lnTo>
                      <a:pt x="1548" y="0"/>
                    </a:lnTo>
                  </a:path>
                </a:pathLst>
              </a:custGeom>
              <a:grpFill/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4" name="Freeform 20"/>
              <p:cNvSpPr>
                <a:spLocks/>
              </p:cNvSpPr>
              <p:nvPr/>
            </p:nvSpPr>
            <p:spPr bwMode="auto">
              <a:xfrm>
                <a:off x="3825" y="1358"/>
                <a:ext cx="307" cy="73"/>
              </a:xfrm>
              <a:custGeom>
                <a:avLst/>
                <a:gdLst>
                  <a:gd name="T0" fmla="*/ 0 w 1230"/>
                  <a:gd name="T1" fmla="*/ 0 h 290"/>
                  <a:gd name="T2" fmla="*/ 0 w 1230"/>
                  <a:gd name="T3" fmla="*/ 0 h 290"/>
                  <a:gd name="T4" fmla="*/ 0 w 1230"/>
                  <a:gd name="T5" fmla="*/ 0 h 290"/>
                  <a:gd name="T6" fmla="*/ 0 w 1230"/>
                  <a:gd name="T7" fmla="*/ 0 h 290"/>
                  <a:gd name="T8" fmla="*/ 0 w 1230"/>
                  <a:gd name="T9" fmla="*/ 0 h 290"/>
                  <a:gd name="T10" fmla="*/ 0 w 1230"/>
                  <a:gd name="T11" fmla="*/ 0 h 290"/>
                  <a:gd name="T12" fmla="*/ 0 w 1230"/>
                  <a:gd name="T13" fmla="*/ 0 h 290"/>
                  <a:gd name="T14" fmla="*/ 0 w 1230"/>
                  <a:gd name="T15" fmla="*/ 0 h 290"/>
                  <a:gd name="T16" fmla="*/ 0 w 1230"/>
                  <a:gd name="T17" fmla="*/ 0 h 290"/>
                  <a:gd name="T18" fmla="*/ 0 w 1230"/>
                  <a:gd name="T19" fmla="*/ 0 h 290"/>
                  <a:gd name="T20" fmla="*/ 0 w 1230"/>
                  <a:gd name="T21" fmla="*/ 0 h 290"/>
                  <a:gd name="T22" fmla="*/ 0 w 1230"/>
                  <a:gd name="T23" fmla="*/ 0 h 290"/>
                  <a:gd name="T24" fmla="*/ 0 w 1230"/>
                  <a:gd name="T25" fmla="*/ 0 h 290"/>
                  <a:gd name="T26" fmla="*/ 0 w 1230"/>
                  <a:gd name="T27" fmla="*/ 0 h 290"/>
                  <a:gd name="T28" fmla="*/ 0 w 1230"/>
                  <a:gd name="T29" fmla="*/ 0 h 290"/>
                  <a:gd name="T30" fmla="*/ 0 w 1230"/>
                  <a:gd name="T31" fmla="*/ 0 h 290"/>
                  <a:gd name="T32" fmla="*/ 0 w 1230"/>
                  <a:gd name="T33" fmla="*/ 0 h 290"/>
                  <a:gd name="T34" fmla="*/ 0 w 1230"/>
                  <a:gd name="T35" fmla="*/ 0 h 290"/>
                  <a:gd name="T36" fmla="*/ 0 w 1230"/>
                  <a:gd name="T37" fmla="*/ 0 h 290"/>
                  <a:gd name="T38" fmla="*/ 0 w 1230"/>
                  <a:gd name="T39" fmla="*/ 0 h 290"/>
                  <a:gd name="T40" fmla="*/ 0 w 1230"/>
                  <a:gd name="T41" fmla="*/ 0 h 290"/>
                  <a:gd name="T42" fmla="*/ 0 w 1230"/>
                  <a:gd name="T43" fmla="*/ 0 h 290"/>
                  <a:gd name="T44" fmla="*/ 0 w 1230"/>
                  <a:gd name="T45" fmla="*/ 0 h 290"/>
                  <a:gd name="T46" fmla="*/ 0 w 1230"/>
                  <a:gd name="T47" fmla="*/ 0 h 290"/>
                  <a:gd name="T48" fmla="*/ 0 w 1230"/>
                  <a:gd name="T49" fmla="*/ 0 h 290"/>
                  <a:gd name="T50" fmla="*/ 0 w 1230"/>
                  <a:gd name="T51" fmla="*/ 0 h 290"/>
                  <a:gd name="T52" fmla="*/ 0 w 1230"/>
                  <a:gd name="T53" fmla="*/ 0 h 290"/>
                  <a:gd name="T54" fmla="*/ 0 w 1230"/>
                  <a:gd name="T55" fmla="*/ 0 h 290"/>
                  <a:gd name="T56" fmla="*/ 0 w 1230"/>
                  <a:gd name="T57" fmla="*/ 0 h 290"/>
                  <a:gd name="T58" fmla="*/ 0 w 1230"/>
                  <a:gd name="T59" fmla="*/ 0 h 290"/>
                  <a:gd name="T60" fmla="*/ 0 w 1230"/>
                  <a:gd name="T61" fmla="*/ 0 h 290"/>
                  <a:gd name="T62" fmla="*/ 0 w 1230"/>
                  <a:gd name="T63" fmla="*/ 0 h 290"/>
                  <a:gd name="T64" fmla="*/ 0 w 1230"/>
                  <a:gd name="T65" fmla="*/ 0 h 290"/>
                  <a:gd name="T66" fmla="*/ 0 w 1230"/>
                  <a:gd name="T67" fmla="*/ 0 h 290"/>
                  <a:gd name="T68" fmla="*/ 0 w 1230"/>
                  <a:gd name="T69" fmla="*/ 0 h 290"/>
                  <a:gd name="T70" fmla="*/ 0 w 1230"/>
                  <a:gd name="T71" fmla="*/ 0 h 290"/>
                  <a:gd name="T72" fmla="*/ 0 w 1230"/>
                  <a:gd name="T73" fmla="*/ 0 h 290"/>
                  <a:gd name="T74" fmla="*/ 0 w 1230"/>
                  <a:gd name="T75" fmla="*/ 0 h 290"/>
                  <a:gd name="T76" fmla="*/ 0 w 1230"/>
                  <a:gd name="T77" fmla="*/ 0 h 290"/>
                  <a:gd name="T78" fmla="*/ 0 w 1230"/>
                  <a:gd name="T79" fmla="*/ 0 h 290"/>
                  <a:gd name="T80" fmla="*/ 0 w 1230"/>
                  <a:gd name="T81" fmla="*/ 0 h 290"/>
                  <a:gd name="T82" fmla="*/ 0 w 1230"/>
                  <a:gd name="T83" fmla="*/ 0 h 290"/>
                  <a:gd name="T84" fmla="*/ 0 w 1230"/>
                  <a:gd name="T85" fmla="*/ 0 h 290"/>
                  <a:gd name="T86" fmla="*/ 0 w 1230"/>
                  <a:gd name="T87" fmla="*/ 0 h 290"/>
                  <a:gd name="T88" fmla="*/ 0 w 1230"/>
                  <a:gd name="T89" fmla="*/ 0 h 290"/>
                  <a:gd name="T90" fmla="*/ 0 w 1230"/>
                  <a:gd name="T91" fmla="*/ 0 h 290"/>
                  <a:gd name="T92" fmla="*/ 0 w 1230"/>
                  <a:gd name="T93" fmla="*/ 0 h 290"/>
                  <a:gd name="T94" fmla="*/ 0 w 1230"/>
                  <a:gd name="T95" fmla="*/ 0 h 290"/>
                  <a:gd name="T96" fmla="*/ 0 w 1230"/>
                  <a:gd name="T97" fmla="*/ 0 h 290"/>
                  <a:gd name="T98" fmla="*/ 0 w 1230"/>
                  <a:gd name="T99" fmla="*/ 0 h 290"/>
                  <a:gd name="T100" fmla="*/ 0 w 1230"/>
                  <a:gd name="T101" fmla="*/ 0 h 290"/>
                  <a:gd name="T102" fmla="*/ 0 w 1230"/>
                  <a:gd name="T103" fmla="*/ 0 h 290"/>
                  <a:gd name="T104" fmla="*/ 0 w 1230"/>
                  <a:gd name="T105" fmla="*/ 0 h 290"/>
                  <a:gd name="T106" fmla="*/ 0 w 1230"/>
                  <a:gd name="T107" fmla="*/ 0 h 290"/>
                  <a:gd name="T108" fmla="*/ 0 w 1230"/>
                  <a:gd name="T109" fmla="*/ 0 h 290"/>
                  <a:gd name="T110" fmla="*/ 0 w 1230"/>
                  <a:gd name="T111" fmla="*/ 0 h 290"/>
                  <a:gd name="T112" fmla="*/ 0 w 1230"/>
                  <a:gd name="T113" fmla="*/ 0 h 290"/>
                  <a:gd name="T114" fmla="*/ 0 w 1230"/>
                  <a:gd name="T115" fmla="*/ 0 h 290"/>
                  <a:gd name="T116" fmla="*/ 0 w 1230"/>
                  <a:gd name="T117" fmla="*/ 0 h 290"/>
                  <a:gd name="T118" fmla="*/ 0 w 1230"/>
                  <a:gd name="T119" fmla="*/ 0 h 290"/>
                  <a:gd name="T120" fmla="*/ 0 w 1230"/>
                  <a:gd name="T121" fmla="*/ 0 h 290"/>
                  <a:gd name="T122" fmla="*/ 0 w 1230"/>
                  <a:gd name="T123" fmla="*/ 0 h 290"/>
                  <a:gd name="T124" fmla="*/ 0 w 1230"/>
                  <a:gd name="T125" fmla="*/ 0 h 290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1230"/>
                  <a:gd name="T190" fmla="*/ 0 h 290"/>
                  <a:gd name="T191" fmla="*/ 1230 w 1230"/>
                  <a:gd name="T192" fmla="*/ 290 h 290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1230" h="290">
                    <a:moveTo>
                      <a:pt x="0" y="290"/>
                    </a:moveTo>
                    <a:lnTo>
                      <a:pt x="9" y="282"/>
                    </a:lnTo>
                    <a:lnTo>
                      <a:pt x="16" y="274"/>
                    </a:lnTo>
                    <a:lnTo>
                      <a:pt x="19" y="266"/>
                    </a:lnTo>
                    <a:lnTo>
                      <a:pt x="35" y="266"/>
                    </a:lnTo>
                    <a:lnTo>
                      <a:pt x="53" y="257"/>
                    </a:lnTo>
                    <a:lnTo>
                      <a:pt x="64" y="249"/>
                    </a:lnTo>
                    <a:lnTo>
                      <a:pt x="106" y="240"/>
                    </a:lnTo>
                    <a:lnTo>
                      <a:pt x="139" y="240"/>
                    </a:lnTo>
                    <a:lnTo>
                      <a:pt x="148" y="232"/>
                    </a:lnTo>
                    <a:lnTo>
                      <a:pt x="213" y="232"/>
                    </a:lnTo>
                    <a:lnTo>
                      <a:pt x="239" y="224"/>
                    </a:lnTo>
                    <a:lnTo>
                      <a:pt x="255" y="224"/>
                    </a:lnTo>
                    <a:lnTo>
                      <a:pt x="259" y="215"/>
                    </a:lnTo>
                    <a:lnTo>
                      <a:pt x="267" y="206"/>
                    </a:lnTo>
                    <a:lnTo>
                      <a:pt x="323" y="206"/>
                    </a:lnTo>
                    <a:lnTo>
                      <a:pt x="344" y="199"/>
                    </a:lnTo>
                    <a:lnTo>
                      <a:pt x="429" y="199"/>
                    </a:lnTo>
                    <a:lnTo>
                      <a:pt x="497" y="199"/>
                    </a:lnTo>
                    <a:lnTo>
                      <a:pt x="497" y="190"/>
                    </a:lnTo>
                    <a:lnTo>
                      <a:pt x="577" y="190"/>
                    </a:lnTo>
                    <a:lnTo>
                      <a:pt x="578" y="181"/>
                    </a:lnTo>
                    <a:lnTo>
                      <a:pt x="610" y="181"/>
                    </a:lnTo>
                    <a:lnTo>
                      <a:pt x="620" y="173"/>
                    </a:lnTo>
                    <a:lnTo>
                      <a:pt x="646" y="173"/>
                    </a:lnTo>
                    <a:lnTo>
                      <a:pt x="679" y="173"/>
                    </a:lnTo>
                    <a:lnTo>
                      <a:pt x="688" y="173"/>
                    </a:lnTo>
                    <a:lnTo>
                      <a:pt x="699" y="164"/>
                    </a:lnTo>
                    <a:lnTo>
                      <a:pt x="710" y="164"/>
                    </a:lnTo>
                    <a:lnTo>
                      <a:pt x="712" y="155"/>
                    </a:lnTo>
                    <a:lnTo>
                      <a:pt x="716" y="146"/>
                    </a:lnTo>
                    <a:lnTo>
                      <a:pt x="747" y="146"/>
                    </a:lnTo>
                    <a:lnTo>
                      <a:pt x="752" y="138"/>
                    </a:lnTo>
                    <a:lnTo>
                      <a:pt x="753" y="128"/>
                    </a:lnTo>
                    <a:lnTo>
                      <a:pt x="782" y="128"/>
                    </a:lnTo>
                    <a:lnTo>
                      <a:pt x="791" y="128"/>
                    </a:lnTo>
                    <a:lnTo>
                      <a:pt x="800" y="119"/>
                    </a:lnTo>
                    <a:lnTo>
                      <a:pt x="815" y="119"/>
                    </a:lnTo>
                    <a:lnTo>
                      <a:pt x="828" y="119"/>
                    </a:lnTo>
                    <a:lnTo>
                      <a:pt x="857" y="119"/>
                    </a:lnTo>
                    <a:lnTo>
                      <a:pt x="857" y="110"/>
                    </a:lnTo>
                    <a:lnTo>
                      <a:pt x="858" y="100"/>
                    </a:lnTo>
                    <a:lnTo>
                      <a:pt x="891" y="100"/>
                    </a:lnTo>
                    <a:lnTo>
                      <a:pt x="900" y="100"/>
                    </a:lnTo>
                    <a:lnTo>
                      <a:pt x="900" y="90"/>
                    </a:lnTo>
                    <a:lnTo>
                      <a:pt x="908" y="81"/>
                    </a:lnTo>
                    <a:lnTo>
                      <a:pt x="916" y="71"/>
                    </a:lnTo>
                    <a:lnTo>
                      <a:pt x="926" y="71"/>
                    </a:lnTo>
                    <a:lnTo>
                      <a:pt x="934" y="61"/>
                    </a:lnTo>
                    <a:lnTo>
                      <a:pt x="966" y="61"/>
                    </a:lnTo>
                    <a:lnTo>
                      <a:pt x="967" y="51"/>
                    </a:lnTo>
                    <a:lnTo>
                      <a:pt x="976" y="51"/>
                    </a:lnTo>
                    <a:lnTo>
                      <a:pt x="986" y="41"/>
                    </a:lnTo>
                    <a:lnTo>
                      <a:pt x="997" y="41"/>
                    </a:lnTo>
                    <a:lnTo>
                      <a:pt x="1147" y="41"/>
                    </a:lnTo>
                    <a:lnTo>
                      <a:pt x="1160" y="41"/>
                    </a:lnTo>
                    <a:lnTo>
                      <a:pt x="1164" y="30"/>
                    </a:lnTo>
                    <a:lnTo>
                      <a:pt x="1179" y="30"/>
                    </a:lnTo>
                    <a:lnTo>
                      <a:pt x="1179" y="20"/>
                    </a:lnTo>
                    <a:lnTo>
                      <a:pt x="1207" y="20"/>
                    </a:lnTo>
                    <a:lnTo>
                      <a:pt x="1207" y="9"/>
                    </a:lnTo>
                    <a:lnTo>
                      <a:pt x="1220" y="9"/>
                    </a:lnTo>
                    <a:lnTo>
                      <a:pt x="1230" y="0"/>
                    </a:lnTo>
                  </a:path>
                </a:pathLst>
              </a:custGeom>
              <a:grpFill/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5" name="Freeform 21"/>
              <p:cNvSpPr>
                <a:spLocks/>
              </p:cNvSpPr>
              <p:nvPr/>
            </p:nvSpPr>
            <p:spPr bwMode="auto">
              <a:xfrm>
                <a:off x="4132" y="1268"/>
                <a:ext cx="615" cy="90"/>
              </a:xfrm>
              <a:custGeom>
                <a:avLst/>
                <a:gdLst>
                  <a:gd name="T0" fmla="*/ 0 w 2458"/>
                  <a:gd name="T1" fmla="*/ 0 h 363"/>
                  <a:gd name="T2" fmla="*/ 0 w 2458"/>
                  <a:gd name="T3" fmla="*/ 0 h 363"/>
                  <a:gd name="T4" fmla="*/ 0 w 2458"/>
                  <a:gd name="T5" fmla="*/ 0 h 363"/>
                  <a:gd name="T6" fmla="*/ 0 w 2458"/>
                  <a:gd name="T7" fmla="*/ 0 h 363"/>
                  <a:gd name="T8" fmla="*/ 0 w 2458"/>
                  <a:gd name="T9" fmla="*/ 0 h 363"/>
                  <a:gd name="T10" fmla="*/ 0 w 2458"/>
                  <a:gd name="T11" fmla="*/ 0 h 363"/>
                  <a:gd name="T12" fmla="*/ 0 w 2458"/>
                  <a:gd name="T13" fmla="*/ 0 h 363"/>
                  <a:gd name="T14" fmla="*/ 0 w 2458"/>
                  <a:gd name="T15" fmla="*/ 0 h 363"/>
                  <a:gd name="T16" fmla="*/ 0 w 2458"/>
                  <a:gd name="T17" fmla="*/ 0 h 363"/>
                  <a:gd name="T18" fmla="*/ 0 w 2458"/>
                  <a:gd name="T19" fmla="*/ 0 h 363"/>
                  <a:gd name="T20" fmla="*/ 0 w 2458"/>
                  <a:gd name="T21" fmla="*/ 0 h 363"/>
                  <a:gd name="T22" fmla="*/ 0 w 2458"/>
                  <a:gd name="T23" fmla="*/ 0 h 363"/>
                  <a:gd name="T24" fmla="*/ 0 w 2458"/>
                  <a:gd name="T25" fmla="*/ 0 h 363"/>
                  <a:gd name="T26" fmla="*/ 0 w 2458"/>
                  <a:gd name="T27" fmla="*/ 0 h 363"/>
                  <a:gd name="T28" fmla="*/ 0 w 2458"/>
                  <a:gd name="T29" fmla="*/ 0 h 363"/>
                  <a:gd name="T30" fmla="*/ 0 w 2458"/>
                  <a:gd name="T31" fmla="*/ 0 h 363"/>
                  <a:gd name="T32" fmla="*/ 0 w 2458"/>
                  <a:gd name="T33" fmla="*/ 0 h 363"/>
                  <a:gd name="T34" fmla="*/ 0 w 2458"/>
                  <a:gd name="T35" fmla="*/ 0 h 363"/>
                  <a:gd name="T36" fmla="*/ 0 w 2458"/>
                  <a:gd name="T37" fmla="*/ 0 h 363"/>
                  <a:gd name="T38" fmla="*/ 0 w 2458"/>
                  <a:gd name="T39" fmla="*/ 0 h 363"/>
                  <a:gd name="T40" fmla="*/ 0 w 2458"/>
                  <a:gd name="T41" fmla="*/ 0 h 363"/>
                  <a:gd name="T42" fmla="*/ 0 w 2458"/>
                  <a:gd name="T43" fmla="*/ 0 h 363"/>
                  <a:gd name="T44" fmla="*/ 0 w 2458"/>
                  <a:gd name="T45" fmla="*/ 0 h 363"/>
                  <a:gd name="T46" fmla="*/ 0 w 2458"/>
                  <a:gd name="T47" fmla="*/ 0 h 363"/>
                  <a:gd name="T48" fmla="*/ 0 w 2458"/>
                  <a:gd name="T49" fmla="*/ 0 h 363"/>
                  <a:gd name="T50" fmla="*/ 0 w 2458"/>
                  <a:gd name="T51" fmla="*/ 0 h 363"/>
                  <a:gd name="T52" fmla="*/ 0 w 2458"/>
                  <a:gd name="T53" fmla="*/ 0 h 363"/>
                  <a:gd name="T54" fmla="*/ 0 w 2458"/>
                  <a:gd name="T55" fmla="*/ 0 h 363"/>
                  <a:gd name="T56" fmla="*/ 0 w 2458"/>
                  <a:gd name="T57" fmla="*/ 0 h 363"/>
                  <a:gd name="T58" fmla="*/ 0 w 2458"/>
                  <a:gd name="T59" fmla="*/ 0 h 363"/>
                  <a:gd name="T60" fmla="*/ 0 w 2458"/>
                  <a:gd name="T61" fmla="*/ 0 h 363"/>
                  <a:gd name="T62" fmla="*/ 0 w 2458"/>
                  <a:gd name="T63" fmla="*/ 0 h 363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2458"/>
                  <a:gd name="T97" fmla="*/ 0 h 363"/>
                  <a:gd name="T98" fmla="*/ 2458 w 2458"/>
                  <a:gd name="T99" fmla="*/ 363 h 363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2458" h="363">
                    <a:moveTo>
                      <a:pt x="0" y="363"/>
                    </a:moveTo>
                    <a:lnTo>
                      <a:pt x="4" y="352"/>
                    </a:lnTo>
                    <a:lnTo>
                      <a:pt x="22" y="352"/>
                    </a:lnTo>
                    <a:lnTo>
                      <a:pt x="54" y="352"/>
                    </a:lnTo>
                    <a:lnTo>
                      <a:pt x="55" y="342"/>
                    </a:lnTo>
                    <a:lnTo>
                      <a:pt x="99" y="342"/>
                    </a:lnTo>
                    <a:lnTo>
                      <a:pt x="109" y="331"/>
                    </a:lnTo>
                    <a:lnTo>
                      <a:pt x="280" y="331"/>
                    </a:lnTo>
                    <a:lnTo>
                      <a:pt x="295" y="320"/>
                    </a:lnTo>
                    <a:lnTo>
                      <a:pt x="304" y="309"/>
                    </a:lnTo>
                    <a:lnTo>
                      <a:pt x="354" y="309"/>
                    </a:lnTo>
                    <a:lnTo>
                      <a:pt x="370" y="298"/>
                    </a:lnTo>
                    <a:lnTo>
                      <a:pt x="460" y="298"/>
                    </a:lnTo>
                    <a:lnTo>
                      <a:pt x="465" y="289"/>
                    </a:lnTo>
                    <a:lnTo>
                      <a:pt x="482" y="289"/>
                    </a:lnTo>
                    <a:lnTo>
                      <a:pt x="491" y="289"/>
                    </a:lnTo>
                    <a:lnTo>
                      <a:pt x="507" y="289"/>
                    </a:lnTo>
                    <a:lnTo>
                      <a:pt x="509" y="277"/>
                    </a:lnTo>
                    <a:lnTo>
                      <a:pt x="521" y="266"/>
                    </a:lnTo>
                    <a:lnTo>
                      <a:pt x="604" y="266"/>
                    </a:lnTo>
                    <a:lnTo>
                      <a:pt x="630" y="255"/>
                    </a:lnTo>
                    <a:lnTo>
                      <a:pt x="642" y="255"/>
                    </a:lnTo>
                    <a:lnTo>
                      <a:pt x="646" y="243"/>
                    </a:lnTo>
                    <a:lnTo>
                      <a:pt x="783" y="243"/>
                    </a:lnTo>
                    <a:lnTo>
                      <a:pt x="791" y="232"/>
                    </a:lnTo>
                    <a:lnTo>
                      <a:pt x="816" y="232"/>
                    </a:lnTo>
                    <a:lnTo>
                      <a:pt x="831" y="221"/>
                    </a:lnTo>
                    <a:lnTo>
                      <a:pt x="927" y="221"/>
                    </a:lnTo>
                    <a:lnTo>
                      <a:pt x="937" y="209"/>
                    </a:lnTo>
                    <a:lnTo>
                      <a:pt x="959" y="209"/>
                    </a:lnTo>
                    <a:lnTo>
                      <a:pt x="962" y="198"/>
                    </a:lnTo>
                    <a:lnTo>
                      <a:pt x="1037" y="198"/>
                    </a:lnTo>
                    <a:lnTo>
                      <a:pt x="1041" y="186"/>
                    </a:lnTo>
                    <a:lnTo>
                      <a:pt x="1105" y="186"/>
                    </a:lnTo>
                    <a:lnTo>
                      <a:pt x="1115" y="176"/>
                    </a:lnTo>
                    <a:lnTo>
                      <a:pt x="1238" y="176"/>
                    </a:lnTo>
                    <a:lnTo>
                      <a:pt x="1239" y="164"/>
                    </a:lnTo>
                    <a:lnTo>
                      <a:pt x="1348" y="164"/>
                    </a:lnTo>
                    <a:lnTo>
                      <a:pt x="1348" y="153"/>
                    </a:lnTo>
                    <a:lnTo>
                      <a:pt x="1369" y="142"/>
                    </a:lnTo>
                    <a:lnTo>
                      <a:pt x="1426" y="142"/>
                    </a:lnTo>
                    <a:lnTo>
                      <a:pt x="1448" y="130"/>
                    </a:lnTo>
                    <a:lnTo>
                      <a:pt x="1502" y="130"/>
                    </a:lnTo>
                    <a:lnTo>
                      <a:pt x="1504" y="118"/>
                    </a:lnTo>
                    <a:lnTo>
                      <a:pt x="1577" y="118"/>
                    </a:lnTo>
                    <a:lnTo>
                      <a:pt x="1587" y="107"/>
                    </a:lnTo>
                    <a:lnTo>
                      <a:pt x="1892" y="107"/>
                    </a:lnTo>
                    <a:lnTo>
                      <a:pt x="1893" y="95"/>
                    </a:lnTo>
                    <a:lnTo>
                      <a:pt x="2001" y="95"/>
                    </a:lnTo>
                    <a:lnTo>
                      <a:pt x="2001" y="83"/>
                    </a:lnTo>
                    <a:lnTo>
                      <a:pt x="2075" y="83"/>
                    </a:lnTo>
                    <a:lnTo>
                      <a:pt x="2079" y="72"/>
                    </a:lnTo>
                    <a:lnTo>
                      <a:pt x="2086" y="60"/>
                    </a:lnTo>
                    <a:lnTo>
                      <a:pt x="2115" y="60"/>
                    </a:lnTo>
                    <a:lnTo>
                      <a:pt x="2115" y="48"/>
                    </a:lnTo>
                    <a:lnTo>
                      <a:pt x="2222" y="48"/>
                    </a:lnTo>
                    <a:lnTo>
                      <a:pt x="2227" y="37"/>
                    </a:lnTo>
                    <a:lnTo>
                      <a:pt x="2254" y="37"/>
                    </a:lnTo>
                    <a:lnTo>
                      <a:pt x="2282" y="37"/>
                    </a:lnTo>
                    <a:lnTo>
                      <a:pt x="2285" y="25"/>
                    </a:lnTo>
                    <a:lnTo>
                      <a:pt x="2356" y="25"/>
                    </a:lnTo>
                    <a:lnTo>
                      <a:pt x="2357" y="13"/>
                    </a:lnTo>
                    <a:lnTo>
                      <a:pt x="2435" y="13"/>
                    </a:lnTo>
                    <a:lnTo>
                      <a:pt x="2458" y="13"/>
                    </a:lnTo>
                    <a:lnTo>
                      <a:pt x="2458" y="0"/>
                    </a:lnTo>
                  </a:path>
                </a:pathLst>
              </a:custGeom>
              <a:grpFill/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9" name="Freeform 22"/>
            <p:cNvSpPr>
              <a:spLocks/>
            </p:cNvSpPr>
            <p:nvPr/>
          </p:nvSpPr>
          <p:spPr bwMode="auto">
            <a:xfrm>
              <a:off x="7620008" y="2232028"/>
              <a:ext cx="44450" cy="0"/>
            </a:xfrm>
            <a:custGeom>
              <a:avLst/>
              <a:gdLst>
                <a:gd name="T0" fmla="*/ 0 w 111"/>
                <a:gd name="T1" fmla="*/ 2147483647 w 111"/>
                <a:gd name="T2" fmla="*/ 2147483647 w 111"/>
                <a:gd name="T3" fmla="*/ 2147483647 w 111"/>
                <a:gd name="T4" fmla="*/ 2147483647 w 111"/>
                <a:gd name="T5" fmla="*/ 2147483647 w 111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1"/>
                <a:gd name="T13" fmla="*/ 111 w 111"/>
              </a:gdLst>
              <a:ahLst/>
              <a:cxnLst>
                <a:cxn ang="T6">
                  <a:pos x="T0" y="0"/>
                </a:cxn>
                <a:cxn ang="T7">
                  <a:pos x="T1" y="0"/>
                </a:cxn>
                <a:cxn ang="T8">
                  <a:pos x="T2" y="0"/>
                </a:cxn>
                <a:cxn ang="T9">
                  <a:pos x="T3" y="0"/>
                </a:cxn>
                <a:cxn ang="T10">
                  <a:pos x="T4" y="0"/>
                </a:cxn>
                <a:cxn ang="T11">
                  <a:pos x="T5" y="0"/>
                </a:cxn>
              </a:cxnLst>
              <a:rect l="T12" t="0" r="T13" b="0"/>
              <a:pathLst>
                <a:path w="111">
                  <a:moveTo>
                    <a:pt x="0" y="0"/>
                  </a:moveTo>
                  <a:lnTo>
                    <a:pt x="10" y="0"/>
                  </a:lnTo>
                  <a:lnTo>
                    <a:pt x="38" y="0"/>
                  </a:lnTo>
                  <a:lnTo>
                    <a:pt x="77" y="0"/>
                  </a:lnTo>
                  <a:lnTo>
                    <a:pt x="86" y="0"/>
                  </a:lnTo>
                  <a:lnTo>
                    <a:pt x="111" y="0"/>
                  </a:lnTo>
                </a:path>
              </a:pathLst>
            </a:cu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D3759"/>
                </a:solidFill>
              </a:endParaRPr>
            </a:p>
          </p:txBody>
        </p:sp>
        <p:sp>
          <p:nvSpPr>
            <p:cNvPr id="10" name="Text Box 40"/>
            <p:cNvSpPr txBox="1">
              <a:spLocks noChangeArrowheads="1"/>
            </p:cNvSpPr>
            <p:nvPr/>
          </p:nvSpPr>
          <p:spPr bwMode="auto">
            <a:xfrm>
              <a:off x="2411751" y="4827594"/>
              <a:ext cx="251745" cy="351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sz="1600" b="1" dirty="0">
                  <a:solidFill>
                    <a:srgbClr val="000000"/>
                  </a:solidFill>
                </a:rPr>
                <a:t>0</a:t>
              </a:r>
            </a:p>
          </p:txBody>
        </p:sp>
        <p:sp>
          <p:nvSpPr>
            <p:cNvPr id="11" name="Text Box 41"/>
            <p:cNvSpPr txBox="1">
              <a:spLocks noChangeArrowheads="1"/>
            </p:cNvSpPr>
            <p:nvPr/>
          </p:nvSpPr>
          <p:spPr bwMode="auto">
            <a:xfrm>
              <a:off x="3220210" y="4827594"/>
              <a:ext cx="347738" cy="351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sz="1600" b="1" dirty="0">
                  <a:solidFill>
                    <a:srgbClr val="000000"/>
                  </a:solidFill>
                </a:rPr>
                <a:t>60</a:t>
              </a:r>
            </a:p>
          </p:txBody>
        </p:sp>
        <p:sp>
          <p:nvSpPr>
            <p:cNvPr id="12" name="Text Box 42"/>
            <p:cNvSpPr txBox="1">
              <a:spLocks noChangeArrowheads="1"/>
            </p:cNvSpPr>
            <p:nvPr/>
          </p:nvSpPr>
          <p:spPr bwMode="auto">
            <a:xfrm>
              <a:off x="4028672" y="4827594"/>
              <a:ext cx="443731" cy="351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sz="1600" b="1" dirty="0">
                  <a:solidFill>
                    <a:srgbClr val="000000"/>
                  </a:solidFill>
                </a:rPr>
                <a:t>120</a:t>
              </a:r>
            </a:p>
          </p:txBody>
        </p:sp>
        <p:sp>
          <p:nvSpPr>
            <p:cNvPr id="13" name="Text Box 43"/>
            <p:cNvSpPr txBox="1">
              <a:spLocks noChangeArrowheads="1"/>
            </p:cNvSpPr>
            <p:nvPr/>
          </p:nvSpPr>
          <p:spPr bwMode="auto">
            <a:xfrm>
              <a:off x="4885923" y="4827594"/>
              <a:ext cx="443731" cy="351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sz="1600" b="1" dirty="0">
                  <a:solidFill>
                    <a:srgbClr val="000000"/>
                  </a:solidFill>
                </a:rPr>
                <a:t>180</a:t>
              </a:r>
            </a:p>
          </p:txBody>
        </p:sp>
        <p:sp>
          <p:nvSpPr>
            <p:cNvPr id="14" name="Text Box 44"/>
            <p:cNvSpPr txBox="1">
              <a:spLocks noChangeArrowheads="1"/>
            </p:cNvSpPr>
            <p:nvPr/>
          </p:nvSpPr>
          <p:spPr bwMode="auto">
            <a:xfrm>
              <a:off x="5741585" y="4827594"/>
              <a:ext cx="443731" cy="351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sz="1600" b="1" dirty="0">
                  <a:solidFill>
                    <a:srgbClr val="000000"/>
                  </a:solidFill>
                </a:rPr>
                <a:t>240</a:t>
              </a:r>
            </a:p>
          </p:txBody>
        </p:sp>
        <p:sp>
          <p:nvSpPr>
            <p:cNvPr id="15" name="Text Box 45"/>
            <p:cNvSpPr txBox="1">
              <a:spLocks noChangeArrowheads="1"/>
            </p:cNvSpPr>
            <p:nvPr/>
          </p:nvSpPr>
          <p:spPr bwMode="auto">
            <a:xfrm>
              <a:off x="6597246" y="4827594"/>
              <a:ext cx="443731" cy="351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sz="1600" b="1" dirty="0">
                  <a:solidFill>
                    <a:srgbClr val="000000"/>
                  </a:solidFill>
                </a:rPr>
                <a:t>300</a:t>
              </a:r>
            </a:p>
          </p:txBody>
        </p:sp>
        <p:sp>
          <p:nvSpPr>
            <p:cNvPr id="16" name="Text Box 46"/>
            <p:cNvSpPr txBox="1">
              <a:spLocks noChangeArrowheads="1"/>
            </p:cNvSpPr>
            <p:nvPr/>
          </p:nvSpPr>
          <p:spPr bwMode="auto">
            <a:xfrm>
              <a:off x="7454499" y="4827594"/>
              <a:ext cx="443731" cy="351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sz="1600" b="1" dirty="0">
                  <a:solidFill>
                    <a:srgbClr val="000000"/>
                  </a:solidFill>
                </a:rPr>
                <a:t>360</a:t>
              </a:r>
            </a:p>
          </p:txBody>
        </p:sp>
        <p:sp>
          <p:nvSpPr>
            <p:cNvPr id="17" name="Text Box 47"/>
            <p:cNvSpPr txBox="1">
              <a:spLocks noChangeArrowheads="1"/>
            </p:cNvSpPr>
            <p:nvPr/>
          </p:nvSpPr>
          <p:spPr bwMode="auto">
            <a:xfrm>
              <a:off x="1987481" y="1527178"/>
              <a:ext cx="347738" cy="351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GB" sz="1600" b="1" dirty="0">
                  <a:solidFill>
                    <a:srgbClr val="000000"/>
                  </a:solidFill>
                </a:rPr>
                <a:t>12</a:t>
              </a:r>
            </a:p>
          </p:txBody>
        </p:sp>
        <p:sp>
          <p:nvSpPr>
            <p:cNvPr id="18" name="Text Box 49"/>
            <p:cNvSpPr txBox="1">
              <a:spLocks noChangeArrowheads="1"/>
            </p:cNvSpPr>
            <p:nvPr/>
          </p:nvSpPr>
          <p:spPr bwMode="auto">
            <a:xfrm>
              <a:off x="1981131" y="2012954"/>
              <a:ext cx="347738" cy="351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GB" sz="1600" b="1" dirty="0">
                  <a:solidFill>
                    <a:srgbClr val="000000"/>
                  </a:solidFill>
                </a:rPr>
                <a:t>10</a:t>
              </a:r>
            </a:p>
          </p:txBody>
        </p:sp>
        <p:sp>
          <p:nvSpPr>
            <p:cNvPr id="19" name="Text Box 51"/>
            <p:cNvSpPr txBox="1">
              <a:spLocks noChangeArrowheads="1"/>
            </p:cNvSpPr>
            <p:nvPr/>
          </p:nvSpPr>
          <p:spPr bwMode="auto">
            <a:xfrm>
              <a:off x="2077123" y="2500317"/>
              <a:ext cx="251745" cy="351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GB" sz="1600" b="1" dirty="0">
                  <a:solidFill>
                    <a:srgbClr val="000000"/>
                  </a:solidFill>
                </a:rPr>
                <a:t>8</a:t>
              </a:r>
            </a:p>
          </p:txBody>
        </p:sp>
        <p:sp>
          <p:nvSpPr>
            <p:cNvPr id="20" name="Text Box 53"/>
            <p:cNvSpPr txBox="1">
              <a:spLocks noChangeArrowheads="1"/>
            </p:cNvSpPr>
            <p:nvPr/>
          </p:nvSpPr>
          <p:spPr bwMode="auto">
            <a:xfrm>
              <a:off x="2077123" y="2986092"/>
              <a:ext cx="251745" cy="351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GB" sz="1600" b="1" dirty="0">
                  <a:solidFill>
                    <a:srgbClr val="000000"/>
                  </a:solidFill>
                </a:rPr>
                <a:t>6</a:t>
              </a:r>
            </a:p>
          </p:txBody>
        </p:sp>
        <p:sp>
          <p:nvSpPr>
            <p:cNvPr id="21" name="Text Box 55"/>
            <p:cNvSpPr txBox="1">
              <a:spLocks noChangeArrowheads="1"/>
            </p:cNvSpPr>
            <p:nvPr/>
          </p:nvSpPr>
          <p:spPr bwMode="auto">
            <a:xfrm>
              <a:off x="2077123" y="3473455"/>
              <a:ext cx="251745" cy="351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GB" sz="1600" b="1" dirty="0">
                  <a:solidFill>
                    <a:srgbClr val="000000"/>
                  </a:solidFill>
                </a:rPr>
                <a:t>4</a:t>
              </a:r>
            </a:p>
          </p:txBody>
        </p:sp>
        <p:sp>
          <p:nvSpPr>
            <p:cNvPr id="22" name="Text Box 57"/>
            <p:cNvSpPr txBox="1">
              <a:spLocks noChangeArrowheads="1"/>
            </p:cNvSpPr>
            <p:nvPr/>
          </p:nvSpPr>
          <p:spPr bwMode="auto">
            <a:xfrm>
              <a:off x="2077123" y="3959230"/>
              <a:ext cx="251745" cy="351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GB" sz="1600" b="1" dirty="0">
                  <a:solidFill>
                    <a:srgbClr val="000000"/>
                  </a:solidFill>
                </a:rPr>
                <a:t>2</a:t>
              </a:r>
            </a:p>
          </p:txBody>
        </p:sp>
        <p:sp>
          <p:nvSpPr>
            <p:cNvPr id="23" name="Text Box 59"/>
            <p:cNvSpPr txBox="1">
              <a:spLocks noChangeArrowheads="1"/>
            </p:cNvSpPr>
            <p:nvPr/>
          </p:nvSpPr>
          <p:spPr bwMode="auto">
            <a:xfrm>
              <a:off x="2077123" y="4445005"/>
              <a:ext cx="251745" cy="351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GB" sz="1600" b="1" dirty="0">
                  <a:solidFill>
                    <a:srgbClr val="000000"/>
                  </a:solidFill>
                </a:rPr>
                <a:t>0</a:t>
              </a:r>
            </a:p>
          </p:txBody>
        </p:sp>
        <p:sp>
          <p:nvSpPr>
            <p:cNvPr id="25" name="Text Box 62"/>
            <p:cNvSpPr txBox="1">
              <a:spLocks noChangeArrowheads="1"/>
            </p:cNvSpPr>
            <p:nvPr/>
          </p:nvSpPr>
          <p:spPr bwMode="auto">
            <a:xfrm>
              <a:off x="7690813" y="2058992"/>
              <a:ext cx="550540" cy="351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sz="1600" b="1" dirty="0">
                  <a:solidFill>
                    <a:srgbClr val="000000"/>
                  </a:solidFill>
                </a:rPr>
                <a:t>9.8%</a:t>
              </a:r>
            </a:p>
          </p:txBody>
        </p:sp>
        <p:sp>
          <p:nvSpPr>
            <p:cNvPr id="26" name="Text Box 63"/>
            <p:cNvSpPr txBox="1">
              <a:spLocks noChangeArrowheads="1"/>
            </p:cNvSpPr>
            <p:nvPr/>
          </p:nvSpPr>
          <p:spPr bwMode="auto">
            <a:xfrm>
              <a:off x="7632824" y="1544049"/>
              <a:ext cx="636962" cy="351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sz="1600" b="1" dirty="0">
                  <a:solidFill>
                    <a:srgbClr val="000000"/>
                  </a:solidFill>
                </a:rPr>
                <a:t>11.7%</a:t>
              </a:r>
            </a:p>
          </p:txBody>
        </p:sp>
        <p:sp>
          <p:nvSpPr>
            <p:cNvPr id="27" name="Line 65"/>
            <p:cNvSpPr>
              <a:spLocks noChangeShapeType="1"/>
            </p:cNvSpPr>
            <p:nvPr/>
          </p:nvSpPr>
          <p:spPr bwMode="auto">
            <a:xfrm>
              <a:off x="2346329" y="4797431"/>
              <a:ext cx="5335589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28" name="Line 73"/>
            <p:cNvSpPr>
              <a:spLocks noChangeShapeType="1"/>
            </p:cNvSpPr>
            <p:nvPr/>
          </p:nvSpPr>
          <p:spPr bwMode="auto">
            <a:xfrm>
              <a:off x="2359028" y="1676403"/>
              <a:ext cx="0" cy="31089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29" name="Text Box 90"/>
            <p:cNvSpPr txBox="1">
              <a:spLocks noChangeArrowheads="1"/>
            </p:cNvSpPr>
            <p:nvPr/>
          </p:nvSpPr>
          <p:spPr bwMode="auto">
            <a:xfrm>
              <a:off x="5424853" y="1421346"/>
              <a:ext cx="2243022" cy="4795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sz="1200" dirty="0">
                  <a:solidFill>
                    <a:srgbClr val="000000"/>
                  </a:solidFill>
                </a:rPr>
                <a:t>Clopidogrel 75 mg QD + Aspirin </a:t>
              </a:r>
              <a:br>
                <a:rPr lang="en-GB" sz="1200" dirty="0">
                  <a:solidFill>
                    <a:srgbClr val="000000"/>
                  </a:solidFill>
                </a:rPr>
              </a:br>
              <a:r>
                <a:rPr lang="en-GB" sz="1200" dirty="0">
                  <a:solidFill>
                    <a:srgbClr val="000000"/>
                  </a:solidFill>
                </a:rPr>
                <a:t>(n=9291)</a:t>
              </a:r>
            </a:p>
          </p:txBody>
        </p:sp>
        <p:sp>
          <p:nvSpPr>
            <p:cNvPr id="30" name="Text Box 91"/>
            <p:cNvSpPr txBox="1">
              <a:spLocks noChangeArrowheads="1"/>
            </p:cNvSpPr>
            <p:nvPr/>
          </p:nvSpPr>
          <p:spPr bwMode="auto">
            <a:xfrm>
              <a:off x="5601958" y="2644502"/>
              <a:ext cx="2134928" cy="4795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sz="1200" dirty="0">
                  <a:solidFill>
                    <a:srgbClr val="000000"/>
                  </a:solidFill>
                </a:rPr>
                <a:t>Ticagrelor 90 mg BID + Aspirin</a:t>
              </a:r>
            </a:p>
            <a:p>
              <a:pPr algn="ctr"/>
              <a:r>
                <a:rPr lang="en-GB" sz="1200" dirty="0">
                  <a:solidFill>
                    <a:srgbClr val="000000"/>
                  </a:solidFill>
                </a:rPr>
                <a:t>(n=9333)</a:t>
              </a:r>
            </a:p>
          </p:txBody>
        </p:sp>
        <p:sp>
          <p:nvSpPr>
            <p:cNvPr id="31" name="Freeform 92"/>
            <p:cNvSpPr>
              <a:spLocks/>
            </p:cNvSpPr>
            <p:nvPr/>
          </p:nvSpPr>
          <p:spPr bwMode="auto">
            <a:xfrm>
              <a:off x="2535243" y="1781178"/>
              <a:ext cx="5149854" cy="2846391"/>
            </a:xfrm>
            <a:custGeom>
              <a:avLst/>
              <a:gdLst>
                <a:gd name="T0" fmla="*/ 2147483647 w 3244"/>
                <a:gd name="T1" fmla="*/ 2147483647 h 1793"/>
                <a:gd name="T2" fmla="*/ 2147483647 w 3244"/>
                <a:gd name="T3" fmla="*/ 2147483647 h 1793"/>
                <a:gd name="T4" fmla="*/ 2147483647 w 3244"/>
                <a:gd name="T5" fmla="*/ 2147483647 h 1793"/>
                <a:gd name="T6" fmla="*/ 2147483647 w 3244"/>
                <a:gd name="T7" fmla="*/ 2147483647 h 1793"/>
                <a:gd name="T8" fmla="*/ 2147483647 w 3244"/>
                <a:gd name="T9" fmla="*/ 2147483647 h 1793"/>
                <a:gd name="T10" fmla="*/ 2147483647 w 3244"/>
                <a:gd name="T11" fmla="*/ 2147483647 h 1793"/>
                <a:gd name="T12" fmla="*/ 2147483647 w 3244"/>
                <a:gd name="T13" fmla="*/ 2147483647 h 1793"/>
                <a:gd name="T14" fmla="*/ 2147483647 w 3244"/>
                <a:gd name="T15" fmla="*/ 2147483647 h 1793"/>
                <a:gd name="T16" fmla="*/ 2147483647 w 3244"/>
                <a:gd name="T17" fmla="*/ 2147483647 h 1793"/>
                <a:gd name="T18" fmla="*/ 2147483647 w 3244"/>
                <a:gd name="T19" fmla="*/ 2147483647 h 1793"/>
                <a:gd name="T20" fmla="*/ 2147483647 w 3244"/>
                <a:gd name="T21" fmla="*/ 2147483647 h 1793"/>
                <a:gd name="T22" fmla="*/ 2147483647 w 3244"/>
                <a:gd name="T23" fmla="*/ 2147483647 h 1793"/>
                <a:gd name="T24" fmla="*/ 2147483647 w 3244"/>
                <a:gd name="T25" fmla="*/ 2147483647 h 1793"/>
                <a:gd name="T26" fmla="*/ 2147483647 w 3244"/>
                <a:gd name="T27" fmla="*/ 2147483647 h 1793"/>
                <a:gd name="T28" fmla="*/ 2147483647 w 3244"/>
                <a:gd name="T29" fmla="*/ 2147483647 h 1793"/>
                <a:gd name="T30" fmla="*/ 2147483647 w 3244"/>
                <a:gd name="T31" fmla="*/ 2147483647 h 1793"/>
                <a:gd name="T32" fmla="*/ 2147483647 w 3244"/>
                <a:gd name="T33" fmla="*/ 2147483647 h 1793"/>
                <a:gd name="T34" fmla="*/ 2147483647 w 3244"/>
                <a:gd name="T35" fmla="*/ 2147483647 h 1793"/>
                <a:gd name="T36" fmla="*/ 2147483647 w 3244"/>
                <a:gd name="T37" fmla="*/ 2147483647 h 1793"/>
                <a:gd name="T38" fmla="*/ 2147483647 w 3244"/>
                <a:gd name="T39" fmla="*/ 2147483647 h 1793"/>
                <a:gd name="T40" fmla="*/ 2147483647 w 3244"/>
                <a:gd name="T41" fmla="*/ 2147483647 h 1793"/>
                <a:gd name="T42" fmla="*/ 2147483647 w 3244"/>
                <a:gd name="T43" fmla="*/ 2147483647 h 1793"/>
                <a:gd name="T44" fmla="*/ 2147483647 w 3244"/>
                <a:gd name="T45" fmla="*/ 2147483647 h 1793"/>
                <a:gd name="T46" fmla="*/ 2147483647 w 3244"/>
                <a:gd name="T47" fmla="*/ 2147483647 h 1793"/>
                <a:gd name="T48" fmla="*/ 2147483647 w 3244"/>
                <a:gd name="T49" fmla="*/ 2147483647 h 1793"/>
                <a:gd name="T50" fmla="*/ 2147483647 w 3244"/>
                <a:gd name="T51" fmla="*/ 2147483647 h 1793"/>
                <a:gd name="T52" fmla="*/ 2147483647 w 3244"/>
                <a:gd name="T53" fmla="*/ 2147483647 h 1793"/>
                <a:gd name="T54" fmla="*/ 2147483647 w 3244"/>
                <a:gd name="T55" fmla="*/ 2147483647 h 1793"/>
                <a:gd name="T56" fmla="*/ 2147483647 w 3244"/>
                <a:gd name="T57" fmla="*/ 2147483647 h 1793"/>
                <a:gd name="T58" fmla="*/ 2147483647 w 3244"/>
                <a:gd name="T59" fmla="*/ 2147483647 h 1793"/>
                <a:gd name="T60" fmla="*/ 2147483647 w 3244"/>
                <a:gd name="T61" fmla="*/ 2147483647 h 1793"/>
                <a:gd name="T62" fmla="*/ 2147483647 w 3244"/>
                <a:gd name="T63" fmla="*/ 2147483647 h 1793"/>
                <a:gd name="T64" fmla="*/ 2147483647 w 3244"/>
                <a:gd name="T65" fmla="*/ 2147483647 h 1793"/>
                <a:gd name="T66" fmla="*/ 2147483647 w 3244"/>
                <a:gd name="T67" fmla="*/ 2147483647 h 1793"/>
                <a:gd name="T68" fmla="*/ 2147483647 w 3244"/>
                <a:gd name="T69" fmla="*/ 2147483647 h 1793"/>
                <a:gd name="T70" fmla="*/ 2147483647 w 3244"/>
                <a:gd name="T71" fmla="*/ 2147483647 h 1793"/>
                <a:gd name="T72" fmla="*/ 2147483647 w 3244"/>
                <a:gd name="T73" fmla="*/ 2147483647 h 1793"/>
                <a:gd name="T74" fmla="*/ 2147483647 w 3244"/>
                <a:gd name="T75" fmla="*/ 2147483647 h 1793"/>
                <a:gd name="T76" fmla="*/ 2147483647 w 3244"/>
                <a:gd name="T77" fmla="*/ 2147483647 h 1793"/>
                <a:gd name="T78" fmla="*/ 2147483647 w 3244"/>
                <a:gd name="T79" fmla="*/ 2147483647 h 1793"/>
                <a:gd name="T80" fmla="*/ 2147483647 w 3244"/>
                <a:gd name="T81" fmla="*/ 2147483647 h 1793"/>
                <a:gd name="T82" fmla="*/ 2147483647 w 3244"/>
                <a:gd name="T83" fmla="*/ 2147483647 h 1793"/>
                <a:gd name="T84" fmla="*/ 2147483647 w 3244"/>
                <a:gd name="T85" fmla="*/ 2147483647 h 1793"/>
                <a:gd name="T86" fmla="*/ 2147483647 w 3244"/>
                <a:gd name="T87" fmla="*/ 2147483647 h 1793"/>
                <a:gd name="T88" fmla="*/ 2147483647 w 3244"/>
                <a:gd name="T89" fmla="*/ 2147483647 h 1793"/>
                <a:gd name="T90" fmla="*/ 2147483647 w 3244"/>
                <a:gd name="T91" fmla="*/ 2147483647 h 1793"/>
                <a:gd name="T92" fmla="*/ 2147483647 w 3244"/>
                <a:gd name="T93" fmla="*/ 2147483647 h 1793"/>
                <a:gd name="T94" fmla="*/ 2147483647 w 3244"/>
                <a:gd name="T95" fmla="*/ 2147483647 h 1793"/>
                <a:gd name="T96" fmla="*/ 2147483647 w 3244"/>
                <a:gd name="T97" fmla="*/ 2147483647 h 1793"/>
                <a:gd name="T98" fmla="*/ 2147483647 w 3244"/>
                <a:gd name="T99" fmla="*/ 2147483647 h 1793"/>
                <a:gd name="T100" fmla="*/ 2147483647 w 3244"/>
                <a:gd name="T101" fmla="*/ 2147483647 h 1793"/>
                <a:gd name="T102" fmla="*/ 2147483647 w 3244"/>
                <a:gd name="T103" fmla="*/ 2147483647 h 1793"/>
                <a:gd name="T104" fmla="*/ 2147483647 w 3244"/>
                <a:gd name="T105" fmla="*/ 2147483647 h 1793"/>
                <a:gd name="T106" fmla="*/ 2147483647 w 3244"/>
                <a:gd name="T107" fmla="*/ 2147483647 h 1793"/>
                <a:gd name="T108" fmla="*/ 2147483647 w 3244"/>
                <a:gd name="T109" fmla="*/ 2147483647 h 1793"/>
                <a:gd name="T110" fmla="*/ 2147483647 w 3244"/>
                <a:gd name="T111" fmla="*/ 2147483647 h 1793"/>
                <a:gd name="T112" fmla="*/ 2147483647 w 3244"/>
                <a:gd name="T113" fmla="*/ 2147483647 h 1793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3244"/>
                <a:gd name="T172" fmla="*/ 0 h 1793"/>
                <a:gd name="T173" fmla="*/ 3244 w 3244"/>
                <a:gd name="T174" fmla="*/ 1793 h 1793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3244" h="1793">
                  <a:moveTo>
                    <a:pt x="0" y="1793"/>
                  </a:moveTo>
                  <a:lnTo>
                    <a:pt x="15" y="1790"/>
                  </a:lnTo>
                  <a:lnTo>
                    <a:pt x="13" y="1661"/>
                  </a:lnTo>
                  <a:lnTo>
                    <a:pt x="18" y="1661"/>
                  </a:lnTo>
                  <a:lnTo>
                    <a:pt x="18" y="1629"/>
                  </a:lnTo>
                  <a:lnTo>
                    <a:pt x="22" y="1629"/>
                  </a:lnTo>
                  <a:lnTo>
                    <a:pt x="19" y="1571"/>
                  </a:lnTo>
                  <a:lnTo>
                    <a:pt x="25" y="1572"/>
                  </a:lnTo>
                  <a:lnTo>
                    <a:pt x="24" y="1527"/>
                  </a:lnTo>
                  <a:lnTo>
                    <a:pt x="30" y="1526"/>
                  </a:lnTo>
                  <a:lnTo>
                    <a:pt x="30" y="1499"/>
                  </a:lnTo>
                  <a:lnTo>
                    <a:pt x="34" y="1497"/>
                  </a:lnTo>
                  <a:lnTo>
                    <a:pt x="33" y="1467"/>
                  </a:lnTo>
                  <a:lnTo>
                    <a:pt x="40" y="1467"/>
                  </a:lnTo>
                  <a:lnTo>
                    <a:pt x="39" y="1430"/>
                  </a:lnTo>
                  <a:lnTo>
                    <a:pt x="43" y="1431"/>
                  </a:lnTo>
                  <a:lnTo>
                    <a:pt x="43" y="1403"/>
                  </a:lnTo>
                  <a:lnTo>
                    <a:pt x="48" y="1403"/>
                  </a:lnTo>
                  <a:lnTo>
                    <a:pt x="48" y="1383"/>
                  </a:lnTo>
                  <a:lnTo>
                    <a:pt x="55" y="1383"/>
                  </a:lnTo>
                  <a:lnTo>
                    <a:pt x="55" y="1334"/>
                  </a:lnTo>
                  <a:lnTo>
                    <a:pt x="61" y="1331"/>
                  </a:lnTo>
                  <a:lnTo>
                    <a:pt x="63" y="1301"/>
                  </a:lnTo>
                  <a:lnTo>
                    <a:pt x="69" y="1302"/>
                  </a:lnTo>
                  <a:lnTo>
                    <a:pt x="69" y="1281"/>
                  </a:lnTo>
                  <a:lnTo>
                    <a:pt x="76" y="1277"/>
                  </a:lnTo>
                  <a:lnTo>
                    <a:pt x="76" y="1254"/>
                  </a:lnTo>
                  <a:lnTo>
                    <a:pt x="79" y="1256"/>
                  </a:lnTo>
                  <a:lnTo>
                    <a:pt x="79" y="1247"/>
                  </a:lnTo>
                  <a:lnTo>
                    <a:pt x="81" y="1239"/>
                  </a:lnTo>
                  <a:lnTo>
                    <a:pt x="88" y="1232"/>
                  </a:lnTo>
                  <a:lnTo>
                    <a:pt x="90" y="1224"/>
                  </a:lnTo>
                  <a:lnTo>
                    <a:pt x="91" y="1217"/>
                  </a:lnTo>
                  <a:lnTo>
                    <a:pt x="93" y="1202"/>
                  </a:lnTo>
                  <a:lnTo>
                    <a:pt x="99" y="1202"/>
                  </a:lnTo>
                  <a:lnTo>
                    <a:pt x="99" y="1191"/>
                  </a:lnTo>
                  <a:lnTo>
                    <a:pt x="103" y="1182"/>
                  </a:lnTo>
                  <a:lnTo>
                    <a:pt x="106" y="1173"/>
                  </a:lnTo>
                  <a:lnTo>
                    <a:pt x="112" y="1172"/>
                  </a:lnTo>
                  <a:lnTo>
                    <a:pt x="111" y="1158"/>
                  </a:lnTo>
                  <a:lnTo>
                    <a:pt x="115" y="1158"/>
                  </a:lnTo>
                  <a:lnTo>
                    <a:pt x="117" y="1151"/>
                  </a:lnTo>
                  <a:lnTo>
                    <a:pt x="120" y="1142"/>
                  </a:lnTo>
                  <a:lnTo>
                    <a:pt x="126" y="1137"/>
                  </a:lnTo>
                  <a:lnTo>
                    <a:pt x="129" y="1133"/>
                  </a:lnTo>
                  <a:lnTo>
                    <a:pt x="132" y="1125"/>
                  </a:lnTo>
                  <a:lnTo>
                    <a:pt x="136" y="1122"/>
                  </a:lnTo>
                  <a:lnTo>
                    <a:pt x="139" y="1113"/>
                  </a:lnTo>
                  <a:lnTo>
                    <a:pt x="141" y="1104"/>
                  </a:lnTo>
                  <a:lnTo>
                    <a:pt x="144" y="1098"/>
                  </a:lnTo>
                  <a:lnTo>
                    <a:pt x="147" y="1089"/>
                  </a:lnTo>
                  <a:lnTo>
                    <a:pt x="153" y="1083"/>
                  </a:lnTo>
                  <a:lnTo>
                    <a:pt x="153" y="1076"/>
                  </a:lnTo>
                  <a:lnTo>
                    <a:pt x="162" y="1076"/>
                  </a:lnTo>
                  <a:lnTo>
                    <a:pt x="166" y="1067"/>
                  </a:lnTo>
                  <a:lnTo>
                    <a:pt x="175" y="1064"/>
                  </a:lnTo>
                  <a:lnTo>
                    <a:pt x="181" y="1058"/>
                  </a:lnTo>
                  <a:lnTo>
                    <a:pt x="189" y="1050"/>
                  </a:lnTo>
                  <a:lnTo>
                    <a:pt x="189" y="1043"/>
                  </a:lnTo>
                  <a:lnTo>
                    <a:pt x="198" y="1040"/>
                  </a:lnTo>
                  <a:lnTo>
                    <a:pt x="199" y="1032"/>
                  </a:lnTo>
                  <a:lnTo>
                    <a:pt x="202" y="1028"/>
                  </a:lnTo>
                  <a:lnTo>
                    <a:pt x="213" y="1020"/>
                  </a:lnTo>
                  <a:lnTo>
                    <a:pt x="216" y="1014"/>
                  </a:lnTo>
                  <a:lnTo>
                    <a:pt x="220" y="1008"/>
                  </a:lnTo>
                  <a:lnTo>
                    <a:pt x="225" y="1002"/>
                  </a:lnTo>
                  <a:lnTo>
                    <a:pt x="228" y="999"/>
                  </a:lnTo>
                  <a:lnTo>
                    <a:pt x="238" y="996"/>
                  </a:lnTo>
                  <a:lnTo>
                    <a:pt x="237" y="989"/>
                  </a:lnTo>
                  <a:lnTo>
                    <a:pt x="241" y="983"/>
                  </a:lnTo>
                  <a:lnTo>
                    <a:pt x="247" y="980"/>
                  </a:lnTo>
                  <a:lnTo>
                    <a:pt x="252" y="974"/>
                  </a:lnTo>
                  <a:lnTo>
                    <a:pt x="255" y="969"/>
                  </a:lnTo>
                  <a:lnTo>
                    <a:pt x="261" y="965"/>
                  </a:lnTo>
                  <a:lnTo>
                    <a:pt x="265" y="965"/>
                  </a:lnTo>
                  <a:lnTo>
                    <a:pt x="271" y="959"/>
                  </a:lnTo>
                  <a:lnTo>
                    <a:pt x="277" y="957"/>
                  </a:lnTo>
                  <a:lnTo>
                    <a:pt x="286" y="953"/>
                  </a:lnTo>
                  <a:lnTo>
                    <a:pt x="291" y="945"/>
                  </a:lnTo>
                  <a:lnTo>
                    <a:pt x="295" y="941"/>
                  </a:lnTo>
                  <a:lnTo>
                    <a:pt x="301" y="936"/>
                  </a:lnTo>
                  <a:lnTo>
                    <a:pt x="306" y="933"/>
                  </a:lnTo>
                  <a:lnTo>
                    <a:pt x="309" y="929"/>
                  </a:lnTo>
                  <a:lnTo>
                    <a:pt x="313" y="923"/>
                  </a:lnTo>
                  <a:lnTo>
                    <a:pt x="313" y="915"/>
                  </a:lnTo>
                  <a:lnTo>
                    <a:pt x="333" y="915"/>
                  </a:lnTo>
                  <a:lnTo>
                    <a:pt x="334" y="909"/>
                  </a:lnTo>
                  <a:lnTo>
                    <a:pt x="346" y="909"/>
                  </a:lnTo>
                  <a:lnTo>
                    <a:pt x="355" y="906"/>
                  </a:lnTo>
                  <a:lnTo>
                    <a:pt x="364" y="906"/>
                  </a:lnTo>
                  <a:lnTo>
                    <a:pt x="367" y="890"/>
                  </a:lnTo>
                  <a:lnTo>
                    <a:pt x="378" y="890"/>
                  </a:lnTo>
                  <a:lnTo>
                    <a:pt x="385" y="881"/>
                  </a:lnTo>
                  <a:lnTo>
                    <a:pt x="391" y="881"/>
                  </a:lnTo>
                  <a:lnTo>
                    <a:pt x="393" y="872"/>
                  </a:lnTo>
                  <a:lnTo>
                    <a:pt x="408" y="872"/>
                  </a:lnTo>
                  <a:lnTo>
                    <a:pt x="409" y="864"/>
                  </a:lnTo>
                  <a:lnTo>
                    <a:pt x="420" y="861"/>
                  </a:lnTo>
                  <a:lnTo>
                    <a:pt x="420" y="855"/>
                  </a:lnTo>
                  <a:lnTo>
                    <a:pt x="432" y="855"/>
                  </a:lnTo>
                  <a:lnTo>
                    <a:pt x="432" y="846"/>
                  </a:lnTo>
                  <a:lnTo>
                    <a:pt x="438" y="839"/>
                  </a:lnTo>
                  <a:lnTo>
                    <a:pt x="439" y="833"/>
                  </a:lnTo>
                  <a:lnTo>
                    <a:pt x="448" y="833"/>
                  </a:lnTo>
                  <a:lnTo>
                    <a:pt x="448" y="825"/>
                  </a:lnTo>
                  <a:lnTo>
                    <a:pt x="457" y="825"/>
                  </a:lnTo>
                  <a:lnTo>
                    <a:pt x="460" y="816"/>
                  </a:lnTo>
                  <a:lnTo>
                    <a:pt x="472" y="816"/>
                  </a:lnTo>
                  <a:lnTo>
                    <a:pt x="477" y="806"/>
                  </a:lnTo>
                  <a:lnTo>
                    <a:pt x="490" y="806"/>
                  </a:lnTo>
                  <a:lnTo>
                    <a:pt x="490" y="795"/>
                  </a:lnTo>
                  <a:lnTo>
                    <a:pt x="507" y="797"/>
                  </a:lnTo>
                  <a:lnTo>
                    <a:pt x="505" y="779"/>
                  </a:lnTo>
                  <a:lnTo>
                    <a:pt x="513" y="779"/>
                  </a:lnTo>
                  <a:lnTo>
                    <a:pt x="519" y="776"/>
                  </a:lnTo>
                  <a:lnTo>
                    <a:pt x="522" y="770"/>
                  </a:lnTo>
                  <a:lnTo>
                    <a:pt x="531" y="770"/>
                  </a:lnTo>
                  <a:lnTo>
                    <a:pt x="531" y="765"/>
                  </a:lnTo>
                  <a:lnTo>
                    <a:pt x="537" y="765"/>
                  </a:lnTo>
                  <a:lnTo>
                    <a:pt x="540" y="759"/>
                  </a:lnTo>
                  <a:lnTo>
                    <a:pt x="546" y="759"/>
                  </a:lnTo>
                  <a:lnTo>
                    <a:pt x="552" y="755"/>
                  </a:lnTo>
                  <a:lnTo>
                    <a:pt x="556" y="755"/>
                  </a:lnTo>
                  <a:lnTo>
                    <a:pt x="559" y="750"/>
                  </a:lnTo>
                  <a:lnTo>
                    <a:pt x="565" y="747"/>
                  </a:lnTo>
                  <a:lnTo>
                    <a:pt x="573" y="744"/>
                  </a:lnTo>
                  <a:lnTo>
                    <a:pt x="579" y="744"/>
                  </a:lnTo>
                  <a:lnTo>
                    <a:pt x="583" y="738"/>
                  </a:lnTo>
                  <a:lnTo>
                    <a:pt x="589" y="738"/>
                  </a:lnTo>
                  <a:lnTo>
                    <a:pt x="597" y="737"/>
                  </a:lnTo>
                  <a:lnTo>
                    <a:pt x="604" y="734"/>
                  </a:lnTo>
                  <a:lnTo>
                    <a:pt x="607" y="729"/>
                  </a:lnTo>
                  <a:lnTo>
                    <a:pt x="612" y="725"/>
                  </a:lnTo>
                  <a:lnTo>
                    <a:pt x="619" y="720"/>
                  </a:lnTo>
                  <a:lnTo>
                    <a:pt x="627" y="720"/>
                  </a:lnTo>
                  <a:lnTo>
                    <a:pt x="631" y="714"/>
                  </a:lnTo>
                  <a:lnTo>
                    <a:pt x="639" y="716"/>
                  </a:lnTo>
                  <a:lnTo>
                    <a:pt x="657" y="716"/>
                  </a:lnTo>
                  <a:lnTo>
                    <a:pt x="657" y="707"/>
                  </a:lnTo>
                  <a:lnTo>
                    <a:pt x="667" y="705"/>
                  </a:lnTo>
                  <a:lnTo>
                    <a:pt x="669" y="699"/>
                  </a:lnTo>
                  <a:lnTo>
                    <a:pt x="684" y="699"/>
                  </a:lnTo>
                  <a:lnTo>
                    <a:pt x="690" y="690"/>
                  </a:lnTo>
                  <a:lnTo>
                    <a:pt x="699" y="692"/>
                  </a:lnTo>
                  <a:lnTo>
                    <a:pt x="711" y="692"/>
                  </a:lnTo>
                  <a:lnTo>
                    <a:pt x="711" y="686"/>
                  </a:lnTo>
                  <a:lnTo>
                    <a:pt x="720" y="686"/>
                  </a:lnTo>
                  <a:lnTo>
                    <a:pt x="721" y="678"/>
                  </a:lnTo>
                  <a:lnTo>
                    <a:pt x="754" y="678"/>
                  </a:lnTo>
                  <a:lnTo>
                    <a:pt x="756" y="671"/>
                  </a:lnTo>
                  <a:lnTo>
                    <a:pt x="763" y="669"/>
                  </a:lnTo>
                  <a:lnTo>
                    <a:pt x="771" y="666"/>
                  </a:lnTo>
                  <a:lnTo>
                    <a:pt x="783" y="662"/>
                  </a:lnTo>
                  <a:lnTo>
                    <a:pt x="789" y="654"/>
                  </a:lnTo>
                  <a:lnTo>
                    <a:pt x="813" y="656"/>
                  </a:lnTo>
                  <a:lnTo>
                    <a:pt x="814" y="648"/>
                  </a:lnTo>
                  <a:lnTo>
                    <a:pt x="828" y="648"/>
                  </a:lnTo>
                  <a:lnTo>
                    <a:pt x="832" y="644"/>
                  </a:lnTo>
                  <a:lnTo>
                    <a:pt x="841" y="642"/>
                  </a:lnTo>
                  <a:lnTo>
                    <a:pt x="850" y="638"/>
                  </a:lnTo>
                  <a:lnTo>
                    <a:pt x="859" y="632"/>
                  </a:lnTo>
                  <a:lnTo>
                    <a:pt x="868" y="624"/>
                  </a:lnTo>
                  <a:lnTo>
                    <a:pt x="877" y="618"/>
                  </a:lnTo>
                  <a:lnTo>
                    <a:pt x="888" y="618"/>
                  </a:lnTo>
                  <a:lnTo>
                    <a:pt x="894" y="615"/>
                  </a:lnTo>
                  <a:lnTo>
                    <a:pt x="901" y="617"/>
                  </a:lnTo>
                  <a:lnTo>
                    <a:pt x="903" y="611"/>
                  </a:lnTo>
                  <a:lnTo>
                    <a:pt x="924" y="612"/>
                  </a:lnTo>
                  <a:lnTo>
                    <a:pt x="928" y="605"/>
                  </a:lnTo>
                  <a:lnTo>
                    <a:pt x="936" y="602"/>
                  </a:lnTo>
                  <a:lnTo>
                    <a:pt x="948" y="599"/>
                  </a:lnTo>
                  <a:lnTo>
                    <a:pt x="952" y="591"/>
                  </a:lnTo>
                  <a:lnTo>
                    <a:pt x="963" y="591"/>
                  </a:lnTo>
                  <a:lnTo>
                    <a:pt x="972" y="585"/>
                  </a:lnTo>
                  <a:lnTo>
                    <a:pt x="982" y="579"/>
                  </a:lnTo>
                  <a:lnTo>
                    <a:pt x="993" y="573"/>
                  </a:lnTo>
                  <a:lnTo>
                    <a:pt x="1000" y="570"/>
                  </a:lnTo>
                  <a:lnTo>
                    <a:pt x="1009" y="569"/>
                  </a:lnTo>
                  <a:lnTo>
                    <a:pt x="1012" y="563"/>
                  </a:lnTo>
                  <a:lnTo>
                    <a:pt x="1020" y="563"/>
                  </a:lnTo>
                  <a:lnTo>
                    <a:pt x="1023" y="558"/>
                  </a:lnTo>
                  <a:lnTo>
                    <a:pt x="1072" y="558"/>
                  </a:lnTo>
                  <a:lnTo>
                    <a:pt x="1069" y="549"/>
                  </a:lnTo>
                  <a:lnTo>
                    <a:pt x="1092" y="551"/>
                  </a:lnTo>
                  <a:lnTo>
                    <a:pt x="1095" y="540"/>
                  </a:lnTo>
                  <a:lnTo>
                    <a:pt x="1143" y="540"/>
                  </a:lnTo>
                  <a:lnTo>
                    <a:pt x="1143" y="528"/>
                  </a:lnTo>
                  <a:lnTo>
                    <a:pt x="1161" y="530"/>
                  </a:lnTo>
                  <a:lnTo>
                    <a:pt x="1164" y="518"/>
                  </a:lnTo>
                  <a:lnTo>
                    <a:pt x="1195" y="516"/>
                  </a:lnTo>
                  <a:lnTo>
                    <a:pt x="1195" y="507"/>
                  </a:lnTo>
                  <a:lnTo>
                    <a:pt x="1203" y="506"/>
                  </a:lnTo>
                  <a:lnTo>
                    <a:pt x="1204" y="500"/>
                  </a:lnTo>
                  <a:lnTo>
                    <a:pt x="1215" y="498"/>
                  </a:lnTo>
                  <a:lnTo>
                    <a:pt x="1219" y="492"/>
                  </a:lnTo>
                  <a:lnTo>
                    <a:pt x="1233" y="489"/>
                  </a:lnTo>
                  <a:lnTo>
                    <a:pt x="1239" y="483"/>
                  </a:lnTo>
                  <a:lnTo>
                    <a:pt x="1252" y="482"/>
                  </a:lnTo>
                  <a:lnTo>
                    <a:pt x="1251" y="473"/>
                  </a:lnTo>
                  <a:lnTo>
                    <a:pt x="1267" y="474"/>
                  </a:lnTo>
                  <a:lnTo>
                    <a:pt x="1269" y="468"/>
                  </a:lnTo>
                  <a:lnTo>
                    <a:pt x="1309" y="470"/>
                  </a:lnTo>
                  <a:lnTo>
                    <a:pt x="1317" y="465"/>
                  </a:lnTo>
                  <a:lnTo>
                    <a:pt x="1326" y="462"/>
                  </a:lnTo>
                  <a:lnTo>
                    <a:pt x="1338" y="459"/>
                  </a:lnTo>
                  <a:lnTo>
                    <a:pt x="1345" y="455"/>
                  </a:lnTo>
                  <a:lnTo>
                    <a:pt x="1356" y="452"/>
                  </a:lnTo>
                  <a:lnTo>
                    <a:pt x="1362" y="446"/>
                  </a:lnTo>
                  <a:lnTo>
                    <a:pt x="1371" y="444"/>
                  </a:lnTo>
                  <a:lnTo>
                    <a:pt x="1374" y="434"/>
                  </a:lnTo>
                  <a:lnTo>
                    <a:pt x="1392" y="434"/>
                  </a:lnTo>
                  <a:lnTo>
                    <a:pt x="1395" y="429"/>
                  </a:lnTo>
                  <a:lnTo>
                    <a:pt x="1405" y="432"/>
                  </a:lnTo>
                  <a:lnTo>
                    <a:pt x="1407" y="425"/>
                  </a:lnTo>
                  <a:lnTo>
                    <a:pt x="1425" y="425"/>
                  </a:lnTo>
                  <a:lnTo>
                    <a:pt x="1432" y="422"/>
                  </a:lnTo>
                  <a:lnTo>
                    <a:pt x="1440" y="422"/>
                  </a:lnTo>
                  <a:lnTo>
                    <a:pt x="1447" y="419"/>
                  </a:lnTo>
                  <a:lnTo>
                    <a:pt x="1474" y="420"/>
                  </a:lnTo>
                  <a:lnTo>
                    <a:pt x="1476" y="416"/>
                  </a:lnTo>
                  <a:lnTo>
                    <a:pt x="1497" y="414"/>
                  </a:lnTo>
                  <a:lnTo>
                    <a:pt x="1497" y="410"/>
                  </a:lnTo>
                  <a:lnTo>
                    <a:pt x="1524" y="411"/>
                  </a:lnTo>
                  <a:lnTo>
                    <a:pt x="1525" y="404"/>
                  </a:lnTo>
                  <a:lnTo>
                    <a:pt x="1558" y="405"/>
                  </a:lnTo>
                  <a:lnTo>
                    <a:pt x="1561" y="398"/>
                  </a:lnTo>
                  <a:lnTo>
                    <a:pt x="1569" y="398"/>
                  </a:lnTo>
                  <a:lnTo>
                    <a:pt x="1572" y="389"/>
                  </a:lnTo>
                  <a:lnTo>
                    <a:pt x="1593" y="387"/>
                  </a:lnTo>
                  <a:lnTo>
                    <a:pt x="1594" y="383"/>
                  </a:lnTo>
                  <a:lnTo>
                    <a:pt x="1621" y="381"/>
                  </a:lnTo>
                  <a:lnTo>
                    <a:pt x="1623" y="372"/>
                  </a:lnTo>
                  <a:lnTo>
                    <a:pt x="1647" y="372"/>
                  </a:lnTo>
                  <a:lnTo>
                    <a:pt x="1648" y="366"/>
                  </a:lnTo>
                  <a:lnTo>
                    <a:pt x="1672" y="368"/>
                  </a:lnTo>
                  <a:lnTo>
                    <a:pt x="1674" y="360"/>
                  </a:lnTo>
                  <a:lnTo>
                    <a:pt x="1693" y="359"/>
                  </a:lnTo>
                  <a:lnTo>
                    <a:pt x="1692" y="351"/>
                  </a:lnTo>
                  <a:lnTo>
                    <a:pt x="1728" y="351"/>
                  </a:lnTo>
                  <a:lnTo>
                    <a:pt x="1728" y="347"/>
                  </a:lnTo>
                  <a:lnTo>
                    <a:pt x="1761" y="348"/>
                  </a:lnTo>
                  <a:lnTo>
                    <a:pt x="1762" y="345"/>
                  </a:lnTo>
                  <a:lnTo>
                    <a:pt x="1770" y="342"/>
                  </a:lnTo>
                  <a:lnTo>
                    <a:pt x="1774" y="335"/>
                  </a:lnTo>
                  <a:lnTo>
                    <a:pt x="1786" y="335"/>
                  </a:lnTo>
                  <a:lnTo>
                    <a:pt x="1786" y="330"/>
                  </a:lnTo>
                  <a:lnTo>
                    <a:pt x="1803" y="333"/>
                  </a:lnTo>
                  <a:lnTo>
                    <a:pt x="1804" y="324"/>
                  </a:lnTo>
                  <a:lnTo>
                    <a:pt x="1818" y="323"/>
                  </a:lnTo>
                  <a:lnTo>
                    <a:pt x="1819" y="320"/>
                  </a:lnTo>
                  <a:lnTo>
                    <a:pt x="1840" y="321"/>
                  </a:lnTo>
                  <a:lnTo>
                    <a:pt x="1842" y="315"/>
                  </a:lnTo>
                  <a:lnTo>
                    <a:pt x="1870" y="314"/>
                  </a:lnTo>
                  <a:lnTo>
                    <a:pt x="1872" y="308"/>
                  </a:lnTo>
                  <a:lnTo>
                    <a:pt x="1890" y="311"/>
                  </a:lnTo>
                  <a:lnTo>
                    <a:pt x="1888" y="302"/>
                  </a:lnTo>
                  <a:lnTo>
                    <a:pt x="1921" y="303"/>
                  </a:lnTo>
                  <a:lnTo>
                    <a:pt x="1921" y="291"/>
                  </a:lnTo>
                  <a:lnTo>
                    <a:pt x="1941" y="294"/>
                  </a:lnTo>
                  <a:lnTo>
                    <a:pt x="1941" y="288"/>
                  </a:lnTo>
                  <a:lnTo>
                    <a:pt x="1987" y="288"/>
                  </a:lnTo>
                  <a:lnTo>
                    <a:pt x="1989" y="279"/>
                  </a:lnTo>
                  <a:lnTo>
                    <a:pt x="2017" y="279"/>
                  </a:lnTo>
                  <a:lnTo>
                    <a:pt x="2019" y="272"/>
                  </a:lnTo>
                  <a:lnTo>
                    <a:pt x="2032" y="273"/>
                  </a:lnTo>
                  <a:lnTo>
                    <a:pt x="2038" y="270"/>
                  </a:lnTo>
                  <a:lnTo>
                    <a:pt x="2049" y="272"/>
                  </a:lnTo>
                  <a:lnTo>
                    <a:pt x="2052" y="266"/>
                  </a:lnTo>
                  <a:lnTo>
                    <a:pt x="2062" y="266"/>
                  </a:lnTo>
                  <a:lnTo>
                    <a:pt x="2068" y="261"/>
                  </a:lnTo>
                  <a:lnTo>
                    <a:pt x="2080" y="263"/>
                  </a:lnTo>
                  <a:lnTo>
                    <a:pt x="2083" y="257"/>
                  </a:lnTo>
                  <a:lnTo>
                    <a:pt x="2107" y="258"/>
                  </a:lnTo>
                  <a:lnTo>
                    <a:pt x="2109" y="242"/>
                  </a:lnTo>
                  <a:lnTo>
                    <a:pt x="2133" y="240"/>
                  </a:lnTo>
                  <a:lnTo>
                    <a:pt x="2145" y="236"/>
                  </a:lnTo>
                  <a:lnTo>
                    <a:pt x="2152" y="230"/>
                  </a:lnTo>
                  <a:lnTo>
                    <a:pt x="2158" y="225"/>
                  </a:lnTo>
                  <a:lnTo>
                    <a:pt x="2236" y="225"/>
                  </a:lnTo>
                  <a:lnTo>
                    <a:pt x="2236" y="218"/>
                  </a:lnTo>
                  <a:lnTo>
                    <a:pt x="2266" y="219"/>
                  </a:lnTo>
                  <a:lnTo>
                    <a:pt x="2266" y="203"/>
                  </a:lnTo>
                  <a:lnTo>
                    <a:pt x="2286" y="206"/>
                  </a:lnTo>
                  <a:lnTo>
                    <a:pt x="2289" y="198"/>
                  </a:lnTo>
                  <a:lnTo>
                    <a:pt x="2310" y="198"/>
                  </a:lnTo>
                  <a:lnTo>
                    <a:pt x="2314" y="194"/>
                  </a:lnTo>
                  <a:lnTo>
                    <a:pt x="2341" y="195"/>
                  </a:lnTo>
                  <a:lnTo>
                    <a:pt x="2343" y="191"/>
                  </a:lnTo>
                  <a:lnTo>
                    <a:pt x="2385" y="189"/>
                  </a:lnTo>
                  <a:lnTo>
                    <a:pt x="2383" y="183"/>
                  </a:lnTo>
                  <a:lnTo>
                    <a:pt x="2407" y="183"/>
                  </a:lnTo>
                  <a:lnTo>
                    <a:pt x="2406" y="176"/>
                  </a:lnTo>
                  <a:lnTo>
                    <a:pt x="2439" y="174"/>
                  </a:lnTo>
                  <a:lnTo>
                    <a:pt x="2493" y="176"/>
                  </a:lnTo>
                  <a:lnTo>
                    <a:pt x="2493" y="168"/>
                  </a:lnTo>
                  <a:lnTo>
                    <a:pt x="2509" y="168"/>
                  </a:lnTo>
                  <a:lnTo>
                    <a:pt x="2508" y="164"/>
                  </a:lnTo>
                  <a:lnTo>
                    <a:pt x="2539" y="164"/>
                  </a:lnTo>
                  <a:lnTo>
                    <a:pt x="2541" y="158"/>
                  </a:lnTo>
                  <a:lnTo>
                    <a:pt x="2550" y="156"/>
                  </a:lnTo>
                  <a:lnTo>
                    <a:pt x="2548" y="149"/>
                  </a:lnTo>
                  <a:lnTo>
                    <a:pt x="2568" y="152"/>
                  </a:lnTo>
                  <a:lnTo>
                    <a:pt x="2568" y="146"/>
                  </a:lnTo>
                  <a:lnTo>
                    <a:pt x="2586" y="146"/>
                  </a:lnTo>
                  <a:lnTo>
                    <a:pt x="2584" y="140"/>
                  </a:lnTo>
                  <a:lnTo>
                    <a:pt x="2598" y="140"/>
                  </a:lnTo>
                  <a:lnTo>
                    <a:pt x="2598" y="134"/>
                  </a:lnTo>
                  <a:lnTo>
                    <a:pt x="2625" y="132"/>
                  </a:lnTo>
                  <a:lnTo>
                    <a:pt x="2626" y="128"/>
                  </a:lnTo>
                  <a:lnTo>
                    <a:pt x="2665" y="129"/>
                  </a:lnTo>
                  <a:lnTo>
                    <a:pt x="2665" y="119"/>
                  </a:lnTo>
                  <a:lnTo>
                    <a:pt x="2700" y="119"/>
                  </a:lnTo>
                  <a:lnTo>
                    <a:pt x="2700" y="111"/>
                  </a:lnTo>
                  <a:lnTo>
                    <a:pt x="2715" y="110"/>
                  </a:lnTo>
                  <a:lnTo>
                    <a:pt x="2716" y="105"/>
                  </a:lnTo>
                  <a:lnTo>
                    <a:pt x="2812" y="104"/>
                  </a:lnTo>
                  <a:lnTo>
                    <a:pt x="2814" y="99"/>
                  </a:lnTo>
                  <a:lnTo>
                    <a:pt x="2829" y="102"/>
                  </a:lnTo>
                  <a:lnTo>
                    <a:pt x="2829" y="92"/>
                  </a:lnTo>
                  <a:lnTo>
                    <a:pt x="2851" y="92"/>
                  </a:lnTo>
                  <a:lnTo>
                    <a:pt x="2853" y="83"/>
                  </a:lnTo>
                  <a:lnTo>
                    <a:pt x="2878" y="83"/>
                  </a:lnTo>
                  <a:lnTo>
                    <a:pt x="2878" y="74"/>
                  </a:lnTo>
                  <a:lnTo>
                    <a:pt x="2892" y="74"/>
                  </a:lnTo>
                  <a:lnTo>
                    <a:pt x="2896" y="62"/>
                  </a:lnTo>
                  <a:lnTo>
                    <a:pt x="2941" y="62"/>
                  </a:lnTo>
                  <a:lnTo>
                    <a:pt x="2943" y="54"/>
                  </a:lnTo>
                  <a:lnTo>
                    <a:pt x="2953" y="56"/>
                  </a:lnTo>
                  <a:lnTo>
                    <a:pt x="2955" y="51"/>
                  </a:lnTo>
                  <a:lnTo>
                    <a:pt x="2971" y="51"/>
                  </a:lnTo>
                  <a:lnTo>
                    <a:pt x="2971" y="44"/>
                  </a:lnTo>
                  <a:lnTo>
                    <a:pt x="2988" y="45"/>
                  </a:lnTo>
                  <a:lnTo>
                    <a:pt x="2986" y="39"/>
                  </a:lnTo>
                  <a:lnTo>
                    <a:pt x="3013" y="39"/>
                  </a:lnTo>
                  <a:lnTo>
                    <a:pt x="3013" y="33"/>
                  </a:lnTo>
                  <a:lnTo>
                    <a:pt x="3060" y="33"/>
                  </a:lnTo>
                  <a:lnTo>
                    <a:pt x="3058" y="26"/>
                  </a:lnTo>
                  <a:lnTo>
                    <a:pt x="3084" y="27"/>
                  </a:lnTo>
                  <a:lnTo>
                    <a:pt x="3085" y="23"/>
                  </a:lnTo>
                  <a:lnTo>
                    <a:pt x="3133" y="23"/>
                  </a:lnTo>
                  <a:lnTo>
                    <a:pt x="3133" y="18"/>
                  </a:lnTo>
                  <a:lnTo>
                    <a:pt x="3183" y="18"/>
                  </a:lnTo>
                  <a:lnTo>
                    <a:pt x="3183" y="8"/>
                  </a:lnTo>
                  <a:lnTo>
                    <a:pt x="3222" y="8"/>
                  </a:lnTo>
                  <a:lnTo>
                    <a:pt x="3222" y="0"/>
                  </a:lnTo>
                  <a:lnTo>
                    <a:pt x="3244" y="0"/>
                  </a:lnTo>
                </a:path>
              </a:pathLst>
            </a:custGeom>
            <a:noFill/>
            <a:ln w="2857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16E540FB-B012-43BE-8182-1D25E69874DC}"/>
              </a:ext>
            </a:extLst>
          </p:cNvPr>
          <p:cNvGrpSpPr/>
          <p:nvPr/>
        </p:nvGrpSpPr>
        <p:grpSpPr>
          <a:xfrm>
            <a:off x="1182549" y="5128689"/>
            <a:ext cx="5455050" cy="91440"/>
            <a:chOff x="3203253" y="4541662"/>
            <a:chExt cx="6085275" cy="87909"/>
          </a:xfrm>
        </p:grpSpPr>
        <p:cxnSp>
          <p:nvCxnSpPr>
            <p:cNvPr id="56" name="Straight Connector 42"/>
            <p:cNvCxnSpPr>
              <a:cxnSpLocks noChangeShapeType="1"/>
            </p:cNvCxnSpPr>
            <p:nvPr/>
          </p:nvCxnSpPr>
          <p:spPr bwMode="auto">
            <a:xfrm rot="5400000">
              <a:off x="3165236" y="4591554"/>
              <a:ext cx="7603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57" name="Straight Connector 43"/>
            <p:cNvCxnSpPr>
              <a:cxnSpLocks noChangeShapeType="1"/>
            </p:cNvCxnSpPr>
            <p:nvPr/>
          </p:nvCxnSpPr>
          <p:spPr bwMode="auto">
            <a:xfrm rot="5400000">
              <a:off x="4165884" y="4591554"/>
              <a:ext cx="7603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58" name="Straight Connector 44"/>
            <p:cNvCxnSpPr>
              <a:cxnSpLocks noChangeShapeType="1"/>
            </p:cNvCxnSpPr>
            <p:nvPr/>
          </p:nvCxnSpPr>
          <p:spPr bwMode="auto">
            <a:xfrm rot="5400000">
              <a:off x="5187932" y="4591554"/>
              <a:ext cx="7603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59" name="Straight Connector 45"/>
            <p:cNvCxnSpPr>
              <a:cxnSpLocks noChangeShapeType="1"/>
            </p:cNvCxnSpPr>
            <p:nvPr/>
          </p:nvCxnSpPr>
          <p:spPr bwMode="auto">
            <a:xfrm rot="5400000">
              <a:off x="8243324" y="4591554"/>
              <a:ext cx="7603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60" name="Straight Connector 46"/>
            <p:cNvCxnSpPr>
              <a:cxnSpLocks noChangeShapeType="1"/>
            </p:cNvCxnSpPr>
            <p:nvPr/>
          </p:nvCxnSpPr>
          <p:spPr bwMode="auto">
            <a:xfrm rot="5400000">
              <a:off x="9250511" y="4579679"/>
              <a:ext cx="7603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61" name="Straight Connector 53"/>
            <p:cNvCxnSpPr>
              <a:cxnSpLocks noChangeShapeType="1"/>
            </p:cNvCxnSpPr>
            <p:nvPr/>
          </p:nvCxnSpPr>
          <p:spPr bwMode="auto">
            <a:xfrm rot="5400000">
              <a:off x="6199103" y="4591554"/>
              <a:ext cx="7603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62" name="Straight Connector 55"/>
            <p:cNvCxnSpPr>
              <a:cxnSpLocks noChangeShapeType="1"/>
            </p:cNvCxnSpPr>
            <p:nvPr/>
          </p:nvCxnSpPr>
          <p:spPr bwMode="auto">
            <a:xfrm rot="5400000">
              <a:off x="7230676" y="4591554"/>
              <a:ext cx="7603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</p:cxnSp>
      </p:grp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76589F55-9E49-464A-9BF2-73D70E6B91D3}"/>
              </a:ext>
            </a:extLst>
          </p:cNvPr>
          <p:cNvGrpSpPr/>
          <p:nvPr/>
        </p:nvGrpSpPr>
        <p:grpSpPr>
          <a:xfrm>
            <a:off x="902652" y="2143746"/>
            <a:ext cx="79692" cy="2816711"/>
            <a:chOff x="902652" y="1748632"/>
            <a:chExt cx="79692" cy="2816711"/>
          </a:xfrm>
        </p:grpSpPr>
        <p:cxnSp>
          <p:nvCxnSpPr>
            <p:cNvPr id="50" name="Straight Connector 36"/>
            <p:cNvCxnSpPr>
              <a:cxnSpLocks noChangeShapeType="1"/>
            </p:cNvCxnSpPr>
            <p:nvPr/>
          </p:nvCxnSpPr>
          <p:spPr bwMode="auto">
            <a:xfrm>
              <a:off x="902652" y="3668393"/>
              <a:ext cx="796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51" name="Straight Connector 38"/>
            <p:cNvCxnSpPr>
              <a:cxnSpLocks noChangeShapeType="1"/>
            </p:cNvCxnSpPr>
            <p:nvPr/>
          </p:nvCxnSpPr>
          <p:spPr bwMode="auto">
            <a:xfrm>
              <a:off x="902652" y="3166769"/>
              <a:ext cx="796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52" name="Straight Connector 39"/>
            <p:cNvCxnSpPr>
              <a:cxnSpLocks noChangeShapeType="1"/>
            </p:cNvCxnSpPr>
            <p:nvPr/>
          </p:nvCxnSpPr>
          <p:spPr bwMode="auto">
            <a:xfrm>
              <a:off x="902652" y="2689629"/>
              <a:ext cx="796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53" name="Straight Connector 40"/>
            <p:cNvCxnSpPr>
              <a:cxnSpLocks noChangeShapeType="1"/>
            </p:cNvCxnSpPr>
            <p:nvPr/>
          </p:nvCxnSpPr>
          <p:spPr bwMode="auto">
            <a:xfrm>
              <a:off x="902652" y="2178272"/>
              <a:ext cx="796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54" name="Straight Connector 41"/>
            <p:cNvCxnSpPr>
              <a:cxnSpLocks noChangeShapeType="1"/>
            </p:cNvCxnSpPr>
            <p:nvPr/>
          </p:nvCxnSpPr>
          <p:spPr bwMode="auto">
            <a:xfrm>
              <a:off x="902652" y="1748632"/>
              <a:ext cx="796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55" name="Straight Connector 36"/>
            <p:cNvCxnSpPr>
              <a:cxnSpLocks noChangeShapeType="1"/>
            </p:cNvCxnSpPr>
            <p:nvPr/>
          </p:nvCxnSpPr>
          <p:spPr bwMode="auto">
            <a:xfrm>
              <a:off x="902652" y="4117668"/>
              <a:ext cx="796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63" name="Straight Connector 36"/>
            <p:cNvCxnSpPr>
              <a:cxnSpLocks noChangeShapeType="1"/>
            </p:cNvCxnSpPr>
            <p:nvPr/>
          </p:nvCxnSpPr>
          <p:spPr bwMode="auto">
            <a:xfrm>
              <a:off x="902652" y="4565343"/>
              <a:ext cx="796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</p:cxnSp>
      </p:grpSp>
      <p:graphicFrame>
        <p:nvGraphicFramePr>
          <p:cNvPr id="64" name="Table 63"/>
          <p:cNvGraphicFramePr>
            <a:graphicFrameLocks noGrp="1"/>
          </p:cNvGraphicFramePr>
          <p:nvPr>
            <p:extLst/>
          </p:nvPr>
        </p:nvGraphicFramePr>
        <p:xfrm>
          <a:off x="3840339" y="4296423"/>
          <a:ext cx="3179761" cy="52598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50800" dir="5400000" algn="ctr" rotWithShape="0">
                    <a:schemeClr val="bg1"/>
                  </a:outerShdw>
                </a:effectLst>
                <a:tableStyleId>{5C22544A-7EE6-4342-B048-85BDC9FD1C3A}</a:tableStyleId>
              </a:tblPr>
              <a:tblGrid>
                <a:gridCol w="87270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6729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8644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65331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274424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95% CI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p-value  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NNT</a:t>
                      </a:r>
                      <a:r>
                        <a:rPr lang="en-US" sz="1200" b="1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en-US" sz="1200" b="1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51556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n>
                            <a:noFill/>
                          </a:ln>
                          <a:effectLst/>
                          <a:latin typeface="+mn-lt"/>
                        </a:rPr>
                        <a:t>0.84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n>
                            <a:noFill/>
                          </a:ln>
                          <a:effectLst/>
                          <a:latin typeface="+mn-lt"/>
                        </a:rPr>
                        <a:t>0.77–</a:t>
                      </a:r>
                      <a:r>
                        <a:rPr lang="en-US" sz="105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0.92</a:t>
                      </a:r>
                      <a:endParaRPr lang="en-US" sz="1050" dirty="0">
                        <a:ln>
                          <a:noFill/>
                        </a:ln>
                        <a:effectLst/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n>
                            <a:noFill/>
                          </a:ln>
                          <a:effectLst/>
                          <a:latin typeface="+mn-lt"/>
                        </a:rPr>
                        <a:t>&lt;0.001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n>
                            <a:noFill/>
                          </a:ln>
                          <a:effectLst/>
                          <a:latin typeface="+mn-lt"/>
                        </a:rPr>
                        <a:t>54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5" name="TextBox 64">
            <a:extLst>
              <a:ext uri="{FF2B5EF4-FFF2-40B4-BE49-F238E27FC236}">
                <a16:creationId xmlns="" xmlns:a16="http://schemas.microsoft.com/office/drawing/2014/main" id="{F025D4B7-B387-4459-A24C-B09065A2E367}"/>
              </a:ext>
            </a:extLst>
          </p:cNvPr>
          <p:cNvSpPr txBox="1"/>
          <p:nvPr/>
        </p:nvSpPr>
        <p:spPr>
          <a:xfrm>
            <a:off x="7901859" y="1617621"/>
            <a:ext cx="3506371" cy="4047262"/>
          </a:xfrm>
          <a:prstGeom prst="round1Rect">
            <a:avLst/>
          </a:prstGeom>
          <a:noFill/>
        </p:spPr>
        <p:txBody>
          <a:bodyPr wrap="square" rtlCol="0">
            <a:spAutoFit/>
          </a:bodyPr>
          <a:lstStyle/>
          <a:p>
            <a:pPr marL="225425" lvl="1" indent="-225425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In patients with ACS, ticagrelor 90 mg + aspirin </a:t>
            </a:r>
            <a:r>
              <a:rPr lang="en-US" sz="1700" b="1" dirty="0">
                <a:solidFill>
                  <a:srgbClr val="7F134C"/>
                </a:solidFill>
              </a:rPr>
              <a:t>significantly reduced major CV events and resulted in a 21% RRR in CV mortality</a:t>
            </a:r>
            <a:r>
              <a:rPr lang="en-US" sz="1700" b="1" dirty="0">
                <a:solidFill>
                  <a:srgbClr val="000000"/>
                </a:solidFill>
              </a:rPr>
              <a:t> </a:t>
            </a:r>
            <a:r>
              <a:rPr lang="en-US" sz="1600" dirty="0">
                <a:solidFill>
                  <a:srgbClr val="000000"/>
                </a:solidFill>
              </a:rPr>
              <a:t>at 12 months compared with clopidogrel + aspirin.</a:t>
            </a:r>
            <a:r>
              <a:rPr lang="en-US" sz="1600" baseline="30000" dirty="0">
                <a:solidFill>
                  <a:srgbClr val="000000"/>
                </a:solidFill>
              </a:rPr>
              <a:t>1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</a:p>
          <a:p>
            <a:pPr marL="225425" lvl="1" indent="-225425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0000"/>
              </a:solidFill>
            </a:endParaRPr>
          </a:p>
          <a:p>
            <a:pPr marL="225425" lvl="1" indent="-225425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There was an </a:t>
            </a:r>
            <a:r>
              <a:rPr lang="en-US" sz="1700" b="1" dirty="0">
                <a:solidFill>
                  <a:srgbClr val="7F134C"/>
                </a:solidFill>
              </a:rPr>
              <a:t>increase in PLATO-defined non-CABG-related major bleeding </a:t>
            </a:r>
            <a:r>
              <a:rPr lang="en-US" sz="1600" dirty="0">
                <a:solidFill>
                  <a:srgbClr val="000000"/>
                </a:solidFill>
              </a:rPr>
              <a:t>with ticagrelor (HR 1.19, 95% CI 1.02-1.38, p=0.03) but without a significant increase in overall major or fatal bleeding.</a:t>
            </a:r>
            <a:r>
              <a:rPr lang="en-US" sz="1600" baseline="30000" dirty="0">
                <a:solidFill>
                  <a:srgbClr val="000000"/>
                </a:solidFill>
              </a:rPr>
              <a:t>1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67" name="Rectangle 2">
            <a:extLst>
              <a:ext uri="{FF2B5EF4-FFF2-40B4-BE49-F238E27FC236}">
                <a16:creationId xmlns="" xmlns:a16="http://schemas.microsoft.com/office/drawing/2014/main" id="{269C35C9-97DC-4C1F-865C-B83ACBD872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6712" y="1387385"/>
            <a:ext cx="4191000" cy="34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ctr" eaLnBrk="0" hangingPunct="0">
              <a:defRPr/>
            </a:pPr>
            <a:r>
              <a:rPr lang="en-US" sz="1400" b="1" kern="0" dirty="0">
                <a:solidFill>
                  <a:srgbClr val="000000"/>
                </a:solidFill>
                <a:cs typeface="Arial Unicode MS" panose="020B0604020202020204" pitchFamily="34" charset="-128"/>
              </a:rPr>
              <a:t>Primary Efficacy Endpoint</a:t>
            </a:r>
            <a:r>
              <a:rPr lang="en-US" sz="1400" b="1" kern="0" baseline="30000" dirty="0">
                <a:solidFill>
                  <a:srgbClr val="000000"/>
                </a:solidFill>
                <a:cs typeface="Arial Unicode MS" panose="020B0604020202020204" pitchFamily="34" charset="-128"/>
              </a:rPr>
              <a:t>1</a:t>
            </a:r>
            <a:endParaRPr lang="en-US" sz="1400" b="1" kern="0" dirty="0">
              <a:solidFill>
                <a:srgbClr val="000000"/>
              </a:solidFill>
              <a:cs typeface="Arial Unicode MS" panose="020B0604020202020204" pitchFamily="34" charset="-128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="" xmlns:a16="http://schemas.microsoft.com/office/drawing/2014/main" id="{1CFE8863-3836-4C33-A9A4-B4F15345BE38}"/>
              </a:ext>
            </a:extLst>
          </p:cNvPr>
          <p:cNvSpPr txBox="1"/>
          <p:nvPr/>
        </p:nvSpPr>
        <p:spPr>
          <a:xfrm rot="16200000">
            <a:off x="-1042970" y="3386852"/>
            <a:ext cx="299123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300" b="1" dirty="0">
                <a:solidFill>
                  <a:srgbClr val="000000"/>
                </a:solidFill>
                <a:ea typeface="ＭＳ Ｐゴシック" pitchFamily="34" charset="-128"/>
              </a:rPr>
              <a:t>Composite of CV death, MI,</a:t>
            </a:r>
            <a:br>
              <a:rPr lang="en-GB" sz="1300" b="1" dirty="0">
                <a:solidFill>
                  <a:srgbClr val="000000"/>
                </a:solidFill>
                <a:ea typeface="ＭＳ Ｐゴシック" pitchFamily="34" charset="-128"/>
              </a:rPr>
            </a:br>
            <a:r>
              <a:rPr lang="en-GB" sz="1300" b="1" dirty="0">
                <a:solidFill>
                  <a:srgbClr val="000000"/>
                </a:solidFill>
                <a:ea typeface="ＭＳ Ｐゴシック" pitchFamily="34" charset="-128"/>
              </a:rPr>
              <a:t> or stroke (K-M%)</a:t>
            </a:r>
          </a:p>
        </p:txBody>
      </p:sp>
      <p:pic>
        <p:nvPicPr>
          <p:cNvPr id="71" name="Picture 70">
            <a:hlinkClick r:id="rId3" action="ppaction://hlinksldjump"/>
            <a:extLst>
              <a:ext uri="{FF2B5EF4-FFF2-40B4-BE49-F238E27FC236}">
                <a16:creationId xmlns="" xmlns:a16="http://schemas.microsoft.com/office/drawing/2014/main" id="{84DA9F6F-AEFB-4D5C-9493-DFEA79E933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5937" y="100948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968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5406" y="457200"/>
            <a:ext cx="7862549" cy="4637425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3" name="תמונה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0434" y="6148887"/>
            <a:ext cx="2084732" cy="554625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  <p:extLst>
      <p:ext uri="{BB962C8B-B14F-4D97-AF65-F5344CB8AC3E}">
        <p14:creationId xmlns:p14="http://schemas.microsoft.com/office/powerpoint/2010/main" val="3701703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TWILIGHT: Study Design Overview</a:t>
            </a:r>
            <a:r>
              <a:rPr lang="en-US" baseline="30000" dirty="0"/>
              <a:t>1</a:t>
            </a:r>
            <a:endParaRPr lang="en-US" i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57198" y="5851602"/>
            <a:ext cx="10458451" cy="1005840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baseline="30000" dirty="0"/>
              <a:t>c</a:t>
            </a:r>
            <a:r>
              <a:rPr lang="en-US" dirty="0"/>
              <a:t>Other secondary ischemic endpoints included time to first occurrence of: (i) CV death, non-fatal MI, ischemic stroke or clinically-driven revascularization; (ii) CV death, non-fatal MI or ischemic stroke; (iii) definite or probable stent thrombosis; (iv) CV death.</a:t>
            </a:r>
            <a:endParaRPr lang="en-US" baseline="30000" dirty="0"/>
          </a:p>
          <a:p>
            <a:r>
              <a:rPr lang="en-US" dirty="0"/>
              <a:t>1. Baber U et al. </a:t>
            </a:r>
            <a:r>
              <a:rPr lang="en-US" i="1" dirty="0"/>
              <a:t>Am Heart J. </a:t>
            </a:r>
            <a:r>
              <a:rPr lang="en-US" dirty="0"/>
              <a:t>2016;182:125-134; 2. Mehran R et al. Online ahead of print. </a:t>
            </a:r>
            <a:r>
              <a:rPr lang="en-US" i="1" dirty="0"/>
              <a:t>N </a:t>
            </a:r>
            <a:r>
              <a:rPr lang="en-US" i="1" dirty="0" err="1"/>
              <a:t>Engl</a:t>
            </a:r>
            <a:r>
              <a:rPr lang="en-US" i="1" dirty="0"/>
              <a:t> J Med</a:t>
            </a:r>
            <a:r>
              <a:rPr lang="en-US" dirty="0"/>
              <a:t>. 2019.</a:t>
            </a:r>
          </a:p>
        </p:txBody>
      </p:sp>
      <p:sp>
        <p:nvSpPr>
          <p:cNvPr id="7" name="Rounded Rectangle 11"/>
          <p:cNvSpPr>
            <a:spLocks noChangeArrowheads="1"/>
          </p:cNvSpPr>
          <p:nvPr/>
        </p:nvSpPr>
        <p:spPr bwMode="auto">
          <a:xfrm>
            <a:off x="9659223" y="1252589"/>
            <a:ext cx="2155163" cy="2920907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anchor="ctr"/>
          <a:lstStyle/>
          <a:p>
            <a:pPr defTabSz="841375">
              <a:lnSpc>
                <a:spcPct val="90000"/>
              </a:lnSpc>
              <a:tabLst>
                <a:tab pos="2063750" algn="l"/>
              </a:tabLst>
              <a:defRPr/>
            </a:pPr>
            <a:r>
              <a:rPr lang="en-US" sz="1400" b="1" dirty="0">
                <a:solidFill>
                  <a:srgbClr val="7F134C"/>
                </a:solidFill>
                <a:cs typeface="Arial" panose="020B0604020202020204" pitchFamily="34" charset="0"/>
              </a:rPr>
              <a:t>Primary composite endpoint (ITT): </a:t>
            </a:r>
            <a:r>
              <a:rPr lang="en-US" sz="1400" dirty="0">
                <a:solidFill>
                  <a:prstClr val="black"/>
                </a:solidFill>
                <a:cs typeface="Arial" panose="020B0604020202020204" pitchFamily="34" charset="0"/>
              </a:rPr>
              <a:t>Clinically relevant (BARC type 2, 3, or 5) bleeding during months 3-15</a:t>
            </a:r>
          </a:p>
          <a:p>
            <a:pPr defTabSz="841375">
              <a:lnSpc>
                <a:spcPct val="90000"/>
              </a:lnSpc>
              <a:tabLst>
                <a:tab pos="2063750" algn="l"/>
              </a:tabLst>
              <a:defRPr/>
            </a:pPr>
            <a:endParaRPr lang="en-US" sz="1400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tabLst>
                <a:tab pos="2520950" algn="l"/>
              </a:tabLst>
              <a:defRPr/>
            </a:pPr>
            <a:r>
              <a:rPr lang="en-US" sz="1400" b="1" dirty="0">
                <a:solidFill>
                  <a:srgbClr val="7F134C"/>
                </a:solidFill>
                <a:cs typeface="Arial" panose="020B0604020202020204" pitchFamily="34" charset="0"/>
              </a:rPr>
              <a:t>Key secondary endpoint </a:t>
            </a:r>
          </a:p>
          <a:p>
            <a:pPr>
              <a:lnSpc>
                <a:spcPct val="90000"/>
              </a:lnSpc>
              <a:tabLst>
                <a:tab pos="2520950" algn="l"/>
              </a:tabLst>
              <a:defRPr/>
            </a:pPr>
            <a:r>
              <a:rPr lang="en-US" sz="1400" b="1" dirty="0">
                <a:solidFill>
                  <a:srgbClr val="7F134C"/>
                </a:solidFill>
                <a:cs typeface="Arial" panose="020B0604020202020204" pitchFamily="34" charset="0"/>
              </a:rPr>
              <a:t>(per protocol): </a:t>
            </a:r>
            <a:r>
              <a:rPr lang="en-US" sz="1400" b="1" dirty="0">
                <a:solidFill>
                  <a:prstClr val="black"/>
                </a:solidFill>
                <a:cs typeface="Arial" panose="020B0604020202020204" pitchFamily="34" charset="0"/>
              </a:rPr>
              <a:t/>
            </a:r>
            <a:br>
              <a:rPr lang="en-US" sz="1400" b="1" dirty="0">
                <a:solidFill>
                  <a:prstClr val="black"/>
                </a:solidFill>
                <a:cs typeface="Arial" panose="020B0604020202020204" pitchFamily="34" charset="0"/>
              </a:rPr>
            </a:br>
            <a:r>
              <a:rPr lang="en-US" sz="1400" dirty="0">
                <a:solidFill>
                  <a:prstClr val="black"/>
                </a:solidFill>
                <a:cs typeface="Arial" panose="020B0604020202020204" pitchFamily="34" charset="0"/>
              </a:rPr>
              <a:t>Composite of all-cause death, non-fatal MI, stroke during months 3-15</a:t>
            </a:r>
            <a:r>
              <a:rPr lang="en-US" sz="1400" baseline="30000" dirty="0">
                <a:solidFill>
                  <a:prstClr val="black"/>
                </a:solidFill>
                <a:cs typeface="Arial" panose="020B0604020202020204" pitchFamily="34" charset="0"/>
              </a:rPr>
              <a:t>c</a:t>
            </a:r>
            <a:endParaRPr lang="en-US" sz="1400" b="1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6499" y="4442583"/>
            <a:ext cx="11348301" cy="938719"/>
          </a:xfrm>
          <a:prstGeom prst="rect">
            <a:avLst/>
          </a:prstGeom>
          <a:noFill/>
          <a:ln w="28575"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050" b="1" baseline="30000" dirty="0">
                <a:solidFill>
                  <a:srgbClr val="000000"/>
                </a:solidFill>
              </a:rPr>
              <a:t>a</a:t>
            </a:r>
            <a:r>
              <a:rPr lang="en-US" sz="1050" b="1" dirty="0">
                <a:solidFill>
                  <a:srgbClr val="000000"/>
                </a:solidFill>
              </a:rPr>
              <a:t>High-risk patients must meet ≥1 criteria from both clinical and angiographic criteria (Inclusion criteria):</a:t>
            </a:r>
          </a:p>
          <a:p>
            <a:pPr marL="91440" indent="-91440">
              <a:buFont typeface="Arial" panose="020B0604020202020204" pitchFamily="34" charset="0"/>
              <a:buChar char="•"/>
              <a:defRPr/>
            </a:pPr>
            <a:r>
              <a:rPr lang="en-US" sz="1050" b="1" dirty="0">
                <a:solidFill>
                  <a:srgbClr val="000000"/>
                </a:solidFill>
              </a:rPr>
              <a:t>Clinical:</a:t>
            </a:r>
            <a:r>
              <a:rPr lang="en-US" sz="1050" dirty="0">
                <a:solidFill>
                  <a:srgbClr val="000000"/>
                </a:solidFill>
              </a:rPr>
              <a:t> ≥65 years of age, female, troponin positive ACS, established vascular disease (previous MI, documented PAD or CAD/PAD revascularization), </a:t>
            </a:r>
          </a:p>
          <a:p>
            <a:pPr marL="91440" indent="-91440">
              <a:defRPr/>
            </a:pPr>
            <a:r>
              <a:rPr lang="en-US" sz="1050" dirty="0">
                <a:solidFill>
                  <a:srgbClr val="000000"/>
                </a:solidFill>
              </a:rPr>
              <a:t>	DM treated with medications, CKD (eGFR &lt;60 mL/min/1.73 m</a:t>
            </a:r>
            <a:r>
              <a:rPr lang="en-US" sz="1050" baseline="30000" dirty="0">
                <a:solidFill>
                  <a:srgbClr val="000000"/>
                </a:solidFill>
              </a:rPr>
              <a:t>2 </a:t>
            </a:r>
            <a:r>
              <a:rPr lang="en-US" sz="1050" dirty="0">
                <a:solidFill>
                  <a:srgbClr val="000000"/>
                </a:solidFill>
              </a:rPr>
              <a:t>or CrCl &lt;60 </a:t>
            </a:r>
            <a:r>
              <a:rPr lang="en-US" sz="1050" dirty="0" err="1">
                <a:solidFill>
                  <a:srgbClr val="000000"/>
                </a:solidFill>
              </a:rPr>
              <a:t>mLmin</a:t>
            </a:r>
            <a:r>
              <a:rPr lang="en-US" sz="1050" dirty="0">
                <a:solidFill>
                  <a:srgbClr val="000000"/>
                </a:solidFill>
              </a:rPr>
              <a:t>)</a:t>
            </a:r>
          </a:p>
          <a:p>
            <a:pPr marL="91440" indent="-91440">
              <a:spcBef>
                <a:spcPts val="300"/>
              </a:spcBef>
              <a:buFont typeface="Arial" panose="020B0604020202020204" pitchFamily="34" charset="0"/>
              <a:buChar char="•"/>
              <a:defRPr/>
            </a:pPr>
            <a:r>
              <a:rPr lang="en-US" sz="1050" b="1" dirty="0">
                <a:solidFill>
                  <a:srgbClr val="000000"/>
                </a:solidFill>
              </a:rPr>
              <a:t>Angiographic:</a:t>
            </a:r>
            <a:r>
              <a:rPr lang="en-US" sz="1050" dirty="0">
                <a:solidFill>
                  <a:srgbClr val="000000"/>
                </a:solidFill>
              </a:rPr>
              <a:t> multivessel CAD, target lesion total stent length &gt;30 mm, thrombotic target lesion, bifurcation lesions with Medina X, 1, 1 classification requiring ≥2 stents, left main ≥50% or proximal LAD ≥70% lesion, calcified target lesion requiring atherectomy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4A1824AB-1B75-46CD-99B7-8C61A24952B3}"/>
              </a:ext>
            </a:extLst>
          </p:cNvPr>
          <p:cNvGrpSpPr/>
          <p:nvPr/>
        </p:nvGrpSpPr>
        <p:grpSpPr>
          <a:xfrm>
            <a:off x="492368" y="1279160"/>
            <a:ext cx="9292321" cy="3046476"/>
            <a:chOff x="798261" y="1373700"/>
            <a:chExt cx="9292321" cy="3046476"/>
          </a:xfrm>
        </p:grpSpPr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xmlns="" id="{AF7F0E7C-D9EC-4BF8-90EA-26307297DE55}"/>
                </a:ext>
              </a:extLst>
            </p:cNvPr>
            <p:cNvCxnSpPr/>
            <p:nvPr/>
          </p:nvCxnSpPr>
          <p:spPr>
            <a:xfrm rot="16200000" flipV="1">
              <a:off x="2180170" y="2647995"/>
              <a:ext cx="0" cy="365760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sp>
          <p:nvSpPr>
            <p:cNvPr id="11" name="TextBox 10"/>
            <p:cNvSpPr txBox="1"/>
            <p:nvPr/>
          </p:nvSpPr>
          <p:spPr>
            <a:xfrm>
              <a:off x="4646213" y="3870795"/>
              <a:ext cx="2539681" cy="3970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  <a:spcBef>
                  <a:spcPts val="1200"/>
                </a:spcBef>
                <a:buClr>
                  <a:srgbClr val="7F134C"/>
                </a:buClr>
                <a:defRPr/>
              </a:pPr>
              <a:r>
                <a:rPr lang="en-US" sz="1100" b="1" dirty="0">
                  <a:solidFill>
                    <a:srgbClr val="7F134C"/>
                  </a:solidFill>
                </a:rPr>
                <a:t>Open-label ticagrelor;</a:t>
              </a:r>
              <a:br>
                <a:rPr lang="en-US" sz="1100" b="1" dirty="0">
                  <a:solidFill>
                    <a:srgbClr val="7F134C"/>
                  </a:solidFill>
                </a:rPr>
              </a:br>
              <a:r>
                <a:rPr lang="en-US" sz="1100" b="1" dirty="0">
                  <a:solidFill>
                    <a:srgbClr val="7F134C"/>
                  </a:solidFill>
                </a:rPr>
                <a:t> double-blinded ASA or placebo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469341" y="2938791"/>
              <a:ext cx="2047164" cy="480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  <a:spcBef>
                  <a:spcPts val="1200"/>
                </a:spcBef>
                <a:buClr>
                  <a:srgbClr val="7F134C"/>
                </a:buClr>
                <a:defRPr/>
              </a:pPr>
              <a:r>
                <a:rPr lang="en-US" sz="1400" b="1" dirty="0">
                  <a:solidFill>
                    <a:srgbClr val="FFFFFF"/>
                  </a:solidFill>
                </a:rPr>
                <a:t>Ticagrelor 90 mg BID + PBO</a:t>
              </a:r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4712919" y="2939603"/>
              <a:ext cx="2444269" cy="698863"/>
            </a:xfrm>
            <a:prstGeom prst="roundRect">
              <a:avLst/>
            </a:prstGeom>
            <a:solidFill>
              <a:srgbClr val="7F7F7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1400" b="1" dirty="0">
                  <a:solidFill>
                    <a:srgbClr val="FFFFFF"/>
                  </a:solidFill>
                </a:rPr>
                <a:t>Ticagrelor Monotherapy</a:t>
              </a:r>
            </a:p>
            <a:p>
              <a:pPr algn="ctr">
                <a:defRPr/>
              </a:pPr>
              <a:r>
                <a:rPr lang="en-US" sz="1400" dirty="0">
                  <a:solidFill>
                    <a:srgbClr val="FFFFFF"/>
                  </a:solidFill>
                </a:rPr>
                <a:t>(Ticagrelor 90 mg BID </a:t>
              </a:r>
            </a:p>
            <a:p>
              <a:pPr algn="ctr">
                <a:defRPr/>
              </a:pPr>
              <a:r>
                <a:rPr lang="en-US" sz="1400" dirty="0">
                  <a:solidFill>
                    <a:srgbClr val="FFFFFF"/>
                  </a:solidFill>
                </a:rPr>
                <a:t>+ Placebo)</a:t>
              </a:r>
            </a:p>
          </p:txBody>
        </p:sp>
        <p:cxnSp>
          <p:nvCxnSpPr>
            <p:cNvPr id="26" name="Straight Connector 25"/>
            <p:cNvCxnSpPr/>
            <p:nvPr/>
          </p:nvCxnSpPr>
          <p:spPr>
            <a:xfrm>
              <a:off x="7173125" y="2011255"/>
              <a:ext cx="0" cy="1737360"/>
            </a:xfrm>
            <a:prstGeom prst="line">
              <a:avLst/>
            </a:prstGeom>
            <a:ln w="19050">
              <a:solidFill>
                <a:schemeClr val="accent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Rounded Rectangle 11"/>
            <p:cNvSpPr>
              <a:spLocks noChangeArrowheads="1"/>
            </p:cNvSpPr>
            <p:nvPr/>
          </p:nvSpPr>
          <p:spPr bwMode="auto">
            <a:xfrm>
              <a:off x="7187798" y="2462254"/>
              <a:ext cx="2478410" cy="914264"/>
            </a:xfrm>
            <a:prstGeom prst="roundRect">
              <a:avLst>
                <a:gd name="adj" fmla="val 16667"/>
              </a:avLst>
            </a:prstGeom>
            <a:noFill/>
            <a:ln w="28575" algn="ctr">
              <a:solidFill>
                <a:schemeClr val="accent6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en-US" sz="1050" kern="0" dirty="0">
                <a:solidFill>
                  <a:srgbClr val="000000"/>
                </a:solidFill>
                <a:latin typeface="Arial (Body)"/>
                <a:cs typeface="Arial" panose="020B0604020202020204" pitchFamily="34" charset="0"/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7225622" y="2569459"/>
              <a:ext cx="2440587" cy="738664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1400" dirty="0">
                  <a:solidFill>
                    <a:srgbClr val="000000"/>
                  </a:solidFill>
                </a:rPr>
                <a:t>Standard of care therapy at the discretion of treating physician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7624812" y="3870795"/>
              <a:ext cx="1841029" cy="2446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  <a:spcBef>
                  <a:spcPts val="1200"/>
                </a:spcBef>
                <a:buClr>
                  <a:srgbClr val="7F134C"/>
                </a:buClr>
                <a:defRPr/>
              </a:pPr>
              <a:r>
                <a:rPr lang="en-US" sz="1100" b="1" dirty="0">
                  <a:solidFill>
                    <a:srgbClr val="7F134C"/>
                  </a:solidFill>
                </a:rPr>
                <a:t>Observation period</a:t>
              </a:r>
            </a:p>
          </p:txBody>
        </p:sp>
        <p:cxnSp>
          <p:nvCxnSpPr>
            <p:cNvPr id="6" name="Straight Connector 5"/>
            <p:cNvCxnSpPr/>
            <p:nvPr/>
          </p:nvCxnSpPr>
          <p:spPr>
            <a:xfrm>
              <a:off x="2232135" y="2011255"/>
              <a:ext cx="0" cy="1737360"/>
            </a:xfrm>
            <a:prstGeom prst="line">
              <a:avLst/>
            </a:prstGeom>
            <a:ln w="19050">
              <a:solidFill>
                <a:schemeClr val="accent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2499446" y="3870795"/>
              <a:ext cx="1338054" cy="5493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  <a:spcBef>
                  <a:spcPts val="1200"/>
                </a:spcBef>
                <a:buClr>
                  <a:srgbClr val="7F134C"/>
                </a:buClr>
                <a:defRPr/>
              </a:pPr>
              <a:r>
                <a:rPr lang="en-US" sz="1100" b="1" dirty="0">
                  <a:solidFill>
                    <a:srgbClr val="7F134C"/>
                  </a:solidFill>
                </a:rPr>
                <a:t>Open-label after index PCI</a:t>
              </a:r>
              <a:br>
                <a:rPr lang="en-US" sz="1100" b="1" dirty="0">
                  <a:solidFill>
                    <a:srgbClr val="7F134C"/>
                  </a:solidFill>
                </a:rPr>
              </a:br>
              <a:endParaRPr lang="en-US" sz="1100" b="1" dirty="0">
                <a:solidFill>
                  <a:srgbClr val="7F134C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632484" y="1985796"/>
              <a:ext cx="2155167" cy="5048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2276180" y="2418450"/>
              <a:ext cx="2070739" cy="765752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1400" b="1" dirty="0">
                  <a:solidFill>
                    <a:srgbClr val="FFFFFF"/>
                  </a:solidFill>
                </a:rPr>
                <a:t>Ticagrelor 90 mg BID + ASA 81-100 mg QD</a:t>
              </a:r>
              <a:endParaRPr lang="en-US" sz="1400" dirty="0">
                <a:solidFill>
                  <a:srgbClr val="FFFFFF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588961" y="1378552"/>
              <a:ext cx="1736042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Clr>
                  <a:srgbClr val="7F134C"/>
                </a:buClr>
                <a:defRPr/>
              </a:pPr>
              <a:r>
                <a:rPr lang="en-US" sz="1100" b="1" dirty="0">
                  <a:solidFill>
                    <a:srgbClr val="0D3759">
                      <a:lumMod val="60000"/>
                      <a:lumOff val="40000"/>
                    </a:srgbClr>
                  </a:solidFill>
                </a:rPr>
                <a:t>Randomized if event-</a:t>
              </a:r>
              <a:r>
                <a:rPr lang="en-US" sz="1100" b="1" dirty="0" err="1">
                  <a:solidFill>
                    <a:srgbClr val="0D3759">
                      <a:lumMod val="60000"/>
                      <a:lumOff val="40000"/>
                    </a:srgbClr>
                  </a:solidFill>
                </a:rPr>
                <a:t>free</a:t>
              </a:r>
              <a:r>
                <a:rPr lang="en-US" sz="1100" b="1" baseline="30000" dirty="0" err="1">
                  <a:solidFill>
                    <a:srgbClr val="0D3759">
                      <a:lumMod val="60000"/>
                      <a:lumOff val="40000"/>
                    </a:srgbClr>
                  </a:solidFill>
                </a:rPr>
                <a:t>b</a:t>
              </a:r>
              <a:r>
                <a:rPr lang="en-US" sz="1100" b="1" dirty="0">
                  <a:solidFill>
                    <a:srgbClr val="0D3759">
                      <a:lumMod val="60000"/>
                      <a:lumOff val="40000"/>
                    </a:srgbClr>
                  </a:solidFill>
                </a:rPr>
                <a:t> and adherent</a:t>
              </a:r>
            </a:p>
            <a:p>
              <a:pPr algn="ctr">
                <a:buClr>
                  <a:srgbClr val="7F134C"/>
                </a:buClr>
                <a:defRPr/>
              </a:pPr>
              <a:r>
                <a:rPr lang="en-US" sz="1100" b="1" dirty="0">
                  <a:solidFill>
                    <a:srgbClr val="0D3759">
                      <a:lumMod val="60000"/>
                      <a:lumOff val="40000"/>
                    </a:srgbClr>
                  </a:solidFill>
                </a:rPr>
                <a:t>(N=7119)</a:t>
              </a:r>
              <a:r>
                <a:rPr lang="en-US" sz="1100" b="1" baseline="30000" dirty="0">
                  <a:solidFill>
                    <a:srgbClr val="0D3759">
                      <a:lumMod val="60000"/>
                      <a:lumOff val="40000"/>
                    </a:srgbClr>
                  </a:solidFill>
                </a:rPr>
                <a:t>2</a:t>
              </a:r>
              <a:endParaRPr lang="en-US" sz="1100" b="1" dirty="0">
                <a:solidFill>
                  <a:srgbClr val="0D3759">
                    <a:lumMod val="60000"/>
                    <a:lumOff val="40000"/>
                  </a:srgbClr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712846" y="1373700"/>
              <a:ext cx="111578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Clr>
                  <a:srgbClr val="7F134C"/>
                </a:buClr>
                <a:defRPr/>
              </a:pPr>
              <a:r>
                <a:rPr lang="en-US" sz="1100" b="1" dirty="0">
                  <a:solidFill>
                    <a:srgbClr val="000000"/>
                  </a:solidFill>
                </a:rPr>
                <a:t>Enrollment</a:t>
              </a:r>
            </a:p>
            <a:p>
              <a:pPr algn="ctr">
                <a:buClr>
                  <a:srgbClr val="7F134C"/>
                </a:buClr>
                <a:defRPr/>
              </a:pPr>
              <a:r>
                <a:rPr lang="en-US" sz="1100" b="1" dirty="0">
                  <a:solidFill>
                    <a:srgbClr val="000000"/>
                  </a:solidFill>
                </a:rPr>
                <a:t>(N=9006)</a:t>
              </a:r>
              <a:r>
                <a:rPr lang="en-US" sz="1100" b="1" baseline="30000" dirty="0">
                  <a:solidFill>
                    <a:srgbClr val="000000"/>
                  </a:solidFill>
                </a:rPr>
                <a:t>2</a:t>
              </a:r>
              <a:endParaRPr lang="en-US" sz="1100" b="1" dirty="0">
                <a:solidFill>
                  <a:srgbClr val="000000"/>
                </a:solidFill>
              </a:endParaRPr>
            </a:p>
          </p:txBody>
        </p:sp>
        <p:grpSp>
          <p:nvGrpSpPr>
            <p:cNvPr id="28" name="Group 27"/>
            <p:cNvGrpSpPr/>
            <p:nvPr/>
          </p:nvGrpSpPr>
          <p:grpSpPr>
            <a:xfrm rot="16200000">
              <a:off x="4052768" y="2786788"/>
              <a:ext cx="709864" cy="150209"/>
              <a:chOff x="1329265" y="5105400"/>
              <a:chExt cx="1600200" cy="228600"/>
            </a:xfrm>
          </p:grpSpPr>
          <p:cxnSp>
            <p:nvCxnSpPr>
              <p:cNvPr id="34" name="Straight Connector 33"/>
              <p:cNvCxnSpPr/>
              <p:nvPr/>
            </p:nvCxnSpPr>
            <p:spPr>
              <a:xfrm>
                <a:off x="1329265" y="5334000"/>
                <a:ext cx="1600200" cy="0"/>
              </a:xfrm>
              <a:prstGeom prst="line">
                <a:avLst/>
              </a:prstGeom>
              <a:noFill/>
              <a:ln w="2857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  <p:cxnSp>
            <p:nvCxnSpPr>
              <p:cNvPr id="35" name="Straight Connector 34"/>
              <p:cNvCxnSpPr/>
              <p:nvPr/>
            </p:nvCxnSpPr>
            <p:spPr>
              <a:xfrm flipV="1">
                <a:off x="2133600" y="5105400"/>
                <a:ext cx="0" cy="228600"/>
              </a:xfrm>
              <a:prstGeom prst="line">
                <a:avLst/>
              </a:prstGeom>
              <a:noFill/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</p:grpSp>
        <p:cxnSp>
          <p:nvCxnSpPr>
            <p:cNvPr id="29" name="Straight Arrow Connector 28"/>
            <p:cNvCxnSpPr/>
            <p:nvPr/>
          </p:nvCxnSpPr>
          <p:spPr>
            <a:xfrm>
              <a:off x="4476280" y="2518703"/>
              <a:ext cx="230880" cy="1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>
              <a:off x="4482804" y="3200541"/>
              <a:ext cx="230880" cy="1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Rounded Rectangle 35"/>
            <p:cNvSpPr/>
            <p:nvPr/>
          </p:nvSpPr>
          <p:spPr>
            <a:xfrm>
              <a:off x="4693136" y="2157528"/>
              <a:ext cx="2466452" cy="698863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1400" b="1" dirty="0">
                  <a:solidFill>
                    <a:srgbClr val="FFFFFF"/>
                  </a:solidFill>
                </a:rPr>
                <a:t>Ticagrelor DAPT</a:t>
              </a:r>
            </a:p>
            <a:p>
              <a:pPr algn="ctr">
                <a:defRPr/>
              </a:pPr>
              <a:r>
                <a:rPr lang="en-US" sz="1400" dirty="0">
                  <a:solidFill>
                    <a:srgbClr val="FFFFFF"/>
                  </a:solidFill>
                </a:rPr>
                <a:t>(Ticagrelor 90 mg BID </a:t>
              </a:r>
            </a:p>
            <a:p>
              <a:pPr algn="ctr">
                <a:defRPr/>
              </a:pPr>
              <a:r>
                <a:rPr lang="en-US" sz="1400" dirty="0">
                  <a:solidFill>
                    <a:srgbClr val="FFFFFF"/>
                  </a:solidFill>
                </a:rPr>
                <a:t>+ ASA 81-100 mg QD)</a:t>
              </a:r>
            </a:p>
          </p:txBody>
        </p: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xmlns="" id="{B77C6C8E-27EC-4988-A86E-BF5F059BE20E}"/>
                </a:ext>
              </a:extLst>
            </p:cNvPr>
            <p:cNvCxnSpPr/>
            <p:nvPr/>
          </p:nvCxnSpPr>
          <p:spPr>
            <a:xfrm>
              <a:off x="4407700" y="2011255"/>
              <a:ext cx="0" cy="1737360"/>
            </a:xfrm>
            <a:prstGeom prst="line">
              <a:avLst/>
            </a:prstGeom>
            <a:ln w="19050">
              <a:solidFill>
                <a:schemeClr val="accent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Rounded Rectangle 14">
              <a:extLst>
                <a:ext uri="{FF2B5EF4-FFF2-40B4-BE49-F238E27FC236}">
                  <a16:creationId xmlns:a16="http://schemas.microsoft.com/office/drawing/2014/main" xmlns="" id="{9B2FE7FC-0B47-46BC-AD9F-95738DD54036}"/>
                </a:ext>
              </a:extLst>
            </p:cNvPr>
            <p:cNvSpPr/>
            <p:nvPr/>
          </p:nvSpPr>
          <p:spPr bwMode="auto">
            <a:xfrm>
              <a:off x="798261" y="2032584"/>
              <a:ext cx="1377245" cy="1601406"/>
            </a:xfrm>
            <a:prstGeom prst="roundRect">
              <a:avLst>
                <a:gd name="adj" fmla="val 7661"/>
              </a:avLst>
            </a:prstGeom>
            <a:solidFill>
              <a:schemeClr val="accent3">
                <a:lumMod val="50000"/>
              </a:schemeClr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68580" tIns="34290" rIns="68580" bIns="3429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400" kern="0" dirty="0">
                  <a:solidFill>
                    <a:srgbClr val="FFFFFF"/>
                  </a:solidFill>
                  <a:latin typeface="Arial (Body)"/>
                  <a:cs typeface="Arial" panose="020B0604020202020204" pitchFamily="34" charset="0"/>
                </a:rPr>
                <a:t>High-</a:t>
              </a:r>
              <a:r>
                <a:rPr lang="en-US" sz="1400" kern="0" dirty="0" err="1">
                  <a:solidFill>
                    <a:srgbClr val="FFFFFF"/>
                  </a:solidFill>
                  <a:latin typeface="Arial (Body)"/>
                  <a:cs typeface="Arial" panose="020B0604020202020204" pitchFamily="34" charset="0"/>
                </a:rPr>
                <a:t>risk</a:t>
              </a:r>
              <a:r>
                <a:rPr lang="en-US" sz="1400" kern="0" baseline="30000" dirty="0" err="1">
                  <a:solidFill>
                    <a:srgbClr val="FFFFFF"/>
                  </a:solidFill>
                  <a:latin typeface="Arial (Body)"/>
                  <a:cs typeface="Arial" panose="020B0604020202020204" pitchFamily="34" charset="0"/>
                </a:rPr>
                <a:t>a</a:t>
              </a:r>
              <a:r>
                <a:rPr lang="en-US" sz="1400" kern="0" dirty="0">
                  <a:solidFill>
                    <a:srgbClr val="FFFFFF"/>
                  </a:solidFill>
                  <a:latin typeface="Arial (Body)"/>
                  <a:cs typeface="Arial" panose="020B0604020202020204" pitchFamily="34" charset="0"/>
                </a:rPr>
                <a:t> patients aged ≥18 years undergoing PCI with </a:t>
              </a:r>
            </a:p>
            <a:p>
              <a:pPr algn="ctr"/>
              <a:r>
                <a:rPr lang="en-US" sz="1400" kern="0" dirty="0">
                  <a:solidFill>
                    <a:srgbClr val="FFFFFF"/>
                  </a:solidFill>
                  <a:latin typeface="Arial (Body)"/>
                  <a:cs typeface="Arial" panose="020B0604020202020204" pitchFamily="34" charset="0"/>
                </a:rPr>
                <a:t>≥1 DES placement</a:t>
              </a:r>
              <a:endParaRPr lang="en-US" sz="1400" dirty="0">
                <a:solidFill>
                  <a:srgbClr val="FFFFFF"/>
                </a:solidFill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xmlns="" id="{F1C41C19-A978-4B72-A6A4-8C71BA1F6629}"/>
                </a:ext>
              </a:extLst>
            </p:cNvPr>
            <p:cNvSpPr txBox="1"/>
            <p:nvPr/>
          </p:nvSpPr>
          <p:spPr>
            <a:xfrm>
              <a:off x="6697953" y="3822304"/>
              <a:ext cx="992390" cy="2862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  <a:spcBef>
                  <a:spcPts val="1200"/>
                </a:spcBef>
                <a:buClr>
                  <a:srgbClr val="7F134C"/>
                </a:buClr>
              </a:pPr>
              <a:r>
                <a:rPr lang="en-US" sz="1400" b="1" dirty="0">
                  <a:solidFill>
                    <a:srgbClr val="000000"/>
                  </a:solidFill>
                </a:rPr>
                <a:t>15 mo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xmlns="" id="{EFF5C1FC-B46C-433D-821F-1F0C2B5AE986}"/>
                </a:ext>
              </a:extLst>
            </p:cNvPr>
            <p:cNvSpPr txBox="1"/>
            <p:nvPr/>
          </p:nvSpPr>
          <p:spPr>
            <a:xfrm>
              <a:off x="9148053" y="3822304"/>
              <a:ext cx="942529" cy="2862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  <a:spcBef>
                  <a:spcPts val="1200"/>
                </a:spcBef>
                <a:buClr>
                  <a:srgbClr val="7F134C"/>
                </a:buClr>
              </a:pPr>
              <a:r>
                <a:rPr lang="en-US" sz="1400" b="1" dirty="0">
                  <a:solidFill>
                    <a:srgbClr val="000000"/>
                  </a:solidFill>
                </a:rPr>
                <a:t>18 mo</a:t>
              </a:r>
            </a:p>
          </p:txBody>
        </p:sp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xmlns="" id="{119F5BEB-2FBA-49FA-A64C-FA62ABAA208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24993" y="3776969"/>
              <a:ext cx="7441217" cy="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Oval 54">
              <a:extLst>
                <a:ext uri="{FF2B5EF4-FFF2-40B4-BE49-F238E27FC236}">
                  <a16:creationId xmlns:a16="http://schemas.microsoft.com/office/drawing/2014/main" xmlns="" id="{64C5C28E-9EF5-45A3-907A-4E45080C0FC5}"/>
                </a:ext>
              </a:extLst>
            </p:cNvPr>
            <p:cNvSpPr/>
            <p:nvPr/>
          </p:nvSpPr>
          <p:spPr>
            <a:xfrm>
              <a:off x="4357539" y="3735324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 dirty="0">
                <a:solidFill>
                  <a:srgbClr val="FFFFFF"/>
                </a:solidFill>
              </a:endParaRP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xmlns="" id="{A4B41D45-B3FD-4135-9537-6CF9AA636BEF}"/>
                </a:ext>
              </a:extLst>
            </p:cNvPr>
            <p:cNvSpPr txBox="1"/>
            <p:nvPr/>
          </p:nvSpPr>
          <p:spPr>
            <a:xfrm>
              <a:off x="3930065" y="3822304"/>
              <a:ext cx="992390" cy="2862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  <a:spcBef>
                  <a:spcPts val="1200"/>
                </a:spcBef>
                <a:buClr>
                  <a:srgbClr val="7F134C"/>
                </a:buClr>
              </a:pPr>
              <a:r>
                <a:rPr lang="en-US" sz="1400" b="1" dirty="0">
                  <a:solidFill>
                    <a:srgbClr val="000000"/>
                  </a:solidFill>
                </a:rPr>
                <a:t>3 mo</a:t>
              </a:r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xmlns="" id="{AA3D5A01-9DAD-4EAA-8978-C1C76AB5C01E}"/>
                </a:ext>
              </a:extLst>
            </p:cNvPr>
            <p:cNvSpPr/>
            <p:nvPr/>
          </p:nvSpPr>
          <p:spPr>
            <a:xfrm>
              <a:off x="7124190" y="3723602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 dirty="0">
                <a:solidFill>
                  <a:srgbClr val="FFFFFF"/>
                </a:solidFill>
              </a:endParaRPr>
            </a:p>
          </p:txBody>
        </p:sp>
      </p:grpSp>
      <p:sp>
        <p:nvSpPr>
          <p:cNvPr id="58" name="Slide Number Placeholder 2">
            <a:extLst>
              <a:ext uri="{FF2B5EF4-FFF2-40B4-BE49-F238E27FC236}">
                <a16:creationId xmlns:a16="http://schemas.microsoft.com/office/drawing/2014/main" xmlns="" id="{373D0D25-69ED-46A4-8B3C-AC50C27F1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591300"/>
            <a:ext cx="487680" cy="266700"/>
          </a:xfrm>
        </p:spPr>
        <p:txBody>
          <a:bodyPr/>
          <a:lstStyle/>
          <a:p>
            <a:fld id="{CC7432E5-F8E0-41AE-9A6B-AD730338B005}" type="slidenum">
              <a:rPr lang="en-US" smtClean="0">
                <a:solidFill>
                  <a:srgbClr val="000000"/>
                </a:solidFill>
              </a:rPr>
              <a:pPr/>
              <a:t>30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61892954-A695-4D4F-A3F2-B65C003D1534}"/>
              </a:ext>
            </a:extLst>
          </p:cNvPr>
          <p:cNvSpPr txBox="1"/>
          <p:nvPr/>
        </p:nvSpPr>
        <p:spPr>
          <a:xfrm>
            <a:off x="386498" y="5526798"/>
            <a:ext cx="11348301" cy="738664"/>
          </a:xfrm>
          <a:prstGeom prst="rect">
            <a:avLst/>
          </a:prstGeom>
          <a:noFill/>
          <a:ln w="28575">
            <a:solidFill>
              <a:srgbClr val="75B6EB"/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050" b="1" baseline="30000" dirty="0">
                <a:solidFill>
                  <a:srgbClr val="000000"/>
                </a:solidFill>
              </a:rPr>
              <a:t>b</a:t>
            </a:r>
            <a:r>
              <a:rPr lang="en-US" sz="1050" b="1" dirty="0">
                <a:solidFill>
                  <a:srgbClr val="000000"/>
                </a:solidFill>
              </a:rPr>
              <a:t>Event-free if none of the following:</a:t>
            </a:r>
          </a:p>
          <a:p>
            <a:pPr marL="119063" indent="-119063">
              <a:buFont typeface="Arial" panose="020B0604020202020204" pitchFamily="34" charset="0"/>
              <a:buChar char="•"/>
              <a:defRPr/>
            </a:pPr>
            <a:r>
              <a:rPr lang="en-US" sz="1050" dirty="0">
                <a:solidFill>
                  <a:srgbClr val="000000"/>
                </a:solidFill>
              </a:rPr>
              <a:t>Major bleeding (</a:t>
            </a:r>
            <a:r>
              <a:rPr lang="en-US" sz="1050" dirty="0">
                <a:solidFill>
                  <a:srgbClr val="000000"/>
                </a:solidFill>
                <a:sym typeface="Symbol" panose="05050102010706020507" pitchFamily="18" charset="2"/>
              </a:rPr>
              <a:t></a:t>
            </a:r>
            <a:r>
              <a:rPr lang="en-US" sz="1050" dirty="0">
                <a:solidFill>
                  <a:srgbClr val="000000"/>
                </a:solidFill>
              </a:rPr>
              <a:t>BARC type 3b); ischemic event after PCI (eg, non-fatal MI, definite or probable stent thrombosis, ischemic stroke, coronary revascularization with DES); no longer taking DAPT with ticagrelor + ASA; non physician-guided cessation of ASA or ticagrelor of </a:t>
            </a:r>
            <a:r>
              <a:rPr lang="en-US" sz="1050" dirty="0">
                <a:solidFill>
                  <a:srgbClr val="000000"/>
                </a:solidFill>
                <a:sym typeface="Symbol" panose="05050102010706020507" pitchFamily="18" charset="2"/>
              </a:rPr>
              <a:t></a:t>
            </a:r>
            <a:r>
              <a:rPr lang="en-US" sz="1050" dirty="0">
                <a:solidFill>
                  <a:srgbClr val="000000"/>
                </a:solidFill>
              </a:rPr>
              <a:t>5 consecutive days; current indication for oral anticoagulation or high dose ASA; renal failure requiring dialysis; woman of child bearing potential; refusal of randomization by patient or treating physician; withdrawal of consent; lost to follow-up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6309076D-8404-4B59-8718-8E58D76FF44E}"/>
              </a:ext>
            </a:extLst>
          </p:cNvPr>
          <p:cNvGrpSpPr/>
          <p:nvPr/>
        </p:nvGrpSpPr>
        <p:grpSpPr>
          <a:xfrm>
            <a:off x="9869864" y="4581845"/>
            <a:ext cx="1563157" cy="275059"/>
            <a:chOff x="9935849" y="4628981"/>
            <a:chExt cx="1497172" cy="229242"/>
          </a:xfrm>
        </p:grpSpPr>
        <p:sp>
          <p:nvSpPr>
            <p:cNvPr id="40" name="Rounded Rectangle 20">
              <a:hlinkClick r:id="rId3" action="ppaction://hlinksldjump"/>
              <a:extLst>
                <a:ext uri="{FF2B5EF4-FFF2-40B4-BE49-F238E27FC236}">
                  <a16:creationId xmlns:a16="http://schemas.microsoft.com/office/drawing/2014/main" xmlns="" id="{5A6CF3C2-2E95-4EC6-9D60-940C3E018A36}"/>
                </a:ext>
              </a:extLst>
            </p:cNvPr>
            <p:cNvSpPr/>
            <p:nvPr/>
          </p:nvSpPr>
          <p:spPr>
            <a:xfrm>
              <a:off x="9935849" y="4628981"/>
              <a:ext cx="1497172" cy="22924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>
                <a:defRPr/>
              </a:pPr>
              <a:r>
                <a:rPr lang="en-US" sz="1000" b="1" dirty="0">
                  <a:solidFill>
                    <a:srgbClr val="000000"/>
                  </a:solidFill>
                </a:rPr>
                <a:t>Exclusion Criteria</a:t>
              </a:r>
              <a:endParaRPr lang="en-US" sz="1000" dirty="0">
                <a:solidFill>
                  <a:srgbClr val="000000"/>
                </a:solidFill>
              </a:endParaRPr>
            </a:p>
          </p:txBody>
        </p:sp>
        <p:pic>
          <p:nvPicPr>
            <p:cNvPr id="46" name="Picture 45">
              <a:hlinkClick r:id="rId3" action="ppaction://hlinksldjump"/>
              <a:extLst>
                <a:ext uri="{FF2B5EF4-FFF2-40B4-BE49-F238E27FC236}">
                  <a16:creationId xmlns:a16="http://schemas.microsoft.com/office/drawing/2014/main" xmlns="" id="{BA5A6849-8381-46A9-9B54-CF82008FCDF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54659" y="4647836"/>
              <a:ext cx="227708" cy="19814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86627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AE5242E-20BD-4563-B526-AC33ABDF1E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TWILIGHT: Patient Distribution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9D1FBD49-8C83-47D7-8565-D02FE7F59D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432E5-F8E0-41AE-9A6B-AD730338B005}" type="slidenum">
              <a:rPr lang="en-US" smtClean="0">
                <a:solidFill>
                  <a:srgbClr val="000000"/>
                </a:solidFill>
              </a:rPr>
              <a:pPr/>
              <a:t>31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F57696A4-665B-4D3B-9178-8F84700B83A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BARC = Bleeding Academic Research Consortium; DAPT = dual antiplatelet therapy; GI = gastrointestinal; MI = myocardial infarction.</a:t>
            </a:r>
          </a:p>
          <a:p>
            <a:r>
              <a:rPr lang="en-US" dirty="0"/>
              <a:t>Mehran R et al. Article and supplementary appendix online ahead of print. </a:t>
            </a:r>
            <a:r>
              <a:rPr lang="en-US" i="1" dirty="0"/>
              <a:t>N </a:t>
            </a:r>
            <a:r>
              <a:rPr lang="en-US" i="1" dirty="0" err="1"/>
              <a:t>Engl</a:t>
            </a:r>
            <a:r>
              <a:rPr lang="en-US" i="1" dirty="0"/>
              <a:t> J Med</a:t>
            </a:r>
            <a:r>
              <a:rPr lang="en-US" dirty="0"/>
              <a:t>. 2019.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42C0052E-3D63-4C44-A4AA-2925037F0B15}"/>
              </a:ext>
            </a:extLst>
          </p:cNvPr>
          <p:cNvSpPr txBox="1"/>
          <p:nvPr/>
        </p:nvSpPr>
        <p:spPr>
          <a:xfrm>
            <a:off x="7135541" y="1230575"/>
            <a:ext cx="4897583" cy="2247424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txBody>
          <a:bodyPr wrap="square" numCol="2" rtlCol="0">
            <a:spAutoFit/>
          </a:bodyPr>
          <a:lstStyle/>
          <a:p>
            <a:endParaRPr lang="en-US" sz="1100" dirty="0">
              <a:solidFill>
                <a:srgbClr val="000000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500" dirty="0">
              <a:solidFill>
                <a:srgbClr val="000000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rgbClr val="000000"/>
                </a:solidFill>
              </a:rPr>
              <a:t>Lost to follow-up (n=106)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rgbClr val="000000"/>
                </a:solidFill>
              </a:rPr>
              <a:t>Adverse events (n=243)</a:t>
            </a:r>
          </a:p>
          <a:p>
            <a:pPr marL="347472" indent="-171450">
              <a:buFont typeface="Courier New" panose="02070309020205020404" pitchFamily="49" charset="0"/>
              <a:buChar char="o"/>
            </a:pPr>
            <a:r>
              <a:rPr lang="en-US" sz="1100" dirty="0">
                <a:solidFill>
                  <a:srgbClr val="000000"/>
                </a:solidFill>
              </a:rPr>
              <a:t>Any revascularization (n=134)</a:t>
            </a:r>
          </a:p>
          <a:p>
            <a:pPr marL="347472" indent="-171450">
              <a:buFont typeface="Courier New" panose="02070309020205020404" pitchFamily="49" charset="0"/>
              <a:buChar char="o"/>
            </a:pPr>
            <a:r>
              <a:rPr lang="en-US" sz="1100" dirty="0">
                <a:solidFill>
                  <a:srgbClr val="000000"/>
                </a:solidFill>
              </a:rPr>
              <a:t>Death, MI, or stroke (n=111)</a:t>
            </a:r>
          </a:p>
          <a:p>
            <a:pPr marL="347472" indent="-171450">
              <a:buFont typeface="Courier New" panose="02070309020205020404" pitchFamily="49" charset="0"/>
              <a:buChar char="o"/>
            </a:pPr>
            <a:r>
              <a:rPr lang="en-US" sz="1100" dirty="0">
                <a:solidFill>
                  <a:srgbClr val="000000"/>
                </a:solidFill>
              </a:rPr>
              <a:t>BARC type 3B or higher bleeding (n=52)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rgbClr val="000000"/>
                </a:solidFill>
              </a:rPr>
              <a:t>Consent withdrawal/ randomization refusal (n=267)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rgbClr val="000000"/>
                </a:solidFill>
              </a:rPr>
              <a:t>Other reasons (n=123)</a:t>
            </a:r>
          </a:p>
          <a:p>
            <a:endParaRPr lang="en-US" sz="1100" dirty="0">
              <a:solidFill>
                <a:srgbClr val="000000"/>
              </a:solidFill>
            </a:endParaRPr>
          </a:p>
          <a:p>
            <a:endParaRPr lang="en-US" sz="1100" dirty="0">
              <a:solidFill>
                <a:srgbClr val="000000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700" dirty="0">
              <a:solidFill>
                <a:srgbClr val="000000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rgbClr val="000000"/>
                </a:solidFill>
              </a:rPr>
              <a:t>DAPT non-adherence (n=1148)</a:t>
            </a:r>
          </a:p>
          <a:p>
            <a:pPr marL="347472" indent="-171450">
              <a:buFont typeface="Courier New" panose="02070309020205020404" pitchFamily="49" charset="0"/>
              <a:buChar char="o"/>
            </a:pPr>
            <a:r>
              <a:rPr lang="en-US" sz="1100" dirty="0">
                <a:solidFill>
                  <a:srgbClr val="000000"/>
                </a:solidFill>
              </a:rPr>
              <a:t>Shortness of breath (n=553)</a:t>
            </a:r>
          </a:p>
          <a:p>
            <a:pPr marL="347472" indent="-171450">
              <a:buFont typeface="Courier New" panose="02070309020205020404" pitchFamily="49" charset="0"/>
              <a:buChar char="o"/>
            </a:pPr>
            <a:r>
              <a:rPr lang="en-US" sz="1100" dirty="0">
                <a:solidFill>
                  <a:srgbClr val="000000"/>
                </a:solidFill>
              </a:rPr>
              <a:t>Physician directed (n=221)</a:t>
            </a:r>
          </a:p>
          <a:p>
            <a:pPr marL="347472" indent="-171450">
              <a:buFont typeface="Courier New" panose="02070309020205020404" pitchFamily="49" charset="0"/>
              <a:buChar char="o"/>
            </a:pPr>
            <a:r>
              <a:rPr lang="en-US" sz="1100" dirty="0">
                <a:solidFill>
                  <a:srgbClr val="000000"/>
                </a:solidFill>
              </a:rPr>
              <a:t>Non-compliance (n=95)</a:t>
            </a:r>
          </a:p>
          <a:p>
            <a:pPr marL="347472" indent="-171450">
              <a:buFont typeface="Courier New" panose="02070309020205020404" pitchFamily="49" charset="0"/>
              <a:buChar char="o"/>
            </a:pPr>
            <a:r>
              <a:rPr lang="en-US" sz="1100" dirty="0">
                <a:solidFill>
                  <a:srgbClr val="000000"/>
                </a:solidFill>
              </a:rPr>
              <a:t>Bleed (n=92)</a:t>
            </a:r>
          </a:p>
          <a:p>
            <a:pPr marL="347472" indent="-171450">
              <a:buFont typeface="Courier New" panose="02070309020205020404" pitchFamily="49" charset="0"/>
              <a:buChar char="o"/>
            </a:pPr>
            <a:r>
              <a:rPr lang="en-US" sz="1100" dirty="0">
                <a:solidFill>
                  <a:srgbClr val="000000"/>
                </a:solidFill>
              </a:rPr>
              <a:t>GI upset (n=64)</a:t>
            </a:r>
          </a:p>
          <a:p>
            <a:pPr marL="347472" indent="-171450">
              <a:buFont typeface="Courier New" panose="02070309020205020404" pitchFamily="49" charset="0"/>
              <a:buChar char="o"/>
            </a:pPr>
            <a:r>
              <a:rPr lang="en-US" sz="1100" dirty="0">
                <a:solidFill>
                  <a:srgbClr val="000000"/>
                </a:solidFill>
              </a:rPr>
              <a:t>Rash/allergic reaction (n=58)</a:t>
            </a:r>
          </a:p>
          <a:p>
            <a:pPr marL="347472" indent="-171450">
              <a:buFont typeface="Courier New" panose="02070309020205020404" pitchFamily="49" charset="0"/>
              <a:buChar char="o"/>
            </a:pPr>
            <a:r>
              <a:rPr lang="en-US" sz="1100" dirty="0">
                <a:solidFill>
                  <a:srgbClr val="000000"/>
                </a:solidFill>
              </a:rPr>
              <a:t>Oral anticoagulation (n=21)</a:t>
            </a:r>
          </a:p>
          <a:p>
            <a:pPr marL="347472" indent="-171450">
              <a:buFont typeface="Courier New" panose="02070309020205020404" pitchFamily="49" charset="0"/>
              <a:buChar char="o"/>
            </a:pPr>
            <a:r>
              <a:rPr lang="en-US" sz="1100" dirty="0">
                <a:solidFill>
                  <a:srgbClr val="000000"/>
                </a:solidFill>
              </a:rPr>
              <a:t>Other (n=225)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C9721512-A472-4671-ADA9-431CF64FC84E}"/>
              </a:ext>
            </a:extLst>
          </p:cNvPr>
          <p:cNvGrpSpPr/>
          <p:nvPr/>
        </p:nvGrpSpPr>
        <p:grpSpPr>
          <a:xfrm>
            <a:off x="-37598" y="1244031"/>
            <a:ext cx="9276603" cy="4709051"/>
            <a:chOff x="890289" y="1244031"/>
            <a:chExt cx="10086625" cy="4709051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4C11FC8F-B542-4224-8855-D80B7106FEBF}"/>
                </a:ext>
              </a:extLst>
            </p:cNvPr>
            <p:cNvSpPr txBox="1"/>
            <p:nvPr/>
          </p:nvSpPr>
          <p:spPr>
            <a:xfrm>
              <a:off x="4594201" y="1244031"/>
              <a:ext cx="2706438" cy="578882"/>
            </a:xfrm>
            <a:prstGeom prst="roundRect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rgbClr val="FFFFFF"/>
                  </a:solidFill>
                </a:rPr>
                <a:t>Enrolled</a:t>
              </a:r>
            </a:p>
            <a:p>
              <a:pPr algn="ctr"/>
              <a:r>
                <a:rPr lang="en-US" sz="1400" b="1" dirty="0">
                  <a:solidFill>
                    <a:srgbClr val="FFFFFF"/>
                  </a:solidFill>
                </a:rPr>
                <a:t>N=9006</a:t>
              </a:r>
              <a:endParaRPr lang="en-US" sz="1200" b="1" dirty="0">
                <a:solidFill>
                  <a:srgbClr val="FFFFFF"/>
                </a:solidFill>
              </a:endParaRP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xmlns="" id="{F5C1DCBF-C51F-4CDB-8419-EDDEB2A04F30}"/>
                </a:ext>
              </a:extLst>
            </p:cNvPr>
            <p:cNvCxnSpPr>
              <a:cxnSpLocks/>
            </p:cNvCxnSpPr>
            <p:nvPr/>
          </p:nvCxnSpPr>
          <p:spPr>
            <a:xfrm>
              <a:off x="4670748" y="3260018"/>
              <a:ext cx="2436605" cy="0"/>
            </a:xfrm>
            <a:prstGeom prst="line">
              <a:avLst/>
            </a:prstGeom>
            <a:ln w="38100" cap="sq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xmlns="" id="{7156264E-8226-434E-9CCD-6BFDC92A0327}"/>
                </a:ext>
              </a:extLst>
            </p:cNvPr>
            <p:cNvCxnSpPr>
              <a:cxnSpLocks/>
            </p:cNvCxnSpPr>
            <p:nvPr/>
          </p:nvCxnSpPr>
          <p:spPr>
            <a:xfrm>
              <a:off x="4670748" y="3260018"/>
              <a:ext cx="0" cy="262197"/>
            </a:xfrm>
            <a:prstGeom prst="straightConnector1">
              <a:avLst/>
            </a:prstGeom>
            <a:ln w="381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xmlns="" id="{089AC5FF-0BA4-4D0F-863E-88609E615255}"/>
                </a:ext>
              </a:extLst>
            </p:cNvPr>
            <p:cNvCxnSpPr>
              <a:cxnSpLocks/>
              <a:endCxn id="41" idx="0"/>
            </p:cNvCxnSpPr>
            <p:nvPr/>
          </p:nvCxnSpPr>
          <p:spPr>
            <a:xfrm>
              <a:off x="5947420" y="1831057"/>
              <a:ext cx="0" cy="473348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xmlns="" id="{3EDC4ECD-7275-4615-AACC-E44020C5D24A}"/>
                </a:ext>
              </a:extLst>
            </p:cNvPr>
            <p:cNvCxnSpPr>
              <a:cxnSpLocks/>
            </p:cNvCxnSpPr>
            <p:nvPr/>
          </p:nvCxnSpPr>
          <p:spPr>
            <a:xfrm>
              <a:off x="5959902" y="2028181"/>
              <a:ext cx="2729877" cy="0"/>
            </a:xfrm>
            <a:prstGeom prst="straightConnector1">
              <a:avLst/>
            </a:prstGeom>
            <a:ln w="381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xmlns="" id="{3259118D-990C-48F4-B82D-E329D5E08DF5}"/>
                </a:ext>
              </a:extLst>
            </p:cNvPr>
            <p:cNvSpPr txBox="1"/>
            <p:nvPr/>
          </p:nvSpPr>
          <p:spPr>
            <a:xfrm>
              <a:off x="3166180" y="3517589"/>
              <a:ext cx="2512427" cy="578882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rgbClr val="000000"/>
                  </a:solidFill>
                </a:rPr>
                <a:t>Ticagrelor Monotherapy n=3555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xmlns="" id="{80F6E047-667F-485F-9864-D7B66B26A1C7}"/>
                </a:ext>
              </a:extLst>
            </p:cNvPr>
            <p:cNvSpPr txBox="1"/>
            <p:nvPr/>
          </p:nvSpPr>
          <p:spPr>
            <a:xfrm>
              <a:off x="6666653" y="3522773"/>
              <a:ext cx="2000580" cy="578882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rgbClr val="000000"/>
                  </a:solidFill>
                </a:rPr>
                <a:t>Ticagrelor DAPT</a:t>
              </a:r>
            </a:p>
            <a:p>
              <a:pPr algn="ctr"/>
              <a:r>
                <a:rPr lang="en-US" sz="1400" b="1" dirty="0">
                  <a:solidFill>
                    <a:srgbClr val="000000"/>
                  </a:solidFill>
                </a:rPr>
                <a:t>n=3564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xmlns="" id="{5998B94F-526B-482E-B2A2-B8143716416D}"/>
                </a:ext>
              </a:extLst>
            </p:cNvPr>
            <p:cNvSpPr txBox="1"/>
            <p:nvPr/>
          </p:nvSpPr>
          <p:spPr>
            <a:xfrm>
              <a:off x="4594201" y="2304405"/>
              <a:ext cx="2706438" cy="578882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22225">
              <a:solidFill>
                <a:schemeClr val="accent3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rgbClr val="000000"/>
                  </a:solidFill>
                </a:rPr>
                <a:t>Randomized</a:t>
              </a:r>
            </a:p>
            <a:p>
              <a:pPr algn="ctr"/>
              <a:r>
                <a:rPr lang="en-US" sz="1400" b="1" dirty="0">
                  <a:solidFill>
                    <a:srgbClr val="000000"/>
                  </a:solidFill>
                </a:rPr>
                <a:t>n=7119</a:t>
              </a:r>
              <a:endParaRPr lang="en-US" sz="1100" b="1" dirty="0">
                <a:solidFill>
                  <a:srgbClr val="000000"/>
                </a:solidFill>
              </a:endParaRPr>
            </a:p>
          </p:txBody>
        </p: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xmlns="" id="{15E859E4-E7A7-4F71-AEB8-DABA72950A15}"/>
                </a:ext>
              </a:extLst>
            </p:cNvPr>
            <p:cNvCxnSpPr>
              <a:cxnSpLocks/>
              <a:stCxn id="41" idx="2"/>
            </p:cNvCxnSpPr>
            <p:nvPr/>
          </p:nvCxnSpPr>
          <p:spPr>
            <a:xfrm>
              <a:off x="5947420" y="2883287"/>
              <a:ext cx="0" cy="351331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xmlns="" id="{F2AB768E-AD09-4091-BFBE-A2C787A62381}"/>
                </a:ext>
              </a:extLst>
            </p:cNvPr>
            <p:cNvCxnSpPr>
              <a:cxnSpLocks/>
            </p:cNvCxnSpPr>
            <p:nvPr/>
          </p:nvCxnSpPr>
          <p:spPr>
            <a:xfrm>
              <a:off x="4196069" y="4101655"/>
              <a:ext cx="0" cy="1367812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Arrow Connector 59">
              <a:extLst>
                <a:ext uri="{FF2B5EF4-FFF2-40B4-BE49-F238E27FC236}">
                  <a16:creationId xmlns:a16="http://schemas.microsoft.com/office/drawing/2014/main" xmlns="" id="{757817C9-BB73-4D14-A2E5-AD4BB9FFF073}"/>
                </a:ext>
              </a:extLst>
            </p:cNvPr>
            <p:cNvCxnSpPr>
              <a:cxnSpLocks/>
            </p:cNvCxnSpPr>
            <p:nvPr/>
          </p:nvCxnSpPr>
          <p:spPr>
            <a:xfrm>
              <a:off x="7103598" y="3262819"/>
              <a:ext cx="0" cy="258328"/>
            </a:xfrm>
            <a:prstGeom prst="straightConnector1">
              <a:avLst/>
            </a:prstGeom>
            <a:ln w="381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xmlns="" id="{63C666B2-F90D-4E81-B74F-7C5A1EC34BFE}"/>
                </a:ext>
              </a:extLst>
            </p:cNvPr>
            <p:cNvSpPr txBox="1"/>
            <p:nvPr/>
          </p:nvSpPr>
          <p:spPr>
            <a:xfrm>
              <a:off x="3134269" y="5442304"/>
              <a:ext cx="2153580" cy="51077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rgbClr val="000000"/>
                  </a:solidFill>
                </a:rPr>
                <a:t>Month 15 Vital Status n=3546 (99.7%)</a:t>
              </a:r>
            </a:p>
          </p:txBody>
        </p: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xmlns="" id="{26B25EB8-C769-4DF5-AB8E-C40F96CAE6EE}"/>
                </a:ext>
              </a:extLst>
            </p:cNvPr>
            <p:cNvCxnSpPr>
              <a:cxnSpLocks/>
            </p:cNvCxnSpPr>
            <p:nvPr/>
          </p:nvCxnSpPr>
          <p:spPr>
            <a:xfrm>
              <a:off x="7608531" y="4101655"/>
              <a:ext cx="0" cy="1367812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xmlns="" id="{362C5F0F-49D0-4477-9A84-7A6F4D36EE33}"/>
                </a:ext>
              </a:extLst>
            </p:cNvPr>
            <p:cNvSpPr txBox="1"/>
            <p:nvPr/>
          </p:nvSpPr>
          <p:spPr>
            <a:xfrm>
              <a:off x="6663959" y="5441778"/>
              <a:ext cx="2153580" cy="51077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rgbClr val="000000"/>
                  </a:solidFill>
                </a:rPr>
                <a:t>Month 15 Vital Status n=3554 (99.7%)</a:t>
              </a: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xmlns="" id="{E2B2E22E-F50F-4394-9B10-9635A5DF86E2}"/>
                </a:ext>
              </a:extLst>
            </p:cNvPr>
            <p:cNvSpPr txBox="1"/>
            <p:nvPr/>
          </p:nvSpPr>
          <p:spPr>
            <a:xfrm>
              <a:off x="3119279" y="4530172"/>
              <a:ext cx="2153580" cy="51077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rgbClr val="000000"/>
                  </a:solidFill>
                </a:rPr>
                <a:t>Month 15 Follow-up n=3496 (98.3%)</a:t>
              </a: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xmlns="" id="{7DC8500D-138F-48B3-8109-2E76D8E99813}"/>
                </a:ext>
              </a:extLst>
            </p:cNvPr>
            <p:cNvSpPr txBox="1"/>
            <p:nvPr/>
          </p:nvSpPr>
          <p:spPr>
            <a:xfrm>
              <a:off x="6682331" y="4530172"/>
              <a:ext cx="2153580" cy="51077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rgbClr val="000000"/>
                  </a:solidFill>
                </a:rPr>
                <a:t>Month 15 Follow-up n=3511 (98.5%)</a:t>
              </a:r>
            </a:p>
          </p:txBody>
        </p:sp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xmlns="" id="{47669452-D913-44A2-BB3A-7289C8328062}"/>
                </a:ext>
              </a:extLst>
            </p:cNvPr>
            <p:cNvGrpSpPr/>
            <p:nvPr/>
          </p:nvGrpSpPr>
          <p:grpSpPr>
            <a:xfrm>
              <a:off x="7607282" y="4012939"/>
              <a:ext cx="3369632" cy="600164"/>
              <a:chOff x="7755862" y="4012939"/>
              <a:chExt cx="3369632" cy="600164"/>
            </a:xfrm>
          </p:grpSpPr>
          <p:cxnSp>
            <p:nvCxnSpPr>
              <p:cNvPr id="73" name="Straight Arrow Connector 72">
                <a:extLst>
                  <a:ext uri="{FF2B5EF4-FFF2-40B4-BE49-F238E27FC236}">
                    <a16:creationId xmlns:a16="http://schemas.microsoft.com/office/drawing/2014/main" xmlns="" id="{D80AAECE-3DED-464E-B427-320E91C1084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755862" y="4301481"/>
                <a:ext cx="1426238" cy="0"/>
              </a:xfrm>
              <a:prstGeom prst="straightConnector1">
                <a:avLst/>
              </a:prstGeom>
              <a:ln w="381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xmlns="" id="{195B2CC7-FA14-4345-AFD5-BF604F1C95A9}"/>
                  </a:ext>
                </a:extLst>
              </p:cNvPr>
              <p:cNvSpPr txBox="1"/>
              <p:nvPr/>
            </p:nvSpPr>
            <p:spPr>
              <a:xfrm>
                <a:off x="9215772" y="4012939"/>
                <a:ext cx="1909722" cy="6001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dirty="0">
                    <a:solidFill>
                      <a:srgbClr val="000000"/>
                    </a:solidFill>
                  </a:rPr>
                  <a:t>25 withdrew consent</a:t>
                </a:r>
              </a:p>
              <a:p>
                <a:r>
                  <a:rPr lang="en-US" sz="1100" dirty="0">
                    <a:solidFill>
                      <a:srgbClr val="000000"/>
                    </a:solidFill>
                  </a:rPr>
                  <a:t>27 lost to follow-up</a:t>
                </a:r>
              </a:p>
              <a:p>
                <a:r>
                  <a:rPr lang="en-US" sz="1100" dirty="0">
                    <a:solidFill>
                      <a:srgbClr val="000000"/>
                    </a:solidFill>
                  </a:rPr>
                  <a:t>1 physician withdrew</a:t>
                </a:r>
              </a:p>
            </p:txBody>
          </p:sp>
        </p:grp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xmlns="" id="{B7739983-3880-49B5-B903-E00881AA06EF}"/>
                </a:ext>
              </a:extLst>
            </p:cNvPr>
            <p:cNvSpPr txBox="1"/>
            <p:nvPr/>
          </p:nvSpPr>
          <p:spPr>
            <a:xfrm>
              <a:off x="890289" y="4101655"/>
              <a:ext cx="190972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100" dirty="0">
                  <a:solidFill>
                    <a:srgbClr val="000000"/>
                  </a:solidFill>
                </a:rPr>
                <a:t>18 withdrew consent</a:t>
              </a:r>
            </a:p>
            <a:p>
              <a:pPr algn="r"/>
              <a:r>
                <a:rPr lang="en-US" sz="1100" dirty="0">
                  <a:solidFill>
                    <a:srgbClr val="000000"/>
                  </a:solidFill>
                </a:rPr>
                <a:t>41 lost to follow-up</a:t>
              </a:r>
            </a:p>
          </p:txBody>
        </p:sp>
        <p:cxnSp>
          <p:nvCxnSpPr>
            <p:cNvPr id="83" name="Straight Arrow Connector 82">
              <a:extLst>
                <a:ext uri="{FF2B5EF4-FFF2-40B4-BE49-F238E27FC236}">
                  <a16:creationId xmlns:a16="http://schemas.microsoft.com/office/drawing/2014/main" xmlns="" id="{E086EFE7-DDEE-4647-8DB1-2947BA7682B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785872" y="4301480"/>
              <a:ext cx="1414438" cy="0"/>
            </a:xfrm>
            <a:prstGeom prst="straightConnector1">
              <a:avLst/>
            </a:prstGeom>
            <a:ln w="381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xmlns="" id="{AADCC499-782D-4E6E-8B60-E382B28E6A5B}"/>
                </a:ext>
              </a:extLst>
            </p:cNvPr>
            <p:cNvSpPr txBox="1"/>
            <p:nvPr/>
          </p:nvSpPr>
          <p:spPr>
            <a:xfrm>
              <a:off x="1205316" y="4663379"/>
              <a:ext cx="190972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100" dirty="0">
                  <a:solidFill>
                    <a:srgbClr val="000000"/>
                  </a:solidFill>
                </a:rPr>
                <a:t>Includes 34 deaths</a:t>
              </a:r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xmlns="" id="{68F89C23-F539-4870-950C-A08F1186A355}"/>
                </a:ext>
              </a:extLst>
            </p:cNvPr>
            <p:cNvSpPr txBox="1"/>
            <p:nvPr/>
          </p:nvSpPr>
          <p:spPr>
            <a:xfrm>
              <a:off x="8834802" y="4663379"/>
              <a:ext cx="190972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>
                  <a:solidFill>
                    <a:srgbClr val="000000"/>
                  </a:solidFill>
                </a:rPr>
                <a:t>Includes 48 deaths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63C7BB1-998D-4EFC-9EB5-51E956300C4A}"/>
              </a:ext>
            </a:extLst>
          </p:cNvPr>
          <p:cNvSpPr txBox="1"/>
          <p:nvPr/>
        </p:nvSpPr>
        <p:spPr>
          <a:xfrm>
            <a:off x="7883442" y="1301128"/>
            <a:ext cx="334158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solidFill>
                  <a:srgbClr val="000000"/>
                </a:solidFill>
              </a:rPr>
              <a:t>Excluded from randomization (n=1887):</a:t>
            </a:r>
          </a:p>
        </p:txBody>
      </p:sp>
    </p:spTree>
    <p:extLst>
      <p:ext uri="{BB962C8B-B14F-4D97-AF65-F5344CB8AC3E}">
        <p14:creationId xmlns:p14="http://schemas.microsoft.com/office/powerpoint/2010/main" val="3132058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AE5242E-20BD-4563-B526-AC33ABDF1E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TWILIGHT: Baseline Demographics of the Randomized Population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9D1FBD49-8C83-47D7-8565-D02FE7F59D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432E5-F8E0-41AE-9A6B-AD730338B005}" type="slidenum">
              <a:rPr lang="en-US" smtClean="0">
                <a:solidFill>
                  <a:srgbClr val="000000"/>
                </a:solidFill>
              </a:rPr>
              <a:pPr/>
              <a:t>32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F57696A4-665B-4D3B-9178-8F84700B83A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baseline="30000" dirty="0" err="1"/>
              <a:t>a</a:t>
            </a:r>
            <a:r>
              <a:rPr lang="en-US" dirty="0" err="1"/>
              <a:t>Data</a:t>
            </a:r>
            <a:r>
              <a:rPr lang="en-US" dirty="0"/>
              <a:t> presented as number (%) or number/total number of patients (%) unless otherwise noted. </a:t>
            </a:r>
          </a:p>
          <a:p>
            <a:r>
              <a:rPr lang="en-US" dirty="0"/>
              <a:t>Mehran R et al. Online ahead of print. </a:t>
            </a:r>
            <a:r>
              <a:rPr lang="en-US" i="1" dirty="0"/>
              <a:t>N </a:t>
            </a:r>
            <a:r>
              <a:rPr lang="en-US" i="1" dirty="0" err="1"/>
              <a:t>Engl</a:t>
            </a:r>
            <a:r>
              <a:rPr lang="en-US" i="1" dirty="0"/>
              <a:t> J Med</a:t>
            </a:r>
            <a:r>
              <a:rPr lang="en-US" dirty="0"/>
              <a:t>. 2019.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xmlns="" id="{BC4D5738-6D91-471A-9D0A-D1DA89DB2D5D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193684" y="1156355"/>
          <a:ext cx="9656951" cy="5107973"/>
        </p:xfrm>
        <a:graphic>
          <a:graphicData uri="http://schemas.openxmlformats.org/drawingml/2006/table">
            <a:tbl>
              <a:tblPr/>
              <a:tblGrid>
                <a:gridCol w="368052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98821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98821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512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bg1"/>
                          </a:solidFill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Characteristic</a:t>
                      </a:r>
                      <a:r>
                        <a:rPr lang="en-US" sz="1100" b="1" baseline="30000" dirty="0">
                          <a:solidFill>
                            <a:schemeClr val="bg1"/>
                          </a:solidFill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a</a:t>
                      </a:r>
                      <a:endParaRPr lang="en-GB" sz="1100" b="1" dirty="0">
                        <a:solidFill>
                          <a:schemeClr val="bg1"/>
                        </a:solidFill>
                        <a:latin typeface="Arial" pitchFamily="34" charset="0"/>
                        <a:ea typeface="MS Mincho"/>
                        <a:cs typeface="Arial" pitchFamily="34" charset="0"/>
                      </a:endParaRPr>
                    </a:p>
                  </a:txBody>
                  <a:tcPr marL="45720" marR="45720" marT="18288" marB="18288" anchor="b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bg1"/>
                          </a:solidFill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Ticagrelor Monotherapy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bg1"/>
                          </a:solidFill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(n=3555)</a:t>
                      </a:r>
                      <a:endParaRPr lang="en-GB" sz="1100" b="1" dirty="0">
                        <a:solidFill>
                          <a:schemeClr val="bg1"/>
                        </a:solidFill>
                        <a:latin typeface="Arial" pitchFamily="34" charset="0"/>
                        <a:ea typeface="MS Mincho"/>
                        <a:cs typeface="Arial" pitchFamily="34" charset="0"/>
                      </a:endParaRPr>
                    </a:p>
                  </a:txBody>
                  <a:tcPr marL="45720" marR="45720" marT="18288" marB="18288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bg1"/>
                          </a:solidFill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Ticagrelor DAPT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bg1"/>
                          </a:solidFill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(n=3564)</a:t>
                      </a:r>
                      <a:endParaRPr lang="en-GB" sz="1100" b="1" dirty="0">
                        <a:solidFill>
                          <a:schemeClr val="bg1"/>
                        </a:solidFill>
                        <a:latin typeface="Arial" pitchFamily="34" charset="0"/>
                        <a:ea typeface="MS Mincho"/>
                        <a:cs typeface="Arial" pitchFamily="34" charset="0"/>
                      </a:endParaRPr>
                    </a:p>
                  </a:txBody>
                  <a:tcPr marL="45720" marR="45720" marT="18288" marB="18288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058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b="1" i="0" dirty="0">
                          <a:solidFill>
                            <a:schemeClr val="tx1"/>
                          </a:solidFill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Clinical parameters</a:t>
                      </a:r>
                      <a:endParaRPr lang="en-GB" sz="1100" b="1" i="0" dirty="0">
                        <a:solidFill>
                          <a:schemeClr val="tx1"/>
                        </a:solidFill>
                        <a:latin typeface="Arial" pitchFamily="34" charset="0"/>
                        <a:ea typeface="MS Mincho"/>
                        <a:cs typeface="Arial" pitchFamily="34" charset="0"/>
                      </a:endParaRPr>
                    </a:p>
                  </a:txBody>
                  <a:tcPr marL="45720" marR="45720" marT="18288" marB="18288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100" b="1" i="0" dirty="0">
                        <a:solidFill>
                          <a:schemeClr val="tx1"/>
                        </a:solidFill>
                        <a:latin typeface="Arial" pitchFamily="34" charset="0"/>
                        <a:ea typeface="MS Mincho"/>
                        <a:cs typeface="Arial" pitchFamily="34" charset="0"/>
                      </a:endParaRPr>
                    </a:p>
                  </a:txBody>
                  <a:tcPr marL="45720" marR="45720" marT="18288" marB="18288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100" b="1" i="0" dirty="0">
                        <a:solidFill>
                          <a:schemeClr val="tx1"/>
                        </a:solidFill>
                        <a:latin typeface="Arial" pitchFamily="34" charset="0"/>
                        <a:ea typeface="MS Mincho"/>
                        <a:cs typeface="Arial" pitchFamily="34" charset="0"/>
                      </a:endParaRPr>
                    </a:p>
                  </a:txBody>
                  <a:tcPr marL="45720" marR="45720" marT="18288" marB="18288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05847">
                <a:tc>
                  <a:txBody>
                    <a:bodyPr/>
                    <a:lstStyle/>
                    <a:p>
                      <a:pPr marL="114300" indent="0"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Age, years (mean 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latin typeface="Arial" pitchFamily="34" charset="0"/>
                          <a:ea typeface="MS Mincho"/>
                          <a:cs typeface="Arial" pitchFamily="34" charset="0"/>
                          <a:sym typeface="Symbol" panose="05050102010706020507" pitchFamily="18" charset="2"/>
                        </a:rPr>
                        <a:t> SD)</a:t>
                      </a:r>
                      <a:endParaRPr lang="en-GB" sz="1100" dirty="0">
                        <a:solidFill>
                          <a:schemeClr val="tx1"/>
                        </a:solidFill>
                        <a:latin typeface="Arial" pitchFamily="34" charset="0"/>
                        <a:ea typeface="MS Mincho"/>
                        <a:cs typeface="Arial" pitchFamily="34" charset="0"/>
                      </a:endParaRPr>
                    </a:p>
                  </a:txBody>
                  <a:tcPr marL="45720" marR="45720" marT="18288" marB="18288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chemeClr val="tx1"/>
                          </a:solidFill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65.2 </a:t>
                      </a:r>
                      <a:r>
                        <a:rPr lang="en-GB" sz="1100" dirty="0">
                          <a:solidFill>
                            <a:schemeClr val="tx1"/>
                          </a:solidFill>
                          <a:latin typeface="Arial" pitchFamily="34" charset="0"/>
                          <a:ea typeface="MS Mincho"/>
                          <a:cs typeface="Arial" pitchFamily="34" charset="0"/>
                          <a:sym typeface="Symbol" panose="05050102010706020507" pitchFamily="18" charset="2"/>
                        </a:rPr>
                        <a:t> 10.3</a:t>
                      </a:r>
                      <a:endParaRPr lang="en-GB" sz="1100" dirty="0">
                        <a:solidFill>
                          <a:schemeClr val="tx1"/>
                        </a:solidFill>
                        <a:latin typeface="Arial" pitchFamily="34" charset="0"/>
                        <a:ea typeface="MS Mincho"/>
                        <a:cs typeface="Arial" pitchFamily="34" charset="0"/>
                      </a:endParaRPr>
                    </a:p>
                  </a:txBody>
                  <a:tcPr marL="45720" marR="45720" marT="18288" marB="18288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65.1 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latin typeface="Arial" pitchFamily="34" charset="0"/>
                          <a:ea typeface="MS Mincho"/>
                          <a:cs typeface="Arial" pitchFamily="34" charset="0"/>
                          <a:sym typeface="Symbol" panose="05050102010706020507" pitchFamily="18" charset="2"/>
                        </a:rPr>
                        <a:t> 10.4</a:t>
                      </a:r>
                      <a:endParaRPr lang="en-GB" sz="1100" dirty="0">
                        <a:solidFill>
                          <a:schemeClr val="tx1"/>
                        </a:solidFill>
                        <a:latin typeface="Arial" pitchFamily="34" charset="0"/>
                        <a:ea typeface="MS Mincho"/>
                        <a:cs typeface="Arial" pitchFamily="34" charset="0"/>
                      </a:endParaRPr>
                    </a:p>
                  </a:txBody>
                  <a:tcPr marL="45720" marR="45720" marT="18288" marB="18288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05847">
                <a:tc>
                  <a:txBody>
                    <a:bodyPr/>
                    <a:lstStyle/>
                    <a:p>
                      <a:pPr marL="114300" indent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110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Female</a:t>
                      </a:r>
                    </a:p>
                  </a:txBody>
                  <a:tcPr marL="45720" marR="45720" marT="18288" marB="18288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chemeClr val="tx1"/>
                          </a:solidFill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846 (23.8)</a:t>
                      </a:r>
                    </a:p>
                  </a:txBody>
                  <a:tcPr marL="45720" marR="45720" marT="18288" marB="18288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chemeClr val="tx1"/>
                          </a:solidFill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852 (23.9)</a:t>
                      </a:r>
                    </a:p>
                  </a:txBody>
                  <a:tcPr marL="45720" marR="45720" marT="18288" marB="18288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05847">
                <a:tc>
                  <a:txBody>
                    <a:bodyPr/>
                    <a:lstStyle/>
                    <a:p>
                      <a:pPr marL="114300" indent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1100" kern="120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Nonwhite</a:t>
                      </a:r>
                      <a:r>
                        <a:rPr lang="en-GB" sz="110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 race</a:t>
                      </a:r>
                    </a:p>
                  </a:txBody>
                  <a:tcPr marL="45720" marR="45720" marT="18288" marB="18288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chemeClr val="tx1"/>
                          </a:solidFill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1110 (31.2)</a:t>
                      </a:r>
                    </a:p>
                  </a:txBody>
                  <a:tcPr marL="45720" marR="45720" marT="18288" marB="18288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chemeClr val="tx1"/>
                          </a:solidFill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1086 (30.5)</a:t>
                      </a:r>
                    </a:p>
                  </a:txBody>
                  <a:tcPr marL="45720" marR="45720" marT="18288" marB="18288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400006698"/>
                  </a:ext>
                </a:extLst>
              </a:tr>
              <a:tr h="205847">
                <a:tc>
                  <a:txBody>
                    <a:bodyPr/>
                    <a:lstStyle/>
                    <a:p>
                      <a:pPr marL="114300" indent="0"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BMI, kg/m</a:t>
                      </a:r>
                      <a:r>
                        <a:rPr lang="en-US" sz="1100" baseline="30000" dirty="0">
                          <a:solidFill>
                            <a:schemeClr val="tx1"/>
                          </a:solidFill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2</a:t>
                      </a:r>
                      <a:r>
                        <a:rPr lang="en-US" sz="1100" baseline="0" dirty="0">
                          <a:solidFill>
                            <a:schemeClr val="tx1"/>
                          </a:solidFill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 (mean </a:t>
                      </a:r>
                      <a:r>
                        <a:rPr lang="en-US" sz="1100" baseline="0" dirty="0">
                          <a:solidFill>
                            <a:schemeClr val="tx1"/>
                          </a:solidFill>
                          <a:latin typeface="Arial" pitchFamily="34" charset="0"/>
                          <a:ea typeface="MS Mincho"/>
                          <a:cs typeface="Arial" pitchFamily="34" charset="0"/>
                          <a:sym typeface="Symbol" panose="05050102010706020507" pitchFamily="18" charset="2"/>
                        </a:rPr>
                        <a:t> SD)</a:t>
                      </a:r>
                      <a:endParaRPr lang="en-GB" sz="1100" baseline="30000" dirty="0">
                        <a:solidFill>
                          <a:schemeClr val="tx1"/>
                        </a:solidFill>
                        <a:latin typeface="Arial" pitchFamily="34" charset="0"/>
                        <a:ea typeface="MS Mincho"/>
                        <a:cs typeface="Arial" pitchFamily="34" charset="0"/>
                      </a:endParaRPr>
                    </a:p>
                  </a:txBody>
                  <a:tcPr marL="45720" marR="45720" marT="18288" marB="18288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28.6 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latin typeface="Arial" pitchFamily="34" charset="0"/>
                          <a:ea typeface="MS Mincho"/>
                          <a:cs typeface="Arial" pitchFamily="34" charset="0"/>
                          <a:sym typeface="Symbol" panose="05050102010706020507" pitchFamily="18" charset="2"/>
                        </a:rPr>
                        <a:t> 5.5</a:t>
                      </a:r>
                      <a:endParaRPr lang="en-GB" sz="1100" dirty="0">
                        <a:solidFill>
                          <a:schemeClr val="tx1"/>
                        </a:solidFill>
                        <a:latin typeface="Arial" pitchFamily="34" charset="0"/>
                        <a:ea typeface="MS Mincho"/>
                        <a:cs typeface="Arial" pitchFamily="34" charset="0"/>
                      </a:endParaRPr>
                    </a:p>
                  </a:txBody>
                  <a:tcPr marL="45720" marR="45720" marT="18288" marB="18288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28.5 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latin typeface="Arial" pitchFamily="34" charset="0"/>
                          <a:ea typeface="MS Mincho"/>
                          <a:cs typeface="Arial" pitchFamily="34" charset="0"/>
                          <a:sym typeface="Symbol" panose="05050102010706020507" pitchFamily="18" charset="2"/>
                        </a:rPr>
                        <a:t> 5.6</a:t>
                      </a:r>
                      <a:endParaRPr lang="en-GB" sz="1100" dirty="0">
                        <a:solidFill>
                          <a:schemeClr val="tx1"/>
                        </a:solidFill>
                        <a:latin typeface="Arial" pitchFamily="34" charset="0"/>
                        <a:ea typeface="MS Mincho"/>
                        <a:cs typeface="Arial" pitchFamily="34" charset="0"/>
                      </a:endParaRPr>
                    </a:p>
                  </a:txBody>
                  <a:tcPr marL="45720" marR="45720" marT="18288" marB="18288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058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b="1" i="0" dirty="0">
                          <a:solidFill>
                            <a:schemeClr val="tx1"/>
                          </a:solidFill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Medical history</a:t>
                      </a:r>
                      <a:endParaRPr lang="en-GB" sz="1100" b="1" i="0" dirty="0">
                        <a:solidFill>
                          <a:schemeClr val="tx1"/>
                        </a:solidFill>
                        <a:latin typeface="Arial" pitchFamily="34" charset="0"/>
                        <a:ea typeface="MS Mincho"/>
                        <a:cs typeface="Arial" pitchFamily="34" charset="0"/>
                      </a:endParaRPr>
                    </a:p>
                  </a:txBody>
                  <a:tcPr marL="45720" marR="45720" marT="18288" marB="18288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100" b="1" i="0" dirty="0">
                        <a:solidFill>
                          <a:schemeClr val="tx1"/>
                        </a:solidFill>
                        <a:latin typeface="Arial" pitchFamily="34" charset="0"/>
                        <a:ea typeface="MS Mincho"/>
                        <a:cs typeface="Arial" pitchFamily="34" charset="0"/>
                      </a:endParaRPr>
                    </a:p>
                  </a:txBody>
                  <a:tcPr marL="45720" marR="45720" marT="18288" marB="18288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100" b="1" i="0" dirty="0">
                        <a:solidFill>
                          <a:schemeClr val="tx1"/>
                        </a:solidFill>
                        <a:latin typeface="Arial" pitchFamily="34" charset="0"/>
                        <a:ea typeface="MS Mincho"/>
                        <a:cs typeface="Arial" pitchFamily="34" charset="0"/>
                      </a:endParaRPr>
                    </a:p>
                  </a:txBody>
                  <a:tcPr marL="45720" marR="45720" marT="18288" marB="18288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05847">
                <a:tc>
                  <a:txBody>
                    <a:bodyPr/>
                    <a:lstStyle/>
                    <a:p>
                      <a:pPr marL="114300" indent="0"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Diabetes mellitus</a:t>
                      </a:r>
                      <a:endParaRPr lang="en-GB" sz="1100" dirty="0">
                        <a:solidFill>
                          <a:schemeClr val="tx1"/>
                        </a:solidFill>
                        <a:latin typeface="Arial" pitchFamily="34" charset="0"/>
                        <a:ea typeface="MS Mincho"/>
                        <a:cs typeface="Arial" pitchFamily="34" charset="0"/>
                      </a:endParaRPr>
                    </a:p>
                  </a:txBody>
                  <a:tcPr marL="45720" marR="45720" marT="18288" marB="18288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chemeClr val="tx1"/>
                          </a:solidFill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1319 (37.1)</a:t>
                      </a:r>
                    </a:p>
                  </a:txBody>
                  <a:tcPr marL="45720" marR="45720" marT="18288" marB="18288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1301 (36.5)</a:t>
                      </a:r>
                      <a:endParaRPr lang="en-GB" sz="1100" dirty="0">
                        <a:solidFill>
                          <a:schemeClr val="tx1"/>
                        </a:solidFill>
                        <a:latin typeface="Arial" pitchFamily="34" charset="0"/>
                        <a:ea typeface="MS Mincho"/>
                        <a:cs typeface="Arial" pitchFamily="34" charset="0"/>
                      </a:endParaRPr>
                    </a:p>
                  </a:txBody>
                  <a:tcPr marL="45720" marR="45720" marT="18288" marB="18288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14300" indent="0"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chemeClr val="tx1"/>
                          </a:solidFill>
                          <a:latin typeface="+mj-lt"/>
                          <a:ea typeface="MS Mincho"/>
                          <a:cs typeface="Arial" pitchFamily="34" charset="0"/>
                        </a:rPr>
                        <a:t>Chronic kidney disease </a:t>
                      </a:r>
                      <a:r>
                        <a:rPr lang="en-US" sz="11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(eGFR &lt;60mL/1.73m</a:t>
                      </a:r>
                      <a:r>
                        <a:rPr lang="en-US" sz="1100" kern="1200" baseline="300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</a:t>
                      </a:r>
                      <a:r>
                        <a:rPr lang="en-US" sz="11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)</a:t>
                      </a:r>
                      <a:endParaRPr lang="en-GB" sz="1100" dirty="0">
                        <a:solidFill>
                          <a:schemeClr val="tx1"/>
                        </a:solidFill>
                        <a:latin typeface="+mj-lt"/>
                        <a:ea typeface="MS Mincho"/>
                        <a:cs typeface="Arial" pitchFamily="34" charset="0"/>
                      </a:endParaRPr>
                    </a:p>
                  </a:txBody>
                  <a:tcPr marL="45720" marR="45720" marT="18288" marB="18288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chemeClr val="tx1"/>
                          </a:solidFill>
                          <a:latin typeface="+mj-lt"/>
                          <a:ea typeface="MS Mincho"/>
                          <a:cs typeface="Arial" pitchFamily="34" charset="0"/>
                        </a:rPr>
                        <a:t>572/3410 (16.8)</a:t>
                      </a:r>
                    </a:p>
                  </a:txBody>
                  <a:tcPr marL="45720" marR="45720" marT="18288" marB="18288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chemeClr val="tx1"/>
                          </a:solidFill>
                          <a:latin typeface="+mj-lt"/>
                          <a:ea typeface="MS Mincho"/>
                          <a:cs typeface="Arial" pitchFamily="34" charset="0"/>
                        </a:rPr>
                        <a:t>573/3425 (16.7)</a:t>
                      </a:r>
                    </a:p>
                  </a:txBody>
                  <a:tcPr marL="45720" marR="45720" marT="18288" marB="18288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50703449"/>
                  </a:ext>
                </a:extLst>
              </a:tr>
              <a:tr h="205847">
                <a:tc>
                  <a:txBody>
                    <a:bodyPr/>
                    <a:lstStyle/>
                    <a:p>
                      <a:pPr marL="114300" indent="0"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chemeClr val="tx1"/>
                          </a:solidFill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Anemia</a:t>
                      </a:r>
                    </a:p>
                  </a:txBody>
                  <a:tcPr marL="45720" marR="45720" marT="18288" marB="18288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chemeClr val="tx1"/>
                          </a:solidFill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675/3405 (19.8)</a:t>
                      </a:r>
                    </a:p>
                  </a:txBody>
                  <a:tcPr marL="45720" marR="45720" marT="18288" marB="18288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chemeClr val="tx1"/>
                          </a:solidFill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654/3423 (19.1)</a:t>
                      </a:r>
                    </a:p>
                  </a:txBody>
                  <a:tcPr marL="45720" marR="45720" marT="18288" marB="18288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282873987"/>
                  </a:ext>
                </a:extLst>
              </a:tr>
              <a:tr h="205847">
                <a:tc>
                  <a:txBody>
                    <a:bodyPr/>
                    <a:lstStyle/>
                    <a:p>
                      <a:pPr marL="114300" indent="0"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chemeClr val="tx1"/>
                          </a:solidFill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Current smoker</a:t>
                      </a:r>
                    </a:p>
                  </a:txBody>
                  <a:tcPr marL="45720" marR="45720" marT="18288" marB="18288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chemeClr val="tx1"/>
                          </a:solidFill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726/3553 (20.4)</a:t>
                      </a:r>
                    </a:p>
                  </a:txBody>
                  <a:tcPr marL="45720" marR="45720" marT="18288" marB="18288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chemeClr val="tx1"/>
                          </a:solidFill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822/3562 (23.1)</a:t>
                      </a:r>
                    </a:p>
                  </a:txBody>
                  <a:tcPr marL="45720" marR="45720" marT="18288" marB="18288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109507609"/>
                  </a:ext>
                </a:extLst>
              </a:tr>
              <a:tr h="205847">
                <a:tc>
                  <a:txBody>
                    <a:bodyPr/>
                    <a:lstStyle/>
                    <a:p>
                      <a:pPr marL="1143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Hypercholesterolemia</a:t>
                      </a:r>
                      <a:endParaRPr lang="en-GB" sz="1100" dirty="0">
                        <a:solidFill>
                          <a:schemeClr val="tx1"/>
                        </a:solidFill>
                        <a:latin typeface="Arial" pitchFamily="34" charset="0"/>
                        <a:ea typeface="MS Mincho"/>
                        <a:cs typeface="Arial" pitchFamily="34" charset="0"/>
                      </a:endParaRPr>
                    </a:p>
                  </a:txBody>
                  <a:tcPr marL="45720" marR="45720" marT="18288" marB="18288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chemeClr val="tx1"/>
                          </a:solidFill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2157 (60.7)</a:t>
                      </a:r>
                    </a:p>
                  </a:txBody>
                  <a:tcPr marL="45720" marR="45720" marT="18288" marB="18288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chemeClr val="tx1"/>
                          </a:solidFill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2146 (60.2)</a:t>
                      </a:r>
                    </a:p>
                  </a:txBody>
                  <a:tcPr marL="45720" marR="45720" marT="18288" marB="18288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05847">
                <a:tc>
                  <a:txBody>
                    <a:bodyPr/>
                    <a:lstStyle/>
                    <a:p>
                      <a:pPr marL="1143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Hypertension</a:t>
                      </a:r>
                      <a:endParaRPr lang="en-GB" sz="1100" dirty="0">
                        <a:solidFill>
                          <a:schemeClr val="tx1"/>
                        </a:solidFill>
                        <a:latin typeface="Arial" pitchFamily="34" charset="0"/>
                        <a:ea typeface="MS Mincho"/>
                        <a:cs typeface="Arial" pitchFamily="34" charset="0"/>
                      </a:endParaRPr>
                    </a:p>
                  </a:txBody>
                  <a:tcPr marL="45720" marR="45720" marT="18288" marB="18288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chemeClr val="tx1"/>
                          </a:solidFill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2580/3555 (72.6)</a:t>
                      </a:r>
                    </a:p>
                  </a:txBody>
                  <a:tcPr marL="45720" marR="45720" marT="18288" marB="18288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chemeClr val="tx1"/>
                          </a:solidFill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2574/3563 (72.2)</a:t>
                      </a:r>
                    </a:p>
                  </a:txBody>
                  <a:tcPr marL="45720" marR="45720" marT="18288" marB="18288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05847">
                <a:tc>
                  <a:txBody>
                    <a:bodyPr/>
                    <a:lstStyle/>
                    <a:p>
                      <a:pPr marL="114300" indent="0"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chemeClr val="tx1"/>
                          </a:solidFill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Peripheral arterial disease</a:t>
                      </a:r>
                    </a:p>
                  </a:txBody>
                  <a:tcPr marL="45720" marR="45720" marT="18288" marB="18288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chemeClr val="tx1"/>
                          </a:solidFill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245 (6.9)</a:t>
                      </a:r>
                    </a:p>
                  </a:txBody>
                  <a:tcPr marL="45720" marR="45720" marT="18288" marB="18288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chemeClr val="tx1"/>
                          </a:solidFill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244 (6.8)</a:t>
                      </a:r>
                    </a:p>
                  </a:txBody>
                  <a:tcPr marL="45720" marR="45720" marT="18288" marB="18288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05847">
                <a:tc>
                  <a:txBody>
                    <a:bodyPr/>
                    <a:lstStyle/>
                    <a:p>
                      <a:pPr marL="114300" indent="0"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chemeClr val="tx1"/>
                          </a:solidFill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Previous MI</a:t>
                      </a:r>
                    </a:p>
                  </a:txBody>
                  <a:tcPr marL="45720" marR="45720" marT="18288" marB="18288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chemeClr val="tx1"/>
                          </a:solidFill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1020 (28.7)</a:t>
                      </a:r>
                    </a:p>
                  </a:txBody>
                  <a:tcPr marL="45720" marR="45720" marT="18288" marB="18288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chemeClr val="tx1"/>
                          </a:solidFill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1020 (28.6)</a:t>
                      </a:r>
                    </a:p>
                  </a:txBody>
                  <a:tcPr marL="45720" marR="45720" marT="18288" marB="18288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205847">
                <a:tc>
                  <a:txBody>
                    <a:bodyPr/>
                    <a:lstStyle/>
                    <a:p>
                      <a:pPr marL="114300" indent="0"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chemeClr val="tx1"/>
                          </a:solidFill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Previous PCI</a:t>
                      </a:r>
                    </a:p>
                  </a:txBody>
                  <a:tcPr marL="45720" marR="45720" marT="18288" marB="18288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chemeClr val="tx1"/>
                          </a:solidFill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1502 (42.3)</a:t>
                      </a:r>
                    </a:p>
                  </a:txBody>
                  <a:tcPr marL="45720" marR="45720" marT="18288" marB="18288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chemeClr val="tx1"/>
                          </a:solidFill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1496 (42.0)</a:t>
                      </a:r>
                    </a:p>
                  </a:txBody>
                  <a:tcPr marL="45720" marR="45720" marT="18288" marB="18288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205847">
                <a:tc>
                  <a:txBody>
                    <a:bodyPr/>
                    <a:lstStyle/>
                    <a:p>
                      <a:pPr marL="114300" indent="0"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chemeClr val="tx1"/>
                          </a:solidFill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Previous CABG</a:t>
                      </a:r>
                    </a:p>
                  </a:txBody>
                  <a:tcPr marL="45720" marR="45720" marT="18288" marB="18288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chemeClr val="tx1"/>
                          </a:solidFill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362/3554 (10.2)</a:t>
                      </a:r>
                      <a:endParaRPr lang="en-US" sz="1100" dirty="0">
                        <a:solidFill>
                          <a:schemeClr val="tx1"/>
                        </a:solidFill>
                        <a:latin typeface="Arial" pitchFamily="34" charset="0"/>
                        <a:ea typeface="MS Mincho"/>
                        <a:cs typeface="Arial" pitchFamily="34" charset="0"/>
                      </a:endParaRPr>
                    </a:p>
                  </a:txBody>
                  <a:tcPr marL="45720" marR="45720" marT="18288" marB="18288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chemeClr val="tx1"/>
                          </a:solidFill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348/3564 (9.8)</a:t>
                      </a:r>
                      <a:endParaRPr lang="en-US" sz="1100" dirty="0">
                        <a:solidFill>
                          <a:schemeClr val="tx1"/>
                        </a:solidFill>
                        <a:latin typeface="Arial" pitchFamily="34" charset="0"/>
                        <a:ea typeface="MS Mincho"/>
                        <a:cs typeface="Arial" pitchFamily="34" charset="0"/>
                      </a:endParaRPr>
                    </a:p>
                  </a:txBody>
                  <a:tcPr marL="45720" marR="45720" marT="18288" marB="18288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205847">
                <a:tc>
                  <a:txBody>
                    <a:bodyPr/>
                    <a:lstStyle/>
                    <a:p>
                      <a:pPr marL="114300" indent="0"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chemeClr val="tx1"/>
                          </a:solidFill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Multivessel CAD</a:t>
                      </a:r>
                    </a:p>
                  </a:txBody>
                  <a:tcPr marL="45720" marR="45720" marT="18288" marB="18288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2272 (63.9)</a:t>
                      </a:r>
                    </a:p>
                  </a:txBody>
                  <a:tcPr marL="45720" marR="45720" marT="18288" marB="18288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2194 (61.6)</a:t>
                      </a:r>
                    </a:p>
                  </a:txBody>
                  <a:tcPr marL="45720" marR="45720" marT="18288" marB="18288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290541743"/>
                  </a:ext>
                </a:extLst>
              </a:tr>
              <a:tr h="205847">
                <a:tc>
                  <a:txBody>
                    <a:bodyPr/>
                    <a:lstStyle/>
                    <a:p>
                      <a:pPr marL="114300" indent="0"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chemeClr val="tx1"/>
                          </a:solidFill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Previous major bleeding event</a:t>
                      </a:r>
                    </a:p>
                  </a:txBody>
                  <a:tcPr marL="45720" marR="45720" marT="18288" marB="18288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31 (0.9)</a:t>
                      </a:r>
                    </a:p>
                  </a:txBody>
                  <a:tcPr marL="45720" marR="45720" marT="18288" marB="18288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32 (0.9)</a:t>
                      </a:r>
                    </a:p>
                  </a:txBody>
                  <a:tcPr marL="45720" marR="45720" marT="18288" marB="18288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667844500"/>
                  </a:ext>
                </a:extLst>
              </a:tr>
              <a:tr h="2058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Indication for PCI</a:t>
                      </a:r>
                    </a:p>
                  </a:txBody>
                  <a:tcPr marL="45720" marR="45720" marT="18288" marB="18288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100" dirty="0">
                        <a:solidFill>
                          <a:schemeClr val="tx1"/>
                        </a:solidFill>
                        <a:latin typeface="Arial" pitchFamily="34" charset="0"/>
                        <a:ea typeface="MS Mincho"/>
                        <a:cs typeface="Arial" pitchFamily="34" charset="0"/>
                      </a:endParaRPr>
                    </a:p>
                  </a:txBody>
                  <a:tcPr marL="45720" marR="45720" marT="18288" marB="18288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100" dirty="0">
                        <a:solidFill>
                          <a:schemeClr val="tx1"/>
                        </a:solidFill>
                        <a:latin typeface="Arial" pitchFamily="34" charset="0"/>
                        <a:ea typeface="MS Mincho"/>
                        <a:cs typeface="Arial" pitchFamily="34" charset="0"/>
                      </a:endParaRPr>
                    </a:p>
                  </a:txBody>
                  <a:tcPr marL="45720" marR="45720" marT="18288" marB="18288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205847">
                <a:tc>
                  <a:txBody>
                    <a:bodyPr/>
                    <a:lstStyle/>
                    <a:p>
                      <a:pPr marL="114300" indent="0"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chemeClr val="tx1"/>
                          </a:solidFill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Asymptomatic</a:t>
                      </a:r>
                    </a:p>
                  </a:txBody>
                  <a:tcPr marL="45720" marR="45720" marT="18288" marB="18288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chemeClr val="tx1"/>
                          </a:solidFill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234/3554 (6.6)</a:t>
                      </a:r>
                    </a:p>
                  </a:txBody>
                  <a:tcPr marL="45720" marR="45720" marT="18288" marB="18288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chemeClr val="tx1"/>
                          </a:solidFill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223/3563 (6.3)</a:t>
                      </a:r>
                    </a:p>
                  </a:txBody>
                  <a:tcPr marL="45720" marR="45720" marT="18288" marB="18288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175398450"/>
                  </a:ext>
                </a:extLst>
              </a:tr>
              <a:tr h="205847">
                <a:tc>
                  <a:txBody>
                    <a:bodyPr/>
                    <a:lstStyle/>
                    <a:p>
                      <a:pPr marL="114300" indent="0"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chemeClr val="tx1"/>
                          </a:solidFill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Stable angina</a:t>
                      </a:r>
                    </a:p>
                  </a:txBody>
                  <a:tcPr marL="45720" marR="45720" marT="18288" marB="18288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chemeClr val="tx1"/>
                          </a:solidFill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1047/3554 (29.5)</a:t>
                      </a:r>
                    </a:p>
                  </a:txBody>
                  <a:tcPr marL="45720" marR="45720" marT="18288" marB="18288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chemeClr val="tx1"/>
                          </a:solidFill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999/3563 (28.0)</a:t>
                      </a:r>
                    </a:p>
                  </a:txBody>
                  <a:tcPr marL="45720" marR="45720" marT="18288" marB="18288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  <a:tr h="205847">
                <a:tc>
                  <a:txBody>
                    <a:bodyPr/>
                    <a:lstStyle/>
                    <a:p>
                      <a:pPr marL="114300" indent="0"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chemeClr val="tx1"/>
                          </a:solidFill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Unstable angina</a:t>
                      </a:r>
                    </a:p>
                  </a:txBody>
                  <a:tcPr marL="45720" marR="45720" marT="18288" marB="18288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chemeClr val="tx1"/>
                          </a:solidFill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1249/3554 (35.1)</a:t>
                      </a:r>
                    </a:p>
                  </a:txBody>
                  <a:tcPr marL="45720" marR="45720" marT="18288" marB="18288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chemeClr val="tx1"/>
                          </a:solidFill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1245/3563 (34.9)</a:t>
                      </a:r>
                    </a:p>
                  </a:txBody>
                  <a:tcPr marL="45720" marR="45720" marT="18288" marB="18288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744514576"/>
                  </a:ext>
                </a:extLst>
              </a:tr>
              <a:tr h="205847">
                <a:tc>
                  <a:txBody>
                    <a:bodyPr/>
                    <a:lstStyle/>
                    <a:p>
                      <a:pPr marL="114300" indent="0"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chemeClr val="tx1"/>
                          </a:solidFill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NSTEMI</a:t>
                      </a:r>
                    </a:p>
                  </a:txBody>
                  <a:tcPr marL="45720" marR="45720" marT="18288" marB="18288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chemeClr val="tx1"/>
                          </a:solidFill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1024/3554 (28.8)</a:t>
                      </a:r>
                    </a:p>
                  </a:txBody>
                  <a:tcPr marL="45720" marR="45720" marT="18288" marB="18288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chemeClr val="tx1"/>
                          </a:solidFill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1096/3563 (30.8)</a:t>
                      </a:r>
                    </a:p>
                  </a:txBody>
                  <a:tcPr marL="45720" marR="45720" marT="18288" marB="18288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22"/>
                  </a:ext>
                </a:extLst>
              </a:tr>
            </a:tbl>
          </a:graphicData>
        </a:graphic>
      </p:graphicFrame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0DCF3F12-A163-4F20-91D0-066F9AF7F0EB}"/>
              </a:ext>
            </a:extLst>
          </p:cNvPr>
          <p:cNvGrpSpPr/>
          <p:nvPr/>
        </p:nvGrpSpPr>
        <p:grpSpPr>
          <a:xfrm>
            <a:off x="6022160" y="6336320"/>
            <a:ext cx="2480138" cy="352630"/>
            <a:chOff x="8450558" y="6336320"/>
            <a:chExt cx="2480138" cy="352630"/>
          </a:xfrm>
        </p:grpSpPr>
        <p:sp>
          <p:nvSpPr>
            <p:cNvPr id="8" name="Rounded Rectangle 20">
              <a:hlinkClick r:id="rId3" action="ppaction://hlinksldjump"/>
              <a:extLst>
                <a:ext uri="{FF2B5EF4-FFF2-40B4-BE49-F238E27FC236}">
                  <a16:creationId xmlns:a16="http://schemas.microsoft.com/office/drawing/2014/main" xmlns="" id="{3B6D70D8-E3F6-4FDF-AFDD-AFA41A6741DA}"/>
                </a:ext>
              </a:extLst>
            </p:cNvPr>
            <p:cNvSpPr/>
            <p:nvPr/>
          </p:nvSpPr>
          <p:spPr>
            <a:xfrm>
              <a:off x="8450558" y="6336320"/>
              <a:ext cx="2480138" cy="35263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>
                <a:defRPr/>
              </a:pPr>
              <a:r>
                <a:rPr lang="en-US" sz="1100" b="1" dirty="0">
                  <a:solidFill>
                    <a:srgbClr val="000000"/>
                  </a:solidFill>
                </a:rPr>
                <a:t>Procedural Characteristics of   the Randomized Population </a:t>
              </a:r>
              <a:endParaRPr lang="en-US" sz="1100" dirty="0">
                <a:solidFill>
                  <a:srgbClr val="000000"/>
                </a:solidFill>
              </a:endParaRPr>
            </a:p>
          </p:txBody>
        </p:sp>
        <p:pic>
          <p:nvPicPr>
            <p:cNvPr id="10" name="Picture 9">
              <a:hlinkClick r:id="rId3" action="ppaction://hlinksldjump"/>
              <a:extLst>
                <a:ext uri="{FF2B5EF4-FFF2-40B4-BE49-F238E27FC236}">
                  <a16:creationId xmlns:a16="http://schemas.microsoft.com/office/drawing/2014/main" xmlns="" id="{AAE1FA56-5EB4-4C81-B6C7-44C45E8290C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12762" y="6373854"/>
              <a:ext cx="301752" cy="301752"/>
            </a:xfrm>
            <a:prstGeom prst="rect">
              <a:avLst/>
            </a:prstGeom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37174D1A-BCD0-4603-8443-D06A4CBDBA21}"/>
              </a:ext>
            </a:extLst>
          </p:cNvPr>
          <p:cNvGrpSpPr/>
          <p:nvPr/>
        </p:nvGrpSpPr>
        <p:grpSpPr>
          <a:xfrm>
            <a:off x="8795865" y="6336320"/>
            <a:ext cx="2480138" cy="352630"/>
            <a:chOff x="8477663" y="6376696"/>
            <a:chExt cx="2480138" cy="352630"/>
          </a:xfrm>
        </p:grpSpPr>
        <p:sp>
          <p:nvSpPr>
            <p:cNvPr id="13" name="Rounded Rectangle 20">
              <a:hlinkClick r:id="rId5" action="ppaction://hlinksldjump"/>
              <a:extLst>
                <a:ext uri="{FF2B5EF4-FFF2-40B4-BE49-F238E27FC236}">
                  <a16:creationId xmlns:a16="http://schemas.microsoft.com/office/drawing/2014/main" xmlns="" id="{647947D2-B523-4D7D-A628-BB50EEE790D3}"/>
                </a:ext>
              </a:extLst>
            </p:cNvPr>
            <p:cNvSpPr/>
            <p:nvPr/>
          </p:nvSpPr>
          <p:spPr>
            <a:xfrm>
              <a:off x="8477663" y="6376696"/>
              <a:ext cx="2480138" cy="35263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>
                <a:defRPr/>
              </a:pPr>
              <a:r>
                <a:rPr lang="en-US" sz="1100" b="1" dirty="0">
                  <a:solidFill>
                    <a:srgbClr val="000000"/>
                  </a:solidFill>
                </a:rPr>
                <a:t>Baseline Characteristics of       the Enrolled Cohort </a:t>
              </a:r>
              <a:endParaRPr lang="en-US" sz="1100" dirty="0">
                <a:solidFill>
                  <a:srgbClr val="000000"/>
                </a:solidFill>
              </a:endParaRPr>
            </a:p>
          </p:txBody>
        </p:sp>
        <p:pic>
          <p:nvPicPr>
            <p:cNvPr id="14" name="Picture 13">
              <a:hlinkClick r:id="rId5" action="ppaction://hlinksldjump"/>
              <a:extLst>
                <a:ext uri="{FF2B5EF4-FFF2-40B4-BE49-F238E27FC236}">
                  <a16:creationId xmlns:a16="http://schemas.microsoft.com/office/drawing/2014/main" xmlns="" id="{5D01E96A-2E93-4E7F-B14B-004D33C6E26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12762" y="6402135"/>
              <a:ext cx="301752" cy="301752"/>
            </a:xfrm>
            <a:prstGeom prst="rect">
              <a:avLst/>
            </a:prstGeom>
          </p:spPr>
        </p:pic>
      </p:grpSp>
      <p:sp>
        <p:nvSpPr>
          <p:cNvPr id="7" name="מלבן 6"/>
          <p:cNvSpPr/>
          <p:nvPr/>
        </p:nvSpPr>
        <p:spPr>
          <a:xfrm>
            <a:off x="1193684" y="5851602"/>
            <a:ext cx="9779116" cy="412726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129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050F544-6047-4A0C-BBBC-83E8D9134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8602"/>
            <a:ext cx="11277600" cy="800099"/>
          </a:xfrm>
        </p:spPr>
        <p:txBody>
          <a:bodyPr/>
          <a:lstStyle/>
          <a:p>
            <a:r>
              <a:rPr lang="en-US" dirty="0"/>
              <a:t>TWILIGHT: Primary Endpoint</a:t>
            </a:r>
            <a:r>
              <a:rPr lang="en-US" baseline="30000" dirty="0"/>
              <a:t>1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7969685F-2A62-4981-9441-1169A534BF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432E5-F8E0-41AE-9A6B-AD730338B005}" type="slidenum">
              <a:rPr lang="en-US" smtClean="0">
                <a:solidFill>
                  <a:srgbClr val="000000"/>
                </a:solidFill>
              </a:rPr>
              <a:pPr/>
              <a:t>33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33C25F1-0EC7-47B2-9326-B3E6A7CE957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" y="5822472"/>
            <a:ext cx="9855200" cy="1005840"/>
          </a:xfrm>
        </p:spPr>
        <p:txBody>
          <a:bodyPr/>
          <a:lstStyle/>
          <a:p>
            <a:r>
              <a:rPr lang="en-GB" dirty="0"/>
              <a:t>Note: The primary endpoint analysis was performed in the ITT cohort, including those who were successfully randomized at the 3-month visit.</a:t>
            </a:r>
            <a:r>
              <a:rPr lang="en-GB" baseline="30000" dirty="0"/>
              <a:t>2 </a:t>
            </a:r>
          </a:p>
          <a:p>
            <a:r>
              <a:rPr lang="en-US" dirty="0"/>
              <a:t>1. Mehran R et al. Online ahead of print. </a:t>
            </a:r>
            <a:r>
              <a:rPr lang="en-US" i="1" dirty="0"/>
              <a:t>N </a:t>
            </a:r>
            <a:r>
              <a:rPr lang="en-US" i="1" dirty="0" err="1"/>
              <a:t>Engl</a:t>
            </a:r>
            <a:r>
              <a:rPr lang="en-US" i="1" dirty="0"/>
              <a:t> J Med</a:t>
            </a:r>
            <a:r>
              <a:rPr lang="en-US" dirty="0"/>
              <a:t>. 2019; 2. Baber U et al. </a:t>
            </a:r>
            <a:r>
              <a:rPr lang="en-US" i="1" dirty="0"/>
              <a:t>Am Heart J. </a:t>
            </a:r>
            <a:r>
              <a:rPr lang="en-US" dirty="0"/>
              <a:t>2016;182:125-134.</a:t>
            </a:r>
          </a:p>
        </p:txBody>
      </p:sp>
      <p:sp>
        <p:nvSpPr>
          <p:cNvPr id="731" name="Line 678">
            <a:extLst>
              <a:ext uri="{FF2B5EF4-FFF2-40B4-BE49-F238E27FC236}">
                <a16:creationId xmlns:a16="http://schemas.microsoft.com/office/drawing/2014/main" xmlns="" id="{3B76EAA8-F558-4243-BD20-7EF221E03F2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544375" y="5116794"/>
            <a:ext cx="83769" cy="0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solidFill>
                <a:srgbClr val="000000"/>
              </a:solidFill>
            </a:endParaRPr>
          </a:p>
        </p:txBody>
      </p:sp>
      <p:sp>
        <p:nvSpPr>
          <p:cNvPr id="732" name="Rectangle 679">
            <a:extLst>
              <a:ext uri="{FF2B5EF4-FFF2-40B4-BE49-F238E27FC236}">
                <a16:creationId xmlns:a16="http://schemas.microsoft.com/office/drawing/2014/main" xmlns="" id="{78F86055-CD56-4E25-B897-170EFDF890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67438" y="4993358"/>
            <a:ext cx="11381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en-US" altLang="en-US" sz="1600">
                <a:solidFill>
                  <a:srgbClr val="000000"/>
                </a:solidFill>
                <a:latin typeface="Arial" panose="020B0604020202020204"/>
              </a:rPr>
              <a:t>0</a:t>
            </a:r>
          </a:p>
        </p:txBody>
      </p:sp>
      <p:sp>
        <p:nvSpPr>
          <p:cNvPr id="733" name="Line 680">
            <a:extLst>
              <a:ext uri="{FF2B5EF4-FFF2-40B4-BE49-F238E27FC236}">
                <a16:creationId xmlns:a16="http://schemas.microsoft.com/office/drawing/2014/main" xmlns="" id="{8F3D2719-F07E-46A9-BAE1-90406456347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544375" y="4364348"/>
            <a:ext cx="83769" cy="0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solidFill>
                <a:srgbClr val="000000"/>
              </a:solidFill>
            </a:endParaRPr>
          </a:p>
        </p:txBody>
      </p:sp>
      <p:sp>
        <p:nvSpPr>
          <p:cNvPr id="734" name="Rectangle 681">
            <a:extLst>
              <a:ext uri="{FF2B5EF4-FFF2-40B4-BE49-F238E27FC236}">
                <a16:creationId xmlns:a16="http://schemas.microsoft.com/office/drawing/2014/main" xmlns="" id="{17224E14-04F7-4E64-9356-8E79A3214C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68909" y="4240911"/>
            <a:ext cx="11381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en-US" altLang="en-US" sz="1600" dirty="0">
                <a:solidFill>
                  <a:srgbClr val="000000"/>
                </a:solidFill>
                <a:latin typeface="Arial" panose="020B0604020202020204"/>
              </a:rPr>
              <a:t>2</a:t>
            </a:r>
          </a:p>
        </p:txBody>
      </p:sp>
      <p:sp>
        <p:nvSpPr>
          <p:cNvPr id="735" name="Line 682">
            <a:extLst>
              <a:ext uri="{FF2B5EF4-FFF2-40B4-BE49-F238E27FC236}">
                <a16:creationId xmlns:a16="http://schemas.microsoft.com/office/drawing/2014/main" xmlns="" id="{EB959B1F-2BBB-4740-B817-AA14763F5C4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544375" y="3613370"/>
            <a:ext cx="83769" cy="0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solidFill>
                <a:srgbClr val="000000"/>
              </a:solidFill>
            </a:endParaRPr>
          </a:p>
        </p:txBody>
      </p:sp>
      <p:sp>
        <p:nvSpPr>
          <p:cNvPr id="736" name="Rectangle 683">
            <a:extLst>
              <a:ext uri="{FF2B5EF4-FFF2-40B4-BE49-F238E27FC236}">
                <a16:creationId xmlns:a16="http://schemas.microsoft.com/office/drawing/2014/main" xmlns="" id="{873B943C-52E0-4890-B2B7-D127DF0C85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68909" y="3489934"/>
            <a:ext cx="11381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en-US" altLang="en-US" sz="1600" dirty="0">
                <a:solidFill>
                  <a:srgbClr val="000000"/>
                </a:solidFill>
                <a:latin typeface="Arial" panose="020B0604020202020204"/>
              </a:rPr>
              <a:t>4</a:t>
            </a:r>
          </a:p>
        </p:txBody>
      </p:sp>
      <p:sp>
        <p:nvSpPr>
          <p:cNvPr id="737" name="Line 684">
            <a:extLst>
              <a:ext uri="{FF2B5EF4-FFF2-40B4-BE49-F238E27FC236}">
                <a16:creationId xmlns:a16="http://schemas.microsoft.com/office/drawing/2014/main" xmlns="" id="{6CD6BBDB-E56C-43CF-988F-846D83817A3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544375" y="2860924"/>
            <a:ext cx="83769" cy="0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solidFill>
                <a:srgbClr val="000000"/>
              </a:solidFill>
            </a:endParaRPr>
          </a:p>
        </p:txBody>
      </p:sp>
      <p:sp>
        <p:nvSpPr>
          <p:cNvPr id="738" name="Rectangle 685">
            <a:extLst>
              <a:ext uri="{FF2B5EF4-FFF2-40B4-BE49-F238E27FC236}">
                <a16:creationId xmlns:a16="http://schemas.microsoft.com/office/drawing/2014/main" xmlns="" id="{CFB9914D-779A-4D64-8F2A-A607822BEF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68909" y="2738957"/>
            <a:ext cx="11381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en-US" altLang="en-US" sz="1600" dirty="0">
                <a:solidFill>
                  <a:srgbClr val="000000"/>
                </a:solidFill>
                <a:latin typeface="Arial" panose="020B0604020202020204"/>
              </a:rPr>
              <a:t>6</a:t>
            </a:r>
          </a:p>
        </p:txBody>
      </p:sp>
      <p:sp>
        <p:nvSpPr>
          <p:cNvPr id="739" name="Line 686">
            <a:extLst>
              <a:ext uri="{FF2B5EF4-FFF2-40B4-BE49-F238E27FC236}">
                <a16:creationId xmlns:a16="http://schemas.microsoft.com/office/drawing/2014/main" xmlns="" id="{514E982E-BC6E-4AEE-BAF4-033C65B00EB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544375" y="2109947"/>
            <a:ext cx="83769" cy="0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solidFill>
                <a:srgbClr val="000000"/>
              </a:solidFill>
            </a:endParaRPr>
          </a:p>
        </p:txBody>
      </p:sp>
      <p:sp>
        <p:nvSpPr>
          <p:cNvPr id="740" name="Rectangle 687">
            <a:extLst>
              <a:ext uri="{FF2B5EF4-FFF2-40B4-BE49-F238E27FC236}">
                <a16:creationId xmlns:a16="http://schemas.microsoft.com/office/drawing/2014/main" xmlns="" id="{361CAD6E-1C61-45A2-A1F0-B87BF80F08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68909" y="1986510"/>
            <a:ext cx="11381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en-US" altLang="en-US" sz="1600" dirty="0">
                <a:solidFill>
                  <a:srgbClr val="000000"/>
                </a:solidFill>
                <a:latin typeface="Arial" panose="020B0604020202020204"/>
              </a:rPr>
              <a:t>8</a:t>
            </a:r>
          </a:p>
        </p:txBody>
      </p:sp>
      <p:sp>
        <p:nvSpPr>
          <p:cNvPr id="741" name="Line 688">
            <a:extLst>
              <a:ext uri="{FF2B5EF4-FFF2-40B4-BE49-F238E27FC236}">
                <a16:creationId xmlns:a16="http://schemas.microsoft.com/office/drawing/2014/main" xmlns="" id="{EBCAD6A2-49A6-4F7D-B7CD-679FB611880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544375" y="1358969"/>
            <a:ext cx="83769" cy="0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solidFill>
                <a:srgbClr val="000000"/>
              </a:solidFill>
            </a:endParaRPr>
          </a:p>
        </p:txBody>
      </p:sp>
      <p:sp>
        <p:nvSpPr>
          <p:cNvPr id="742" name="Rectangle 689">
            <a:extLst>
              <a:ext uri="{FF2B5EF4-FFF2-40B4-BE49-F238E27FC236}">
                <a16:creationId xmlns:a16="http://schemas.microsoft.com/office/drawing/2014/main" xmlns="" id="{86B68E62-17F2-4128-AA4E-C1BC51E27F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59504" y="1235533"/>
            <a:ext cx="22762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en-US" altLang="en-US" sz="1600" dirty="0">
                <a:solidFill>
                  <a:srgbClr val="000000"/>
                </a:solidFill>
                <a:latin typeface="Arial" panose="020B0604020202020204"/>
              </a:rPr>
              <a:t>10</a:t>
            </a:r>
          </a:p>
        </p:txBody>
      </p:sp>
      <p:sp>
        <p:nvSpPr>
          <p:cNvPr id="743" name="Rectangle 714">
            <a:extLst>
              <a:ext uri="{FF2B5EF4-FFF2-40B4-BE49-F238E27FC236}">
                <a16:creationId xmlns:a16="http://schemas.microsoft.com/office/drawing/2014/main" xmlns="" id="{D4BCB9CD-D51D-4C63-AE6A-4DE7C7D0CA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0110" y="5998100"/>
            <a:ext cx="339837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1200" dirty="0">
                <a:solidFill>
                  <a:srgbClr val="7F134C"/>
                </a:solidFill>
                <a:latin typeface="Arial" panose="020B0604020202020204"/>
              </a:rPr>
              <a:t>3555</a:t>
            </a:r>
            <a:endParaRPr lang="en-US" altLang="en-US" sz="1400" dirty="0">
              <a:solidFill>
                <a:srgbClr val="7F134C"/>
              </a:solidFill>
              <a:latin typeface="Arial" panose="020B0604020202020204"/>
            </a:endParaRPr>
          </a:p>
        </p:txBody>
      </p:sp>
      <p:sp>
        <p:nvSpPr>
          <p:cNvPr id="744" name="Rectangle 715">
            <a:extLst>
              <a:ext uri="{FF2B5EF4-FFF2-40B4-BE49-F238E27FC236}">
                <a16:creationId xmlns:a16="http://schemas.microsoft.com/office/drawing/2014/main" xmlns="" id="{6E386117-43DC-47D0-9050-AF4B3AF7F4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96251" y="5998100"/>
            <a:ext cx="339837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1200" dirty="0">
                <a:solidFill>
                  <a:srgbClr val="7F134C"/>
                </a:solidFill>
                <a:latin typeface="Arial" panose="020B0604020202020204"/>
              </a:rPr>
              <a:t>3474</a:t>
            </a:r>
            <a:endParaRPr lang="en-US" altLang="en-US" sz="1400" dirty="0">
              <a:solidFill>
                <a:srgbClr val="7F134C"/>
              </a:solidFill>
              <a:latin typeface="Arial" panose="020B0604020202020204"/>
            </a:endParaRPr>
          </a:p>
        </p:txBody>
      </p:sp>
      <p:sp>
        <p:nvSpPr>
          <p:cNvPr id="745" name="Rectangle 716">
            <a:extLst>
              <a:ext uri="{FF2B5EF4-FFF2-40B4-BE49-F238E27FC236}">
                <a16:creationId xmlns:a16="http://schemas.microsoft.com/office/drawing/2014/main" xmlns="" id="{AF5F27C4-63BD-4C32-8978-144F408018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92392" y="5998100"/>
            <a:ext cx="339837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1200" dirty="0">
                <a:solidFill>
                  <a:srgbClr val="7F134C"/>
                </a:solidFill>
                <a:latin typeface="Arial" panose="020B0604020202020204"/>
              </a:rPr>
              <a:t>3424</a:t>
            </a:r>
            <a:endParaRPr lang="en-US" altLang="en-US" sz="1400" dirty="0">
              <a:solidFill>
                <a:srgbClr val="7F134C"/>
              </a:solidFill>
              <a:latin typeface="Arial" panose="020B0604020202020204"/>
            </a:endParaRPr>
          </a:p>
        </p:txBody>
      </p:sp>
      <p:sp>
        <p:nvSpPr>
          <p:cNvPr id="746" name="Rectangle 717">
            <a:extLst>
              <a:ext uri="{FF2B5EF4-FFF2-40B4-BE49-F238E27FC236}">
                <a16:creationId xmlns:a16="http://schemas.microsoft.com/office/drawing/2014/main" xmlns="" id="{0AA65B93-835F-4477-A72F-7D92165434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88533" y="5998100"/>
            <a:ext cx="339837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1200" dirty="0">
                <a:solidFill>
                  <a:srgbClr val="7F134C"/>
                </a:solidFill>
                <a:latin typeface="Arial" panose="020B0604020202020204"/>
              </a:rPr>
              <a:t>3366</a:t>
            </a:r>
            <a:endParaRPr lang="en-US" altLang="en-US" sz="1400" dirty="0">
              <a:solidFill>
                <a:srgbClr val="7F134C"/>
              </a:solidFill>
              <a:latin typeface="Arial" panose="020B0604020202020204"/>
            </a:endParaRPr>
          </a:p>
        </p:txBody>
      </p:sp>
      <p:sp>
        <p:nvSpPr>
          <p:cNvPr id="747" name="Rectangle 718">
            <a:extLst>
              <a:ext uri="{FF2B5EF4-FFF2-40B4-BE49-F238E27FC236}">
                <a16:creationId xmlns:a16="http://schemas.microsoft.com/office/drawing/2014/main" xmlns="" id="{CFA41B14-17BC-4720-92D8-6C18E57D64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84675" y="5998100"/>
            <a:ext cx="339837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1200" dirty="0">
                <a:solidFill>
                  <a:srgbClr val="7F134C"/>
                </a:solidFill>
                <a:latin typeface="Arial" panose="020B0604020202020204"/>
              </a:rPr>
              <a:t>3321</a:t>
            </a:r>
            <a:endParaRPr lang="en-US" altLang="en-US" sz="1400" dirty="0">
              <a:solidFill>
                <a:srgbClr val="7F134C"/>
              </a:solidFill>
              <a:latin typeface="Arial" panose="020B0604020202020204"/>
            </a:endParaRPr>
          </a:p>
        </p:txBody>
      </p:sp>
      <p:sp>
        <p:nvSpPr>
          <p:cNvPr id="748" name="Rectangle 719">
            <a:extLst>
              <a:ext uri="{FF2B5EF4-FFF2-40B4-BE49-F238E27FC236}">
                <a16:creationId xmlns:a16="http://schemas.microsoft.com/office/drawing/2014/main" xmlns="" id="{D38FA1F4-BF47-48DD-A71B-2C6F15038E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22201" y="5998100"/>
            <a:ext cx="1750929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en-US" altLang="en-US" sz="1200" b="1" dirty="0">
                <a:solidFill>
                  <a:srgbClr val="7F134C"/>
                </a:solidFill>
                <a:latin typeface="Arial" panose="020B0604020202020204"/>
              </a:rPr>
              <a:t>Ticagrelor Monotherapy</a:t>
            </a:r>
          </a:p>
        </p:txBody>
      </p:sp>
      <p:sp>
        <p:nvSpPr>
          <p:cNvPr id="749" name="Rectangle 720">
            <a:extLst>
              <a:ext uri="{FF2B5EF4-FFF2-40B4-BE49-F238E27FC236}">
                <a16:creationId xmlns:a16="http://schemas.microsoft.com/office/drawing/2014/main" xmlns="" id="{79271ED9-9A38-4323-B167-8BD695C197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0110" y="5795220"/>
            <a:ext cx="339837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1200" dirty="0">
                <a:solidFill>
                  <a:srgbClr val="0D3759"/>
                </a:solidFill>
                <a:latin typeface="Arial" panose="020B0604020202020204"/>
              </a:rPr>
              <a:t>3564</a:t>
            </a:r>
            <a:endParaRPr lang="en-US" altLang="en-US" sz="1400" dirty="0">
              <a:solidFill>
                <a:srgbClr val="0D3759"/>
              </a:solidFill>
              <a:latin typeface="Arial" panose="020B0604020202020204"/>
            </a:endParaRPr>
          </a:p>
        </p:txBody>
      </p:sp>
      <p:sp>
        <p:nvSpPr>
          <p:cNvPr id="750" name="Rectangle 721">
            <a:extLst>
              <a:ext uri="{FF2B5EF4-FFF2-40B4-BE49-F238E27FC236}">
                <a16:creationId xmlns:a16="http://schemas.microsoft.com/office/drawing/2014/main" xmlns="" id="{4F8E74F0-0CA5-42F9-92A0-CC1E69BB70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96251" y="5795220"/>
            <a:ext cx="339837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1200" dirty="0">
                <a:solidFill>
                  <a:srgbClr val="0D3759"/>
                </a:solidFill>
                <a:latin typeface="Arial" panose="020B0604020202020204"/>
              </a:rPr>
              <a:t>3454</a:t>
            </a:r>
            <a:endParaRPr lang="en-US" altLang="en-US" sz="1400" dirty="0">
              <a:solidFill>
                <a:srgbClr val="0D3759"/>
              </a:solidFill>
              <a:latin typeface="Arial" panose="020B0604020202020204"/>
            </a:endParaRPr>
          </a:p>
        </p:txBody>
      </p:sp>
      <p:sp>
        <p:nvSpPr>
          <p:cNvPr id="751" name="Rectangle 722">
            <a:extLst>
              <a:ext uri="{FF2B5EF4-FFF2-40B4-BE49-F238E27FC236}">
                <a16:creationId xmlns:a16="http://schemas.microsoft.com/office/drawing/2014/main" xmlns="" id="{A1D5F808-CC8E-4FC0-8D42-5CD3AE1F1C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92392" y="5795220"/>
            <a:ext cx="339837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1200" dirty="0">
                <a:solidFill>
                  <a:srgbClr val="0D3759"/>
                </a:solidFill>
                <a:latin typeface="Arial" panose="020B0604020202020204"/>
              </a:rPr>
              <a:t>3357</a:t>
            </a:r>
            <a:endParaRPr lang="en-US" altLang="en-US" sz="1400" dirty="0">
              <a:solidFill>
                <a:srgbClr val="0D3759"/>
              </a:solidFill>
              <a:latin typeface="Arial" panose="020B0604020202020204"/>
            </a:endParaRPr>
          </a:p>
        </p:txBody>
      </p:sp>
      <p:sp>
        <p:nvSpPr>
          <p:cNvPr id="752" name="Rectangle 723">
            <a:extLst>
              <a:ext uri="{FF2B5EF4-FFF2-40B4-BE49-F238E27FC236}">
                <a16:creationId xmlns:a16="http://schemas.microsoft.com/office/drawing/2014/main" xmlns="" id="{03C7C339-175A-4588-BF89-B9EF3BD73B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88533" y="5795220"/>
            <a:ext cx="339837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1200" dirty="0">
                <a:solidFill>
                  <a:srgbClr val="0D3759"/>
                </a:solidFill>
                <a:latin typeface="Arial" panose="020B0604020202020204"/>
              </a:rPr>
              <a:t>3277</a:t>
            </a:r>
            <a:endParaRPr lang="en-US" altLang="en-US" sz="1400" dirty="0">
              <a:solidFill>
                <a:srgbClr val="0D3759"/>
              </a:solidFill>
              <a:latin typeface="Arial" panose="020B0604020202020204"/>
            </a:endParaRPr>
          </a:p>
        </p:txBody>
      </p:sp>
      <p:sp>
        <p:nvSpPr>
          <p:cNvPr id="753" name="Rectangle 724">
            <a:extLst>
              <a:ext uri="{FF2B5EF4-FFF2-40B4-BE49-F238E27FC236}">
                <a16:creationId xmlns:a16="http://schemas.microsoft.com/office/drawing/2014/main" xmlns="" id="{96301042-00A5-4C82-A0EE-63E215E60D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84675" y="5795220"/>
            <a:ext cx="339837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1200" dirty="0">
                <a:solidFill>
                  <a:srgbClr val="0D3759"/>
                </a:solidFill>
                <a:latin typeface="Arial" panose="020B0604020202020204"/>
              </a:rPr>
              <a:t>3213</a:t>
            </a:r>
            <a:endParaRPr lang="en-US" altLang="en-US" sz="1400" dirty="0">
              <a:solidFill>
                <a:srgbClr val="0D3759"/>
              </a:solidFill>
              <a:latin typeface="Arial" panose="020B0604020202020204"/>
            </a:endParaRPr>
          </a:p>
        </p:txBody>
      </p:sp>
      <p:sp>
        <p:nvSpPr>
          <p:cNvPr id="754" name="Rectangle 725">
            <a:extLst>
              <a:ext uri="{FF2B5EF4-FFF2-40B4-BE49-F238E27FC236}">
                <a16:creationId xmlns:a16="http://schemas.microsoft.com/office/drawing/2014/main" xmlns="" id="{66D72613-EDCB-46CC-A179-835BC47B8C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70428" y="5795293"/>
            <a:ext cx="1202702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en-US" altLang="en-US" sz="1200" b="1" dirty="0">
                <a:solidFill>
                  <a:srgbClr val="0D3759"/>
                </a:solidFill>
                <a:latin typeface="Arial" panose="020B0604020202020204"/>
              </a:rPr>
              <a:t>Ticagrelor DAPT</a:t>
            </a:r>
            <a:endParaRPr lang="en-US" altLang="en-US" sz="1400" b="1" dirty="0">
              <a:solidFill>
                <a:srgbClr val="0D3759"/>
              </a:solidFill>
              <a:latin typeface="Arial" panose="020B0604020202020204"/>
            </a:endParaRPr>
          </a:p>
        </p:txBody>
      </p:sp>
      <p:sp>
        <p:nvSpPr>
          <p:cNvPr id="755" name="Rectangle 726">
            <a:extLst>
              <a:ext uri="{FF2B5EF4-FFF2-40B4-BE49-F238E27FC236}">
                <a16:creationId xmlns:a16="http://schemas.microsoft.com/office/drawing/2014/main" xmlns="" id="{54817CDF-316E-4460-8C3F-DE9AEBECBC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91824" y="5570508"/>
            <a:ext cx="107561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en-US" altLang="en-US" sz="1200" b="1" dirty="0">
                <a:solidFill>
                  <a:srgbClr val="000000"/>
                </a:solidFill>
                <a:latin typeface="Arial" panose="020B0604020202020204"/>
              </a:rPr>
              <a:t>Number at risk</a:t>
            </a:r>
            <a:endParaRPr lang="en-US" altLang="en-US" sz="1400" b="1" dirty="0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756" name="Line 728">
            <a:extLst>
              <a:ext uri="{FF2B5EF4-FFF2-40B4-BE49-F238E27FC236}">
                <a16:creationId xmlns:a16="http://schemas.microsoft.com/office/drawing/2014/main" xmlns="" id="{AEAEFB6B-6A47-4B80-B53D-86734F97D2B6}"/>
              </a:ext>
            </a:extLst>
          </p:cNvPr>
          <p:cNvSpPr>
            <a:spLocks noChangeShapeType="1"/>
          </p:cNvSpPr>
          <p:nvPr/>
        </p:nvSpPr>
        <p:spPr bwMode="auto">
          <a:xfrm>
            <a:off x="3628144" y="5116794"/>
            <a:ext cx="0" cy="82299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solidFill>
                <a:srgbClr val="000000"/>
              </a:solidFill>
            </a:endParaRPr>
          </a:p>
        </p:txBody>
      </p:sp>
      <p:sp>
        <p:nvSpPr>
          <p:cNvPr id="757" name="Rectangle 729">
            <a:extLst>
              <a:ext uri="{FF2B5EF4-FFF2-40B4-BE49-F238E27FC236}">
                <a16:creationId xmlns:a16="http://schemas.microsoft.com/office/drawing/2014/main" xmlns="" id="{6280DCDE-F506-4BC3-82A3-0AF06F33C4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0829" y="5241713"/>
            <a:ext cx="11381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solidFill>
                  <a:srgbClr val="000000"/>
                </a:solidFill>
                <a:latin typeface="Arial" panose="020B0604020202020204"/>
              </a:rPr>
              <a:t>0</a:t>
            </a:r>
          </a:p>
        </p:txBody>
      </p:sp>
      <p:sp>
        <p:nvSpPr>
          <p:cNvPr id="758" name="Line 730">
            <a:extLst>
              <a:ext uri="{FF2B5EF4-FFF2-40B4-BE49-F238E27FC236}">
                <a16:creationId xmlns:a16="http://schemas.microsoft.com/office/drawing/2014/main" xmlns="" id="{0E92553C-35BA-4E12-A96E-6E07F3A0C703}"/>
              </a:ext>
            </a:extLst>
          </p:cNvPr>
          <p:cNvSpPr>
            <a:spLocks noChangeShapeType="1"/>
          </p:cNvSpPr>
          <p:nvPr/>
        </p:nvSpPr>
        <p:spPr bwMode="auto">
          <a:xfrm>
            <a:off x="5024285" y="5116794"/>
            <a:ext cx="0" cy="82299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solidFill>
                <a:srgbClr val="000000"/>
              </a:solidFill>
            </a:endParaRPr>
          </a:p>
        </p:txBody>
      </p:sp>
      <p:sp>
        <p:nvSpPr>
          <p:cNvPr id="759" name="Rectangle 731">
            <a:extLst>
              <a:ext uri="{FF2B5EF4-FFF2-40B4-BE49-F238E27FC236}">
                <a16:creationId xmlns:a16="http://schemas.microsoft.com/office/drawing/2014/main" xmlns="" id="{6A61AEB4-6EB2-4008-B423-611F59429E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66970" y="5241713"/>
            <a:ext cx="11381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solidFill>
                  <a:srgbClr val="000000"/>
                </a:solidFill>
                <a:latin typeface="Arial" panose="020B0604020202020204"/>
              </a:rPr>
              <a:t>3</a:t>
            </a:r>
          </a:p>
        </p:txBody>
      </p:sp>
      <p:sp>
        <p:nvSpPr>
          <p:cNvPr id="760" name="Line 732">
            <a:extLst>
              <a:ext uri="{FF2B5EF4-FFF2-40B4-BE49-F238E27FC236}">
                <a16:creationId xmlns:a16="http://schemas.microsoft.com/office/drawing/2014/main" xmlns="" id="{454FC165-FB45-4BB9-9E2B-623DD8D08627}"/>
              </a:ext>
            </a:extLst>
          </p:cNvPr>
          <p:cNvSpPr>
            <a:spLocks noChangeShapeType="1"/>
          </p:cNvSpPr>
          <p:nvPr/>
        </p:nvSpPr>
        <p:spPr bwMode="auto">
          <a:xfrm>
            <a:off x="6420427" y="5116794"/>
            <a:ext cx="0" cy="82299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solidFill>
                <a:srgbClr val="000000"/>
              </a:solidFill>
            </a:endParaRPr>
          </a:p>
        </p:txBody>
      </p:sp>
      <p:sp>
        <p:nvSpPr>
          <p:cNvPr id="761" name="Rectangle 733">
            <a:extLst>
              <a:ext uri="{FF2B5EF4-FFF2-40B4-BE49-F238E27FC236}">
                <a16:creationId xmlns:a16="http://schemas.microsoft.com/office/drawing/2014/main" xmlns="" id="{99BBC522-3C15-4EC8-90AA-5E42097FEE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61641" y="5241713"/>
            <a:ext cx="11381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solidFill>
                  <a:srgbClr val="000000"/>
                </a:solidFill>
                <a:latin typeface="Arial" panose="020B0604020202020204"/>
              </a:rPr>
              <a:t>6</a:t>
            </a:r>
          </a:p>
        </p:txBody>
      </p:sp>
      <p:sp>
        <p:nvSpPr>
          <p:cNvPr id="762" name="Line 734">
            <a:extLst>
              <a:ext uri="{FF2B5EF4-FFF2-40B4-BE49-F238E27FC236}">
                <a16:creationId xmlns:a16="http://schemas.microsoft.com/office/drawing/2014/main" xmlns="" id="{7C5B95C2-34A0-4E97-94FF-F5F009C03D7A}"/>
              </a:ext>
            </a:extLst>
          </p:cNvPr>
          <p:cNvSpPr>
            <a:spLocks noChangeShapeType="1"/>
          </p:cNvSpPr>
          <p:nvPr/>
        </p:nvSpPr>
        <p:spPr bwMode="auto">
          <a:xfrm>
            <a:off x="7816568" y="5116794"/>
            <a:ext cx="0" cy="82299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solidFill>
                <a:srgbClr val="000000"/>
              </a:solidFill>
            </a:endParaRPr>
          </a:p>
        </p:txBody>
      </p:sp>
      <p:sp>
        <p:nvSpPr>
          <p:cNvPr id="763" name="Rectangle 735">
            <a:extLst>
              <a:ext uri="{FF2B5EF4-FFF2-40B4-BE49-F238E27FC236}">
                <a16:creationId xmlns:a16="http://schemas.microsoft.com/office/drawing/2014/main" xmlns="" id="{5CBADAB8-C871-4596-AFE6-ACD1F3FF04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57783" y="5241713"/>
            <a:ext cx="11381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solidFill>
                  <a:srgbClr val="000000"/>
                </a:solidFill>
                <a:latin typeface="Arial" panose="020B0604020202020204"/>
              </a:rPr>
              <a:t>9</a:t>
            </a:r>
          </a:p>
        </p:txBody>
      </p:sp>
      <p:sp>
        <p:nvSpPr>
          <p:cNvPr id="764" name="Line 736">
            <a:extLst>
              <a:ext uri="{FF2B5EF4-FFF2-40B4-BE49-F238E27FC236}">
                <a16:creationId xmlns:a16="http://schemas.microsoft.com/office/drawing/2014/main" xmlns="" id="{B11E6203-3736-46A8-90A3-0F168941EFFC}"/>
              </a:ext>
            </a:extLst>
          </p:cNvPr>
          <p:cNvSpPr>
            <a:spLocks noChangeShapeType="1"/>
          </p:cNvSpPr>
          <p:nvPr/>
        </p:nvSpPr>
        <p:spPr bwMode="auto">
          <a:xfrm>
            <a:off x="9212709" y="5116794"/>
            <a:ext cx="0" cy="82299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solidFill>
                <a:srgbClr val="000000"/>
              </a:solidFill>
            </a:endParaRPr>
          </a:p>
        </p:txBody>
      </p:sp>
      <p:sp>
        <p:nvSpPr>
          <p:cNvPr id="765" name="Rectangle 737">
            <a:extLst>
              <a:ext uri="{FF2B5EF4-FFF2-40B4-BE49-F238E27FC236}">
                <a16:creationId xmlns:a16="http://schemas.microsoft.com/office/drawing/2014/main" xmlns="" id="{5B8452A9-DF23-4D0B-9AE9-9CE7A7A567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96609" y="5241713"/>
            <a:ext cx="22762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solidFill>
                  <a:srgbClr val="000000"/>
                </a:solidFill>
                <a:latin typeface="Arial" panose="020B0604020202020204"/>
              </a:rPr>
              <a:t>12</a:t>
            </a:r>
          </a:p>
        </p:txBody>
      </p:sp>
      <p:sp>
        <p:nvSpPr>
          <p:cNvPr id="766" name="Rectangle 743">
            <a:extLst>
              <a:ext uri="{FF2B5EF4-FFF2-40B4-BE49-F238E27FC236}">
                <a16:creationId xmlns:a16="http://schemas.microsoft.com/office/drawing/2014/main" xmlns="" id="{36064DAA-38C0-4314-98EC-DC5913F8B4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10089" y="1274672"/>
            <a:ext cx="264174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b="1" dirty="0">
                <a:solidFill>
                  <a:srgbClr val="000000"/>
                </a:solidFill>
                <a:latin typeface="Arial" panose="020B0604020202020204"/>
              </a:rPr>
              <a:t>BARC 2, 3 or 5 Bleeding</a:t>
            </a:r>
            <a:endParaRPr lang="en-US" altLang="en-US" sz="1600" b="1" dirty="0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767" name="Freeform: Shape 766">
            <a:extLst>
              <a:ext uri="{FF2B5EF4-FFF2-40B4-BE49-F238E27FC236}">
                <a16:creationId xmlns:a16="http://schemas.microsoft.com/office/drawing/2014/main" xmlns="" id="{63DC5568-7769-4379-9A01-9CAD2DDDC744}"/>
              </a:ext>
            </a:extLst>
          </p:cNvPr>
          <p:cNvSpPr/>
          <p:nvPr/>
        </p:nvSpPr>
        <p:spPr>
          <a:xfrm>
            <a:off x="3629402" y="1368357"/>
            <a:ext cx="5581824" cy="3748796"/>
          </a:xfrm>
          <a:custGeom>
            <a:avLst/>
            <a:gdLst>
              <a:gd name="connsiteX0" fmla="*/ 0 w 6029540"/>
              <a:gd name="connsiteY0" fmla="*/ 0 h 4049486"/>
              <a:gd name="connsiteX1" fmla="*/ 0 w 6029540"/>
              <a:gd name="connsiteY1" fmla="*/ 4049486 h 4049486"/>
              <a:gd name="connsiteX2" fmla="*/ 6029540 w 6029540"/>
              <a:gd name="connsiteY2" fmla="*/ 4049486 h 4049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029540" h="4049486">
                <a:moveTo>
                  <a:pt x="0" y="0"/>
                </a:moveTo>
                <a:lnTo>
                  <a:pt x="0" y="4049486"/>
                </a:lnTo>
                <a:lnTo>
                  <a:pt x="6029540" y="4049486"/>
                </a:lnTo>
              </a:path>
            </a:pathLst>
          </a:cu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rgbClr val="FFFFFF"/>
              </a:solidFill>
            </a:endParaRPr>
          </a:p>
        </p:txBody>
      </p:sp>
      <p:sp>
        <p:nvSpPr>
          <p:cNvPr id="768" name="TextBox 767">
            <a:extLst>
              <a:ext uri="{FF2B5EF4-FFF2-40B4-BE49-F238E27FC236}">
                <a16:creationId xmlns:a16="http://schemas.microsoft.com/office/drawing/2014/main" xmlns="" id="{7E9C8909-5E25-4B43-8A6D-71965D92B1E7}"/>
              </a:ext>
            </a:extLst>
          </p:cNvPr>
          <p:cNvSpPr txBox="1"/>
          <p:nvPr/>
        </p:nvSpPr>
        <p:spPr>
          <a:xfrm>
            <a:off x="3803077" y="1912048"/>
            <a:ext cx="2364985" cy="73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200" dirty="0">
                <a:solidFill>
                  <a:srgbClr val="7F134C"/>
                </a:solidFill>
                <a:cs typeface="Arial" panose="020B0604020202020204" pitchFamily="34" charset="0"/>
              </a:rPr>
              <a:t>Monotherapy</a:t>
            </a:r>
            <a:r>
              <a:rPr lang="en-US" sz="1200" dirty="0">
                <a:solidFill>
                  <a:srgbClr val="000000"/>
                </a:solidFill>
                <a:cs typeface="Arial" panose="020B0604020202020204" pitchFamily="34" charset="0"/>
              </a:rPr>
              <a:t> vs. </a:t>
            </a:r>
            <a:r>
              <a:rPr lang="en-US" sz="1200" dirty="0">
                <a:solidFill>
                  <a:srgbClr val="0D3759"/>
                </a:solidFill>
                <a:cs typeface="Arial" panose="020B0604020202020204" pitchFamily="34" charset="0"/>
              </a:rPr>
              <a:t>DAPT</a:t>
            </a:r>
          </a:p>
          <a:p>
            <a:pPr algn="ctr">
              <a:lnSpc>
                <a:spcPct val="120000"/>
              </a:lnSpc>
            </a:pPr>
            <a:r>
              <a:rPr lang="en-US" sz="1200" dirty="0">
                <a:solidFill>
                  <a:srgbClr val="000000"/>
                </a:solidFill>
                <a:cs typeface="Arial" panose="020B0604020202020204" pitchFamily="34" charset="0"/>
              </a:rPr>
              <a:t>HR 0.56 (95% CI 0.45-0.68)</a:t>
            </a:r>
          </a:p>
          <a:p>
            <a:pPr algn="ctr">
              <a:lnSpc>
                <a:spcPct val="120000"/>
              </a:lnSpc>
            </a:pPr>
            <a:r>
              <a:rPr lang="en-US" sz="1200" dirty="0">
                <a:solidFill>
                  <a:srgbClr val="000000"/>
                </a:solidFill>
                <a:cs typeface="Arial" panose="020B0604020202020204" pitchFamily="34" charset="0"/>
              </a:rPr>
              <a:t>p&lt;0.001</a:t>
            </a:r>
          </a:p>
        </p:txBody>
      </p:sp>
      <p:grpSp>
        <p:nvGrpSpPr>
          <p:cNvPr id="769" name="Group 1689">
            <a:extLst>
              <a:ext uri="{FF2B5EF4-FFF2-40B4-BE49-F238E27FC236}">
                <a16:creationId xmlns:a16="http://schemas.microsoft.com/office/drawing/2014/main" xmlns="" id="{BA363652-C0B3-4341-BB02-281159F4072A}"/>
              </a:ext>
            </a:extLst>
          </p:cNvPr>
          <p:cNvGrpSpPr>
            <a:grpSpLocks/>
          </p:cNvGrpSpPr>
          <p:nvPr/>
        </p:nvGrpSpPr>
        <p:grpSpPr bwMode="auto">
          <a:xfrm>
            <a:off x="3611226" y="3531821"/>
            <a:ext cx="2649848" cy="1584974"/>
            <a:chOff x="2697" y="2101"/>
            <a:chExt cx="1396" cy="835"/>
          </a:xfrm>
        </p:grpSpPr>
        <p:sp>
          <p:nvSpPr>
            <p:cNvPr id="1246" name="Line 1490">
              <a:extLst>
                <a:ext uri="{FF2B5EF4-FFF2-40B4-BE49-F238E27FC236}">
                  <a16:creationId xmlns:a16="http://schemas.microsoft.com/office/drawing/2014/main" xmlns="" id="{34C8C8FE-A082-4B01-9140-0251D12AB8C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97" y="2936"/>
              <a:ext cx="3" cy="0"/>
            </a:xfrm>
            <a:prstGeom prst="line">
              <a:avLst/>
            </a:prstGeom>
            <a:noFill/>
            <a:ln w="38100" cap="rnd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1247" name="Line 1491">
              <a:extLst>
                <a:ext uri="{FF2B5EF4-FFF2-40B4-BE49-F238E27FC236}">
                  <a16:creationId xmlns:a16="http://schemas.microsoft.com/office/drawing/2014/main" xmlns="" id="{A6B6A468-7BB7-48A4-9C53-8EDA0EF8D4A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00" y="2936"/>
              <a:ext cx="5" cy="0"/>
            </a:xfrm>
            <a:prstGeom prst="line">
              <a:avLst/>
            </a:prstGeom>
            <a:noFill/>
            <a:ln w="38100" cap="rnd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1248" name="Line 1492">
              <a:extLst>
                <a:ext uri="{FF2B5EF4-FFF2-40B4-BE49-F238E27FC236}">
                  <a16:creationId xmlns:a16="http://schemas.microsoft.com/office/drawing/2014/main" xmlns="" id="{60263C6A-484E-456F-9457-E5BB7774F95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05" y="2925"/>
              <a:ext cx="0" cy="11"/>
            </a:xfrm>
            <a:prstGeom prst="line">
              <a:avLst/>
            </a:prstGeom>
            <a:noFill/>
            <a:ln w="38100" cap="rnd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1249" name="Line 1493">
              <a:extLst>
                <a:ext uri="{FF2B5EF4-FFF2-40B4-BE49-F238E27FC236}">
                  <a16:creationId xmlns:a16="http://schemas.microsoft.com/office/drawing/2014/main" xmlns="" id="{6A1D73F5-0CCD-4300-82CE-5C147EFB648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05" y="2925"/>
              <a:ext cx="24" cy="0"/>
            </a:xfrm>
            <a:prstGeom prst="line">
              <a:avLst/>
            </a:prstGeom>
            <a:noFill/>
            <a:ln w="38100" cap="rnd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1250" name="Line 1494">
              <a:extLst>
                <a:ext uri="{FF2B5EF4-FFF2-40B4-BE49-F238E27FC236}">
                  <a16:creationId xmlns:a16="http://schemas.microsoft.com/office/drawing/2014/main" xmlns="" id="{74155EC8-AF31-4508-9B3F-AF4BDD75964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29" y="2914"/>
              <a:ext cx="0" cy="11"/>
            </a:xfrm>
            <a:prstGeom prst="line">
              <a:avLst/>
            </a:prstGeom>
            <a:noFill/>
            <a:ln w="38100" cap="rnd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1251" name="Line 1495">
              <a:extLst>
                <a:ext uri="{FF2B5EF4-FFF2-40B4-BE49-F238E27FC236}">
                  <a16:creationId xmlns:a16="http://schemas.microsoft.com/office/drawing/2014/main" xmlns="" id="{9DF96322-5D9B-4147-BD24-165F914607A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29" y="2914"/>
              <a:ext cx="8" cy="0"/>
            </a:xfrm>
            <a:prstGeom prst="line">
              <a:avLst/>
            </a:prstGeom>
            <a:noFill/>
            <a:ln w="38100" cap="rnd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1252" name="Line 1496">
              <a:extLst>
                <a:ext uri="{FF2B5EF4-FFF2-40B4-BE49-F238E27FC236}">
                  <a16:creationId xmlns:a16="http://schemas.microsoft.com/office/drawing/2014/main" xmlns="" id="{5F436FAB-2C69-49AA-A5B1-383247076A0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37" y="2903"/>
              <a:ext cx="0" cy="11"/>
            </a:xfrm>
            <a:prstGeom prst="line">
              <a:avLst/>
            </a:prstGeom>
            <a:noFill/>
            <a:ln w="38100" cap="rnd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1253" name="Line 1497">
              <a:extLst>
                <a:ext uri="{FF2B5EF4-FFF2-40B4-BE49-F238E27FC236}">
                  <a16:creationId xmlns:a16="http://schemas.microsoft.com/office/drawing/2014/main" xmlns="" id="{7581E62A-530E-4DBD-876D-5AD12B864B4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37" y="2903"/>
              <a:ext cx="16" cy="0"/>
            </a:xfrm>
            <a:prstGeom prst="line">
              <a:avLst/>
            </a:prstGeom>
            <a:noFill/>
            <a:ln w="38100" cap="rnd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1254" name="Line 1498">
              <a:extLst>
                <a:ext uri="{FF2B5EF4-FFF2-40B4-BE49-F238E27FC236}">
                  <a16:creationId xmlns:a16="http://schemas.microsoft.com/office/drawing/2014/main" xmlns="" id="{3F8DC7A3-7AD2-4E0A-9679-5C228C0780A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53" y="2886"/>
              <a:ext cx="0" cy="17"/>
            </a:xfrm>
            <a:prstGeom prst="line">
              <a:avLst/>
            </a:prstGeom>
            <a:noFill/>
            <a:ln w="38100" cap="rnd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1255" name="Line 1499">
              <a:extLst>
                <a:ext uri="{FF2B5EF4-FFF2-40B4-BE49-F238E27FC236}">
                  <a16:creationId xmlns:a16="http://schemas.microsoft.com/office/drawing/2014/main" xmlns="" id="{EC497BF2-DA48-4641-99F9-F36448C7B03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53" y="2886"/>
              <a:ext cx="8" cy="0"/>
            </a:xfrm>
            <a:prstGeom prst="line">
              <a:avLst/>
            </a:prstGeom>
            <a:noFill/>
            <a:ln w="38100" cap="rnd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1256" name="Line 1500">
              <a:extLst>
                <a:ext uri="{FF2B5EF4-FFF2-40B4-BE49-F238E27FC236}">
                  <a16:creationId xmlns:a16="http://schemas.microsoft.com/office/drawing/2014/main" xmlns="" id="{06DC3E4B-CB68-46E2-B129-F155F4CCDD6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61" y="2881"/>
              <a:ext cx="0" cy="5"/>
            </a:xfrm>
            <a:prstGeom prst="line">
              <a:avLst/>
            </a:prstGeom>
            <a:noFill/>
            <a:ln w="38100" cap="rnd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1257" name="Line 1501">
              <a:extLst>
                <a:ext uri="{FF2B5EF4-FFF2-40B4-BE49-F238E27FC236}">
                  <a16:creationId xmlns:a16="http://schemas.microsoft.com/office/drawing/2014/main" xmlns="" id="{7D66B5FA-9C0A-46A5-B1D7-DD1DC19732B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61" y="2881"/>
              <a:ext cx="8" cy="0"/>
            </a:xfrm>
            <a:prstGeom prst="line">
              <a:avLst/>
            </a:prstGeom>
            <a:noFill/>
            <a:ln w="38100" cap="rnd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1258" name="Line 1502">
              <a:extLst>
                <a:ext uri="{FF2B5EF4-FFF2-40B4-BE49-F238E27FC236}">
                  <a16:creationId xmlns:a16="http://schemas.microsoft.com/office/drawing/2014/main" xmlns="" id="{6E78F6F7-8926-4B3E-9F38-AD1A6EF61A8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69" y="2875"/>
              <a:ext cx="0" cy="6"/>
            </a:xfrm>
            <a:prstGeom prst="line">
              <a:avLst/>
            </a:prstGeom>
            <a:noFill/>
            <a:ln w="38100" cap="rnd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1259" name="Line 1503">
              <a:extLst>
                <a:ext uri="{FF2B5EF4-FFF2-40B4-BE49-F238E27FC236}">
                  <a16:creationId xmlns:a16="http://schemas.microsoft.com/office/drawing/2014/main" xmlns="" id="{94010A2D-273B-4E0D-AFAF-696EE5A5F52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69" y="2875"/>
              <a:ext cx="16" cy="0"/>
            </a:xfrm>
            <a:prstGeom prst="line">
              <a:avLst/>
            </a:prstGeom>
            <a:noFill/>
            <a:ln w="38100" cap="rnd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1260" name="Line 1504">
              <a:extLst>
                <a:ext uri="{FF2B5EF4-FFF2-40B4-BE49-F238E27FC236}">
                  <a16:creationId xmlns:a16="http://schemas.microsoft.com/office/drawing/2014/main" xmlns="" id="{E3D39F7B-BD0E-4C23-8FA4-FAE594DFDB3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85" y="2864"/>
              <a:ext cx="0" cy="11"/>
            </a:xfrm>
            <a:prstGeom prst="line">
              <a:avLst/>
            </a:prstGeom>
            <a:noFill/>
            <a:ln w="38100" cap="rnd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1261" name="Line 1505">
              <a:extLst>
                <a:ext uri="{FF2B5EF4-FFF2-40B4-BE49-F238E27FC236}">
                  <a16:creationId xmlns:a16="http://schemas.microsoft.com/office/drawing/2014/main" xmlns="" id="{7B041B1B-AE79-47CC-A8AB-B4A7AA4BD52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85" y="2864"/>
              <a:ext cx="8" cy="0"/>
            </a:xfrm>
            <a:prstGeom prst="line">
              <a:avLst/>
            </a:prstGeom>
            <a:noFill/>
            <a:ln w="38100" cap="rnd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1262" name="Line 1506">
              <a:extLst>
                <a:ext uri="{FF2B5EF4-FFF2-40B4-BE49-F238E27FC236}">
                  <a16:creationId xmlns:a16="http://schemas.microsoft.com/office/drawing/2014/main" xmlns="" id="{EE8D7F4F-CE7F-4F5D-97BD-95944044378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93" y="2864"/>
              <a:ext cx="8" cy="0"/>
            </a:xfrm>
            <a:prstGeom prst="line">
              <a:avLst/>
            </a:prstGeom>
            <a:noFill/>
            <a:ln w="38100" cap="rnd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1263" name="Line 1507">
              <a:extLst>
                <a:ext uri="{FF2B5EF4-FFF2-40B4-BE49-F238E27FC236}">
                  <a16:creationId xmlns:a16="http://schemas.microsoft.com/office/drawing/2014/main" xmlns="" id="{221958D8-B1A3-4148-8A6D-755C78323C3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01" y="2858"/>
              <a:ext cx="0" cy="6"/>
            </a:xfrm>
            <a:prstGeom prst="line">
              <a:avLst/>
            </a:prstGeom>
            <a:noFill/>
            <a:ln w="38100" cap="rnd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1264" name="Line 1508">
              <a:extLst>
                <a:ext uri="{FF2B5EF4-FFF2-40B4-BE49-F238E27FC236}">
                  <a16:creationId xmlns:a16="http://schemas.microsoft.com/office/drawing/2014/main" xmlns="" id="{0C3F7C5E-0149-4DB1-A9D9-FBBD6E99C8D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01" y="2858"/>
              <a:ext cx="8" cy="0"/>
            </a:xfrm>
            <a:prstGeom prst="line">
              <a:avLst/>
            </a:prstGeom>
            <a:noFill/>
            <a:ln w="38100" cap="rnd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1265" name="Line 1509">
              <a:extLst>
                <a:ext uri="{FF2B5EF4-FFF2-40B4-BE49-F238E27FC236}">
                  <a16:creationId xmlns:a16="http://schemas.microsoft.com/office/drawing/2014/main" xmlns="" id="{CFE8626A-998B-43E5-B42F-43EBFC25E5D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09" y="2853"/>
              <a:ext cx="0" cy="5"/>
            </a:xfrm>
            <a:prstGeom prst="line">
              <a:avLst/>
            </a:prstGeom>
            <a:noFill/>
            <a:ln w="38100" cap="rnd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1266" name="Line 1510">
              <a:extLst>
                <a:ext uri="{FF2B5EF4-FFF2-40B4-BE49-F238E27FC236}">
                  <a16:creationId xmlns:a16="http://schemas.microsoft.com/office/drawing/2014/main" xmlns="" id="{DE81112B-DEE3-4F19-A9A8-2EBF76F34D2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09" y="2853"/>
              <a:ext cx="33" cy="0"/>
            </a:xfrm>
            <a:prstGeom prst="line">
              <a:avLst/>
            </a:prstGeom>
            <a:noFill/>
            <a:ln w="38100" cap="rnd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1267" name="Line 1511">
              <a:extLst>
                <a:ext uri="{FF2B5EF4-FFF2-40B4-BE49-F238E27FC236}">
                  <a16:creationId xmlns:a16="http://schemas.microsoft.com/office/drawing/2014/main" xmlns="" id="{2104BCE7-87D4-4BAE-880F-30230D5A2D9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42" y="2847"/>
              <a:ext cx="0" cy="6"/>
            </a:xfrm>
            <a:prstGeom prst="line">
              <a:avLst/>
            </a:prstGeom>
            <a:noFill/>
            <a:ln w="38100" cap="rnd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1268" name="Line 1512">
              <a:extLst>
                <a:ext uri="{FF2B5EF4-FFF2-40B4-BE49-F238E27FC236}">
                  <a16:creationId xmlns:a16="http://schemas.microsoft.com/office/drawing/2014/main" xmlns="" id="{32924252-5B09-479B-862C-AAC692B0A02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42" y="2847"/>
              <a:ext cx="8" cy="0"/>
            </a:xfrm>
            <a:prstGeom prst="line">
              <a:avLst/>
            </a:prstGeom>
            <a:noFill/>
            <a:ln w="38100" cap="rnd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1269" name="Line 1513">
              <a:extLst>
                <a:ext uri="{FF2B5EF4-FFF2-40B4-BE49-F238E27FC236}">
                  <a16:creationId xmlns:a16="http://schemas.microsoft.com/office/drawing/2014/main" xmlns="" id="{1DCD25BA-F8B7-4AB3-9FF7-2904FF45D5E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50" y="2847"/>
              <a:ext cx="8" cy="0"/>
            </a:xfrm>
            <a:prstGeom prst="line">
              <a:avLst/>
            </a:prstGeom>
            <a:noFill/>
            <a:ln w="38100" cap="rnd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1270" name="Line 1514">
              <a:extLst>
                <a:ext uri="{FF2B5EF4-FFF2-40B4-BE49-F238E27FC236}">
                  <a16:creationId xmlns:a16="http://schemas.microsoft.com/office/drawing/2014/main" xmlns="" id="{76A1533E-4523-4C1D-B410-18C697F1A0B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58" y="2836"/>
              <a:ext cx="0" cy="11"/>
            </a:xfrm>
            <a:prstGeom prst="line">
              <a:avLst/>
            </a:prstGeom>
            <a:noFill/>
            <a:ln w="38100" cap="rnd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1271" name="Line 1515">
              <a:extLst>
                <a:ext uri="{FF2B5EF4-FFF2-40B4-BE49-F238E27FC236}">
                  <a16:creationId xmlns:a16="http://schemas.microsoft.com/office/drawing/2014/main" xmlns="" id="{208B4E9C-7F36-4950-914E-0ED6A33E719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58" y="2836"/>
              <a:ext cx="8" cy="0"/>
            </a:xfrm>
            <a:prstGeom prst="line">
              <a:avLst/>
            </a:prstGeom>
            <a:noFill/>
            <a:ln w="38100" cap="rnd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1272" name="Line 1516">
              <a:extLst>
                <a:ext uri="{FF2B5EF4-FFF2-40B4-BE49-F238E27FC236}">
                  <a16:creationId xmlns:a16="http://schemas.microsoft.com/office/drawing/2014/main" xmlns="" id="{4AE65015-863D-4461-9AC0-A8C1CA36917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66" y="2830"/>
              <a:ext cx="0" cy="6"/>
            </a:xfrm>
            <a:prstGeom prst="line">
              <a:avLst/>
            </a:prstGeom>
            <a:noFill/>
            <a:ln w="38100" cap="rnd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1273" name="Line 1517">
              <a:extLst>
                <a:ext uri="{FF2B5EF4-FFF2-40B4-BE49-F238E27FC236}">
                  <a16:creationId xmlns:a16="http://schemas.microsoft.com/office/drawing/2014/main" xmlns="" id="{365C01E3-028B-4200-92B4-4857F6A8E21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66" y="2830"/>
              <a:ext cx="8" cy="0"/>
            </a:xfrm>
            <a:prstGeom prst="line">
              <a:avLst/>
            </a:prstGeom>
            <a:noFill/>
            <a:ln w="38100" cap="rnd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1274" name="Line 1518">
              <a:extLst>
                <a:ext uri="{FF2B5EF4-FFF2-40B4-BE49-F238E27FC236}">
                  <a16:creationId xmlns:a16="http://schemas.microsoft.com/office/drawing/2014/main" xmlns="" id="{6828C8CF-6CFB-44AC-A4DB-5C7BFE93C87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74" y="2819"/>
              <a:ext cx="0" cy="11"/>
            </a:xfrm>
            <a:prstGeom prst="line">
              <a:avLst/>
            </a:prstGeom>
            <a:noFill/>
            <a:ln w="38100" cap="rnd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1275" name="Line 1519">
              <a:extLst>
                <a:ext uri="{FF2B5EF4-FFF2-40B4-BE49-F238E27FC236}">
                  <a16:creationId xmlns:a16="http://schemas.microsoft.com/office/drawing/2014/main" xmlns="" id="{324357D6-3594-4FC8-9791-09023905D9B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74" y="2819"/>
              <a:ext cx="8" cy="0"/>
            </a:xfrm>
            <a:prstGeom prst="line">
              <a:avLst/>
            </a:prstGeom>
            <a:noFill/>
            <a:ln w="38100" cap="rnd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1276" name="Line 1520">
              <a:extLst>
                <a:ext uri="{FF2B5EF4-FFF2-40B4-BE49-F238E27FC236}">
                  <a16:creationId xmlns:a16="http://schemas.microsoft.com/office/drawing/2014/main" xmlns="" id="{09F5D5E0-3C7B-4173-BBDC-CF7728590B1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82" y="2819"/>
              <a:ext cx="8" cy="0"/>
            </a:xfrm>
            <a:prstGeom prst="line">
              <a:avLst/>
            </a:prstGeom>
            <a:noFill/>
            <a:ln w="38100" cap="rnd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1277" name="Line 1521">
              <a:extLst>
                <a:ext uri="{FF2B5EF4-FFF2-40B4-BE49-F238E27FC236}">
                  <a16:creationId xmlns:a16="http://schemas.microsoft.com/office/drawing/2014/main" xmlns="" id="{9C8E18F9-E9BF-488B-A057-A7A0595F641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90" y="2814"/>
              <a:ext cx="0" cy="5"/>
            </a:xfrm>
            <a:prstGeom prst="line">
              <a:avLst/>
            </a:prstGeom>
            <a:noFill/>
            <a:ln w="38100" cap="rnd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1278" name="Line 1522">
              <a:extLst>
                <a:ext uri="{FF2B5EF4-FFF2-40B4-BE49-F238E27FC236}">
                  <a16:creationId xmlns:a16="http://schemas.microsoft.com/office/drawing/2014/main" xmlns="" id="{A6715998-4E01-4FA1-95C9-1FEC28AFC56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90" y="2814"/>
              <a:ext cx="8" cy="0"/>
            </a:xfrm>
            <a:prstGeom prst="line">
              <a:avLst/>
            </a:prstGeom>
            <a:noFill/>
            <a:ln w="38100" cap="rnd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1279" name="Line 1523">
              <a:extLst>
                <a:ext uri="{FF2B5EF4-FFF2-40B4-BE49-F238E27FC236}">
                  <a16:creationId xmlns:a16="http://schemas.microsoft.com/office/drawing/2014/main" xmlns="" id="{EF9E5259-88FD-4ADB-9F6C-E1E7455B012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98" y="2808"/>
              <a:ext cx="0" cy="6"/>
            </a:xfrm>
            <a:prstGeom prst="line">
              <a:avLst/>
            </a:prstGeom>
            <a:noFill/>
            <a:ln w="38100" cap="rnd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1280" name="Line 1524">
              <a:extLst>
                <a:ext uri="{FF2B5EF4-FFF2-40B4-BE49-F238E27FC236}">
                  <a16:creationId xmlns:a16="http://schemas.microsoft.com/office/drawing/2014/main" xmlns="" id="{1D53BC7A-EBCB-4503-AE88-2851D64B60D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98" y="2808"/>
              <a:ext cx="8" cy="0"/>
            </a:xfrm>
            <a:prstGeom prst="line">
              <a:avLst/>
            </a:prstGeom>
            <a:noFill/>
            <a:ln w="38100" cap="rnd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1281" name="Line 1525">
              <a:extLst>
                <a:ext uri="{FF2B5EF4-FFF2-40B4-BE49-F238E27FC236}">
                  <a16:creationId xmlns:a16="http://schemas.microsoft.com/office/drawing/2014/main" xmlns="" id="{9710C9CE-B181-48A3-83E2-E1D8B980041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906" y="2792"/>
              <a:ext cx="0" cy="16"/>
            </a:xfrm>
            <a:prstGeom prst="line">
              <a:avLst/>
            </a:prstGeom>
            <a:noFill/>
            <a:ln w="38100" cap="rnd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1282" name="Line 1526">
              <a:extLst>
                <a:ext uri="{FF2B5EF4-FFF2-40B4-BE49-F238E27FC236}">
                  <a16:creationId xmlns:a16="http://schemas.microsoft.com/office/drawing/2014/main" xmlns="" id="{203BA54E-3109-4C33-9475-EF1BF15C26C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06" y="2792"/>
              <a:ext cx="16" cy="0"/>
            </a:xfrm>
            <a:prstGeom prst="line">
              <a:avLst/>
            </a:prstGeom>
            <a:noFill/>
            <a:ln w="38100" cap="rnd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1283" name="Line 1527">
              <a:extLst>
                <a:ext uri="{FF2B5EF4-FFF2-40B4-BE49-F238E27FC236}">
                  <a16:creationId xmlns:a16="http://schemas.microsoft.com/office/drawing/2014/main" xmlns="" id="{241328EE-2CD6-4DD1-B9DF-021FC282FFF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922" y="2786"/>
              <a:ext cx="0" cy="6"/>
            </a:xfrm>
            <a:prstGeom prst="line">
              <a:avLst/>
            </a:prstGeom>
            <a:noFill/>
            <a:ln w="38100" cap="rnd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1284" name="Line 1528">
              <a:extLst>
                <a:ext uri="{FF2B5EF4-FFF2-40B4-BE49-F238E27FC236}">
                  <a16:creationId xmlns:a16="http://schemas.microsoft.com/office/drawing/2014/main" xmlns="" id="{93165D8E-6645-4D7B-A52B-D4425B88238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22" y="2786"/>
              <a:ext cx="9" cy="0"/>
            </a:xfrm>
            <a:prstGeom prst="line">
              <a:avLst/>
            </a:prstGeom>
            <a:noFill/>
            <a:ln w="38100" cap="rnd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1285" name="Line 1529">
              <a:extLst>
                <a:ext uri="{FF2B5EF4-FFF2-40B4-BE49-F238E27FC236}">
                  <a16:creationId xmlns:a16="http://schemas.microsoft.com/office/drawing/2014/main" xmlns="" id="{E3CCB3F1-BE1C-46F6-90CA-C96FC61E0DD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931" y="2780"/>
              <a:ext cx="0" cy="6"/>
            </a:xfrm>
            <a:prstGeom prst="line">
              <a:avLst/>
            </a:prstGeom>
            <a:noFill/>
            <a:ln w="38100" cap="rnd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1286" name="Line 1530">
              <a:extLst>
                <a:ext uri="{FF2B5EF4-FFF2-40B4-BE49-F238E27FC236}">
                  <a16:creationId xmlns:a16="http://schemas.microsoft.com/office/drawing/2014/main" xmlns="" id="{3852FD28-9EDD-4873-88BD-319023D0D90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31" y="2780"/>
              <a:ext cx="8" cy="0"/>
            </a:xfrm>
            <a:prstGeom prst="line">
              <a:avLst/>
            </a:prstGeom>
            <a:noFill/>
            <a:ln w="38100" cap="rnd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1287" name="Line 1531">
              <a:extLst>
                <a:ext uri="{FF2B5EF4-FFF2-40B4-BE49-F238E27FC236}">
                  <a16:creationId xmlns:a16="http://schemas.microsoft.com/office/drawing/2014/main" xmlns="" id="{2D5919AB-1E01-4E50-A4A9-0AB2CD6638E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39" y="2780"/>
              <a:ext cx="8" cy="0"/>
            </a:xfrm>
            <a:prstGeom prst="line">
              <a:avLst/>
            </a:prstGeom>
            <a:noFill/>
            <a:ln w="38100" cap="rnd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1288" name="Line 1532">
              <a:extLst>
                <a:ext uri="{FF2B5EF4-FFF2-40B4-BE49-F238E27FC236}">
                  <a16:creationId xmlns:a16="http://schemas.microsoft.com/office/drawing/2014/main" xmlns="" id="{0F03A59A-9D7A-4CF8-9715-2EEC7B2C249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47" y="2780"/>
              <a:ext cx="8" cy="0"/>
            </a:xfrm>
            <a:prstGeom prst="line">
              <a:avLst/>
            </a:prstGeom>
            <a:noFill/>
            <a:ln w="38100" cap="rnd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1289" name="Line 1533">
              <a:extLst>
                <a:ext uri="{FF2B5EF4-FFF2-40B4-BE49-F238E27FC236}">
                  <a16:creationId xmlns:a16="http://schemas.microsoft.com/office/drawing/2014/main" xmlns="" id="{D43B9762-FF74-47F8-B928-43FAD2B1996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955" y="2775"/>
              <a:ext cx="0" cy="5"/>
            </a:xfrm>
            <a:prstGeom prst="line">
              <a:avLst/>
            </a:prstGeom>
            <a:noFill/>
            <a:ln w="38100" cap="rnd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1290" name="Line 1534">
              <a:extLst>
                <a:ext uri="{FF2B5EF4-FFF2-40B4-BE49-F238E27FC236}">
                  <a16:creationId xmlns:a16="http://schemas.microsoft.com/office/drawing/2014/main" xmlns="" id="{A09D65BD-837F-4AD6-A13C-9D96F2CDA3B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55" y="2775"/>
              <a:ext cx="8" cy="0"/>
            </a:xfrm>
            <a:prstGeom prst="line">
              <a:avLst/>
            </a:prstGeom>
            <a:noFill/>
            <a:ln w="38100" cap="rnd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1291" name="Line 1535">
              <a:extLst>
                <a:ext uri="{FF2B5EF4-FFF2-40B4-BE49-F238E27FC236}">
                  <a16:creationId xmlns:a16="http://schemas.microsoft.com/office/drawing/2014/main" xmlns="" id="{4ED8F172-0531-4F1F-8787-79D62EB8FAD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963" y="2769"/>
              <a:ext cx="0" cy="6"/>
            </a:xfrm>
            <a:prstGeom prst="line">
              <a:avLst/>
            </a:prstGeom>
            <a:noFill/>
            <a:ln w="38100" cap="rnd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1292" name="Line 1536">
              <a:extLst>
                <a:ext uri="{FF2B5EF4-FFF2-40B4-BE49-F238E27FC236}">
                  <a16:creationId xmlns:a16="http://schemas.microsoft.com/office/drawing/2014/main" xmlns="" id="{04C483C3-9769-4993-9597-CB0B8A0D4C0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63" y="2769"/>
              <a:ext cx="8" cy="0"/>
            </a:xfrm>
            <a:prstGeom prst="line">
              <a:avLst/>
            </a:prstGeom>
            <a:noFill/>
            <a:ln w="38100" cap="rnd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1293" name="Line 1537">
              <a:extLst>
                <a:ext uri="{FF2B5EF4-FFF2-40B4-BE49-F238E27FC236}">
                  <a16:creationId xmlns:a16="http://schemas.microsoft.com/office/drawing/2014/main" xmlns="" id="{18A2C2FA-8D30-4CEC-8A6E-569C423B42F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971" y="2764"/>
              <a:ext cx="0" cy="5"/>
            </a:xfrm>
            <a:prstGeom prst="line">
              <a:avLst/>
            </a:prstGeom>
            <a:noFill/>
            <a:ln w="38100" cap="rnd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1294" name="Line 1538">
              <a:extLst>
                <a:ext uri="{FF2B5EF4-FFF2-40B4-BE49-F238E27FC236}">
                  <a16:creationId xmlns:a16="http://schemas.microsoft.com/office/drawing/2014/main" xmlns="" id="{6099D089-E535-4EFF-9DB7-4C8F74945F8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71" y="2764"/>
              <a:ext cx="8" cy="0"/>
            </a:xfrm>
            <a:prstGeom prst="line">
              <a:avLst/>
            </a:prstGeom>
            <a:noFill/>
            <a:ln w="38100" cap="rnd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1295" name="Line 1539">
              <a:extLst>
                <a:ext uri="{FF2B5EF4-FFF2-40B4-BE49-F238E27FC236}">
                  <a16:creationId xmlns:a16="http://schemas.microsoft.com/office/drawing/2014/main" xmlns="" id="{E210DFA3-77A4-44F4-BDB5-F225A6EA107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979" y="2758"/>
              <a:ext cx="0" cy="6"/>
            </a:xfrm>
            <a:prstGeom prst="line">
              <a:avLst/>
            </a:prstGeom>
            <a:noFill/>
            <a:ln w="38100" cap="rnd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1296" name="Line 1540">
              <a:extLst>
                <a:ext uri="{FF2B5EF4-FFF2-40B4-BE49-F238E27FC236}">
                  <a16:creationId xmlns:a16="http://schemas.microsoft.com/office/drawing/2014/main" xmlns="" id="{C09912A1-257A-4952-BECB-7C753790CF9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79" y="2758"/>
              <a:ext cx="8" cy="0"/>
            </a:xfrm>
            <a:prstGeom prst="line">
              <a:avLst/>
            </a:prstGeom>
            <a:noFill/>
            <a:ln w="38100" cap="rnd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1297" name="Line 1541">
              <a:extLst>
                <a:ext uri="{FF2B5EF4-FFF2-40B4-BE49-F238E27FC236}">
                  <a16:creationId xmlns:a16="http://schemas.microsoft.com/office/drawing/2014/main" xmlns="" id="{81BF96D0-CC84-4B00-AFCF-7F2A022A996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987" y="2741"/>
              <a:ext cx="0" cy="17"/>
            </a:xfrm>
            <a:prstGeom prst="line">
              <a:avLst/>
            </a:prstGeom>
            <a:noFill/>
            <a:ln w="38100" cap="rnd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1298" name="Line 1542">
              <a:extLst>
                <a:ext uri="{FF2B5EF4-FFF2-40B4-BE49-F238E27FC236}">
                  <a16:creationId xmlns:a16="http://schemas.microsoft.com/office/drawing/2014/main" xmlns="" id="{0D1617B8-05FC-4D3E-9EA8-14D85A40ABB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87" y="2741"/>
              <a:ext cx="24" cy="0"/>
            </a:xfrm>
            <a:prstGeom prst="line">
              <a:avLst/>
            </a:prstGeom>
            <a:noFill/>
            <a:ln w="38100" cap="rnd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1299" name="Line 1543">
              <a:extLst>
                <a:ext uri="{FF2B5EF4-FFF2-40B4-BE49-F238E27FC236}">
                  <a16:creationId xmlns:a16="http://schemas.microsoft.com/office/drawing/2014/main" xmlns="" id="{5CA6325A-E27F-45FC-A080-B8FAB1952B4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011" y="2736"/>
              <a:ext cx="0" cy="5"/>
            </a:xfrm>
            <a:prstGeom prst="line">
              <a:avLst/>
            </a:prstGeom>
            <a:noFill/>
            <a:ln w="38100" cap="rnd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1300" name="Line 1544">
              <a:extLst>
                <a:ext uri="{FF2B5EF4-FFF2-40B4-BE49-F238E27FC236}">
                  <a16:creationId xmlns:a16="http://schemas.microsoft.com/office/drawing/2014/main" xmlns="" id="{59CEBAB1-54AC-478B-8A00-2B426A0F31D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11" y="2736"/>
              <a:ext cx="16" cy="0"/>
            </a:xfrm>
            <a:prstGeom prst="line">
              <a:avLst/>
            </a:prstGeom>
            <a:noFill/>
            <a:ln w="38100" cap="rnd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1301" name="Line 1545">
              <a:extLst>
                <a:ext uri="{FF2B5EF4-FFF2-40B4-BE49-F238E27FC236}">
                  <a16:creationId xmlns:a16="http://schemas.microsoft.com/office/drawing/2014/main" xmlns="" id="{90574726-999B-4E60-9DC4-ACDD782FE43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027" y="2724"/>
              <a:ext cx="0" cy="12"/>
            </a:xfrm>
            <a:prstGeom prst="line">
              <a:avLst/>
            </a:prstGeom>
            <a:noFill/>
            <a:ln w="38100" cap="rnd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1302" name="Line 1546">
              <a:extLst>
                <a:ext uri="{FF2B5EF4-FFF2-40B4-BE49-F238E27FC236}">
                  <a16:creationId xmlns:a16="http://schemas.microsoft.com/office/drawing/2014/main" xmlns="" id="{5DB3B71F-E258-4CC6-A530-7EB28A69674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27" y="2724"/>
              <a:ext cx="8" cy="0"/>
            </a:xfrm>
            <a:prstGeom prst="line">
              <a:avLst/>
            </a:prstGeom>
            <a:noFill/>
            <a:ln w="38100" cap="rnd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1303" name="Line 1547">
              <a:extLst>
                <a:ext uri="{FF2B5EF4-FFF2-40B4-BE49-F238E27FC236}">
                  <a16:creationId xmlns:a16="http://schemas.microsoft.com/office/drawing/2014/main" xmlns="" id="{0C591655-7D14-4362-B419-919DDA9C584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035" y="2702"/>
              <a:ext cx="0" cy="22"/>
            </a:xfrm>
            <a:prstGeom prst="line">
              <a:avLst/>
            </a:prstGeom>
            <a:noFill/>
            <a:ln w="38100" cap="rnd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1304" name="Line 1548">
              <a:extLst>
                <a:ext uri="{FF2B5EF4-FFF2-40B4-BE49-F238E27FC236}">
                  <a16:creationId xmlns:a16="http://schemas.microsoft.com/office/drawing/2014/main" xmlns="" id="{9650C214-4DC6-4F4A-AFD7-C5EFC08EA5F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35" y="2702"/>
              <a:ext cx="33" cy="0"/>
            </a:xfrm>
            <a:prstGeom prst="line">
              <a:avLst/>
            </a:prstGeom>
            <a:noFill/>
            <a:ln w="38100" cap="rnd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1305" name="Line 1549">
              <a:extLst>
                <a:ext uri="{FF2B5EF4-FFF2-40B4-BE49-F238E27FC236}">
                  <a16:creationId xmlns:a16="http://schemas.microsoft.com/office/drawing/2014/main" xmlns="" id="{8651ECAC-85C4-4EE4-BA30-9F927AC8893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068" y="2696"/>
              <a:ext cx="0" cy="6"/>
            </a:xfrm>
            <a:prstGeom prst="line">
              <a:avLst/>
            </a:prstGeom>
            <a:noFill/>
            <a:ln w="38100" cap="rnd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1306" name="Line 1550">
              <a:extLst>
                <a:ext uri="{FF2B5EF4-FFF2-40B4-BE49-F238E27FC236}">
                  <a16:creationId xmlns:a16="http://schemas.microsoft.com/office/drawing/2014/main" xmlns="" id="{F56D6AE7-1F2D-4CF6-9092-7AEF9CDBC16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68" y="2696"/>
              <a:ext cx="8" cy="0"/>
            </a:xfrm>
            <a:prstGeom prst="line">
              <a:avLst/>
            </a:prstGeom>
            <a:noFill/>
            <a:ln w="38100" cap="rnd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1307" name="Line 1551">
              <a:extLst>
                <a:ext uri="{FF2B5EF4-FFF2-40B4-BE49-F238E27FC236}">
                  <a16:creationId xmlns:a16="http://schemas.microsoft.com/office/drawing/2014/main" xmlns="" id="{FCC3888F-5D6C-4BCE-A954-7BE98353A4E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076" y="2691"/>
              <a:ext cx="0" cy="5"/>
            </a:xfrm>
            <a:prstGeom prst="line">
              <a:avLst/>
            </a:prstGeom>
            <a:noFill/>
            <a:ln w="38100" cap="rnd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1308" name="Line 1552">
              <a:extLst>
                <a:ext uri="{FF2B5EF4-FFF2-40B4-BE49-F238E27FC236}">
                  <a16:creationId xmlns:a16="http://schemas.microsoft.com/office/drawing/2014/main" xmlns="" id="{21D95F68-E83F-4469-B3CA-F4FD2D3AA6A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76" y="2691"/>
              <a:ext cx="8" cy="0"/>
            </a:xfrm>
            <a:prstGeom prst="line">
              <a:avLst/>
            </a:prstGeom>
            <a:noFill/>
            <a:ln w="38100" cap="rnd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1309" name="Line 1553">
              <a:extLst>
                <a:ext uri="{FF2B5EF4-FFF2-40B4-BE49-F238E27FC236}">
                  <a16:creationId xmlns:a16="http://schemas.microsoft.com/office/drawing/2014/main" xmlns="" id="{25FDB773-BED7-46E6-AC57-2C0479DBFD3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84" y="2691"/>
              <a:ext cx="8" cy="0"/>
            </a:xfrm>
            <a:prstGeom prst="line">
              <a:avLst/>
            </a:prstGeom>
            <a:noFill/>
            <a:ln w="38100" cap="rnd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1310" name="Line 1554">
              <a:extLst>
                <a:ext uri="{FF2B5EF4-FFF2-40B4-BE49-F238E27FC236}">
                  <a16:creationId xmlns:a16="http://schemas.microsoft.com/office/drawing/2014/main" xmlns="" id="{9146EE1F-CC25-4CA0-AEF8-7764B9CB7BC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092" y="2674"/>
              <a:ext cx="0" cy="17"/>
            </a:xfrm>
            <a:prstGeom prst="line">
              <a:avLst/>
            </a:prstGeom>
            <a:noFill/>
            <a:ln w="38100" cap="rnd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1311" name="Line 1555">
              <a:extLst>
                <a:ext uri="{FF2B5EF4-FFF2-40B4-BE49-F238E27FC236}">
                  <a16:creationId xmlns:a16="http://schemas.microsoft.com/office/drawing/2014/main" xmlns="" id="{F58A1B12-E3FC-45A0-9A86-476CE2336E7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92" y="2674"/>
              <a:ext cx="8" cy="0"/>
            </a:xfrm>
            <a:prstGeom prst="line">
              <a:avLst/>
            </a:prstGeom>
            <a:noFill/>
            <a:ln w="38100" cap="rnd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1312" name="Line 1556">
              <a:extLst>
                <a:ext uri="{FF2B5EF4-FFF2-40B4-BE49-F238E27FC236}">
                  <a16:creationId xmlns:a16="http://schemas.microsoft.com/office/drawing/2014/main" xmlns="" id="{DC46F296-AFCA-4E67-822A-ABAA5678C1A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100" y="2668"/>
              <a:ext cx="0" cy="6"/>
            </a:xfrm>
            <a:prstGeom prst="line">
              <a:avLst/>
            </a:prstGeom>
            <a:noFill/>
            <a:ln w="38100" cap="rnd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1313" name="Line 1557">
              <a:extLst>
                <a:ext uri="{FF2B5EF4-FFF2-40B4-BE49-F238E27FC236}">
                  <a16:creationId xmlns:a16="http://schemas.microsoft.com/office/drawing/2014/main" xmlns="" id="{B802C2AE-4D1E-41D7-AA75-E50EF1BB851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00" y="2668"/>
              <a:ext cx="65" cy="0"/>
            </a:xfrm>
            <a:prstGeom prst="line">
              <a:avLst/>
            </a:prstGeom>
            <a:noFill/>
            <a:ln w="38100" cap="rnd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1314" name="Line 1558">
              <a:extLst>
                <a:ext uri="{FF2B5EF4-FFF2-40B4-BE49-F238E27FC236}">
                  <a16:creationId xmlns:a16="http://schemas.microsoft.com/office/drawing/2014/main" xmlns="" id="{D23E1EB4-6383-4052-96F3-D5124725EBF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165" y="2652"/>
              <a:ext cx="0" cy="16"/>
            </a:xfrm>
            <a:prstGeom prst="line">
              <a:avLst/>
            </a:prstGeom>
            <a:noFill/>
            <a:ln w="38100" cap="rnd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1315" name="Line 1559">
              <a:extLst>
                <a:ext uri="{FF2B5EF4-FFF2-40B4-BE49-F238E27FC236}">
                  <a16:creationId xmlns:a16="http://schemas.microsoft.com/office/drawing/2014/main" xmlns="" id="{C7421A49-6906-4528-9EB7-3E02C7EAFEA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65" y="2652"/>
              <a:ext cx="8" cy="0"/>
            </a:xfrm>
            <a:prstGeom prst="line">
              <a:avLst/>
            </a:prstGeom>
            <a:noFill/>
            <a:ln w="38100" cap="rnd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1316" name="Line 1560">
              <a:extLst>
                <a:ext uri="{FF2B5EF4-FFF2-40B4-BE49-F238E27FC236}">
                  <a16:creationId xmlns:a16="http://schemas.microsoft.com/office/drawing/2014/main" xmlns="" id="{3ACD5E95-864B-4E75-9881-64AEC99EF8F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173" y="2646"/>
              <a:ext cx="0" cy="6"/>
            </a:xfrm>
            <a:prstGeom prst="line">
              <a:avLst/>
            </a:prstGeom>
            <a:noFill/>
            <a:ln w="38100" cap="rnd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1317" name="Line 1561">
              <a:extLst>
                <a:ext uri="{FF2B5EF4-FFF2-40B4-BE49-F238E27FC236}">
                  <a16:creationId xmlns:a16="http://schemas.microsoft.com/office/drawing/2014/main" xmlns="" id="{21018245-427D-40C4-93C5-5F887CE132A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73" y="2646"/>
              <a:ext cx="8" cy="0"/>
            </a:xfrm>
            <a:prstGeom prst="line">
              <a:avLst/>
            </a:prstGeom>
            <a:noFill/>
            <a:ln w="38100" cap="rnd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1318" name="Line 1562">
              <a:extLst>
                <a:ext uri="{FF2B5EF4-FFF2-40B4-BE49-F238E27FC236}">
                  <a16:creationId xmlns:a16="http://schemas.microsoft.com/office/drawing/2014/main" xmlns="" id="{3466A4BD-2D65-478D-A3BC-A6BF171FC69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181" y="2629"/>
              <a:ext cx="0" cy="17"/>
            </a:xfrm>
            <a:prstGeom prst="line">
              <a:avLst/>
            </a:prstGeom>
            <a:noFill/>
            <a:ln w="38100" cap="rnd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1319" name="Line 1563">
              <a:extLst>
                <a:ext uri="{FF2B5EF4-FFF2-40B4-BE49-F238E27FC236}">
                  <a16:creationId xmlns:a16="http://schemas.microsoft.com/office/drawing/2014/main" xmlns="" id="{60D4BFD3-824C-4CF0-B257-C61F30EA74F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81" y="2629"/>
              <a:ext cx="8" cy="0"/>
            </a:xfrm>
            <a:prstGeom prst="line">
              <a:avLst/>
            </a:prstGeom>
            <a:noFill/>
            <a:ln w="38100" cap="rnd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1320" name="Line 1564">
              <a:extLst>
                <a:ext uri="{FF2B5EF4-FFF2-40B4-BE49-F238E27FC236}">
                  <a16:creationId xmlns:a16="http://schemas.microsoft.com/office/drawing/2014/main" xmlns="" id="{4FFB80CD-01BD-4422-8C47-90085683670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189" y="2607"/>
              <a:ext cx="0" cy="22"/>
            </a:xfrm>
            <a:prstGeom prst="line">
              <a:avLst/>
            </a:prstGeom>
            <a:noFill/>
            <a:ln w="38100" cap="rnd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1321" name="Line 1565">
              <a:extLst>
                <a:ext uri="{FF2B5EF4-FFF2-40B4-BE49-F238E27FC236}">
                  <a16:creationId xmlns:a16="http://schemas.microsoft.com/office/drawing/2014/main" xmlns="" id="{6CC5F0FF-AC9E-4F8A-8F5F-D2BCF2441A3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89" y="2607"/>
              <a:ext cx="8" cy="0"/>
            </a:xfrm>
            <a:prstGeom prst="line">
              <a:avLst/>
            </a:prstGeom>
            <a:noFill/>
            <a:ln w="38100" cap="rnd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1322" name="Line 1566">
              <a:extLst>
                <a:ext uri="{FF2B5EF4-FFF2-40B4-BE49-F238E27FC236}">
                  <a16:creationId xmlns:a16="http://schemas.microsoft.com/office/drawing/2014/main" xmlns="" id="{8CF519D7-7474-4485-BE4A-113633D764A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197" y="2601"/>
              <a:ext cx="0" cy="6"/>
            </a:xfrm>
            <a:prstGeom prst="line">
              <a:avLst/>
            </a:prstGeom>
            <a:noFill/>
            <a:ln w="38100" cap="rnd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1323" name="Line 1567">
              <a:extLst>
                <a:ext uri="{FF2B5EF4-FFF2-40B4-BE49-F238E27FC236}">
                  <a16:creationId xmlns:a16="http://schemas.microsoft.com/office/drawing/2014/main" xmlns="" id="{6FC6E757-096E-4D68-AC34-36F7D7A302D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97" y="2601"/>
              <a:ext cx="24" cy="0"/>
            </a:xfrm>
            <a:prstGeom prst="line">
              <a:avLst/>
            </a:prstGeom>
            <a:noFill/>
            <a:ln w="38100" cap="rnd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1324" name="Line 1568">
              <a:extLst>
                <a:ext uri="{FF2B5EF4-FFF2-40B4-BE49-F238E27FC236}">
                  <a16:creationId xmlns:a16="http://schemas.microsoft.com/office/drawing/2014/main" xmlns="" id="{C385A77F-9071-4D7F-AB49-1782E0C61A1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21" y="2596"/>
              <a:ext cx="0" cy="5"/>
            </a:xfrm>
            <a:prstGeom prst="line">
              <a:avLst/>
            </a:prstGeom>
            <a:noFill/>
            <a:ln w="38100" cap="rnd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1325" name="Line 1569">
              <a:extLst>
                <a:ext uri="{FF2B5EF4-FFF2-40B4-BE49-F238E27FC236}">
                  <a16:creationId xmlns:a16="http://schemas.microsoft.com/office/drawing/2014/main" xmlns="" id="{77562E82-AF08-42C1-A9FF-17337007330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21" y="2596"/>
              <a:ext cx="16" cy="0"/>
            </a:xfrm>
            <a:prstGeom prst="line">
              <a:avLst/>
            </a:prstGeom>
            <a:noFill/>
            <a:ln w="38100" cap="rnd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1326" name="Line 1570">
              <a:extLst>
                <a:ext uri="{FF2B5EF4-FFF2-40B4-BE49-F238E27FC236}">
                  <a16:creationId xmlns:a16="http://schemas.microsoft.com/office/drawing/2014/main" xmlns="" id="{80A1B90D-A814-401D-888A-3763DCD282F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37" y="2590"/>
              <a:ext cx="0" cy="6"/>
            </a:xfrm>
            <a:prstGeom prst="line">
              <a:avLst/>
            </a:prstGeom>
            <a:noFill/>
            <a:ln w="38100" cap="rnd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1327" name="Line 1571">
              <a:extLst>
                <a:ext uri="{FF2B5EF4-FFF2-40B4-BE49-F238E27FC236}">
                  <a16:creationId xmlns:a16="http://schemas.microsoft.com/office/drawing/2014/main" xmlns="" id="{60C1B69E-04D4-4810-B2E2-146371499A9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37" y="2590"/>
              <a:ext cx="8" cy="0"/>
            </a:xfrm>
            <a:prstGeom prst="line">
              <a:avLst/>
            </a:prstGeom>
            <a:noFill/>
            <a:ln w="38100" cap="rnd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1328" name="Line 1572">
              <a:extLst>
                <a:ext uri="{FF2B5EF4-FFF2-40B4-BE49-F238E27FC236}">
                  <a16:creationId xmlns:a16="http://schemas.microsoft.com/office/drawing/2014/main" xmlns="" id="{A65BDD4C-A9B7-48FB-BA61-7534200B808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45" y="2584"/>
              <a:ext cx="0" cy="6"/>
            </a:xfrm>
            <a:prstGeom prst="line">
              <a:avLst/>
            </a:prstGeom>
            <a:noFill/>
            <a:ln w="38100" cap="rnd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1329" name="Line 1573">
              <a:extLst>
                <a:ext uri="{FF2B5EF4-FFF2-40B4-BE49-F238E27FC236}">
                  <a16:creationId xmlns:a16="http://schemas.microsoft.com/office/drawing/2014/main" xmlns="" id="{1CF6B629-6CDE-4248-AAE6-61A558A587E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45" y="2584"/>
              <a:ext cx="24" cy="0"/>
            </a:xfrm>
            <a:prstGeom prst="line">
              <a:avLst/>
            </a:prstGeom>
            <a:noFill/>
            <a:ln w="38100" cap="rnd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1330" name="Line 1574">
              <a:extLst>
                <a:ext uri="{FF2B5EF4-FFF2-40B4-BE49-F238E27FC236}">
                  <a16:creationId xmlns:a16="http://schemas.microsoft.com/office/drawing/2014/main" xmlns="" id="{1E2D708C-400C-449F-B665-8C53E73B633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69" y="2568"/>
              <a:ext cx="0" cy="16"/>
            </a:xfrm>
            <a:prstGeom prst="line">
              <a:avLst/>
            </a:prstGeom>
            <a:noFill/>
            <a:ln w="38100" cap="rnd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1331" name="Line 1575">
              <a:extLst>
                <a:ext uri="{FF2B5EF4-FFF2-40B4-BE49-F238E27FC236}">
                  <a16:creationId xmlns:a16="http://schemas.microsoft.com/office/drawing/2014/main" xmlns="" id="{BC0B93BC-DCB8-45FE-B0CF-D7508268818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69" y="2568"/>
              <a:ext cx="8" cy="0"/>
            </a:xfrm>
            <a:prstGeom prst="line">
              <a:avLst/>
            </a:prstGeom>
            <a:noFill/>
            <a:ln w="38100" cap="rnd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1332" name="Line 1576">
              <a:extLst>
                <a:ext uri="{FF2B5EF4-FFF2-40B4-BE49-F238E27FC236}">
                  <a16:creationId xmlns:a16="http://schemas.microsoft.com/office/drawing/2014/main" xmlns="" id="{3D7F3103-C969-4B2D-9983-8DF4E922627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77" y="2556"/>
              <a:ext cx="0" cy="12"/>
            </a:xfrm>
            <a:prstGeom prst="line">
              <a:avLst/>
            </a:prstGeom>
            <a:noFill/>
            <a:ln w="38100" cap="rnd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1333" name="Line 1577">
              <a:extLst>
                <a:ext uri="{FF2B5EF4-FFF2-40B4-BE49-F238E27FC236}">
                  <a16:creationId xmlns:a16="http://schemas.microsoft.com/office/drawing/2014/main" xmlns="" id="{D35FB5A1-2BDE-4CEC-8994-2A33ADC304F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77" y="2556"/>
              <a:ext cx="17" cy="0"/>
            </a:xfrm>
            <a:prstGeom prst="line">
              <a:avLst/>
            </a:prstGeom>
            <a:noFill/>
            <a:ln w="38100" cap="rnd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1334" name="Line 1578">
              <a:extLst>
                <a:ext uri="{FF2B5EF4-FFF2-40B4-BE49-F238E27FC236}">
                  <a16:creationId xmlns:a16="http://schemas.microsoft.com/office/drawing/2014/main" xmlns="" id="{047AA96F-8422-4B25-83AD-1662D1C9266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94" y="2551"/>
              <a:ext cx="0" cy="5"/>
            </a:xfrm>
            <a:prstGeom prst="line">
              <a:avLst/>
            </a:prstGeom>
            <a:noFill/>
            <a:ln w="38100" cap="rnd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1335" name="Line 1579">
              <a:extLst>
                <a:ext uri="{FF2B5EF4-FFF2-40B4-BE49-F238E27FC236}">
                  <a16:creationId xmlns:a16="http://schemas.microsoft.com/office/drawing/2014/main" xmlns="" id="{59C8F5A2-AD55-4A2C-BE13-0837AFBA812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94" y="2551"/>
              <a:ext cx="16" cy="0"/>
            </a:xfrm>
            <a:prstGeom prst="line">
              <a:avLst/>
            </a:prstGeom>
            <a:noFill/>
            <a:ln w="38100" cap="rnd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1336" name="Line 1580">
              <a:extLst>
                <a:ext uri="{FF2B5EF4-FFF2-40B4-BE49-F238E27FC236}">
                  <a16:creationId xmlns:a16="http://schemas.microsoft.com/office/drawing/2014/main" xmlns="" id="{5B11314D-AD3A-4FE2-91EB-79CB28315E3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10" y="2545"/>
              <a:ext cx="0" cy="6"/>
            </a:xfrm>
            <a:prstGeom prst="line">
              <a:avLst/>
            </a:prstGeom>
            <a:noFill/>
            <a:ln w="38100" cap="rnd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1337" name="Line 1581">
              <a:extLst>
                <a:ext uri="{FF2B5EF4-FFF2-40B4-BE49-F238E27FC236}">
                  <a16:creationId xmlns:a16="http://schemas.microsoft.com/office/drawing/2014/main" xmlns="" id="{EE604C83-E73E-4AB7-9A1A-DF572708E33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10" y="2545"/>
              <a:ext cx="16" cy="0"/>
            </a:xfrm>
            <a:prstGeom prst="line">
              <a:avLst/>
            </a:prstGeom>
            <a:noFill/>
            <a:ln w="38100" cap="rnd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1338" name="Line 1582">
              <a:extLst>
                <a:ext uri="{FF2B5EF4-FFF2-40B4-BE49-F238E27FC236}">
                  <a16:creationId xmlns:a16="http://schemas.microsoft.com/office/drawing/2014/main" xmlns="" id="{D9D8AE8C-A01C-4CE2-8E4A-3FE1917FE7D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26" y="2540"/>
              <a:ext cx="0" cy="5"/>
            </a:xfrm>
            <a:prstGeom prst="line">
              <a:avLst/>
            </a:prstGeom>
            <a:noFill/>
            <a:ln w="38100" cap="rnd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1339" name="Line 1583">
              <a:extLst>
                <a:ext uri="{FF2B5EF4-FFF2-40B4-BE49-F238E27FC236}">
                  <a16:creationId xmlns:a16="http://schemas.microsoft.com/office/drawing/2014/main" xmlns="" id="{57598993-2F9D-4441-9F71-491427560BA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26" y="2540"/>
              <a:ext cx="16" cy="0"/>
            </a:xfrm>
            <a:prstGeom prst="line">
              <a:avLst/>
            </a:prstGeom>
            <a:noFill/>
            <a:ln w="38100" cap="rnd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1340" name="Line 1584">
              <a:extLst>
                <a:ext uri="{FF2B5EF4-FFF2-40B4-BE49-F238E27FC236}">
                  <a16:creationId xmlns:a16="http://schemas.microsoft.com/office/drawing/2014/main" xmlns="" id="{8D4EC20A-53A4-4519-8B87-E5878D07F7E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42" y="2534"/>
              <a:ext cx="0" cy="6"/>
            </a:xfrm>
            <a:prstGeom prst="line">
              <a:avLst/>
            </a:prstGeom>
            <a:noFill/>
            <a:ln w="38100" cap="rnd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1341" name="Line 1585">
              <a:extLst>
                <a:ext uri="{FF2B5EF4-FFF2-40B4-BE49-F238E27FC236}">
                  <a16:creationId xmlns:a16="http://schemas.microsoft.com/office/drawing/2014/main" xmlns="" id="{F255BEFB-9956-4CB5-B2B3-AE13045A7E4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42" y="2534"/>
              <a:ext cx="24" cy="0"/>
            </a:xfrm>
            <a:prstGeom prst="line">
              <a:avLst/>
            </a:prstGeom>
            <a:noFill/>
            <a:ln w="38100" cap="rnd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1342" name="Line 1586">
              <a:extLst>
                <a:ext uri="{FF2B5EF4-FFF2-40B4-BE49-F238E27FC236}">
                  <a16:creationId xmlns:a16="http://schemas.microsoft.com/office/drawing/2014/main" xmlns="" id="{ABE15769-1A29-4AEE-9B51-A5F9D6198E9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66" y="2523"/>
              <a:ext cx="0" cy="11"/>
            </a:xfrm>
            <a:prstGeom prst="line">
              <a:avLst/>
            </a:prstGeom>
            <a:noFill/>
            <a:ln w="38100" cap="rnd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1343" name="Line 1587">
              <a:extLst>
                <a:ext uri="{FF2B5EF4-FFF2-40B4-BE49-F238E27FC236}">
                  <a16:creationId xmlns:a16="http://schemas.microsoft.com/office/drawing/2014/main" xmlns="" id="{5181F909-D026-4453-BF82-97CAD1E32EA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66" y="2523"/>
              <a:ext cx="8" cy="0"/>
            </a:xfrm>
            <a:prstGeom prst="line">
              <a:avLst/>
            </a:prstGeom>
            <a:noFill/>
            <a:ln w="38100" cap="rnd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1344" name="Line 1588">
              <a:extLst>
                <a:ext uri="{FF2B5EF4-FFF2-40B4-BE49-F238E27FC236}">
                  <a16:creationId xmlns:a16="http://schemas.microsoft.com/office/drawing/2014/main" xmlns="" id="{7ED9585F-577F-49A8-8060-2B455B25391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74" y="2512"/>
              <a:ext cx="0" cy="11"/>
            </a:xfrm>
            <a:prstGeom prst="line">
              <a:avLst/>
            </a:prstGeom>
            <a:noFill/>
            <a:ln w="38100" cap="rnd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1345" name="Line 1589">
              <a:extLst>
                <a:ext uri="{FF2B5EF4-FFF2-40B4-BE49-F238E27FC236}">
                  <a16:creationId xmlns:a16="http://schemas.microsoft.com/office/drawing/2014/main" xmlns="" id="{B3DAA9A0-BF25-4D16-A3D5-5167DDDB6FA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74" y="2512"/>
              <a:ext cx="16" cy="0"/>
            </a:xfrm>
            <a:prstGeom prst="line">
              <a:avLst/>
            </a:prstGeom>
            <a:noFill/>
            <a:ln w="38100" cap="rnd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1346" name="Line 1590">
              <a:extLst>
                <a:ext uri="{FF2B5EF4-FFF2-40B4-BE49-F238E27FC236}">
                  <a16:creationId xmlns:a16="http://schemas.microsoft.com/office/drawing/2014/main" xmlns="" id="{4400D8F5-BF3B-4B73-A93C-949D52671B6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90" y="2506"/>
              <a:ext cx="0" cy="6"/>
            </a:xfrm>
            <a:prstGeom prst="line">
              <a:avLst/>
            </a:prstGeom>
            <a:noFill/>
            <a:ln w="38100" cap="rnd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1347" name="Line 1591">
              <a:extLst>
                <a:ext uri="{FF2B5EF4-FFF2-40B4-BE49-F238E27FC236}">
                  <a16:creationId xmlns:a16="http://schemas.microsoft.com/office/drawing/2014/main" xmlns="" id="{12509CE7-1D02-4880-A88E-4546390D444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90" y="2506"/>
              <a:ext cx="17" cy="0"/>
            </a:xfrm>
            <a:prstGeom prst="line">
              <a:avLst/>
            </a:prstGeom>
            <a:noFill/>
            <a:ln w="38100" cap="rnd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1348" name="Line 1592">
              <a:extLst>
                <a:ext uri="{FF2B5EF4-FFF2-40B4-BE49-F238E27FC236}">
                  <a16:creationId xmlns:a16="http://schemas.microsoft.com/office/drawing/2014/main" xmlns="" id="{EC5B00E0-2138-4999-952B-7A311AC9835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07" y="2500"/>
              <a:ext cx="0" cy="6"/>
            </a:xfrm>
            <a:prstGeom prst="line">
              <a:avLst/>
            </a:prstGeom>
            <a:noFill/>
            <a:ln w="38100" cap="rnd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1349" name="Line 1593">
              <a:extLst>
                <a:ext uri="{FF2B5EF4-FFF2-40B4-BE49-F238E27FC236}">
                  <a16:creationId xmlns:a16="http://schemas.microsoft.com/office/drawing/2014/main" xmlns="" id="{8D957621-B2AC-4643-8506-9C8C13B83D4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07" y="2500"/>
              <a:ext cx="8" cy="0"/>
            </a:xfrm>
            <a:prstGeom prst="line">
              <a:avLst/>
            </a:prstGeom>
            <a:noFill/>
            <a:ln w="38100" cap="rnd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1350" name="Line 1594">
              <a:extLst>
                <a:ext uri="{FF2B5EF4-FFF2-40B4-BE49-F238E27FC236}">
                  <a16:creationId xmlns:a16="http://schemas.microsoft.com/office/drawing/2014/main" xmlns="" id="{F355FB2A-5CE8-410A-B707-A6940F6C869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15" y="2489"/>
              <a:ext cx="0" cy="11"/>
            </a:xfrm>
            <a:prstGeom prst="line">
              <a:avLst/>
            </a:prstGeom>
            <a:noFill/>
            <a:ln w="38100" cap="rnd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1351" name="Line 1595">
              <a:extLst>
                <a:ext uri="{FF2B5EF4-FFF2-40B4-BE49-F238E27FC236}">
                  <a16:creationId xmlns:a16="http://schemas.microsoft.com/office/drawing/2014/main" xmlns="" id="{DEA64555-72CA-4F4D-B382-FE2D5BA9418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15" y="2489"/>
              <a:ext cx="8" cy="0"/>
            </a:xfrm>
            <a:prstGeom prst="line">
              <a:avLst/>
            </a:prstGeom>
            <a:noFill/>
            <a:ln w="38100" cap="rnd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1352" name="Line 1596">
              <a:extLst>
                <a:ext uri="{FF2B5EF4-FFF2-40B4-BE49-F238E27FC236}">
                  <a16:creationId xmlns:a16="http://schemas.microsoft.com/office/drawing/2014/main" xmlns="" id="{077ACE82-2B86-40B8-9697-571D40A04F2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23" y="2478"/>
              <a:ext cx="0" cy="11"/>
            </a:xfrm>
            <a:prstGeom prst="line">
              <a:avLst/>
            </a:prstGeom>
            <a:noFill/>
            <a:ln w="38100" cap="rnd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1353" name="Line 1597">
              <a:extLst>
                <a:ext uri="{FF2B5EF4-FFF2-40B4-BE49-F238E27FC236}">
                  <a16:creationId xmlns:a16="http://schemas.microsoft.com/office/drawing/2014/main" xmlns="" id="{B2298A7B-A2FE-46F9-A81F-0AB2031C7C9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23" y="2478"/>
              <a:ext cx="8" cy="0"/>
            </a:xfrm>
            <a:prstGeom prst="line">
              <a:avLst/>
            </a:prstGeom>
            <a:noFill/>
            <a:ln w="38100" cap="rnd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1354" name="Line 1598">
              <a:extLst>
                <a:ext uri="{FF2B5EF4-FFF2-40B4-BE49-F238E27FC236}">
                  <a16:creationId xmlns:a16="http://schemas.microsoft.com/office/drawing/2014/main" xmlns="" id="{C1BFD306-E531-4288-9C23-4256176EFBB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31" y="2467"/>
              <a:ext cx="0" cy="11"/>
            </a:xfrm>
            <a:prstGeom prst="line">
              <a:avLst/>
            </a:prstGeom>
            <a:noFill/>
            <a:ln w="38100" cap="rnd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1355" name="Line 1599">
              <a:extLst>
                <a:ext uri="{FF2B5EF4-FFF2-40B4-BE49-F238E27FC236}">
                  <a16:creationId xmlns:a16="http://schemas.microsoft.com/office/drawing/2014/main" xmlns="" id="{B0FB4AD5-55AE-44C5-A33B-A353CA80299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31" y="2467"/>
              <a:ext cx="8" cy="0"/>
            </a:xfrm>
            <a:prstGeom prst="line">
              <a:avLst/>
            </a:prstGeom>
            <a:noFill/>
            <a:ln w="38100" cap="rnd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1356" name="Line 1600">
              <a:extLst>
                <a:ext uri="{FF2B5EF4-FFF2-40B4-BE49-F238E27FC236}">
                  <a16:creationId xmlns:a16="http://schemas.microsoft.com/office/drawing/2014/main" xmlns="" id="{57AE2829-26EF-48F7-83F6-BD8E651B2E1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39" y="2439"/>
              <a:ext cx="0" cy="28"/>
            </a:xfrm>
            <a:prstGeom prst="line">
              <a:avLst/>
            </a:prstGeom>
            <a:noFill/>
            <a:ln w="38100" cap="rnd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1357" name="Line 1601">
              <a:extLst>
                <a:ext uri="{FF2B5EF4-FFF2-40B4-BE49-F238E27FC236}">
                  <a16:creationId xmlns:a16="http://schemas.microsoft.com/office/drawing/2014/main" xmlns="" id="{92DDDB2C-BD81-456A-A468-D533967EF4A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39" y="2439"/>
              <a:ext cx="8" cy="0"/>
            </a:xfrm>
            <a:prstGeom prst="line">
              <a:avLst/>
            </a:prstGeom>
            <a:noFill/>
            <a:ln w="38100" cap="rnd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1358" name="Line 1602">
              <a:extLst>
                <a:ext uri="{FF2B5EF4-FFF2-40B4-BE49-F238E27FC236}">
                  <a16:creationId xmlns:a16="http://schemas.microsoft.com/office/drawing/2014/main" xmlns="" id="{9D5B8384-FD8D-4FB8-AEAC-DFF435B8F72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47" y="2439"/>
              <a:ext cx="16" cy="0"/>
            </a:xfrm>
            <a:prstGeom prst="line">
              <a:avLst/>
            </a:prstGeom>
            <a:noFill/>
            <a:ln w="38100" cap="rnd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1359" name="Line 1603">
              <a:extLst>
                <a:ext uri="{FF2B5EF4-FFF2-40B4-BE49-F238E27FC236}">
                  <a16:creationId xmlns:a16="http://schemas.microsoft.com/office/drawing/2014/main" xmlns="" id="{E3F74532-4CC6-41BE-9A0C-C06B9914214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63" y="2439"/>
              <a:ext cx="24" cy="0"/>
            </a:xfrm>
            <a:prstGeom prst="line">
              <a:avLst/>
            </a:prstGeom>
            <a:noFill/>
            <a:ln w="38100" cap="rnd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1360" name="Line 1604">
              <a:extLst>
                <a:ext uri="{FF2B5EF4-FFF2-40B4-BE49-F238E27FC236}">
                  <a16:creationId xmlns:a16="http://schemas.microsoft.com/office/drawing/2014/main" xmlns="" id="{D43E8F25-FD28-4D5F-95D6-B05BDF37622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87" y="2439"/>
              <a:ext cx="8" cy="0"/>
            </a:xfrm>
            <a:prstGeom prst="line">
              <a:avLst/>
            </a:prstGeom>
            <a:noFill/>
            <a:ln w="38100" cap="rnd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1361" name="Line 1605">
              <a:extLst>
                <a:ext uri="{FF2B5EF4-FFF2-40B4-BE49-F238E27FC236}">
                  <a16:creationId xmlns:a16="http://schemas.microsoft.com/office/drawing/2014/main" xmlns="" id="{D731AB57-2998-4BF6-8E9E-37530D43B19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95" y="2433"/>
              <a:ext cx="0" cy="6"/>
            </a:xfrm>
            <a:prstGeom prst="line">
              <a:avLst/>
            </a:prstGeom>
            <a:noFill/>
            <a:ln w="38100" cap="rnd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1362" name="Line 1606">
              <a:extLst>
                <a:ext uri="{FF2B5EF4-FFF2-40B4-BE49-F238E27FC236}">
                  <a16:creationId xmlns:a16="http://schemas.microsoft.com/office/drawing/2014/main" xmlns="" id="{BB4AF544-07EB-4E54-82E8-8AD8ABDFB51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95" y="2433"/>
              <a:ext cx="8" cy="0"/>
            </a:xfrm>
            <a:prstGeom prst="line">
              <a:avLst/>
            </a:prstGeom>
            <a:noFill/>
            <a:ln w="38100" cap="rnd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1363" name="Line 1607">
              <a:extLst>
                <a:ext uri="{FF2B5EF4-FFF2-40B4-BE49-F238E27FC236}">
                  <a16:creationId xmlns:a16="http://schemas.microsoft.com/office/drawing/2014/main" xmlns="" id="{A0D2640E-C255-41FD-8E59-34B8F6595BA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503" y="2428"/>
              <a:ext cx="0" cy="5"/>
            </a:xfrm>
            <a:prstGeom prst="line">
              <a:avLst/>
            </a:prstGeom>
            <a:noFill/>
            <a:ln w="38100" cap="rnd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1364" name="Line 1608">
              <a:extLst>
                <a:ext uri="{FF2B5EF4-FFF2-40B4-BE49-F238E27FC236}">
                  <a16:creationId xmlns:a16="http://schemas.microsoft.com/office/drawing/2014/main" xmlns="" id="{C4DC9427-A6C2-411A-84F5-7090F187865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03" y="2428"/>
              <a:ext cx="25" cy="0"/>
            </a:xfrm>
            <a:prstGeom prst="line">
              <a:avLst/>
            </a:prstGeom>
            <a:noFill/>
            <a:ln w="38100" cap="rnd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1365" name="Line 1609">
              <a:extLst>
                <a:ext uri="{FF2B5EF4-FFF2-40B4-BE49-F238E27FC236}">
                  <a16:creationId xmlns:a16="http://schemas.microsoft.com/office/drawing/2014/main" xmlns="" id="{5E7D1D80-4C57-486E-8D17-C96F80648BE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528" y="2416"/>
              <a:ext cx="0" cy="12"/>
            </a:xfrm>
            <a:prstGeom prst="line">
              <a:avLst/>
            </a:prstGeom>
            <a:noFill/>
            <a:ln w="38100" cap="rnd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1366" name="Line 1610">
              <a:extLst>
                <a:ext uri="{FF2B5EF4-FFF2-40B4-BE49-F238E27FC236}">
                  <a16:creationId xmlns:a16="http://schemas.microsoft.com/office/drawing/2014/main" xmlns="" id="{32C73353-3A60-4301-B7E6-5ECC7E40AEF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28" y="2416"/>
              <a:ext cx="8" cy="0"/>
            </a:xfrm>
            <a:prstGeom prst="line">
              <a:avLst/>
            </a:prstGeom>
            <a:noFill/>
            <a:ln w="38100" cap="rnd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1367" name="Line 1611">
              <a:extLst>
                <a:ext uri="{FF2B5EF4-FFF2-40B4-BE49-F238E27FC236}">
                  <a16:creationId xmlns:a16="http://schemas.microsoft.com/office/drawing/2014/main" xmlns="" id="{1D286838-6CF4-40A0-9B1D-4E35AE60A06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536" y="2400"/>
              <a:ext cx="0" cy="16"/>
            </a:xfrm>
            <a:prstGeom prst="line">
              <a:avLst/>
            </a:prstGeom>
            <a:noFill/>
            <a:ln w="38100" cap="rnd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1368" name="Line 1612">
              <a:extLst>
                <a:ext uri="{FF2B5EF4-FFF2-40B4-BE49-F238E27FC236}">
                  <a16:creationId xmlns:a16="http://schemas.microsoft.com/office/drawing/2014/main" xmlns="" id="{5F6CCB90-9CE1-4828-9CDB-E1647AC34B1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36" y="2400"/>
              <a:ext cx="8" cy="0"/>
            </a:xfrm>
            <a:prstGeom prst="line">
              <a:avLst/>
            </a:prstGeom>
            <a:noFill/>
            <a:ln w="38100" cap="rnd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1369" name="Line 1613">
              <a:extLst>
                <a:ext uri="{FF2B5EF4-FFF2-40B4-BE49-F238E27FC236}">
                  <a16:creationId xmlns:a16="http://schemas.microsoft.com/office/drawing/2014/main" xmlns="" id="{644127F4-B45F-4673-9FA2-604D38798DC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44" y="2400"/>
              <a:ext cx="8" cy="0"/>
            </a:xfrm>
            <a:prstGeom prst="line">
              <a:avLst/>
            </a:prstGeom>
            <a:noFill/>
            <a:ln w="38100" cap="rnd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1370" name="Line 1614">
              <a:extLst>
                <a:ext uri="{FF2B5EF4-FFF2-40B4-BE49-F238E27FC236}">
                  <a16:creationId xmlns:a16="http://schemas.microsoft.com/office/drawing/2014/main" xmlns="" id="{58294818-586D-49A1-ADC8-EEE835F670F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552" y="2394"/>
              <a:ext cx="0" cy="6"/>
            </a:xfrm>
            <a:prstGeom prst="line">
              <a:avLst/>
            </a:prstGeom>
            <a:noFill/>
            <a:ln w="38100" cap="rnd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1371" name="Line 1615">
              <a:extLst>
                <a:ext uri="{FF2B5EF4-FFF2-40B4-BE49-F238E27FC236}">
                  <a16:creationId xmlns:a16="http://schemas.microsoft.com/office/drawing/2014/main" xmlns="" id="{D500E03A-9EB9-4D7A-8D7E-52C3C08777C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52" y="2394"/>
              <a:ext cx="24" cy="0"/>
            </a:xfrm>
            <a:prstGeom prst="line">
              <a:avLst/>
            </a:prstGeom>
            <a:noFill/>
            <a:ln w="38100" cap="rnd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1372" name="Line 1616">
              <a:extLst>
                <a:ext uri="{FF2B5EF4-FFF2-40B4-BE49-F238E27FC236}">
                  <a16:creationId xmlns:a16="http://schemas.microsoft.com/office/drawing/2014/main" xmlns="" id="{4F44193A-A56D-427F-B288-B786163B565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76" y="2394"/>
              <a:ext cx="24" cy="0"/>
            </a:xfrm>
            <a:prstGeom prst="line">
              <a:avLst/>
            </a:prstGeom>
            <a:noFill/>
            <a:ln w="38100" cap="rnd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1373" name="Line 1617">
              <a:extLst>
                <a:ext uri="{FF2B5EF4-FFF2-40B4-BE49-F238E27FC236}">
                  <a16:creationId xmlns:a16="http://schemas.microsoft.com/office/drawing/2014/main" xmlns="" id="{4E0AD106-D1B1-46ED-B151-57254808D82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600" y="2377"/>
              <a:ext cx="0" cy="17"/>
            </a:xfrm>
            <a:prstGeom prst="line">
              <a:avLst/>
            </a:prstGeom>
            <a:noFill/>
            <a:ln w="38100" cap="rnd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1374" name="Line 1618">
              <a:extLst>
                <a:ext uri="{FF2B5EF4-FFF2-40B4-BE49-F238E27FC236}">
                  <a16:creationId xmlns:a16="http://schemas.microsoft.com/office/drawing/2014/main" xmlns="" id="{D5565C33-8283-4BB2-B2BA-463DC3A2900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00" y="2377"/>
              <a:ext cx="8" cy="0"/>
            </a:xfrm>
            <a:prstGeom prst="line">
              <a:avLst/>
            </a:prstGeom>
            <a:noFill/>
            <a:ln w="38100" cap="rnd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1375" name="Line 1619">
              <a:extLst>
                <a:ext uri="{FF2B5EF4-FFF2-40B4-BE49-F238E27FC236}">
                  <a16:creationId xmlns:a16="http://schemas.microsoft.com/office/drawing/2014/main" xmlns="" id="{EAC34FCE-BB26-4D8E-9219-F910662AEB4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608" y="2371"/>
              <a:ext cx="0" cy="6"/>
            </a:xfrm>
            <a:prstGeom prst="line">
              <a:avLst/>
            </a:prstGeom>
            <a:noFill/>
            <a:ln w="38100" cap="rnd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1376" name="Line 1620">
              <a:extLst>
                <a:ext uri="{FF2B5EF4-FFF2-40B4-BE49-F238E27FC236}">
                  <a16:creationId xmlns:a16="http://schemas.microsoft.com/office/drawing/2014/main" xmlns="" id="{6FFBD895-6E52-4DC1-B9C2-96B245FD9B9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08" y="2371"/>
              <a:ext cx="16" cy="0"/>
            </a:xfrm>
            <a:prstGeom prst="line">
              <a:avLst/>
            </a:prstGeom>
            <a:noFill/>
            <a:ln w="38100" cap="rnd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1377" name="Line 1621">
              <a:extLst>
                <a:ext uri="{FF2B5EF4-FFF2-40B4-BE49-F238E27FC236}">
                  <a16:creationId xmlns:a16="http://schemas.microsoft.com/office/drawing/2014/main" xmlns="" id="{8A46C0A3-B4B0-4307-AE84-141CC3B3CB4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624" y="2366"/>
              <a:ext cx="0" cy="5"/>
            </a:xfrm>
            <a:prstGeom prst="line">
              <a:avLst/>
            </a:prstGeom>
            <a:noFill/>
            <a:ln w="38100" cap="rnd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1378" name="Line 1622">
              <a:extLst>
                <a:ext uri="{FF2B5EF4-FFF2-40B4-BE49-F238E27FC236}">
                  <a16:creationId xmlns:a16="http://schemas.microsoft.com/office/drawing/2014/main" xmlns="" id="{04F167F3-BA84-428C-B1C6-0345A140737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24" y="2366"/>
              <a:ext cx="9" cy="0"/>
            </a:xfrm>
            <a:prstGeom prst="line">
              <a:avLst/>
            </a:prstGeom>
            <a:noFill/>
            <a:ln w="38100" cap="rnd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1379" name="Line 1623">
              <a:extLst>
                <a:ext uri="{FF2B5EF4-FFF2-40B4-BE49-F238E27FC236}">
                  <a16:creationId xmlns:a16="http://schemas.microsoft.com/office/drawing/2014/main" xmlns="" id="{C1E3C88C-EF6E-465D-BDF8-53D8464C962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633" y="2360"/>
              <a:ext cx="0" cy="6"/>
            </a:xfrm>
            <a:prstGeom prst="line">
              <a:avLst/>
            </a:prstGeom>
            <a:noFill/>
            <a:ln w="38100" cap="rnd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1380" name="Line 1624">
              <a:extLst>
                <a:ext uri="{FF2B5EF4-FFF2-40B4-BE49-F238E27FC236}">
                  <a16:creationId xmlns:a16="http://schemas.microsoft.com/office/drawing/2014/main" xmlns="" id="{FEFCD91E-C8E9-4E51-B20A-587EBF98A93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33" y="2360"/>
              <a:ext cx="8" cy="0"/>
            </a:xfrm>
            <a:prstGeom prst="line">
              <a:avLst/>
            </a:prstGeom>
            <a:noFill/>
            <a:ln w="38100" cap="rnd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1381" name="Line 1625">
              <a:extLst>
                <a:ext uri="{FF2B5EF4-FFF2-40B4-BE49-F238E27FC236}">
                  <a16:creationId xmlns:a16="http://schemas.microsoft.com/office/drawing/2014/main" xmlns="" id="{8E2CCE7D-4AB3-4C69-8156-326B19F42B7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641" y="2349"/>
              <a:ext cx="0" cy="11"/>
            </a:xfrm>
            <a:prstGeom prst="line">
              <a:avLst/>
            </a:prstGeom>
            <a:noFill/>
            <a:ln w="38100" cap="rnd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1382" name="Line 1626">
              <a:extLst>
                <a:ext uri="{FF2B5EF4-FFF2-40B4-BE49-F238E27FC236}">
                  <a16:creationId xmlns:a16="http://schemas.microsoft.com/office/drawing/2014/main" xmlns="" id="{ED6BBF8B-C69F-40CD-8B8E-BE6338C0435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41" y="2349"/>
              <a:ext cx="8" cy="0"/>
            </a:xfrm>
            <a:prstGeom prst="line">
              <a:avLst/>
            </a:prstGeom>
            <a:noFill/>
            <a:ln w="38100" cap="rnd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1383" name="Line 1627">
              <a:extLst>
                <a:ext uri="{FF2B5EF4-FFF2-40B4-BE49-F238E27FC236}">
                  <a16:creationId xmlns:a16="http://schemas.microsoft.com/office/drawing/2014/main" xmlns="" id="{670DCCF8-5DD7-48A2-8FA5-3E8F9FBD0CA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49" y="2349"/>
              <a:ext cx="8" cy="0"/>
            </a:xfrm>
            <a:prstGeom prst="line">
              <a:avLst/>
            </a:prstGeom>
            <a:noFill/>
            <a:ln w="38100" cap="rnd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1384" name="Line 1628">
              <a:extLst>
                <a:ext uri="{FF2B5EF4-FFF2-40B4-BE49-F238E27FC236}">
                  <a16:creationId xmlns:a16="http://schemas.microsoft.com/office/drawing/2014/main" xmlns="" id="{207D2BBF-EFA9-41E1-BD61-3D8F3E068FD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657" y="2338"/>
              <a:ext cx="0" cy="11"/>
            </a:xfrm>
            <a:prstGeom prst="line">
              <a:avLst/>
            </a:prstGeom>
            <a:noFill/>
            <a:ln w="38100" cap="rnd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1385" name="Line 1629">
              <a:extLst>
                <a:ext uri="{FF2B5EF4-FFF2-40B4-BE49-F238E27FC236}">
                  <a16:creationId xmlns:a16="http://schemas.microsoft.com/office/drawing/2014/main" xmlns="" id="{6A891FFA-4569-4D3C-9470-BA8EF53A691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57" y="2338"/>
              <a:ext cx="8" cy="0"/>
            </a:xfrm>
            <a:prstGeom prst="line">
              <a:avLst/>
            </a:prstGeom>
            <a:noFill/>
            <a:ln w="38100" cap="rnd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1386" name="Line 1630">
              <a:extLst>
                <a:ext uri="{FF2B5EF4-FFF2-40B4-BE49-F238E27FC236}">
                  <a16:creationId xmlns:a16="http://schemas.microsoft.com/office/drawing/2014/main" xmlns="" id="{CB105A91-6AEF-408C-BA66-286345B8DDE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665" y="2332"/>
              <a:ext cx="0" cy="6"/>
            </a:xfrm>
            <a:prstGeom prst="line">
              <a:avLst/>
            </a:prstGeom>
            <a:noFill/>
            <a:ln w="38100" cap="rnd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1387" name="Line 1631">
              <a:extLst>
                <a:ext uri="{FF2B5EF4-FFF2-40B4-BE49-F238E27FC236}">
                  <a16:creationId xmlns:a16="http://schemas.microsoft.com/office/drawing/2014/main" xmlns="" id="{29AD7AA8-AE64-407C-8563-D3A243D252B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65" y="2332"/>
              <a:ext cx="8" cy="0"/>
            </a:xfrm>
            <a:prstGeom prst="line">
              <a:avLst/>
            </a:prstGeom>
            <a:noFill/>
            <a:ln w="38100" cap="rnd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1388" name="Line 1632">
              <a:extLst>
                <a:ext uri="{FF2B5EF4-FFF2-40B4-BE49-F238E27FC236}">
                  <a16:creationId xmlns:a16="http://schemas.microsoft.com/office/drawing/2014/main" xmlns="" id="{7A10B381-C6E1-49A0-B92F-CF042EB4FD1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673" y="2326"/>
              <a:ext cx="0" cy="6"/>
            </a:xfrm>
            <a:prstGeom prst="line">
              <a:avLst/>
            </a:prstGeom>
            <a:noFill/>
            <a:ln w="38100" cap="rnd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1389" name="Line 1633">
              <a:extLst>
                <a:ext uri="{FF2B5EF4-FFF2-40B4-BE49-F238E27FC236}">
                  <a16:creationId xmlns:a16="http://schemas.microsoft.com/office/drawing/2014/main" xmlns="" id="{760DF797-9415-4B8D-B2B0-5A68BEFA803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73" y="2326"/>
              <a:ext cx="8" cy="0"/>
            </a:xfrm>
            <a:prstGeom prst="line">
              <a:avLst/>
            </a:prstGeom>
            <a:noFill/>
            <a:ln w="38100" cap="rnd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1390" name="Line 1634">
              <a:extLst>
                <a:ext uri="{FF2B5EF4-FFF2-40B4-BE49-F238E27FC236}">
                  <a16:creationId xmlns:a16="http://schemas.microsoft.com/office/drawing/2014/main" xmlns="" id="{B08E3CD4-D924-4E6E-B181-81FBB39A0B7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81" y="2326"/>
              <a:ext cx="8" cy="0"/>
            </a:xfrm>
            <a:prstGeom prst="line">
              <a:avLst/>
            </a:prstGeom>
            <a:noFill/>
            <a:ln w="38100" cap="rnd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1391" name="Line 1635">
              <a:extLst>
                <a:ext uri="{FF2B5EF4-FFF2-40B4-BE49-F238E27FC236}">
                  <a16:creationId xmlns:a16="http://schemas.microsoft.com/office/drawing/2014/main" xmlns="" id="{4EAD4452-1B29-4D86-BE1D-BD09145E369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689" y="2315"/>
              <a:ext cx="0" cy="11"/>
            </a:xfrm>
            <a:prstGeom prst="line">
              <a:avLst/>
            </a:prstGeom>
            <a:noFill/>
            <a:ln w="38100" cap="rnd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1392" name="Line 1636">
              <a:extLst>
                <a:ext uri="{FF2B5EF4-FFF2-40B4-BE49-F238E27FC236}">
                  <a16:creationId xmlns:a16="http://schemas.microsoft.com/office/drawing/2014/main" xmlns="" id="{B7D94510-5489-436A-A963-578C6FB11A4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89" y="2315"/>
              <a:ext cx="8" cy="0"/>
            </a:xfrm>
            <a:prstGeom prst="line">
              <a:avLst/>
            </a:prstGeom>
            <a:noFill/>
            <a:ln w="38100" cap="rnd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1393" name="Line 1637">
              <a:extLst>
                <a:ext uri="{FF2B5EF4-FFF2-40B4-BE49-F238E27FC236}">
                  <a16:creationId xmlns:a16="http://schemas.microsoft.com/office/drawing/2014/main" xmlns="" id="{BFCB153E-5BC7-4F18-9209-6BAD8FE8A77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697" y="2310"/>
              <a:ext cx="0" cy="5"/>
            </a:xfrm>
            <a:prstGeom prst="line">
              <a:avLst/>
            </a:prstGeom>
            <a:noFill/>
            <a:ln w="38100" cap="rnd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1394" name="Line 1638">
              <a:extLst>
                <a:ext uri="{FF2B5EF4-FFF2-40B4-BE49-F238E27FC236}">
                  <a16:creationId xmlns:a16="http://schemas.microsoft.com/office/drawing/2014/main" xmlns="" id="{9433B381-4541-47CC-A6A4-B40301BFA8D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97" y="2310"/>
              <a:ext cx="16" cy="0"/>
            </a:xfrm>
            <a:prstGeom prst="line">
              <a:avLst/>
            </a:prstGeom>
            <a:noFill/>
            <a:ln w="38100" cap="rnd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1395" name="Line 1639">
              <a:extLst>
                <a:ext uri="{FF2B5EF4-FFF2-40B4-BE49-F238E27FC236}">
                  <a16:creationId xmlns:a16="http://schemas.microsoft.com/office/drawing/2014/main" xmlns="" id="{194C27DB-35D2-4B6D-94B8-AD347A1367C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713" y="2304"/>
              <a:ext cx="0" cy="6"/>
            </a:xfrm>
            <a:prstGeom prst="line">
              <a:avLst/>
            </a:prstGeom>
            <a:noFill/>
            <a:ln w="38100" cap="rnd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1396" name="Line 1640">
              <a:extLst>
                <a:ext uri="{FF2B5EF4-FFF2-40B4-BE49-F238E27FC236}">
                  <a16:creationId xmlns:a16="http://schemas.microsoft.com/office/drawing/2014/main" xmlns="" id="{C1E1F7A8-6D4E-4F11-8855-AA0AD4100FC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13" y="2304"/>
              <a:ext cx="41" cy="0"/>
            </a:xfrm>
            <a:prstGeom prst="line">
              <a:avLst/>
            </a:prstGeom>
            <a:noFill/>
            <a:ln w="38100" cap="rnd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1397" name="Line 1641">
              <a:extLst>
                <a:ext uri="{FF2B5EF4-FFF2-40B4-BE49-F238E27FC236}">
                  <a16:creationId xmlns:a16="http://schemas.microsoft.com/office/drawing/2014/main" xmlns="" id="{90717E71-0D42-42B2-8D74-9E8DF759930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754" y="2293"/>
              <a:ext cx="0" cy="11"/>
            </a:xfrm>
            <a:prstGeom prst="line">
              <a:avLst/>
            </a:prstGeom>
            <a:noFill/>
            <a:ln w="38100" cap="rnd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1398" name="Line 1642">
              <a:extLst>
                <a:ext uri="{FF2B5EF4-FFF2-40B4-BE49-F238E27FC236}">
                  <a16:creationId xmlns:a16="http://schemas.microsoft.com/office/drawing/2014/main" xmlns="" id="{D8855191-062E-470D-BE0E-06AF7556A33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54" y="2293"/>
              <a:ext cx="8" cy="0"/>
            </a:xfrm>
            <a:prstGeom prst="line">
              <a:avLst/>
            </a:prstGeom>
            <a:noFill/>
            <a:ln w="38100" cap="rnd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1399" name="Line 1643">
              <a:extLst>
                <a:ext uri="{FF2B5EF4-FFF2-40B4-BE49-F238E27FC236}">
                  <a16:creationId xmlns:a16="http://schemas.microsoft.com/office/drawing/2014/main" xmlns="" id="{54CB1C62-C855-44CB-A7C6-62419B04387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762" y="2287"/>
              <a:ext cx="0" cy="6"/>
            </a:xfrm>
            <a:prstGeom prst="line">
              <a:avLst/>
            </a:prstGeom>
            <a:noFill/>
            <a:ln w="38100" cap="rnd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1400" name="Line 1644">
              <a:extLst>
                <a:ext uri="{FF2B5EF4-FFF2-40B4-BE49-F238E27FC236}">
                  <a16:creationId xmlns:a16="http://schemas.microsoft.com/office/drawing/2014/main" xmlns="" id="{6A0B2F73-0EBB-4AE9-93EF-B9B3E07B400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62" y="2287"/>
              <a:ext cx="16" cy="0"/>
            </a:xfrm>
            <a:prstGeom prst="line">
              <a:avLst/>
            </a:prstGeom>
            <a:noFill/>
            <a:ln w="38100" cap="rnd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1401" name="Line 1645">
              <a:extLst>
                <a:ext uri="{FF2B5EF4-FFF2-40B4-BE49-F238E27FC236}">
                  <a16:creationId xmlns:a16="http://schemas.microsoft.com/office/drawing/2014/main" xmlns="" id="{6A073055-5352-4C4A-BC2B-68BFA982549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778" y="2282"/>
              <a:ext cx="0" cy="5"/>
            </a:xfrm>
            <a:prstGeom prst="line">
              <a:avLst/>
            </a:prstGeom>
            <a:noFill/>
            <a:ln w="38100" cap="rnd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1402" name="Line 1646">
              <a:extLst>
                <a:ext uri="{FF2B5EF4-FFF2-40B4-BE49-F238E27FC236}">
                  <a16:creationId xmlns:a16="http://schemas.microsoft.com/office/drawing/2014/main" xmlns="" id="{0329EF91-BF67-447D-AE1B-54C1D08DCD5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78" y="2282"/>
              <a:ext cx="8" cy="0"/>
            </a:xfrm>
            <a:prstGeom prst="line">
              <a:avLst/>
            </a:prstGeom>
            <a:noFill/>
            <a:ln w="38100" cap="rnd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1403" name="Line 1647">
              <a:extLst>
                <a:ext uri="{FF2B5EF4-FFF2-40B4-BE49-F238E27FC236}">
                  <a16:creationId xmlns:a16="http://schemas.microsoft.com/office/drawing/2014/main" xmlns="" id="{934F6F82-08C7-4468-B70B-74E1F5C4C77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786" y="2276"/>
              <a:ext cx="0" cy="6"/>
            </a:xfrm>
            <a:prstGeom prst="line">
              <a:avLst/>
            </a:prstGeom>
            <a:noFill/>
            <a:ln w="38100" cap="rnd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1404" name="Line 1648">
              <a:extLst>
                <a:ext uri="{FF2B5EF4-FFF2-40B4-BE49-F238E27FC236}">
                  <a16:creationId xmlns:a16="http://schemas.microsoft.com/office/drawing/2014/main" xmlns="" id="{99178ED5-50B2-4529-8E3E-5E333F86BDA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86" y="2276"/>
              <a:ext cx="8" cy="0"/>
            </a:xfrm>
            <a:prstGeom prst="line">
              <a:avLst/>
            </a:prstGeom>
            <a:noFill/>
            <a:ln w="38100" cap="rnd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1405" name="Line 1649">
              <a:extLst>
                <a:ext uri="{FF2B5EF4-FFF2-40B4-BE49-F238E27FC236}">
                  <a16:creationId xmlns:a16="http://schemas.microsoft.com/office/drawing/2014/main" xmlns="" id="{443BA8C5-DFEB-4257-ABE1-0D74B91073C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794" y="2270"/>
              <a:ext cx="0" cy="6"/>
            </a:xfrm>
            <a:prstGeom prst="line">
              <a:avLst/>
            </a:prstGeom>
            <a:noFill/>
            <a:ln w="38100" cap="rnd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1406" name="Line 1650">
              <a:extLst>
                <a:ext uri="{FF2B5EF4-FFF2-40B4-BE49-F238E27FC236}">
                  <a16:creationId xmlns:a16="http://schemas.microsoft.com/office/drawing/2014/main" xmlns="" id="{7A1A944D-EF87-4AF9-A22E-E036C31BD4C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94" y="2270"/>
              <a:ext cx="16" cy="0"/>
            </a:xfrm>
            <a:prstGeom prst="line">
              <a:avLst/>
            </a:prstGeom>
            <a:noFill/>
            <a:ln w="38100" cap="rnd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1407" name="Line 1651">
              <a:extLst>
                <a:ext uri="{FF2B5EF4-FFF2-40B4-BE49-F238E27FC236}">
                  <a16:creationId xmlns:a16="http://schemas.microsoft.com/office/drawing/2014/main" xmlns="" id="{FC681E3F-651B-450C-8B86-A31FFB05104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10" y="2270"/>
              <a:ext cx="8" cy="0"/>
            </a:xfrm>
            <a:prstGeom prst="line">
              <a:avLst/>
            </a:prstGeom>
            <a:noFill/>
            <a:ln w="38100" cap="rnd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1408" name="Line 1652">
              <a:extLst>
                <a:ext uri="{FF2B5EF4-FFF2-40B4-BE49-F238E27FC236}">
                  <a16:creationId xmlns:a16="http://schemas.microsoft.com/office/drawing/2014/main" xmlns="" id="{CEF3CEB0-29D8-4BC2-B99F-1C0A3680E67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818" y="2259"/>
              <a:ext cx="0" cy="11"/>
            </a:xfrm>
            <a:prstGeom prst="line">
              <a:avLst/>
            </a:prstGeom>
            <a:noFill/>
            <a:ln w="38100" cap="rnd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1409" name="Line 1653">
              <a:extLst>
                <a:ext uri="{FF2B5EF4-FFF2-40B4-BE49-F238E27FC236}">
                  <a16:creationId xmlns:a16="http://schemas.microsoft.com/office/drawing/2014/main" xmlns="" id="{B5DC48CF-249F-4104-A62B-11A6FE61340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18" y="2259"/>
              <a:ext cx="16" cy="0"/>
            </a:xfrm>
            <a:prstGeom prst="line">
              <a:avLst/>
            </a:prstGeom>
            <a:noFill/>
            <a:ln w="38100" cap="rnd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1410" name="Line 1654">
              <a:extLst>
                <a:ext uri="{FF2B5EF4-FFF2-40B4-BE49-F238E27FC236}">
                  <a16:creationId xmlns:a16="http://schemas.microsoft.com/office/drawing/2014/main" xmlns="" id="{7BE932B6-2AB6-4D04-9DF1-F6D7C7747EB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834" y="2253"/>
              <a:ext cx="0" cy="6"/>
            </a:xfrm>
            <a:prstGeom prst="line">
              <a:avLst/>
            </a:prstGeom>
            <a:noFill/>
            <a:ln w="38100" cap="rnd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1411" name="Line 1655">
              <a:extLst>
                <a:ext uri="{FF2B5EF4-FFF2-40B4-BE49-F238E27FC236}">
                  <a16:creationId xmlns:a16="http://schemas.microsoft.com/office/drawing/2014/main" xmlns="" id="{787BF1C4-CA82-4B55-BBE3-CB7B9EB558A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34" y="2253"/>
              <a:ext cx="8" cy="0"/>
            </a:xfrm>
            <a:prstGeom prst="line">
              <a:avLst/>
            </a:prstGeom>
            <a:noFill/>
            <a:ln w="38100" cap="rnd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1412" name="Line 1656">
              <a:extLst>
                <a:ext uri="{FF2B5EF4-FFF2-40B4-BE49-F238E27FC236}">
                  <a16:creationId xmlns:a16="http://schemas.microsoft.com/office/drawing/2014/main" xmlns="" id="{8600DB18-93D1-45F9-A6F0-4C93AE8F728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842" y="2248"/>
              <a:ext cx="0" cy="5"/>
            </a:xfrm>
            <a:prstGeom prst="line">
              <a:avLst/>
            </a:prstGeom>
            <a:noFill/>
            <a:ln w="38100" cap="rnd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1413" name="Line 1657">
              <a:extLst>
                <a:ext uri="{FF2B5EF4-FFF2-40B4-BE49-F238E27FC236}">
                  <a16:creationId xmlns:a16="http://schemas.microsoft.com/office/drawing/2014/main" xmlns="" id="{07F060E9-2607-43F5-8AA5-EA8A729BE57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42" y="2248"/>
              <a:ext cx="17" cy="0"/>
            </a:xfrm>
            <a:prstGeom prst="line">
              <a:avLst/>
            </a:prstGeom>
            <a:noFill/>
            <a:ln w="38100" cap="rnd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1414" name="Line 1658">
              <a:extLst>
                <a:ext uri="{FF2B5EF4-FFF2-40B4-BE49-F238E27FC236}">
                  <a16:creationId xmlns:a16="http://schemas.microsoft.com/office/drawing/2014/main" xmlns="" id="{BBED10D0-BAFA-4149-8CF0-4857AC8494A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859" y="2237"/>
              <a:ext cx="0" cy="11"/>
            </a:xfrm>
            <a:prstGeom prst="line">
              <a:avLst/>
            </a:prstGeom>
            <a:noFill/>
            <a:ln w="38100" cap="rnd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1415" name="Line 1659">
              <a:extLst>
                <a:ext uri="{FF2B5EF4-FFF2-40B4-BE49-F238E27FC236}">
                  <a16:creationId xmlns:a16="http://schemas.microsoft.com/office/drawing/2014/main" xmlns="" id="{3EAE7E4E-4AAF-476A-9C43-1EE05801012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59" y="2237"/>
              <a:ext cx="16" cy="0"/>
            </a:xfrm>
            <a:prstGeom prst="line">
              <a:avLst/>
            </a:prstGeom>
            <a:noFill/>
            <a:ln w="38100" cap="rnd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1416" name="Line 1660">
              <a:extLst>
                <a:ext uri="{FF2B5EF4-FFF2-40B4-BE49-F238E27FC236}">
                  <a16:creationId xmlns:a16="http://schemas.microsoft.com/office/drawing/2014/main" xmlns="" id="{937E8425-DA50-4444-AAD9-1C927E2E185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875" y="2231"/>
              <a:ext cx="0" cy="6"/>
            </a:xfrm>
            <a:prstGeom prst="line">
              <a:avLst/>
            </a:prstGeom>
            <a:noFill/>
            <a:ln w="38100" cap="rnd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1417" name="Line 1661">
              <a:extLst>
                <a:ext uri="{FF2B5EF4-FFF2-40B4-BE49-F238E27FC236}">
                  <a16:creationId xmlns:a16="http://schemas.microsoft.com/office/drawing/2014/main" xmlns="" id="{C5188FFE-0873-4E58-BFBD-F60526D5934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75" y="2231"/>
              <a:ext cx="8" cy="0"/>
            </a:xfrm>
            <a:prstGeom prst="line">
              <a:avLst/>
            </a:prstGeom>
            <a:noFill/>
            <a:ln w="38100" cap="rnd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1418" name="Line 1662">
              <a:extLst>
                <a:ext uri="{FF2B5EF4-FFF2-40B4-BE49-F238E27FC236}">
                  <a16:creationId xmlns:a16="http://schemas.microsoft.com/office/drawing/2014/main" xmlns="" id="{A5731D6F-A8B3-4CC7-B3B3-C7BF267D4AC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883" y="2220"/>
              <a:ext cx="0" cy="11"/>
            </a:xfrm>
            <a:prstGeom prst="line">
              <a:avLst/>
            </a:prstGeom>
            <a:noFill/>
            <a:ln w="38100" cap="rnd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1419" name="Line 1663">
              <a:extLst>
                <a:ext uri="{FF2B5EF4-FFF2-40B4-BE49-F238E27FC236}">
                  <a16:creationId xmlns:a16="http://schemas.microsoft.com/office/drawing/2014/main" xmlns="" id="{8AA53653-A7C6-4F65-B772-11967555E41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83" y="2220"/>
              <a:ext cx="24" cy="0"/>
            </a:xfrm>
            <a:prstGeom prst="line">
              <a:avLst/>
            </a:prstGeom>
            <a:noFill/>
            <a:ln w="38100" cap="rnd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1420" name="Line 1664">
              <a:extLst>
                <a:ext uri="{FF2B5EF4-FFF2-40B4-BE49-F238E27FC236}">
                  <a16:creationId xmlns:a16="http://schemas.microsoft.com/office/drawing/2014/main" xmlns="" id="{3B31321A-72D6-409D-A65A-0B0C01970A4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07" y="2214"/>
              <a:ext cx="0" cy="6"/>
            </a:xfrm>
            <a:prstGeom prst="line">
              <a:avLst/>
            </a:prstGeom>
            <a:noFill/>
            <a:ln w="38100" cap="rnd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1421" name="Line 1665">
              <a:extLst>
                <a:ext uri="{FF2B5EF4-FFF2-40B4-BE49-F238E27FC236}">
                  <a16:creationId xmlns:a16="http://schemas.microsoft.com/office/drawing/2014/main" xmlns="" id="{955036BD-0C80-4DEA-A6B9-AF90969517F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07" y="2214"/>
              <a:ext cx="8" cy="0"/>
            </a:xfrm>
            <a:prstGeom prst="line">
              <a:avLst/>
            </a:prstGeom>
            <a:noFill/>
            <a:ln w="38100" cap="rnd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1422" name="Line 1666">
              <a:extLst>
                <a:ext uri="{FF2B5EF4-FFF2-40B4-BE49-F238E27FC236}">
                  <a16:creationId xmlns:a16="http://schemas.microsoft.com/office/drawing/2014/main" xmlns="" id="{4D722268-1EC1-4CA1-B9B7-DEA30017B4C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15" y="2208"/>
              <a:ext cx="0" cy="6"/>
            </a:xfrm>
            <a:prstGeom prst="line">
              <a:avLst/>
            </a:prstGeom>
            <a:noFill/>
            <a:ln w="38100" cap="rnd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1423" name="Line 1667">
              <a:extLst>
                <a:ext uri="{FF2B5EF4-FFF2-40B4-BE49-F238E27FC236}">
                  <a16:creationId xmlns:a16="http://schemas.microsoft.com/office/drawing/2014/main" xmlns="" id="{530A9EBB-1AE7-4A5A-9C88-37DFCB5417E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15" y="2208"/>
              <a:ext cx="8" cy="0"/>
            </a:xfrm>
            <a:prstGeom prst="line">
              <a:avLst/>
            </a:prstGeom>
            <a:noFill/>
            <a:ln w="38100" cap="rnd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1424" name="Line 1668">
              <a:extLst>
                <a:ext uri="{FF2B5EF4-FFF2-40B4-BE49-F238E27FC236}">
                  <a16:creationId xmlns:a16="http://schemas.microsoft.com/office/drawing/2014/main" xmlns="" id="{28466769-E8B4-4799-AA4D-CF2C4351944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23" y="2203"/>
              <a:ext cx="0" cy="5"/>
            </a:xfrm>
            <a:prstGeom prst="line">
              <a:avLst/>
            </a:prstGeom>
            <a:noFill/>
            <a:ln w="38100" cap="rnd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1425" name="Line 1669">
              <a:extLst>
                <a:ext uri="{FF2B5EF4-FFF2-40B4-BE49-F238E27FC236}">
                  <a16:creationId xmlns:a16="http://schemas.microsoft.com/office/drawing/2014/main" xmlns="" id="{5C9F0026-9E0C-443E-A876-F03AF7817A1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23" y="2203"/>
              <a:ext cx="8" cy="0"/>
            </a:xfrm>
            <a:prstGeom prst="line">
              <a:avLst/>
            </a:prstGeom>
            <a:noFill/>
            <a:ln w="38100" cap="rnd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1426" name="Line 1670">
              <a:extLst>
                <a:ext uri="{FF2B5EF4-FFF2-40B4-BE49-F238E27FC236}">
                  <a16:creationId xmlns:a16="http://schemas.microsoft.com/office/drawing/2014/main" xmlns="" id="{BEC8EB9B-5D5B-4EDC-9987-A84188A7C72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31" y="2203"/>
              <a:ext cx="16" cy="0"/>
            </a:xfrm>
            <a:prstGeom prst="line">
              <a:avLst/>
            </a:prstGeom>
            <a:noFill/>
            <a:ln w="38100" cap="rnd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1427" name="Line 1671">
              <a:extLst>
                <a:ext uri="{FF2B5EF4-FFF2-40B4-BE49-F238E27FC236}">
                  <a16:creationId xmlns:a16="http://schemas.microsoft.com/office/drawing/2014/main" xmlns="" id="{54C98042-B71D-43E8-A4ED-185C46AA9D7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47" y="2191"/>
              <a:ext cx="0" cy="12"/>
            </a:xfrm>
            <a:prstGeom prst="line">
              <a:avLst/>
            </a:prstGeom>
            <a:noFill/>
            <a:ln w="38100" cap="rnd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1428" name="Line 1672">
              <a:extLst>
                <a:ext uri="{FF2B5EF4-FFF2-40B4-BE49-F238E27FC236}">
                  <a16:creationId xmlns:a16="http://schemas.microsoft.com/office/drawing/2014/main" xmlns="" id="{10D8B5AD-A810-42B4-9D86-DAD0AAD1ADD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47" y="2191"/>
              <a:ext cx="16" cy="0"/>
            </a:xfrm>
            <a:prstGeom prst="line">
              <a:avLst/>
            </a:prstGeom>
            <a:noFill/>
            <a:ln w="38100" cap="rnd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1429" name="Line 1673">
              <a:extLst>
                <a:ext uri="{FF2B5EF4-FFF2-40B4-BE49-F238E27FC236}">
                  <a16:creationId xmlns:a16="http://schemas.microsoft.com/office/drawing/2014/main" xmlns="" id="{CDE439BC-96F8-4E4C-9892-EC091039530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63" y="2175"/>
              <a:ext cx="0" cy="16"/>
            </a:xfrm>
            <a:prstGeom prst="line">
              <a:avLst/>
            </a:prstGeom>
            <a:noFill/>
            <a:ln w="38100" cap="rnd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1430" name="Line 1674">
              <a:extLst>
                <a:ext uri="{FF2B5EF4-FFF2-40B4-BE49-F238E27FC236}">
                  <a16:creationId xmlns:a16="http://schemas.microsoft.com/office/drawing/2014/main" xmlns="" id="{615469F7-57B6-4D3D-A550-DCF060336F0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63" y="2175"/>
              <a:ext cx="8" cy="0"/>
            </a:xfrm>
            <a:prstGeom prst="line">
              <a:avLst/>
            </a:prstGeom>
            <a:noFill/>
            <a:ln w="38100" cap="rnd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1431" name="Line 1675">
              <a:extLst>
                <a:ext uri="{FF2B5EF4-FFF2-40B4-BE49-F238E27FC236}">
                  <a16:creationId xmlns:a16="http://schemas.microsoft.com/office/drawing/2014/main" xmlns="" id="{9A0538B9-6E74-436F-9362-AD5DA6A8249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71" y="2169"/>
              <a:ext cx="0" cy="6"/>
            </a:xfrm>
            <a:prstGeom prst="line">
              <a:avLst/>
            </a:prstGeom>
            <a:noFill/>
            <a:ln w="38100" cap="rnd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1432" name="Line 1676">
              <a:extLst>
                <a:ext uri="{FF2B5EF4-FFF2-40B4-BE49-F238E27FC236}">
                  <a16:creationId xmlns:a16="http://schemas.microsoft.com/office/drawing/2014/main" xmlns="" id="{0C9D2DFB-1FB4-4974-A0D6-AD64F592322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71" y="2169"/>
              <a:ext cx="9" cy="0"/>
            </a:xfrm>
            <a:prstGeom prst="line">
              <a:avLst/>
            </a:prstGeom>
            <a:noFill/>
            <a:ln w="38100" cap="rnd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1433" name="Line 1677">
              <a:extLst>
                <a:ext uri="{FF2B5EF4-FFF2-40B4-BE49-F238E27FC236}">
                  <a16:creationId xmlns:a16="http://schemas.microsoft.com/office/drawing/2014/main" xmlns="" id="{5534E04E-BFDE-4E29-B1B3-9E0D22BD45B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80" y="2158"/>
              <a:ext cx="0" cy="11"/>
            </a:xfrm>
            <a:prstGeom prst="line">
              <a:avLst/>
            </a:prstGeom>
            <a:noFill/>
            <a:ln w="38100" cap="rnd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1434" name="Line 1678">
              <a:extLst>
                <a:ext uri="{FF2B5EF4-FFF2-40B4-BE49-F238E27FC236}">
                  <a16:creationId xmlns:a16="http://schemas.microsoft.com/office/drawing/2014/main" xmlns="" id="{6F55EED3-E2C0-489F-B119-1BAACA62EE1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80" y="2158"/>
              <a:ext cx="8" cy="0"/>
            </a:xfrm>
            <a:prstGeom prst="line">
              <a:avLst/>
            </a:prstGeom>
            <a:noFill/>
            <a:ln w="38100" cap="rnd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1435" name="Line 1679">
              <a:extLst>
                <a:ext uri="{FF2B5EF4-FFF2-40B4-BE49-F238E27FC236}">
                  <a16:creationId xmlns:a16="http://schemas.microsoft.com/office/drawing/2014/main" xmlns="" id="{9982FC92-8A13-49D3-A8DD-0CCEA7E6A1E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88" y="2158"/>
              <a:ext cx="8" cy="0"/>
            </a:xfrm>
            <a:prstGeom prst="line">
              <a:avLst/>
            </a:prstGeom>
            <a:noFill/>
            <a:ln w="38100" cap="rnd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1436" name="Line 1680">
              <a:extLst>
                <a:ext uri="{FF2B5EF4-FFF2-40B4-BE49-F238E27FC236}">
                  <a16:creationId xmlns:a16="http://schemas.microsoft.com/office/drawing/2014/main" xmlns="" id="{92D9453A-56EE-4D1C-98C4-DB0A9DA6EE3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96" y="2141"/>
              <a:ext cx="0" cy="17"/>
            </a:xfrm>
            <a:prstGeom prst="line">
              <a:avLst/>
            </a:prstGeom>
            <a:noFill/>
            <a:ln w="38100" cap="rnd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1437" name="Line 1681">
              <a:extLst>
                <a:ext uri="{FF2B5EF4-FFF2-40B4-BE49-F238E27FC236}">
                  <a16:creationId xmlns:a16="http://schemas.microsoft.com/office/drawing/2014/main" xmlns="" id="{E6D0DB85-491D-4F21-B2FD-68F9AEEF750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96" y="2141"/>
              <a:ext cx="32" cy="0"/>
            </a:xfrm>
            <a:prstGeom prst="line">
              <a:avLst/>
            </a:prstGeom>
            <a:noFill/>
            <a:ln w="38100" cap="rnd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1438" name="Line 1682">
              <a:extLst>
                <a:ext uri="{FF2B5EF4-FFF2-40B4-BE49-F238E27FC236}">
                  <a16:creationId xmlns:a16="http://schemas.microsoft.com/office/drawing/2014/main" xmlns="" id="{5F81913A-C898-4BCD-8815-06A8D4B2B6B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028" y="2124"/>
              <a:ext cx="0" cy="17"/>
            </a:xfrm>
            <a:prstGeom prst="line">
              <a:avLst/>
            </a:prstGeom>
            <a:noFill/>
            <a:ln w="38100" cap="rnd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1439" name="Line 1683">
              <a:extLst>
                <a:ext uri="{FF2B5EF4-FFF2-40B4-BE49-F238E27FC236}">
                  <a16:creationId xmlns:a16="http://schemas.microsoft.com/office/drawing/2014/main" xmlns="" id="{4B3CC9C2-35C2-446D-B83E-C18298CD669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28" y="2124"/>
              <a:ext cx="32" cy="0"/>
            </a:xfrm>
            <a:prstGeom prst="line">
              <a:avLst/>
            </a:prstGeom>
            <a:noFill/>
            <a:ln w="38100" cap="rnd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1440" name="Line 1684">
              <a:extLst>
                <a:ext uri="{FF2B5EF4-FFF2-40B4-BE49-F238E27FC236}">
                  <a16:creationId xmlns:a16="http://schemas.microsoft.com/office/drawing/2014/main" xmlns="" id="{820A437A-8932-4A71-B2B0-E6870DD74E1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060" y="2118"/>
              <a:ext cx="0" cy="6"/>
            </a:xfrm>
            <a:prstGeom prst="line">
              <a:avLst/>
            </a:prstGeom>
            <a:noFill/>
            <a:ln w="38100" cap="rnd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1441" name="Line 1685">
              <a:extLst>
                <a:ext uri="{FF2B5EF4-FFF2-40B4-BE49-F238E27FC236}">
                  <a16:creationId xmlns:a16="http://schemas.microsoft.com/office/drawing/2014/main" xmlns="" id="{094C1183-8466-4AAC-80C3-FABFBB8E404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60" y="2118"/>
              <a:ext cx="8" cy="0"/>
            </a:xfrm>
            <a:prstGeom prst="line">
              <a:avLst/>
            </a:prstGeom>
            <a:noFill/>
            <a:ln w="38100" cap="rnd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1442" name="Line 1686">
              <a:extLst>
                <a:ext uri="{FF2B5EF4-FFF2-40B4-BE49-F238E27FC236}">
                  <a16:creationId xmlns:a16="http://schemas.microsoft.com/office/drawing/2014/main" xmlns="" id="{A5267D8D-D826-4377-81F9-85B699D5932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068" y="2107"/>
              <a:ext cx="0" cy="11"/>
            </a:xfrm>
            <a:prstGeom prst="line">
              <a:avLst/>
            </a:prstGeom>
            <a:noFill/>
            <a:ln w="38100" cap="rnd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1443" name="Line 1687">
              <a:extLst>
                <a:ext uri="{FF2B5EF4-FFF2-40B4-BE49-F238E27FC236}">
                  <a16:creationId xmlns:a16="http://schemas.microsoft.com/office/drawing/2014/main" xmlns="" id="{D1BDA6A4-1E9E-470A-B9AD-1D410D28B54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68" y="2107"/>
              <a:ext cx="25" cy="0"/>
            </a:xfrm>
            <a:prstGeom prst="line">
              <a:avLst/>
            </a:prstGeom>
            <a:noFill/>
            <a:ln w="38100" cap="rnd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1444" name="Line 1688">
              <a:extLst>
                <a:ext uri="{FF2B5EF4-FFF2-40B4-BE49-F238E27FC236}">
                  <a16:creationId xmlns:a16="http://schemas.microsoft.com/office/drawing/2014/main" xmlns="" id="{5406967A-01C6-471A-9AD1-8B685589327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093" y="2101"/>
              <a:ext cx="0" cy="6"/>
            </a:xfrm>
            <a:prstGeom prst="line">
              <a:avLst/>
            </a:prstGeom>
            <a:noFill/>
            <a:ln w="38100" cap="rnd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</p:grpSp>
      <p:grpSp>
        <p:nvGrpSpPr>
          <p:cNvPr id="770" name="Group 1890">
            <a:extLst>
              <a:ext uri="{FF2B5EF4-FFF2-40B4-BE49-F238E27FC236}">
                <a16:creationId xmlns:a16="http://schemas.microsoft.com/office/drawing/2014/main" xmlns="" id="{7778B2F1-59AC-4D81-B71D-D5C316351FFB}"/>
              </a:ext>
            </a:extLst>
          </p:cNvPr>
          <p:cNvGrpSpPr>
            <a:grpSpLocks/>
          </p:cNvGrpSpPr>
          <p:nvPr/>
        </p:nvGrpSpPr>
        <p:grpSpPr bwMode="auto">
          <a:xfrm>
            <a:off x="3611226" y="2444169"/>
            <a:ext cx="5590115" cy="2672626"/>
            <a:chOff x="2697" y="1528"/>
            <a:chExt cx="2945" cy="1408"/>
          </a:xfrm>
        </p:grpSpPr>
        <p:sp>
          <p:nvSpPr>
            <p:cNvPr id="1046" name="Line 1690">
              <a:extLst>
                <a:ext uri="{FF2B5EF4-FFF2-40B4-BE49-F238E27FC236}">
                  <a16:creationId xmlns:a16="http://schemas.microsoft.com/office/drawing/2014/main" xmlns="" id="{8F46BAEF-2ED8-4DEF-B549-745FEFB69CC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93" y="2101"/>
              <a:ext cx="8" cy="0"/>
            </a:xfrm>
            <a:prstGeom prst="line">
              <a:avLst/>
            </a:prstGeom>
            <a:noFill/>
            <a:ln w="38100" cap="rnd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1047" name="Line 1691">
              <a:extLst>
                <a:ext uri="{FF2B5EF4-FFF2-40B4-BE49-F238E27FC236}">
                  <a16:creationId xmlns:a16="http://schemas.microsoft.com/office/drawing/2014/main" xmlns="" id="{7FDC414B-60DF-4DFF-8A90-F0456CA372B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101" y="2096"/>
              <a:ext cx="0" cy="5"/>
            </a:xfrm>
            <a:prstGeom prst="line">
              <a:avLst/>
            </a:prstGeom>
            <a:noFill/>
            <a:ln w="38100" cap="rnd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1048" name="Line 1692">
              <a:extLst>
                <a:ext uri="{FF2B5EF4-FFF2-40B4-BE49-F238E27FC236}">
                  <a16:creationId xmlns:a16="http://schemas.microsoft.com/office/drawing/2014/main" xmlns="" id="{D8449600-9C90-4EB6-85C2-380C9C0D3F9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01" y="2096"/>
              <a:ext cx="8" cy="0"/>
            </a:xfrm>
            <a:prstGeom prst="line">
              <a:avLst/>
            </a:prstGeom>
            <a:noFill/>
            <a:ln w="38100" cap="rnd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1049" name="Line 1693">
              <a:extLst>
                <a:ext uri="{FF2B5EF4-FFF2-40B4-BE49-F238E27FC236}">
                  <a16:creationId xmlns:a16="http://schemas.microsoft.com/office/drawing/2014/main" xmlns="" id="{95BC1CC3-3B69-4AD7-A550-75799DE61EC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09" y="2096"/>
              <a:ext cx="8" cy="0"/>
            </a:xfrm>
            <a:prstGeom prst="line">
              <a:avLst/>
            </a:prstGeom>
            <a:noFill/>
            <a:ln w="38100" cap="rnd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1050" name="Line 1694">
              <a:extLst>
                <a:ext uri="{FF2B5EF4-FFF2-40B4-BE49-F238E27FC236}">
                  <a16:creationId xmlns:a16="http://schemas.microsoft.com/office/drawing/2014/main" xmlns="" id="{BD1818FC-211A-47F1-88EB-272F1B6CD5B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117" y="2090"/>
              <a:ext cx="0" cy="6"/>
            </a:xfrm>
            <a:prstGeom prst="line">
              <a:avLst/>
            </a:prstGeom>
            <a:noFill/>
            <a:ln w="38100" cap="rnd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1051" name="Line 1695">
              <a:extLst>
                <a:ext uri="{FF2B5EF4-FFF2-40B4-BE49-F238E27FC236}">
                  <a16:creationId xmlns:a16="http://schemas.microsoft.com/office/drawing/2014/main" xmlns="" id="{09AB7C68-4AE4-46FA-B65B-5B5A858D4F6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17" y="2090"/>
              <a:ext cx="16" cy="0"/>
            </a:xfrm>
            <a:prstGeom prst="line">
              <a:avLst/>
            </a:prstGeom>
            <a:noFill/>
            <a:ln w="38100" cap="rnd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1052" name="Line 1696">
              <a:extLst>
                <a:ext uri="{FF2B5EF4-FFF2-40B4-BE49-F238E27FC236}">
                  <a16:creationId xmlns:a16="http://schemas.microsoft.com/office/drawing/2014/main" xmlns="" id="{D3F3D414-B18A-4DCC-B250-4E7154FA821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133" y="2085"/>
              <a:ext cx="0" cy="5"/>
            </a:xfrm>
            <a:prstGeom prst="line">
              <a:avLst/>
            </a:prstGeom>
            <a:noFill/>
            <a:ln w="38100" cap="rnd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1053" name="Line 1697">
              <a:extLst>
                <a:ext uri="{FF2B5EF4-FFF2-40B4-BE49-F238E27FC236}">
                  <a16:creationId xmlns:a16="http://schemas.microsoft.com/office/drawing/2014/main" xmlns="" id="{6D282543-21F1-461A-80B7-546637D5E60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33" y="2085"/>
              <a:ext cx="8" cy="0"/>
            </a:xfrm>
            <a:prstGeom prst="line">
              <a:avLst/>
            </a:prstGeom>
            <a:noFill/>
            <a:ln w="38100" cap="rnd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1054" name="Line 1698">
              <a:extLst>
                <a:ext uri="{FF2B5EF4-FFF2-40B4-BE49-F238E27FC236}">
                  <a16:creationId xmlns:a16="http://schemas.microsoft.com/office/drawing/2014/main" xmlns="" id="{6163D14F-D274-4AEF-9763-BA4A0497D47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141" y="2073"/>
              <a:ext cx="0" cy="12"/>
            </a:xfrm>
            <a:prstGeom prst="line">
              <a:avLst/>
            </a:prstGeom>
            <a:noFill/>
            <a:ln w="38100" cap="rnd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1055" name="Line 1699">
              <a:extLst>
                <a:ext uri="{FF2B5EF4-FFF2-40B4-BE49-F238E27FC236}">
                  <a16:creationId xmlns:a16="http://schemas.microsoft.com/office/drawing/2014/main" xmlns="" id="{CA26465A-6CB8-4A9C-BDF3-14F85C671D5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41" y="2073"/>
              <a:ext cx="8" cy="0"/>
            </a:xfrm>
            <a:prstGeom prst="line">
              <a:avLst/>
            </a:prstGeom>
            <a:noFill/>
            <a:ln w="38100" cap="rnd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1056" name="Line 1700">
              <a:extLst>
                <a:ext uri="{FF2B5EF4-FFF2-40B4-BE49-F238E27FC236}">
                  <a16:creationId xmlns:a16="http://schemas.microsoft.com/office/drawing/2014/main" xmlns="" id="{25D867E2-B86A-44D2-BA67-4E43B96537B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149" y="2068"/>
              <a:ext cx="0" cy="5"/>
            </a:xfrm>
            <a:prstGeom prst="line">
              <a:avLst/>
            </a:prstGeom>
            <a:noFill/>
            <a:ln w="38100" cap="rnd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1057" name="Line 1701">
              <a:extLst>
                <a:ext uri="{FF2B5EF4-FFF2-40B4-BE49-F238E27FC236}">
                  <a16:creationId xmlns:a16="http://schemas.microsoft.com/office/drawing/2014/main" xmlns="" id="{D53378EA-499F-4588-9DFA-46BC56BA471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49" y="2068"/>
              <a:ext cx="8" cy="0"/>
            </a:xfrm>
            <a:prstGeom prst="line">
              <a:avLst/>
            </a:prstGeom>
            <a:noFill/>
            <a:ln w="38100" cap="rnd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1058" name="Line 1702">
              <a:extLst>
                <a:ext uri="{FF2B5EF4-FFF2-40B4-BE49-F238E27FC236}">
                  <a16:creationId xmlns:a16="http://schemas.microsoft.com/office/drawing/2014/main" xmlns="" id="{3358FB71-F8AA-4694-A6BD-A14678C8110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157" y="2056"/>
              <a:ext cx="0" cy="12"/>
            </a:xfrm>
            <a:prstGeom prst="line">
              <a:avLst/>
            </a:prstGeom>
            <a:noFill/>
            <a:ln w="38100" cap="rnd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1059" name="Line 1703">
              <a:extLst>
                <a:ext uri="{FF2B5EF4-FFF2-40B4-BE49-F238E27FC236}">
                  <a16:creationId xmlns:a16="http://schemas.microsoft.com/office/drawing/2014/main" xmlns="" id="{6B211C6F-343C-4AD2-A25F-136409E9DDB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57" y="2056"/>
              <a:ext cx="8" cy="0"/>
            </a:xfrm>
            <a:prstGeom prst="line">
              <a:avLst/>
            </a:prstGeom>
            <a:noFill/>
            <a:ln w="38100" cap="rnd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1060" name="Line 1704">
              <a:extLst>
                <a:ext uri="{FF2B5EF4-FFF2-40B4-BE49-F238E27FC236}">
                  <a16:creationId xmlns:a16="http://schemas.microsoft.com/office/drawing/2014/main" xmlns="" id="{7BA968E2-3A81-4DE7-BBB6-BFB6ACBEF21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165" y="2051"/>
              <a:ext cx="0" cy="5"/>
            </a:xfrm>
            <a:prstGeom prst="line">
              <a:avLst/>
            </a:prstGeom>
            <a:noFill/>
            <a:ln w="38100" cap="rnd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1061" name="Line 1705">
              <a:extLst>
                <a:ext uri="{FF2B5EF4-FFF2-40B4-BE49-F238E27FC236}">
                  <a16:creationId xmlns:a16="http://schemas.microsoft.com/office/drawing/2014/main" xmlns="" id="{6BC4CD9C-1DD4-421F-B841-7FC79CFFDE5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65" y="2051"/>
              <a:ext cx="8" cy="0"/>
            </a:xfrm>
            <a:prstGeom prst="line">
              <a:avLst/>
            </a:prstGeom>
            <a:noFill/>
            <a:ln w="38100" cap="rnd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1062" name="Line 1706">
              <a:extLst>
                <a:ext uri="{FF2B5EF4-FFF2-40B4-BE49-F238E27FC236}">
                  <a16:creationId xmlns:a16="http://schemas.microsoft.com/office/drawing/2014/main" xmlns="" id="{9CBE9AB4-89ED-4A85-BBAA-D96B36B82DE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173" y="2045"/>
              <a:ext cx="0" cy="6"/>
            </a:xfrm>
            <a:prstGeom prst="line">
              <a:avLst/>
            </a:prstGeom>
            <a:noFill/>
            <a:ln w="38100" cap="rnd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1063" name="Line 1707">
              <a:extLst>
                <a:ext uri="{FF2B5EF4-FFF2-40B4-BE49-F238E27FC236}">
                  <a16:creationId xmlns:a16="http://schemas.microsoft.com/office/drawing/2014/main" xmlns="" id="{F1DC99AA-586A-4BFA-BFB5-43030D057A0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73" y="2045"/>
              <a:ext cx="8" cy="0"/>
            </a:xfrm>
            <a:prstGeom prst="line">
              <a:avLst/>
            </a:prstGeom>
            <a:noFill/>
            <a:ln w="38100" cap="rnd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1064" name="Line 1708">
              <a:extLst>
                <a:ext uri="{FF2B5EF4-FFF2-40B4-BE49-F238E27FC236}">
                  <a16:creationId xmlns:a16="http://schemas.microsoft.com/office/drawing/2014/main" xmlns="" id="{9D61908F-3E60-4BB1-A4D8-A4AB5FECCEA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81" y="2045"/>
              <a:ext cx="24" cy="0"/>
            </a:xfrm>
            <a:prstGeom prst="line">
              <a:avLst/>
            </a:prstGeom>
            <a:noFill/>
            <a:ln w="38100" cap="rnd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1065" name="Line 1709">
              <a:extLst>
                <a:ext uri="{FF2B5EF4-FFF2-40B4-BE49-F238E27FC236}">
                  <a16:creationId xmlns:a16="http://schemas.microsoft.com/office/drawing/2014/main" xmlns="" id="{90EEBB35-BD54-4B60-9C65-11468AE7251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05" y="2045"/>
              <a:ext cx="9" cy="0"/>
            </a:xfrm>
            <a:prstGeom prst="line">
              <a:avLst/>
            </a:prstGeom>
            <a:noFill/>
            <a:ln w="38100" cap="rnd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1066" name="Line 1710">
              <a:extLst>
                <a:ext uri="{FF2B5EF4-FFF2-40B4-BE49-F238E27FC236}">
                  <a16:creationId xmlns:a16="http://schemas.microsoft.com/office/drawing/2014/main" xmlns="" id="{E952DC6C-2DC6-4026-95F0-CBFF279AF38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214" y="2039"/>
              <a:ext cx="0" cy="6"/>
            </a:xfrm>
            <a:prstGeom prst="line">
              <a:avLst/>
            </a:prstGeom>
            <a:noFill/>
            <a:ln w="38100" cap="rnd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1067" name="Line 1711">
              <a:extLst>
                <a:ext uri="{FF2B5EF4-FFF2-40B4-BE49-F238E27FC236}">
                  <a16:creationId xmlns:a16="http://schemas.microsoft.com/office/drawing/2014/main" xmlns="" id="{0C4A9404-F757-4B1F-A859-49A760AB724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14" y="2040"/>
              <a:ext cx="8" cy="0"/>
            </a:xfrm>
            <a:prstGeom prst="line">
              <a:avLst/>
            </a:prstGeom>
            <a:noFill/>
            <a:ln w="38100" cap="rnd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1068" name="Line 1712">
              <a:extLst>
                <a:ext uri="{FF2B5EF4-FFF2-40B4-BE49-F238E27FC236}">
                  <a16:creationId xmlns:a16="http://schemas.microsoft.com/office/drawing/2014/main" xmlns="" id="{81F1B839-70E9-413F-B04D-4D2857143FB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222" y="2034"/>
              <a:ext cx="0" cy="6"/>
            </a:xfrm>
            <a:prstGeom prst="line">
              <a:avLst/>
            </a:prstGeom>
            <a:noFill/>
            <a:ln w="38100" cap="rnd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1069" name="Line 1713">
              <a:extLst>
                <a:ext uri="{FF2B5EF4-FFF2-40B4-BE49-F238E27FC236}">
                  <a16:creationId xmlns:a16="http://schemas.microsoft.com/office/drawing/2014/main" xmlns="" id="{BE325B9C-E7AB-4336-8D52-1C52EF0923B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22" y="2034"/>
              <a:ext cx="16" cy="0"/>
            </a:xfrm>
            <a:prstGeom prst="line">
              <a:avLst/>
            </a:prstGeom>
            <a:noFill/>
            <a:ln w="38100" cap="rnd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1070" name="Line 1714">
              <a:extLst>
                <a:ext uri="{FF2B5EF4-FFF2-40B4-BE49-F238E27FC236}">
                  <a16:creationId xmlns:a16="http://schemas.microsoft.com/office/drawing/2014/main" xmlns="" id="{C60B0EF4-B61B-4C2C-8BCE-85D3A45AE8C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238" y="2028"/>
              <a:ext cx="0" cy="6"/>
            </a:xfrm>
            <a:prstGeom prst="line">
              <a:avLst/>
            </a:prstGeom>
            <a:noFill/>
            <a:ln w="38100" cap="rnd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1071" name="Line 1715">
              <a:extLst>
                <a:ext uri="{FF2B5EF4-FFF2-40B4-BE49-F238E27FC236}">
                  <a16:creationId xmlns:a16="http://schemas.microsoft.com/office/drawing/2014/main" xmlns="" id="{B4618683-9CA0-4200-A7DA-818F3324E8B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38" y="2028"/>
              <a:ext cx="8" cy="0"/>
            </a:xfrm>
            <a:prstGeom prst="line">
              <a:avLst/>
            </a:prstGeom>
            <a:noFill/>
            <a:ln w="38100" cap="rnd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1072" name="Line 1716">
              <a:extLst>
                <a:ext uri="{FF2B5EF4-FFF2-40B4-BE49-F238E27FC236}">
                  <a16:creationId xmlns:a16="http://schemas.microsoft.com/office/drawing/2014/main" xmlns="" id="{47C46EA0-D2A2-4D0E-B5ED-B34A870210F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246" y="2011"/>
              <a:ext cx="0" cy="17"/>
            </a:xfrm>
            <a:prstGeom prst="line">
              <a:avLst/>
            </a:prstGeom>
            <a:noFill/>
            <a:ln w="38100" cap="rnd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1073" name="Line 1717">
              <a:extLst>
                <a:ext uri="{FF2B5EF4-FFF2-40B4-BE49-F238E27FC236}">
                  <a16:creationId xmlns:a16="http://schemas.microsoft.com/office/drawing/2014/main" xmlns="" id="{CBFAE38A-C370-409C-A0DA-F2D271FE970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46" y="2011"/>
              <a:ext cx="8" cy="0"/>
            </a:xfrm>
            <a:prstGeom prst="line">
              <a:avLst/>
            </a:prstGeom>
            <a:noFill/>
            <a:ln w="38100" cap="rnd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1074" name="Line 1718">
              <a:extLst>
                <a:ext uri="{FF2B5EF4-FFF2-40B4-BE49-F238E27FC236}">
                  <a16:creationId xmlns:a16="http://schemas.microsoft.com/office/drawing/2014/main" xmlns="" id="{6D539408-0BA6-450F-AE21-D24EA7A1D49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254" y="2006"/>
              <a:ext cx="0" cy="5"/>
            </a:xfrm>
            <a:prstGeom prst="line">
              <a:avLst/>
            </a:prstGeom>
            <a:noFill/>
            <a:ln w="38100" cap="rnd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1075" name="Line 1719">
              <a:extLst>
                <a:ext uri="{FF2B5EF4-FFF2-40B4-BE49-F238E27FC236}">
                  <a16:creationId xmlns:a16="http://schemas.microsoft.com/office/drawing/2014/main" xmlns="" id="{FAEFD1A3-4D31-4656-946D-4F8A9F02BD5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54" y="2006"/>
              <a:ext cx="8" cy="0"/>
            </a:xfrm>
            <a:prstGeom prst="line">
              <a:avLst/>
            </a:prstGeom>
            <a:noFill/>
            <a:ln w="38100" cap="rnd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1076" name="Line 1720">
              <a:extLst>
                <a:ext uri="{FF2B5EF4-FFF2-40B4-BE49-F238E27FC236}">
                  <a16:creationId xmlns:a16="http://schemas.microsoft.com/office/drawing/2014/main" xmlns="" id="{EA533A0F-3520-47B5-8A6C-079FAF0BE91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262" y="1994"/>
              <a:ext cx="0" cy="12"/>
            </a:xfrm>
            <a:prstGeom prst="line">
              <a:avLst/>
            </a:prstGeom>
            <a:noFill/>
            <a:ln w="38100" cap="rnd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1077" name="Line 1721">
              <a:extLst>
                <a:ext uri="{FF2B5EF4-FFF2-40B4-BE49-F238E27FC236}">
                  <a16:creationId xmlns:a16="http://schemas.microsoft.com/office/drawing/2014/main" xmlns="" id="{3BE9B7B1-859E-42F4-870D-65FCC9CD6F0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62" y="1994"/>
              <a:ext cx="8" cy="0"/>
            </a:xfrm>
            <a:prstGeom prst="line">
              <a:avLst/>
            </a:prstGeom>
            <a:noFill/>
            <a:ln w="38100" cap="rnd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1078" name="Line 1722">
              <a:extLst>
                <a:ext uri="{FF2B5EF4-FFF2-40B4-BE49-F238E27FC236}">
                  <a16:creationId xmlns:a16="http://schemas.microsoft.com/office/drawing/2014/main" xmlns="" id="{BB92DDF4-AA2C-431E-9F45-AEBF43EAA02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270" y="1989"/>
              <a:ext cx="0" cy="5"/>
            </a:xfrm>
            <a:prstGeom prst="line">
              <a:avLst/>
            </a:prstGeom>
            <a:noFill/>
            <a:ln w="38100" cap="rnd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1079" name="Line 1723">
              <a:extLst>
                <a:ext uri="{FF2B5EF4-FFF2-40B4-BE49-F238E27FC236}">
                  <a16:creationId xmlns:a16="http://schemas.microsoft.com/office/drawing/2014/main" xmlns="" id="{29CF6A2F-523C-450D-A9A7-3D4969B3A79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70" y="1989"/>
              <a:ext cx="8" cy="0"/>
            </a:xfrm>
            <a:prstGeom prst="line">
              <a:avLst/>
            </a:prstGeom>
            <a:noFill/>
            <a:ln w="38100" cap="rnd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1080" name="Line 1724">
              <a:extLst>
                <a:ext uri="{FF2B5EF4-FFF2-40B4-BE49-F238E27FC236}">
                  <a16:creationId xmlns:a16="http://schemas.microsoft.com/office/drawing/2014/main" xmlns="" id="{0469B95E-3335-4784-9775-E15CA71572F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278" y="1983"/>
              <a:ext cx="0" cy="6"/>
            </a:xfrm>
            <a:prstGeom prst="line">
              <a:avLst/>
            </a:prstGeom>
            <a:noFill/>
            <a:ln w="38100" cap="rnd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1081" name="Line 1725">
              <a:extLst>
                <a:ext uri="{FF2B5EF4-FFF2-40B4-BE49-F238E27FC236}">
                  <a16:creationId xmlns:a16="http://schemas.microsoft.com/office/drawing/2014/main" xmlns="" id="{087992D5-88FD-432E-A116-86154F844D7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78" y="1983"/>
              <a:ext cx="8" cy="0"/>
            </a:xfrm>
            <a:prstGeom prst="line">
              <a:avLst/>
            </a:prstGeom>
            <a:noFill/>
            <a:ln w="38100" cap="rnd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1082" name="Line 1726">
              <a:extLst>
                <a:ext uri="{FF2B5EF4-FFF2-40B4-BE49-F238E27FC236}">
                  <a16:creationId xmlns:a16="http://schemas.microsoft.com/office/drawing/2014/main" xmlns="" id="{78C45A9F-8E0D-4B8D-8AD1-40131E29286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86" y="1983"/>
              <a:ext cx="8" cy="0"/>
            </a:xfrm>
            <a:prstGeom prst="line">
              <a:avLst/>
            </a:prstGeom>
            <a:noFill/>
            <a:ln w="38100" cap="rnd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1083" name="Line 1727">
              <a:extLst>
                <a:ext uri="{FF2B5EF4-FFF2-40B4-BE49-F238E27FC236}">
                  <a16:creationId xmlns:a16="http://schemas.microsoft.com/office/drawing/2014/main" xmlns="" id="{40B463EC-8BA1-4A46-A05A-3373DA3153D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94" y="1983"/>
              <a:ext cx="8" cy="0"/>
            </a:xfrm>
            <a:prstGeom prst="line">
              <a:avLst/>
            </a:prstGeom>
            <a:noFill/>
            <a:ln w="38100" cap="rnd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1084" name="Line 1728">
              <a:extLst>
                <a:ext uri="{FF2B5EF4-FFF2-40B4-BE49-F238E27FC236}">
                  <a16:creationId xmlns:a16="http://schemas.microsoft.com/office/drawing/2014/main" xmlns="" id="{70888674-A7C4-4078-BC5C-4AA6772DB35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02" y="1983"/>
              <a:ext cx="8" cy="0"/>
            </a:xfrm>
            <a:prstGeom prst="line">
              <a:avLst/>
            </a:prstGeom>
            <a:noFill/>
            <a:ln w="38100" cap="rnd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1085" name="Line 1729">
              <a:extLst>
                <a:ext uri="{FF2B5EF4-FFF2-40B4-BE49-F238E27FC236}">
                  <a16:creationId xmlns:a16="http://schemas.microsoft.com/office/drawing/2014/main" xmlns="" id="{2C639F59-DF18-4932-9343-31F3731E302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10" y="1983"/>
              <a:ext cx="9" cy="0"/>
            </a:xfrm>
            <a:prstGeom prst="line">
              <a:avLst/>
            </a:prstGeom>
            <a:noFill/>
            <a:ln w="38100" cap="rnd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1086" name="Line 1730">
              <a:extLst>
                <a:ext uri="{FF2B5EF4-FFF2-40B4-BE49-F238E27FC236}">
                  <a16:creationId xmlns:a16="http://schemas.microsoft.com/office/drawing/2014/main" xmlns="" id="{99CA1067-D2A0-4442-A954-C17C9837CB1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319" y="1977"/>
              <a:ext cx="0" cy="6"/>
            </a:xfrm>
            <a:prstGeom prst="line">
              <a:avLst/>
            </a:prstGeom>
            <a:noFill/>
            <a:ln w="38100" cap="rnd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1087" name="Line 1731">
              <a:extLst>
                <a:ext uri="{FF2B5EF4-FFF2-40B4-BE49-F238E27FC236}">
                  <a16:creationId xmlns:a16="http://schemas.microsoft.com/office/drawing/2014/main" xmlns="" id="{77595E0F-2440-4142-AD52-B127184B09E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19" y="1977"/>
              <a:ext cx="8" cy="0"/>
            </a:xfrm>
            <a:prstGeom prst="line">
              <a:avLst/>
            </a:prstGeom>
            <a:noFill/>
            <a:ln w="38100" cap="rnd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1088" name="Line 1732">
              <a:extLst>
                <a:ext uri="{FF2B5EF4-FFF2-40B4-BE49-F238E27FC236}">
                  <a16:creationId xmlns:a16="http://schemas.microsoft.com/office/drawing/2014/main" xmlns="" id="{02E151BD-A03D-43EF-AE63-71C6D3A6AB9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327" y="1972"/>
              <a:ext cx="0" cy="5"/>
            </a:xfrm>
            <a:prstGeom prst="line">
              <a:avLst/>
            </a:prstGeom>
            <a:noFill/>
            <a:ln w="38100" cap="rnd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1089" name="Line 1733">
              <a:extLst>
                <a:ext uri="{FF2B5EF4-FFF2-40B4-BE49-F238E27FC236}">
                  <a16:creationId xmlns:a16="http://schemas.microsoft.com/office/drawing/2014/main" xmlns="" id="{898A411A-ABFE-4EBE-B451-63779F6F410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27" y="1972"/>
              <a:ext cx="16" cy="0"/>
            </a:xfrm>
            <a:prstGeom prst="line">
              <a:avLst/>
            </a:prstGeom>
            <a:noFill/>
            <a:ln w="38100" cap="rnd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1090" name="Line 1734">
              <a:extLst>
                <a:ext uri="{FF2B5EF4-FFF2-40B4-BE49-F238E27FC236}">
                  <a16:creationId xmlns:a16="http://schemas.microsoft.com/office/drawing/2014/main" xmlns="" id="{800B9E1E-0BF7-4BC2-BA43-EA2AC99F0D2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343" y="1966"/>
              <a:ext cx="0" cy="6"/>
            </a:xfrm>
            <a:prstGeom prst="line">
              <a:avLst/>
            </a:prstGeom>
            <a:noFill/>
            <a:ln w="38100" cap="rnd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1091" name="Line 1735">
              <a:extLst>
                <a:ext uri="{FF2B5EF4-FFF2-40B4-BE49-F238E27FC236}">
                  <a16:creationId xmlns:a16="http://schemas.microsoft.com/office/drawing/2014/main" xmlns="" id="{EC67814E-866B-49ED-A5E3-8E3B7DF348C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43" y="1966"/>
              <a:ext cx="8" cy="0"/>
            </a:xfrm>
            <a:prstGeom prst="line">
              <a:avLst/>
            </a:prstGeom>
            <a:noFill/>
            <a:ln w="38100" cap="rnd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1092" name="Line 1736">
              <a:extLst>
                <a:ext uri="{FF2B5EF4-FFF2-40B4-BE49-F238E27FC236}">
                  <a16:creationId xmlns:a16="http://schemas.microsoft.com/office/drawing/2014/main" xmlns="" id="{C277852D-98AE-44B9-BCA5-DEB05327DD5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351" y="1960"/>
              <a:ext cx="0" cy="6"/>
            </a:xfrm>
            <a:prstGeom prst="line">
              <a:avLst/>
            </a:prstGeom>
            <a:noFill/>
            <a:ln w="38100" cap="rnd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1093" name="Line 1737">
              <a:extLst>
                <a:ext uri="{FF2B5EF4-FFF2-40B4-BE49-F238E27FC236}">
                  <a16:creationId xmlns:a16="http://schemas.microsoft.com/office/drawing/2014/main" xmlns="" id="{7DB322FE-B305-4FE9-ABFA-66FED0160A3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51" y="1960"/>
              <a:ext cx="8" cy="0"/>
            </a:xfrm>
            <a:prstGeom prst="line">
              <a:avLst/>
            </a:prstGeom>
            <a:noFill/>
            <a:ln w="38100" cap="rnd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1094" name="Line 1738">
              <a:extLst>
                <a:ext uri="{FF2B5EF4-FFF2-40B4-BE49-F238E27FC236}">
                  <a16:creationId xmlns:a16="http://schemas.microsoft.com/office/drawing/2014/main" xmlns="" id="{6D69114A-F1D9-4927-897E-0EE58EFB616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59" y="1960"/>
              <a:ext cx="8" cy="0"/>
            </a:xfrm>
            <a:prstGeom prst="line">
              <a:avLst/>
            </a:prstGeom>
            <a:noFill/>
            <a:ln w="38100" cap="rnd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1095" name="Line 1739">
              <a:extLst>
                <a:ext uri="{FF2B5EF4-FFF2-40B4-BE49-F238E27FC236}">
                  <a16:creationId xmlns:a16="http://schemas.microsoft.com/office/drawing/2014/main" xmlns="" id="{55D3CC00-4A68-41F2-B815-67C3A7073B0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367" y="1955"/>
              <a:ext cx="0" cy="5"/>
            </a:xfrm>
            <a:prstGeom prst="line">
              <a:avLst/>
            </a:prstGeom>
            <a:noFill/>
            <a:ln w="38100" cap="rnd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1096" name="Line 1740">
              <a:extLst>
                <a:ext uri="{FF2B5EF4-FFF2-40B4-BE49-F238E27FC236}">
                  <a16:creationId xmlns:a16="http://schemas.microsoft.com/office/drawing/2014/main" xmlns="" id="{8C9014D4-8AC9-4352-B77E-202CE279E1D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67" y="1955"/>
              <a:ext cx="8" cy="0"/>
            </a:xfrm>
            <a:prstGeom prst="line">
              <a:avLst/>
            </a:prstGeom>
            <a:noFill/>
            <a:ln w="38100" cap="rnd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1097" name="Line 1741">
              <a:extLst>
                <a:ext uri="{FF2B5EF4-FFF2-40B4-BE49-F238E27FC236}">
                  <a16:creationId xmlns:a16="http://schemas.microsoft.com/office/drawing/2014/main" xmlns="" id="{2AB1FE6F-3140-44B7-A4A2-25467EDFAC7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75" y="1955"/>
              <a:ext cx="16" cy="0"/>
            </a:xfrm>
            <a:prstGeom prst="line">
              <a:avLst/>
            </a:prstGeom>
            <a:noFill/>
            <a:ln w="38100" cap="rnd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1098" name="Line 1742">
              <a:extLst>
                <a:ext uri="{FF2B5EF4-FFF2-40B4-BE49-F238E27FC236}">
                  <a16:creationId xmlns:a16="http://schemas.microsoft.com/office/drawing/2014/main" xmlns="" id="{737DEAAB-B761-4461-9AC3-719BEC91D86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391" y="1949"/>
              <a:ext cx="0" cy="6"/>
            </a:xfrm>
            <a:prstGeom prst="line">
              <a:avLst/>
            </a:prstGeom>
            <a:noFill/>
            <a:ln w="38100" cap="rnd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1099" name="Line 1743">
              <a:extLst>
                <a:ext uri="{FF2B5EF4-FFF2-40B4-BE49-F238E27FC236}">
                  <a16:creationId xmlns:a16="http://schemas.microsoft.com/office/drawing/2014/main" xmlns="" id="{447FF89B-1331-4F07-B4B7-5E1A8B94026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91" y="1949"/>
              <a:ext cx="57" cy="0"/>
            </a:xfrm>
            <a:prstGeom prst="line">
              <a:avLst/>
            </a:prstGeom>
            <a:noFill/>
            <a:ln w="38100" cap="rnd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1100" name="Line 1744">
              <a:extLst>
                <a:ext uri="{FF2B5EF4-FFF2-40B4-BE49-F238E27FC236}">
                  <a16:creationId xmlns:a16="http://schemas.microsoft.com/office/drawing/2014/main" xmlns="" id="{7A5C5C17-B9B0-46B6-9149-A21680304C5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448" y="1943"/>
              <a:ext cx="0" cy="6"/>
            </a:xfrm>
            <a:prstGeom prst="line">
              <a:avLst/>
            </a:prstGeom>
            <a:noFill/>
            <a:ln w="38100" cap="rnd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1101" name="Line 1745">
              <a:extLst>
                <a:ext uri="{FF2B5EF4-FFF2-40B4-BE49-F238E27FC236}">
                  <a16:creationId xmlns:a16="http://schemas.microsoft.com/office/drawing/2014/main" xmlns="" id="{BEA57E6C-69DA-4163-983E-AFB25C99697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48" y="1943"/>
              <a:ext cx="16" cy="0"/>
            </a:xfrm>
            <a:prstGeom prst="line">
              <a:avLst/>
            </a:prstGeom>
            <a:noFill/>
            <a:ln w="38100" cap="rnd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1102" name="Line 1746">
              <a:extLst>
                <a:ext uri="{FF2B5EF4-FFF2-40B4-BE49-F238E27FC236}">
                  <a16:creationId xmlns:a16="http://schemas.microsoft.com/office/drawing/2014/main" xmlns="" id="{FD521199-F244-4FE1-AB25-17898C54F11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464" y="1938"/>
              <a:ext cx="0" cy="5"/>
            </a:xfrm>
            <a:prstGeom prst="line">
              <a:avLst/>
            </a:prstGeom>
            <a:noFill/>
            <a:ln w="38100" cap="rnd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1103" name="Line 1747">
              <a:extLst>
                <a:ext uri="{FF2B5EF4-FFF2-40B4-BE49-F238E27FC236}">
                  <a16:creationId xmlns:a16="http://schemas.microsoft.com/office/drawing/2014/main" xmlns="" id="{59292A15-1980-4285-A011-1330F46A555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64" y="1938"/>
              <a:ext cx="40" cy="0"/>
            </a:xfrm>
            <a:prstGeom prst="line">
              <a:avLst/>
            </a:prstGeom>
            <a:noFill/>
            <a:ln w="38100" cap="rnd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1104" name="Line 1748">
              <a:extLst>
                <a:ext uri="{FF2B5EF4-FFF2-40B4-BE49-F238E27FC236}">
                  <a16:creationId xmlns:a16="http://schemas.microsoft.com/office/drawing/2014/main" xmlns="" id="{03D4BA46-29B6-4C1F-B947-359BCBE3074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504" y="1932"/>
              <a:ext cx="0" cy="6"/>
            </a:xfrm>
            <a:prstGeom prst="line">
              <a:avLst/>
            </a:prstGeom>
            <a:noFill/>
            <a:ln w="38100" cap="rnd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1105" name="Line 1749">
              <a:extLst>
                <a:ext uri="{FF2B5EF4-FFF2-40B4-BE49-F238E27FC236}">
                  <a16:creationId xmlns:a16="http://schemas.microsoft.com/office/drawing/2014/main" xmlns="" id="{7001E76A-A211-4097-A394-3A4AC852684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04" y="1932"/>
              <a:ext cx="8" cy="0"/>
            </a:xfrm>
            <a:prstGeom prst="line">
              <a:avLst/>
            </a:prstGeom>
            <a:noFill/>
            <a:ln w="38100" cap="rnd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1106" name="Line 1750">
              <a:extLst>
                <a:ext uri="{FF2B5EF4-FFF2-40B4-BE49-F238E27FC236}">
                  <a16:creationId xmlns:a16="http://schemas.microsoft.com/office/drawing/2014/main" xmlns="" id="{293F8BB6-2305-4039-96D2-95759098A3D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512" y="1926"/>
              <a:ext cx="0" cy="6"/>
            </a:xfrm>
            <a:prstGeom prst="line">
              <a:avLst/>
            </a:prstGeom>
            <a:noFill/>
            <a:ln w="38100" cap="rnd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1107" name="Line 1751">
              <a:extLst>
                <a:ext uri="{FF2B5EF4-FFF2-40B4-BE49-F238E27FC236}">
                  <a16:creationId xmlns:a16="http://schemas.microsoft.com/office/drawing/2014/main" xmlns="" id="{97EDFC43-791E-4C69-8531-4E2A89BA704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12" y="1926"/>
              <a:ext cx="24" cy="0"/>
            </a:xfrm>
            <a:prstGeom prst="line">
              <a:avLst/>
            </a:prstGeom>
            <a:noFill/>
            <a:ln w="38100" cap="rnd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1108" name="Line 1752">
              <a:extLst>
                <a:ext uri="{FF2B5EF4-FFF2-40B4-BE49-F238E27FC236}">
                  <a16:creationId xmlns:a16="http://schemas.microsoft.com/office/drawing/2014/main" xmlns="" id="{0B3E3A67-3257-4606-8766-055E3BD230D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536" y="1921"/>
              <a:ext cx="0" cy="5"/>
            </a:xfrm>
            <a:prstGeom prst="line">
              <a:avLst/>
            </a:prstGeom>
            <a:noFill/>
            <a:ln w="38100" cap="rnd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1109" name="Line 1753">
              <a:extLst>
                <a:ext uri="{FF2B5EF4-FFF2-40B4-BE49-F238E27FC236}">
                  <a16:creationId xmlns:a16="http://schemas.microsoft.com/office/drawing/2014/main" xmlns="" id="{5F24D39D-0D0A-49BA-8E37-6422BFB3A88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36" y="1921"/>
              <a:ext cx="17" cy="0"/>
            </a:xfrm>
            <a:prstGeom prst="line">
              <a:avLst/>
            </a:prstGeom>
            <a:noFill/>
            <a:ln w="38100" cap="rnd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1110" name="Line 1754">
              <a:extLst>
                <a:ext uri="{FF2B5EF4-FFF2-40B4-BE49-F238E27FC236}">
                  <a16:creationId xmlns:a16="http://schemas.microsoft.com/office/drawing/2014/main" xmlns="" id="{19D717E9-6B04-40E0-A2AA-9A73D99547E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553" y="1915"/>
              <a:ext cx="0" cy="6"/>
            </a:xfrm>
            <a:prstGeom prst="line">
              <a:avLst/>
            </a:prstGeom>
            <a:noFill/>
            <a:ln w="38100" cap="rnd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1111" name="Line 1755">
              <a:extLst>
                <a:ext uri="{FF2B5EF4-FFF2-40B4-BE49-F238E27FC236}">
                  <a16:creationId xmlns:a16="http://schemas.microsoft.com/office/drawing/2014/main" xmlns="" id="{BDD234D4-C5F0-453C-95C9-DF0134E1F1C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53" y="1915"/>
              <a:ext cx="16" cy="0"/>
            </a:xfrm>
            <a:prstGeom prst="line">
              <a:avLst/>
            </a:prstGeom>
            <a:noFill/>
            <a:ln w="38100" cap="rnd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1112" name="Line 1756">
              <a:extLst>
                <a:ext uri="{FF2B5EF4-FFF2-40B4-BE49-F238E27FC236}">
                  <a16:creationId xmlns:a16="http://schemas.microsoft.com/office/drawing/2014/main" xmlns="" id="{25D68722-C77A-48EF-A836-7852EF2AD68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569" y="1909"/>
              <a:ext cx="0" cy="6"/>
            </a:xfrm>
            <a:prstGeom prst="line">
              <a:avLst/>
            </a:prstGeom>
            <a:noFill/>
            <a:ln w="38100" cap="rnd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1113" name="Line 1757">
              <a:extLst>
                <a:ext uri="{FF2B5EF4-FFF2-40B4-BE49-F238E27FC236}">
                  <a16:creationId xmlns:a16="http://schemas.microsoft.com/office/drawing/2014/main" xmlns="" id="{96FA4A66-D0D7-44A3-83C9-D6D9243388D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69" y="1909"/>
              <a:ext cx="8" cy="0"/>
            </a:xfrm>
            <a:prstGeom prst="line">
              <a:avLst/>
            </a:prstGeom>
            <a:noFill/>
            <a:ln w="38100" cap="rnd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1114" name="Line 1758">
              <a:extLst>
                <a:ext uri="{FF2B5EF4-FFF2-40B4-BE49-F238E27FC236}">
                  <a16:creationId xmlns:a16="http://schemas.microsoft.com/office/drawing/2014/main" xmlns="" id="{7A283C2F-45E7-4719-B52E-AD467328351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577" y="1904"/>
              <a:ext cx="0" cy="5"/>
            </a:xfrm>
            <a:prstGeom prst="line">
              <a:avLst/>
            </a:prstGeom>
            <a:noFill/>
            <a:ln w="38100" cap="rnd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1115" name="Line 1759">
              <a:extLst>
                <a:ext uri="{FF2B5EF4-FFF2-40B4-BE49-F238E27FC236}">
                  <a16:creationId xmlns:a16="http://schemas.microsoft.com/office/drawing/2014/main" xmlns="" id="{8AE57235-F91B-4FD0-9CBC-CB1D0DD30C9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77" y="1904"/>
              <a:ext cx="8" cy="0"/>
            </a:xfrm>
            <a:prstGeom prst="line">
              <a:avLst/>
            </a:prstGeom>
            <a:noFill/>
            <a:ln w="38100" cap="rnd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1116" name="Line 1760">
              <a:extLst>
                <a:ext uri="{FF2B5EF4-FFF2-40B4-BE49-F238E27FC236}">
                  <a16:creationId xmlns:a16="http://schemas.microsoft.com/office/drawing/2014/main" xmlns="" id="{BF5552AA-4DE7-4944-8CD7-20CCD6CF96C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585" y="1892"/>
              <a:ext cx="0" cy="12"/>
            </a:xfrm>
            <a:prstGeom prst="line">
              <a:avLst/>
            </a:prstGeom>
            <a:noFill/>
            <a:ln w="38100" cap="rnd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1117" name="Line 1761">
              <a:extLst>
                <a:ext uri="{FF2B5EF4-FFF2-40B4-BE49-F238E27FC236}">
                  <a16:creationId xmlns:a16="http://schemas.microsoft.com/office/drawing/2014/main" xmlns="" id="{63B337B2-E5DA-4AC3-AD29-422717C058D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85" y="1892"/>
              <a:ext cx="8" cy="0"/>
            </a:xfrm>
            <a:prstGeom prst="line">
              <a:avLst/>
            </a:prstGeom>
            <a:noFill/>
            <a:ln w="38100" cap="rnd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1118" name="Line 1762">
              <a:extLst>
                <a:ext uri="{FF2B5EF4-FFF2-40B4-BE49-F238E27FC236}">
                  <a16:creationId xmlns:a16="http://schemas.microsoft.com/office/drawing/2014/main" xmlns="" id="{C596B2B8-C4C9-456F-B892-69631ABCFE1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593" y="1887"/>
              <a:ext cx="0" cy="5"/>
            </a:xfrm>
            <a:prstGeom prst="line">
              <a:avLst/>
            </a:prstGeom>
            <a:noFill/>
            <a:ln w="38100" cap="rnd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1119" name="Line 1763">
              <a:extLst>
                <a:ext uri="{FF2B5EF4-FFF2-40B4-BE49-F238E27FC236}">
                  <a16:creationId xmlns:a16="http://schemas.microsoft.com/office/drawing/2014/main" xmlns="" id="{BDA07483-B634-4358-B733-01FA21B788E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93" y="1887"/>
              <a:ext cx="8" cy="0"/>
            </a:xfrm>
            <a:prstGeom prst="line">
              <a:avLst/>
            </a:prstGeom>
            <a:noFill/>
            <a:ln w="38100" cap="rnd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1120" name="Line 1764">
              <a:extLst>
                <a:ext uri="{FF2B5EF4-FFF2-40B4-BE49-F238E27FC236}">
                  <a16:creationId xmlns:a16="http://schemas.microsoft.com/office/drawing/2014/main" xmlns="" id="{AE3D60EA-9C1E-4930-9B7F-101BD5DF048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601" y="1870"/>
              <a:ext cx="0" cy="17"/>
            </a:xfrm>
            <a:prstGeom prst="line">
              <a:avLst/>
            </a:prstGeom>
            <a:noFill/>
            <a:ln w="38100" cap="rnd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1121" name="Line 1765">
              <a:extLst>
                <a:ext uri="{FF2B5EF4-FFF2-40B4-BE49-F238E27FC236}">
                  <a16:creationId xmlns:a16="http://schemas.microsoft.com/office/drawing/2014/main" xmlns="" id="{5A905724-2EB5-44B9-A3B8-6E5862368CB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01" y="1870"/>
              <a:ext cx="16" cy="0"/>
            </a:xfrm>
            <a:prstGeom prst="line">
              <a:avLst/>
            </a:prstGeom>
            <a:noFill/>
            <a:ln w="38100" cap="rnd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1122" name="Line 1766">
              <a:extLst>
                <a:ext uri="{FF2B5EF4-FFF2-40B4-BE49-F238E27FC236}">
                  <a16:creationId xmlns:a16="http://schemas.microsoft.com/office/drawing/2014/main" xmlns="" id="{987DA0A0-594D-4710-A629-C7CAE760D8A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17" y="1870"/>
              <a:ext cx="8" cy="0"/>
            </a:xfrm>
            <a:prstGeom prst="line">
              <a:avLst/>
            </a:prstGeom>
            <a:noFill/>
            <a:ln w="38100" cap="rnd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1123" name="Line 1767">
              <a:extLst>
                <a:ext uri="{FF2B5EF4-FFF2-40B4-BE49-F238E27FC236}">
                  <a16:creationId xmlns:a16="http://schemas.microsoft.com/office/drawing/2014/main" xmlns="" id="{2AEBA966-D1F7-4434-B14F-44184BCB5DB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625" y="1864"/>
              <a:ext cx="0" cy="6"/>
            </a:xfrm>
            <a:prstGeom prst="line">
              <a:avLst/>
            </a:prstGeom>
            <a:noFill/>
            <a:ln w="38100" cap="rnd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1124" name="Line 1768">
              <a:extLst>
                <a:ext uri="{FF2B5EF4-FFF2-40B4-BE49-F238E27FC236}">
                  <a16:creationId xmlns:a16="http://schemas.microsoft.com/office/drawing/2014/main" xmlns="" id="{CB091BFF-1111-45DB-A57E-1614008F4D5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25" y="1864"/>
              <a:ext cx="8" cy="0"/>
            </a:xfrm>
            <a:prstGeom prst="line">
              <a:avLst/>
            </a:prstGeom>
            <a:noFill/>
            <a:ln w="38100" cap="rnd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1125" name="Line 1769">
              <a:extLst>
                <a:ext uri="{FF2B5EF4-FFF2-40B4-BE49-F238E27FC236}">
                  <a16:creationId xmlns:a16="http://schemas.microsoft.com/office/drawing/2014/main" xmlns="" id="{B00ADA96-ED00-4511-9520-FB495A9077F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633" y="1858"/>
              <a:ext cx="0" cy="6"/>
            </a:xfrm>
            <a:prstGeom prst="line">
              <a:avLst/>
            </a:prstGeom>
            <a:noFill/>
            <a:ln w="38100" cap="rnd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1126" name="Line 1770">
              <a:extLst>
                <a:ext uri="{FF2B5EF4-FFF2-40B4-BE49-F238E27FC236}">
                  <a16:creationId xmlns:a16="http://schemas.microsoft.com/office/drawing/2014/main" xmlns="" id="{1F768DAB-6FB6-40DE-BF06-56513E07ABA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33" y="1858"/>
              <a:ext cx="16" cy="0"/>
            </a:xfrm>
            <a:prstGeom prst="line">
              <a:avLst/>
            </a:prstGeom>
            <a:noFill/>
            <a:ln w="38100" cap="rnd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1127" name="Line 1771">
              <a:extLst>
                <a:ext uri="{FF2B5EF4-FFF2-40B4-BE49-F238E27FC236}">
                  <a16:creationId xmlns:a16="http://schemas.microsoft.com/office/drawing/2014/main" xmlns="" id="{6CEC267B-278D-40E0-9EFF-6EBA2A74A49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649" y="1853"/>
              <a:ext cx="0" cy="5"/>
            </a:xfrm>
            <a:prstGeom prst="line">
              <a:avLst/>
            </a:prstGeom>
            <a:noFill/>
            <a:ln w="38100" cap="rnd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1128" name="Line 1772">
              <a:extLst>
                <a:ext uri="{FF2B5EF4-FFF2-40B4-BE49-F238E27FC236}">
                  <a16:creationId xmlns:a16="http://schemas.microsoft.com/office/drawing/2014/main" xmlns="" id="{F6D2BFB3-ABC4-464C-90A2-6509FA1017C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49" y="1853"/>
              <a:ext cx="16" cy="0"/>
            </a:xfrm>
            <a:prstGeom prst="line">
              <a:avLst/>
            </a:prstGeom>
            <a:noFill/>
            <a:ln w="38100" cap="rnd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1129" name="Line 1773">
              <a:extLst>
                <a:ext uri="{FF2B5EF4-FFF2-40B4-BE49-F238E27FC236}">
                  <a16:creationId xmlns:a16="http://schemas.microsoft.com/office/drawing/2014/main" xmlns="" id="{A4F643E9-D6A0-42D8-93D5-0C1455AE3DF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665" y="1841"/>
              <a:ext cx="0" cy="12"/>
            </a:xfrm>
            <a:prstGeom prst="line">
              <a:avLst/>
            </a:prstGeom>
            <a:noFill/>
            <a:ln w="38100" cap="rnd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1130" name="Line 1774">
              <a:extLst>
                <a:ext uri="{FF2B5EF4-FFF2-40B4-BE49-F238E27FC236}">
                  <a16:creationId xmlns:a16="http://schemas.microsoft.com/office/drawing/2014/main" xmlns="" id="{50E85B59-4660-446A-ABC0-B4C89724CD7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65" y="1841"/>
              <a:ext cx="33" cy="0"/>
            </a:xfrm>
            <a:prstGeom prst="line">
              <a:avLst/>
            </a:prstGeom>
            <a:noFill/>
            <a:ln w="38100" cap="rnd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1131" name="Line 1775">
              <a:extLst>
                <a:ext uri="{FF2B5EF4-FFF2-40B4-BE49-F238E27FC236}">
                  <a16:creationId xmlns:a16="http://schemas.microsoft.com/office/drawing/2014/main" xmlns="" id="{2BE82EB1-90F1-436C-98D6-3BB646B75AC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698" y="1836"/>
              <a:ext cx="0" cy="5"/>
            </a:xfrm>
            <a:prstGeom prst="line">
              <a:avLst/>
            </a:prstGeom>
            <a:noFill/>
            <a:ln w="38100" cap="rnd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1132" name="Line 1776">
              <a:extLst>
                <a:ext uri="{FF2B5EF4-FFF2-40B4-BE49-F238E27FC236}">
                  <a16:creationId xmlns:a16="http://schemas.microsoft.com/office/drawing/2014/main" xmlns="" id="{330B88F2-9101-48BE-A3DB-504B254AB3A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98" y="1836"/>
              <a:ext cx="8" cy="0"/>
            </a:xfrm>
            <a:prstGeom prst="line">
              <a:avLst/>
            </a:prstGeom>
            <a:noFill/>
            <a:ln w="38100" cap="rnd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1133" name="Line 1777">
              <a:extLst>
                <a:ext uri="{FF2B5EF4-FFF2-40B4-BE49-F238E27FC236}">
                  <a16:creationId xmlns:a16="http://schemas.microsoft.com/office/drawing/2014/main" xmlns="" id="{2581A87A-0DDA-4B84-82AF-D9CD3390C98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706" y="1830"/>
              <a:ext cx="0" cy="6"/>
            </a:xfrm>
            <a:prstGeom prst="line">
              <a:avLst/>
            </a:prstGeom>
            <a:noFill/>
            <a:ln w="38100" cap="rnd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1134" name="Line 1778">
              <a:extLst>
                <a:ext uri="{FF2B5EF4-FFF2-40B4-BE49-F238E27FC236}">
                  <a16:creationId xmlns:a16="http://schemas.microsoft.com/office/drawing/2014/main" xmlns="" id="{0FCB695A-F573-45C9-8100-76DB69F7619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06" y="1830"/>
              <a:ext cx="8" cy="0"/>
            </a:xfrm>
            <a:prstGeom prst="line">
              <a:avLst/>
            </a:prstGeom>
            <a:noFill/>
            <a:ln w="38100" cap="rnd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1135" name="Line 1779">
              <a:extLst>
                <a:ext uri="{FF2B5EF4-FFF2-40B4-BE49-F238E27FC236}">
                  <a16:creationId xmlns:a16="http://schemas.microsoft.com/office/drawing/2014/main" xmlns="" id="{70D2111D-F8AB-4AE8-9B89-8EBB0C5B905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714" y="1819"/>
              <a:ext cx="0" cy="11"/>
            </a:xfrm>
            <a:prstGeom prst="line">
              <a:avLst/>
            </a:prstGeom>
            <a:noFill/>
            <a:ln w="38100" cap="rnd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1136" name="Line 1780">
              <a:extLst>
                <a:ext uri="{FF2B5EF4-FFF2-40B4-BE49-F238E27FC236}">
                  <a16:creationId xmlns:a16="http://schemas.microsoft.com/office/drawing/2014/main" xmlns="" id="{8176A1AD-C17A-4162-85F6-E23C49B1686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14" y="1819"/>
              <a:ext cx="16" cy="0"/>
            </a:xfrm>
            <a:prstGeom prst="line">
              <a:avLst/>
            </a:prstGeom>
            <a:noFill/>
            <a:ln w="38100" cap="rnd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1137" name="Line 1781">
              <a:extLst>
                <a:ext uri="{FF2B5EF4-FFF2-40B4-BE49-F238E27FC236}">
                  <a16:creationId xmlns:a16="http://schemas.microsoft.com/office/drawing/2014/main" xmlns="" id="{422F73BD-9102-49BA-A094-411E0600264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730" y="1813"/>
              <a:ext cx="0" cy="6"/>
            </a:xfrm>
            <a:prstGeom prst="line">
              <a:avLst/>
            </a:prstGeom>
            <a:noFill/>
            <a:ln w="38100" cap="rnd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1138" name="Line 1782">
              <a:extLst>
                <a:ext uri="{FF2B5EF4-FFF2-40B4-BE49-F238E27FC236}">
                  <a16:creationId xmlns:a16="http://schemas.microsoft.com/office/drawing/2014/main" xmlns="" id="{F1FD79BB-7B73-45DB-89A4-DE94FCCC67D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30" y="1813"/>
              <a:ext cx="8" cy="0"/>
            </a:xfrm>
            <a:prstGeom prst="line">
              <a:avLst/>
            </a:prstGeom>
            <a:noFill/>
            <a:ln w="38100" cap="rnd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1139" name="Line 1783">
              <a:extLst>
                <a:ext uri="{FF2B5EF4-FFF2-40B4-BE49-F238E27FC236}">
                  <a16:creationId xmlns:a16="http://schemas.microsoft.com/office/drawing/2014/main" xmlns="" id="{A8AA60EA-AD2A-4C2C-BA0B-E6C019A5C07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738" y="1807"/>
              <a:ext cx="0" cy="6"/>
            </a:xfrm>
            <a:prstGeom prst="line">
              <a:avLst/>
            </a:prstGeom>
            <a:noFill/>
            <a:ln w="38100" cap="rnd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1140" name="Line 1784">
              <a:extLst>
                <a:ext uri="{FF2B5EF4-FFF2-40B4-BE49-F238E27FC236}">
                  <a16:creationId xmlns:a16="http://schemas.microsoft.com/office/drawing/2014/main" xmlns="" id="{09265D15-0266-494E-8AAE-85C9946A526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38" y="1807"/>
              <a:ext cx="32" cy="0"/>
            </a:xfrm>
            <a:prstGeom prst="line">
              <a:avLst/>
            </a:prstGeom>
            <a:noFill/>
            <a:ln w="38100" cap="rnd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1141" name="Line 1785">
              <a:extLst>
                <a:ext uri="{FF2B5EF4-FFF2-40B4-BE49-F238E27FC236}">
                  <a16:creationId xmlns:a16="http://schemas.microsoft.com/office/drawing/2014/main" xmlns="" id="{BEE1A0CE-3EB2-4B31-A5D7-D2E34FA16D4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770" y="1802"/>
              <a:ext cx="0" cy="5"/>
            </a:xfrm>
            <a:prstGeom prst="line">
              <a:avLst/>
            </a:prstGeom>
            <a:noFill/>
            <a:ln w="38100" cap="rnd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1142" name="Line 1786">
              <a:extLst>
                <a:ext uri="{FF2B5EF4-FFF2-40B4-BE49-F238E27FC236}">
                  <a16:creationId xmlns:a16="http://schemas.microsoft.com/office/drawing/2014/main" xmlns="" id="{DFC4A80F-6F80-42A2-ADA5-131CD46DA9E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70" y="1802"/>
              <a:ext cx="17" cy="0"/>
            </a:xfrm>
            <a:prstGeom prst="line">
              <a:avLst/>
            </a:prstGeom>
            <a:noFill/>
            <a:ln w="38100" cap="rnd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1143" name="Line 1787">
              <a:extLst>
                <a:ext uri="{FF2B5EF4-FFF2-40B4-BE49-F238E27FC236}">
                  <a16:creationId xmlns:a16="http://schemas.microsoft.com/office/drawing/2014/main" xmlns="" id="{B27E9F8C-50E1-4D40-AA5F-16264F43026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787" y="1790"/>
              <a:ext cx="0" cy="12"/>
            </a:xfrm>
            <a:prstGeom prst="line">
              <a:avLst/>
            </a:prstGeom>
            <a:noFill/>
            <a:ln w="38100" cap="rnd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1144" name="Line 1788">
              <a:extLst>
                <a:ext uri="{FF2B5EF4-FFF2-40B4-BE49-F238E27FC236}">
                  <a16:creationId xmlns:a16="http://schemas.microsoft.com/office/drawing/2014/main" xmlns="" id="{52B263F3-5BD3-4DD4-B976-D2E71A02098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87" y="1790"/>
              <a:ext cx="24" cy="0"/>
            </a:xfrm>
            <a:prstGeom prst="line">
              <a:avLst/>
            </a:prstGeom>
            <a:noFill/>
            <a:ln w="38100" cap="rnd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1145" name="Line 1789">
              <a:extLst>
                <a:ext uri="{FF2B5EF4-FFF2-40B4-BE49-F238E27FC236}">
                  <a16:creationId xmlns:a16="http://schemas.microsoft.com/office/drawing/2014/main" xmlns="" id="{EF00CED4-F012-4D3C-BB94-6CCDD145EE0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11" y="1790"/>
              <a:ext cx="8" cy="0"/>
            </a:xfrm>
            <a:prstGeom prst="line">
              <a:avLst/>
            </a:prstGeom>
            <a:noFill/>
            <a:ln w="38100" cap="rnd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1146" name="Line 1790">
              <a:extLst>
                <a:ext uri="{FF2B5EF4-FFF2-40B4-BE49-F238E27FC236}">
                  <a16:creationId xmlns:a16="http://schemas.microsoft.com/office/drawing/2014/main" xmlns="" id="{DCB1CCB3-0167-4A60-A3DA-0DE490CDDFF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819" y="1784"/>
              <a:ext cx="0" cy="6"/>
            </a:xfrm>
            <a:prstGeom prst="line">
              <a:avLst/>
            </a:prstGeom>
            <a:noFill/>
            <a:ln w="38100" cap="rnd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1147" name="Line 1791">
              <a:extLst>
                <a:ext uri="{FF2B5EF4-FFF2-40B4-BE49-F238E27FC236}">
                  <a16:creationId xmlns:a16="http://schemas.microsoft.com/office/drawing/2014/main" xmlns="" id="{852E6060-0182-4B48-AC24-AA4F323CBF1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19" y="1784"/>
              <a:ext cx="8" cy="0"/>
            </a:xfrm>
            <a:prstGeom prst="line">
              <a:avLst/>
            </a:prstGeom>
            <a:noFill/>
            <a:ln w="38100" cap="rnd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1148" name="Line 1792">
              <a:extLst>
                <a:ext uri="{FF2B5EF4-FFF2-40B4-BE49-F238E27FC236}">
                  <a16:creationId xmlns:a16="http://schemas.microsoft.com/office/drawing/2014/main" xmlns="" id="{27781761-13B8-485B-B183-6AEFBFC07B3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27" y="1784"/>
              <a:ext cx="16" cy="0"/>
            </a:xfrm>
            <a:prstGeom prst="line">
              <a:avLst/>
            </a:prstGeom>
            <a:noFill/>
            <a:ln w="38100" cap="rnd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1149" name="Line 1793">
              <a:extLst>
                <a:ext uri="{FF2B5EF4-FFF2-40B4-BE49-F238E27FC236}">
                  <a16:creationId xmlns:a16="http://schemas.microsoft.com/office/drawing/2014/main" xmlns="" id="{7E39FBCD-4201-438D-A537-B0EA2BE416C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843" y="1779"/>
              <a:ext cx="0" cy="5"/>
            </a:xfrm>
            <a:prstGeom prst="line">
              <a:avLst/>
            </a:prstGeom>
            <a:noFill/>
            <a:ln w="38100" cap="rnd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1150" name="Line 1794">
              <a:extLst>
                <a:ext uri="{FF2B5EF4-FFF2-40B4-BE49-F238E27FC236}">
                  <a16:creationId xmlns:a16="http://schemas.microsoft.com/office/drawing/2014/main" xmlns="" id="{5C1A69D9-A06F-4182-85A0-26C0E13BE47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43" y="1779"/>
              <a:ext cx="8" cy="0"/>
            </a:xfrm>
            <a:prstGeom prst="line">
              <a:avLst/>
            </a:prstGeom>
            <a:noFill/>
            <a:ln w="38100" cap="rnd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1151" name="Line 1795">
              <a:extLst>
                <a:ext uri="{FF2B5EF4-FFF2-40B4-BE49-F238E27FC236}">
                  <a16:creationId xmlns:a16="http://schemas.microsoft.com/office/drawing/2014/main" xmlns="" id="{7A0FD992-D079-4F77-AFBB-F1E29CE8297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851" y="1773"/>
              <a:ext cx="0" cy="6"/>
            </a:xfrm>
            <a:prstGeom prst="line">
              <a:avLst/>
            </a:prstGeom>
            <a:noFill/>
            <a:ln w="38100" cap="rnd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1152" name="Line 1796">
              <a:extLst>
                <a:ext uri="{FF2B5EF4-FFF2-40B4-BE49-F238E27FC236}">
                  <a16:creationId xmlns:a16="http://schemas.microsoft.com/office/drawing/2014/main" xmlns="" id="{13979A97-6976-4A12-8694-78C6D8A73D4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51" y="1773"/>
              <a:ext cx="16" cy="0"/>
            </a:xfrm>
            <a:prstGeom prst="line">
              <a:avLst/>
            </a:prstGeom>
            <a:noFill/>
            <a:ln w="38100" cap="rnd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1153" name="Line 1797">
              <a:extLst>
                <a:ext uri="{FF2B5EF4-FFF2-40B4-BE49-F238E27FC236}">
                  <a16:creationId xmlns:a16="http://schemas.microsoft.com/office/drawing/2014/main" xmlns="" id="{D987CC87-24DF-4F23-BC47-E6FDA4DE488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67" y="1773"/>
              <a:ext cx="16" cy="0"/>
            </a:xfrm>
            <a:prstGeom prst="line">
              <a:avLst/>
            </a:prstGeom>
            <a:noFill/>
            <a:ln w="38100" cap="rnd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1154" name="Line 1798">
              <a:extLst>
                <a:ext uri="{FF2B5EF4-FFF2-40B4-BE49-F238E27FC236}">
                  <a16:creationId xmlns:a16="http://schemas.microsoft.com/office/drawing/2014/main" xmlns="" id="{5FA12BD1-C690-477E-9867-564CF085238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883" y="1762"/>
              <a:ext cx="0" cy="11"/>
            </a:xfrm>
            <a:prstGeom prst="line">
              <a:avLst/>
            </a:prstGeom>
            <a:noFill/>
            <a:ln w="38100" cap="rnd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1155" name="Line 1799">
              <a:extLst>
                <a:ext uri="{FF2B5EF4-FFF2-40B4-BE49-F238E27FC236}">
                  <a16:creationId xmlns:a16="http://schemas.microsoft.com/office/drawing/2014/main" xmlns="" id="{B99810BA-54E3-4A58-93B6-17CD3900F08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83" y="1762"/>
              <a:ext cx="9" cy="0"/>
            </a:xfrm>
            <a:prstGeom prst="line">
              <a:avLst/>
            </a:prstGeom>
            <a:noFill/>
            <a:ln w="38100" cap="rnd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1156" name="Line 1800">
              <a:extLst>
                <a:ext uri="{FF2B5EF4-FFF2-40B4-BE49-F238E27FC236}">
                  <a16:creationId xmlns:a16="http://schemas.microsoft.com/office/drawing/2014/main" xmlns="" id="{1D904854-6D31-4DCB-9E5E-135C53B67F0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92" y="1762"/>
              <a:ext cx="7" cy="0"/>
            </a:xfrm>
            <a:prstGeom prst="line">
              <a:avLst/>
            </a:prstGeom>
            <a:noFill/>
            <a:ln w="38100" cap="rnd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1157" name="Line 1801">
              <a:extLst>
                <a:ext uri="{FF2B5EF4-FFF2-40B4-BE49-F238E27FC236}">
                  <a16:creationId xmlns:a16="http://schemas.microsoft.com/office/drawing/2014/main" xmlns="" id="{EB3C4E7D-A990-4135-999C-7BF1A7A6246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899" y="1756"/>
              <a:ext cx="0" cy="6"/>
            </a:xfrm>
            <a:prstGeom prst="line">
              <a:avLst/>
            </a:prstGeom>
            <a:noFill/>
            <a:ln w="38100" cap="rnd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1158" name="Line 1802">
              <a:extLst>
                <a:ext uri="{FF2B5EF4-FFF2-40B4-BE49-F238E27FC236}">
                  <a16:creationId xmlns:a16="http://schemas.microsoft.com/office/drawing/2014/main" xmlns="" id="{E6D41438-FC76-4035-A39F-0807ADB6CDC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99" y="1756"/>
              <a:ext cx="9" cy="0"/>
            </a:xfrm>
            <a:prstGeom prst="line">
              <a:avLst/>
            </a:prstGeom>
            <a:noFill/>
            <a:ln w="38100" cap="rnd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1159" name="Line 1803">
              <a:extLst>
                <a:ext uri="{FF2B5EF4-FFF2-40B4-BE49-F238E27FC236}">
                  <a16:creationId xmlns:a16="http://schemas.microsoft.com/office/drawing/2014/main" xmlns="" id="{BDA6660C-8F06-497D-9AE2-30F6701E601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908" y="1750"/>
              <a:ext cx="0" cy="6"/>
            </a:xfrm>
            <a:prstGeom prst="line">
              <a:avLst/>
            </a:prstGeom>
            <a:noFill/>
            <a:ln w="38100" cap="rnd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1160" name="Line 1804">
              <a:extLst>
                <a:ext uri="{FF2B5EF4-FFF2-40B4-BE49-F238E27FC236}">
                  <a16:creationId xmlns:a16="http://schemas.microsoft.com/office/drawing/2014/main" xmlns="" id="{54795872-A382-49E9-AFC1-57375ACCA25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08" y="1750"/>
              <a:ext cx="32" cy="0"/>
            </a:xfrm>
            <a:prstGeom prst="line">
              <a:avLst/>
            </a:prstGeom>
            <a:noFill/>
            <a:ln w="38100" cap="rnd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1161" name="Line 1805">
              <a:extLst>
                <a:ext uri="{FF2B5EF4-FFF2-40B4-BE49-F238E27FC236}">
                  <a16:creationId xmlns:a16="http://schemas.microsoft.com/office/drawing/2014/main" xmlns="" id="{65931C83-8EB1-424B-A441-CA99574DC11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940" y="1739"/>
              <a:ext cx="0" cy="11"/>
            </a:xfrm>
            <a:prstGeom prst="line">
              <a:avLst/>
            </a:prstGeom>
            <a:noFill/>
            <a:ln w="38100" cap="rnd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1162" name="Line 1806">
              <a:extLst>
                <a:ext uri="{FF2B5EF4-FFF2-40B4-BE49-F238E27FC236}">
                  <a16:creationId xmlns:a16="http://schemas.microsoft.com/office/drawing/2014/main" xmlns="" id="{99FAA9C7-8148-4D5A-80D9-F5AEA1769B8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40" y="1739"/>
              <a:ext cx="8" cy="0"/>
            </a:xfrm>
            <a:prstGeom prst="line">
              <a:avLst/>
            </a:prstGeom>
            <a:noFill/>
            <a:ln w="38100" cap="rnd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1163" name="Line 1807">
              <a:extLst>
                <a:ext uri="{FF2B5EF4-FFF2-40B4-BE49-F238E27FC236}">
                  <a16:creationId xmlns:a16="http://schemas.microsoft.com/office/drawing/2014/main" xmlns="" id="{7C336C12-9F32-4BC5-8EEB-DD01BBE36C6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48" y="1739"/>
              <a:ext cx="8" cy="0"/>
            </a:xfrm>
            <a:prstGeom prst="line">
              <a:avLst/>
            </a:prstGeom>
            <a:noFill/>
            <a:ln w="38100" cap="rnd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1164" name="Line 1808">
              <a:extLst>
                <a:ext uri="{FF2B5EF4-FFF2-40B4-BE49-F238E27FC236}">
                  <a16:creationId xmlns:a16="http://schemas.microsoft.com/office/drawing/2014/main" xmlns="" id="{06347E75-4895-4D42-899E-F640B74CB77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956" y="1728"/>
              <a:ext cx="0" cy="11"/>
            </a:xfrm>
            <a:prstGeom prst="line">
              <a:avLst/>
            </a:prstGeom>
            <a:noFill/>
            <a:ln w="38100" cap="rnd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1165" name="Line 1809">
              <a:extLst>
                <a:ext uri="{FF2B5EF4-FFF2-40B4-BE49-F238E27FC236}">
                  <a16:creationId xmlns:a16="http://schemas.microsoft.com/office/drawing/2014/main" xmlns="" id="{15F85082-4553-4FCD-856A-BE47D138069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56" y="1728"/>
              <a:ext cx="16" cy="0"/>
            </a:xfrm>
            <a:prstGeom prst="line">
              <a:avLst/>
            </a:prstGeom>
            <a:noFill/>
            <a:ln w="38100" cap="rnd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1166" name="Line 1810">
              <a:extLst>
                <a:ext uri="{FF2B5EF4-FFF2-40B4-BE49-F238E27FC236}">
                  <a16:creationId xmlns:a16="http://schemas.microsoft.com/office/drawing/2014/main" xmlns="" id="{D47C9D75-F1DE-4729-80B6-9DA8BE74CB7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972" y="1722"/>
              <a:ext cx="0" cy="6"/>
            </a:xfrm>
            <a:prstGeom prst="line">
              <a:avLst/>
            </a:prstGeom>
            <a:noFill/>
            <a:ln w="38100" cap="rnd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1167" name="Line 1811">
              <a:extLst>
                <a:ext uri="{FF2B5EF4-FFF2-40B4-BE49-F238E27FC236}">
                  <a16:creationId xmlns:a16="http://schemas.microsoft.com/office/drawing/2014/main" xmlns="" id="{C4C8C364-A238-4032-A406-C9942608B33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72" y="1722"/>
              <a:ext cx="16" cy="0"/>
            </a:xfrm>
            <a:prstGeom prst="line">
              <a:avLst/>
            </a:prstGeom>
            <a:noFill/>
            <a:ln w="38100" cap="rnd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1168" name="Line 1812">
              <a:extLst>
                <a:ext uri="{FF2B5EF4-FFF2-40B4-BE49-F238E27FC236}">
                  <a16:creationId xmlns:a16="http://schemas.microsoft.com/office/drawing/2014/main" xmlns="" id="{46A43129-93C8-42F7-A8D6-A0E689CEA7A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988" y="1716"/>
              <a:ext cx="0" cy="6"/>
            </a:xfrm>
            <a:prstGeom prst="line">
              <a:avLst/>
            </a:prstGeom>
            <a:noFill/>
            <a:ln w="38100" cap="rnd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1169" name="Line 1813">
              <a:extLst>
                <a:ext uri="{FF2B5EF4-FFF2-40B4-BE49-F238E27FC236}">
                  <a16:creationId xmlns:a16="http://schemas.microsoft.com/office/drawing/2014/main" xmlns="" id="{BAE9F071-5FAF-4904-8867-ACF96917985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88" y="1716"/>
              <a:ext cx="24" cy="0"/>
            </a:xfrm>
            <a:prstGeom prst="line">
              <a:avLst/>
            </a:prstGeom>
            <a:noFill/>
            <a:ln w="38100" cap="rnd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1170" name="Line 1814">
              <a:extLst>
                <a:ext uri="{FF2B5EF4-FFF2-40B4-BE49-F238E27FC236}">
                  <a16:creationId xmlns:a16="http://schemas.microsoft.com/office/drawing/2014/main" xmlns="" id="{064649D8-05EE-4611-A2A5-5BD564A6F3A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12" y="1716"/>
              <a:ext cx="9" cy="0"/>
            </a:xfrm>
            <a:prstGeom prst="line">
              <a:avLst/>
            </a:prstGeom>
            <a:noFill/>
            <a:ln w="38100" cap="rnd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1171" name="Line 1815">
              <a:extLst>
                <a:ext uri="{FF2B5EF4-FFF2-40B4-BE49-F238E27FC236}">
                  <a16:creationId xmlns:a16="http://schemas.microsoft.com/office/drawing/2014/main" xmlns="" id="{C7262C34-08D6-4E61-8299-C7596DDCCB1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021" y="1711"/>
              <a:ext cx="0" cy="5"/>
            </a:xfrm>
            <a:prstGeom prst="line">
              <a:avLst/>
            </a:prstGeom>
            <a:noFill/>
            <a:ln w="38100" cap="rnd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1172" name="Line 1816">
              <a:extLst>
                <a:ext uri="{FF2B5EF4-FFF2-40B4-BE49-F238E27FC236}">
                  <a16:creationId xmlns:a16="http://schemas.microsoft.com/office/drawing/2014/main" xmlns="" id="{82F1DC39-C701-4F1E-B8AA-24C629F7172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21" y="1711"/>
              <a:ext cx="24" cy="0"/>
            </a:xfrm>
            <a:prstGeom prst="line">
              <a:avLst/>
            </a:prstGeom>
            <a:noFill/>
            <a:ln w="38100" cap="rnd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1173" name="Line 1817">
              <a:extLst>
                <a:ext uri="{FF2B5EF4-FFF2-40B4-BE49-F238E27FC236}">
                  <a16:creationId xmlns:a16="http://schemas.microsoft.com/office/drawing/2014/main" xmlns="" id="{70327F92-761E-4873-ACF6-2742E92069C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045" y="1705"/>
              <a:ext cx="0" cy="6"/>
            </a:xfrm>
            <a:prstGeom prst="line">
              <a:avLst/>
            </a:prstGeom>
            <a:noFill/>
            <a:ln w="38100" cap="rnd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1174" name="Line 1818">
              <a:extLst>
                <a:ext uri="{FF2B5EF4-FFF2-40B4-BE49-F238E27FC236}">
                  <a16:creationId xmlns:a16="http://schemas.microsoft.com/office/drawing/2014/main" xmlns="" id="{4526F831-0FBF-4937-B7CA-B4FB4E27CA8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45" y="1705"/>
              <a:ext cx="24" cy="0"/>
            </a:xfrm>
            <a:prstGeom prst="line">
              <a:avLst/>
            </a:prstGeom>
            <a:noFill/>
            <a:ln w="38100" cap="rnd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1175" name="Line 1819">
              <a:extLst>
                <a:ext uri="{FF2B5EF4-FFF2-40B4-BE49-F238E27FC236}">
                  <a16:creationId xmlns:a16="http://schemas.microsoft.com/office/drawing/2014/main" xmlns="" id="{BEA6B3DE-1716-4F5B-965A-4AC5990DF01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069" y="1699"/>
              <a:ext cx="0" cy="6"/>
            </a:xfrm>
            <a:prstGeom prst="line">
              <a:avLst/>
            </a:prstGeom>
            <a:noFill/>
            <a:ln w="38100" cap="rnd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1176" name="Line 1820">
              <a:extLst>
                <a:ext uri="{FF2B5EF4-FFF2-40B4-BE49-F238E27FC236}">
                  <a16:creationId xmlns:a16="http://schemas.microsoft.com/office/drawing/2014/main" xmlns="" id="{CC4FE9F9-97F5-41D8-A063-9697AFAAA4B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69" y="1699"/>
              <a:ext cx="8" cy="0"/>
            </a:xfrm>
            <a:prstGeom prst="line">
              <a:avLst/>
            </a:prstGeom>
            <a:noFill/>
            <a:ln w="38100" cap="rnd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1177" name="Line 1821">
              <a:extLst>
                <a:ext uri="{FF2B5EF4-FFF2-40B4-BE49-F238E27FC236}">
                  <a16:creationId xmlns:a16="http://schemas.microsoft.com/office/drawing/2014/main" xmlns="" id="{2B19F7FD-A822-402E-99EF-B1CB91195AF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077" y="1693"/>
              <a:ext cx="0" cy="6"/>
            </a:xfrm>
            <a:prstGeom prst="line">
              <a:avLst/>
            </a:prstGeom>
            <a:noFill/>
            <a:ln w="38100" cap="rnd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1178" name="Line 1822">
              <a:extLst>
                <a:ext uri="{FF2B5EF4-FFF2-40B4-BE49-F238E27FC236}">
                  <a16:creationId xmlns:a16="http://schemas.microsoft.com/office/drawing/2014/main" xmlns="" id="{CF29D0EF-44ED-4968-AA88-5F163A437BD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77" y="1693"/>
              <a:ext cx="16" cy="0"/>
            </a:xfrm>
            <a:prstGeom prst="line">
              <a:avLst/>
            </a:prstGeom>
            <a:noFill/>
            <a:ln w="38100" cap="rnd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1179" name="Line 1823">
              <a:extLst>
                <a:ext uri="{FF2B5EF4-FFF2-40B4-BE49-F238E27FC236}">
                  <a16:creationId xmlns:a16="http://schemas.microsoft.com/office/drawing/2014/main" xmlns="" id="{1695C035-A1A8-4596-B90E-9F6C2FC1350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093" y="1688"/>
              <a:ext cx="0" cy="5"/>
            </a:xfrm>
            <a:prstGeom prst="line">
              <a:avLst/>
            </a:prstGeom>
            <a:noFill/>
            <a:ln w="38100" cap="rnd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1180" name="Line 1824">
              <a:extLst>
                <a:ext uri="{FF2B5EF4-FFF2-40B4-BE49-F238E27FC236}">
                  <a16:creationId xmlns:a16="http://schemas.microsoft.com/office/drawing/2014/main" xmlns="" id="{A0E08060-1037-4B5D-997C-509A32F55E4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93" y="1688"/>
              <a:ext cx="8" cy="0"/>
            </a:xfrm>
            <a:prstGeom prst="line">
              <a:avLst/>
            </a:prstGeom>
            <a:noFill/>
            <a:ln w="38100" cap="rnd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1181" name="Line 1825">
              <a:extLst>
                <a:ext uri="{FF2B5EF4-FFF2-40B4-BE49-F238E27FC236}">
                  <a16:creationId xmlns:a16="http://schemas.microsoft.com/office/drawing/2014/main" xmlns="" id="{8003DA55-CD61-4548-A6D2-8E8703597CA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101" y="1682"/>
              <a:ext cx="0" cy="6"/>
            </a:xfrm>
            <a:prstGeom prst="line">
              <a:avLst/>
            </a:prstGeom>
            <a:noFill/>
            <a:ln w="38100" cap="rnd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1182" name="Line 1826">
              <a:extLst>
                <a:ext uri="{FF2B5EF4-FFF2-40B4-BE49-F238E27FC236}">
                  <a16:creationId xmlns:a16="http://schemas.microsoft.com/office/drawing/2014/main" xmlns="" id="{5EEE954D-3370-422B-BD6B-72B955AC91E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01" y="1682"/>
              <a:ext cx="16" cy="0"/>
            </a:xfrm>
            <a:prstGeom prst="line">
              <a:avLst/>
            </a:prstGeom>
            <a:noFill/>
            <a:ln w="38100" cap="rnd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1183" name="Line 1827">
              <a:extLst>
                <a:ext uri="{FF2B5EF4-FFF2-40B4-BE49-F238E27FC236}">
                  <a16:creationId xmlns:a16="http://schemas.microsoft.com/office/drawing/2014/main" xmlns="" id="{53E845FA-2429-4457-96FE-4F59619AB63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117" y="1671"/>
              <a:ext cx="0" cy="11"/>
            </a:xfrm>
            <a:prstGeom prst="line">
              <a:avLst/>
            </a:prstGeom>
            <a:noFill/>
            <a:ln w="38100" cap="rnd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1184" name="Line 1828">
              <a:extLst>
                <a:ext uri="{FF2B5EF4-FFF2-40B4-BE49-F238E27FC236}">
                  <a16:creationId xmlns:a16="http://schemas.microsoft.com/office/drawing/2014/main" xmlns="" id="{FA188ACF-BB82-4CE8-BD0C-C5FD83418E7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17" y="1671"/>
              <a:ext cx="25" cy="0"/>
            </a:xfrm>
            <a:prstGeom prst="line">
              <a:avLst/>
            </a:prstGeom>
            <a:noFill/>
            <a:ln w="38100" cap="rnd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1185" name="Line 1829">
              <a:extLst>
                <a:ext uri="{FF2B5EF4-FFF2-40B4-BE49-F238E27FC236}">
                  <a16:creationId xmlns:a16="http://schemas.microsoft.com/office/drawing/2014/main" xmlns="" id="{6EA8E615-4BB1-4459-BCF2-53D4EEE3D6E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142" y="1665"/>
              <a:ext cx="0" cy="6"/>
            </a:xfrm>
            <a:prstGeom prst="line">
              <a:avLst/>
            </a:prstGeom>
            <a:noFill/>
            <a:ln w="38100" cap="rnd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1186" name="Line 1830">
              <a:extLst>
                <a:ext uri="{FF2B5EF4-FFF2-40B4-BE49-F238E27FC236}">
                  <a16:creationId xmlns:a16="http://schemas.microsoft.com/office/drawing/2014/main" xmlns="" id="{4C370ABC-DBEA-4215-B121-7C1DB8DD28F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42" y="1665"/>
              <a:ext cx="16" cy="0"/>
            </a:xfrm>
            <a:prstGeom prst="line">
              <a:avLst/>
            </a:prstGeom>
            <a:noFill/>
            <a:ln w="38100" cap="rnd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1187" name="Line 1831">
              <a:extLst>
                <a:ext uri="{FF2B5EF4-FFF2-40B4-BE49-F238E27FC236}">
                  <a16:creationId xmlns:a16="http://schemas.microsoft.com/office/drawing/2014/main" xmlns="" id="{DA348C9A-9812-4AEC-B016-F132C47564D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158" y="1654"/>
              <a:ext cx="0" cy="11"/>
            </a:xfrm>
            <a:prstGeom prst="line">
              <a:avLst/>
            </a:prstGeom>
            <a:noFill/>
            <a:ln w="38100" cap="rnd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1188" name="Line 1832">
              <a:extLst>
                <a:ext uri="{FF2B5EF4-FFF2-40B4-BE49-F238E27FC236}">
                  <a16:creationId xmlns:a16="http://schemas.microsoft.com/office/drawing/2014/main" xmlns="" id="{E55CF4ED-D109-435A-8EEA-A259F33C115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58" y="1654"/>
              <a:ext cx="24" cy="0"/>
            </a:xfrm>
            <a:prstGeom prst="line">
              <a:avLst/>
            </a:prstGeom>
            <a:noFill/>
            <a:ln w="38100" cap="rnd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1189" name="Line 1833">
              <a:extLst>
                <a:ext uri="{FF2B5EF4-FFF2-40B4-BE49-F238E27FC236}">
                  <a16:creationId xmlns:a16="http://schemas.microsoft.com/office/drawing/2014/main" xmlns="" id="{92630672-BC30-4BF0-85DE-61D45DC66F6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82" y="1654"/>
              <a:ext cx="16" cy="0"/>
            </a:xfrm>
            <a:prstGeom prst="line">
              <a:avLst/>
            </a:prstGeom>
            <a:noFill/>
            <a:ln w="38100" cap="rnd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1190" name="Line 1834">
              <a:extLst>
                <a:ext uri="{FF2B5EF4-FFF2-40B4-BE49-F238E27FC236}">
                  <a16:creationId xmlns:a16="http://schemas.microsoft.com/office/drawing/2014/main" xmlns="" id="{C5CC30D8-40AF-4E4D-9555-4E7ED9EC8DE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198" y="1648"/>
              <a:ext cx="0" cy="6"/>
            </a:xfrm>
            <a:prstGeom prst="line">
              <a:avLst/>
            </a:prstGeom>
            <a:noFill/>
            <a:ln w="38100" cap="rnd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1191" name="Line 1835">
              <a:extLst>
                <a:ext uri="{FF2B5EF4-FFF2-40B4-BE49-F238E27FC236}">
                  <a16:creationId xmlns:a16="http://schemas.microsoft.com/office/drawing/2014/main" xmlns="" id="{ADA29D5D-1C5C-4EF1-968E-D389BE6F742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98" y="1648"/>
              <a:ext cx="8" cy="0"/>
            </a:xfrm>
            <a:prstGeom prst="line">
              <a:avLst/>
            </a:prstGeom>
            <a:noFill/>
            <a:ln w="38100" cap="rnd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1192" name="Line 1836">
              <a:extLst>
                <a:ext uri="{FF2B5EF4-FFF2-40B4-BE49-F238E27FC236}">
                  <a16:creationId xmlns:a16="http://schemas.microsoft.com/office/drawing/2014/main" xmlns="" id="{3EAB9A5A-F057-4594-BB2E-5393C86BA90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206" y="1642"/>
              <a:ext cx="0" cy="6"/>
            </a:xfrm>
            <a:prstGeom prst="line">
              <a:avLst/>
            </a:prstGeom>
            <a:noFill/>
            <a:ln w="38100" cap="rnd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1193" name="Line 1837">
              <a:extLst>
                <a:ext uri="{FF2B5EF4-FFF2-40B4-BE49-F238E27FC236}">
                  <a16:creationId xmlns:a16="http://schemas.microsoft.com/office/drawing/2014/main" xmlns="" id="{4325BEA8-C7AF-4EAA-87B0-6533B2E2340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06" y="1642"/>
              <a:ext cx="8" cy="0"/>
            </a:xfrm>
            <a:prstGeom prst="line">
              <a:avLst/>
            </a:prstGeom>
            <a:noFill/>
            <a:ln w="38100" cap="rnd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1194" name="Line 1838">
              <a:extLst>
                <a:ext uri="{FF2B5EF4-FFF2-40B4-BE49-F238E27FC236}">
                  <a16:creationId xmlns:a16="http://schemas.microsoft.com/office/drawing/2014/main" xmlns="" id="{95E69020-DF9A-415E-87D6-49A5A9C3F05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214" y="1636"/>
              <a:ext cx="0" cy="6"/>
            </a:xfrm>
            <a:prstGeom prst="line">
              <a:avLst/>
            </a:prstGeom>
            <a:noFill/>
            <a:ln w="38100" cap="rnd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1195" name="Line 1839">
              <a:extLst>
                <a:ext uri="{FF2B5EF4-FFF2-40B4-BE49-F238E27FC236}">
                  <a16:creationId xmlns:a16="http://schemas.microsoft.com/office/drawing/2014/main" xmlns="" id="{C33F63CF-48A4-44C9-B4DA-3CB93FC95D5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14" y="1636"/>
              <a:ext cx="25" cy="0"/>
            </a:xfrm>
            <a:prstGeom prst="line">
              <a:avLst/>
            </a:prstGeom>
            <a:noFill/>
            <a:ln w="38100" cap="rnd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1196" name="Line 1840">
              <a:extLst>
                <a:ext uri="{FF2B5EF4-FFF2-40B4-BE49-F238E27FC236}">
                  <a16:creationId xmlns:a16="http://schemas.microsoft.com/office/drawing/2014/main" xmlns="" id="{FF8350B6-A77B-410A-AF0C-EDE628CB38A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239" y="1631"/>
              <a:ext cx="0" cy="5"/>
            </a:xfrm>
            <a:prstGeom prst="line">
              <a:avLst/>
            </a:prstGeom>
            <a:noFill/>
            <a:ln w="38100" cap="rnd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1197" name="Line 1841">
              <a:extLst>
                <a:ext uri="{FF2B5EF4-FFF2-40B4-BE49-F238E27FC236}">
                  <a16:creationId xmlns:a16="http://schemas.microsoft.com/office/drawing/2014/main" xmlns="" id="{E53309DD-6336-41A6-A432-F75A035CFB1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39" y="1631"/>
              <a:ext cx="7" cy="0"/>
            </a:xfrm>
            <a:prstGeom prst="line">
              <a:avLst/>
            </a:prstGeom>
            <a:noFill/>
            <a:ln w="38100" cap="rnd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1198" name="Line 1842">
              <a:extLst>
                <a:ext uri="{FF2B5EF4-FFF2-40B4-BE49-F238E27FC236}">
                  <a16:creationId xmlns:a16="http://schemas.microsoft.com/office/drawing/2014/main" xmlns="" id="{77BF5C75-8E71-4B7E-AF44-1DAF59CAE44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246" y="1625"/>
              <a:ext cx="0" cy="6"/>
            </a:xfrm>
            <a:prstGeom prst="line">
              <a:avLst/>
            </a:prstGeom>
            <a:noFill/>
            <a:ln w="38100" cap="rnd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1199" name="Line 1843">
              <a:extLst>
                <a:ext uri="{FF2B5EF4-FFF2-40B4-BE49-F238E27FC236}">
                  <a16:creationId xmlns:a16="http://schemas.microsoft.com/office/drawing/2014/main" xmlns="" id="{17DA2555-2921-4872-8D87-91CEE13E6A7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46" y="1625"/>
              <a:ext cx="17" cy="0"/>
            </a:xfrm>
            <a:prstGeom prst="line">
              <a:avLst/>
            </a:prstGeom>
            <a:noFill/>
            <a:ln w="38100" cap="rnd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1200" name="Line 1844">
              <a:extLst>
                <a:ext uri="{FF2B5EF4-FFF2-40B4-BE49-F238E27FC236}">
                  <a16:creationId xmlns:a16="http://schemas.microsoft.com/office/drawing/2014/main" xmlns="" id="{046B0DDE-4D69-41D6-B728-BBD59032DB7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63" y="1625"/>
              <a:ext cx="8" cy="0"/>
            </a:xfrm>
            <a:prstGeom prst="line">
              <a:avLst/>
            </a:prstGeom>
            <a:noFill/>
            <a:ln w="38100" cap="rnd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1201" name="Line 1845">
              <a:extLst>
                <a:ext uri="{FF2B5EF4-FFF2-40B4-BE49-F238E27FC236}">
                  <a16:creationId xmlns:a16="http://schemas.microsoft.com/office/drawing/2014/main" xmlns="" id="{106A10A5-9598-4383-92BE-0E2D6F51AB9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271" y="1614"/>
              <a:ext cx="0" cy="11"/>
            </a:xfrm>
            <a:prstGeom prst="line">
              <a:avLst/>
            </a:prstGeom>
            <a:noFill/>
            <a:ln w="38100" cap="rnd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1202" name="Line 1846">
              <a:extLst>
                <a:ext uri="{FF2B5EF4-FFF2-40B4-BE49-F238E27FC236}">
                  <a16:creationId xmlns:a16="http://schemas.microsoft.com/office/drawing/2014/main" xmlns="" id="{714FDC9A-1F04-45BE-AB9B-087B9613871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71" y="1614"/>
              <a:ext cx="24" cy="0"/>
            </a:xfrm>
            <a:prstGeom prst="line">
              <a:avLst/>
            </a:prstGeom>
            <a:noFill/>
            <a:ln w="38100" cap="rnd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1203" name="Line 1847">
              <a:extLst>
                <a:ext uri="{FF2B5EF4-FFF2-40B4-BE49-F238E27FC236}">
                  <a16:creationId xmlns:a16="http://schemas.microsoft.com/office/drawing/2014/main" xmlns="" id="{14723424-FB36-4646-8D75-5BF22505846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295" y="1608"/>
              <a:ext cx="0" cy="6"/>
            </a:xfrm>
            <a:prstGeom prst="line">
              <a:avLst/>
            </a:prstGeom>
            <a:noFill/>
            <a:ln w="38100" cap="rnd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1204" name="Line 1848">
              <a:extLst>
                <a:ext uri="{FF2B5EF4-FFF2-40B4-BE49-F238E27FC236}">
                  <a16:creationId xmlns:a16="http://schemas.microsoft.com/office/drawing/2014/main" xmlns="" id="{0C5588A0-AC28-4B42-B71E-0E1A2162056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95" y="1608"/>
              <a:ext cx="8" cy="0"/>
            </a:xfrm>
            <a:prstGeom prst="line">
              <a:avLst/>
            </a:prstGeom>
            <a:noFill/>
            <a:ln w="38100" cap="rnd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1205" name="Line 1849">
              <a:extLst>
                <a:ext uri="{FF2B5EF4-FFF2-40B4-BE49-F238E27FC236}">
                  <a16:creationId xmlns:a16="http://schemas.microsoft.com/office/drawing/2014/main" xmlns="" id="{E7D11D58-0976-4149-90F7-10F584D8C4A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03" y="1608"/>
              <a:ext cx="16" cy="0"/>
            </a:xfrm>
            <a:prstGeom prst="line">
              <a:avLst/>
            </a:prstGeom>
            <a:noFill/>
            <a:ln w="38100" cap="rnd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1206" name="Line 1850">
              <a:extLst>
                <a:ext uri="{FF2B5EF4-FFF2-40B4-BE49-F238E27FC236}">
                  <a16:creationId xmlns:a16="http://schemas.microsoft.com/office/drawing/2014/main" xmlns="" id="{63A973FE-4A2A-4F07-BE4E-AC3BEAE10D9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319" y="1602"/>
              <a:ext cx="0" cy="6"/>
            </a:xfrm>
            <a:prstGeom prst="line">
              <a:avLst/>
            </a:prstGeom>
            <a:noFill/>
            <a:ln w="38100" cap="rnd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1207" name="Line 1851">
              <a:extLst>
                <a:ext uri="{FF2B5EF4-FFF2-40B4-BE49-F238E27FC236}">
                  <a16:creationId xmlns:a16="http://schemas.microsoft.com/office/drawing/2014/main" xmlns="" id="{EB449129-5FDF-478E-BCCF-48D7C38202A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19" y="1602"/>
              <a:ext cx="8" cy="0"/>
            </a:xfrm>
            <a:prstGeom prst="line">
              <a:avLst/>
            </a:prstGeom>
            <a:noFill/>
            <a:ln w="38100" cap="rnd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1208" name="Line 1852">
              <a:extLst>
                <a:ext uri="{FF2B5EF4-FFF2-40B4-BE49-F238E27FC236}">
                  <a16:creationId xmlns:a16="http://schemas.microsoft.com/office/drawing/2014/main" xmlns="" id="{DA38B347-B193-485C-9D1F-62F30910F90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327" y="1597"/>
              <a:ext cx="0" cy="5"/>
            </a:xfrm>
            <a:prstGeom prst="line">
              <a:avLst/>
            </a:prstGeom>
            <a:noFill/>
            <a:ln w="38100" cap="rnd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1209" name="Line 1853">
              <a:extLst>
                <a:ext uri="{FF2B5EF4-FFF2-40B4-BE49-F238E27FC236}">
                  <a16:creationId xmlns:a16="http://schemas.microsoft.com/office/drawing/2014/main" xmlns="" id="{C5242EE5-47AE-496B-BF2E-5303EAC16CA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27" y="1597"/>
              <a:ext cx="8" cy="0"/>
            </a:xfrm>
            <a:prstGeom prst="line">
              <a:avLst/>
            </a:prstGeom>
            <a:noFill/>
            <a:ln w="38100" cap="rnd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1210" name="Line 1854">
              <a:extLst>
                <a:ext uri="{FF2B5EF4-FFF2-40B4-BE49-F238E27FC236}">
                  <a16:creationId xmlns:a16="http://schemas.microsoft.com/office/drawing/2014/main" xmlns="" id="{FF948BFD-1481-4F1B-801F-B5E6B2BFDFC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35" y="1597"/>
              <a:ext cx="16" cy="0"/>
            </a:xfrm>
            <a:prstGeom prst="line">
              <a:avLst/>
            </a:prstGeom>
            <a:noFill/>
            <a:ln w="38100" cap="rnd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1211" name="Line 1855">
              <a:extLst>
                <a:ext uri="{FF2B5EF4-FFF2-40B4-BE49-F238E27FC236}">
                  <a16:creationId xmlns:a16="http://schemas.microsoft.com/office/drawing/2014/main" xmlns="" id="{BB515EAE-770D-4AE2-B10F-8CB1E01C961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51" y="1597"/>
              <a:ext cx="9" cy="0"/>
            </a:xfrm>
            <a:prstGeom prst="line">
              <a:avLst/>
            </a:prstGeom>
            <a:noFill/>
            <a:ln w="38100" cap="rnd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1212" name="Line 1856">
              <a:extLst>
                <a:ext uri="{FF2B5EF4-FFF2-40B4-BE49-F238E27FC236}">
                  <a16:creationId xmlns:a16="http://schemas.microsoft.com/office/drawing/2014/main" xmlns="" id="{4E504280-50B6-46B2-9E60-5A52ED2479A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360" y="1591"/>
              <a:ext cx="0" cy="6"/>
            </a:xfrm>
            <a:prstGeom prst="line">
              <a:avLst/>
            </a:prstGeom>
            <a:noFill/>
            <a:ln w="38100" cap="rnd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1213" name="Line 1857">
              <a:extLst>
                <a:ext uri="{FF2B5EF4-FFF2-40B4-BE49-F238E27FC236}">
                  <a16:creationId xmlns:a16="http://schemas.microsoft.com/office/drawing/2014/main" xmlns="" id="{D5F9D1E0-04F4-4239-B494-2579011C794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60" y="1591"/>
              <a:ext cx="40" cy="0"/>
            </a:xfrm>
            <a:prstGeom prst="line">
              <a:avLst/>
            </a:prstGeom>
            <a:noFill/>
            <a:ln w="38100" cap="rnd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1214" name="Line 1858">
              <a:extLst>
                <a:ext uri="{FF2B5EF4-FFF2-40B4-BE49-F238E27FC236}">
                  <a16:creationId xmlns:a16="http://schemas.microsoft.com/office/drawing/2014/main" xmlns="" id="{99822E2A-7800-40F9-9BAC-1FDAABBBDA5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00" y="1591"/>
              <a:ext cx="8" cy="0"/>
            </a:xfrm>
            <a:prstGeom prst="line">
              <a:avLst/>
            </a:prstGeom>
            <a:noFill/>
            <a:ln w="38100" cap="rnd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1215" name="Line 1859">
              <a:extLst>
                <a:ext uri="{FF2B5EF4-FFF2-40B4-BE49-F238E27FC236}">
                  <a16:creationId xmlns:a16="http://schemas.microsoft.com/office/drawing/2014/main" xmlns="" id="{1DCF09AC-DD3B-486C-B467-75A7DD91E5F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08" y="1591"/>
              <a:ext cx="16" cy="0"/>
            </a:xfrm>
            <a:prstGeom prst="line">
              <a:avLst/>
            </a:prstGeom>
            <a:noFill/>
            <a:ln w="38100" cap="rnd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1216" name="Line 1860">
              <a:extLst>
                <a:ext uri="{FF2B5EF4-FFF2-40B4-BE49-F238E27FC236}">
                  <a16:creationId xmlns:a16="http://schemas.microsoft.com/office/drawing/2014/main" xmlns="" id="{A8DC55D0-92A6-4046-BA5B-03D64D7CF86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424" y="1579"/>
              <a:ext cx="0" cy="12"/>
            </a:xfrm>
            <a:prstGeom prst="line">
              <a:avLst/>
            </a:prstGeom>
            <a:noFill/>
            <a:ln w="38100" cap="rnd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1217" name="Line 1861">
              <a:extLst>
                <a:ext uri="{FF2B5EF4-FFF2-40B4-BE49-F238E27FC236}">
                  <a16:creationId xmlns:a16="http://schemas.microsoft.com/office/drawing/2014/main" xmlns="" id="{A3924384-B15B-44E6-A2A3-0D5881C9227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24" y="1579"/>
              <a:ext cx="24" cy="0"/>
            </a:xfrm>
            <a:prstGeom prst="line">
              <a:avLst/>
            </a:prstGeom>
            <a:noFill/>
            <a:ln w="38100" cap="rnd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1218" name="Line 1862">
              <a:extLst>
                <a:ext uri="{FF2B5EF4-FFF2-40B4-BE49-F238E27FC236}">
                  <a16:creationId xmlns:a16="http://schemas.microsoft.com/office/drawing/2014/main" xmlns="" id="{CEBAED41-C4A3-463A-826C-4548A12BC0F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448" y="1574"/>
              <a:ext cx="0" cy="5"/>
            </a:xfrm>
            <a:prstGeom prst="line">
              <a:avLst/>
            </a:prstGeom>
            <a:noFill/>
            <a:ln w="38100" cap="rnd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1219" name="Line 1863">
              <a:extLst>
                <a:ext uri="{FF2B5EF4-FFF2-40B4-BE49-F238E27FC236}">
                  <a16:creationId xmlns:a16="http://schemas.microsoft.com/office/drawing/2014/main" xmlns="" id="{FD15F049-A415-4735-B698-AA28BB4E4E1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48" y="1574"/>
              <a:ext cx="16" cy="0"/>
            </a:xfrm>
            <a:prstGeom prst="line">
              <a:avLst/>
            </a:prstGeom>
            <a:noFill/>
            <a:ln w="38100" cap="rnd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1220" name="Line 1864">
              <a:extLst>
                <a:ext uri="{FF2B5EF4-FFF2-40B4-BE49-F238E27FC236}">
                  <a16:creationId xmlns:a16="http://schemas.microsoft.com/office/drawing/2014/main" xmlns="" id="{1280F6D4-87C1-4EF4-BA6F-B63F0EFC1D9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464" y="1568"/>
              <a:ext cx="0" cy="6"/>
            </a:xfrm>
            <a:prstGeom prst="line">
              <a:avLst/>
            </a:prstGeom>
            <a:noFill/>
            <a:ln w="38100" cap="rnd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1221" name="Line 1865">
              <a:extLst>
                <a:ext uri="{FF2B5EF4-FFF2-40B4-BE49-F238E27FC236}">
                  <a16:creationId xmlns:a16="http://schemas.microsoft.com/office/drawing/2014/main" xmlns="" id="{2385C3B9-3A80-477D-A727-466A1A1BF83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64" y="1568"/>
              <a:ext cx="9" cy="0"/>
            </a:xfrm>
            <a:prstGeom prst="line">
              <a:avLst/>
            </a:prstGeom>
            <a:noFill/>
            <a:ln w="38100" cap="rnd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1222" name="Line 1866">
              <a:extLst>
                <a:ext uri="{FF2B5EF4-FFF2-40B4-BE49-F238E27FC236}">
                  <a16:creationId xmlns:a16="http://schemas.microsoft.com/office/drawing/2014/main" xmlns="" id="{54E14004-8991-4F39-90B4-9D3161228A4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73" y="1568"/>
              <a:ext cx="32" cy="0"/>
            </a:xfrm>
            <a:prstGeom prst="line">
              <a:avLst/>
            </a:prstGeom>
            <a:noFill/>
            <a:ln w="38100" cap="rnd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1223" name="Line 1867">
              <a:extLst>
                <a:ext uri="{FF2B5EF4-FFF2-40B4-BE49-F238E27FC236}">
                  <a16:creationId xmlns:a16="http://schemas.microsoft.com/office/drawing/2014/main" xmlns="" id="{895B031D-DD01-4A70-A852-BE32D10109F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505" y="1562"/>
              <a:ext cx="0" cy="6"/>
            </a:xfrm>
            <a:prstGeom prst="line">
              <a:avLst/>
            </a:prstGeom>
            <a:noFill/>
            <a:ln w="38100" cap="rnd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1224" name="Line 1868">
              <a:extLst>
                <a:ext uri="{FF2B5EF4-FFF2-40B4-BE49-F238E27FC236}">
                  <a16:creationId xmlns:a16="http://schemas.microsoft.com/office/drawing/2014/main" xmlns="" id="{834B4D42-604C-40A3-893D-B30FAB211D0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505" y="1562"/>
              <a:ext cx="8" cy="0"/>
            </a:xfrm>
            <a:prstGeom prst="line">
              <a:avLst/>
            </a:prstGeom>
            <a:noFill/>
            <a:ln w="38100" cap="rnd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1225" name="Line 1869">
              <a:extLst>
                <a:ext uri="{FF2B5EF4-FFF2-40B4-BE49-F238E27FC236}">
                  <a16:creationId xmlns:a16="http://schemas.microsoft.com/office/drawing/2014/main" xmlns="" id="{CBD579F4-DF71-4865-A115-7A910E77136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513" y="1562"/>
              <a:ext cx="8" cy="0"/>
            </a:xfrm>
            <a:prstGeom prst="line">
              <a:avLst/>
            </a:prstGeom>
            <a:noFill/>
            <a:ln w="38100" cap="rnd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1226" name="Line 1870">
              <a:extLst>
                <a:ext uri="{FF2B5EF4-FFF2-40B4-BE49-F238E27FC236}">
                  <a16:creationId xmlns:a16="http://schemas.microsoft.com/office/drawing/2014/main" xmlns="" id="{8D12E69F-4833-448F-877F-67A08F70E73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521" y="1557"/>
              <a:ext cx="0" cy="5"/>
            </a:xfrm>
            <a:prstGeom prst="line">
              <a:avLst/>
            </a:prstGeom>
            <a:noFill/>
            <a:ln w="38100" cap="rnd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1227" name="Line 1871">
              <a:extLst>
                <a:ext uri="{FF2B5EF4-FFF2-40B4-BE49-F238E27FC236}">
                  <a16:creationId xmlns:a16="http://schemas.microsoft.com/office/drawing/2014/main" xmlns="" id="{46BEB25C-9B74-4FDD-A086-855DA728544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521" y="1557"/>
              <a:ext cx="8" cy="0"/>
            </a:xfrm>
            <a:prstGeom prst="line">
              <a:avLst/>
            </a:prstGeom>
            <a:noFill/>
            <a:ln w="38100" cap="rnd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1228" name="Line 1872">
              <a:extLst>
                <a:ext uri="{FF2B5EF4-FFF2-40B4-BE49-F238E27FC236}">
                  <a16:creationId xmlns:a16="http://schemas.microsoft.com/office/drawing/2014/main" xmlns="" id="{2878D8E7-E667-4E76-AC66-CA46A010F40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529" y="1557"/>
              <a:ext cx="8" cy="0"/>
            </a:xfrm>
            <a:prstGeom prst="line">
              <a:avLst/>
            </a:prstGeom>
            <a:noFill/>
            <a:ln w="38100" cap="rnd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1229" name="Line 1873">
              <a:extLst>
                <a:ext uri="{FF2B5EF4-FFF2-40B4-BE49-F238E27FC236}">
                  <a16:creationId xmlns:a16="http://schemas.microsoft.com/office/drawing/2014/main" xmlns="" id="{32033CFE-128C-4BBD-9325-F678F1759F3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537" y="1557"/>
              <a:ext cx="8" cy="0"/>
            </a:xfrm>
            <a:prstGeom prst="line">
              <a:avLst/>
            </a:prstGeom>
            <a:noFill/>
            <a:ln w="38100" cap="rnd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1230" name="Line 1874">
              <a:extLst>
                <a:ext uri="{FF2B5EF4-FFF2-40B4-BE49-F238E27FC236}">
                  <a16:creationId xmlns:a16="http://schemas.microsoft.com/office/drawing/2014/main" xmlns="" id="{677E4647-5E9A-45D3-8C62-2A76D1D4E94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545" y="1551"/>
              <a:ext cx="0" cy="6"/>
            </a:xfrm>
            <a:prstGeom prst="line">
              <a:avLst/>
            </a:prstGeom>
            <a:noFill/>
            <a:ln w="38100" cap="rnd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1231" name="Line 1875">
              <a:extLst>
                <a:ext uri="{FF2B5EF4-FFF2-40B4-BE49-F238E27FC236}">
                  <a16:creationId xmlns:a16="http://schemas.microsoft.com/office/drawing/2014/main" xmlns="" id="{7205A6AC-284E-4BE7-B01D-4A4501DA19C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545" y="1551"/>
              <a:ext cx="8" cy="0"/>
            </a:xfrm>
            <a:prstGeom prst="line">
              <a:avLst/>
            </a:prstGeom>
            <a:noFill/>
            <a:ln w="38100" cap="rnd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1232" name="Line 1876">
              <a:extLst>
                <a:ext uri="{FF2B5EF4-FFF2-40B4-BE49-F238E27FC236}">
                  <a16:creationId xmlns:a16="http://schemas.microsoft.com/office/drawing/2014/main" xmlns="" id="{B4B4E467-AF12-41A9-B77F-67194289CAF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553" y="1545"/>
              <a:ext cx="0" cy="6"/>
            </a:xfrm>
            <a:prstGeom prst="line">
              <a:avLst/>
            </a:prstGeom>
            <a:noFill/>
            <a:ln w="38100" cap="rnd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1233" name="Line 1877">
              <a:extLst>
                <a:ext uri="{FF2B5EF4-FFF2-40B4-BE49-F238E27FC236}">
                  <a16:creationId xmlns:a16="http://schemas.microsoft.com/office/drawing/2014/main" xmlns="" id="{22AA8EC3-1889-4130-BAAA-810189F88C0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553" y="1545"/>
              <a:ext cx="8" cy="0"/>
            </a:xfrm>
            <a:prstGeom prst="line">
              <a:avLst/>
            </a:prstGeom>
            <a:noFill/>
            <a:ln w="38100" cap="rnd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1234" name="Line 1878">
              <a:extLst>
                <a:ext uri="{FF2B5EF4-FFF2-40B4-BE49-F238E27FC236}">
                  <a16:creationId xmlns:a16="http://schemas.microsoft.com/office/drawing/2014/main" xmlns="" id="{E8DCA062-AEBA-4211-80AF-9C47E3DB472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561" y="1539"/>
              <a:ext cx="0" cy="6"/>
            </a:xfrm>
            <a:prstGeom prst="line">
              <a:avLst/>
            </a:prstGeom>
            <a:noFill/>
            <a:ln w="38100" cap="rnd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1235" name="Line 1879">
              <a:extLst>
                <a:ext uri="{FF2B5EF4-FFF2-40B4-BE49-F238E27FC236}">
                  <a16:creationId xmlns:a16="http://schemas.microsoft.com/office/drawing/2014/main" xmlns="" id="{52F02136-FB55-45D2-BE4E-5F6D50FF649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561" y="1539"/>
              <a:ext cx="8" cy="0"/>
            </a:xfrm>
            <a:prstGeom prst="line">
              <a:avLst/>
            </a:prstGeom>
            <a:noFill/>
            <a:ln w="38100" cap="rnd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1236" name="Line 1880">
              <a:extLst>
                <a:ext uri="{FF2B5EF4-FFF2-40B4-BE49-F238E27FC236}">
                  <a16:creationId xmlns:a16="http://schemas.microsoft.com/office/drawing/2014/main" xmlns="" id="{09CE940B-8D21-4C8A-8ACC-C2EBCEA8C43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569" y="1534"/>
              <a:ext cx="0" cy="5"/>
            </a:xfrm>
            <a:prstGeom prst="line">
              <a:avLst/>
            </a:prstGeom>
            <a:noFill/>
            <a:ln w="38100" cap="rnd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1237" name="Line 1881">
              <a:extLst>
                <a:ext uri="{FF2B5EF4-FFF2-40B4-BE49-F238E27FC236}">
                  <a16:creationId xmlns:a16="http://schemas.microsoft.com/office/drawing/2014/main" xmlns="" id="{ACBC0ACD-68CF-48FD-8F5B-C352E38E8EF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569" y="1534"/>
              <a:ext cx="9" cy="0"/>
            </a:xfrm>
            <a:prstGeom prst="line">
              <a:avLst/>
            </a:prstGeom>
            <a:noFill/>
            <a:ln w="38100" cap="rnd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1238" name="Line 1882">
              <a:extLst>
                <a:ext uri="{FF2B5EF4-FFF2-40B4-BE49-F238E27FC236}">
                  <a16:creationId xmlns:a16="http://schemas.microsoft.com/office/drawing/2014/main" xmlns="" id="{4FE7AE46-9163-4D9F-B1DA-E14F57A74CA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578" y="1534"/>
              <a:ext cx="40" cy="0"/>
            </a:xfrm>
            <a:prstGeom prst="line">
              <a:avLst/>
            </a:prstGeom>
            <a:noFill/>
            <a:ln w="38100" cap="rnd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1239" name="Line 1883">
              <a:extLst>
                <a:ext uri="{FF2B5EF4-FFF2-40B4-BE49-F238E27FC236}">
                  <a16:creationId xmlns:a16="http://schemas.microsoft.com/office/drawing/2014/main" xmlns="" id="{CDB157B0-9C74-4E7C-8202-95613DDE526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18" y="1534"/>
              <a:ext cx="8" cy="0"/>
            </a:xfrm>
            <a:prstGeom prst="line">
              <a:avLst/>
            </a:prstGeom>
            <a:noFill/>
            <a:ln w="38100" cap="rnd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1240" name="Line 1884">
              <a:extLst>
                <a:ext uri="{FF2B5EF4-FFF2-40B4-BE49-F238E27FC236}">
                  <a16:creationId xmlns:a16="http://schemas.microsoft.com/office/drawing/2014/main" xmlns="" id="{199E5EE7-23C7-48C7-B35E-A00571BC1FD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626" y="1528"/>
              <a:ext cx="0" cy="6"/>
            </a:xfrm>
            <a:prstGeom prst="line">
              <a:avLst/>
            </a:prstGeom>
            <a:noFill/>
            <a:ln w="38100" cap="rnd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1241" name="Line 1885">
              <a:extLst>
                <a:ext uri="{FF2B5EF4-FFF2-40B4-BE49-F238E27FC236}">
                  <a16:creationId xmlns:a16="http://schemas.microsoft.com/office/drawing/2014/main" xmlns="" id="{891ACA51-FE1D-4D29-97F0-D8BD3389E35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26" y="1528"/>
              <a:ext cx="16" cy="0"/>
            </a:xfrm>
            <a:prstGeom prst="line">
              <a:avLst/>
            </a:prstGeom>
            <a:noFill/>
            <a:ln w="38100" cap="rnd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1242" name="Line 1886">
              <a:extLst>
                <a:ext uri="{FF2B5EF4-FFF2-40B4-BE49-F238E27FC236}">
                  <a16:creationId xmlns:a16="http://schemas.microsoft.com/office/drawing/2014/main" xmlns="" id="{09482576-F89F-404A-B575-471EDCCEBD1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97" y="2936"/>
              <a:ext cx="3" cy="0"/>
            </a:xfrm>
            <a:prstGeom prst="line">
              <a:avLst/>
            </a:prstGeom>
            <a:noFill/>
            <a:ln w="38100" cap="rnd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1243" name="Line 1887">
              <a:extLst>
                <a:ext uri="{FF2B5EF4-FFF2-40B4-BE49-F238E27FC236}">
                  <a16:creationId xmlns:a16="http://schemas.microsoft.com/office/drawing/2014/main" xmlns="" id="{B3993286-FE19-4B69-9DD4-2D0B2BF96B0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00" y="2936"/>
              <a:ext cx="13" cy="0"/>
            </a:xfrm>
            <a:prstGeom prst="line">
              <a:avLst/>
            </a:prstGeom>
            <a:noFill/>
            <a:ln w="38100" cap="rnd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1244" name="Line 1888">
              <a:extLst>
                <a:ext uri="{FF2B5EF4-FFF2-40B4-BE49-F238E27FC236}">
                  <a16:creationId xmlns:a16="http://schemas.microsoft.com/office/drawing/2014/main" xmlns="" id="{F521A120-95E0-4926-9B07-9A621DC9A97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13" y="2920"/>
              <a:ext cx="0" cy="16"/>
            </a:xfrm>
            <a:prstGeom prst="line">
              <a:avLst/>
            </a:prstGeom>
            <a:noFill/>
            <a:ln w="38100" cap="rnd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1245" name="Line 1889">
              <a:extLst>
                <a:ext uri="{FF2B5EF4-FFF2-40B4-BE49-F238E27FC236}">
                  <a16:creationId xmlns:a16="http://schemas.microsoft.com/office/drawing/2014/main" xmlns="" id="{6D3C5FB5-0270-4D47-B90B-CC330F6D3A2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13" y="2920"/>
              <a:ext cx="8" cy="0"/>
            </a:xfrm>
            <a:prstGeom prst="line">
              <a:avLst/>
            </a:prstGeom>
            <a:noFill/>
            <a:ln w="38100" cap="rnd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</p:grpSp>
      <p:grpSp>
        <p:nvGrpSpPr>
          <p:cNvPr id="771" name="Group 770">
            <a:extLst>
              <a:ext uri="{FF2B5EF4-FFF2-40B4-BE49-F238E27FC236}">
                <a16:creationId xmlns:a16="http://schemas.microsoft.com/office/drawing/2014/main" xmlns="" id="{7ED5E554-7496-42DC-ABDB-DF54EB9583F5}"/>
              </a:ext>
            </a:extLst>
          </p:cNvPr>
          <p:cNvGrpSpPr/>
          <p:nvPr/>
        </p:nvGrpSpPr>
        <p:grpSpPr>
          <a:xfrm>
            <a:off x="3656782" y="3602053"/>
            <a:ext cx="5544559" cy="1484370"/>
            <a:chOff x="4079062" y="3169130"/>
            <a:chExt cx="5989286" cy="1603431"/>
          </a:xfrm>
        </p:grpSpPr>
        <p:grpSp>
          <p:nvGrpSpPr>
            <p:cNvPr id="776" name="Group 2091">
              <a:extLst>
                <a:ext uri="{FF2B5EF4-FFF2-40B4-BE49-F238E27FC236}">
                  <a16:creationId xmlns:a16="http://schemas.microsoft.com/office/drawing/2014/main" xmlns="" id="{D77FD932-F1FA-4EF9-8A0E-45BEC74A59C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79062" y="3636627"/>
              <a:ext cx="4217720" cy="1135934"/>
              <a:chOff x="2721" y="2366"/>
              <a:chExt cx="2057" cy="554"/>
            </a:xfrm>
          </p:grpSpPr>
          <p:sp>
            <p:nvSpPr>
              <p:cNvPr id="846" name="Line 1891">
                <a:extLst>
                  <a:ext uri="{FF2B5EF4-FFF2-40B4-BE49-F238E27FC236}">
                    <a16:creationId xmlns:a16="http://schemas.microsoft.com/office/drawing/2014/main" xmlns="" id="{5BB051DA-AAC9-4E49-8F8D-7914823B6D9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21" y="2920"/>
                <a:ext cx="8" cy="0"/>
              </a:xfrm>
              <a:prstGeom prst="line">
                <a:avLst/>
              </a:prstGeom>
              <a:noFill/>
              <a:ln w="38100" cap="rnd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847" name="Line 1892">
                <a:extLst>
                  <a:ext uri="{FF2B5EF4-FFF2-40B4-BE49-F238E27FC236}">
                    <a16:creationId xmlns:a16="http://schemas.microsoft.com/office/drawing/2014/main" xmlns="" id="{9280CDF7-37E6-4A26-BD41-DE981BE54A6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729" y="2914"/>
                <a:ext cx="0" cy="6"/>
              </a:xfrm>
              <a:prstGeom prst="line">
                <a:avLst/>
              </a:prstGeom>
              <a:noFill/>
              <a:ln w="38100" cap="rnd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848" name="Line 1893">
                <a:extLst>
                  <a:ext uri="{FF2B5EF4-FFF2-40B4-BE49-F238E27FC236}">
                    <a16:creationId xmlns:a16="http://schemas.microsoft.com/office/drawing/2014/main" xmlns="" id="{D9332B92-0CFF-4097-A04B-69D1A7DA4C1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29" y="2914"/>
                <a:ext cx="16" cy="0"/>
              </a:xfrm>
              <a:prstGeom prst="line">
                <a:avLst/>
              </a:prstGeom>
              <a:noFill/>
              <a:ln w="38100" cap="rnd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849" name="Line 1894">
                <a:extLst>
                  <a:ext uri="{FF2B5EF4-FFF2-40B4-BE49-F238E27FC236}">
                    <a16:creationId xmlns:a16="http://schemas.microsoft.com/office/drawing/2014/main" xmlns="" id="{B9033B0D-F09D-4356-BD26-48C4F327C46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745" y="2908"/>
                <a:ext cx="0" cy="6"/>
              </a:xfrm>
              <a:prstGeom prst="line">
                <a:avLst/>
              </a:prstGeom>
              <a:noFill/>
              <a:ln w="38100" cap="rnd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850" name="Line 1895">
                <a:extLst>
                  <a:ext uri="{FF2B5EF4-FFF2-40B4-BE49-F238E27FC236}">
                    <a16:creationId xmlns:a16="http://schemas.microsoft.com/office/drawing/2014/main" xmlns="" id="{DA9F0B15-5E25-49E2-8C4D-5DEC50C4299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45" y="2908"/>
                <a:ext cx="16" cy="0"/>
              </a:xfrm>
              <a:prstGeom prst="line">
                <a:avLst/>
              </a:prstGeom>
              <a:noFill/>
              <a:ln w="38100" cap="rnd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851" name="Line 1896">
                <a:extLst>
                  <a:ext uri="{FF2B5EF4-FFF2-40B4-BE49-F238E27FC236}">
                    <a16:creationId xmlns:a16="http://schemas.microsoft.com/office/drawing/2014/main" xmlns="" id="{094BA492-53B8-4AC2-AA9A-6192DAD132E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761" y="2903"/>
                <a:ext cx="0" cy="5"/>
              </a:xfrm>
              <a:prstGeom prst="line">
                <a:avLst/>
              </a:prstGeom>
              <a:noFill/>
              <a:ln w="38100" cap="rnd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852" name="Line 1897">
                <a:extLst>
                  <a:ext uri="{FF2B5EF4-FFF2-40B4-BE49-F238E27FC236}">
                    <a16:creationId xmlns:a16="http://schemas.microsoft.com/office/drawing/2014/main" xmlns="" id="{94C2610A-0DBA-4BEA-81A0-896FFDBD82C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61" y="2903"/>
                <a:ext cx="8" cy="0"/>
              </a:xfrm>
              <a:prstGeom prst="line">
                <a:avLst/>
              </a:prstGeom>
              <a:noFill/>
              <a:ln w="38100" cap="rnd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853" name="Line 1898">
                <a:extLst>
                  <a:ext uri="{FF2B5EF4-FFF2-40B4-BE49-F238E27FC236}">
                    <a16:creationId xmlns:a16="http://schemas.microsoft.com/office/drawing/2014/main" xmlns="" id="{1198B9C8-8A9A-4F9B-9F55-4DA907CA70F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769" y="2897"/>
                <a:ext cx="0" cy="6"/>
              </a:xfrm>
              <a:prstGeom prst="line">
                <a:avLst/>
              </a:prstGeom>
              <a:noFill/>
              <a:ln w="38100" cap="rnd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854" name="Line 1899">
                <a:extLst>
                  <a:ext uri="{FF2B5EF4-FFF2-40B4-BE49-F238E27FC236}">
                    <a16:creationId xmlns:a16="http://schemas.microsoft.com/office/drawing/2014/main" xmlns="" id="{BDD4CB38-D70A-4178-AF28-1E733F3D203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69" y="2897"/>
                <a:ext cx="24" cy="0"/>
              </a:xfrm>
              <a:prstGeom prst="line">
                <a:avLst/>
              </a:prstGeom>
              <a:noFill/>
              <a:ln w="38100" cap="rnd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855" name="Line 1900">
                <a:extLst>
                  <a:ext uri="{FF2B5EF4-FFF2-40B4-BE49-F238E27FC236}">
                    <a16:creationId xmlns:a16="http://schemas.microsoft.com/office/drawing/2014/main" xmlns="" id="{818465B8-11F0-47A0-9791-C12010869E3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793" y="2892"/>
                <a:ext cx="0" cy="5"/>
              </a:xfrm>
              <a:prstGeom prst="line">
                <a:avLst/>
              </a:prstGeom>
              <a:noFill/>
              <a:ln w="38100" cap="rnd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856" name="Line 1901">
                <a:extLst>
                  <a:ext uri="{FF2B5EF4-FFF2-40B4-BE49-F238E27FC236}">
                    <a16:creationId xmlns:a16="http://schemas.microsoft.com/office/drawing/2014/main" xmlns="" id="{906BC79F-ADC6-4727-8534-52DC05EA3B0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93" y="2892"/>
                <a:ext cx="16" cy="0"/>
              </a:xfrm>
              <a:prstGeom prst="line">
                <a:avLst/>
              </a:prstGeom>
              <a:noFill/>
              <a:ln w="38100" cap="rnd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857" name="Line 1902">
                <a:extLst>
                  <a:ext uri="{FF2B5EF4-FFF2-40B4-BE49-F238E27FC236}">
                    <a16:creationId xmlns:a16="http://schemas.microsoft.com/office/drawing/2014/main" xmlns="" id="{233B5EFA-9F58-4E90-98D9-0368D747FAC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09" y="2886"/>
                <a:ext cx="0" cy="6"/>
              </a:xfrm>
              <a:prstGeom prst="line">
                <a:avLst/>
              </a:prstGeom>
              <a:noFill/>
              <a:ln w="38100" cap="rnd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858" name="Line 1903">
                <a:extLst>
                  <a:ext uri="{FF2B5EF4-FFF2-40B4-BE49-F238E27FC236}">
                    <a16:creationId xmlns:a16="http://schemas.microsoft.com/office/drawing/2014/main" xmlns="" id="{51E89A14-A1B8-46B2-9487-E1AB3A3E289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09" y="2886"/>
                <a:ext cx="8" cy="0"/>
              </a:xfrm>
              <a:prstGeom prst="line">
                <a:avLst/>
              </a:prstGeom>
              <a:noFill/>
              <a:ln w="38100" cap="rnd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859" name="Line 1904">
                <a:extLst>
                  <a:ext uri="{FF2B5EF4-FFF2-40B4-BE49-F238E27FC236}">
                    <a16:creationId xmlns:a16="http://schemas.microsoft.com/office/drawing/2014/main" xmlns="" id="{A1F8EF9C-4665-4CF4-8881-B9D6415AF95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17" y="2886"/>
                <a:ext cx="9" cy="0"/>
              </a:xfrm>
              <a:prstGeom prst="line">
                <a:avLst/>
              </a:prstGeom>
              <a:noFill/>
              <a:ln w="38100" cap="rnd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860" name="Line 1905">
                <a:extLst>
                  <a:ext uri="{FF2B5EF4-FFF2-40B4-BE49-F238E27FC236}">
                    <a16:creationId xmlns:a16="http://schemas.microsoft.com/office/drawing/2014/main" xmlns="" id="{99E4EBEC-0653-4ADC-BF7C-AE6FF8B288F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26" y="2881"/>
                <a:ext cx="0" cy="5"/>
              </a:xfrm>
              <a:prstGeom prst="line">
                <a:avLst/>
              </a:prstGeom>
              <a:noFill/>
              <a:ln w="38100" cap="rnd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861" name="Line 1906">
                <a:extLst>
                  <a:ext uri="{FF2B5EF4-FFF2-40B4-BE49-F238E27FC236}">
                    <a16:creationId xmlns:a16="http://schemas.microsoft.com/office/drawing/2014/main" xmlns="" id="{863D2ACA-5146-45F8-8D94-9DB52DCEA27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26" y="2881"/>
                <a:ext cx="8" cy="0"/>
              </a:xfrm>
              <a:prstGeom prst="line">
                <a:avLst/>
              </a:prstGeom>
              <a:noFill/>
              <a:ln w="38100" cap="rnd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862" name="Line 1907">
                <a:extLst>
                  <a:ext uri="{FF2B5EF4-FFF2-40B4-BE49-F238E27FC236}">
                    <a16:creationId xmlns:a16="http://schemas.microsoft.com/office/drawing/2014/main" xmlns="" id="{C16BC50C-484E-49F0-B143-D835F1C229F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34" y="2875"/>
                <a:ext cx="0" cy="6"/>
              </a:xfrm>
              <a:prstGeom prst="line">
                <a:avLst/>
              </a:prstGeom>
              <a:noFill/>
              <a:ln w="38100" cap="rnd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863" name="Line 1908">
                <a:extLst>
                  <a:ext uri="{FF2B5EF4-FFF2-40B4-BE49-F238E27FC236}">
                    <a16:creationId xmlns:a16="http://schemas.microsoft.com/office/drawing/2014/main" xmlns="" id="{F5F3CACF-CDFB-4B0F-9D5D-2B639B62FED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34" y="2875"/>
                <a:ext cx="8" cy="0"/>
              </a:xfrm>
              <a:prstGeom prst="line">
                <a:avLst/>
              </a:prstGeom>
              <a:noFill/>
              <a:ln w="38100" cap="rnd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864" name="Line 1909">
                <a:extLst>
                  <a:ext uri="{FF2B5EF4-FFF2-40B4-BE49-F238E27FC236}">
                    <a16:creationId xmlns:a16="http://schemas.microsoft.com/office/drawing/2014/main" xmlns="" id="{D6F9764B-444A-4BEB-B15B-81C86937754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2" y="2869"/>
                <a:ext cx="0" cy="6"/>
              </a:xfrm>
              <a:prstGeom prst="line">
                <a:avLst/>
              </a:prstGeom>
              <a:noFill/>
              <a:ln w="38100" cap="rnd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865" name="Line 1910">
                <a:extLst>
                  <a:ext uri="{FF2B5EF4-FFF2-40B4-BE49-F238E27FC236}">
                    <a16:creationId xmlns:a16="http://schemas.microsoft.com/office/drawing/2014/main" xmlns="" id="{49EEED79-174E-4D9D-A594-F8C45D61855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42" y="2869"/>
                <a:ext cx="16" cy="0"/>
              </a:xfrm>
              <a:prstGeom prst="line">
                <a:avLst/>
              </a:prstGeom>
              <a:noFill/>
              <a:ln w="38100" cap="rnd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866" name="Line 1911">
                <a:extLst>
                  <a:ext uri="{FF2B5EF4-FFF2-40B4-BE49-F238E27FC236}">
                    <a16:creationId xmlns:a16="http://schemas.microsoft.com/office/drawing/2014/main" xmlns="" id="{404274F2-8430-46BC-A67E-6A82B1F5F06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58" y="2864"/>
                <a:ext cx="0" cy="5"/>
              </a:xfrm>
              <a:prstGeom prst="line">
                <a:avLst/>
              </a:prstGeom>
              <a:noFill/>
              <a:ln w="38100" cap="rnd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867" name="Line 1912">
                <a:extLst>
                  <a:ext uri="{FF2B5EF4-FFF2-40B4-BE49-F238E27FC236}">
                    <a16:creationId xmlns:a16="http://schemas.microsoft.com/office/drawing/2014/main" xmlns="" id="{0E7140E1-9E87-497C-BFDD-27BD153FC6F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58" y="2864"/>
                <a:ext cx="24" cy="0"/>
              </a:xfrm>
              <a:prstGeom prst="line">
                <a:avLst/>
              </a:prstGeom>
              <a:noFill/>
              <a:ln w="38100" cap="rnd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868" name="Line 1913">
                <a:extLst>
                  <a:ext uri="{FF2B5EF4-FFF2-40B4-BE49-F238E27FC236}">
                    <a16:creationId xmlns:a16="http://schemas.microsoft.com/office/drawing/2014/main" xmlns="" id="{AC5A0D20-F6D6-4EF4-86E6-0BE9A82D86C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82" y="2858"/>
                <a:ext cx="0" cy="6"/>
              </a:xfrm>
              <a:prstGeom prst="line">
                <a:avLst/>
              </a:prstGeom>
              <a:noFill/>
              <a:ln w="38100" cap="rnd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869" name="Line 1914">
                <a:extLst>
                  <a:ext uri="{FF2B5EF4-FFF2-40B4-BE49-F238E27FC236}">
                    <a16:creationId xmlns:a16="http://schemas.microsoft.com/office/drawing/2014/main" xmlns="" id="{D02817D7-24D7-48B8-B1F6-FB8F7AD667B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2" y="2858"/>
                <a:ext cx="8" cy="0"/>
              </a:xfrm>
              <a:prstGeom prst="line">
                <a:avLst/>
              </a:prstGeom>
              <a:noFill/>
              <a:ln w="38100" cap="rnd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870" name="Line 1915">
                <a:extLst>
                  <a:ext uri="{FF2B5EF4-FFF2-40B4-BE49-F238E27FC236}">
                    <a16:creationId xmlns:a16="http://schemas.microsoft.com/office/drawing/2014/main" xmlns="" id="{C0E68740-B912-40D3-8F80-493408D1617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90" y="2853"/>
                <a:ext cx="0" cy="5"/>
              </a:xfrm>
              <a:prstGeom prst="line">
                <a:avLst/>
              </a:prstGeom>
              <a:noFill/>
              <a:ln w="38100" cap="rnd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871" name="Line 1916">
                <a:extLst>
                  <a:ext uri="{FF2B5EF4-FFF2-40B4-BE49-F238E27FC236}">
                    <a16:creationId xmlns:a16="http://schemas.microsoft.com/office/drawing/2014/main" xmlns="" id="{1EA880DD-E986-43FA-8136-1925A62829E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0" y="2853"/>
                <a:ext cx="8" cy="0"/>
              </a:xfrm>
              <a:prstGeom prst="line">
                <a:avLst/>
              </a:prstGeom>
              <a:noFill/>
              <a:ln w="38100" cap="rnd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872" name="Line 1917">
                <a:extLst>
                  <a:ext uri="{FF2B5EF4-FFF2-40B4-BE49-F238E27FC236}">
                    <a16:creationId xmlns:a16="http://schemas.microsoft.com/office/drawing/2014/main" xmlns="" id="{EC22A867-6A7A-415A-BCC9-0CE59A19EBE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98" y="2847"/>
                <a:ext cx="0" cy="6"/>
              </a:xfrm>
              <a:prstGeom prst="line">
                <a:avLst/>
              </a:prstGeom>
              <a:noFill/>
              <a:ln w="38100" cap="rnd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873" name="Line 1918">
                <a:extLst>
                  <a:ext uri="{FF2B5EF4-FFF2-40B4-BE49-F238E27FC236}">
                    <a16:creationId xmlns:a16="http://schemas.microsoft.com/office/drawing/2014/main" xmlns="" id="{B9FC0C05-61EC-425B-AF9B-40DEA3B453C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8" y="2847"/>
                <a:ext cx="16" cy="0"/>
              </a:xfrm>
              <a:prstGeom prst="line">
                <a:avLst/>
              </a:prstGeom>
              <a:noFill/>
              <a:ln w="38100" cap="rnd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874" name="Line 1919">
                <a:extLst>
                  <a:ext uri="{FF2B5EF4-FFF2-40B4-BE49-F238E27FC236}">
                    <a16:creationId xmlns:a16="http://schemas.microsoft.com/office/drawing/2014/main" xmlns="" id="{7F3A7174-86DB-4524-9288-105C19E9326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14" y="2847"/>
                <a:ext cx="17" cy="0"/>
              </a:xfrm>
              <a:prstGeom prst="line">
                <a:avLst/>
              </a:prstGeom>
              <a:noFill/>
              <a:ln w="38100" cap="rnd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875" name="Line 1920">
                <a:extLst>
                  <a:ext uri="{FF2B5EF4-FFF2-40B4-BE49-F238E27FC236}">
                    <a16:creationId xmlns:a16="http://schemas.microsoft.com/office/drawing/2014/main" xmlns="" id="{F02E0E79-4F23-439A-AF0D-C313C8E53AB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31" y="2847"/>
                <a:ext cx="8" cy="0"/>
              </a:xfrm>
              <a:prstGeom prst="line">
                <a:avLst/>
              </a:prstGeom>
              <a:noFill/>
              <a:ln w="38100" cap="rnd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876" name="Line 1921">
                <a:extLst>
                  <a:ext uri="{FF2B5EF4-FFF2-40B4-BE49-F238E27FC236}">
                    <a16:creationId xmlns:a16="http://schemas.microsoft.com/office/drawing/2014/main" xmlns="" id="{8FD397BC-6206-4ECD-85AA-0DE597A2D43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39" y="2847"/>
                <a:ext cx="8" cy="0"/>
              </a:xfrm>
              <a:prstGeom prst="line">
                <a:avLst/>
              </a:prstGeom>
              <a:noFill/>
              <a:ln w="38100" cap="rnd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877" name="Line 1922">
                <a:extLst>
                  <a:ext uri="{FF2B5EF4-FFF2-40B4-BE49-F238E27FC236}">
                    <a16:creationId xmlns:a16="http://schemas.microsoft.com/office/drawing/2014/main" xmlns="" id="{486DEEFB-AD18-4FF7-A4A4-1208FD23453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947" y="2841"/>
                <a:ext cx="0" cy="6"/>
              </a:xfrm>
              <a:prstGeom prst="line">
                <a:avLst/>
              </a:prstGeom>
              <a:noFill/>
              <a:ln w="38100" cap="rnd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878" name="Line 1923">
                <a:extLst>
                  <a:ext uri="{FF2B5EF4-FFF2-40B4-BE49-F238E27FC236}">
                    <a16:creationId xmlns:a16="http://schemas.microsoft.com/office/drawing/2014/main" xmlns="" id="{65B09796-2029-44C8-A3A2-CD384663969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7" y="2841"/>
                <a:ext cx="16" cy="0"/>
              </a:xfrm>
              <a:prstGeom prst="line">
                <a:avLst/>
              </a:prstGeom>
              <a:noFill/>
              <a:ln w="38100" cap="rnd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879" name="Line 1924">
                <a:extLst>
                  <a:ext uri="{FF2B5EF4-FFF2-40B4-BE49-F238E27FC236}">
                    <a16:creationId xmlns:a16="http://schemas.microsoft.com/office/drawing/2014/main" xmlns="" id="{0468F102-1197-489B-B2EE-2B44DB61548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963" y="2830"/>
                <a:ext cx="0" cy="11"/>
              </a:xfrm>
              <a:prstGeom prst="line">
                <a:avLst/>
              </a:prstGeom>
              <a:noFill/>
              <a:ln w="38100" cap="rnd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880" name="Line 1925">
                <a:extLst>
                  <a:ext uri="{FF2B5EF4-FFF2-40B4-BE49-F238E27FC236}">
                    <a16:creationId xmlns:a16="http://schemas.microsoft.com/office/drawing/2014/main" xmlns="" id="{F6BF40E1-41F3-4C72-AC32-A7D7973EE9B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63" y="2830"/>
                <a:ext cx="8" cy="0"/>
              </a:xfrm>
              <a:prstGeom prst="line">
                <a:avLst/>
              </a:prstGeom>
              <a:noFill/>
              <a:ln w="38100" cap="rnd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881" name="Line 1926">
                <a:extLst>
                  <a:ext uri="{FF2B5EF4-FFF2-40B4-BE49-F238E27FC236}">
                    <a16:creationId xmlns:a16="http://schemas.microsoft.com/office/drawing/2014/main" xmlns="" id="{E2999C6D-C7D1-4A43-8F33-EB915D5ED81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971" y="2819"/>
                <a:ext cx="0" cy="11"/>
              </a:xfrm>
              <a:prstGeom prst="line">
                <a:avLst/>
              </a:prstGeom>
              <a:noFill/>
              <a:ln w="38100" cap="rnd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882" name="Line 1927">
                <a:extLst>
                  <a:ext uri="{FF2B5EF4-FFF2-40B4-BE49-F238E27FC236}">
                    <a16:creationId xmlns:a16="http://schemas.microsoft.com/office/drawing/2014/main" xmlns="" id="{34505358-2D54-4483-ADC5-704757AB9EE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1" y="2819"/>
                <a:ext cx="16" cy="0"/>
              </a:xfrm>
              <a:prstGeom prst="line">
                <a:avLst/>
              </a:prstGeom>
              <a:noFill/>
              <a:ln w="38100" cap="rnd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883" name="Line 1928">
                <a:extLst>
                  <a:ext uri="{FF2B5EF4-FFF2-40B4-BE49-F238E27FC236}">
                    <a16:creationId xmlns:a16="http://schemas.microsoft.com/office/drawing/2014/main" xmlns="" id="{43D75250-9377-412F-8541-02403E35558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987" y="2813"/>
                <a:ext cx="0" cy="6"/>
              </a:xfrm>
              <a:prstGeom prst="line">
                <a:avLst/>
              </a:prstGeom>
              <a:noFill/>
              <a:ln w="38100" cap="rnd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884" name="Line 1929">
                <a:extLst>
                  <a:ext uri="{FF2B5EF4-FFF2-40B4-BE49-F238E27FC236}">
                    <a16:creationId xmlns:a16="http://schemas.microsoft.com/office/drawing/2014/main" xmlns="" id="{E5370093-2C61-4D03-9763-6F8CB13553B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87" y="2813"/>
                <a:ext cx="8" cy="0"/>
              </a:xfrm>
              <a:prstGeom prst="line">
                <a:avLst/>
              </a:prstGeom>
              <a:noFill/>
              <a:ln w="38100" cap="rnd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885" name="Line 1930">
                <a:extLst>
                  <a:ext uri="{FF2B5EF4-FFF2-40B4-BE49-F238E27FC236}">
                    <a16:creationId xmlns:a16="http://schemas.microsoft.com/office/drawing/2014/main" xmlns="" id="{1B1AB674-165E-457B-96D0-AD97C684062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95" y="2813"/>
                <a:ext cx="24" cy="0"/>
              </a:xfrm>
              <a:prstGeom prst="line">
                <a:avLst/>
              </a:prstGeom>
              <a:noFill/>
              <a:ln w="38100" cap="rnd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886" name="Line 1931">
                <a:extLst>
                  <a:ext uri="{FF2B5EF4-FFF2-40B4-BE49-F238E27FC236}">
                    <a16:creationId xmlns:a16="http://schemas.microsoft.com/office/drawing/2014/main" xmlns="" id="{77131C9A-AE3E-4342-A322-4EAEE810113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19" y="2813"/>
                <a:ext cx="8" cy="0"/>
              </a:xfrm>
              <a:prstGeom prst="line">
                <a:avLst/>
              </a:prstGeom>
              <a:noFill/>
              <a:ln w="38100" cap="rnd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887" name="Line 1932">
                <a:extLst>
                  <a:ext uri="{FF2B5EF4-FFF2-40B4-BE49-F238E27FC236}">
                    <a16:creationId xmlns:a16="http://schemas.microsoft.com/office/drawing/2014/main" xmlns="" id="{E014009F-A746-4487-896B-022E76927DA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27" y="2813"/>
                <a:ext cx="16" cy="0"/>
              </a:xfrm>
              <a:prstGeom prst="line">
                <a:avLst/>
              </a:prstGeom>
              <a:noFill/>
              <a:ln w="38100" cap="rnd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888" name="Line 1933">
                <a:extLst>
                  <a:ext uri="{FF2B5EF4-FFF2-40B4-BE49-F238E27FC236}">
                    <a16:creationId xmlns:a16="http://schemas.microsoft.com/office/drawing/2014/main" xmlns="" id="{AF3DA685-BDF8-4EDF-A659-0F2D44AE0F5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43" y="2813"/>
                <a:ext cx="41" cy="0"/>
              </a:xfrm>
              <a:prstGeom prst="line">
                <a:avLst/>
              </a:prstGeom>
              <a:noFill/>
              <a:ln w="38100" cap="rnd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889" name="Line 1934">
                <a:extLst>
                  <a:ext uri="{FF2B5EF4-FFF2-40B4-BE49-F238E27FC236}">
                    <a16:creationId xmlns:a16="http://schemas.microsoft.com/office/drawing/2014/main" xmlns="" id="{66223AA3-33EE-4381-BE66-1D5D77E686C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84" y="2813"/>
                <a:ext cx="16" cy="0"/>
              </a:xfrm>
              <a:prstGeom prst="line">
                <a:avLst/>
              </a:prstGeom>
              <a:noFill/>
              <a:ln w="38100" cap="rnd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890" name="Line 1935">
                <a:extLst>
                  <a:ext uri="{FF2B5EF4-FFF2-40B4-BE49-F238E27FC236}">
                    <a16:creationId xmlns:a16="http://schemas.microsoft.com/office/drawing/2014/main" xmlns="" id="{3759214D-EA9E-41F0-8EA0-49B7F64DECD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100" y="2808"/>
                <a:ext cx="0" cy="5"/>
              </a:xfrm>
              <a:prstGeom prst="line">
                <a:avLst/>
              </a:prstGeom>
              <a:noFill/>
              <a:ln w="38100" cap="rnd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891" name="Line 1936">
                <a:extLst>
                  <a:ext uri="{FF2B5EF4-FFF2-40B4-BE49-F238E27FC236}">
                    <a16:creationId xmlns:a16="http://schemas.microsoft.com/office/drawing/2014/main" xmlns="" id="{A0F592D4-FAE3-4E1D-A4F9-5200750B084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00" y="2808"/>
                <a:ext cx="8" cy="0"/>
              </a:xfrm>
              <a:prstGeom prst="line">
                <a:avLst/>
              </a:prstGeom>
              <a:noFill/>
              <a:ln w="38100" cap="rnd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892" name="Line 1937">
                <a:extLst>
                  <a:ext uri="{FF2B5EF4-FFF2-40B4-BE49-F238E27FC236}">
                    <a16:creationId xmlns:a16="http://schemas.microsoft.com/office/drawing/2014/main" xmlns="" id="{22C8F398-4C3A-4DF3-8027-0ECF51AE21B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108" y="2802"/>
                <a:ext cx="0" cy="6"/>
              </a:xfrm>
              <a:prstGeom prst="line">
                <a:avLst/>
              </a:prstGeom>
              <a:noFill/>
              <a:ln w="38100" cap="rnd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893" name="Line 1938">
                <a:extLst>
                  <a:ext uri="{FF2B5EF4-FFF2-40B4-BE49-F238E27FC236}">
                    <a16:creationId xmlns:a16="http://schemas.microsoft.com/office/drawing/2014/main" xmlns="" id="{367E3A48-E067-4B19-B199-03301E6A67E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08" y="2802"/>
                <a:ext cx="8" cy="0"/>
              </a:xfrm>
              <a:prstGeom prst="line">
                <a:avLst/>
              </a:prstGeom>
              <a:noFill/>
              <a:ln w="38100" cap="rnd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894" name="Line 1939">
                <a:extLst>
                  <a:ext uri="{FF2B5EF4-FFF2-40B4-BE49-F238E27FC236}">
                    <a16:creationId xmlns:a16="http://schemas.microsoft.com/office/drawing/2014/main" xmlns="" id="{1092EEF1-1752-4C90-AA88-AC8793CAC23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16" y="2802"/>
                <a:ext cx="32" cy="0"/>
              </a:xfrm>
              <a:prstGeom prst="line">
                <a:avLst/>
              </a:prstGeom>
              <a:noFill/>
              <a:ln w="38100" cap="rnd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895" name="Line 1940">
                <a:extLst>
                  <a:ext uri="{FF2B5EF4-FFF2-40B4-BE49-F238E27FC236}">
                    <a16:creationId xmlns:a16="http://schemas.microsoft.com/office/drawing/2014/main" xmlns="" id="{77A8AA0C-DED6-4020-A1C9-D7854950233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148" y="2791"/>
                <a:ext cx="0" cy="11"/>
              </a:xfrm>
              <a:prstGeom prst="line">
                <a:avLst/>
              </a:prstGeom>
              <a:noFill/>
              <a:ln w="38100" cap="rnd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896" name="Line 1941">
                <a:extLst>
                  <a:ext uri="{FF2B5EF4-FFF2-40B4-BE49-F238E27FC236}">
                    <a16:creationId xmlns:a16="http://schemas.microsoft.com/office/drawing/2014/main" xmlns="" id="{F8DBDD6F-1D97-45E2-A43E-28128A0D68D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48" y="2791"/>
                <a:ext cx="25" cy="0"/>
              </a:xfrm>
              <a:prstGeom prst="line">
                <a:avLst/>
              </a:prstGeom>
              <a:noFill/>
              <a:ln w="38100" cap="rnd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897" name="Line 1942">
                <a:extLst>
                  <a:ext uri="{FF2B5EF4-FFF2-40B4-BE49-F238E27FC236}">
                    <a16:creationId xmlns:a16="http://schemas.microsoft.com/office/drawing/2014/main" xmlns="" id="{99840B5B-DFC4-41FF-959F-65F6790DCB1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173" y="2785"/>
                <a:ext cx="0" cy="6"/>
              </a:xfrm>
              <a:prstGeom prst="line">
                <a:avLst/>
              </a:prstGeom>
              <a:noFill/>
              <a:ln w="38100" cap="rnd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898" name="Line 1943">
                <a:extLst>
                  <a:ext uri="{FF2B5EF4-FFF2-40B4-BE49-F238E27FC236}">
                    <a16:creationId xmlns:a16="http://schemas.microsoft.com/office/drawing/2014/main" xmlns="" id="{181EC20E-5EE1-4F1A-995C-0943DF69DDD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73" y="2785"/>
                <a:ext cx="8" cy="0"/>
              </a:xfrm>
              <a:prstGeom prst="line">
                <a:avLst/>
              </a:prstGeom>
              <a:noFill/>
              <a:ln w="38100" cap="rnd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899" name="Line 1944">
                <a:extLst>
                  <a:ext uri="{FF2B5EF4-FFF2-40B4-BE49-F238E27FC236}">
                    <a16:creationId xmlns:a16="http://schemas.microsoft.com/office/drawing/2014/main" xmlns="" id="{02B611C0-E8A8-4172-A6DB-693972C2BB1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81" y="2785"/>
                <a:ext cx="24" cy="0"/>
              </a:xfrm>
              <a:prstGeom prst="line">
                <a:avLst/>
              </a:prstGeom>
              <a:noFill/>
              <a:ln w="38100" cap="rnd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900" name="Line 1945">
                <a:extLst>
                  <a:ext uri="{FF2B5EF4-FFF2-40B4-BE49-F238E27FC236}">
                    <a16:creationId xmlns:a16="http://schemas.microsoft.com/office/drawing/2014/main" xmlns="" id="{D42B5F0A-C31F-4DB9-8A4C-88BC225CE25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205" y="2780"/>
                <a:ext cx="0" cy="5"/>
              </a:xfrm>
              <a:prstGeom prst="line">
                <a:avLst/>
              </a:prstGeom>
              <a:noFill/>
              <a:ln w="38100" cap="rnd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901" name="Line 1946">
                <a:extLst>
                  <a:ext uri="{FF2B5EF4-FFF2-40B4-BE49-F238E27FC236}">
                    <a16:creationId xmlns:a16="http://schemas.microsoft.com/office/drawing/2014/main" xmlns="" id="{40110CF3-A732-4D3C-B72F-FB903D21018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05" y="2780"/>
                <a:ext cx="16" cy="0"/>
              </a:xfrm>
              <a:prstGeom prst="line">
                <a:avLst/>
              </a:prstGeom>
              <a:noFill/>
              <a:ln w="38100" cap="rnd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902" name="Line 1947">
                <a:extLst>
                  <a:ext uri="{FF2B5EF4-FFF2-40B4-BE49-F238E27FC236}">
                    <a16:creationId xmlns:a16="http://schemas.microsoft.com/office/drawing/2014/main" xmlns="" id="{AED93A6C-01D7-4743-A3C0-DD0677D5079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221" y="2763"/>
                <a:ext cx="0" cy="17"/>
              </a:xfrm>
              <a:prstGeom prst="line">
                <a:avLst/>
              </a:prstGeom>
              <a:noFill/>
              <a:ln w="38100" cap="rnd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903" name="Line 1948">
                <a:extLst>
                  <a:ext uri="{FF2B5EF4-FFF2-40B4-BE49-F238E27FC236}">
                    <a16:creationId xmlns:a16="http://schemas.microsoft.com/office/drawing/2014/main" xmlns="" id="{6F76A479-6BD0-45FE-B8F3-52631C4D85A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21" y="2763"/>
                <a:ext cx="32" cy="0"/>
              </a:xfrm>
              <a:prstGeom prst="line">
                <a:avLst/>
              </a:prstGeom>
              <a:noFill/>
              <a:ln w="38100" cap="rnd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904" name="Line 1949">
                <a:extLst>
                  <a:ext uri="{FF2B5EF4-FFF2-40B4-BE49-F238E27FC236}">
                    <a16:creationId xmlns:a16="http://schemas.microsoft.com/office/drawing/2014/main" xmlns="" id="{A284B127-107F-4AD7-B3C6-F7E3E977BE8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53" y="2763"/>
                <a:ext cx="8" cy="0"/>
              </a:xfrm>
              <a:prstGeom prst="line">
                <a:avLst/>
              </a:prstGeom>
              <a:noFill/>
              <a:ln w="38100" cap="rnd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905" name="Line 1950">
                <a:extLst>
                  <a:ext uri="{FF2B5EF4-FFF2-40B4-BE49-F238E27FC236}">
                    <a16:creationId xmlns:a16="http://schemas.microsoft.com/office/drawing/2014/main" xmlns="" id="{F4AA19B9-FCC9-42F1-8455-4B4EC1CEBE7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61" y="2763"/>
                <a:ext cx="8" cy="0"/>
              </a:xfrm>
              <a:prstGeom prst="line">
                <a:avLst/>
              </a:prstGeom>
              <a:noFill/>
              <a:ln w="38100" cap="rnd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906" name="Line 1951">
                <a:extLst>
                  <a:ext uri="{FF2B5EF4-FFF2-40B4-BE49-F238E27FC236}">
                    <a16:creationId xmlns:a16="http://schemas.microsoft.com/office/drawing/2014/main" xmlns="" id="{45B7BF8A-1405-456F-9084-A872FF3A071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269" y="2757"/>
                <a:ext cx="0" cy="6"/>
              </a:xfrm>
              <a:prstGeom prst="line">
                <a:avLst/>
              </a:prstGeom>
              <a:noFill/>
              <a:ln w="38100" cap="rnd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907" name="Line 1952">
                <a:extLst>
                  <a:ext uri="{FF2B5EF4-FFF2-40B4-BE49-F238E27FC236}">
                    <a16:creationId xmlns:a16="http://schemas.microsoft.com/office/drawing/2014/main" xmlns="" id="{E3A671FA-D9E3-4A41-8EF1-FC3509F0352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69" y="2757"/>
                <a:ext cx="8" cy="0"/>
              </a:xfrm>
              <a:prstGeom prst="line">
                <a:avLst/>
              </a:prstGeom>
              <a:noFill/>
              <a:ln w="38100" cap="rnd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908" name="Line 1953">
                <a:extLst>
                  <a:ext uri="{FF2B5EF4-FFF2-40B4-BE49-F238E27FC236}">
                    <a16:creationId xmlns:a16="http://schemas.microsoft.com/office/drawing/2014/main" xmlns="" id="{D15905D1-DA07-4FC8-8445-304D152830A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277" y="2751"/>
                <a:ext cx="0" cy="6"/>
              </a:xfrm>
              <a:prstGeom prst="line">
                <a:avLst/>
              </a:prstGeom>
              <a:noFill/>
              <a:ln w="38100" cap="rnd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909" name="Line 1954">
                <a:extLst>
                  <a:ext uri="{FF2B5EF4-FFF2-40B4-BE49-F238E27FC236}">
                    <a16:creationId xmlns:a16="http://schemas.microsoft.com/office/drawing/2014/main" xmlns="" id="{5A66774A-FD36-45DA-96C4-EC1CBC7DDBC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77" y="2751"/>
                <a:ext cx="25" cy="0"/>
              </a:xfrm>
              <a:prstGeom prst="line">
                <a:avLst/>
              </a:prstGeom>
              <a:noFill/>
              <a:ln w="38100" cap="rnd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910" name="Line 1955">
                <a:extLst>
                  <a:ext uri="{FF2B5EF4-FFF2-40B4-BE49-F238E27FC236}">
                    <a16:creationId xmlns:a16="http://schemas.microsoft.com/office/drawing/2014/main" xmlns="" id="{0AC5EA09-5A77-44F3-8248-5063AD0C516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02" y="2751"/>
                <a:ext cx="16" cy="0"/>
              </a:xfrm>
              <a:prstGeom prst="line">
                <a:avLst/>
              </a:prstGeom>
              <a:noFill/>
              <a:ln w="38100" cap="rnd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911" name="Line 1956">
                <a:extLst>
                  <a:ext uri="{FF2B5EF4-FFF2-40B4-BE49-F238E27FC236}">
                    <a16:creationId xmlns:a16="http://schemas.microsoft.com/office/drawing/2014/main" xmlns="" id="{9B859C78-B63E-4A8C-8695-2425722071D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318" y="2740"/>
                <a:ext cx="0" cy="11"/>
              </a:xfrm>
              <a:prstGeom prst="line">
                <a:avLst/>
              </a:prstGeom>
              <a:noFill/>
              <a:ln w="38100" cap="rnd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912" name="Line 1957">
                <a:extLst>
                  <a:ext uri="{FF2B5EF4-FFF2-40B4-BE49-F238E27FC236}">
                    <a16:creationId xmlns:a16="http://schemas.microsoft.com/office/drawing/2014/main" xmlns="" id="{AF770D29-BC5A-42D2-8B01-4B2A3B6138E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18" y="2740"/>
                <a:ext cx="8" cy="0"/>
              </a:xfrm>
              <a:prstGeom prst="line">
                <a:avLst/>
              </a:prstGeom>
              <a:noFill/>
              <a:ln w="38100" cap="rnd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913" name="Line 1958">
                <a:extLst>
                  <a:ext uri="{FF2B5EF4-FFF2-40B4-BE49-F238E27FC236}">
                    <a16:creationId xmlns:a16="http://schemas.microsoft.com/office/drawing/2014/main" xmlns="" id="{96B4A25D-D057-4E3B-BF61-8FFE54C7826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326" y="2735"/>
                <a:ext cx="0" cy="5"/>
              </a:xfrm>
              <a:prstGeom prst="line">
                <a:avLst/>
              </a:prstGeom>
              <a:noFill/>
              <a:ln w="38100" cap="rnd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914" name="Line 1959">
                <a:extLst>
                  <a:ext uri="{FF2B5EF4-FFF2-40B4-BE49-F238E27FC236}">
                    <a16:creationId xmlns:a16="http://schemas.microsoft.com/office/drawing/2014/main" xmlns="" id="{3085D249-2033-4E4E-9AAA-F254455B60D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26" y="2735"/>
                <a:ext cx="32" cy="0"/>
              </a:xfrm>
              <a:prstGeom prst="line">
                <a:avLst/>
              </a:prstGeom>
              <a:noFill/>
              <a:ln w="38100" cap="rnd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915" name="Line 1960">
                <a:extLst>
                  <a:ext uri="{FF2B5EF4-FFF2-40B4-BE49-F238E27FC236}">
                    <a16:creationId xmlns:a16="http://schemas.microsoft.com/office/drawing/2014/main" xmlns="" id="{FFE75CB4-9ADB-4861-90FB-C554259F728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358" y="2718"/>
                <a:ext cx="0" cy="17"/>
              </a:xfrm>
              <a:prstGeom prst="line">
                <a:avLst/>
              </a:prstGeom>
              <a:noFill/>
              <a:ln w="38100" cap="rnd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916" name="Line 1961">
                <a:extLst>
                  <a:ext uri="{FF2B5EF4-FFF2-40B4-BE49-F238E27FC236}">
                    <a16:creationId xmlns:a16="http://schemas.microsoft.com/office/drawing/2014/main" xmlns="" id="{02C75841-6DB2-4911-9F56-2F95B74F567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58" y="2718"/>
                <a:ext cx="32" cy="0"/>
              </a:xfrm>
              <a:prstGeom prst="line">
                <a:avLst/>
              </a:prstGeom>
              <a:noFill/>
              <a:ln w="38100" cap="rnd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917" name="Line 1962">
                <a:extLst>
                  <a:ext uri="{FF2B5EF4-FFF2-40B4-BE49-F238E27FC236}">
                    <a16:creationId xmlns:a16="http://schemas.microsoft.com/office/drawing/2014/main" xmlns="" id="{337D085D-BBA3-45FC-A655-BFE1D31C3C3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390" y="2712"/>
                <a:ext cx="0" cy="6"/>
              </a:xfrm>
              <a:prstGeom prst="line">
                <a:avLst/>
              </a:prstGeom>
              <a:noFill/>
              <a:ln w="38100" cap="rnd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918" name="Line 1963">
                <a:extLst>
                  <a:ext uri="{FF2B5EF4-FFF2-40B4-BE49-F238E27FC236}">
                    <a16:creationId xmlns:a16="http://schemas.microsoft.com/office/drawing/2014/main" xmlns="" id="{666144CC-BA8F-4D86-B3B6-34A9D2F1D6A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90" y="2712"/>
                <a:ext cx="17" cy="0"/>
              </a:xfrm>
              <a:prstGeom prst="line">
                <a:avLst/>
              </a:prstGeom>
              <a:noFill/>
              <a:ln w="38100" cap="rnd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919" name="Line 1964">
                <a:extLst>
                  <a:ext uri="{FF2B5EF4-FFF2-40B4-BE49-F238E27FC236}">
                    <a16:creationId xmlns:a16="http://schemas.microsoft.com/office/drawing/2014/main" xmlns="" id="{7E90630B-A29B-4A3E-A340-9D8CF42331A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407" y="2706"/>
                <a:ext cx="0" cy="6"/>
              </a:xfrm>
              <a:prstGeom prst="line">
                <a:avLst/>
              </a:prstGeom>
              <a:noFill/>
              <a:ln w="38100" cap="rnd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920" name="Line 1965">
                <a:extLst>
                  <a:ext uri="{FF2B5EF4-FFF2-40B4-BE49-F238E27FC236}">
                    <a16:creationId xmlns:a16="http://schemas.microsoft.com/office/drawing/2014/main" xmlns="" id="{63B689AF-3CF9-40A0-9093-1615326707E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07" y="2706"/>
                <a:ext cx="24" cy="0"/>
              </a:xfrm>
              <a:prstGeom prst="line">
                <a:avLst/>
              </a:prstGeom>
              <a:noFill/>
              <a:ln w="38100" cap="rnd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921" name="Line 1966">
                <a:extLst>
                  <a:ext uri="{FF2B5EF4-FFF2-40B4-BE49-F238E27FC236}">
                    <a16:creationId xmlns:a16="http://schemas.microsoft.com/office/drawing/2014/main" xmlns="" id="{E40FA99A-0085-487C-8BE6-3C8F402F09E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431" y="2701"/>
                <a:ext cx="0" cy="5"/>
              </a:xfrm>
              <a:prstGeom prst="line">
                <a:avLst/>
              </a:prstGeom>
              <a:noFill/>
              <a:ln w="38100" cap="rnd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922" name="Line 1967">
                <a:extLst>
                  <a:ext uri="{FF2B5EF4-FFF2-40B4-BE49-F238E27FC236}">
                    <a16:creationId xmlns:a16="http://schemas.microsoft.com/office/drawing/2014/main" xmlns="" id="{81B28002-9F9B-4C45-8E8C-7C7345D89ED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31" y="2701"/>
                <a:ext cx="16" cy="0"/>
              </a:xfrm>
              <a:prstGeom prst="line">
                <a:avLst/>
              </a:prstGeom>
              <a:noFill/>
              <a:ln w="38100" cap="rnd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923" name="Line 1968">
                <a:extLst>
                  <a:ext uri="{FF2B5EF4-FFF2-40B4-BE49-F238E27FC236}">
                    <a16:creationId xmlns:a16="http://schemas.microsoft.com/office/drawing/2014/main" xmlns="" id="{82EF1EF3-AC6F-4954-91D3-2E15B9F9D63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447" y="2690"/>
                <a:ext cx="0" cy="11"/>
              </a:xfrm>
              <a:prstGeom prst="line">
                <a:avLst/>
              </a:prstGeom>
              <a:noFill/>
              <a:ln w="38100" cap="rnd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924" name="Line 1969">
                <a:extLst>
                  <a:ext uri="{FF2B5EF4-FFF2-40B4-BE49-F238E27FC236}">
                    <a16:creationId xmlns:a16="http://schemas.microsoft.com/office/drawing/2014/main" xmlns="" id="{4750F46E-CD1E-4FFA-804B-E500B2FFD0B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47" y="2690"/>
                <a:ext cx="48" cy="0"/>
              </a:xfrm>
              <a:prstGeom prst="line">
                <a:avLst/>
              </a:prstGeom>
              <a:noFill/>
              <a:ln w="38100" cap="rnd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925" name="Line 1970">
                <a:extLst>
                  <a:ext uri="{FF2B5EF4-FFF2-40B4-BE49-F238E27FC236}">
                    <a16:creationId xmlns:a16="http://schemas.microsoft.com/office/drawing/2014/main" xmlns="" id="{C445F46A-5513-4F04-A244-368AD99B247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495" y="2684"/>
                <a:ext cx="0" cy="6"/>
              </a:xfrm>
              <a:prstGeom prst="line">
                <a:avLst/>
              </a:prstGeom>
              <a:noFill/>
              <a:ln w="38100" cap="rnd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926" name="Line 1971">
                <a:extLst>
                  <a:ext uri="{FF2B5EF4-FFF2-40B4-BE49-F238E27FC236}">
                    <a16:creationId xmlns:a16="http://schemas.microsoft.com/office/drawing/2014/main" xmlns="" id="{E30D6999-1ABA-4433-8BB4-E1EE661861B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95" y="2684"/>
                <a:ext cx="33" cy="0"/>
              </a:xfrm>
              <a:prstGeom prst="line">
                <a:avLst/>
              </a:prstGeom>
              <a:noFill/>
              <a:ln w="38100" cap="rnd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927" name="Line 1972">
                <a:extLst>
                  <a:ext uri="{FF2B5EF4-FFF2-40B4-BE49-F238E27FC236}">
                    <a16:creationId xmlns:a16="http://schemas.microsoft.com/office/drawing/2014/main" xmlns="" id="{8B2688B5-CFAE-47E6-A1AD-BB8114FC17D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528" y="2678"/>
                <a:ext cx="0" cy="6"/>
              </a:xfrm>
              <a:prstGeom prst="line">
                <a:avLst/>
              </a:prstGeom>
              <a:noFill/>
              <a:ln w="38100" cap="rnd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928" name="Line 1973">
                <a:extLst>
                  <a:ext uri="{FF2B5EF4-FFF2-40B4-BE49-F238E27FC236}">
                    <a16:creationId xmlns:a16="http://schemas.microsoft.com/office/drawing/2014/main" xmlns="" id="{B2B1B6C5-B27B-4DD5-89AA-37AFCF4A05E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28" y="2678"/>
                <a:ext cx="8" cy="0"/>
              </a:xfrm>
              <a:prstGeom prst="line">
                <a:avLst/>
              </a:prstGeom>
              <a:noFill/>
              <a:ln w="38100" cap="rnd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929" name="Line 1974">
                <a:extLst>
                  <a:ext uri="{FF2B5EF4-FFF2-40B4-BE49-F238E27FC236}">
                    <a16:creationId xmlns:a16="http://schemas.microsoft.com/office/drawing/2014/main" xmlns="" id="{5F6E7B7C-87C9-4633-86F6-0F76057438F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536" y="2667"/>
                <a:ext cx="0" cy="11"/>
              </a:xfrm>
              <a:prstGeom prst="line">
                <a:avLst/>
              </a:prstGeom>
              <a:noFill/>
              <a:ln w="38100" cap="rnd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930" name="Line 1975">
                <a:extLst>
                  <a:ext uri="{FF2B5EF4-FFF2-40B4-BE49-F238E27FC236}">
                    <a16:creationId xmlns:a16="http://schemas.microsoft.com/office/drawing/2014/main" xmlns="" id="{D3C4F211-EA74-4652-A54E-12ABE4ED9F3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36" y="2667"/>
                <a:ext cx="56" cy="0"/>
              </a:xfrm>
              <a:prstGeom prst="line">
                <a:avLst/>
              </a:prstGeom>
              <a:noFill/>
              <a:ln w="38100" cap="rnd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931" name="Line 1976">
                <a:extLst>
                  <a:ext uri="{FF2B5EF4-FFF2-40B4-BE49-F238E27FC236}">
                    <a16:creationId xmlns:a16="http://schemas.microsoft.com/office/drawing/2014/main" xmlns="" id="{49B59775-AEDA-4908-B577-43AC3BEC561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592" y="2661"/>
                <a:ext cx="0" cy="6"/>
              </a:xfrm>
              <a:prstGeom prst="line">
                <a:avLst/>
              </a:prstGeom>
              <a:noFill/>
              <a:ln w="38100" cap="rnd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932" name="Line 1977">
                <a:extLst>
                  <a:ext uri="{FF2B5EF4-FFF2-40B4-BE49-F238E27FC236}">
                    <a16:creationId xmlns:a16="http://schemas.microsoft.com/office/drawing/2014/main" xmlns="" id="{4149A915-60AC-4D56-965B-3498242DA88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92" y="2661"/>
                <a:ext cx="24" cy="0"/>
              </a:xfrm>
              <a:prstGeom prst="line">
                <a:avLst/>
              </a:prstGeom>
              <a:noFill/>
              <a:ln w="38100" cap="rnd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933" name="Line 1978">
                <a:extLst>
                  <a:ext uri="{FF2B5EF4-FFF2-40B4-BE49-F238E27FC236}">
                    <a16:creationId xmlns:a16="http://schemas.microsoft.com/office/drawing/2014/main" xmlns="" id="{57EA5083-C802-40BB-BC68-2C17648946F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616" y="2656"/>
                <a:ext cx="0" cy="5"/>
              </a:xfrm>
              <a:prstGeom prst="line">
                <a:avLst/>
              </a:prstGeom>
              <a:noFill/>
              <a:ln w="38100" cap="rnd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934" name="Line 1979">
                <a:extLst>
                  <a:ext uri="{FF2B5EF4-FFF2-40B4-BE49-F238E27FC236}">
                    <a16:creationId xmlns:a16="http://schemas.microsoft.com/office/drawing/2014/main" xmlns="" id="{4162CD5E-B6D1-40A6-A881-B760B559B00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16" y="2656"/>
                <a:ext cx="33" cy="0"/>
              </a:xfrm>
              <a:prstGeom prst="line">
                <a:avLst/>
              </a:prstGeom>
              <a:noFill/>
              <a:ln w="38100" cap="rnd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935" name="Line 1980">
                <a:extLst>
                  <a:ext uri="{FF2B5EF4-FFF2-40B4-BE49-F238E27FC236}">
                    <a16:creationId xmlns:a16="http://schemas.microsoft.com/office/drawing/2014/main" xmlns="" id="{7C1D2510-14C5-409A-8C94-0CB7791778D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649" y="2650"/>
                <a:ext cx="0" cy="6"/>
              </a:xfrm>
              <a:prstGeom prst="line">
                <a:avLst/>
              </a:prstGeom>
              <a:noFill/>
              <a:ln w="38100" cap="rnd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936" name="Line 1981">
                <a:extLst>
                  <a:ext uri="{FF2B5EF4-FFF2-40B4-BE49-F238E27FC236}">
                    <a16:creationId xmlns:a16="http://schemas.microsoft.com/office/drawing/2014/main" xmlns="" id="{6E1B5AA0-C2A6-43B7-BD8E-BCD0E292606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49" y="2650"/>
                <a:ext cx="8" cy="0"/>
              </a:xfrm>
              <a:prstGeom prst="line">
                <a:avLst/>
              </a:prstGeom>
              <a:noFill/>
              <a:ln w="38100" cap="rnd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937" name="Line 1982">
                <a:extLst>
                  <a:ext uri="{FF2B5EF4-FFF2-40B4-BE49-F238E27FC236}">
                    <a16:creationId xmlns:a16="http://schemas.microsoft.com/office/drawing/2014/main" xmlns="" id="{195B2899-41FC-44B6-8DAF-8CBC21D462B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57" y="2650"/>
                <a:ext cx="40" cy="0"/>
              </a:xfrm>
              <a:prstGeom prst="line">
                <a:avLst/>
              </a:prstGeom>
              <a:noFill/>
              <a:ln w="38100" cap="rnd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938" name="Line 1983">
                <a:extLst>
                  <a:ext uri="{FF2B5EF4-FFF2-40B4-BE49-F238E27FC236}">
                    <a16:creationId xmlns:a16="http://schemas.microsoft.com/office/drawing/2014/main" xmlns="" id="{531A3A18-776E-485D-AA5C-0277BD99571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697" y="2644"/>
                <a:ext cx="0" cy="6"/>
              </a:xfrm>
              <a:prstGeom prst="line">
                <a:avLst/>
              </a:prstGeom>
              <a:noFill/>
              <a:ln w="38100" cap="rnd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939" name="Line 1984">
                <a:extLst>
                  <a:ext uri="{FF2B5EF4-FFF2-40B4-BE49-F238E27FC236}">
                    <a16:creationId xmlns:a16="http://schemas.microsoft.com/office/drawing/2014/main" xmlns="" id="{77F1E3DC-FB50-4D31-8407-AB433B16B7C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97" y="2644"/>
                <a:ext cx="16" cy="0"/>
              </a:xfrm>
              <a:prstGeom prst="line">
                <a:avLst/>
              </a:prstGeom>
              <a:noFill/>
              <a:ln w="38100" cap="rnd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940" name="Line 1985">
                <a:extLst>
                  <a:ext uri="{FF2B5EF4-FFF2-40B4-BE49-F238E27FC236}">
                    <a16:creationId xmlns:a16="http://schemas.microsoft.com/office/drawing/2014/main" xmlns="" id="{92597911-9B1C-48F9-884A-446588B1D8E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713" y="2639"/>
                <a:ext cx="0" cy="5"/>
              </a:xfrm>
              <a:prstGeom prst="line">
                <a:avLst/>
              </a:prstGeom>
              <a:noFill/>
              <a:ln w="38100" cap="rnd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941" name="Line 1986">
                <a:extLst>
                  <a:ext uri="{FF2B5EF4-FFF2-40B4-BE49-F238E27FC236}">
                    <a16:creationId xmlns:a16="http://schemas.microsoft.com/office/drawing/2014/main" xmlns="" id="{9BC3723F-5E05-4370-966C-798FE7AC700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13" y="2639"/>
                <a:ext cx="33" cy="0"/>
              </a:xfrm>
              <a:prstGeom prst="line">
                <a:avLst/>
              </a:prstGeom>
              <a:noFill/>
              <a:ln w="38100" cap="rnd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942" name="Line 1987">
                <a:extLst>
                  <a:ext uri="{FF2B5EF4-FFF2-40B4-BE49-F238E27FC236}">
                    <a16:creationId xmlns:a16="http://schemas.microsoft.com/office/drawing/2014/main" xmlns="" id="{6D0425E4-5666-419B-A854-9EBAD930C9B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746" y="2633"/>
                <a:ext cx="0" cy="6"/>
              </a:xfrm>
              <a:prstGeom prst="line">
                <a:avLst/>
              </a:prstGeom>
              <a:noFill/>
              <a:ln w="38100" cap="rnd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943" name="Line 1988">
                <a:extLst>
                  <a:ext uri="{FF2B5EF4-FFF2-40B4-BE49-F238E27FC236}">
                    <a16:creationId xmlns:a16="http://schemas.microsoft.com/office/drawing/2014/main" xmlns="" id="{E5B50D5D-E9E7-4215-9E13-5E899712F77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46" y="2633"/>
                <a:ext cx="24" cy="0"/>
              </a:xfrm>
              <a:prstGeom prst="line">
                <a:avLst/>
              </a:prstGeom>
              <a:noFill/>
              <a:ln w="38100" cap="rnd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944" name="Line 1989">
                <a:extLst>
                  <a:ext uri="{FF2B5EF4-FFF2-40B4-BE49-F238E27FC236}">
                    <a16:creationId xmlns:a16="http://schemas.microsoft.com/office/drawing/2014/main" xmlns="" id="{34ABEE88-5494-46AD-B136-5D0758DC683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770" y="2622"/>
                <a:ext cx="0" cy="11"/>
              </a:xfrm>
              <a:prstGeom prst="line">
                <a:avLst/>
              </a:prstGeom>
              <a:noFill/>
              <a:ln w="38100" cap="rnd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945" name="Line 1990">
                <a:extLst>
                  <a:ext uri="{FF2B5EF4-FFF2-40B4-BE49-F238E27FC236}">
                    <a16:creationId xmlns:a16="http://schemas.microsoft.com/office/drawing/2014/main" xmlns="" id="{D567E930-A161-4C44-98E9-9FBF9D005DE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70" y="2622"/>
                <a:ext cx="16" cy="0"/>
              </a:xfrm>
              <a:prstGeom prst="line">
                <a:avLst/>
              </a:prstGeom>
              <a:noFill/>
              <a:ln w="38100" cap="rnd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946" name="Line 1991">
                <a:extLst>
                  <a:ext uri="{FF2B5EF4-FFF2-40B4-BE49-F238E27FC236}">
                    <a16:creationId xmlns:a16="http://schemas.microsoft.com/office/drawing/2014/main" xmlns="" id="{60E7E9EC-6B61-4D59-9116-C9B2B7455D7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786" y="2610"/>
                <a:ext cx="0" cy="12"/>
              </a:xfrm>
              <a:prstGeom prst="line">
                <a:avLst/>
              </a:prstGeom>
              <a:noFill/>
              <a:ln w="38100" cap="rnd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947" name="Line 1992">
                <a:extLst>
                  <a:ext uri="{FF2B5EF4-FFF2-40B4-BE49-F238E27FC236}">
                    <a16:creationId xmlns:a16="http://schemas.microsoft.com/office/drawing/2014/main" xmlns="" id="{69CD1D31-A4DD-45AE-A6C6-B849913046B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86" y="2610"/>
                <a:ext cx="8" cy="0"/>
              </a:xfrm>
              <a:prstGeom prst="line">
                <a:avLst/>
              </a:prstGeom>
              <a:noFill/>
              <a:ln w="38100" cap="rnd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948" name="Line 1993">
                <a:extLst>
                  <a:ext uri="{FF2B5EF4-FFF2-40B4-BE49-F238E27FC236}">
                    <a16:creationId xmlns:a16="http://schemas.microsoft.com/office/drawing/2014/main" xmlns="" id="{C37A4FD5-62A8-4E10-8700-E76B9B310F1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794" y="2605"/>
                <a:ext cx="0" cy="5"/>
              </a:xfrm>
              <a:prstGeom prst="line">
                <a:avLst/>
              </a:prstGeom>
              <a:noFill/>
              <a:ln w="38100" cap="rnd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949" name="Line 1994">
                <a:extLst>
                  <a:ext uri="{FF2B5EF4-FFF2-40B4-BE49-F238E27FC236}">
                    <a16:creationId xmlns:a16="http://schemas.microsoft.com/office/drawing/2014/main" xmlns="" id="{4C0B5D78-D9FA-47E4-88DA-78E0F1DE620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94" y="2605"/>
                <a:ext cx="8" cy="0"/>
              </a:xfrm>
              <a:prstGeom prst="line">
                <a:avLst/>
              </a:prstGeom>
              <a:noFill/>
              <a:ln w="38100" cap="rnd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950" name="Line 1995">
                <a:extLst>
                  <a:ext uri="{FF2B5EF4-FFF2-40B4-BE49-F238E27FC236}">
                    <a16:creationId xmlns:a16="http://schemas.microsoft.com/office/drawing/2014/main" xmlns="" id="{898BA7C3-750E-4D0D-9DD8-682E53E1103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802" y="2599"/>
                <a:ext cx="0" cy="6"/>
              </a:xfrm>
              <a:prstGeom prst="line">
                <a:avLst/>
              </a:prstGeom>
              <a:noFill/>
              <a:ln w="38100" cap="rnd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951" name="Line 1996">
                <a:extLst>
                  <a:ext uri="{FF2B5EF4-FFF2-40B4-BE49-F238E27FC236}">
                    <a16:creationId xmlns:a16="http://schemas.microsoft.com/office/drawing/2014/main" xmlns="" id="{1E2F6586-B359-4616-87B1-F078AC42A60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02" y="2599"/>
                <a:ext cx="32" cy="0"/>
              </a:xfrm>
              <a:prstGeom prst="line">
                <a:avLst/>
              </a:prstGeom>
              <a:noFill/>
              <a:ln w="38100" cap="rnd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952" name="Line 1997">
                <a:extLst>
                  <a:ext uri="{FF2B5EF4-FFF2-40B4-BE49-F238E27FC236}">
                    <a16:creationId xmlns:a16="http://schemas.microsoft.com/office/drawing/2014/main" xmlns="" id="{F5BAB72F-2F0A-4BB4-85CB-5D202CE550C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834" y="2594"/>
                <a:ext cx="0" cy="5"/>
              </a:xfrm>
              <a:prstGeom prst="line">
                <a:avLst/>
              </a:prstGeom>
              <a:noFill/>
              <a:ln w="38100" cap="rnd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953" name="Line 1998">
                <a:extLst>
                  <a:ext uri="{FF2B5EF4-FFF2-40B4-BE49-F238E27FC236}">
                    <a16:creationId xmlns:a16="http://schemas.microsoft.com/office/drawing/2014/main" xmlns="" id="{1BB553BD-4B8A-4E56-9A27-DB208B7C2DE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34" y="2594"/>
                <a:ext cx="16" cy="0"/>
              </a:xfrm>
              <a:prstGeom prst="line">
                <a:avLst/>
              </a:prstGeom>
              <a:noFill/>
              <a:ln w="38100" cap="rnd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954" name="Line 1999">
                <a:extLst>
                  <a:ext uri="{FF2B5EF4-FFF2-40B4-BE49-F238E27FC236}">
                    <a16:creationId xmlns:a16="http://schemas.microsoft.com/office/drawing/2014/main" xmlns="" id="{BC84CE7E-1488-48C2-8A79-FDEA8606040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50" y="2594"/>
                <a:ext cx="41" cy="0"/>
              </a:xfrm>
              <a:prstGeom prst="line">
                <a:avLst/>
              </a:prstGeom>
              <a:noFill/>
              <a:ln w="38100" cap="rnd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955" name="Line 2000">
                <a:extLst>
                  <a:ext uri="{FF2B5EF4-FFF2-40B4-BE49-F238E27FC236}">
                    <a16:creationId xmlns:a16="http://schemas.microsoft.com/office/drawing/2014/main" xmlns="" id="{E769C895-4E30-4823-B6B5-4D626BD4153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891" y="2588"/>
                <a:ext cx="0" cy="6"/>
              </a:xfrm>
              <a:prstGeom prst="line">
                <a:avLst/>
              </a:prstGeom>
              <a:noFill/>
              <a:ln w="38100" cap="rnd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956" name="Line 2001">
                <a:extLst>
                  <a:ext uri="{FF2B5EF4-FFF2-40B4-BE49-F238E27FC236}">
                    <a16:creationId xmlns:a16="http://schemas.microsoft.com/office/drawing/2014/main" xmlns="" id="{7A810A02-CAFB-47D1-9741-67EB256243C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91" y="2588"/>
                <a:ext cx="8" cy="0"/>
              </a:xfrm>
              <a:prstGeom prst="line">
                <a:avLst/>
              </a:prstGeom>
              <a:noFill/>
              <a:ln w="38100" cap="rnd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957" name="Line 2002">
                <a:extLst>
                  <a:ext uri="{FF2B5EF4-FFF2-40B4-BE49-F238E27FC236}">
                    <a16:creationId xmlns:a16="http://schemas.microsoft.com/office/drawing/2014/main" xmlns="" id="{58B8DF88-EC55-4DFA-993D-CC0B2B1BCA6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899" y="2582"/>
                <a:ext cx="0" cy="6"/>
              </a:xfrm>
              <a:prstGeom prst="line">
                <a:avLst/>
              </a:prstGeom>
              <a:noFill/>
              <a:ln w="38100" cap="rnd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958" name="Line 2003">
                <a:extLst>
                  <a:ext uri="{FF2B5EF4-FFF2-40B4-BE49-F238E27FC236}">
                    <a16:creationId xmlns:a16="http://schemas.microsoft.com/office/drawing/2014/main" xmlns="" id="{A2C24259-1142-441F-8C51-D4DBC8B4EE1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99" y="2582"/>
                <a:ext cx="40" cy="0"/>
              </a:xfrm>
              <a:prstGeom prst="line">
                <a:avLst/>
              </a:prstGeom>
              <a:noFill/>
              <a:ln w="38100" cap="rnd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959" name="Line 2004">
                <a:extLst>
                  <a:ext uri="{FF2B5EF4-FFF2-40B4-BE49-F238E27FC236}">
                    <a16:creationId xmlns:a16="http://schemas.microsoft.com/office/drawing/2014/main" xmlns="" id="{80EE7E9C-0024-4777-958B-3900A3BE068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939" y="2577"/>
                <a:ext cx="0" cy="5"/>
              </a:xfrm>
              <a:prstGeom prst="line">
                <a:avLst/>
              </a:prstGeom>
              <a:noFill/>
              <a:ln w="38100" cap="rnd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960" name="Line 2005">
                <a:extLst>
                  <a:ext uri="{FF2B5EF4-FFF2-40B4-BE49-F238E27FC236}">
                    <a16:creationId xmlns:a16="http://schemas.microsoft.com/office/drawing/2014/main" xmlns="" id="{2A15C181-0449-4A42-9893-81FC6156DFF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39" y="2577"/>
                <a:ext cx="16" cy="0"/>
              </a:xfrm>
              <a:prstGeom prst="line">
                <a:avLst/>
              </a:prstGeom>
              <a:noFill/>
              <a:ln w="38100" cap="rnd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961" name="Line 2006">
                <a:extLst>
                  <a:ext uri="{FF2B5EF4-FFF2-40B4-BE49-F238E27FC236}">
                    <a16:creationId xmlns:a16="http://schemas.microsoft.com/office/drawing/2014/main" xmlns="" id="{EC5A0FEC-8321-414D-AC45-FF6E6DC2FAA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955" y="2571"/>
                <a:ext cx="0" cy="6"/>
              </a:xfrm>
              <a:prstGeom prst="line">
                <a:avLst/>
              </a:prstGeom>
              <a:noFill/>
              <a:ln w="38100" cap="rnd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962" name="Line 2007">
                <a:extLst>
                  <a:ext uri="{FF2B5EF4-FFF2-40B4-BE49-F238E27FC236}">
                    <a16:creationId xmlns:a16="http://schemas.microsoft.com/office/drawing/2014/main" xmlns="" id="{453DF5C4-8222-4E6C-A3A1-178D2FD87F9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55" y="2571"/>
                <a:ext cx="8" cy="0"/>
              </a:xfrm>
              <a:prstGeom prst="line">
                <a:avLst/>
              </a:prstGeom>
              <a:noFill/>
              <a:ln w="38100" cap="rnd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963" name="Line 2008">
                <a:extLst>
                  <a:ext uri="{FF2B5EF4-FFF2-40B4-BE49-F238E27FC236}">
                    <a16:creationId xmlns:a16="http://schemas.microsoft.com/office/drawing/2014/main" xmlns="" id="{C2EBD447-D531-4506-9267-184AF555A18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63" y="2571"/>
                <a:ext cx="8" cy="0"/>
              </a:xfrm>
              <a:prstGeom prst="line">
                <a:avLst/>
              </a:prstGeom>
              <a:noFill/>
              <a:ln w="38100" cap="rnd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964" name="Line 2009">
                <a:extLst>
                  <a:ext uri="{FF2B5EF4-FFF2-40B4-BE49-F238E27FC236}">
                    <a16:creationId xmlns:a16="http://schemas.microsoft.com/office/drawing/2014/main" xmlns="" id="{4970B254-342E-46A0-A9F4-EE1DC68AE0D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971" y="2565"/>
                <a:ext cx="0" cy="6"/>
              </a:xfrm>
              <a:prstGeom prst="line">
                <a:avLst/>
              </a:prstGeom>
              <a:noFill/>
              <a:ln w="38100" cap="rnd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965" name="Line 2010">
                <a:extLst>
                  <a:ext uri="{FF2B5EF4-FFF2-40B4-BE49-F238E27FC236}">
                    <a16:creationId xmlns:a16="http://schemas.microsoft.com/office/drawing/2014/main" xmlns="" id="{6E17D852-ED38-4A3C-9BF9-AB79E7DF91F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71" y="2565"/>
                <a:ext cx="9" cy="0"/>
              </a:xfrm>
              <a:prstGeom prst="line">
                <a:avLst/>
              </a:prstGeom>
              <a:noFill/>
              <a:ln w="38100" cap="rnd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966" name="Line 2011">
                <a:extLst>
                  <a:ext uri="{FF2B5EF4-FFF2-40B4-BE49-F238E27FC236}">
                    <a16:creationId xmlns:a16="http://schemas.microsoft.com/office/drawing/2014/main" xmlns="" id="{641C843B-5BA7-4C7A-88FE-0585E7A0718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80" y="2565"/>
                <a:ext cx="8" cy="0"/>
              </a:xfrm>
              <a:prstGeom prst="line">
                <a:avLst/>
              </a:prstGeom>
              <a:noFill/>
              <a:ln w="38100" cap="rnd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967" name="Line 2012">
                <a:extLst>
                  <a:ext uri="{FF2B5EF4-FFF2-40B4-BE49-F238E27FC236}">
                    <a16:creationId xmlns:a16="http://schemas.microsoft.com/office/drawing/2014/main" xmlns="" id="{B730C4C5-FC97-415E-AD52-049B257E01E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988" y="2560"/>
                <a:ext cx="0" cy="5"/>
              </a:xfrm>
              <a:prstGeom prst="line">
                <a:avLst/>
              </a:prstGeom>
              <a:noFill/>
              <a:ln w="38100" cap="rnd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968" name="Line 2013">
                <a:extLst>
                  <a:ext uri="{FF2B5EF4-FFF2-40B4-BE49-F238E27FC236}">
                    <a16:creationId xmlns:a16="http://schemas.microsoft.com/office/drawing/2014/main" xmlns="" id="{097623C0-CD30-4709-B274-7894B46A958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88" y="2560"/>
                <a:ext cx="48" cy="0"/>
              </a:xfrm>
              <a:prstGeom prst="line">
                <a:avLst/>
              </a:prstGeom>
              <a:noFill/>
              <a:ln w="38100" cap="rnd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969" name="Line 2014">
                <a:extLst>
                  <a:ext uri="{FF2B5EF4-FFF2-40B4-BE49-F238E27FC236}">
                    <a16:creationId xmlns:a16="http://schemas.microsoft.com/office/drawing/2014/main" xmlns="" id="{F2AD4C07-3BD9-4B9F-A61F-40DC21833E5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036" y="2548"/>
                <a:ext cx="0" cy="12"/>
              </a:xfrm>
              <a:prstGeom prst="line">
                <a:avLst/>
              </a:prstGeom>
              <a:noFill/>
              <a:ln w="38100" cap="rnd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970" name="Line 2015">
                <a:extLst>
                  <a:ext uri="{FF2B5EF4-FFF2-40B4-BE49-F238E27FC236}">
                    <a16:creationId xmlns:a16="http://schemas.microsoft.com/office/drawing/2014/main" xmlns="" id="{4A095C4C-0475-49B8-92DA-F0BDECB097F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36" y="2548"/>
                <a:ext cx="8" cy="0"/>
              </a:xfrm>
              <a:prstGeom prst="line">
                <a:avLst/>
              </a:prstGeom>
              <a:noFill/>
              <a:ln w="38100" cap="rnd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971" name="Line 2016">
                <a:extLst>
                  <a:ext uri="{FF2B5EF4-FFF2-40B4-BE49-F238E27FC236}">
                    <a16:creationId xmlns:a16="http://schemas.microsoft.com/office/drawing/2014/main" xmlns="" id="{F7B92924-67D6-4AD8-956E-49525B8BBCC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044" y="2543"/>
                <a:ext cx="0" cy="5"/>
              </a:xfrm>
              <a:prstGeom prst="line">
                <a:avLst/>
              </a:prstGeom>
              <a:noFill/>
              <a:ln w="38100" cap="rnd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972" name="Line 2017">
                <a:extLst>
                  <a:ext uri="{FF2B5EF4-FFF2-40B4-BE49-F238E27FC236}">
                    <a16:creationId xmlns:a16="http://schemas.microsoft.com/office/drawing/2014/main" xmlns="" id="{4CFA94C1-AC07-4D99-A6C1-7DF6378592E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44" y="2543"/>
                <a:ext cx="8" cy="0"/>
              </a:xfrm>
              <a:prstGeom prst="line">
                <a:avLst/>
              </a:prstGeom>
              <a:noFill/>
              <a:ln w="38100" cap="rnd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973" name="Line 2018">
                <a:extLst>
                  <a:ext uri="{FF2B5EF4-FFF2-40B4-BE49-F238E27FC236}">
                    <a16:creationId xmlns:a16="http://schemas.microsoft.com/office/drawing/2014/main" xmlns="" id="{52755078-FFC8-4250-80F1-2028C24849C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52" y="2543"/>
                <a:ext cx="16" cy="0"/>
              </a:xfrm>
              <a:prstGeom prst="line">
                <a:avLst/>
              </a:prstGeom>
              <a:noFill/>
              <a:ln w="38100" cap="rnd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974" name="Line 2019">
                <a:extLst>
                  <a:ext uri="{FF2B5EF4-FFF2-40B4-BE49-F238E27FC236}">
                    <a16:creationId xmlns:a16="http://schemas.microsoft.com/office/drawing/2014/main" xmlns="" id="{71A9B737-A99A-4FB4-852F-098C7BD47C0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068" y="2537"/>
                <a:ext cx="0" cy="6"/>
              </a:xfrm>
              <a:prstGeom prst="line">
                <a:avLst/>
              </a:prstGeom>
              <a:noFill/>
              <a:ln w="38100" cap="rnd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975" name="Line 2020">
                <a:extLst>
                  <a:ext uri="{FF2B5EF4-FFF2-40B4-BE49-F238E27FC236}">
                    <a16:creationId xmlns:a16="http://schemas.microsoft.com/office/drawing/2014/main" xmlns="" id="{DB88A8A2-8F04-4DA4-9059-9FF85FC4949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68" y="2537"/>
                <a:ext cx="25" cy="0"/>
              </a:xfrm>
              <a:prstGeom prst="line">
                <a:avLst/>
              </a:prstGeom>
              <a:noFill/>
              <a:ln w="38100" cap="rnd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976" name="Line 2021">
                <a:extLst>
                  <a:ext uri="{FF2B5EF4-FFF2-40B4-BE49-F238E27FC236}">
                    <a16:creationId xmlns:a16="http://schemas.microsoft.com/office/drawing/2014/main" xmlns="" id="{E9FB960A-649A-4345-894B-0C8913DF68A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093" y="2531"/>
                <a:ext cx="0" cy="6"/>
              </a:xfrm>
              <a:prstGeom prst="line">
                <a:avLst/>
              </a:prstGeom>
              <a:noFill/>
              <a:ln w="38100" cap="rnd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977" name="Line 2022">
                <a:extLst>
                  <a:ext uri="{FF2B5EF4-FFF2-40B4-BE49-F238E27FC236}">
                    <a16:creationId xmlns:a16="http://schemas.microsoft.com/office/drawing/2014/main" xmlns="" id="{8F44D3A0-7A62-4E0F-8C82-1F26F2D3A0D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93" y="2531"/>
                <a:ext cx="8" cy="0"/>
              </a:xfrm>
              <a:prstGeom prst="line">
                <a:avLst/>
              </a:prstGeom>
              <a:noFill/>
              <a:ln w="38100" cap="rnd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978" name="Line 2023">
                <a:extLst>
                  <a:ext uri="{FF2B5EF4-FFF2-40B4-BE49-F238E27FC236}">
                    <a16:creationId xmlns:a16="http://schemas.microsoft.com/office/drawing/2014/main" xmlns="" id="{8E9554BF-6EF8-4BFC-92E9-9DC1340A5F8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01" y="2531"/>
                <a:ext cx="16" cy="0"/>
              </a:xfrm>
              <a:prstGeom prst="line">
                <a:avLst/>
              </a:prstGeom>
              <a:noFill/>
              <a:ln w="38100" cap="rnd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979" name="Line 2024">
                <a:extLst>
                  <a:ext uri="{FF2B5EF4-FFF2-40B4-BE49-F238E27FC236}">
                    <a16:creationId xmlns:a16="http://schemas.microsoft.com/office/drawing/2014/main" xmlns="" id="{E210067A-EB8E-4251-87F0-88B37592856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17" y="2531"/>
                <a:ext cx="8" cy="0"/>
              </a:xfrm>
              <a:prstGeom prst="line">
                <a:avLst/>
              </a:prstGeom>
              <a:noFill/>
              <a:ln w="38100" cap="rnd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980" name="Line 2025">
                <a:extLst>
                  <a:ext uri="{FF2B5EF4-FFF2-40B4-BE49-F238E27FC236}">
                    <a16:creationId xmlns:a16="http://schemas.microsoft.com/office/drawing/2014/main" xmlns="" id="{AE11922C-3C32-433D-9600-0C7B8EB1440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25" y="2531"/>
                <a:ext cx="24" cy="0"/>
              </a:xfrm>
              <a:prstGeom prst="line">
                <a:avLst/>
              </a:prstGeom>
              <a:noFill/>
              <a:ln w="38100" cap="rnd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981" name="Line 2026">
                <a:extLst>
                  <a:ext uri="{FF2B5EF4-FFF2-40B4-BE49-F238E27FC236}">
                    <a16:creationId xmlns:a16="http://schemas.microsoft.com/office/drawing/2014/main" xmlns="" id="{5C8D664A-25DE-4C0A-B267-79F34B79924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149" y="2520"/>
                <a:ext cx="0" cy="11"/>
              </a:xfrm>
              <a:prstGeom prst="line">
                <a:avLst/>
              </a:prstGeom>
              <a:noFill/>
              <a:ln w="38100" cap="rnd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982" name="Line 2027">
                <a:extLst>
                  <a:ext uri="{FF2B5EF4-FFF2-40B4-BE49-F238E27FC236}">
                    <a16:creationId xmlns:a16="http://schemas.microsoft.com/office/drawing/2014/main" xmlns="" id="{12D25A73-5815-46DF-8219-306EDFC69C8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49" y="2520"/>
                <a:ext cx="16" cy="0"/>
              </a:xfrm>
              <a:prstGeom prst="line">
                <a:avLst/>
              </a:prstGeom>
              <a:noFill/>
              <a:ln w="38100" cap="rnd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983" name="Line 2028">
                <a:extLst>
                  <a:ext uri="{FF2B5EF4-FFF2-40B4-BE49-F238E27FC236}">
                    <a16:creationId xmlns:a16="http://schemas.microsoft.com/office/drawing/2014/main" xmlns="" id="{3011F5A7-7DD8-4414-A0E6-89106961C9B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65" y="2520"/>
                <a:ext cx="8" cy="0"/>
              </a:xfrm>
              <a:prstGeom prst="line">
                <a:avLst/>
              </a:prstGeom>
              <a:noFill/>
              <a:ln w="38100" cap="rnd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984" name="Line 2029">
                <a:extLst>
                  <a:ext uri="{FF2B5EF4-FFF2-40B4-BE49-F238E27FC236}">
                    <a16:creationId xmlns:a16="http://schemas.microsoft.com/office/drawing/2014/main" xmlns="" id="{EBBC2858-F7AF-4EBD-9133-330ACC30F24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173" y="2514"/>
                <a:ext cx="0" cy="6"/>
              </a:xfrm>
              <a:prstGeom prst="line">
                <a:avLst/>
              </a:prstGeom>
              <a:noFill/>
              <a:ln w="38100" cap="rnd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985" name="Line 2030">
                <a:extLst>
                  <a:ext uri="{FF2B5EF4-FFF2-40B4-BE49-F238E27FC236}">
                    <a16:creationId xmlns:a16="http://schemas.microsoft.com/office/drawing/2014/main" xmlns="" id="{0E769610-C3FF-4C78-90A4-F127BC52A96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73" y="2514"/>
                <a:ext cx="8" cy="0"/>
              </a:xfrm>
              <a:prstGeom prst="line">
                <a:avLst/>
              </a:prstGeom>
              <a:noFill/>
              <a:ln w="38100" cap="rnd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986" name="Line 2031">
                <a:extLst>
                  <a:ext uri="{FF2B5EF4-FFF2-40B4-BE49-F238E27FC236}">
                    <a16:creationId xmlns:a16="http://schemas.microsoft.com/office/drawing/2014/main" xmlns="" id="{191BC940-51E8-4D48-A034-E1149FEE452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81" y="2514"/>
                <a:ext cx="8" cy="0"/>
              </a:xfrm>
              <a:prstGeom prst="line">
                <a:avLst/>
              </a:prstGeom>
              <a:noFill/>
              <a:ln w="38100" cap="rnd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987" name="Line 2032">
                <a:extLst>
                  <a:ext uri="{FF2B5EF4-FFF2-40B4-BE49-F238E27FC236}">
                    <a16:creationId xmlns:a16="http://schemas.microsoft.com/office/drawing/2014/main" xmlns="" id="{0EDEE05D-1D6F-457F-BD88-7E500C76B2E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89" y="2514"/>
                <a:ext cx="8" cy="0"/>
              </a:xfrm>
              <a:prstGeom prst="line">
                <a:avLst/>
              </a:prstGeom>
              <a:noFill/>
              <a:ln w="38100" cap="rnd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988" name="Line 2033">
                <a:extLst>
                  <a:ext uri="{FF2B5EF4-FFF2-40B4-BE49-F238E27FC236}">
                    <a16:creationId xmlns:a16="http://schemas.microsoft.com/office/drawing/2014/main" xmlns="" id="{51C99AF4-8E7A-4813-97CF-083D5D0762C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197" y="2503"/>
                <a:ext cx="0" cy="11"/>
              </a:xfrm>
              <a:prstGeom prst="line">
                <a:avLst/>
              </a:prstGeom>
              <a:noFill/>
              <a:ln w="38100" cap="rnd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989" name="Line 2034">
                <a:extLst>
                  <a:ext uri="{FF2B5EF4-FFF2-40B4-BE49-F238E27FC236}">
                    <a16:creationId xmlns:a16="http://schemas.microsoft.com/office/drawing/2014/main" xmlns="" id="{EA873487-A207-43E6-9D0C-74441CDA0DA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97" y="2503"/>
                <a:ext cx="8" cy="0"/>
              </a:xfrm>
              <a:prstGeom prst="line">
                <a:avLst/>
              </a:prstGeom>
              <a:noFill/>
              <a:ln w="38100" cap="rnd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990" name="Line 2035">
                <a:extLst>
                  <a:ext uri="{FF2B5EF4-FFF2-40B4-BE49-F238E27FC236}">
                    <a16:creationId xmlns:a16="http://schemas.microsoft.com/office/drawing/2014/main" xmlns="" id="{DAAFEE3C-BF70-4B11-9D04-02E5DDC62E6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205" y="2497"/>
                <a:ext cx="0" cy="6"/>
              </a:xfrm>
              <a:prstGeom prst="line">
                <a:avLst/>
              </a:prstGeom>
              <a:noFill/>
              <a:ln w="38100" cap="rnd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991" name="Line 2036">
                <a:extLst>
                  <a:ext uri="{FF2B5EF4-FFF2-40B4-BE49-F238E27FC236}">
                    <a16:creationId xmlns:a16="http://schemas.microsoft.com/office/drawing/2014/main" xmlns="" id="{FD86D485-79C4-4EC1-859E-56EF8E0FCD2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05" y="2497"/>
                <a:ext cx="9" cy="0"/>
              </a:xfrm>
              <a:prstGeom prst="line">
                <a:avLst/>
              </a:prstGeom>
              <a:noFill/>
              <a:ln w="38100" cap="rnd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992" name="Line 2037">
                <a:extLst>
                  <a:ext uri="{FF2B5EF4-FFF2-40B4-BE49-F238E27FC236}">
                    <a16:creationId xmlns:a16="http://schemas.microsoft.com/office/drawing/2014/main" xmlns="" id="{D8439764-3E21-464C-B7FE-850181A5FEF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14" y="2497"/>
                <a:ext cx="8" cy="0"/>
              </a:xfrm>
              <a:prstGeom prst="line">
                <a:avLst/>
              </a:prstGeom>
              <a:noFill/>
              <a:ln w="38100" cap="rnd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993" name="Line 2038">
                <a:extLst>
                  <a:ext uri="{FF2B5EF4-FFF2-40B4-BE49-F238E27FC236}">
                    <a16:creationId xmlns:a16="http://schemas.microsoft.com/office/drawing/2014/main" xmlns="" id="{0650E902-3795-4927-872C-C09F3BEC6A9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222" y="2492"/>
                <a:ext cx="0" cy="5"/>
              </a:xfrm>
              <a:prstGeom prst="line">
                <a:avLst/>
              </a:prstGeom>
              <a:noFill/>
              <a:ln w="38100" cap="rnd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994" name="Line 2039">
                <a:extLst>
                  <a:ext uri="{FF2B5EF4-FFF2-40B4-BE49-F238E27FC236}">
                    <a16:creationId xmlns:a16="http://schemas.microsoft.com/office/drawing/2014/main" xmlns="" id="{A7C13C66-15DF-46A5-BA9D-4551BEB72FE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22" y="2492"/>
                <a:ext cx="8" cy="0"/>
              </a:xfrm>
              <a:prstGeom prst="line">
                <a:avLst/>
              </a:prstGeom>
              <a:noFill/>
              <a:ln w="38100" cap="rnd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995" name="Line 2040">
                <a:extLst>
                  <a:ext uri="{FF2B5EF4-FFF2-40B4-BE49-F238E27FC236}">
                    <a16:creationId xmlns:a16="http://schemas.microsoft.com/office/drawing/2014/main" xmlns="" id="{EE71922E-1865-46D7-8BCD-DC77DFCA7F8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230" y="2486"/>
                <a:ext cx="0" cy="6"/>
              </a:xfrm>
              <a:prstGeom prst="line">
                <a:avLst/>
              </a:prstGeom>
              <a:noFill/>
              <a:ln w="38100" cap="rnd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996" name="Line 2041">
                <a:extLst>
                  <a:ext uri="{FF2B5EF4-FFF2-40B4-BE49-F238E27FC236}">
                    <a16:creationId xmlns:a16="http://schemas.microsoft.com/office/drawing/2014/main" xmlns="" id="{5EC36F07-64BD-46F2-8D1C-4627940D62D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30" y="2486"/>
                <a:ext cx="16" cy="0"/>
              </a:xfrm>
              <a:prstGeom prst="line">
                <a:avLst/>
              </a:prstGeom>
              <a:noFill/>
              <a:ln w="38100" cap="rnd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997" name="Line 2042">
                <a:extLst>
                  <a:ext uri="{FF2B5EF4-FFF2-40B4-BE49-F238E27FC236}">
                    <a16:creationId xmlns:a16="http://schemas.microsoft.com/office/drawing/2014/main" xmlns="" id="{FDA1D18E-7824-4048-AF52-41EB3A01C93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246" y="2480"/>
                <a:ext cx="0" cy="6"/>
              </a:xfrm>
              <a:prstGeom prst="line">
                <a:avLst/>
              </a:prstGeom>
              <a:noFill/>
              <a:ln w="38100" cap="rnd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998" name="Line 2043">
                <a:extLst>
                  <a:ext uri="{FF2B5EF4-FFF2-40B4-BE49-F238E27FC236}">
                    <a16:creationId xmlns:a16="http://schemas.microsoft.com/office/drawing/2014/main" xmlns="" id="{D066FA81-6DD6-414B-B72B-747FDA81D78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46" y="2480"/>
                <a:ext cx="32" cy="0"/>
              </a:xfrm>
              <a:prstGeom prst="line">
                <a:avLst/>
              </a:prstGeom>
              <a:noFill/>
              <a:ln w="38100" cap="rnd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999" name="Line 2044">
                <a:extLst>
                  <a:ext uri="{FF2B5EF4-FFF2-40B4-BE49-F238E27FC236}">
                    <a16:creationId xmlns:a16="http://schemas.microsoft.com/office/drawing/2014/main" xmlns="" id="{07014F24-E0CE-4065-AED5-F1F02380662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278" y="2475"/>
                <a:ext cx="0" cy="5"/>
              </a:xfrm>
              <a:prstGeom prst="line">
                <a:avLst/>
              </a:prstGeom>
              <a:noFill/>
              <a:ln w="38100" cap="rnd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1000" name="Line 2045">
                <a:extLst>
                  <a:ext uri="{FF2B5EF4-FFF2-40B4-BE49-F238E27FC236}">
                    <a16:creationId xmlns:a16="http://schemas.microsoft.com/office/drawing/2014/main" xmlns="" id="{2C68470D-42AA-4038-9BD9-04EC8567C8F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78" y="2475"/>
                <a:ext cx="16" cy="0"/>
              </a:xfrm>
              <a:prstGeom prst="line">
                <a:avLst/>
              </a:prstGeom>
              <a:noFill/>
              <a:ln w="38100" cap="rnd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1001" name="Line 2046">
                <a:extLst>
                  <a:ext uri="{FF2B5EF4-FFF2-40B4-BE49-F238E27FC236}">
                    <a16:creationId xmlns:a16="http://schemas.microsoft.com/office/drawing/2014/main" xmlns="" id="{FFF1A75A-18F6-4296-8950-E1C26B61C55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294" y="2469"/>
                <a:ext cx="0" cy="6"/>
              </a:xfrm>
              <a:prstGeom prst="line">
                <a:avLst/>
              </a:prstGeom>
              <a:noFill/>
              <a:ln w="38100" cap="rnd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1002" name="Line 2047">
                <a:extLst>
                  <a:ext uri="{FF2B5EF4-FFF2-40B4-BE49-F238E27FC236}">
                    <a16:creationId xmlns:a16="http://schemas.microsoft.com/office/drawing/2014/main" xmlns="" id="{6364E037-2C7E-49E6-AA3C-5B3163FAA57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94" y="2469"/>
                <a:ext cx="8" cy="0"/>
              </a:xfrm>
              <a:prstGeom prst="line">
                <a:avLst/>
              </a:prstGeom>
              <a:noFill/>
              <a:ln w="38100" cap="rnd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1003" name="Line 2048">
                <a:extLst>
                  <a:ext uri="{FF2B5EF4-FFF2-40B4-BE49-F238E27FC236}">
                    <a16:creationId xmlns:a16="http://schemas.microsoft.com/office/drawing/2014/main" xmlns="" id="{7C6109E8-9125-4805-985A-E00C0CFACD5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302" y="2463"/>
                <a:ext cx="0" cy="6"/>
              </a:xfrm>
              <a:prstGeom prst="line">
                <a:avLst/>
              </a:prstGeom>
              <a:noFill/>
              <a:ln w="38100" cap="rnd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1004" name="Line 2049">
                <a:extLst>
                  <a:ext uri="{FF2B5EF4-FFF2-40B4-BE49-F238E27FC236}">
                    <a16:creationId xmlns:a16="http://schemas.microsoft.com/office/drawing/2014/main" xmlns="" id="{FFE55C0F-1F0F-4066-8B02-01C35FF07EC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02" y="2463"/>
                <a:ext cx="25" cy="0"/>
              </a:xfrm>
              <a:prstGeom prst="line">
                <a:avLst/>
              </a:prstGeom>
              <a:noFill/>
              <a:ln w="38100" cap="rnd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1005" name="Line 2050">
                <a:extLst>
                  <a:ext uri="{FF2B5EF4-FFF2-40B4-BE49-F238E27FC236}">
                    <a16:creationId xmlns:a16="http://schemas.microsoft.com/office/drawing/2014/main" xmlns="" id="{9DBC5A02-B47D-45A8-BB93-D26E2AA85D3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327" y="2458"/>
                <a:ext cx="0" cy="5"/>
              </a:xfrm>
              <a:prstGeom prst="line">
                <a:avLst/>
              </a:prstGeom>
              <a:noFill/>
              <a:ln w="38100" cap="rnd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1006" name="Line 2051">
                <a:extLst>
                  <a:ext uri="{FF2B5EF4-FFF2-40B4-BE49-F238E27FC236}">
                    <a16:creationId xmlns:a16="http://schemas.microsoft.com/office/drawing/2014/main" xmlns="" id="{08C06671-E665-4945-8943-C86D0BF087C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27" y="2458"/>
                <a:ext cx="8" cy="0"/>
              </a:xfrm>
              <a:prstGeom prst="line">
                <a:avLst/>
              </a:prstGeom>
              <a:noFill/>
              <a:ln w="38100" cap="rnd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1007" name="Line 2052">
                <a:extLst>
                  <a:ext uri="{FF2B5EF4-FFF2-40B4-BE49-F238E27FC236}">
                    <a16:creationId xmlns:a16="http://schemas.microsoft.com/office/drawing/2014/main" xmlns="" id="{7C3974DA-5168-4ABD-8DF3-F6366CCAF3E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35" y="2458"/>
                <a:ext cx="8" cy="0"/>
              </a:xfrm>
              <a:prstGeom prst="line">
                <a:avLst/>
              </a:prstGeom>
              <a:noFill/>
              <a:ln w="38100" cap="rnd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1008" name="Line 2053">
                <a:extLst>
                  <a:ext uri="{FF2B5EF4-FFF2-40B4-BE49-F238E27FC236}">
                    <a16:creationId xmlns:a16="http://schemas.microsoft.com/office/drawing/2014/main" xmlns="" id="{00B5C883-4094-4C96-BEB2-B2B9B2C9350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343" y="2452"/>
                <a:ext cx="0" cy="6"/>
              </a:xfrm>
              <a:prstGeom prst="line">
                <a:avLst/>
              </a:prstGeom>
              <a:noFill/>
              <a:ln w="38100" cap="rnd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1009" name="Line 2054">
                <a:extLst>
                  <a:ext uri="{FF2B5EF4-FFF2-40B4-BE49-F238E27FC236}">
                    <a16:creationId xmlns:a16="http://schemas.microsoft.com/office/drawing/2014/main" xmlns="" id="{C119DFF1-55A2-4417-92AF-BDB7D734822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43" y="2452"/>
                <a:ext cx="16" cy="0"/>
              </a:xfrm>
              <a:prstGeom prst="line">
                <a:avLst/>
              </a:prstGeom>
              <a:noFill/>
              <a:ln w="38100" cap="rnd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1010" name="Line 2055">
                <a:extLst>
                  <a:ext uri="{FF2B5EF4-FFF2-40B4-BE49-F238E27FC236}">
                    <a16:creationId xmlns:a16="http://schemas.microsoft.com/office/drawing/2014/main" xmlns="" id="{5C219BB2-FDD2-45D2-90F9-74B5FF687DF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359" y="2446"/>
                <a:ext cx="0" cy="6"/>
              </a:xfrm>
              <a:prstGeom prst="line">
                <a:avLst/>
              </a:prstGeom>
              <a:noFill/>
              <a:ln w="38100" cap="rnd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1011" name="Line 2056">
                <a:extLst>
                  <a:ext uri="{FF2B5EF4-FFF2-40B4-BE49-F238E27FC236}">
                    <a16:creationId xmlns:a16="http://schemas.microsoft.com/office/drawing/2014/main" xmlns="" id="{0AC711D8-7E5D-48C4-AB9C-222DE86D12C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59" y="2446"/>
                <a:ext cx="24" cy="0"/>
              </a:xfrm>
              <a:prstGeom prst="line">
                <a:avLst/>
              </a:prstGeom>
              <a:noFill/>
              <a:ln w="38100" cap="rnd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1012" name="Line 2057">
                <a:extLst>
                  <a:ext uri="{FF2B5EF4-FFF2-40B4-BE49-F238E27FC236}">
                    <a16:creationId xmlns:a16="http://schemas.microsoft.com/office/drawing/2014/main" xmlns="" id="{D3DF70B1-7982-4D3A-AD48-ED20E0F9924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383" y="2441"/>
                <a:ext cx="0" cy="5"/>
              </a:xfrm>
              <a:prstGeom prst="line">
                <a:avLst/>
              </a:prstGeom>
              <a:noFill/>
              <a:ln w="38100" cap="rnd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1013" name="Line 2058">
                <a:extLst>
                  <a:ext uri="{FF2B5EF4-FFF2-40B4-BE49-F238E27FC236}">
                    <a16:creationId xmlns:a16="http://schemas.microsoft.com/office/drawing/2014/main" xmlns="" id="{709E8E39-A943-4C54-A944-B3BE8AAA61F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83" y="2441"/>
                <a:ext cx="8" cy="0"/>
              </a:xfrm>
              <a:prstGeom prst="line">
                <a:avLst/>
              </a:prstGeom>
              <a:noFill/>
              <a:ln w="38100" cap="rnd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1014" name="Line 2059">
                <a:extLst>
                  <a:ext uri="{FF2B5EF4-FFF2-40B4-BE49-F238E27FC236}">
                    <a16:creationId xmlns:a16="http://schemas.microsoft.com/office/drawing/2014/main" xmlns="" id="{4569C703-6109-480A-ABDC-3C1FED69B17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391" y="2435"/>
                <a:ext cx="0" cy="6"/>
              </a:xfrm>
              <a:prstGeom prst="line">
                <a:avLst/>
              </a:prstGeom>
              <a:noFill/>
              <a:ln w="38100" cap="rnd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1015" name="Line 2060">
                <a:extLst>
                  <a:ext uri="{FF2B5EF4-FFF2-40B4-BE49-F238E27FC236}">
                    <a16:creationId xmlns:a16="http://schemas.microsoft.com/office/drawing/2014/main" xmlns="" id="{861CD39D-92F9-48DE-A010-75BF447FBF1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91" y="2435"/>
                <a:ext cx="32" cy="0"/>
              </a:xfrm>
              <a:prstGeom prst="line">
                <a:avLst/>
              </a:prstGeom>
              <a:noFill/>
              <a:ln w="38100" cap="rnd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1016" name="Line 2061">
                <a:extLst>
                  <a:ext uri="{FF2B5EF4-FFF2-40B4-BE49-F238E27FC236}">
                    <a16:creationId xmlns:a16="http://schemas.microsoft.com/office/drawing/2014/main" xmlns="" id="{1D42DE0D-209F-404A-B1FA-F23D4CDE94D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423" y="2429"/>
                <a:ext cx="0" cy="6"/>
              </a:xfrm>
              <a:prstGeom prst="line">
                <a:avLst/>
              </a:prstGeom>
              <a:noFill/>
              <a:ln w="38100" cap="rnd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1017" name="Line 2062">
                <a:extLst>
                  <a:ext uri="{FF2B5EF4-FFF2-40B4-BE49-F238E27FC236}">
                    <a16:creationId xmlns:a16="http://schemas.microsoft.com/office/drawing/2014/main" xmlns="" id="{5EE41066-143C-4BD9-8730-A1A79DE2F88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23" y="2429"/>
                <a:ext cx="8" cy="0"/>
              </a:xfrm>
              <a:prstGeom prst="line">
                <a:avLst/>
              </a:prstGeom>
              <a:noFill/>
              <a:ln w="38100" cap="rnd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1018" name="Line 2063">
                <a:extLst>
                  <a:ext uri="{FF2B5EF4-FFF2-40B4-BE49-F238E27FC236}">
                    <a16:creationId xmlns:a16="http://schemas.microsoft.com/office/drawing/2014/main" xmlns="" id="{9B3AE350-1309-4886-A54A-B4C806DAF8C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31" y="2429"/>
                <a:ext cx="9" cy="0"/>
              </a:xfrm>
              <a:prstGeom prst="line">
                <a:avLst/>
              </a:prstGeom>
              <a:noFill/>
              <a:ln w="38100" cap="rnd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1019" name="Line 2064">
                <a:extLst>
                  <a:ext uri="{FF2B5EF4-FFF2-40B4-BE49-F238E27FC236}">
                    <a16:creationId xmlns:a16="http://schemas.microsoft.com/office/drawing/2014/main" xmlns="" id="{29644134-F4A5-4096-9FAB-0CA4D6976B9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440" y="2424"/>
                <a:ext cx="0" cy="5"/>
              </a:xfrm>
              <a:prstGeom prst="line">
                <a:avLst/>
              </a:prstGeom>
              <a:noFill/>
              <a:ln w="38100" cap="rnd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1020" name="Line 2065">
                <a:extLst>
                  <a:ext uri="{FF2B5EF4-FFF2-40B4-BE49-F238E27FC236}">
                    <a16:creationId xmlns:a16="http://schemas.microsoft.com/office/drawing/2014/main" xmlns="" id="{E5F550AE-5941-443D-A591-42C2D53D1F3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40" y="2424"/>
                <a:ext cx="8" cy="0"/>
              </a:xfrm>
              <a:prstGeom prst="line">
                <a:avLst/>
              </a:prstGeom>
              <a:noFill/>
              <a:ln w="38100" cap="rnd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1021" name="Line 2066">
                <a:extLst>
                  <a:ext uri="{FF2B5EF4-FFF2-40B4-BE49-F238E27FC236}">
                    <a16:creationId xmlns:a16="http://schemas.microsoft.com/office/drawing/2014/main" xmlns="" id="{BFAD6BD0-D823-4A5C-98B7-DF5E4CFA24D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448" y="2418"/>
                <a:ext cx="0" cy="6"/>
              </a:xfrm>
              <a:prstGeom prst="line">
                <a:avLst/>
              </a:prstGeom>
              <a:noFill/>
              <a:ln w="38100" cap="rnd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1022" name="Line 2067">
                <a:extLst>
                  <a:ext uri="{FF2B5EF4-FFF2-40B4-BE49-F238E27FC236}">
                    <a16:creationId xmlns:a16="http://schemas.microsoft.com/office/drawing/2014/main" xmlns="" id="{B13F2D06-8C4A-4A0F-8811-571A13CD441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48" y="2418"/>
                <a:ext cx="8" cy="0"/>
              </a:xfrm>
              <a:prstGeom prst="line">
                <a:avLst/>
              </a:prstGeom>
              <a:noFill/>
              <a:ln w="38100" cap="rnd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1023" name="Line 2068">
                <a:extLst>
                  <a:ext uri="{FF2B5EF4-FFF2-40B4-BE49-F238E27FC236}">
                    <a16:creationId xmlns:a16="http://schemas.microsoft.com/office/drawing/2014/main" xmlns="" id="{8BA2051F-C06E-4531-A480-1335651C3E7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56" y="2418"/>
                <a:ext cx="24" cy="0"/>
              </a:xfrm>
              <a:prstGeom prst="line">
                <a:avLst/>
              </a:prstGeom>
              <a:noFill/>
              <a:ln w="38100" cap="rnd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1024" name="Line 2069">
                <a:extLst>
                  <a:ext uri="{FF2B5EF4-FFF2-40B4-BE49-F238E27FC236}">
                    <a16:creationId xmlns:a16="http://schemas.microsoft.com/office/drawing/2014/main" xmlns="" id="{0019C514-EE64-4115-9C2C-6105911B323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480" y="2412"/>
                <a:ext cx="0" cy="6"/>
              </a:xfrm>
              <a:prstGeom prst="line">
                <a:avLst/>
              </a:prstGeom>
              <a:noFill/>
              <a:ln w="38100" cap="rnd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1025" name="Line 2070">
                <a:extLst>
                  <a:ext uri="{FF2B5EF4-FFF2-40B4-BE49-F238E27FC236}">
                    <a16:creationId xmlns:a16="http://schemas.microsoft.com/office/drawing/2014/main" xmlns="" id="{30447B3B-791B-4921-AD87-497DFB82192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80" y="2412"/>
                <a:ext cx="8" cy="0"/>
              </a:xfrm>
              <a:prstGeom prst="line">
                <a:avLst/>
              </a:prstGeom>
              <a:noFill/>
              <a:ln w="38100" cap="rnd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1026" name="Line 2071">
                <a:extLst>
                  <a:ext uri="{FF2B5EF4-FFF2-40B4-BE49-F238E27FC236}">
                    <a16:creationId xmlns:a16="http://schemas.microsoft.com/office/drawing/2014/main" xmlns="" id="{802669A9-D873-4294-BB77-C3C1D49A30E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88" y="2412"/>
                <a:ext cx="16" cy="0"/>
              </a:xfrm>
              <a:prstGeom prst="line">
                <a:avLst/>
              </a:prstGeom>
              <a:noFill/>
              <a:ln w="38100" cap="rnd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1027" name="Line 2072">
                <a:extLst>
                  <a:ext uri="{FF2B5EF4-FFF2-40B4-BE49-F238E27FC236}">
                    <a16:creationId xmlns:a16="http://schemas.microsoft.com/office/drawing/2014/main" xmlns="" id="{0064C722-B18F-4C72-82C7-B3825580B26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504" y="2407"/>
                <a:ext cx="0" cy="5"/>
              </a:xfrm>
              <a:prstGeom prst="line">
                <a:avLst/>
              </a:prstGeom>
              <a:noFill/>
              <a:ln w="38100" cap="rnd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1028" name="Line 2073">
                <a:extLst>
                  <a:ext uri="{FF2B5EF4-FFF2-40B4-BE49-F238E27FC236}">
                    <a16:creationId xmlns:a16="http://schemas.microsoft.com/office/drawing/2014/main" xmlns="" id="{8BDF1074-5B02-40F4-97D7-F5976904DEB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04" y="2407"/>
                <a:ext cx="8" cy="0"/>
              </a:xfrm>
              <a:prstGeom prst="line">
                <a:avLst/>
              </a:prstGeom>
              <a:noFill/>
              <a:ln w="38100" cap="rnd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1029" name="Line 2074">
                <a:extLst>
                  <a:ext uri="{FF2B5EF4-FFF2-40B4-BE49-F238E27FC236}">
                    <a16:creationId xmlns:a16="http://schemas.microsoft.com/office/drawing/2014/main" xmlns="" id="{71A5C502-8F83-401B-BF47-FCEDE71783C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512" y="2401"/>
                <a:ext cx="0" cy="6"/>
              </a:xfrm>
              <a:prstGeom prst="line">
                <a:avLst/>
              </a:prstGeom>
              <a:noFill/>
              <a:ln w="38100" cap="rnd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1030" name="Line 2075">
                <a:extLst>
                  <a:ext uri="{FF2B5EF4-FFF2-40B4-BE49-F238E27FC236}">
                    <a16:creationId xmlns:a16="http://schemas.microsoft.com/office/drawing/2014/main" xmlns="" id="{8D7A9961-99FE-4928-BCDD-C4101F9FDC0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12" y="2401"/>
                <a:ext cx="16" cy="0"/>
              </a:xfrm>
              <a:prstGeom prst="line">
                <a:avLst/>
              </a:prstGeom>
              <a:noFill/>
              <a:ln w="38100" cap="rnd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1031" name="Line 2076">
                <a:extLst>
                  <a:ext uri="{FF2B5EF4-FFF2-40B4-BE49-F238E27FC236}">
                    <a16:creationId xmlns:a16="http://schemas.microsoft.com/office/drawing/2014/main" xmlns="" id="{0CCB24BF-EFF5-44DC-AB75-D33D364AFD3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28" y="2401"/>
                <a:ext cx="57" cy="0"/>
              </a:xfrm>
              <a:prstGeom prst="line">
                <a:avLst/>
              </a:prstGeom>
              <a:noFill/>
              <a:ln w="38100" cap="rnd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1032" name="Line 2077">
                <a:extLst>
                  <a:ext uri="{FF2B5EF4-FFF2-40B4-BE49-F238E27FC236}">
                    <a16:creationId xmlns:a16="http://schemas.microsoft.com/office/drawing/2014/main" xmlns="" id="{8DB7EEA0-156C-4DD7-9F3E-2433AC2266F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585" y="2395"/>
                <a:ext cx="0" cy="6"/>
              </a:xfrm>
              <a:prstGeom prst="line">
                <a:avLst/>
              </a:prstGeom>
              <a:noFill/>
              <a:ln w="38100" cap="rnd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1033" name="Line 2078">
                <a:extLst>
                  <a:ext uri="{FF2B5EF4-FFF2-40B4-BE49-F238E27FC236}">
                    <a16:creationId xmlns:a16="http://schemas.microsoft.com/office/drawing/2014/main" xmlns="" id="{380CD3B0-600C-4F54-A57C-9347D099FA7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85" y="2395"/>
                <a:ext cx="16" cy="0"/>
              </a:xfrm>
              <a:prstGeom prst="line">
                <a:avLst/>
              </a:prstGeom>
              <a:noFill/>
              <a:ln w="38100" cap="rnd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1034" name="Line 2079">
                <a:extLst>
                  <a:ext uri="{FF2B5EF4-FFF2-40B4-BE49-F238E27FC236}">
                    <a16:creationId xmlns:a16="http://schemas.microsoft.com/office/drawing/2014/main" xmlns="" id="{6FA833C6-545C-4DD0-B32C-338FD2B5B5D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01" y="2395"/>
                <a:ext cx="32" cy="0"/>
              </a:xfrm>
              <a:prstGeom prst="line">
                <a:avLst/>
              </a:prstGeom>
              <a:noFill/>
              <a:ln w="38100" cap="rnd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1035" name="Line 2080">
                <a:extLst>
                  <a:ext uri="{FF2B5EF4-FFF2-40B4-BE49-F238E27FC236}">
                    <a16:creationId xmlns:a16="http://schemas.microsoft.com/office/drawing/2014/main" xmlns="" id="{08DE215E-1E41-443F-B61F-F21E89CA64B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33" y="2395"/>
                <a:ext cx="32" cy="0"/>
              </a:xfrm>
              <a:prstGeom prst="line">
                <a:avLst/>
              </a:prstGeom>
              <a:noFill/>
              <a:ln w="38100" cap="rnd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1036" name="Line 2081">
                <a:extLst>
                  <a:ext uri="{FF2B5EF4-FFF2-40B4-BE49-F238E27FC236}">
                    <a16:creationId xmlns:a16="http://schemas.microsoft.com/office/drawing/2014/main" xmlns="" id="{16CA1DA1-CA6F-4BCD-B57F-53FF2E35F66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65" y="2395"/>
                <a:ext cx="9" cy="0"/>
              </a:xfrm>
              <a:prstGeom prst="line">
                <a:avLst/>
              </a:prstGeom>
              <a:noFill/>
              <a:ln w="38100" cap="rnd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1037" name="Line 2082">
                <a:extLst>
                  <a:ext uri="{FF2B5EF4-FFF2-40B4-BE49-F238E27FC236}">
                    <a16:creationId xmlns:a16="http://schemas.microsoft.com/office/drawing/2014/main" xmlns="" id="{5AC6BF73-F9E5-431E-AD25-F9C38F4B0A9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674" y="2389"/>
                <a:ext cx="0" cy="6"/>
              </a:xfrm>
              <a:prstGeom prst="line">
                <a:avLst/>
              </a:prstGeom>
              <a:noFill/>
              <a:ln w="38100" cap="rnd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1038" name="Line 2083">
                <a:extLst>
                  <a:ext uri="{FF2B5EF4-FFF2-40B4-BE49-F238E27FC236}">
                    <a16:creationId xmlns:a16="http://schemas.microsoft.com/office/drawing/2014/main" xmlns="" id="{4AE23859-8BB8-4C76-99C0-6AC953E2756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74" y="2389"/>
                <a:ext cx="24" cy="0"/>
              </a:xfrm>
              <a:prstGeom prst="line">
                <a:avLst/>
              </a:prstGeom>
              <a:noFill/>
              <a:ln w="38100" cap="rnd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1039" name="Line 2084">
                <a:extLst>
                  <a:ext uri="{FF2B5EF4-FFF2-40B4-BE49-F238E27FC236}">
                    <a16:creationId xmlns:a16="http://schemas.microsoft.com/office/drawing/2014/main" xmlns="" id="{2FFC5F08-2871-4284-B4CC-23F2F7D966B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698" y="2384"/>
                <a:ext cx="0" cy="5"/>
              </a:xfrm>
              <a:prstGeom prst="line">
                <a:avLst/>
              </a:prstGeom>
              <a:noFill/>
              <a:ln w="38100" cap="rnd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1040" name="Line 2085">
                <a:extLst>
                  <a:ext uri="{FF2B5EF4-FFF2-40B4-BE49-F238E27FC236}">
                    <a16:creationId xmlns:a16="http://schemas.microsoft.com/office/drawing/2014/main" xmlns="" id="{07F183F3-F767-4DD7-B6D0-2DAB72BAFA3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98" y="2384"/>
                <a:ext cx="40" cy="0"/>
              </a:xfrm>
              <a:prstGeom prst="line">
                <a:avLst/>
              </a:prstGeom>
              <a:noFill/>
              <a:ln w="38100" cap="rnd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1041" name="Line 2086">
                <a:extLst>
                  <a:ext uri="{FF2B5EF4-FFF2-40B4-BE49-F238E27FC236}">
                    <a16:creationId xmlns:a16="http://schemas.microsoft.com/office/drawing/2014/main" xmlns="" id="{C5360384-0302-453D-B3FB-554251DED31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738" y="2378"/>
                <a:ext cx="0" cy="6"/>
              </a:xfrm>
              <a:prstGeom prst="line">
                <a:avLst/>
              </a:prstGeom>
              <a:noFill/>
              <a:ln w="38100" cap="rnd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1042" name="Line 2087">
                <a:extLst>
                  <a:ext uri="{FF2B5EF4-FFF2-40B4-BE49-F238E27FC236}">
                    <a16:creationId xmlns:a16="http://schemas.microsoft.com/office/drawing/2014/main" xmlns="" id="{1F1EA0C5-0231-4A0B-87D1-19CCB4D1065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38" y="2378"/>
                <a:ext cx="16" cy="0"/>
              </a:xfrm>
              <a:prstGeom prst="line">
                <a:avLst/>
              </a:prstGeom>
              <a:noFill/>
              <a:ln w="38100" cap="rnd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1043" name="Line 2088">
                <a:extLst>
                  <a:ext uri="{FF2B5EF4-FFF2-40B4-BE49-F238E27FC236}">
                    <a16:creationId xmlns:a16="http://schemas.microsoft.com/office/drawing/2014/main" xmlns="" id="{FFCBF41A-D513-4E17-8EB4-B034B02DDCF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754" y="2372"/>
                <a:ext cx="0" cy="6"/>
              </a:xfrm>
              <a:prstGeom prst="line">
                <a:avLst/>
              </a:prstGeom>
              <a:noFill/>
              <a:ln w="38100" cap="rnd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1044" name="Line 2089">
                <a:extLst>
                  <a:ext uri="{FF2B5EF4-FFF2-40B4-BE49-F238E27FC236}">
                    <a16:creationId xmlns:a16="http://schemas.microsoft.com/office/drawing/2014/main" xmlns="" id="{89F8097D-2594-40F9-A140-82D71F6CB29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54" y="2372"/>
                <a:ext cx="24" cy="0"/>
              </a:xfrm>
              <a:prstGeom prst="line">
                <a:avLst/>
              </a:prstGeom>
              <a:noFill/>
              <a:ln w="38100" cap="rnd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1045" name="Line 2090">
                <a:extLst>
                  <a:ext uri="{FF2B5EF4-FFF2-40B4-BE49-F238E27FC236}">
                    <a16:creationId xmlns:a16="http://schemas.microsoft.com/office/drawing/2014/main" xmlns="" id="{7DB2BFCA-2C99-45AB-B6B3-A6CE44DAB01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778" y="2366"/>
                <a:ext cx="0" cy="6"/>
              </a:xfrm>
              <a:prstGeom prst="line">
                <a:avLst/>
              </a:prstGeom>
              <a:noFill/>
              <a:ln w="38100" cap="rnd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777" name="Line 2092">
              <a:extLst>
                <a:ext uri="{FF2B5EF4-FFF2-40B4-BE49-F238E27FC236}">
                  <a16:creationId xmlns:a16="http://schemas.microsoft.com/office/drawing/2014/main" xmlns="" id="{E36695C8-9DD9-4559-9A4B-D181DAB9F12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296782" y="3636627"/>
              <a:ext cx="34857" cy="0"/>
            </a:xfrm>
            <a:prstGeom prst="line">
              <a:avLst/>
            </a:prstGeom>
            <a:noFill/>
            <a:ln w="38100" cap="rnd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778" name="Line 2093">
              <a:extLst>
                <a:ext uri="{FF2B5EF4-FFF2-40B4-BE49-F238E27FC236}">
                  <a16:creationId xmlns:a16="http://schemas.microsoft.com/office/drawing/2014/main" xmlns="" id="{68CD4090-A1EA-4636-9BFA-D4B5FFBE6A3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331640" y="3626375"/>
              <a:ext cx="0" cy="10253"/>
            </a:xfrm>
            <a:prstGeom prst="line">
              <a:avLst/>
            </a:prstGeom>
            <a:noFill/>
            <a:ln w="38100" cap="rnd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779" name="Line 2094">
              <a:extLst>
                <a:ext uri="{FF2B5EF4-FFF2-40B4-BE49-F238E27FC236}">
                  <a16:creationId xmlns:a16="http://schemas.microsoft.com/office/drawing/2014/main" xmlns="" id="{7223D6C7-36DF-4665-BEA1-FE0FE538054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331640" y="3626375"/>
              <a:ext cx="16403" cy="0"/>
            </a:xfrm>
            <a:prstGeom prst="line">
              <a:avLst/>
            </a:prstGeom>
            <a:noFill/>
            <a:ln w="38100" cap="rnd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780" name="Line 2095">
              <a:extLst>
                <a:ext uri="{FF2B5EF4-FFF2-40B4-BE49-F238E27FC236}">
                  <a16:creationId xmlns:a16="http://schemas.microsoft.com/office/drawing/2014/main" xmlns="" id="{4547DFAA-1538-4149-B4FC-B93CEBAB898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348043" y="3614073"/>
              <a:ext cx="0" cy="12303"/>
            </a:xfrm>
            <a:prstGeom prst="line">
              <a:avLst/>
            </a:prstGeom>
            <a:noFill/>
            <a:ln w="38100" cap="rnd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781" name="Line 2096">
              <a:extLst>
                <a:ext uri="{FF2B5EF4-FFF2-40B4-BE49-F238E27FC236}">
                  <a16:creationId xmlns:a16="http://schemas.microsoft.com/office/drawing/2014/main" xmlns="" id="{96F183CD-2457-4BFB-9622-2811A9CD492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348043" y="3614073"/>
              <a:ext cx="82017" cy="0"/>
            </a:xfrm>
            <a:prstGeom prst="line">
              <a:avLst/>
            </a:prstGeom>
            <a:noFill/>
            <a:ln w="38100" cap="rnd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782" name="Line 2097">
              <a:extLst>
                <a:ext uri="{FF2B5EF4-FFF2-40B4-BE49-F238E27FC236}">
                  <a16:creationId xmlns:a16="http://schemas.microsoft.com/office/drawing/2014/main" xmlns="" id="{7534B53C-C6E5-4864-B1F5-48207D15A5E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430060" y="3614073"/>
              <a:ext cx="49210" cy="0"/>
            </a:xfrm>
            <a:prstGeom prst="line">
              <a:avLst/>
            </a:prstGeom>
            <a:noFill/>
            <a:ln w="38100" cap="rnd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783" name="Line 2098">
              <a:extLst>
                <a:ext uri="{FF2B5EF4-FFF2-40B4-BE49-F238E27FC236}">
                  <a16:creationId xmlns:a16="http://schemas.microsoft.com/office/drawing/2014/main" xmlns="" id="{254D78EC-B2D4-4F0A-8F69-BC7FCEC6603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479271" y="3601770"/>
              <a:ext cx="0" cy="12303"/>
            </a:xfrm>
            <a:prstGeom prst="line">
              <a:avLst/>
            </a:prstGeom>
            <a:noFill/>
            <a:ln w="38100" cap="rnd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784" name="Line 2099">
              <a:extLst>
                <a:ext uri="{FF2B5EF4-FFF2-40B4-BE49-F238E27FC236}">
                  <a16:creationId xmlns:a16="http://schemas.microsoft.com/office/drawing/2014/main" xmlns="" id="{5B0F3248-F482-47F5-A825-9E1E2107F67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479271" y="3601770"/>
              <a:ext cx="32807" cy="0"/>
            </a:xfrm>
            <a:prstGeom prst="line">
              <a:avLst/>
            </a:prstGeom>
            <a:noFill/>
            <a:ln w="38100" cap="rnd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785" name="Line 2100">
              <a:extLst>
                <a:ext uri="{FF2B5EF4-FFF2-40B4-BE49-F238E27FC236}">
                  <a16:creationId xmlns:a16="http://schemas.microsoft.com/office/drawing/2014/main" xmlns="" id="{BA7CF903-7A5C-4645-842B-B58A22F2692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512077" y="3591517"/>
              <a:ext cx="0" cy="10253"/>
            </a:xfrm>
            <a:prstGeom prst="line">
              <a:avLst/>
            </a:prstGeom>
            <a:noFill/>
            <a:ln w="38100" cap="rnd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786" name="Line 2101">
              <a:extLst>
                <a:ext uri="{FF2B5EF4-FFF2-40B4-BE49-F238E27FC236}">
                  <a16:creationId xmlns:a16="http://schemas.microsoft.com/office/drawing/2014/main" xmlns="" id="{B3D3893F-D592-45DE-A3F6-8B5D495B3E1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512077" y="3591517"/>
              <a:ext cx="32807" cy="0"/>
            </a:xfrm>
            <a:prstGeom prst="line">
              <a:avLst/>
            </a:prstGeom>
            <a:noFill/>
            <a:ln w="38100" cap="rnd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787" name="Line 2102">
              <a:extLst>
                <a:ext uri="{FF2B5EF4-FFF2-40B4-BE49-F238E27FC236}">
                  <a16:creationId xmlns:a16="http://schemas.microsoft.com/office/drawing/2014/main" xmlns="" id="{638687AD-80ED-49CA-A629-4B15FE32415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544884" y="3579215"/>
              <a:ext cx="0" cy="12303"/>
            </a:xfrm>
            <a:prstGeom prst="line">
              <a:avLst/>
            </a:prstGeom>
            <a:noFill/>
            <a:ln w="38100" cap="rnd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788" name="Line 2103">
              <a:extLst>
                <a:ext uri="{FF2B5EF4-FFF2-40B4-BE49-F238E27FC236}">
                  <a16:creationId xmlns:a16="http://schemas.microsoft.com/office/drawing/2014/main" xmlns="" id="{BCEBFE7E-22B5-436F-895D-F71B80C4051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544884" y="3579215"/>
              <a:ext cx="51260" cy="0"/>
            </a:xfrm>
            <a:prstGeom prst="line">
              <a:avLst/>
            </a:prstGeom>
            <a:noFill/>
            <a:ln w="38100" cap="rnd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789" name="Line 2104">
              <a:extLst>
                <a:ext uri="{FF2B5EF4-FFF2-40B4-BE49-F238E27FC236}">
                  <a16:creationId xmlns:a16="http://schemas.microsoft.com/office/drawing/2014/main" xmlns="" id="{7C1FCD5D-7EED-4882-94BC-E1195FA3962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596144" y="3566912"/>
              <a:ext cx="0" cy="12303"/>
            </a:xfrm>
            <a:prstGeom prst="line">
              <a:avLst/>
            </a:prstGeom>
            <a:noFill/>
            <a:ln w="38100" cap="rnd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790" name="Line 2105">
              <a:extLst>
                <a:ext uri="{FF2B5EF4-FFF2-40B4-BE49-F238E27FC236}">
                  <a16:creationId xmlns:a16="http://schemas.microsoft.com/office/drawing/2014/main" xmlns="" id="{D2042D1B-F49D-42F1-BF4D-7E680D884E6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596144" y="3566912"/>
              <a:ext cx="32807" cy="0"/>
            </a:xfrm>
            <a:prstGeom prst="line">
              <a:avLst/>
            </a:prstGeom>
            <a:noFill/>
            <a:ln w="38100" cap="rnd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791" name="Line 2106">
              <a:extLst>
                <a:ext uri="{FF2B5EF4-FFF2-40B4-BE49-F238E27FC236}">
                  <a16:creationId xmlns:a16="http://schemas.microsoft.com/office/drawing/2014/main" xmlns="" id="{3086DFB4-1DFC-473D-937D-F3979428CF9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628951" y="3544358"/>
              <a:ext cx="0" cy="22555"/>
            </a:xfrm>
            <a:prstGeom prst="line">
              <a:avLst/>
            </a:prstGeom>
            <a:noFill/>
            <a:ln w="38100" cap="rnd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792" name="Line 2107">
              <a:extLst>
                <a:ext uri="{FF2B5EF4-FFF2-40B4-BE49-F238E27FC236}">
                  <a16:creationId xmlns:a16="http://schemas.microsoft.com/office/drawing/2014/main" xmlns="" id="{CBAA6BC2-08A9-4905-ADEF-1C4BE79C953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628951" y="3544358"/>
              <a:ext cx="49210" cy="0"/>
            </a:xfrm>
            <a:prstGeom prst="line">
              <a:avLst/>
            </a:prstGeom>
            <a:noFill/>
            <a:ln w="38100" cap="rnd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793" name="Line 2108">
              <a:extLst>
                <a:ext uri="{FF2B5EF4-FFF2-40B4-BE49-F238E27FC236}">
                  <a16:creationId xmlns:a16="http://schemas.microsoft.com/office/drawing/2014/main" xmlns="" id="{8CE19312-4374-47CB-B288-136B27A6800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678161" y="3519753"/>
              <a:ext cx="0" cy="24605"/>
            </a:xfrm>
            <a:prstGeom prst="line">
              <a:avLst/>
            </a:prstGeom>
            <a:noFill/>
            <a:ln w="38100" cap="rnd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794" name="Line 2109">
              <a:extLst>
                <a:ext uri="{FF2B5EF4-FFF2-40B4-BE49-F238E27FC236}">
                  <a16:creationId xmlns:a16="http://schemas.microsoft.com/office/drawing/2014/main" xmlns="" id="{B15FA9AD-2606-423E-8307-2FBC8D72F34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678161" y="3519753"/>
              <a:ext cx="16403" cy="0"/>
            </a:xfrm>
            <a:prstGeom prst="line">
              <a:avLst/>
            </a:prstGeom>
            <a:noFill/>
            <a:ln w="38100" cap="rnd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795" name="Line 2110">
              <a:extLst>
                <a:ext uri="{FF2B5EF4-FFF2-40B4-BE49-F238E27FC236}">
                  <a16:creationId xmlns:a16="http://schemas.microsoft.com/office/drawing/2014/main" xmlns="" id="{F737C40C-C4D9-4898-8B0C-B8180A17D7A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694564" y="3519753"/>
              <a:ext cx="16403" cy="0"/>
            </a:xfrm>
            <a:prstGeom prst="line">
              <a:avLst/>
            </a:prstGeom>
            <a:noFill/>
            <a:ln w="38100" cap="rnd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796" name="Line 2111">
              <a:extLst>
                <a:ext uri="{FF2B5EF4-FFF2-40B4-BE49-F238E27FC236}">
                  <a16:creationId xmlns:a16="http://schemas.microsoft.com/office/drawing/2014/main" xmlns="" id="{3CABF60C-2AAE-466B-9E42-56B4769E7D5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710968" y="3474644"/>
              <a:ext cx="0" cy="45109"/>
            </a:xfrm>
            <a:prstGeom prst="line">
              <a:avLst/>
            </a:prstGeom>
            <a:noFill/>
            <a:ln w="38100" cap="rnd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797" name="Line 2112">
              <a:extLst>
                <a:ext uri="{FF2B5EF4-FFF2-40B4-BE49-F238E27FC236}">
                  <a16:creationId xmlns:a16="http://schemas.microsoft.com/office/drawing/2014/main" xmlns="" id="{78C8DF29-9886-4841-AF8D-BABFE8E1316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710968" y="3474644"/>
              <a:ext cx="116873" cy="0"/>
            </a:xfrm>
            <a:prstGeom prst="line">
              <a:avLst/>
            </a:prstGeom>
            <a:noFill/>
            <a:ln w="38100" cap="rnd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798" name="Line 2113">
              <a:extLst>
                <a:ext uri="{FF2B5EF4-FFF2-40B4-BE49-F238E27FC236}">
                  <a16:creationId xmlns:a16="http://schemas.microsoft.com/office/drawing/2014/main" xmlns="" id="{EC8D8B1B-9C26-416C-B318-DD26F8773A4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827843" y="3450039"/>
              <a:ext cx="0" cy="24605"/>
            </a:xfrm>
            <a:prstGeom prst="line">
              <a:avLst/>
            </a:prstGeom>
            <a:noFill/>
            <a:ln w="38100" cap="rnd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799" name="Line 2114">
              <a:extLst>
                <a:ext uri="{FF2B5EF4-FFF2-40B4-BE49-F238E27FC236}">
                  <a16:creationId xmlns:a16="http://schemas.microsoft.com/office/drawing/2014/main" xmlns="" id="{5992FAB9-F3B9-48D4-A408-4817A5105ED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827843" y="3450039"/>
              <a:ext cx="49210" cy="0"/>
            </a:xfrm>
            <a:prstGeom prst="line">
              <a:avLst/>
            </a:prstGeom>
            <a:noFill/>
            <a:ln w="38100" cap="rnd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800" name="Line 2115">
              <a:extLst>
                <a:ext uri="{FF2B5EF4-FFF2-40B4-BE49-F238E27FC236}">
                  <a16:creationId xmlns:a16="http://schemas.microsoft.com/office/drawing/2014/main" xmlns="" id="{4B557BEC-FD1C-4274-8177-5839C74E438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877053" y="3439786"/>
              <a:ext cx="0" cy="10253"/>
            </a:xfrm>
            <a:prstGeom prst="line">
              <a:avLst/>
            </a:prstGeom>
            <a:noFill/>
            <a:ln w="38100" cap="rnd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801" name="Line 2116">
              <a:extLst>
                <a:ext uri="{FF2B5EF4-FFF2-40B4-BE49-F238E27FC236}">
                  <a16:creationId xmlns:a16="http://schemas.microsoft.com/office/drawing/2014/main" xmlns="" id="{7FB696DF-EF5A-4FF2-B1A5-81CCC3AD562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877053" y="3439786"/>
              <a:ext cx="16403" cy="0"/>
            </a:xfrm>
            <a:prstGeom prst="line">
              <a:avLst/>
            </a:prstGeom>
            <a:noFill/>
            <a:ln w="38100" cap="rnd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802" name="Line 2117">
              <a:extLst>
                <a:ext uri="{FF2B5EF4-FFF2-40B4-BE49-F238E27FC236}">
                  <a16:creationId xmlns:a16="http://schemas.microsoft.com/office/drawing/2014/main" xmlns="" id="{4F263D7E-1B0A-427A-B549-4720581D872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893456" y="3415181"/>
              <a:ext cx="0" cy="24605"/>
            </a:xfrm>
            <a:prstGeom prst="line">
              <a:avLst/>
            </a:prstGeom>
            <a:noFill/>
            <a:ln w="38100" cap="rnd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803" name="Line 2118">
              <a:extLst>
                <a:ext uri="{FF2B5EF4-FFF2-40B4-BE49-F238E27FC236}">
                  <a16:creationId xmlns:a16="http://schemas.microsoft.com/office/drawing/2014/main" xmlns="" id="{D00BAA10-6F71-414C-87B8-2F42FB75F2B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893456" y="3415181"/>
              <a:ext cx="82017" cy="0"/>
            </a:xfrm>
            <a:prstGeom prst="line">
              <a:avLst/>
            </a:prstGeom>
            <a:noFill/>
            <a:ln w="38100" cap="rnd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804" name="Line 2119">
              <a:extLst>
                <a:ext uri="{FF2B5EF4-FFF2-40B4-BE49-F238E27FC236}">
                  <a16:creationId xmlns:a16="http://schemas.microsoft.com/office/drawing/2014/main" xmlns="" id="{23A7423E-F26E-4304-A370-DD8FFD2D768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975473" y="3402878"/>
              <a:ext cx="0" cy="12303"/>
            </a:xfrm>
            <a:prstGeom prst="line">
              <a:avLst/>
            </a:prstGeom>
            <a:noFill/>
            <a:ln w="38100" cap="rnd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805" name="Line 2120">
              <a:extLst>
                <a:ext uri="{FF2B5EF4-FFF2-40B4-BE49-F238E27FC236}">
                  <a16:creationId xmlns:a16="http://schemas.microsoft.com/office/drawing/2014/main" xmlns="" id="{9C0E8D4D-4C10-49D5-988E-B9EC883DC97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975473" y="3402878"/>
              <a:ext cx="16403" cy="0"/>
            </a:xfrm>
            <a:prstGeom prst="line">
              <a:avLst/>
            </a:prstGeom>
            <a:noFill/>
            <a:ln w="38100" cap="rnd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806" name="Line 2121">
              <a:extLst>
                <a:ext uri="{FF2B5EF4-FFF2-40B4-BE49-F238E27FC236}">
                  <a16:creationId xmlns:a16="http://schemas.microsoft.com/office/drawing/2014/main" xmlns="" id="{7087A6EB-6E9E-4934-98F8-F664054D86D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991876" y="3390576"/>
              <a:ext cx="0" cy="12303"/>
            </a:xfrm>
            <a:prstGeom prst="line">
              <a:avLst/>
            </a:prstGeom>
            <a:noFill/>
            <a:ln w="38100" cap="rnd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807" name="Line 2122">
              <a:extLst>
                <a:ext uri="{FF2B5EF4-FFF2-40B4-BE49-F238E27FC236}">
                  <a16:creationId xmlns:a16="http://schemas.microsoft.com/office/drawing/2014/main" xmlns="" id="{CDBE3460-004C-456B-BCC1-0456117CAFF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991876" y="3390576"/>
              <a:ext cx="18453" cy="0"/>
            </a:xfrm>
            <a:prstGeom prst="line">
              <a:avLst/>
            </a:prstGeom>
            <a:noFill/>
            <a:ln w="38100" cap="rnd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808" name="Line 2123">
              <a:extLst>
                <a:ext uri="{FF2B5EF4-FFF2-40B4-BE49-F238E27FC236}">
                  <a16:creationId xmlns:a16="http://schemas.microsoft.com/office/drawing/2014/main" xmlns="" id="{05B4DFD7-8A7E-4936-90C8-9E6AEFE45A7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010330" y="3368022"/>
              <a:ext cx="0" cy="22555"/>
            </a:xfrm>
            <a:prstGeom prst="line">
              <a:avLst/>
            </a:prstGeom>
            <a:noFill/>
            <a:ln w="38100" cap="rnd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809" name="Line 2124">
              <a:extLst>
                <a:ext uri="{FF2B5EF4-FFF2-40B4-BE49-F238E27FC236}">
                  <a16:creationId xmlns:a16="http://schemas.microsoft.com/office/drawing/2014/main" xmlns="" id="{360EC1EF-265F-4B64-AC69-513441E1CBE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010330" y="3368022"/>
              <a:ext cx="147630" cy="0"/>
            </a:xfrm>
            <a:prstGeom prst="line">
              <a:avLst/>
            </a:prstGeom>
            <a:noFill/>
            <a:ln w="38100" cap="rnd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810" name="Line 2125">
              <a:extLst>
                <a:ext uri="{FF2B5EF4-FFF2-40B4-BE49-F238E27FC236}">
                  <a16:creationId xmlns:a16="http://schemas.microsoft.com/office/drawing/2014/main" xmlns="" id="{1B816718-C9F4-478A-929F-005056FC5A2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157960" y="3355719"/>
              <a:ext cx="0" cy="12303"/>
            </a:xfrm>
            <a:prstGeom prst="line">
              <a:avLst/>
            </a:prstGeom>
            <a:noFill/>
            <a:ln w="38100" cap="rnd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811" name="Line 2126">
              <a:extLst>
                <a:ext uri="{FF2B5EF4-FFF2-40B4-BE49-F238E27FC236}">
                  <a16:creationId xmlns:a16="http://schemas.microsoft.com/office/drawing/2014/main" xmlns="" id="{1AA57561-8BFB-40F4-8EE6-8FEC6BF5281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157960" y="3355719"/>
              <a:ext cx="16403" cy="0"/>
            </a:xfrm>
            <a:prstGeom prst="line">
              <a:avLst/>
            </a:prstGeom>
            <a:noFill/>
            <a:ln w="38100" cap="rnd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812" name="Line 2127">
              <a:extLst>
                <a:ext uri="{FF2B5EF4-FFF2-40B4-BE49-F238E27FC236}">
                  <a16:creationId xmlns:a16="http://schemas.microsoft.com/office/drawing/2014/main" xmlns="" id="{4CA10087-EFE7-43ED-A9A6-DC049EAEE9B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174363" y="3333164"/>
              <a:ext cx="0" cy="22555"/>
            </a:xfrm>
            <a:prstGeom prst="line">
              <a:avLst/>
            </a:prstGeom>
            <a:noFill/>
            <a:ln w="38100" cap="rnd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813" name="Line 2128">
              <a:extLst>
                <a:ext uri="{FF2B5EF4-FFF2-40B4-BE49-F238E27FC236}">
                  <a16:creationId xmlns:a16="http://schemas.microsoft.com/office/drawing/2014/main" xmlns="" id="{62BA16EA-0CF4-4637-9226-FBF7CA00A08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174363" y="3333164"/>
              <a:ext cx="67663" cy="0"/>
            </a:xfrm>
            <a:prstGeom prst="line">
              <a:avLst/>
            </a:prstGeom>
            <a:noFill/>
            <a:ln w="38100" cap="rnd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814" name="Line 2129">
              <a:extLst>
                <a:ext uri="{FF2B5EF4-FFF2-40B4-BE49-F238E27FC236}">
                  <a16:creationId xmlns:a16="http://schemas.microsoft.com/office/drawing/2014/main" xmlns="" id="{9BE7517B-3F6F-4A4E-88E3-EA96ED645B1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242028" y="3320861"/>
              <a:ext cx="0" cy="12303"/>
            </a:xfrm>
            <a:prstGeom prst="line">
              <a:avLst/>
            </a:prstGeom>
            <a:noFill/>
            <a:ln w="38100" cap="rnd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815" name="Line 2130">
              <a:extLst>
                <a:ext uri="{FF2B5EF4-FFF2-40B4-BE49-F238E27FC236}">
                  <a16:creationId xmlns:a16="http://schemas.microsoft.com/office/drawing/2014/main" xmlns="" id="{B1495417-9AF1-4F57-8FC5-5CA01E6817A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242028" y="3320861"/>
              <a:ext cx="14352" cy="0"/>
            </a:xfrm>
            <a:prstGeom prst="line">
              <a:avLst/>
            </a:prstGeom>
            <a:noFill/>
            <a:ln w="38100" cap="rnd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816" name="Line 2131">
              <a:extLst>
                <a:ext uri="{FF2B5EF4-FFF2-40B4-BE49-F238E27FC236}">
                  <a16:creationId xmlns:a16="http://schemas.microsoft.com/office/drawing/2014/main" xmlns="" id="{78AA104B-298D-4E89-AFFE-E2797ACD02C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256380" y="3310610"/>
              <a:ext cx="0" cy="10253"/>
            </a:xfrm>
            <a:prstGeom prst="line">
              <a:avLst/>
            </a:prstGeom>
            <a:noFill/>
            <a:ln w="38100" cap="rnd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817" name="Line 2132">
              <a:extLst>
                <a:ext uri="{FF2B5EF4-FFF2-40B4-BE49-F238E27FC236}">
                  <a16:creationId xmlns:a16="http://schemas.microsoft.com/office/drawing/2014/main" xmlns="" id="{7737C02B-3034-484C-ADD3-480CACAAF75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256380" y="3310610"/>
              <a:ext cx="67663" cy="0"/>
            </a:xfrm>
            <a:prstGeom prst="line">
              <a:avLst/>
            </a:prstGeom>
            <a:noFill/>
            <a:ln w="38100" cap="rnd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818" name="Line 2133">
              <a:extLst>
                <a:ext uri="{FF2B5EF4-FFF2-40B4-BE49-F238E27FC236}">
                  <a16:creationId xmlns:a16="http://schemas.microsoft.com/office/drawing/2014/main" xmlns="" id="{D19700BC-947F-441D-9579-73FC5CDED61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324045" y="3310610"/>
              <a:ext cx="32807" cy="0"/>
            </a:xfrm>
            <a:prstGeom prst="line">
              <a:avLst/>
            </a:prstGeom>
            <a:noFill/>
            <a:ln w="38100" cap="rnd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819" name="Line 2134">
              <a:extLst>
                <a:ext uri="{FF2B5EF4-FFF2-40B4-BE49-F238E27FC236}">
                  <a16:creationId xmlns:a16="http://schemas.microsoft.com/office/drawing/2014/main" xmlns="" id="{7E93C8E4-E02D-4756-8839-E2F7E462B76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356852" y="3298307"/>
              <a:ext cx="0" cy="12303"/>
            </a:xfrm>
            <a:prstGeom prst="line">
              <a:avLst/>
            </a:prstGeom>
            <a:noFill/>
            <a:ln w="38100" cap="rnd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820" name="Line 2135">
              <a:extLst>
                <a:ext uri="{FF2B5EF4-FFF2-40B4-BE49-F238E27FC236}">
                  <a16:creationId xmlns:a16="http://schemas.microsoft.com/office/drawing/2014/main" xmlns="" id="{3BDD7C5D-C259-41BC-91A6-1BD48D312F7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356852" y="3298307"/>
              <a:ext cx="32807" cy="0"/>
            </a:xfrm>
            <a:prstGeom prst="line">
              <a:avLst/>
            </a:prstGeom>
            <a:noFill/>
            <a:ln w="38100" cap="rnd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821" name="Line 2136">
              <a:extLst>
                <a:ext uri="{FF2B5EF4-FFF2-40B4-BE49-F238E27FC236}">
                  <a16:creationId xmlns:a16="http://schemas.microsoft.com/office/drawing/2014/main" xmlns="" id="{BA6D88AE-23CD-4D52-96F9-24C56DAE5E2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389659" y="3286005"/>
              <a:ext cx="0" cy="12303"/>
            </a:xfrm>
            <a:prstGeom prst="line">
              <a:avLst/>
            </a:prstGeom>
            <a:noFill/>
            <a:ln w="38100" cap="rnd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822" name="Line 2137">
              <a:extLst>
                <a:ext uri="{FF2B5EF4-FFF2-40B4-BE49-F238E27FC236}">
                  <a16:creationId xmlns:a16="http://schemas.microsoft.com/office/drawing/2014/main" xmlns="" id="{26849040-D62B-404A-B595-9F834E25B18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389659" y="3286005"/>
              <a:ext cx="16403" cy="0"/>
            </a:xfrm>
            <a:prstGeom prst="line">
              <a:avLst/>
            </a:prstGeom>
            <a:noFill/>
            <a:ln w="38100" cap="rnd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823" name="Line 2138">
              <a:extLst>
                <a:ext uri="{FF2B5EF4-FFF2-40B4-BE49-F238E27FC236}">
                  <a16:creationId xmlns:a16="http://schemas.microsoft.com/office/drawing/2014/main" xmlns="" id="{53167B2D-1E23-49F8-ADBB-91ECE1D9934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406062" y="3273702"/>
              <a:ext cx="0" cy="12303"/>
            </a:xfrm>
            <a:prstGeom prst="line">
              <a:avLst/>
            </a:prstGeom>
            <a:noFill/>
            <a:ln w="38100" cap="rnd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824" name="Line 2139">
              <a:extLst>
                <a:ext uri="{FF2B5EF4-FFF2-40B4-BE49-F238E27FC236}">
                  <a16:creationId xmlns:a16="http://schemas.microsoft.com/office/drawing/2014/main" xmlns="" id="{45086787-D4A2-434B-A0B2-E8E002446F9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406062" y="3273702"/>
              <a:ext cx="16403" cy="0"/>
            </a:xfrm>
            <a:prstGeom prst="line">
              <a:avLst/>
            </a:prstGeom>
            <a:noFill/>
            <a:ln w="38100" cap="rnd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825" name="Line 2140">
              <a:extLst>
                <a:ext uri="{FF2B5EF4-FFF2-40B4-BE49-F238E27FC236}">
                  <a16:creationId xmlns:a16="http://schemas.microsoft.com/office/drawing/2014/main" xmlns="" id="{B6262CA4-E8FC-43B9-B852-CC83D3C750A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422465" y="3263450"/>
              <a:ext cx="0" cy="10253"/>
            </a:xfrm>
            <a:prstGeom prst="line">
              <a:avLst/>
            </a:prstGeom>
            <a:noFill/>
            <a:ln w="38100" cap="rnd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826" name="Line 2141">
              <a:extLst>
                <a:ext uri="{FF2B5EF4-FFF2-40B4-BE49-F238E27FC236}">
                  <a16:creationId xmlns:a16="http://schemas.microsoft.com/office/drawing/2014/main" xmlns="" id="{27363A4E-A835-4E2B-AA01-D40BA778366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422465" y="3263450"/>
              <a:ext cx="49210" cy="0"/>
            </a:xfrm>
            <a:prstGeom prst="line">
              <a:avLst/>
            </a:prstGeom>
            <a:noFill/>
            <a:ln w="38100" cap="rnd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827" name="Line 2142">
              <a:extLst>
                <a:ext uri="{FF2B5EF4-FFF2-40B4-BE49-F238E27FC236}">
                  <a16:creationId xmlns:a16="http://schemas.microsoft.com/office/drawing/2014/main" xmlns="" id="{6CC4AF79-3B18-4146-9F50-4796BA845F4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471675" y="3251147"/>
              <a:ext cx="0" cy="12303"/>
            </a:xfrm>
            <a:prstGeom prst="line">
              <a:avLst/>
            </a:prstGeom>
            <a:noFill/>
            <a:ln w="38100" cap="rnd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828" name="Line 2143">
              <a:extLst>
                <a:ext uri="{FF2B5EF4-FFF2-40B4-BE49-F238E27FC236}">
                  <a16:creationId xmlns:a16="http://schemas.microsoft.com/office/drawing/2014/main" xmlns="" id="{DAE45B73-D697-4ECE-B2F3-1ABA0670C92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471675" y="3251147"/>
              <a:ext cx="116873" cy="0"/>
            </a:xfrm>
            <a:prstGeom prst="line">
              <a:avLst/>
            </a:prstGeom>
            <a:noFill/>
            <a:ln w="38100" cap="rnd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829" name="Line 2144">
              <a:extLst>
                <a:ext uri="{FF2B5EF4-FFF2-40B4-BE49-F238E27FC236}">
                  <a16:creationId xmlns:a16="http://schemas.microsoft.com/office/drawing/2014/main" xmlns="" id="{31CA3C44-A677-404E-BD37-F0057A63B9B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588549" y="3251147"/>
              <a:ext cx="16403" cy="0"/>
            </a:xfrm>
            <a:prstGeom prst="line">
              <a:avLst/>
            </a:prstGeom>
            <a:noFill/>
            <a:ln w="38100" cap="rnd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830" name="Line 2145">
              <a:extLst>
                <a:ext uri="{FF2B5EF4-FFF2-40B4-BE49-F238E27FC236}">
                  <a16:creationId xmlns:a16="http://schemas.microsoft.com/office/drawing/2014/main" xmlns="" id="{5EA6DC1A-BFC7-46C4-A428-119929ED6B0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604952" y="3238844"/>
              <a:ext cx="0" cy="12303"/>
            </a:xfrm>
            <a:prstGeom prst="line">
              <a:avLst/>
            </a:prstGeom>
            <a:noFill/>
            <a:ln w="38100" cap="rnd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831" name="Line 2146">
              <a:extLst>
                <a:ext uri="{FF2B5EF4-FFF2-40B4-BE49-F238E27FC236}">
                  <a16:creationId xmlns:a16="http://schemas.microsoft.com/office/drawing/2014/main" xmlns="" id="{4F698701-F167-4CC2-BA20-F5C5D8F57FD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604952" y="3238844"/>
              <a:ext cx="16403" cy="0"/>
            </a:xfrm>
            <a:prstGeom prst="line">
              <a:avLst/>
            </a:prstGeom>
            <a:noFill/>
            <a:ln w="38100" cap="rnd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832" name="Line 2147">
              <a:extLst>
                <a:ext uri="{FF2B5EF4-FFF2-40B4-BE49-F238E27FC236}">
                  <a16:creationId xmlns:a16="http://schemas.microsoft.com/office/drawing/2014/main" xmlns="" id="{C3BE9D48-88A9-4335-A33D-791ED19C645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621356" y="3238844"/>
              <a:ext cx="82017" cy="0"/>
            </a:xfrm>
            <a:prstGeom prst="line">
              <a:avLst/>
            </a:prstGeom>
            <a:noFill/>
            <a:ln w="38100" cap="rnd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833" name="Line 2148">
              <a:extLst>
                <a:ext uri="{FF2B5EF4-FFF2-40B4-BE49-F238E27FC236}">
                  <a16:creationId xmlns:a16="http://schemas.microsoft.com/office/drawing/2014/main" xmlns="" id="{DF9FC371-9CC7-4E7F-BEF7-E2377F8BA8E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703373" y="3228593"/>
              <a:ext cx="0" cy="10253"/>
            </a:xfrm>
            <a:prstGeom prst="line">
              <a:avLst/>
            </a:prstGeom>
            <a:noFill/>
            <a:ln w="38100" cap="rnd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834" name="Line 2149">
              <a:extLst>
                <a:ext uri="{FF2B5EF4-FFF2-40B4-BE49-F238E27FC236}">
                  <a16:creationId xmlns:a16="http://schemas.microsoft.com/office/drawing/2014/main" xmlns="" id="{79F59D1A-A535-4F0A-BAD8-277A84CE0E9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703373" y="3228593"/>
              <a:ext cx="32807" cy="0"/>
            </a:xfrm>
            <a:prstGeom prst="line">
              <a:avLst/>
            </a:prstGeom>
            <a:noFill/>
            <a:ln w="38100" cap="rnd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835" name="Line 2150">
              <a:extLst>
                <a:ext uri="{FF2B5EF4-FFF2-40B4-BE49-F238E27FC236}">
                  <a16:creationId xmlns:a16="http://schemas.microsoft.com/office/drawing/2014/main" xmlns="" id="{80687D50-CB2C-4139-8A80-ABEA9B9D382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736179" y="3216290"/>
              <a:ext cx="0" cy="12303"/>
            </a:xfrm>
            <a:prstGeom prst="line">
              <a:avLst/>
            </a:prstGeom>
            <a:noFill/>
            <a:ln w="38100" cap="rnd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836" name="Line 2151">
              <a:extLst>
                <a:ext uri="{FF2B5EF4-FFF2-40B4-BE49-F238E27FC236}">
                  <a16:creationId xmlns:a16="http://schemas.microsoft.com/office/drawing/2014/main" xmlns="" id="{8803D118-B025-4B71-98AA-1DF7C6E2745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736179" y="3216290"/>
              <a:ext cx="84067" cy="0"/>
            </a:xfrm>
            <a:prstGeom prst="line">
              <a:avLst/>
            </a:prstGeom>
            <a:noFill/>
            <a:ln w="38100" cap="rnd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837" name="Line 2152">
              <a:extLst>
                <a:ext uri="{FF2B5EF4-FFF2-40B4-BE49-F238E27FC236}">
                  <a16:creationId xmlns:a16="http://schemas.microsoft.com/office/drawing/2014/main" xmlns="" id="{C8864A24-1A32-4DA6-ABFE-BFD18AD5901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820247" y="3216290"/>
              <a:ext cx="32807" cy="0"/>
            </a:xfrm>
            <a:prstGeom prst="line">
              <a:avLst/>
            </a:prstGeom>
            <a:noFill/>
            <a:ln w="38100" cap="rnd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838" name="Line 2153">
              <a:extLst>
                <a:ext uri="{FF2B5EF4-FFF2-40B4-BE49-F238E27FC236}">
                  <a16:creationId xmlns:a16="http://schemas.microsoft.com/office/drawing/2014/main" xmlns="" id="{B2E29E2D-3BE1-43F5-9D3E-FD3DBEE1B60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853054" y="3203988"/>
              <a:ext cx="0" cy="12303"/>
            </a:xfrm>
            <a:prstGeom prst="line">
              <a:avLst/>
            </a:prstGeom>
            <a:noFill/>
            <a:ln w="38100" cap="rnd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839" name="Line 2154">
              <a:extLst>
                <a:ext uri="{FF2B5EF4-FFF2-40B4-BE49-F238E27FC236}">
                  <a16:creationId xmlns:a16="http://schemas.microsoft.com/office/drawing/2014/main" xmlns="" id="{AFFA55FC-E447-4851-A072-D85C5DE3BF7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853054" y="3203988"/>
              <a:ext cx="16403" cy="0"/>
            </a:xfrm>
            <a:prstGeom prst="line">
              <a:avLst/>
            </a:prstGeom>
            <a:noFill/>
            <a:ln w="38100" cap="rnd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840" name="Line 2155">
              <a:extLst>
                <a:ext uri="{FF2B5EF4-FFF2-40B4-BE49-F238E27FC236}">
                  <a16:creationId xmlns:a16="http://schemas.microsoft.com/office/drawing/2014/main" xmlns="" id="{11F4B90C-73E2-4B01-B96A-8F8FB9FE9E6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869458" y="3181433"/>
              <a:ext cx="0" cy="22555"/>
            </a:xfrm>
            <a:prstGeom prst="line">
              <a:avLst/>
            </a:prstGeom>
            <a:noFill/>
            <a:ln w="38100" cap="rnd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841" name="Line 2156">
              <a:extLst>
                <a:ext uri="{FF2B5EF4-FFF2-40B4-BE49-F238E27FC236}">
                  <a16:creationId xmlns:a16="http://schemas.microsoft.com/office/drawing/2014/main" xmlns="" id="{761267D2-87AC-472B-8943-F2F1FDC1F1C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869458" y="3181433"/>
              <a:ext cx="16403" cy="0"/>
            </a:xfrm>
            <a:prstGeom prst="line">
              <a:avLst/>
            </a:prstGeom>
            <a:noFill/>
            <a:ln w="38100" cap="rnd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842" name="Line 2157">
              <a:extLst>
                <a:ext uri="{FF2B5EF4-FFF2-40B4-BE49-F238E27FC236}">
                  <a16:creationId xmlns:a16="http://schemas.microsoft.com/office/drawing/2014/main" xmlns="" id="{5C1B79C6-DC6A-48D0-894C-40E21AE8AE7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885861" y="3181433"/>
              <a:ext cx="51260" cy="0"/>
            </a:xfrm>
            <a:prstGeom prst="line">
              <a:avLst/>
            </a:prstGeom>
            <a:noFill/>
            <a:ln w="38100" cap="rnd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843" name="Line 2158">
              <a:extLst>
                <a:ext uri="{FF2B5EF4-FFF2-40B4-BE49-F238E27FC236}">
                  <a16:creationId xmlns:a16="http://schemas.microsoft.com/office/drawing/2014/main" xmlns="" id="{CF02E484-50A9-469B-B0F1-045E89F253F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937121" y="3181433"/>
              <a:ext cx="14352" cy="0"/>
            </a:xfrm>
            <a:prstGeom prst="line">
              <a:avLst/>
            </a:prstGeom>
            <a:noFill/>
            <a:ln w="38100" cap="rnd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844" name="Line 2159">
              <a:extLst>
                <a:ext uri="{FF2B5EF4-FFF2-40B4-BE49-F238E27FC236}">
                  <a16:creationId xmlns:a16="http://schemas.microsoft.com/office/drawing/2014/main" xmlns="" id="{FD8A350E-D64D-4B6A-B10A-9AF7FD7B447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951475" y="3169130"/>
              <a:ext cx="0" cy="12303"/>
            </a:xfrm>
            <a:prstGeom prst="line">
              <a:avLst/>
            </a:prstGeom>
            <a:noFill/>
            <a:ln w="38100" cap="rnd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845" name="Line 2160">
              <a:extLst>
                <a:ext uri="{FF2B5EF4-FFF2-40B4-BE49-F238E27FC236}">
                  <a16:creationId xmlns:a16="http://schemas.microsoft.com/office/drawing/2014/main" xmlns="" id="{CEDD400D-EDEF-4140-A002-1271C72AD6B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951475" y="3169130"/>
              <a:ext cx="116873" cy="0"/>
            </a:xfrm>
            <a:prstGeom prst="line">
              <a:avLst/>
            </a:prstGeom>
            <a:noFill/>
            <a:ln w="38100" cap="rnd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</p:grpSp>
      <p:sp>
        <p:nvSpPr>
          <p:cNvPr id="772" name="TextBox 771">
            <a:extLst>
              <a:ext uri="{FF2B5EF4-FFF2-40B4-BE49-F238E27FC236}">
                <a16:creationId xmlns:a16="http://schemas.microsoft.com/office/drawing/2014/main" xmlns="" id="{61E5B96A-CC29-4487-B425-27DF97081CEF}"/>
              </a:ext>
            </a:extLst>
          </p:cNvPr>
          <p:cNvSpPr txBox="1"/>
          <p:nvPr/>
        </p:nvSpPr>
        <p:spPr>
          <a:xfrm rot="16200000">
            <a:off x="1794708" y="2955589"/>
            <a:ext cx="23519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Clr>
                <a:srgbClr val="7F134C"/>
              </a:buClr>
            </a:pPr>
            <a:r>
              <a:rPr lang="en-US" sz="1400" b="1" dirty="0">
                <a:solidFill>
                  <a:srgbClr val="000000"/>
                </a:solidFill>
              </a:rPr>
              <a:t>Cumulative Incidence (%)</a:t>
            </a:r>
          </a:p>
        </p:txBody>
      </p:sp>
      <p:sp>
        <p:nvSpPr>
          <p:cNvPr id="773" name="TextBox 772">
            <a:extLst>
              <a:ext uri="{FF2B5EF4-FFF2-40B4-BE49-F238E27FC236}">
                <a16:creationId xmlns:a16="http://schemas.microsoft.com/office/drawing/2014/main" xmlns="" id="{6F5767E5-DA9A-4E01-B272-1788D932CE1E}"/>
              </a:ext>
            </a:extLst>
          </p:cNvPr>
          <p:cNvSpPr txBox="1"/>
          <p:nvPr/>
        </p:nvSpPr>
        <p:spPr>
          <a:xfrm>
            <a:off x="5091394" y="5464314"/>
            <a:ext cx="26789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Clr>
                <a:srgbClr val="7F134C"/>
              </a:buClr>
            </a:pPr>
            <a:r>
              <a:rPr lang="en-US" sz="1400" b="1" dirty="0">
                <a:solidFill>
                  <a:srgbClr val="000000"/>
                </a:solidFill>
              </a:rPr>
              <a:t>Months Since Randomization</a:t>
            </a:r>
          </a:p>
        </p:txBody>
      </p:sp>
      <p:sp>
        <p:nvSpPr>
          <p:cNvPr id="774" name="Rectangle 719">
            <a:extLst>
              <a:ext uri="{FF2B5EF4-FFF2-40B4-BE49-F238E27FC236}">
                <a16:creationId xmlns:a16="http://schemas.microsoft.com/office/drawing/2014/main" xmlns="" id="{0916E096-A51D-4B5C-BB63-210E2008B6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80580" y="3284709"/>
            <a:ext cx="249260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en-US" altLang="en-US" sz="1400" b="1" dirty="0">
                <a:solidFill>
                  <a:srgbClr val="7F134C"/>
                </a:solidFill>
                <a:latin typeface="Arial" panose="020B0604020202020204"/>
              </a:rPr>
              <a:t>Ticagrelor Monotherapy 4.0%</a:t>
            </a:r>
            <a:endParaRPr lang="en-US" altLang="en-US" sz="1600" b="1" dirty="0">
              <a:solidFill>
                <a:srgbClr val="7F134C"/>
              </a:solidFill>
              <a:latin typeface="Arial" panose="020B0604020202020204"/>
            </a:endParaRPr>
          </a:p>
        </p:txBody>
      </p:sp>
      <p:sp>
        <p:nvSpPr>
          <p:cNvPr id="775" name="Rectangle 725">
            <a:extLst>
              <a:ext uri="{FF2B5EF4-FFF2-40B4-BE49-F238E27FC236}">
                <a16:creationId xmlns:a16="http://schemas.microsoft.com/office/drawing/2014/main" xmlns="" id="{DA273592-0A9C-4967-AC1E-708CDDA56D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57860" y="2140685"/>
            <a:ext cx="185942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en-US" altLang="en-US" sz="1400" b="1" dirty="0">
                <a:solidFill>
                  <a:srgbClr val="0D3759"/>
                </a:solidFill>
                <a:latin typeface="Arial" panose="020B0604020202020204"/>
              </a:rPr>
              <a:t>Ticagrelor DAPT 7.1%</a:t>
            </a:r>
          </a:p>
        </p:txBody>
      </p:sp>
      <p:grpSp>
        <p:nvGrpSpPr>
          <p:cNvPr id="722" name="Group 721">
            <a:extLst>
              <a:ext uri="{FF2B5EF4-FFF2-40B4-BE49-F238E27FC236}">
                <a16:creationId xmlns:a16="http://schemas.microsoft.com/office/drawing/2014/main" xmlns="" id="{056560F0-F112-4D6D-BB5D-45E61242E0F0}"/>
              </a:ext>
            </a:extLst>
          </p:cNvPr>
          <p:cNvGrpSpPr/>
          <p:nvPr/>
        </p:nvGrpSpPr>
        <p:grpSpPr>
          <a:xfrm>
            <a:off x="9552999" y="6166633"/>
            <a:ext cx="2480138" cy="352630"/>
            <a:chOff x="8477663" y="6376696"/>
            <a:chExt cx="2480138" cy="352630"/>
          </a:xfrm>
        </p:grpSpPr>
        <p:sp>
          <p:nvSpPr>
            <p:cNvPr id="723" name="Rounded Rectangle 20">
              <a:hlinkClick r:id="rId3" action="ppaction://hlinksldjump"/>
              <a:extLst>
                <a:ext uri="{FF2B5EF4-FFF2-40B4-BE49-F238E27FC236}">
                  <a16:creationId xmlns:a16="http://schemas.microsoft.com/office/drawing/2014/main" xmlns="" id="{F5F4E252-E078-40A0-B7B3-3B59D772A278}"/>
                </a:ext>
              </a:extLst>
            </p:cNvPr>
            <p:cNvSpPr/>
            <p:nvPr/>
          </p:nvSpPr>
          <p:spPr>
            <a:xfrm>
              <a:off x="8477663" y="6376696"/>
              <a:ext cx="2480138" cy="35263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>
                <a:defRPr/>
              </a:pPr>
              <a:r>
                <a:rPr lang="en-US" sz="1100" b="1" dirty="0">
                  <a:solidFill>
                    <a:srgbClr val="000000"/>
                  </a:solidFill>
                </a:rPr>
                <a:t>Definitions of BARC Bleeding</a:t>
              </a:r>
              <a:endParaRPr lang="en-US" sz="1100" dirty="0">
                <a:solidFill>
                  <a:srgbClr val="000000"/>
                </a:solidFill>
              </a:endParaRPr>
            </a:p>
          </p:txBody>
        </p:sp>
        <p:pic>
          <p:nvPicPr>
            <p:cNvPr id="724" name="Picture 723">
              <a:hlinkClick r:id="rId3" action="ppaction://hlinksldjump"/>
              <a:extLst>
                <a:ext uri="{FF2B5EF4-FFF2-40B4-BE49-F238E27FC236}">
                  <a16:creationId xmlns:a16="http://schemas.microsoft.com/office/drawing/2014/main" xmlns="" id="{4DCE630C-2605-4FC8-8AF6-457A0C0F511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12762" y="6402135"/>
              <a:ext cx="301752" cy="30175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14505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33C25F1-0EC7-47B2-9326-B3E6A7CE957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199" y="5822472"/>
            <a:ext cx="11277599" cy="100584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dirty="0"/>
              <a:t>Note: The key secondary endpoint was performed in the per protocol cohort, including those who were randomized and completed all study-related contacts without any major protocol deviations.</a:t>
            </a:r>
            <a:r>
              <a:rPr lang="en-GB" baseline="30000" dirty="0"/>
              <a:t>2</a:t>
            </a:r>
            <a:endParaRPr lang="en-GB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baseline="30000" dirty="0" err="1"/>
              <a:t>a</a:t>
            </a:r>
            <a:r>
              <a:rPr lang="en-GB" dirty="0" err="1"/>
              <a:t>Non</a:t>
            </a:r>
            <a:r>
              <a:rPr lang="en-GB" dirty="0"/>
              <a:t>-inferiority was tested at a one-sided alpha level of 0.025 using 1.6% as the absolute upper limit of the 95% CI.</a:t>
            </a:r>
            <a:r>
              <a:rPr lang="en-GB" baseline="30000" dirty="0"/>
              <a:t>2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1. Mehran R et al. Online ahead of print. </a:t>
            </a:r>
            <a:r>
              <a:rPr lang="en-US" i="1" dirty="0"/>
              <a:t>N </a:t>
            </a:r>
            <a:r>
              <a:rPr lang="en-US" i="1" dirty="0" err="1"/>
              <a:t>Engl</a:t>
            </a:r>
            <a:r>
              <a:rPr lang="en-US" i="1" dirty="0"/>
              <a:t> J Med</a:t>
            </a:r>
            <a:r>
              <a:rPr lang="en-US" dirty="0"/>
              <a:t>. 2019; 2. Baber U et al. </a:t>
            </a:r>
            <a:r>
              <a:rPr lang="en-US" i="1" dirty="0"/>
              <a:t>Am Heart J. </a:t>
            </a:r>
            <a:r>
              <a:rPr lang="en-US" dirty="0"/>
              <a:t>2016;182:125-134.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3050F544-6047-4A0C-BBBC-83E8D9134D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TWILIGHT: Key Secondary Endpoint</a:t>
            </a:r>
            <a:r>
              <a:rPr lang="en-US" baseline="30000" dirty="0"/>
              <a:t>1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7969685F-2A62-4981-9441-1169A534BF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432E5-F8E0-41AE-9A6B-AD730338B005}" type="slidenum">
              <a:rPr lang="en-US" smtClean="0">
                <a:solidFill>
                  <a:srgbClr val="000000"/>
                </a:solidFill>
              </a:rPr>
              <a:pPr/>
              <a:t>34</a:t>
            </a:fld>
            <a:endParaRPr lang="en-US" dirty="0">
              <a:solidFill>
                <a:srgbClr val="000000"/>
              </a:solidFill>
            </a:endParaRPr>
          </a:p>
        </p:txBody>
      </p:sp>
      <p:grpSp>
        <p:nvGrpSpPr>
          <p:cNvPr id="575" name="Group 574">
            <a:extLst>
              <a:ext uri="{FF2B5EF4-FFF2-40B4-BE49-F238E27FC236}">
                <a16:creationId xmlns:a16="http://schemas.microsoft.com/office/drawing/2014/main" xmlns="" id="{F8ED1227-5172-44B5-90CE-C53E01959666}"/>
              </a:ext>
            </a:extLst>
          </p:cNvPr>
          <p:cNvGrpSpPr/>
          <p:nvPr/>
        </p:nvGrpSpPr>
        <p:grpSpPr>
          <a:xfrm>
            <a:off x="3552808" y="3580384"/>
            <a:ext cx="5588063" cy="1479918"/>
            <a:chOff x="3681089" y="3615082"/>
            <a:chExt cx="6036280" cy="1598622"/>
          </a:xfrm>
        </p:grpSpPr>
        <p:grpSp>
          <p:nvGrpSpPr>
            <p:cNvPr id="581" name="Group 1393">
              <a:extLst>
                <a:ext uri="{FF2B5EF4-FFF2-40B4-BE49-F238E27FC236}">
                  <a16:creationId xmlns:a16="http://schemas.microsoft.com/office/drawing/2014/main" xmlns="" id="{9CC84487-A0B5-4140-8449-F4EB8498BB8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81089" y="4024460"/>
              <a:ext cx="4349642" cy="1189244"/>
              <a:chOff x="2870" y="2244"/>
              <a:chExt cx="2125" cy="581"/>
            </a:xfrm>
          </p:grpSpPr>
          <p:sp>
            <p:nvSpPr>
              <p:cNvPr id="645" name="Line 1194">
                <a:extLst>
                  <a:ext uri="{FF2B5EF4-FFF2-40B4-BE49-F238E27FC236}">
                    <a16:creationId xmlns:a16="http://schemas.microsoft.com/office/drawing/2014/main" xmlns="" id="{D882608E-B9BC-4D8E-B299-D4C4AC2FAE4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70" y="2825"/>
                <a:ext cx="4" cy="0"/>
              </a:xfrm>
              <a:prstGeom prst="line">
                <a:avLst/>
              </a:prstGeom>
              <a:noFill/>
              <a:ln w="38100" cap="rnd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646" name="Line 1195">
                <a:extLst>
                  <a:ext uri="{FF2B5EF4-FFF2-40B4-BE49-F238E27FC236}">
                    <a16:creationId xmlns:a16="http://schemas.microsoft.com/office/drawing/2014/main" xmlns="" id="{82700B5F-8CD0-4442-A553-4515FD0695C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74" y="2825"/>
                <a:ext cx="28" cy="0"/>
              </a:xfrm>
              <a:prstGeom prst="line">
                <a:avLst/>
              </a:prstGeom>
              <a:noFill/>
              <a:ln w="38100" cap="rnd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647" name="Line 1196">
                <a:extLst>
                  <a:ext uri="{FF2B5EF4-FFF2-40B4-BE49-F238E27FC236}">
                    <a16:creationId xmlns:a16="http://schemas.microsoft.com/office/drawing/2014/main" xmlns="" id="{F0D35B02-5ADB-44C5-B47A-A83E9D37848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902" y="2819"/>
                <a:ext cx="0" cy="6"/>
              </a:xfrm>
              <a:prstGeom prst="line">
                <a:avLst/>
              </a:prstGeom>
              <a:noFill/>
              <a:ln w="38100" cap="rnd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648" name="Line 1197">
                <a:extLst>
                  <a:ext uri="{FF2B5EF4-FFF2-40B4-BE49-F238E27FC236}">
                    <a16:creationId xmlns:a16="http://schemas.microsoft.com/office/drawing/2014/main" xmlns="" id="{F0C43497-807E-47E1-84F9-CAD28016DFD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02" y="2819"/>
                <a:ext cx="24" cy="0"/>
              </a:xfrm>
              <a:prstGeom prst="line">
                <a:avLst/>
              </a:prstGeom>
              <a:noFill/>
              <a:ln w="38100" cap="rnd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649" name="Line 1198">
                <a:extLst>
                  <a:ext uri="{FF2B5EF4-FFF2-40B4-BE49-F238E27FC236}">
                    <a16:creationId xmlns:a16="http://schemas.microsoft.com/office/drawing/2014/main" xmlns="" id="{30A47598-7493-427A-8174-A8DA6543263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926" y="2813"/>
                <a:ext cx="0" cy="6"/>
              </a:xfrm>
              <a:prstGeom prst="line">
                <a:avLst/>
              </a:prstGeom>
              <a:noFill/>
              <a:ln w="38100" cap="rnd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650" name="Line 1199">
                <a:extLst>
                  <a:ext uri="{FF2B5EF4-FFF2-40B4-BE49-F238E27FC236}">
                    <a16:creationId xmlns:a16="http://schemas.microsoft.com/office/drawing/2014/main" xmlns="" id="{4B2A535A-D14C-405F-BB57-8259A531A65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26" y="2813"/>
                <a:ext cx="8" cy="0"/>
              </a:xfrm>
              <a:prstGeom prst="line">
                <a:avLst/>
              </a:prstGeom>
              <a:noFill/>
              <a:ln w="38100" cap="rnd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651" name="Line 1200">
                <a:extLst>
                  <a:ext uri="{FF2B5EF4-FFF2-40B4-BE49-F238E27FC236}">
                    <a16:creationId xmlns:a16="http://schemas.microsoft.com/office/drawing/2014/main" xmlns="" id="{047D1736-6B01-4DDB-B7F7-65CA3FE9EE1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934" y="2807"/>
                <a:ext cx="0" cy="6"/>
              </a:xfrm>
              <a:prstGeom prst="line">
                <a:avLst/>
              </a:prstGeom>
              <a:noFill/>
              <a:ln w="38100" cap="rnd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652" name="Line 1201">
                <a:extLst>
                  <a:ext uri="{FF2B5EF4-FFF2-40B4-BE49-F238E27FC236}">
                    <a16:creationId xmlns:a16="http://schemas.microsoft.com/office/drawing/2014/main" xmlns="" id="{31685C4B-B4A4-4716-984D-6E336DC43FC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34" y="2807"/>
                <a:ext cx="17" cy="0"/>
              </a:xfrm>
              <a:prstGeom prst="line">
                <a:avLst/>
              </a:prstGeom>
              <a:noFill/>
              <a:ln w="38100" cap="rnd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653" name="Line 1202">
                <a:extLst>
                  <a:ext uri="{FF2B5EF4-FFF2-40B4-BE49-F238E27FC236}">
                    <a16:creationId xmlns:a16="http://schemas.microsoft.com/office/drawing/2014/main" xmlns="" id="{C29C3216-3F42-4646-B4C3-0E4DA166718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951" y="2802"/>
                <a:ext cx="0" cy="5"/>
              </a:xfrm>
              <a:prstGeom prst="line">
                <a:avLst/>
              </a:prstGeom>
              <a:noFill/>
              <a:ln w="38100" cap="rnd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654" name="Line 1203">
                <a:extLst>
                  <a:ext uri="{FF2B5EF4-FFF2-40B4-BE49-F238E27FC236}">
                    <a16:creationId xmlns:a16="http://schemas.microsoft.com/office/drawing/2014/main" xmlns="" id="{5C9231AA-2FD1-432D-ADCE-6DBD7610AE3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51" y="2802"/>
                <a:ext cx="16" cy="0"/>
              </a:xfrm>
              <a:prstGeom prst="line">
                <a:avLst/>
              </a:prstGeom>
              <a:noFill/>
              <a:ln w="38100" cap="rnd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655" name="Line 1204">
                <a:extLst>
                  <a:ext uri="{FF2B5EF4-FFF2-40B4-BE49-F238E27FC236}">
                    <a16:creationId xmlns:a16="http://schemas.microsoft.com/office/drawing/2014/main" xmlns="" id="{12C570AC-50E1-451B-9EC5-94E45EF3D42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67" y="2802"/>
                <a:ext cx="16" cy="0"/>
              </a:xfrm>
              <a:prstGeom prst="line">
                <a:avLst/>
              </a:prstGeom>
              <a:noFill/>
              <a:ln w="38100" cap="rnd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656" name="Line 1205">
                <a:extLst>
                  <a:ext uri="{FF2B5EF4-FFF2-40B4-BE49-F238E27FC236}">
                    <a16:creationId xmlns:a16="http://schemas.microsoft.com/office/drawing/2014/main" xmlns="" id="{D31E2866-0F0F-4A38-B81A-2263FA89DB7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983" y="2796"/>
                <a:ext cx="0" cy="6"/>
              </a:xfrm>
              <a:prstGeom prst="line">
                <a:avLst/>
              </a:prstGeom>
              <a:noFill/>
              <a:ln w="38100" cap="rnd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657" name="Line 1206">
                <a:extLst>
                  <a:ext uri="{FF2B5EF4-FFF2-40B4-BE49-F238E27FC236}">
                    <a16:creationId xmlns:a16="http://schemas.microsoft.com/office/drawing/2014/main" xmlns="" id="{A6F8805C-3C61-41B2-A09E-39ED7F0A697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83" y="2796"/>
                <a:ext cx="16" cy="0"/>
              </a:xfrm>
              <a:prstGeom prst="line">
                <a:avLst/>
              </a:prstGeom>
              <a:noFill/>
              <a:ln w="38100" cap="rnd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658" name="Line 1207">
                <a:extLst>
                  <a:ext uri="{FF2B5EF4-FFF2-40B4-BE49-F238E27FC236}">
                    <a16:creationId xmlns:a16="http://schemas.microsoft.com/office/drawing/2014/main" xmlns="" id="{7F33E9BC-7B86-4B83-8384-546DBD17F20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999" y="2791"/>
                <a:ext cx="0" cy="5"/>
              </a:xfrm>
              <a:prstGeom prst="line">
                <a:avLst/>
              </a:prstGeom>
              <a:noFill/>
              <a:ln w="38100" cap="rnd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659" name="Line 1208">
                <a:extLst>
                  <a:ext uri="{FF2B5EF4-FFF2-40B4-BE49-F238E27FC236}">
                    <a16:creationId xmlns:a16="http://schemas.microsoft.com/office/drawing/2014/main" xmlns="" id="{3A475F82-A4C1-449A-AA31-4A4621573AD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99" y="2791"/>
                <a:ext cx="16" cy="0"/>
              </a:xfrm>
              <a:prstGeom prst="line">
                <a:avLst/>
              </a:prstGeom>
              <a:noFill/>
              <a:ln w="38100" cap="rnd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660" name="Line 1209">
                <a:extLst>
                  <a:ext uri="{FF2B5EF4-FFF2-40B4-BE49-F238E27FC236}">
                    <a16:creationId xmlns:a16="http://schemas.microsoft.com/office/drawing/2014/main" xmlns="" id="{E0719DA0-44B4-4353-AB94-FD635A49F0F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15" y="2791"/>
                <a:ext cx="8" cy="0"/>
              </a:xfrm>
              <a:prstGeom prst="line">
                <a:avLst/>
              </a:prstGeom>
              <a:noFill/>
              <a:ln w="38100" cap="rnd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661" name="Line 1210">
                <a:extLst>
                  <a:ext uri="{FF2B5EF4-FFF2-40B4-BE49-F238E27FC236}">
                    <a16:creationId xmlns:a16="http://schemas.microsoft.com/office/drawing/2014/main" xmlns="" id="{27BB5713-4277-4036-A349-7A64A25DE3C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23" y="2791"/>
                <a:ext cx="16" cy="0"/>
              </a:xfrm>
              <a:prstGeom prst="line">
                <a:avLst/>
              </a:prstGeom>
              <a:noFill/>
              <a:ln w="38100" cap="rnd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662" name="Line 1211">
                <a:extLst>
                  <a:ext uri="{FF2B5EF4-FFF2-40B4-BE49-F238E27FC236}">
                    <a16:creationId xmlns:a16="http://schemas.microsoft.com/office/drawing/2014/main" xmlns="" id="{A9117BCB-9EA4-41BE-8D19-58B23AE6C19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9" y="2791"/>
                <a:ext cx="16" cy="0"/>
              </a:xfrm>
              <a:prstGeom prst="line">
                <a:avLst/>
              </a:prstGeom>
              <a:noFill/>
              <a:ln w="38100" cap="rnd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663" name="Line 1212">
                <a:extLst>
                  <a:ext uri="{FF2B5EF4-FFF2-40B4-BE49-F238E27FC236}">
                    <a16:creationId xmlns:a16="http://schemas.microsoft.com/office/drawing/2014/main" xmlns="" id="{4026CCBE-C9B8-422D-94B2-5793097CA9C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055" y="2785"/>
                <a:ext cx="0" cy="6"/>
              </a:xfrm>
              <a:prstGeom prst="line">
                <a:avLst/>
              </a:prstGeom>
              <a:noFill/>
              <a:ln w="38100" cap="rnd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664" name="Line 1213">
                <a:extLst>
                  <a:ext uri="{FF2B5EF4-FFF2-40B4-BE49-F238E27FC236}">
                    <a16:creationId xmlns:a16="http://schemas.microsoft.com/office/drawing/2014/main" xmlns="" id="{55B504F5-C2CA-4CE3-A814-881F88D2426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55" y="2785"/>
                <a:ext cx="9" cy="0"/>
              </a:xfrm>
              <a:prstGeom prst="line">
                <a:avLst/>
              </a:prstGeom>
              <a:noFill/>
              <a:ln w="38100" cap="rnd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665" name="Line 1214">
                <a:extLst>
                  <a:ext uri="{FF2B5EF4-FFF2-40B4-BE49-F238E27FC236}">
                    <a16:creationId xmlns:a16="http://schemas.microsoft.com/office/drawing/2014/main" xmlns="" id="{F2522AF4-C6B6-49DF-886E-06044D964FC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64" y="2785"/>
                <a:ext cx="8" cy="0"/>
              </a:xfrm>
              <a:prstGeom prst="line">
                <a:avLst/>
              </a:prstGeom>
              <a:noFill/>
              <a:ln w="38100" cap="rnd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666" name="Line 1215">
                <a:extLst>
                  <a:ext uri="{FF2B5EF4-FFF2-40B4-BE49-F238E27FC236}">
                    <a16:creationId xmlns:a16="http://schemas.microsoft.com/office/drawing/2014/main" xmlns="" id="{4D21E315-D36F-4F7F-9341-96C03AF4C60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72" y="2785"/>
                <a:ext cx="8" cy="0"/>
              </a:xfrm>
              <a:prstGeom prst="line">
                <a:avLst/>
              </a:prstGeom>
              <a:noFill/>
              <a:ln w="38100" cap="rnd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667" name="Line 1216">
                <a:extLst>
                  <a:ext uri="{FF2B5EF4-FFF2-40B4-BE49-F238E27FC236}">
                    <a16:creationId xmlns:a16="http://schemas.microsoft.com/office/drawing/2014/main" xmlns="" id="{BD1C5415-11BF-4173-80B3-6063F687F21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080" y="2774"/>
                <a:ext cx="0" cy="11"/>
              </a:xfrm>
              <a:prstGeom prst="line">
                <a:avLst/>
              </a:prstGeom>
              <a:noFill/>
              <a:ln w="38100" cap="rnd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668" name="Line 1217">
                <a:extLst>
                  <a:ext uri="{FF2B5EF4-FFF2-40B4-BE49-F238E27FC236}">
                    <a16:creationId xmlns:a16="http://schemas.microsoft.com/office/drawing/2014/main" xmlns="" id="{731862C8-7EB6-4C68-9C0F-5FA02A3A185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80" y="2774"/>
                <a:ext cx="24" cy="0"/>
              </a:xfrm>
              <a:prstGeom prst="line">
                <a:avLst/>
              </a:prstGeom>
              <a:noFill/>
              <a:ln w="38100" cap="rnd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669" name="Line 1218">
                <a:extLst>
                  <a:ext uri="{FF2B5EF4-FFF2-40B4-BE49-F238E27FC236}">
                    <a16:creationId xmlns:a16="http://schemas.microsoft.com/office/drawing/2014/main" xmlns="" id="{7D79594D-4ABE-493A-80F9-F490A42619B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04" y="2774"/>
                <a:ext cx="8" cy="0"/>
              </a:xfrm>
              <a:prstGeom prst="line">
                <a:avLst/>
              </a:prstGeom>
              <a:noFill/>
              <a:ln w="38100" cap="rnd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670" name="Line 1219">
                <a:extLst>
                  <a:ext uri="{FF2B5EF4-FFF2-40B4-BE49-F238E27FC236}">
                    <a16:creationId xmlns:a16="http://schemas.microsoft.com/office/drawing/2014/main" xmlns="" id="{B0110B4F-2E26-465B-B412-DB1FD7E696E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12" y="2774"/>
                <a:ext cx="8" cy="0"/>
              </a:xfrm>
              <a:prstGeom prst="line">
                <a:avLst/>
              </a:prstGeom>
              <a:noFill/>
              <a:ln w="38100" cap="rnd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671" name="Line 1220">
                <a:extLst>
                  <a:ext uri="{FF2B5EF4-FFF2-40B4-BE49-F238E27FC236}">
                    <a16:creationId xmlns:a16="http://schemas.microsoft.com/office/drawing/2014/main" xmlns="" id="{E426CDDC-10BC-4DA0-A08F-36D9FD12850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20" y="2774"/>
                <a:ext cx="16" cy="0"/>
              </a:xfrm>
              <a:prstGeom prst="line">
                <a:avLst/>
              </a:prstGeom>
              <a:noFill/>
              <a:ln w="38100" cap="rnd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672" name="Line 1221">
                <a:extLst>
                  <a:ext uri="{FF2B5EF4-FFF2-40B4-BE49-F238E27FC236}">
                    <a16:creationId xmlns:a16="http://schemas.microsoft.com/office/drawing/2014/main" xmlns="" id="{75E95960-A768-410B-9A55-5898C548A9D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36" y="2774"/>
                <a:ext cx="9" cy="0"/>
              </a:xfrm>
              <a:prstGeom prst="line">
                <a:avLst/>
              </a:prstGeom>
              <a:noFill/>
              <a:ln w="38100" cap="rnd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673" name="Line 1222">
                <a:extLst>
                  <a:ext uri="{FF2B5EF4-FFF2-40B4-BE49-F238E27FC236}">
                    <a16:creationId xmlns:a16="http://schemas.microsoft.com/office/drawing/2014/main" xmlns="" id="{F17D5331-BDED-4DD1-BA8E-79F45E5D735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145" y="2768"/>
                <a:ext cx="0" cy="6"/>
              </a:xfrm>
              <a:prstGeom prst="line">
                <a:avLst/>
              </a:prstGeom>
              <a:noFill/>
              <a:ln w="38100" cap="rnd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674" name="Line 1223">
                <a:extLst>
                  <a:ext uri="{FF2B5EF4-FFF2-40B4-BE49-F238E27FC236}">
                    <a16:creationId xmlns:a16="http://schemas.microsoft.com/office/drawing/2014/main" xmlns="" id="{C524C3B7-5D42-48EB-B2BF-0A200CC2E3B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45" y="2768"/>
                <a:ext cx="8" cy="0"/>
              </a:xfrm>
              <a:prstGeom prst="line">
                <a:avLst/>
              </a:prstGeom>
              <a:noFill/>
              <a:ln w="38100" cap="rnd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675" name="Line 1224">
                <a:extLst>
                  <a:ext uri="{FF2B5EF4-FFF2-40B4-BE49-F238E27FC236}">
                    <a16:creationId xmlns:a16="http://schemas.microsoft.com/office/drawing/2014/main" xmlns="" id="{7978A1A9-1876-47D4-A139-DFEC4C2F735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53" y="2768"/>
                <a:ext cx="8" cy="0"/>
              </a:xfrm>
              <a:prstGeom prst="line">
                <a:avLst/>
              </a:prstGeom>
              <a:noFill/>
              <a:ln w="38100" cap="rnd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676" name="Line 1225">
                <a:extLst>
                  <a:ext uri="{FF2B5EF4-FFF2-40B4-BE49-F238E27FC236}">
                    <a16:creationId xmlns:a16="http://schemas.microsoft.com/office/drawing/2014/main" xmlns="" id="{CD99001A-56D3-4BA6-8CAC-3C4F56F568F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61" y="2768"/>
                <a:ext cx="16" cy="0"/>
              </a:xfrm>
              <a:prstGeom prst="line">
                <a:avLst/>
              </a:prstGeom>
              <a:noFill/>
              <a:ln w="38100" cap="rnd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677" name="Line 1226">
                <a:extLst>
                  <a:ext uri="{FF2B5EF4-FFF2-40B4-BE49-F238E27FC236}">
                    <a16:creationId xmlns:a16="http://schemas.microsoft.com/office/drawing/2014/main" xmlns="" id="{0CB73F69-DE12-4777-931F-87586F771FD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177" y="2762"/>
                <a:ext cx="0" cy="6"/>
              </a:xfrm>
              <a:prstGeom prst="line">
                <a:avLst/>
              </a:prstGeom>
              <a:noFill/>
              <a:ln w="38100" cap="rnd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678" name="Line 1227">
                <a:extLst>
                  <a:ext uri="{FF2B5EF4-FFF2-40B4-BE49-F238E27FC236}">
                    <a16:creationId xmlns:a16="http://schemas.microsoft.com/office/drawing/2014/main" xmlns="" id="{E9F677A9-6B05-422B-892B-B904969CE34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77" y="2762"/>
                <a:ext cx="24" cy="0"/>
              </a:xfrm>
              <a:prstGeom prst="line">
                <a:avLst/>
              </a:prstGeom>
              <a:noFill/>
              <a:ln w="38100" cap="rnd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679" name="Line 1228">
                <a:extLst>
                  <a:ext uri="{FF2B5EF4-FFF2-40B4-BE49-F238E27FC236}">
                    <a16:creationId xmlns:a16="http://schemas.microsoft.com/office/drawing/2014/main" xmlns="" id="{043E1DAB-6E07-455E-BF8F-DFC9E22CCA7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201" y="2757"/>
                <a:ext cx="0" cy="5"/>
              </a:xfrm>
              <a:prstGeom prst="line">
                <a:avLst/>
              </a:prstGeom>
              <a:noFill/>
              <a:ln w="38100" cap="rnd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680" name="Line 1229">
                <a:extLst>
                  <a:ext uri="{FF2B5EF4-FFF2-40B4-BE49-F238E27FC236}">
                    <a16:creationId xmlns:a16="http://schemas.microsoft.com/office/drawing/2014/main" xmlns="" id="{2780A377-1618-49FC-8A77-507BDCEFAEB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01" y="2757"/>
                <a:ext cx="8" cy="0"/>
              </a:xfrm>
              <a:prstGeom prst="line">
                <a:avLst/>
              </a:prstGeom>
              <a:noFill/>
              <a:ln w="38100" cap="rnd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681" name="Line 1230">
                <a:extLst>
                  <a:ext uri="{FF2B5EF4-FFF2-40B4-BE49-F238E27FC236}">
                    <a16:creationId xmlns:a16="http://schemas.microsoft.com/office/drawing/2014/main" xmlns="" id="{E93D6242-6438-4D2A-860B-43496B3A2D7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09" y="2757"/>
                <a:ext cx="32" cy="0"/>
              </a:xfrm>
              <a:prstGeom prst="line">
                <a:avLst/>
              </a:prstGeom>
              <a:noFill/>
              <a:ln w="38100" cap="rnd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682" name="Line 1231">
                <a:extLst>
                  <a:ext uri="{FF2B5EF4-FFF2-40B4-BE49-F238E27FC236}">
                    <a16:creationId xmlns:a16="http://schemas.microsoft.com/office/drawing/2014/main" xmlns="" id="{3D74BD8F-4688-4FAE-A1F7-A7FD3C7E76F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241" y="2751"/>
                <a:ext cx="0" cy="6"/>
              </a:xfrm>
              <a:prstGeom prst="line">
                <a:avLst/>
              </a:prstGeom>
              <a:noFill/>
              <a:ln w="38100" cap="rnd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683" name="Line 1232">
                <a:extLst>
                  <a:ext uri="{FF2B5EF4-FFF2-40B4-BE49-F238E27FC236}">
                    <a16:creationId xmlns:a16="http://schemas.microsoft.com/office/drawing/2014/main" xmlns="" id="{48494F41-787B-4433-A9BF-1E9D706982D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41" y="2751"/>
                <a:ext cx="8" cy="0"/>
              </a:xfrm>
              <a:prstGeom prst="line">
                <a:avLst/>
              </a:prstGeom>
              <a:noFill/>
              <a:ln w="38100" cap="rnd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684" name="Line 1233">
                <a:extLst>
                  <a:ext uri="{FF2B5EF4-FFF2-40B4-BE49-F238E27FC236}">
                    <a16:creationId xmlns:a16="http://schemas.microsoft.com/office/drawing/2014/main" xmlns="" id="{98B9EF25-7727-44E4-967A-1584F454006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249" y="2740"/>
                <a:ext cx="0" cy="11"/>
              </a:xfrm>
              <a:prstGeom prst="line">
                <a:avLst/>
              </a:prstGeom>
              <a:noFill/>
              <a:ln w="38100" cap="rnd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685" name="Line 1234">
                <a:extLst>
                  <a:ext uri="{FF2B5EF4-FFF2-40B4-BE49-F238E27FC236}">
                    <a16:creationId xmlns:a16="http://schemas.microsoft.com/office/drawing/2014/main" xmlns="" id="{CF104B2D-69B5-4A9B-B664-C74473371F3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49" y="2740"/>
                <a:ext cx="9" cy="0"/>
              </a:xfrm>
              <a:prstGeom prst="line">
                <a:avLst/>
              </a:prstGeom>
              <a:noFill/>
              <a:ln w="38100" cap="rnd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686" name="Line 1235">
                <a:extLst>
                  <a:ext uri="{FF2B5EF4-FFF2-40B4-BE49-F238E27FC236}">
                    <a16:creationId xmlns:a16="http://schemas.microsoft.com/office/drawing/2014/main" xmlns="" id="{DDA883FF-2985-4DD2-B199-6A5B381B5D1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258" y="2723"/>
                <a:ext cx="0" cy="17"/>
              </a:xfrm>
              <a:prstGeom prst="line">
                <a:avLst/>
              </a:prstGeom>
              <a:noFill/>
              <a:ln w="38100" cap="rnd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687" name="Line 1236">
                <a:extLst>
                  <a:ext uri="{FF2B5EF4-FFF2-40B4-BE49-F238E27FC236}">
                    <a16:creationId xmlns:a16="http://schemas.microsoft.com/office/drawing/2014/main" xmlns="" id="{D251B8E2-8409-4BC4-AC2D-CF99ACB7E44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58" y="2723"/>
                <a:ext cx="8" cy="0"/>
              </a:xfrm>
              <a:prstGeom prst="line">
                <a:avLst/>
              </a:prstGeom>
              <a:noFill/>
              <a:ln w="38100" cap="rnd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688" name="Line 1237">
                <a:extLst>
                  <a:ext uri="{FF2B5EF4-FFF2-40B4-BE49-F238E27FC236}">
                    <a16:creationId xmlns:a16="http://schemas.microsoft.com/office/drawing/2014/main" xmlns="" id="{2343BC78-8666-4F78-8BE9-94BF0252DA6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266" y="2717"/>
                <a:ext cx="0" cy="6"/>
              </a:xfrm>
              <a:prstGeom prst="line">
                <a:avLst/>
              </a:prstGeom>
              <a:noFill/>
              <a:ln w="38100" cap="rnd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689" name="Line 1238">
                <a:extLst>
                  <a:ext uri="{FF2B5EF4-FFF2-40B4-BE49-F238E27FC236}">
                    <a16:creationId xmlns:a16="http://schemas.microsoft.com/office/drawing/2014/main" xmlns="" id="{FAE9E4CE-A852-4299-87F2-76A650259CA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66" y="2717"/>
                <a:ext cx="72" cy="0"/>
              </a:xfrm>
              <a:prstGeom prst="line">
                <a:avLst/>
              </a:prstGeom>
              <a:noFill/>
              <a:ln w="38100" cap="rnd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690" name="Line 1239">
                <a:extLst>
                  <a:ext uri="{FF2B5EF4-FFF2-40B4-BE49-F238E27FC236}">
                    <a16:creationId xmlns:a16="http://schemas.microsoft.com/office/drawing/2014/main" xmlns="" id="{16B63DDC-E614-4748-AB25-99C9B5C7795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338" y="2711"/>
                <a:ext cx="0" cy="6"/>
              </a:xfrm>
              <a:prstGeom prst="line">
                <a:avLst/>
              </a:prstGeom>
              <a:noFill/>
              <a:ln w="38100" cap="rnd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691" name="Line 1240">
                <a:extLst>
                  <a:ext uri="{FF2B5EF4-FFF2-40B4-BE49-F238E27FC236}">
                    <a16:creationId xmlns:a16="http://schemas.microsoft.com/office/drawing/2014/main" xmlns="" id="{D5B1ABEB-06B6-4614-8CF5-CD91AAF9EA4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38" y="2711"/>
                <a:ext cx="49" cy="0"/>
              </a:xfrm>
              <a:prstGeom prst="line">
                <a:avLst/>
              </a:prstGeom>
              <a:noFill/>
              <a:ln w="38100" cap="rnd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692" name="Line 1241">
                <a:extLst>
                  <a:ext uri="{FF2B5EF4-FFF2-40B4-BE49-F238E27FC236}">
                    <a16:creationId xmlns:a16="http://schemas.microsoft.com/office/drawing/2014/main" xmlns="" id="{177F8D15-0F95-4CA6-9D45-05C719A865F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387" y="2706"/>
                <a:ext cx="0" cy="5"/>
              </a:xfrm>
              <a:prstGeom prst="line">
                <a:avLst/>
              </a:prstGeom>
              <a:noFill/>
              <a:ln w="38100" cap="rnd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693" name="Line 1242">
                <a:extLst>
                  <a:ext uri="{FF2B5EF4-FFF2-40B4-BE49-F238E27FC236}">
                    <a16:creationId xmlns:a16="http://schemas.microsoft.com/office/drawing/2014/main" xmlns="" id="{EE1B6349-AB3D-4E32-8D90-3E3B3453679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87" y="2706"/>
                <a:ext cx="32" cy="0"/>
              </a:xfrm>
              <a:prstGeom prst="line">
                <a:avLst/>
              </a:prstGeom>
              <a:noFill/>
              <a:ln w="38100" cap="rnd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694" name="Line 1243">
                <a:extLst>
                  <a:ext uri="{FF2B5EF4-FFF2-40B4-BE49-F238E27FC236}">
                    <a16:creationId xmlns:a16="http://schemas.microsoft.com/office/drawing/2014/main" xmlns="" id="{FD33F18D-F44F-49D0-A8EF-41572AEE5C3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419" y="2700"/>
                <a:ext cx="0" cy="6"/>
              </a:xfrm>
              <a:prstGeom prst="line">
                <a:avLst/>
              </a:prstGeom>
              <a:noFill/>
              <a:ln w="38100" cap="rnd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695" name="Line 1244">
                <a:extLst>
                  <a:ext uri="{FF2B5EF4-FFF2-40B4-BE49-F238E27FC236}">
                    <a16:creationId xmlns:a16="http://schemas.microsoft.com/office/drawing/2014/main" xmlns="" id="{3B0F03B0-49F1-4857-B2AE-81CF7A9783C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19" y="2700"/>
                <a:ext cx="65" cy="0"/>
              </a:xfrm>
              <a:prstGeom prst="line">
                <a:avLst/>
              </a:prstGeom>
              <a:noFill/>
              <a:ln w="38100" cap="rnd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696" name="Line 1245">
                <a:extLst>
                  <a:ext uri="{FF2B5EF4-FFF2-40B4-BE49-F238E27FC236}">
                    <a16:creationId xmlns:a16="http://schemas.microsoft.com/office/drawing/2014/main" xmlns="" id="{C3B7888B-C6A6-4820-A04F-A722251B99D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484" y="2694"/>
                <a:ext cx="0" cy="6"/>
              </a:xfrm>
              <a:prstGeom prst="line">
                <a:avLst/>
              </a:prstGeom>
              <a:noFill/>
              <a:ln w="38100" cap="rnd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697" name="Line 1246">
                <a:extLst>
                  <a:ext uri="{FF2B5EF4-FFF2-40B4-BE49-F238E27FC236}">
                    <a16:creationId xmlns:a16="http://schemas.microsoft.com/office/drawing/2014/main" xmlns="" id="{DEDC2714-A471-406E-98D0-73A105497C2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84" y="2694"/>
                <a:ext cx="24" cy="0"/>
              </a:xfrm>
              <a:prstGeom prst="line">
                <a:avLst/>
              </a:prstGeom>
              <a:noFill/>
              <a:ln w="38100" cap="rnd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698" name="Line 1247">
                <a:extLst>
                  <a:ext uri="{FF2B5EF4-FFF2-40B4-BE49-F238E27FC236}">
                    <a16:creationId xmlns:a16="http://schemas.microsoft.com/office/drawing/2014/main" xmlns="" id="{CEBD7819-3A77-4ED1-8101-7FF12303865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508" y="2689"/>
                <a:ext cx="0" cy="5"/>
              </a:xfrm>
              <a:prstGeom prst="line">
                <a:avLst/>
              </a:prstGeom>
              <a:noFill/>
              <a:ln w="38100" cap="rnd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699" name="Line 1248">
                <a:extLst>
                  <a:ext uri="{FF2B5EF4-FFF2-40B4-BE49-F238E27FC236}">
                    <a16:creationId xmlns:a16="http://schemas.microsoft.com/office/drawing/2014/main" xmlns="" id="{6B3BCCBD-06F9-4C33-A47B-11D0E44F495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08" y="2689"/>
                <a:ext cx="32" cy="0"/>
              </a:xfrm>
              <a:prstGeom prst="line">
                <a:avLst/>
              </a:prstGeom>
              <a:noFill/>
              <a:ln w="38100" cap="rnd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700" name="Line 1249">
                <a:extLst>
                  <a:ext uri="{FF2B5EF4-FFF2-40B4-BE49-F238E27FC236}">
                    <a16:creationId xmlns:a16="http://schemas.microsoft.com/office/drawing/2014/main" xmlns="" id="{14EE2532-B3F8-4660-AD47-7F34B8A442B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540" y="2683"/>
                <a:ext cx="0" cy="6"/>
              </a:xfrm>
              <a:prstGeom prst="line">
                <a:avLst/>
              </a:prstGeom>
              <a:noFill/>
              <a:ln w="38100" cap="rnd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701" name="Line 1250">
                <a:extLst>
                  <a:ext uri="{FF2B5EF4-FFF2-40B4-BE49-F238E27FC236}">
                    <a16:creationId xmlns:a16="http://schemas.microsoft.com/office/drawing/2014/main" xmlns="" id="{3E432755-E94B-4CAD-9A4D-C8058966E40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40" y="2683"/>
                <a:ext cx="8" cy="0"/>
              </a:xfrm>
              <a:prstGeom prst="line">
                <a:avLst/>
              </a:prstGeom>
              <a:noFill/>
              <a:ln w="38100" cap="rnd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702" name="Line 1251">
                <a:extLst>
                  <a:ext uri="{FF2B5EF4-FFF2-40B4-BE49-F238E27FC236}">
                    <a16:creationId xmlns:a16="http://schemas.microsoft.com/office/drawing/2014/main" xmlns="" id="{D32B8178-C1AC-49E5-9078-EEB1D6F29B7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548" y="2677"/>
                <a:ext cx="0" cy="6"/>
              </a:xfrm>
              <a:prstGeom prst="line">
                <a:avLst/>
              </a:prstGeom>
              <a:noFill/>
              <a:ln w="38100" cap="rnd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703" name="Line 1252">
                <a:extLst>
                  <a:ext uri="{FF2B5EF4-FFF2-40B4-BE49-F238E27FC236}">
                    <a16:creationId xmlns:a16="http://schemas.microsoft.com/office/drawing/2014/main" xmlns="" id="{4535E6D7-0AF4-4B13-82D0-97AFE0070F1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48" y="2677"/>
                <a:ext cx="41" cy="0"/>
              </a:xfrm>
              <a:prstGeom prst="line">
                <a:avLst/>
              </a:prstGeom>
              <a:noFill/>
              <a:ln w="38100" cap="rnd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704" name="Line 1253">
                <a:extLst>
                  <a:ext uri="{FF2B5EF4-FFF2-40B4-BE49-F238E27FC236}">
                    <a16:creationId xmlns:a16="http://schemas.microsoft.com/office/drawing/2014/main" xmlns="" id="{642ACDF9-904F-44CA-AE81-9CAC4EDE140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589" y="2671"/>
                <a:ext cx="0" cy="6"/>
              </a:xfrm>
              <a:prstGeom prst="line">
                <a:avLst/>
              </a:prstGeom>
              <a:noFill/>
              <a:ln w="38100" cap="rnd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705" name="Line 1254">
                <a:extLst>
                  <a:ext uri="{FF2B5EF4-FFF2-40B4-BE49-F238E27FC236}">
                    <a16:creationId xmlns:a16="http://schemas.microsoft.com/office/drawing/2014/main" xmlns="" id="{1A551CA4-B4AA-4B0A-8E75-8FE02CDA5E4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89" y="2671"/>
                <a:ext cx="16" cy="0"/>
              </a:xfrm>
              <a:prstGeom prst="line">
                <a:avLst/>
              </a:prstGeom>
              <a:noFill/>
              <a:ln w="38100" cap="rnd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706" name="Line 1255">
                <a:extLst>
                  <a:ext uri="{FF2B5EF4-FFF2-40B4-BE49-F238E27FC236}">
                    <a16:creationId xmlns:a16="http://schemas.microsoft.com/office/drawing/2014/main" xmlns="" id="{5BBB0CA8-8772-4479-9518-0D92147C9D2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605" y="2666"/>
                <a:ext cx="0" cy="5"/>
              </a:xfrm>
              <a:prstGeom prst="line">
                <a:avLst/>
              </a:prstGeom>
              <a:noFill/>
              <a:ln w="38100" cap="rnd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707" name="Line 1256">
                <a:extLst>
                  <a:ext uri="{FF2B5EF4-FFF2-40B4-BE49-F238E27FC236}">
                    <a16:creationId xmlns:a16="http://schemas.microsoft.com/office/drawing/2014/main" xmlns="" id="{5A576AD8-C6F1-479E-AC37-F9F7FF6F702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05" y="2666"/>
                <a:ext cx="32" cy="0"/>
              </a:xfrm>
              <a:prstGeom prst="line">
                <a:avLst/>
              </a:prstGeom>
              <a:noFill/>
              <a:ln w="38100" cap="rnd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708" name="Line 1257">
                <a:extLst>
                  <a:ext uri="{FF2B5EF4-FFF2-40B4-BE49-F238E27FC236}">
                    <a16:creationId xmlns:a16="http://schemas.microsoft.com/office/drawing/2014/main" xmlns="" id="{DDBCE5A7-10BB-4992-95BD-42315FED03B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637" y="2660"/>
                <a:ext cx="0" cy="6"/>
              </a:xfrm>
              <a:prstGeom prst="line">
                <a:avLst/>
              </a:prstGeom>
              <a:noFill/>
              <a:ln w="38100" cap="rnd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709" name="Line 1258">
                <a:extLst>
                  <a:ext uri="{FF2B5EF4-FFF2-40B4-BE49-F238E27FC236}">
                    <a16:creationId xmlns:a16="http://schemas.microsoft.com/office/drawing/2014/main" xmlns="" id="{CD30A108-67FF-4C54-A543-A8CA9046CC8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37" y="2660"/>
                <a:ext cx="25" cy="0"/>
              </a:xfrm>
              <a:prstGeom prst="line">
                <a:avLst/>
              </a:prstGeom>
              <a:noFill/>
              <a:ln w="38100" cap="rnd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710" name="Line 1259">
                <a:extLst>
                  <a:ext uri="{FF2B5EF4-FFF2-40B4-BE49-F238E27FC236}">
                    <a16:creationId xmlns:a16="http://schemas.microsoft.com/office/drawing/2014/main" xmlns="" id="{69A21D6C-5E0F-4157-86B9-5C27FD391E4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662" y="2649"/>
                <a:ext cx="0" cy="11"/>
              </a:xfrm>
              <a:prstGeom prst="line">
                <a:avLst/>
              </a:prstGeom>
              <a:noFill/>
              <a:ln w="38100" cap="rnd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711" name="Line 1260">
                <a:extLst>
                  <a:ext uri="{FF2B5EF4-FFF2-40B4-BE49-F238E27FC236}">
                    <a16:creationId xmlns:a16="http://schemas.microsoft.com/office/drawing/2014/main" xmlns="" id="{CD4366BE-3DEB-453B-9705-1EEA72EDE74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62" y="2649"/>
                <a:ext cx="8" cy="0"/>
              </a:xfrm>
              <a:prstGeom prst="line">
                <a:avLst/>
              </a:prstGeom>
              <a:noFill/>
              <a:ln w="38100" cap="rnd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712" name="Line 1261">
                <a:extLst>
                  <a:ext uri="{FF2B5EF4-FFF2-40B4-BE49-F238E27FC236}">
                    <a16:creationId xmlns:a16="http://schemas.microsoft.com/office/drawing/2014/main" xmlns="" id="{4628ADF6-3515-4A33-8FC7-0ACA611E956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670" y="2637"/>
                <a:ext cx="0" cy="12"/>
              </a:xfrm>
              <a:prstGeom prst="line">
                <a:avLst/>
              </a:prstGeom>
              <a:noFill/>
              <a:ln w="38100" cap="rnd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713" name="Line 1262">
                <a:extLst>
                  <a:ext uri="{FF2B5EF4-FFF2-40B4-BE49-F238E27FC236}">
                    <a16:creationId xmlns:a16="http://schemas.microsoft.com/office/drawing/2014/main" xmlns="" id="{289AF52B-7817-4A01-9E86-08C9BAF35C7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70" y="2637"/>
                <a:ext cx="16" cy="0"/>
              </a:xfrm>
              <a:prstGeom prst="line">
                <a:avLst/>
              </a:prstGeom>
              <a:noFill/>
              <a:ln w="38100" cap="rnd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714" name="Line 1263">
                <a:extLst>
                  <a:ext uri="{FF2B5EF4-FFF2-40B4-BE49-F238E27FC236}">
                    <a16:creationId xmlns:a16="http://schemas.microsoft.com/office/drawing/2014/main" xmlns="" id="{499F52B7-43EA-4F73-96BA-25F02B06664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686" y="2632"/>
                <a:ext cx="0" cy="5"/>
              </a:xfrm>
              <a:prstGeom prst="line">
                <a:avLst/>
              </a:prstGeom>
              <a:noFill/>
              <a:ln w="38100" cap="rnd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715" name="Line 1264">
                <a:extLst>
                  <a:ext uri="{FF2B5EF4-FFF2-40B4-BE49-F238E27FC236}">
                    <a16:creationId xmlns:a16="http://schemas.microsoft.com/office/drawing/2014/main" xmlns="" id="{4D13286F-AED7-44D3-9FC9-D45A35A0D4F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86" y="2632"/>
                <a:ext cx="24" cy="0"/>
              </a:xfrm>
              <a:prstGeom prst="line">
                <a:avLst/>
              </a:prstGeom>
              <a:noFill/>
              <a:ln w="38100" cap="rnd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716" name="Line 1265">
                <a:extLst>
                  <a:ext uri="{FF2B5EF4-FFF2-40B4-BE49-F238E27FC236}">
                    <a16:creationId xmlns:a16="http://schemas.microsoft.com/office/drawing/2014/main" xmlns="" id="{05627DE3-4ABE-4246-9038-D85FF5EF631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710" y="2626"/>
                <a:ext cx="0" cy="6"/>
              </a:xfrm>
              <a:prstGeom prst="line">
                <a:avLst/>
              </a:prstGeom>
              <a:noFill/>
              <a:ln w="38100" cap="rnd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717" name="Line 1266">
                <a:extLst>
                  <a:ext uri="{FF2B5EF4-FFF2-40B4-BE49-F238E27FC236}">
                    <a16:creationId xmlns:a16="http://schemas.microsoft.com/office/drawing/2014/main" xmlns="" id="{54628A4C-3295-489B-9A45-DC00D535430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10" y="2626"/>
                <a:ext cx="8" cy="0"/>
              </a:xfrm>
              <a:prstGeom prst="line">
                <a:avLst/>
              </a:prstGeom>
              <a:noFill/>
              <a:ln w="38100" cap="rnd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718" name="Line 1267">
                <a:extLst>
                  <a:ext uri="{FF2B5EF4-FFF2-40B4-BE49-F238E27FC236}">
                    <a16:creationId xmlns:a16="http://schemas.microsoft.com/office/drawing/2014/main" xmlns="" id="{45D5825D-6932-4D47-BAE8-690F199FC3D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718" y="2620"/>
                <a:ext cx="0" cy="6"/>
              </a:xfrm>
              <a:prstGeom prst="line">
                <a:avLst/>
              </a:prstGeom>
              <a:noFill/>
              <a:ln w="38100" cap="rnd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719" name="Line 1268">
                <a:extLst>
                  <a:ext uri="{FF2B5EF4-FFF2-40B4-BE49-F238E27FC236}">
                    <a16:creationId xmlns:a16="http://schemas.microsoft.com/office/drawing/2014/main" xmlns="" id="{3B06F1B0-8272-42BB-BB1A-68F378E5CA3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18" y="2620"/>
                <a:ext cx="8" cy="0"/>
              </a:xfrm>
              <a:prstGeom prst="line">
                <a:avLst/>
              </a:prstGeom>
              <a:noFill/>
              <a:ln w="38100" cap="rnd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720" name="Line 1269">
                <a:extLst>
                  <a:ext uri="{FF2B5EF4-FFF2-40B4-BE49-F238E27FC236}">
                    <a16:creationId xmlns:a16="http://schemas.microsoft.com/office/drawing/2014/main" xmlns="" id="{943BDDD6-8B27-4D39-90FF-BC09C52F6D7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726" y="2609"/>
                <a:ext cx="0" cy="11"/>
              </a:xfrm>
              <a:prstGeom prst="line">
                <a:avLst/>
              </a:prstGeom>
              <a:noFill/>
              <a:ln w="38100" cap="rnd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721" name="Line 1270">
                <a:extLst>
                  <a:ext uri="{FF2B5EF4-FFF2-40B4-BE49-F238E27FC236}">
                    <a16:creationId xmlns:a16="http://schemas.microsoft.com/office/drawing/2014/main" xmlns="" id="{C0B2B764-C3E5-4453-9F4C-4D247E2763A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26" y="2609"/>
                <a:ext cx="8" cy="0"/>
              </a:xfrm>
              <a:prstGeom prst="line">
                <a:avLst/>
              </a:prstGeom>
              <a:noFill/>
              <a:ln w="38100" cap="rnd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722" name="Line 1271">
                <a:extLst>
                  <a:ext uri="{FF2B5EF4-FFF2-40B4-BE49-F238E27FC236}">
                    <a16:creationId xmlns:a16="http://schemas.microsoft.com/office/drawing/2014/main" xmlns="" id="{9B0658EC-22FA-4968-9C9E-6E715D41893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734" y="2603"/>
                <a:ext cx="0" cy="6"/>
              </a:xfrm>
              <a:prstGeom prst="line">
                <a:avLst/>
              </a:prstGeom>
              <a:noFill/>
              <a:ln w="38100" cap="rnd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723" name="Line 1272">
                <a:extLst>
                  <a:ext uri="{FF2B5EF4-FFF2-40B4-BE49-F238E27FC236}">
                    <a16:creationId xmlns:a16="http://schemas.microsoft.com/office/drawing/2014/main" xmlns="" id="{EC0B83F0-A3A5-416E-951F-FC24DE6D3F9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34" y="2603"/>
                <a:ext cx="8" cy="0"/>
              </a:xfrm>
              <a:prstGeom prst="line">
                <a:avLst/>
              </a:prstGeom>
              <a:noFill/>
              <a:ln w="38100" cap="rnd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724" name="Line 1273">
                <a:extLst>
                  <a:ext uri="{FF2B5EF4-FFF2-40B4-BE49-F238E27FC236}">
                    <a16:creationId xmlns:a16="http://schemas.microsoft.com/office/drawing/2014/main" xmlns="" id="{03CDCF86-D5DE-433A-B475-7798E75D56B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742" y="2598"/>
                <a:ext cx="0" cy="5"/>
              </a:xfrm>
              <a:prstGeom prst="line">
                <a:avLst/>
              </a:prstGeom>
              <a:noFill/>
              <a:ln w="38100" cap="rnd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725" name="Line 1274">
                <a:extLst>
                  <a:ext uri="{FF2B5EF4-FFF2-40B4-BE49-F238E27FC236}">
                    <a16:creationId xmlns:a16="http://schemas.microsoft.com/office/drawing/2014/main" xmlns="" id="{7AD6331D-7B80-4289-9F22-530378F711E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42" y="2598"/>
                <a:ext cx="8" cy="0"/>
              </a:xfrm>
              <a:prstGeom prst="line">
                <a:avLst/>
              </a:prstGeom>
              <a:noFill/>
              <a:ln w="38100" cap="rnd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726" name="Line 1275">
                <a:extLst>
                  <a:ext uri="{FF2B5EF4-FFF2-40B4-BE49-F238E27FC236}">
                    <a16:creationId xmlns:a16="http://schemas.microsoft.com/office/drawing/2014/main" xmlns="" id="{B6784A9A-B1B9-431A-A0BB-3E05055597F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750" y="2592"/>
                <a:ext cx="0" cy="6"/>
              </a:xfrm>
              <a:prstGeom prst="line">
                <a:avLst/>
              </a:prstGeom>
              <a:noFill/>
              <a:ln w="38100" cap="rnd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727" name="Line 1276">
                <a:extLst>
                  <a:ext uri="{FF2B5EF4-FFF2-40B4-BE49-F238E27FC236}">
                    <a16:creationId xmlns:a16="http://schemas.microsoft.com/office/drawing/2014/main" xmlns="" id="{D597C5E1-A75D-4757-85C4-75CE704BDF8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50" y="2592"/>
                <a:ext cx="8" cy="0"/>
              </a:xfrm>
              <a:prstGeom prst="line">
                <a:avLst/>
              </a:prstGeom>
              <a:noFill/>
              <a:ln w="38100" cap="rnd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728" name="Line 1277">
                <a:extLst>
                  <a:ext uri="{FF2B5EF4-FFF2-40B4-BE49-F238E27FC236}">
                    <a16:creationId xmlns:a16="http://schemas.microsoft.com/office/drawing/2014/main" xmlns="" id="{D42A934C-7C1F-400E-953C-ECA0971F4AE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758" y="2586"/>
                <a:ext cx="0" cy="6"/>
              </a:xfrm>
              <a:prstGeom prst="line">
                <a:avLst/>
              </a:prstGeom>
              <a:noFill/>
              <a:ln w="38100" cap="rnd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729" name="Line 1278">
                <a:extLst>
                  <a:ext uri="{FF2B5EF4-FFF2-40B4-BE49-F238E27FC236}">
                    <a16:creationId xmlns:a16="http://schemas.microsoft.com/office/drawing/2014/main" xmlns="" id="{673A5760-78D8-4621-8133-2C4948C528B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58" y="2586"/>
                <a:ext cx="17" cy="0"/>
              </a:xfrm>
              <a:prstGeom prst="line">
                <a:avLst/>
              </a:prstGeom>
              <a:noFill/>
              <a:ln w="38100" cap="rnd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730" name="Line 1279">
                <a:extLst>
                  <a:ext uri="{FF2B5EF4-FFF2-40B4-BE49-F238E27FC236}">
                    <a16:creationId xmlns:a16="http://schemas.microsoft.com/office/drawing/2014/main" xmlns="" id="{CF61B4D2-D879-4F60-92B7-D17954D55D3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775" y="2575"/>
                <a:ext cx="0" cy="11"/>
              </a:xfrm>
              <a:prstGeom prst="line">
                <a:avLst/>
              </a:prstGeom>
              <a:noFill/>
              <a:ln w="38100" cap="rnd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731" name="Line 1280">
                <a:extLst>
                  <a:ext uri="{FF2B5EF4-FFF2-40B4-BE49-F238E27FC236}">
                    <a16:creationId xmlns:a16="http://schemas.microsoft.com/office/drawing/2014/main" xmlns="" id="{0F3710BC-B844-49AF-8E4F-E9C12BF40C5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75" y="2575"/>
                <a:ext cx="24" cy="0"/>
              </a:xfrm>
              <a:prstGeom prst="line">
                <a:avLst/>
              </a:prstGeom>
              <a:noFill/>
              <a:ln w="38100" cap="rnd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732" name="Line 1281">
                <a:extLst>
                  <a:ext uri="{FF2B5EF4-FFF2-40B4-BE49-F238E27FC236}">
                    <a16:creationId xmlns:a16="http://schemas.microsoft.com/office/drawing/2014/main" xmlns="" id="{5753F88D-E0AD-4520-8F31-B762E82BDF8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799" y="2569"/>
                <a:ext cx="0" cy="6"/>
              </a:xfrm>
              <a:prstGeom prst="line">
                <a:avLst/>
              </a:prstGeom>
              <a:noFill/>
              <a:ln w="38100" cap="rnd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733" name="Line 1282">
                <a:extLst>
                  <a:ext uri="{FF2B5EF4-FFF2-40B4-BE49-F238E27FC236}">
                    <a16:creationId xmlns:a16="http://schemas.microsoft.com/office/drawing/2014/main" xmlns="" id="{29D2BBAF-E5A2-4224-AC1F-E51D80FEFEC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99" y="2569"/>
                <a:ext cx="24" cy="0"/>
              </a:xfrm>
              <a:prstGeom prst="line">
                <a:avLst/>
              </a:prstGeom>
              <a:noFill/>
              <a:ln w="38100" cap="rnd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734" name="Line 1283">
                <a:extLst>
                  <a:ext uri="{FF2B5EF4-FFF2-40B4-BE49-F238E27FC236}">
                    <a16:creationId xmlns:a16="http://schemas.microsoft.com/office/drawing/2014/main" xmlns="" id="{643BCBDB-462C-41EA-BF05-3FD8D9B58E3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23" y="2569"/>
                <a:ext cx="8" cy="0"/>
              </a:xfrm>
              <a:prstGeom prst="line">
                <a:avLst/>
              </a:prstGeom>
              <a:noFill/>
              <a:ln w="38100" cap="rnd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735" name="Line 1284">
                <a:extLst>
                  <a:ext uri="{FF2B5EF4-FFF2-40B4-BE49-F238E27FC236}">
                    <a16:creationId xmlns:a16="http://schemas.microsoft.com/office/drawing/2014/main" xmlns="" id="{1F551F71-B4F3-46BE-91A9-C2DE573F2CA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831" y="2564"/>
                <a:ext cx="0" cy="5"/>
              </a:xfrm>
              <a:prstGeom prst="line">
                <a:avLst/>
              </a:prstGeom>
              <a:noFill/>
              <a:ln w="38100" cap="rnd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736" name="Line 1285">
                <a:extLst>
                  <a:ext uri="{FF2B5EF4-FFF2-40B4-BE49-F238E27FC236}">
                    <a16:creationId xmlns:a16="http://schemas.microsoft.com/office/drawing/2014/main" xmlns="" id="{B455C249-7127-4886-ADEE-E0A8614F3A3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31" y="2564"/>
                <a:ext cx="24" cy="0"/>
              </a:xfrm>
              <a:prstGeom prst="line">
                <a:avLst/>
              </a:prstGeom>
              <a:noFill/>
              <a:ln w="38100" cap="rnd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737" name="Line 1286">
                <a:extLst>
                  <a:ext uri="{FF2B5EF4-FFF2-40B4-BE49-F238E27FC236}">
                    <a16:creationId xmlns:a16="http://schemas.microsoft.com/office/drawing/2014/main" xmlns="" id="{E371390D-8421-4FDD-8950-395E99774A8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855" y="2558"/>
                <a:ext cx="0" cy="6"/>
              </a:xfrm>
              <a:prstGeom prst="line">
                <a:avLst/>
              </a:prstGeom>
              <a:noFill/>
              <a:ln w="38100" cap="rnd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738" name="Line 1287">
                <a:extLst>
                  <a:ext uri="{FF2B5EF4-FFF2-40B4-BE49-F238E27FC236}">
                    <a16:creationId xmlns:a16="http://schemas.microsoft.com/office/drawing/2014/main" xmlns="" id="{86E7DB0E-544E-4616-8049-2D5FBBFC0A0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55" y="2558"/>
                <a:ext cx="25" cy="0"/>
              </a:xfrm>
              <a:prstGeom prst="line">
                <a:avLst/>
              </a:prstGeom>
              <a:noFill/>
              <a:ln w="38100" cap="rnd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739" name="Line 1288">
                <a:extLst>
                  <a:ext uri="{FF2B5EF4-FFF2-40B4-BE49-F238E27FC236}">
                    <a16:creationId xmlns:a16="http://schemas.microsoft.com/office/drawing/2014/main" xmlns="" id="{CC6F3FAF-6FEE-4151-9ABB-15F33E571D4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880" y="2552"/>
                <a:ext cx="0" cy="6"/>
              </a:xfrm>
              <a:prstGeom prst="line">
                <a:avLst/>
              </a:prstGeom>
              <a:noFill/>
              <a:ln w="38100" cap="rnd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740" name="Line 1289">
                <a:extLst>
                  <a:ext uri="{FF2B5EF4-FFF2-40B4-BE49-F238E27FC236}">
                    <a16:creationId xmlns:a16="http://schemas.microsoft.com/office/drawing/2014/main" xmlns="" id="{E984AF6E-CFBE-4D4B-A111-8C1D71EBF59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80" y="2552"/>
                <a:ext cx="16" cy="0"/>
              </a:xfrm>
              <a:prstGeom prst="line">
                <a:avLst/>
              </a:prstGeom>
              <a:noFill/>
              <a:ln w="38100" cap="rnd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741" name="Line 1290">
                <a:extLst>
                  <a:ext uri="{FF2B5EF4-FFF2-40B4-BE49-F238E27FC236}">
                    <a16:creationId xmlns:a16="http://schemas.microsoft.com/office/drawing/2014/main" xmlns="" id="{12E7D271-B2FA-4BDF-B9C7-1E22BB7D509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896" y="2546"/>
                <a:ext cx="0" cy="6"/>
              </a:xfrm>
              <a:prstGeom prst="line">
                <a:avLst/>
              </a:prstGeom>
              <a:noFill/>
              <a:ln w="38100" cap="rnd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742" name="Line 1291">
                <a:extLst>
                  <a:ext uri="{FF2B5EF4-FFF2-40B4-BE49-F238E27FC236}">
                    <a16:creationId xmlns:a16="http://schemas.microsoft.com/office/drawing/2014/main" xmlns="" id="{6B9D5735-4CB0-41D5-8DA3-1E821EF43AC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96" y="2546"/>
                <a:ext cx="24" cy="0"/>
              </a:xfrm>
              <a:prstGeom prst="line">
                <a:avLst/>
              </a:prstGeom>
              <a:noFill/>
              <a:ln w="38100" cap="rnd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743" name="Line 1292">
                <a:extLst>
                  <a:ext uri="{FF2B5EF4-FFF2-40B4-BE49-F238E27FC236}">
                    <a16:creationId xmlns:a16="http://schemas.microsoft.com/office/drawing/2014/main" xmlns="" id="{EA0BBFD5-2A12-4AAC-A0B9-89CABF54BEE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920" y="2541"/>
                <a:ext cx="0" cy="5"/>
              </a:xfrm>
              <a:prstGeom prst="line">
                <a:avLst/>
              </a:prstGeom>
              <a:noFill/>
              <a:ln w="38100" cap="rnd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744" name="Line 1293">
                <a:extLst>
                  <a:ext uri="{FF2B5EF4-FFF2-40B4-BE49-F238E27FC236}">
                    <a16:creationId xmlns:a16="http://schemas.microsoft.com/office/drawing/2014/main" xmlns="" id="{AD8FF1AC-0C0B-4480-87FA-729CDC708D8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20" y="2541"/>
                <a:ext cx="8" cy="0"/>
              </a:xfrm>
              <a:prstGeom prst="line">
                <a:avLst/>
              </a:prstGeom>
              <a:noFill/>
              <a:ln w="38100" cap="rnd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745" name="Line 1294">
                <a:extLst>
                  <a:ext uri="{FF2B5EF4-FFF2-40B4-BE49-F238E27FC236}">
                    <a16:creationId xmlns:a16="http://schemas.microsoft.com/office/drawing/2014/main" xmlns="" id="{B0CD1863-8187-488C-9709-B514AF5633D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928" y="2535"/>
                <a:ext cx="0" cy="6"/>
              </a:xfrm>
              <a:prstGeom prst="line">
                <a:avLst/>
              </a:prstGeom>
              <a:noFill/>
              <a:ln w="38100" cap="rnd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746" name="Line 1295">
                <a:extLst>
                  <a:ext uri="{FF2B5EF4-FFF2-40B4-BE49-F238E27FC236}">
                    <a16:creationId xmlns:a16="http://schemas.microsoft.com/office/drawing/2014/main" xmlns="" id="{E71CB29D-46E3-4F16-82EE-BB843C3F9D2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28" y="2535"/>
                <a:ext cx="24" cy="0"/>
              </a:xfrm>
              <a:prstGeom prst="line">
                <a:avLst/>
              </a:prstGeom>
              <a:noFill/>
              <a:ln w="38100" cap="rnd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747" name="Line 1296">
                <a:extLst>
                  <a:ext uri="{FF2B5EF4-FFF2-40B4-BE49-F238E27FC236}">
                    <a16:creationId xmlns:a16="http://schemas.microsoft.com/office/drawing/2014/main" xmlns="" id="{59C58997-0BC3-4C10-B158-DA83B7EF46D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952" y="2529"/>
                <a:ext cx="0" cy="6"/>
              </a:xfrm>
              <a:prstGeom prst="line">
                <a:avLst/>
              </a:prstGeom>
              <a:noFill/>
              <a:ln w="38100" cap="rnd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748" name="Line 1297">
                <a:extLst>
                  <a:ext uri="{FF2B5EF4-FFF2-40B4-BE49-F238E27FC236}">
                    <a16:creationId xmlns:a16="http://schemas.microsoft.com/office/drawing/2014/main" xmlns="" id="{753FA23B-4934-4B12-BAD8-5C33321E8E8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52" y="2529"/>
                <a:ext cx="17" cy="0"/>
              </a:xfrm>
              <a:prstGeom prst="line">
                <a:avLst/>
              </a:prstGeom>
              <a:noFill/>
              <a:ln w="38100" cap="rnd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749" name="Line 1298">
                <a:extLst>
                  <a:ext uri="{FF2B5EF4-FFF2-40B4-BE49-F238E27FC236}">
                    <a16:creationId xmlns:a16="http://schemas.microsoft.com/office/drawing/2014/main" xmlns="" id="{AB41AD32-EDA5-4D20-A8DE-AC29B15F54C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969" y="2524"/>
                <a:ext cx="0" cy="5"/>
              </a:xfrm>
              <a:prstGeom prst="line">
                <a:avLst/>
              </a:prstGeom>
              <a:noFill/>
              <a:ln w="38100" cap="rnd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750" name="Line 1299">
                <a:extLst>
                  <a:ext uri="{FF2B5EF4-FFF2-40B4-BE49-F238E27FC236}">
                    <a16:creationId xmlns:a16="http://schemas.microsoft.com/office/drawing/2014/main" xmlns="" id="{C0BE14D6-50EE-4AF6-A442-6EDE8A9B099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69" y="2524"/>
                <a:ext cx="16" cy="0"/>
              </a:xfrm>
              <a:prstGeom prst="line">
                <a:avLst/>
              </a:prstGeom>
              <a:noFill/>
              <a:ln w="38100" cap="rnd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751" name="Line 1300">
                <a:extLst>
                  <a:ext uri="{FF2B5EF4-FFF2-40B4-BE49-F238E27FC236}">
                    <a16:creationId xmlns:a16="http://schemas.microsoft.com/office/drawing/2014/main" xmlns="" id="{063905AF-A1AB-4217-96A4-C28CF6BAB9C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985" y="2518"/>
                <a:ext cx="0" cy="6"/>
              </a:xfrm>
              <a:prstGeom prst="line">
                <a:avLst/>
              </a:prstGeom>
              <a:noFill/>
              <a:ln w="38100" cap="rnd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752" name="Line 1301">
                <a:extLst>
                  <a:ext uri="{FF2B5EF4-FFF2-40B4-BE49-F238E27FC236}">
                    <a16:creationId xmlns:a16="http://schemas.microsoft.com/office/drawing/2014/main" xmlns="" id="{CE667F3F-8A7A-4993-86BA-9ED52A34B6E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85" y="2518"/>
                <a:ext cx="8" cy="0"/>
              </a:xfrm>
              <a:prstGeom prst="line">
                <a:avLst/>
              </a:prstGeom>
              <a:noFill/>
              <a:ln w="38100" cap="rnd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753" name="Line 1302">
                <a:extLst>
                  <a:ext uri="{FF2B5EF4-FFF2-40B4-BE49-F238E27FC236}">
                    <a16:creationId xmlns:a16="http://schemas.microsoft.com/office/drawing/2014/main" xmlns="" id="{71548DAD-D46F-4F0C-9E84-1C2309258CA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993" y="2513"/>
                <a:ext cx="0" cy="5"/>
              </a:xfrm>
              <a:prstGeom prst="line">
                <a:avLst/>
              </a:prstGeom>
              <a:noFill/>
              <a:ln w="38100" cap="rnd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754" name="Line 1303">
                <a:extLst>
                  <a:ext uri="{FF2B5EF4-FFF2-40B4-BE49-F238E27FC236}">
                    <a16:creationId xmlns:a16="http://schemas.microsoft.com/office/drawing/2014/main" xmlns="" id="{B574281B-3DC3-494A-B858-1C3DBF28FE9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93" y="2513"/>
                <a:ext cx="32" cy="0"/>
              </a:xfrm>
              <a:prstGeom prst="line">
                <a:avLst/>
              </a:prstGeom>
              <a:noFill/>
              <a:ln w="38100" cap="rnd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755" name="Line 1304">
                <a:extLst>
                  <a:ext uri="{FF2B5EF4-FFF2-40B4-BE49-F238E27FC236}">
                    <a16:creationId xmlns:a16="http://schemas.microsoft.com/office/drawing/2014/main" xmlns="" id="{4DA90299-F5D8-40FC-9796-6E2B6AA65B4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025" y="2507"/>
                <a:ext cx="0" cy="6"/>
              </a:xfrm>
              <a:prstGeom prst="line">
                <a:avLst/>
              </a:prstGeom>
              <a:noFill/>
              <a:ln w="38100" cap="rnd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756" name="Line 1305">
                <a:extLst>
                  <a:ext uri="{FF2B5EF4-FFF2-40B4-BE49-F238E27FC236}">
                    <a16:creationId xmlns:a16="http://schemas.microsoft.com/office/drawing/2014/main" xmlns="" id="{DDD6192B-3F42-44A7-9CCA-AA1394E931F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25" y="2507"/>
                <a:ext cx="8" cy="0"/>
              </a:xfrm>
              <a:prstGeom prst="line">
                <a:avLst/>
              </a:prstGeom>
              <a:noFill/>
              <a:ln w="38100" cap="rnd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757" name="Line 1306">
                <a:extLst>
                  <a:ext uri="{FF2B5EF4-FFF2-40B4-BE49-F238E27FC236}">
                    <a16:creationId xmlns:a16="http://schemas.microsoft.com/office/drawing/2014/main" xmlns="" id="{175DAB8D-1E06-4E27-A3B1-DB24FC66898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033" y="2501"/>
                <a:ext cx="0" cy="6"/>
              </a:xfrm>
              <a:prstGeom prst="line">
                <a:avLst/>
              </a:prstGeom>
              <a:noFill/>
              <a:ln w="38100" cap="rnd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758" name="Line 1307">
                <a:extLst>
                  <a:ext uri="{FF2B5EF4-FFF2-40B4-BE49-F238E27FC236}">
                    <a16:creationId xmlns:a16="http://schemas.microsoft.com/office/drawing/2014/main" xmlns="" id="{408EEED0-05C4-47E5-A9F2-183E94EF377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33" y="2501"/>
                <a:ext cx="16" cy="0"/>
              </a:xfrm>
              <a:prstGeom prst="line">
                <a:avLst/>
              </a:prstGeom>
              <a:noFill/>
              <a:ln w="38100" cap="rnd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759" name="Line 1308">
                <a:extLst>
                  <a:ext uri="{FF2B5EF4-FFF2-40B4-BE49-F238E27FC236}">
                    <a16:creationId xmlns:a16="http://schemas.microsoft.com/office/drawing/2014/main" xmlns="" id="{AAA2A690-EDB4-41D0-A9D6-26DD3EF313B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049" y="2495"/>
                <a:ext cx="0" cy="6"/>
              </a:xfrm>
              <a:prstGeom prst="line">
                <a:avLst/>
              </a:prstGeom>
              <a:noFill/>
              <a:ln w="38100" cap="rnd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760" name="Line 1309">
                <a:extLst>
                  <a:ext uri="{FF2B5EF4-FFF2-40B4-BE49-F238E27FC236}">
                    <a16:creationId xmlns:a16="http://schemas.microsoft.com/office/drawing/2014/main" xmlns="" id="{4AA934C1-2090-4B6E-B241-8883CF865B9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49" y="2495"/>
                <a:ext cx="33" cy="0"/>
              </a:xfrm>
              <a:prstGeom prst="line">
                <a:avLst/>
              </a:prstGeom>
              <a:noFill/>
              <a:ln w="38100" cap="rnd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761" name="Line 1310">
                <a:extLst>
                  <a:ext uri="{FF2B5EF4-FFF2-40B4-BE49-F238E27FC236}">
                    <a16:creationId xmlns:a16="http://schemas.microsoft.com/office/drawing/2014/main" xmlns="" id="{D8233498-F101-488E-918B-562BB0BC58D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082" y="2490"/>
                <a:ext cx="0" cy="5"/>
              </a:xfrm>
              <a:prstGeom prst="line">
                <a:avLst/>
              </a:prstGeom>
              <a:noFill/>
              <a:ln w="38100" cap="rnd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762" name="Line 1311">
                <a:extLst>
                  <a:ext uri="{FF2B5EF4-FFF2-40B4-BE49-F238E27FC236}">
                    <a16:creationId xmlns:a16="http://schemas.microsoft.com/office/drawing/2014/main" xmlns="" id="{09F8AE78-7EBE-46D0-8228-1E3E66A08B2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2" y="2490"/>
                <a:ext cx="8" cy="0"/>
              </a:xfrm>
              <a:prstGeom prst="line">
                <a:avLst/>
              </a:prstGeom>
              <a:noFill/>
              <a:ln w="38100" cap="rnd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763" name="Line 1312">
                <a:extLst>
                  <a:ext uri="{FF2B5EF4-FFF2-40B4-BE49-F238E27FC236}">
                    <a16:creationId xmlns:a16="http://schemas.microsoft.com/office/drawing/2014/main" xmlns="" id="{FBC1E602-3E8A-468E-8589-01CCBED7781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090" y="2484"/>
                <a:ext cx="0" cy="6"/>
              </a:xfrm>
              <a:prstGeom prst="line">
                <a:avLst/>
              </a:prstGeom>
              <a:noFill/>
              <a:ln w="38100" cap="rnd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764" name="Line 1313">
                <a:extLst>
                  <a:ext uri="{FF2B5EF4-FFF2-40B4-BE49-F238E27FC236}">
                    <a16:creationId xmlns:a16="http://schemas.microsoft.com/office/drawing/2014/main" xmlns="" id="{B7D6DA54-CDD9-4F1C-A7C4-C1B146829EC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90" y="2484"/>
                <a:ext cx="16" cy="0"/>
              </a:xfrm>
              <a:prstGeom prst="line">
                <a:avLst/>
              </a:prstGeom>
              <a:noFill/>
              <a:ln w="38100" cap="rnd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765" name="Line 1314">
                <a:extLst>
                  <a:ext uri="{FF2B5EF4-FFF2-40B4-BE49-F238E27FC236}">
                    <a16:creationId xmlns:a16="http://schemas.microsoft.com/office/drawing/2014/main" xmlns="" id="{C46A381C-B233-4238-A3FF-909A13DE5CD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106" y="2478"/>
                <a:ext cx="0" cy="6"/>
              </a:xfrm>
              <a:prstGeom prst="line">
                <a:avLst/>
              </a:prstGeom>
              <a:noFill/>
              <a:ln w="38100" cap="rnd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766" name="Line 1315">
                <a:extLst>
                  <a:ext uri="{FF2B5EF4-FFF2-40B4-BE49-F238E27FC236}">
                    <a16:creationId xmlns:a16="http://schemas.microsoft.com/office/drawing/2014/main" xmlns="" id="{B12F60A2-FBBC-47D9-8688-A0848E682AE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06" y="2478"/>
                <a:ext cx="32" cy="0"/>
              </a:xfrm>
              <a:prstGeom prst="line">
                <a:avLst/>
              </a:prstGeom>
              <a:noFill/>
              <a:ln w="38100" cap="rnd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767" name="Line 1316">
                <a:extLst>
                  <a:ext uri="{FF2B5EF4-FFF2-40B4-BE49-F238E27FC236}">
                    <a16:creationId xmlns:a16="http://schemas.microsoft.com/office/drawing/2014/main" xmlns="" id="{AE02E3BB-DB71-43AB-8B11-60796FD7E65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38" y="2478"/>
                <a:ext cx="16" cy="0"/>
              </a:xfrm>
              <a:prstGeom prst="line">
                <a:avLst/>
              </a:prstGeom>
              <a:noFill/>
              <a:ln w="38100" cap="rnd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768" name="Line 1317">
                <a:extLst>
                  <a:ext uri="{FF2B5EF4-FFF2-40B4-BE49-F238E27FC236}">
                    <a16:creationId xmlns:a16="http://schemas.microsoft.com/office/drawing/2014/main" xmlns="" id="{19146E43-D253-481B-9DE5-AAC0F7C63AD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154" y="2473"/>
                <a:ext cx="0" cy="5"/>
              </a:xfrm>
              <a:prstGeom prst="line">
                <a:avLst/>
              </a:prstGeom>
              <a:noFill/>
              <a:ln w="38100" cap="rnd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769" name="Line 1318">
                <a:extLst>
                  <a:ext uri="{FF2B5EF4-FFF2-40B4-BE49-F238E27FC236}">
                    <a16:creationId xmlns:a16="http://schemas.microsoft.com/office/drawing/2014/main" xmlns="" id="{8BE53A7F-2B4D-462B-92D4-AE993B71088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54" y="2473"/>
                <a:ext cx="8" cy="0"/>
              </a:xfrm>
              <a:prstGeom prst="line">
                <a:avLst/>
              </a:prstGeom>
              <a:noFill/>
              <a:ln w="38100" cap="rnd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770" name="Line 1319">
                <a:extLst>
                  <a:ext uri="{FF2B5EF4-FFF2-40B4-BE49-F238E27FC236}">
                    <a16:creationId xmlns:a16="http://schemas.microsoft.com/office/drawing/2014/main" xmlns="" id="{A06394E9-D759-48B1-B826-90E788078A3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162" y="2461"/>
                <a:ext cx="0" cy="12"/>
              </a:xfrm>
              <a:prstGeom prst="line">
                <a:avLst/>
              </a:prstGeom>
              <a:noFill/>
              <a:ln w="38100" cap="rnd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771" name="Line 1320">
                <a:extLst>
                  <a:ext uri="{FF2B5EF4-FFF2-40B4-BE49-F238E27FC236}">
                    <a16:creationId xmlns:a16="http://schemas.microsoft.com/office/drawing/2014/main" xmlns="" id="{A71A559B-1AE8-4DEC-84F8-39C72713E92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62" y="2461"/>
                <a:ext cx="9" cy="0"/>
              </a:xfrm>
              <a:prstGeom prst="line">
                <a:avLst/>
              </a:prstGeom>
              <a:noFill/>
              <a:ln w="38100" cap="rnd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772" name="Line 1321">
                <a:extLst>
                  <a:ext uri="{FF2B5EF4-FFF2-40B4-BE49-F238E27FC236}">
                    <a16:creationId xmlns:a16="http://schemas.microsoft.com/office/drawing/2014/main" xmlns="" id="{25204A74-7D76-4A5B-944E-B71F148BEFE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71" y="2461"/>
                <a:ext cx="32" cy="0"/>
              </a:xfrm>
              <a:prstGeom prst="line">
                <a:avLst/>
              </a:prstGeom>
              <a:noFill/>
              <a:ln w="38100" cap="rnd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773" name="Line 1322">
                <a:extLst>
                  <a:ext uri="{FF2B5EF4-FFF2-40B4-BE49-F238E27FC236}">
                    <a16:creationId xmlns:a16="http://schemas.microsoft.com/office/drawing/2014/main" xmlns="" id="{C95AD74F-7F52-4A8D-946B-D86987367D0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203" y="2450"/>
                <a:ext cx="0" cy="11"/>
              </a:xfrm>
              <a:prstGeom prst="line">
                <a:avLst/>
              </a:prstGeom>
              <a:noFill/>
              <a:ln w="38100" cap="rnd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774" name="Line 1323">
                <a:extLst>
                  <a:ext uri="{FF2B5EF4-FFF2-40B4-BE49-F238E27FC236}">
                    <a16:creationId xmlns:a16="http://schemas.microsoft.com/office/drawing/2014/main" xmlns="" id="{3059DEE6-FEB0-4F56-924E-F7EF4EA45FC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03" y="2450"/>
                <a:ext cx="32" cy="0"/>
              </a:xfrm>
              <a:prstGeom prst="line">
                <a:avLst/>
              </a:prstGeom>
              <a:noFill/>
              <a:ln w="38100" cap="rnd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775" name="Line 1324">
                <a:extLst>
                  <a:ext uri="{FF2B5EF4-FFF2-40B4-BE49-F238E27FC236}">
                    <a16:creationId xmlns:a16="http://schemas.microsoft.com/office/drawing/2014/main" xmlns="" id="{FA41A78A-D41A-4899-B3FF-992611651E1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235" y="2444"/>
                <a:ext cx="0" cy="6"/>
              </a:xfrm>
              <a:prstGeom prst="line">
                <a:avLst/>
              </a:prstGeom>
              <a:noFill/>
              <a:ln w="38100" cap="rnd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776" name="Line 1325">
                <a:extLst>
                  <a:ext uri="{FF2B5EF4-FFF2-40B4-BE49-F238E27FC236}">
                    <a16:creationId xmlns:a16="http://schemas.microsoft.com/office/drawing/2014/main" xmlns="" id="{DCD69649-ECB7-44E8-90A0-E62A97EB555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35" y="2444"/>
                <a:ext cx="24" cy="0"/>
              </a:xfrm>
              <a:prstGeom prst="line">
                <a:avLst/>
              </a:prstGeom>
              <a:noFill/>
              <a:ln w="38100" cap="rnd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777" name="Line 1326">
                <a:extLst>
                  <a:ext uri="{FF2B5EF4-FFF2-40B4-BE49-F238E27FC236}">
                    <a16:creationId xmlns:a16="http://schemas.microsoft.com/office/drawing/2014/main" xmlns="" id="{36AFE617-BA21-4C52-AF72-83DCE6BE7E1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259" y="2433"/>
                <a:ext cx="0" cy="11"/>
              </a:xfrm>
              <a:prstGeom prst="line">
                <a:avLst/>
              </a:prstGeom>
              <a:noFill/>
              <a:ln w="38100" cap="rnd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778" name="Line 1327">
                <a:extLst>
                  <a:ext uri="{FF2B5EF4-FFF2-40B4-BE49-F238E27FC236}">
                    <a16:creationId xmlns:a16="http://schemas.microsoft.com/office/drawing/2014/main" xmlns="" id="{2A2AFDA2-DE23-4848-976E-F3DAF0251F5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59" y="2433"/>
                <a:ext cx="9" cy="0"/>
              </a:xfrm>
              <a:prstGeom prst="line">
                <a:avLst/>
              </a:prstGeom>
              <a:noFill/>
              <a:ln w="38100" cap="rnd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779" name="Line 1328">
                <a:extLst>
                  <a:ext uri="{FF2B5EF4-FFF2-40B4-BE49-F238E27FC236}">
                    <a16:creationId xmlns:a16="http://schemas.microsoft.com/office/drawing/2014/main" xmlns="" id="{B91B8183-08CA-4EE2-A6B4-C7A28DA1951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268" y="2427"/>
                <a:ext cx="0" cy="6"/>
              </a:xfrm>
              <a:prstGeom prst="line">
                <a:avLst/>
              </a:prstGeom>
              <a:noFill/>
              <a:ln w="38100" cap="rnd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780" name="Line 1329">
                <a:extLst>
                  <a:ext uri="{FF2B5EF4-FFF2-40B4-BE49-F238E27FC236}">
                    <a16:creationId xmlns:a16="http://schemas.microsoft.com/office/drawing/2014/main" xmlns="" id="{767E9E85-8810-422A-B0BA-2D0289F225B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68" y="2427"/>
                <a:ext cx="16" cy="0"/>
              </a:xfrm>
              <a:prstGeom prst="line">
                <a:avLst/>
              </a:prstGeom>
              <a:noFill/>
              <a:ln w="38100" cap="rnd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781" name="Line 1330">
                <a:extLst>
                  <a:ext uri="{FF2B5EF4-FFF2-40B4-BE49-F238E27FC236}">
                    <a16:creationId xmlns:a16="http://schemas.microsoft.com/office/drawing/2014/main" xmlns="" id="{01C387B8-3DE5-42DA-A79B-7FE6473B265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84" y="2427"/>
                <a:ext cx="40" cy="0"/>
              </a:xfrm>
              <a:prstGeom prst="line">
                <a:avLst/>
              </a:prstGeom>
              <a:noFill/>
              <a:ln w="38100" cap="rnd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782" name="Line 1331">
                <a:extLst>
                  <a:ext uri="{FF2B5EF4-FFF2-40B4-BE49-F238E27FC236}">
                    <a16:creationId xmlns:a16="http://schemas.microsoft.com/office/drawing/2014/main" xmlns="" id="{EFD90697-8109-4509-9D73-B5E7E324BAD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24" y="2427"/>
                <a:ext cx="8" cy="0"/>
              </a:xfrm>
              <a:prstGeom prst="line">
                <a:avLst/>
              </a:prstGeom>
              <a:noFill/>
              <a:ln w="38100" cap="rnd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783" name="Line 1332">
                <a:extLst>
                  <a:ext uri="{FF2B5EF4-FFF2-40B4-BE49-F238E27FC236}">
                    <a16:creationId xmlns:a16="http://schemas.microsoft.com/office/drawing/2014/main" xmlns="" id="{FF4D8681-5B2E-42B2-A434-F856D70BC42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332" y="2421"/>
                <a:ext cx="0" cy="6"/>
              </a:xfrm>
              <a:prstGeom prst="line">
                <a:avLst/>
              </a:prstGeom>
              <a:noFill/>
              <a:ln w="38100" cap="rnd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784" name="Line 1333">
                <a:extLst>
                  <a:ext uri="{FF2B5EF4-FFF2-40B4-BE49-F238E27FC236}">
                    <a16:creationId xmlns:a16="http://schemas.microsoft.com/office/drawing/2014/main" xmlns="" id="{DAA420E5-5D8F-4ABB-997A-F703ACE9232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32" y="2421"/>
                <a:ext cx="16" cy="0"/>
              </a:xfrm>
              <a:prstGeom prst="line">
                <a:avLst/>
              </a:prstGeom>
              <a:noFill/>
              <a:ln w="38100" cap="rnd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785" name="Line 1334">
                <a:extLst>
                  <a:ext uri="{FF2B5EF4-FFF2-40B4-BE49-F238E27FC236}">
                    <a16:creationId xmlns:a16="http://schemas.microsoft.com/office/drawing/2014/main" xmlns="" id="{0BD4988D-5C34-476A-A83E-36BE046554E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348" y="2416"/>
                <a:ext cx="0" cy="5"/>
              </a:xfrm>
              <a:prstGeom prst="line">
                <a:avLst/>
              </a:prstGeom>
              <a:noFill/>
              <a:ln w="38100" cap="rnd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786" name="Line 1335">
                <a:extLst>
                  <a:ext uri="{FF2B5EF4-FFF2-40B4-BE49-F238E27FC236}">
                    <a16:creationId xmlns:a16="http://schemas.microsoft.com/office/drawing/2014/main" xmlns="" id="{B8872C57-A481-4A78-AF30-58F64F7497C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48" y="2416"/>
                <a:ext cx="8" cy="0"/>
              </a:xfrm>
              <a:prstGeom prst="line">
                <a:avLst/>
              </a:prstGeom>
              <a:noFill/>
              <a:ln w="38100" cap="rnd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787" name="Line 1336">
                <a:extLst>
                  <a:ext uri="{FF2B5EF4-FFF2-40B4-BE49-F238E27FC236}">
                    <a16:creationId xmlns:a16="http://schemas.microsoft.com/office/drawing/2014/main" xmlns="" id="{15966B1A-0D9C-4389-8844-698C4138180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356" y="2410"/>
                <a:ext cx="0" cy="6"/>
              </a:xfrm>
              <a:prstGeom prst="line">
                <a:avLst/>
              </a:prstGeom>
              <a:noFill/>
              <a:ln w="38100" cap="rnd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788" name="Line 1337">
                <a:extLst>
                  <a:ext uri="{FF2B5EF4-FFF2-40B4-BE49-F238E27FC236}">
                    <a16:creationId xmlns:a16="http://schemas.microsoft.com/office/drawing/2014/main" xmlns="" id="{44722BC1-E61F-47CF-8F4E-5B12F2FD123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56" y="2410"/>
                <a:ext cx="25" cy="0"/>
              </a:xfrm>
              <a:prstGeom prst="line">
                <a:avLst/>
              </a:prstGeom>
              <a:noFill/>
              <a:ln w="38100" cap="rnd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789" name="Line 1338">
                <a:extLst>
                  <a:ext uri="{FF2B5EF4-FFF2-40B4-BE49-F238E27FC236}">
                    <a16:creationId xmlns:a16="http://schemas.microsoft.com/office/drawing/2014/main" xmlns="" id="{2E18CF1C-5AB7-4FDB-8A5E-DA2D774A28C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381" y="2404"/>
                <a:ext cx="0" cy="6"/>
              </a:xfrm>
              <a:prstGeom prst="line">
                <a:avLst/>
              </a:prstGeom>
              <a:noFill/>
              <a:ln w="38100" cap="rnd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790" name="Line 1339">
                <a:extLst>
                  <a:ext uri="{FF2B5EF4-FFF2-40B4-BE49-F238E27FC236}">
                    <a16:creationId xmlns:a16="http://schemas.microsoft.com/office/drawing/2014/main" xmlns="" id="{D911AC45-0D95-4527-B3D4-F86EB55EB22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81" y="2404"/>
                <a:ext cx="16" cy="0"/>
              </a:xfrm>
              <a:prstGeom prst="line">
                <a:avLst/>
              </a:prstGeom>
              <a:noFill/>
              <a:ln w="38100" cap="rnd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791" name="Line 1340">
                <a:extLst>
                  <a:ext uri="{FF2B5EF4-FFF2-40B4-BE49-F238E27FC236}">
                    <a16:creationId xmlns:a16="http://schemas.microsoft.com/office/drawing/2014/main" xmlns="" id="{5D031C65-25B2-4469-BEAF-A6BADDB0F20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397" y="2399"/>
                <a:ext cx="0" cy="5"/>
              </a:xfrm>
              <a:prstGeom prst="line">
                <a:avLst/>
              </a:prstGeom>
              <a:noFill/>
              <a:ln w="38100" cap="rnd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792" name="Line 1341">
                <a:extLst>
                  <a:ext uri="{FF2B5EF4-FFF2-40B4-BE49-F238E27FC236}">
                    <a16:creationId xmlns:a16="http://schemas.microsoft.com/office/drawing/2014/main" xmlns="" id="{5EEDDF20-6D4B-4782-9CCF-E3AB57A9D51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97" y="2399"/>
                <a:ext cx="8" cy="0"/>
              </a:xfrm>
              <a:prstGeom prst="line">
                <a:avLst/>
              </a:prstGeom>
              <a:noFill/>
              <a:ln w="38100" cap="rnd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793" name="Line 1342">
                <a:extLst>
                  <a:ext uri="{FF2B5EF4-FFF2-40B4-BE49-F238E27FC236}">
                    <a16:creationId xmlns:a16="http://schemas.microsoft.com/office/drawing/2014/main" xmlns="" id="{CBDB569D-9102-4706-AE94-86C26D0F90B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405" y="2393"/>
                <a:ext cx="0" cy="6"/>
              </a:xfrm>
              <a:prstGeom prst="line">
                <a:avLst/>
              </a:prstGeom>
              <a:noFill/>
              <a:ln w="38100" cap="rnd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794" name="Line 1343">
                <a:extLst>
                  <a:ext uri="{FF2B5EF4-FFF2-40B4-BE49-F238E27FC236}">
                    <a16:creationId xmlns:a16="http://schemas.microsoft.com/office/drawing/2014/main" xmlns="" id="{25EDA199-531F-45F7-B8F8-D10B42B76AA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05" y="2393"/>
                <a:ext cx="8" cy="0"/>
              </a:xfrm>
              <a:prstGeom prst="line">
                <a:avLst/>
              </a:prstGeom>
              <a:noFill/>
              <a:ln w="38100" cap="rnd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795" name="Line 1344">
                <a:extLst>
                  <a:ext uri="{FF2B5EF4-FFF2-40B4-BE49-F238E27FC236}">
                    <a16:creationId xmlns:a16="http://schemas.microsoft.com/office/drawing/2014/main" xmlns="" id="{0E1CB7BF-7DB0-49E3-B965-EABBE4EA17C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413" y="2387"/>
                <a:ext cx="0" cy="6"/>
              </a:xfrm>
              <a:prstGeom prst="line">
                <a:avLst/>
              </a:prstGeom>
              <a:noFill/>
              <a:ln w="38100" cap="rnd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796" name="Line 1345">
                <a:extLst>
                  <a:ext uri="{FF2B5EF4-FFF2-40B4-BE49-F238E27FC236}">
                    <a16:creationId xmlns:a16="http://schemas.microsoft.com/office/drawing/2014/main" xmlns="" id="{C64C2E17-2513-49FD-B0E3-416C97A35C4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13" y="2387"/>
                <a:ext cx="8" cy="0"/>
              </a:xfrm>
              <a:prstGeom prst="line">
                <a:avLst/>
              </a:prstGeom>
              <a:noFill/>
              <a:ln w="38100" cap="rnd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797" name="Line 1346">
                <a:extLst>
                  <a:ext uri="{FF2B5EF4-FFF2-40B4-BE49-F238E27FC236}">
                    <a16:creationId xmlns:a16="http://schemas.microsoft.com/office/drawing/2014/main" xmlns="" id="{519619EA-1725-4F8D-A3FD-A7A9C4B939D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21" y="2387"/>
                <a:ext cx="8" cy="0"/>
              </a:xfrm>
              <a:prstGeom prst="line">
                <a:avLst/>
              </a:prstGeom>
              <a:noFill/>
              <a:ln w="38100" cap="rnd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798" name="Line 1347">
                <a:extLst>
                  <a:ext uri="{FF2B5EF4-FFF2-40B4-BE49-F238E27FC236}">
                    <a16:creationId xmlns:a16="http://schemas.microsoft.com/office/drawing/2014/main" xmlns="" id="{2BED2342-A0A5-4FF5-A053-5C5C8388431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29" y="2387"/>
                <a:ext cx="8" cy="0"/>
              </a:xfrm>
              <a:prstGeom prst="line">
                <a:avLst/>
              </a:prstGeom>
              <a:noFill/>
              <a:ln w="38100" cap="rnd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799" name="Line 1348">
                <a:extLst>
                  <a:ext uri="{FF2B5EF4-FFF2-40B4-BE49-F238E27FC236}">
                    <a16:creationId xmlns:a16="http://schemas.microsoft.com/office/drawing/2014/main" xmlns="" id="{12B2690D-6753-41D4-844F-9246F56442B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437" y="2382"/>
                <a:ext cx="0" cy="5"/>
              </a:xfrm>
              <a:prstGeom prst="line">
                <a:avLst/>
              </a:prstGeom>
              <a:noFill/>
              <a:ln w="38100" cap="rnd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800" name="Line 1349">
                <a:extLst>
                  <a:ext uri="{FF2B5EF4-FFF2-40B4-BE49-F238E27FC236}">
                    <a16:creationId xmlns:a16="http://schemas.microsoft.com/office/drawing/2014/main" xmlns="" id="{66DD6451-53D5-4FC0-9AF2-A90BC825ABE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37" y="2382"/>
                <a:ext cx="8" cy="0"/>
              </a:xfrm>
              <a:prstGeom prst="line">
                <a:avLst/>
              </a:prstGeom>
              <a:noFill/>
              <a:ln w="38100" cap="rnd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801" name="Line 1350">
                <a:extLst>
                  <a:ext uri="{FF2B5EF4-FFF2-40B4-BE49-F238E27FC236}">
                    <a16:creationId xmlns:a16="http://schemas.microsoft.com/office/drawing/2014/main" xmlns="" id="{10A4B260-8C57-4DA9-B19D-0451B08D4A5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45" y="2382"/>
                <a:ext cx="8" cy="0"/>
              </a:xfrm>
              <a:prstGeom prst="line">
                <a:avLst/>
              </a:prstGeom>
              <a:noFill/>
              <a:ln w="38100" cap="rnd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802" name="Line 1351">
                <a:extLst>
                  <a:ext uri="{FF2B5EF4-FFF2-40B4-BE49-F238E27FC236}">
                    <a16:creationId xmlns:a16="http://schemas.microsoft.com/office/drawing/2014/main" xmlns="" id="{6F696556-CC79-4281-ABFF-084531F2916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53" y="2382"/>
                <a:ext cx="8" cy="0"/>
              </a:xfrm>
              <a:prstGeom prst="line">
                <a:avLst/>
              </a:prstGeom>
              <a:noFill/>
              <a:ln w="38100" cap="rnd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803" name="Line 1352">
                <a:extLst>
                  <a:ext uri="{FF2B5EF4-FFF2-40B4-BE49-F238E27FC236}">
                    <a16:creationId xmlns:a16="http://schemas.microsoft.com/office/drawing/2014/main" xmlns="" id="{21ED24FD-C7B2-4707-9040-E9FDDA448CA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461" y="2376"/>
                <a:ext cx="0" cy="6"/>
              </a:xfrm>
              <a:prstGeom prst="line">
                <a:avLst/>
              </a:prstGeom>
              <a:noFill/>
              <a:ln w="38100" cap="rnd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804" name="Line 1353">
                <a:extLst>
                  <a:ext uri="{FF2B5EF4-FFF2-40B4-BE49-F238E27FC236}">
                    <a16:creationId xmlns:a16="http://schemas.microsoft.com/office/drawing/2014/main" xmlns="" id="{D4436143-6E76-467D-9A81-C9F4E546CC5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61" y="2376"/>
                <a:ext cx="9" cy="0"/>
              </a:xfrm>
              <a:prstGeom prst="line">
                <a:avLst/>
              </a:prstGeom>
              <a:noFill/>
              <a:ln w="38100" cap="rnd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805" name="Line 1354">
                <a:extLst>
                  <a:ext uri="{FF2B5EF4-FFF2-40B4-BE49-F238E27FC236}">
                    <a16:creationId xmlns:a16="http://schemas.microsoft.com/office/drawing/2014/main" xmlns="" id="{F6FE3D4E-B5E6-4857-9887-49651471618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70" y="2376"/>
                <a:ext cx="8" cy="0"/>
              </a:xfrm>
              <a:prstGeom prst="line">
                <a:avLst/>
              </a:prstGeom>
              <a:noFill/>
              <a:ln w="38100" cap="rnd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806" name="Line 1355">
                <a:extLst>
                  <a:ext uri="{FF2B5EF4-FFF2-40B4-BE49-F238E27FC236}">
                    <a16:creationId xmlns:a16="http://schemas.microsoft.com/office/drawing/2014/main" xmlns="" id="{2525DD9F-251A-4614-904A-FF744F377EA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78" y="2376"/>
                <a:ext cx="8" cy="0"/>
              </a:xfrm>
              <a:prstGeom prst="line">
                <a:avLst/>
              </a:prstGeom>
              <a:noFill/>
              <a:ln w="38100" cap="rnd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807" name="Line 1356">
                <a:extLst>
                  <a:ext uri="{FF2B5EF4-FFF2-40B4-BE49-F238E27FC236}">
                    <a16:creationId xmlns:a16="http://schemas.microsoft.com/office/drawing/2014/main" xmlns="" id="{ED7B7E91-355D-4B5D-9E49-83CAA51DA09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486" y="2370"/>
                <a:ext cx="0" cy="6"/>
              </a:xfrm>
              <a:prstGeom prst="line">
                <a:avLst/>
              </a:prstGeom>
              <a:noFill/>
              <a:ln w="38100" cap="rnd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808" name="Line 1357">
                <a:extLst>
                  <a:ext uri="{FF2B5EF4-FFF2-40B4-BE49-F238E27FC236}">
                    <a16:creationId xmlns:a16="http://schemas.microsoft.com/office/drawing/2014/main" xmlns="" id="{A5253AA3-0929-43EC-B9D6-1C207639960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86" y="2370"/>
                <a:ext cx="8" cy="0"/>
              </a:xfrm>
              <a:prstGeom prst="line">
                <a:avLst/>
              </a:prstGeom>
              <a:noFill/>
              <a:ln w="38100" cap="rnd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809" name="Line 1358">
                <a:extLst>
                  <a:ext uri="{FF2B5EF4-FFF2-40B4-BE49-F238E27FC236}">
                    <a16:creationId xmlns:a16="http://schemas.microsoft.com/office/drawing/2014/main" xmlns="" id="{470A5A12-7249-42C1-B68B-9B8641F81CD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94" y="2370"/>
                <a:ext cx="8" cy="0"/>
              </a:xfrm>
              <a:prstGeom prst="line">
                <a:avLst/>
              </a:prstGeom>
              <a:noFill/>
              <a:ln w="38100" cap="rnd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810" name="Line 1359">
                <a:extLst>
                  <a:ext uri="{FF2B5EF4-FFF2-40B4-BE49-F238E27FC236}">
                    <a16:creationId xmlns:a16="http://schemas.microsoft.com/office/drawing/2014/main" xmlns="" id="{86F1AE6C-0C1E-4036-8549-8793BF8BB97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02" y="2370"/>
                <a:ext cx="32" cy="0"/>
              </a:xfrm>
              <a:prstGeom prst="line">
                <a:avLst/>
              </a:prstGeom>
              <a:noFill/>
              <a:ln w="38100" cap="rnd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811" name="Line 1360">
                <a:extLst>
                  <a:ext uri="{FF2B5EF4-FFF2-40B4-BE49-F238E27FC236}">
                    <a16:creationId xmlns:a16="http://schemas.microsoft.com/office/drawing/2014/main" xmlns="" id="{DE1BD362-8DAD-4074-A73B-FCAEF6EC9A7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534" y="2365"/>
                <a:ext cx="0" cy="5"/>
              </a:xfrm>
              <a:prstGeom prst="line">
                <a:avLst/>
              </a:prstGeom>
              <a:noFill/>
              <a:ln w="38100" cap="rnd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812" name="Line 1361">
                <a:extLst>
                  <a:ext uri="{FF2B5EF4-FFF2-40B4-BE49-F238E27FC236}">
                    <a16:creationId xmlns:a16="http://schemas.microsoft.com/office/drawing/2014/main" xmlns="" id="{A4B3FD5B-FD44-4E66-9506-F1EBCD4EEDF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34" y="2365"/>
                <a:ext cx="16" cy="0"/>
              </a:xfrm>
              <a:prstGeom prst="line">
                <a:avLst/>
              </a:prstGeom>
              <a:noFill/>
              <a:ln w="38100" cap="rnd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813" name="Line 1362">
                <a:extLst>
                  <a:ext uri="{FF2B5EF4-FFF2-40B4-BE49-F238E27FC236}">
                    <a16:creationId xmlns:a16="http://schemas.microsoft.com/office/drawing/2014/main" xmlns="" id="{F7F6200B-CF78-48D9-BAD1-3D2E2395829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50" y="2365"/>
                <a:ext cx="57" cy="0"/>
              </a:xfrm>
              <a:prstGeom prst="line">
                <a:avLst/>
              </a:prstGeom>
              <a:noFill/>
              <a:ln w="38100" cap="rnd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814" name="Line 1363">
                <a:extLst>
                  <a:ext uri="{FF2B5EF4-FFF2-40B4-BE49-F238E27FC236}">
                    <a16:creationId xmlns:a16="http://schemas.microsoft.com/office/drawing/2014/main" xmlns="" id="{30B32F13-5405-4857-938B-2A2D4473378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607" y="2359"/>
                <a:ext cx="0" cy="6"/>
              </a:xfrm>
              <a:prstGeom prst="line">
                <a:avLst/>
              </a:prstGeom>
              <a:noFill/>
              <a:ln w="38100" cap="rnd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815" name="Line 1364">
                <a:extLst>
                  <a:ext uri="{FF2B5EF4-FFF2-40B4-BE49-F238E27FC236}">
                    <a16:creationId xmlns:a16="http://schemas.microsoft.com/office/drawing/2014/main" xmlns="" id="{7B654E2F-8AF1-47BB-8AB4-03A2D4F9EE0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07" y="2359"/>
                <a:ext cx="8" cy="0"/>
              </a:xfrm>
              <a:prstGeom prst="line">
                <a:avLst/>
              </a:prstGeom>
              <a:noFill/>
              <a:ln w="38100" cap="rnd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816" name="Line 1365">
                <a:extLst>
                  <a:ext uri="{FF2B5EF4-FFF2-40B4-BE49-F238E27FC236}">
                    <a16:creationId xmlns:a16="http://schemas.microsoft.com/office/drawing/2014/main" xmlns="" id="{B4342EA0-50AB-473C-AFBA-C774FA9634B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15" y="2359"/>
                <a:ext cx="24" cy="0"/>
              </a:xfrm>
              <a:prstGeom prst="line">
                <a:avLst/>
              </a:prstGeom>
              <a:noFill/>
              <a:ln w="38100" cap="rnd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817" name="Line 1366">
                <a:extLst>
                  <a:ext uri="{FF2B5EF4-FFF2-40B4-BE49-F238E27FC236}">
                    <a16:creationId xmlns:a16="http://schemas.microsoft.com/office/drawing/2014/main" xmlns="" id="{9D34B0F6-38FF-4729-AD4E-7984383E98E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639" y="2353"/>
                <a:ext cx="0" cy="6"/>
              </a:xfrm>
              <a:prstGeom prst="line">
                <a:avLst/>
              </a:prstGeom>
              <a:noFill/>
              <a:ln w="38100" cap="rnd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818" name="Line 1367">
                <a:extLst>
                  <a:ext uri="{FF2B5EF4-FFF2-40B4-BE49-F238E27FC236}">
                    <a16:creationId xmlns:a16="http://schemas.microsoft.com/office/drawing/2014/main" xmlns="" id="{1ED3BF2E-53B7-4BD4-B491-06A74E045F1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39" y="2353"/>
                <a:ext cx="41" cy="0"/>
              </a:xfrm>
              <a:prstGeom prst="line">
                <a:avLst/>
              </a:prstGeom>
              <a:noFill/>
              <a:ln w="38100" cap="rnd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819" name="Line 1368">
                <a:extLst>
                  <a:ext uri="{FF2B5EF4-FFF2-40B4-BE49-F238E27FC236}">
                    <a16:creationId xmlns:a16="http://schemas.microsoft.com/office/drawing/2014/main" xmlns="" id="{D389BF2C-0BC5-4E0D-BE05-46940D094E3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680" y="2347"/>
                <a:ext cx="0" cy="6"/>
              </a:xfrm>
              <a:prstGeom prst="line">
                <a:avLst/>
              </a:prstGeom>
              <a:noFill/>
              <a:ln w="38100" cap="rnd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820" name="Line 1369">
                <a:extLst>
                  <a:ext uri="{FF2B5EF4-FFF2-40B4-BE49-F238E27FC236}">
                    <a16:creationId xmlns:a16="http://schemas.microsoft.com/office/drawing/2014/main" xmlns="" id="{D7185A89-AB8B-4C81-A38E-2CADFD700D5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80" y="2347"/>
                <a:ext cx="56" cy="0"/>
              </a:xfrm>
              <a:prstGeom prst="line">
                <a:avLst/>
              </a:prstGeom>
              <a:noFill/>
              <a:ln w="38100" cap="rnd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821" name="Line 1370">
                <a:extLst>
                  <a:ext uri="{FF2B5EF4-FFF2-40B4-BE49-F238E27FC236}">
                    <a16:creationId xmlns:a16="http://schemas.microsoft.com/office/drawing/2014/main" xmlns="" id="{4872C703-7379-446A-B48C-4837B509977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736" y="2330"/>
                <a:ext cx="0" cy="17"/>
              </a:xfrm>
              <a:prstGeom prst="line">
                <a:avLst/>
              </a:prstGeom>
              <a:noFill/>
              <a:ln w="38100" cap="rnd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822" name="Line 1371">
                <a:extLst>
                  <a:ext uri="{FF2B5EF4-FFF2-40B4-BE49-F238E27FC236}">
                    <a16:creationId xmlns:a16="http://schemas.microsoft.com/office/drawing/2014/main" xmlns="" id="{EC27208D-3CAC-4390-8A26-CBCCB211184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36" y="2330"/>
                <a:ext cx="41" cy="0"/>
              </a:xfrm>
              <a:prstGeom prst="line">
                <a:avLst/>
              </a:prstGeom>
              <a:noFill/>
              <a:ln w="38100" cap="rnd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823" name="Line 1372">
                <a:extLst>
                  <a:ext uri="{FF2B5EF4-FFF2-40B4-BE49-F238E27FC236}">
                    <a16:creationId xmlns:a16="http://schemas.microsoft.com/office/drawing/2014/main" xmlns="" id="{E556DCCF-8B4D-4407-965E-0B090D9BB91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777" y="2324"/>
                <a:ext cx="0" cy="6"/>
              </a:xfrm>
              <a:prstGeom prst="line">
                <a:avLst/>
              </a:prstGeom>
              <a:noFill/>
              <a:ln w="38100" cap="rnd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824" name="Line 1373">
                <a:extLst>
                  <a:ext uri="{FF2B5EF4-FFF2-40B4-BE49-F238E27FC236}">
                    <a16:creationId xmlns:a16="http://schemas.microsoft.com/office/drawing/2014/main" xmlns="" id="{B13F7015-0B82-416D-91ED-276A2C48189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77" y="2324"/>
                <a:ext cx="32" cy="0"/>
              </a:xfrm>
              <a:prstGeom prst="line">
                <a:avLst/>
              </a:prstGeom>
              <a:noFill/>
              <a:ln w="38100" cap="rnd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825" name="Line 1374">
                <a:extLst>
                  <a:ext uri="{FF2B5EF4-FFF2-40B4-BE49-F238E27FC236}">
                    <a16:creationId xmlns:a16="http://schemas.microsoft.com/office/drawing/2014/main" xmlns="" id="{F389513D-2493-491D-ACFB-60774EE4DB4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809" y="2319"/>
                <a:ext cx="0" cy="5"/>
              </a:xfrm>
              <a:prstGeom prst="line">
                <a:avLst/>
              </a:prstGeom>
              <a:noFill/>
              <a:ln w="38100" cap="rnd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826" name="Line 1375">
                <a:extLst>
                  <a:ext uri="{FF2B5EF4-FFF2-40B4-BE49-F238E27FC236}">
                    <a16:creationId xmlns:a16="http://schemas.microsoft.com/office/drawing/2014/main" xmlns="" id="{1A3A0461-44B0-4BFE-85B0-7A0AB8B9C6C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09" y="2319"/>
                <a:ext cx="16" cy="0"/>
              </a:xfrm>
              <a:prstGeom prst="line">
                <a:avLst/>
              </a:prstGeom>
              <a:noFill/>
              <a:ln w="38100" cap="rnd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827" name="Line 1376">
                <a:extLst>
                  <a:ext uri="{FF2B5EF4-FFF2-40B4-BE49-F238E27FC236}">
                    <a16:creationId xmlns:a16="http://schemas.microsoft.com/office/drawing/2014/main" xmlns="" id="{E8DFBAF2-7998-4283-9394-C3ADDC001DE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825" y="2313"/>
                <a:ext cx="0" cy="6"/>
              </a:xfrm>
              <a:prstGeom prst="line">
                <a:avLst/>
              </a:prstGeom>
              <a:noFill/>
              <a:ln w="38100" cap="rnd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828" name="Line 1377">
                <a:extLst>
                  <a:ext uri="{FF2B5EF4-FFF2-40B4-BE49-F238E27FC236}">
                    <a16:creationId xmlns:a16="http://schemas.microsoft.com/office/drawing/2014/main" xmlns="" id="{2CB90B3D-C0E5-4000-8FEB-5C922021C8D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25" y="2313"/>
                <a:ext cx="16" cy="0"/>
              </a:xfrm>
              <a:prstGeom prst="line">
                <a:avLst/>
              </a:prstGeom>
              <a:noFill/>
              <a:ln w="38100" cap="rnd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829" name="Line 1378">
                <a:extLst>
                  <a:ext uri="{FF2B5EF4-FFF2-40B4-BE49-F238E27FC236}">
                    <a16:creationId xmlns:a16="http://schemas.microsoft.com/office/drawing/2014/main" xmlns="" id="{18A5A864-447B-4C54-8B2E-620690BF9E2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841" y="2307"/>
                <a:ext cx="0" cy="6"/>
              </a:xfrm>
              <a:prstGeom prst="line">
                <a:avLst/>
              </a:prstGeom>
              <a:noFill/>
              <a:ln w="38100" cap="rnd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830" name="Line 1379">
                <a:extLst>
                  <a:ext uri="{FF2B5EF4-FFF2-40B4-BE49-F238E27FC236}">
                    <a16:creationId xmlns:a16="http://schemas.microsoft.com/office/drawing/2014/main" xmlns="" id="{72F26949-1CC7-437D-A09E-1ABCC69F35B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41" y="2307"/>
                <a:ext cx="8" cy="0"/>
              </a:xfrm>
              <a:prstGeom prst="line">
                <a:avLst/>
              </a:prstGeom>
              <a:noFill/>
              <a:ln w="38100" cap="rnd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831" name="Line 1380">
                <a:extLst>
                  <a:ext uri="{FF2B5EF4-FFF2-40B4-BE49-F238E27FC236}">
                    <a16:creationId xmlns:a16="http://schemas.microsoft.com/office/drawing/2014/main" xmlns="" id="{9B0934EE-E71B-4867-830D-C909CFA60F2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849" y="2296"/>
                <a:ext cx="0" cy="11"/>
              </a:xfrm>
              <a:prstGeom prst="line">
                <a:avLst/>
              </a:prstGeom>
              <a:noFill/>
              <a:ln w="38100" cap="rnd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832" name="Line 1381">
                <a:extLst>
                  <a:ext uri="{FF2B5EF4-FFF2-40B4-BE49-F238E27FC236}">
                    <a16:creationId xmlns:a16="http://schemas.microsoft.com/office/drawing/2014/main" xmlns="" id="{F5B8033E-195E-4408-8428-2ACC2CAE62A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49" y="2296"/>
                <a:ext cx="24" cy="0"/>
              </a:xfrm>
              <a:prstGeom prst="line">
                <a:avLst/>
              </a:prstGeom>
              <a:noFill/>
              <a:ln w="38100" cap="rnd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833" name="Line 1382">
                <a:extLst>
                  <a:ext uri="{FF2B5EF4-FFF2-40B4-BE49-F238E27FC236}">
                    <a16:creationId xmlns:a16="http://schemas.microsoft.com/office/drawing/2014/main" xmlns="" id="{0D2D404B-83F2-4687-8E17-0CB4D219805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873" y="2290"/>
                <a:ext cx="0" cy="6"/>
              </a:xfrm>
              <a:prstGeom prst="line">
                <a:avLst/>
              </a:prstGeom>
              <a:noFill/>
              <a:ln w="38100" cap="rnd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834" name="Line 1383">
                <a:extLst>
                  <a:ext uri="{FF2B5EF4-FFF2-40B4-BE49-F238E27FC236}">
                    <a16:creationId xmlns:a16="http://schemas.microsoft.com/office/drawing/2014/main" xmlns="" id="{2A69CC0C-0D4B-4288-9F07-D8B92DFD55C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73" y="2290"/>
                <a:ext cx="33" cy="0"/>
              </a:xfrm>
              <a:prstGeom prst="line">
                <a:avLst/>
              </a:prstGeom>
              <a:noFill/>
              <a:ln w="38100" cap="rnd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835" name="Line 1384">
                <a:extLst>
                  <a:ext uri="{FF2B5EF4-FFF2-40B4-BE49-F238E27FC236}">
                    <a16:creationId xmlns:a16="http://schemas.microsoft.com/office/drawing/2014/main" xmlns="" id="{49DB9F4A-D6F1-415E-BAB4-A276F56C5B5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906" y="2279"/>
                <a:ext cx="0" cy="11"/>
              </a:xfrm>
              <a:prstGeom prst="line">
                <a:avLst/>
              </a:prstGeom>
              <a:noFill/>
              <a:ln w="38100" cap="rnd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836" name="Line 1385">
                <a:extLst>
                  <a:ext uri="{FF2B5EF4-FFF2-40B4-BE49-F238E27FC236}">
                    <a16:creationId xmlns:a16="http://schemas.microsoft.com/office/drawing/2014/main" xmlns="" id="{847CAAB1-101F-4395-ADF4-5EACA9805C5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906" y="2279"/>
                <a:ext cx="8" cy="0"/>
              </a:xfrm>
              <a:prstGeom prst="line">
                <a:avLst/>
              </a:prstGeom>
              <a:noFill/>
              <a:ln w="38100" cap="rnd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837" name="Line 1386">
                <a:extLst>
                  <a:ext uri="{FF2B5EF4-FFF2-40B4-BE49-F238E27FC236}">
                    <a16:creationId xmlns:a16="http://schemas.microsoft.com/office/drawing/2014/main" xmlns="" id="{EBADB7ED-C498-4943-B163-71F3D7E20C5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914" y="2273"/>
                <a:ext cx="0" cy="6"/>
              </a:xfrm>
              <a:prstGeom prst="line">
                <a:avLst/>
              </a:prstGeom>
              <a:noFill/>
              <a:ln w="38100" cap="rnd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838" name="Line 1387">
                <a:extLst>
                  <a:ext uri="{FF2B5EF4-FFF2-40B4-BE49-F238E27FC236}">
                    <a16:creationId xmlns:a16="http://schemas.microsoft.com/office/drawing/2014/main" xmlns="" id="{A4690CC4-FFEF-4B5A-8EA9-CA94CA4C930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914" y="2273"/>
                <a:ext cx="8" cy="0"/>
              </a:xfrm>
              <a:prstGeom prst="line">
                <a:avLst/>
              </a:prstGeom>
              <a:noFill/>
              <a:ln w="38100" cap="rnd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839" name="Line 1388">
                <a:extLst>
                  <a:ext uri="{FF2B5EF4-FFF2-40B4-BE49-F238E27FC236}">
                    <a16:creationId xmlns:a16="http://schemas.microsoft.com/office/drawing/2014/main" xmlns="" id="{6A109908-5CF3-4931-8E15-F6ED0ED3FA5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922" y="2262"/>
                <a:ext cx="0" cy="11"/>
              </a:xfrm>
              <a:prstGeom prst="line">
                <a:avLst/>
              </a:prstGeom>
              <a:noFill/>
              <a:ln w="38100" cap="rnd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840" name="Line 1389">
                <a:extLst>
                  <a:ext uri="{FF2B5EF4-FFF2-40B4-BE49-F238E27FC236}">
                    <a16:creationId xmlns:a16="http://schemas.microsoft.com/office/drawing/2014/main" xmlns="" id="{CC257AD2-A805-4AD1-9378-96F2897E699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922" y="2262"/>
                <a:ext cx="65" cy="0"/>
              </a:xfrm>
              <a:prstGeom prst="line">
                <a:avLst/>
              </a:prstGeom>
              <a:noFill/>
              <a:ln w="38100" cap="rnd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841" name="Line 1390">
                <a:extLst>
                  <a:ext uri="{FF2B5EF4-FFF2-40B4-BE49-F238E27FC236}">
                    <a16:creationId xmlns:a16="http://schemas.microsoft.com/office/drawing/2014/main" xmlns="" id="{D1ECF54B-A16F-4ACD-A546-E9E7BB43A22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987" y="2256"/>
                <a:ext cx="0" cy="6"/>
              </a:xfrm>
              <a:prstGeom prst="line">
                <a:avLst/>
              </a:prstGeom>
              <a:noFill/>
              <a:ln w="38100" cap="rnd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842" name="Line 1391">
                <a:extLst>
                  <a:ext uri="{FF2B5EF4-FFF2-40B4-BE49-F238E27FC236}">
                    <a16:creationId xmlns:a16="http://schemas.microsoft.com/office/drawing/2014/main" xmlns="" id="{7557EF0D-4853-4FA6-A07A-A4C98E6BDCF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987" y="2256"/>
                <a:ext cx="8" cy="0"/>
              </a:xfrm>
              <a:prstGeom prst="line">
                <a:avLst/>
              </a:prstGeom>
              <a:noFill/>
              <a:ln w="38100" cap="rnd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843" name="Line 1392">
                <a:extLst>
                  <a:ext uri="{FF2B5EF4-FFF2-40B4-BE49-F238E27FC236}">
                    <a16:creationId xmlns:a16="http://schemas.microsoft.com/office/drawing/2014/main" xmlns="" id="{D6ED045B-8155-4F8D-A4A9-5FAC97ADCD9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995" y="2244"/>
                <a:ext cx="0" cy="12"/>
              </a:xfrm>
              <a:prstGeom prst="line">
                <a:avLst/>
              </a:prstGeom>
              <a:noFill/>
              <a:ln w="38100" cap="rnd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82" name="Group 581">
              <a:extLst>
                <a:ext uri="{FF2B5EF4-FFF2-40B4-BE49-F238E27FC236}">
                  <a16:creationId xmlns:a16="http://schemas.microsoft.com/office/drawing/2014/main" xmlns="" id="{4E3BA1BB-A5F5-40C5-A269-00C3F4AAA66F}"/>
                </a:ext>
              </a:extLst>
            </p:cNvPr>
            <p:cNvGrpSpPr/>
            <p:nvPr/>
          </p:nvGrpSpPr>
          <p:grpSpPr>
            <a:xfrm>
              <a:off x="8030731" y="3615082"/>
              <a:ext cx="1686638" cy="409378"/>
              <a:chOff x="8030731" y="3615082"/>
              <a:chExt cx="1686638" cy="409378"/>
            </a:xfrm>
          </p:grpSpPr>
          <p:sp>
            <p:nvSpPr>
              <p:cNvPr id="583" name="Line 1394">
                <a:extLst>
                  <a:ext uri="{FF2B5EF4-FFF2-40B4-BE49-F238E27FC236}">
                    <a16:creationId xmlns:a16="http://schemas.microsoft.com/office/drawing/2014/main" xmlns="" id="{78C69734-203A-4744-B82E-B4E98D90603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030731" y="4024460"/>
                <a:ext cx="16375" cy="0"/>
              </a:xfrm>
              <a:prstGeom prst="line">
                <a:avLst/>
              </a:prstGeom>
              <a:noFill/>
              <a:ln w="38100" cap="rnd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584" name="Line 1395">
                <a:extLst>
                  <a:ext uri="{FF2B5EF4-FFF2-40B4-BE49-F238E27FC236}">
                    <a16:creationId xmlns:a16="http://schemas.microsoft.com/office/drawing/2014/main" xmlns="" id="{BE2CAF85-EE11-4249-B8D6-4DD8F238D57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047106" y="4024460"/>
                <a:ext cx="32750" cy="0"/>
              </a:xfrm>
              <a:prstGeom prst="line">
                <a:avLst/>
              </a:prstGeom>
              <a:noFill/>
              <a:ln w="38100" cap="rnd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585" name="Line 1396">
                <a:extLst>
                  <a:ext uri="{FF2B5EF4-FFF2-40B4-BE49-F238E27FC236}">
                    <a16:creationId xmlns:a16="http://schemas.microsoft.com/office/drawing/2014/main" xmlns="" id="{DF3D5A89-F1BB-46AA-AE27-10EA8930EF8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079857" y="4014226"/>
                <a:ext cx="0" cy="10234"/>
              </a:xfrm>
              <a:prstGeom prst="line">
                <a:avLst/>
              </a:prstGeom>
              <a:noFill/>
              <a:ln w="38100" cap="rnd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586" name="Line 1397">
                <a:extLst>
                  <a:ext uri="{FF2B5EF4-FFF2-40B4-BE49-F238E27FC236}">
                    <a16:creationId xmlns:a16="http://schemas.microsoft.com/office/drawing/2014/main" xmlns="" id="{612F4A2C-13A0-4A5A-A20C-7953681774A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079857" y="4014226"/>
                <a:ext cx="16375" cy="0"/>
              </a:xfrm>
              <a:prstGeom prst="line">
                <a:avLst/>
              </a:prstGeom>
              <a:noFill/>
              <a:ln w="38100" cap="rnd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587" name="Line 1398">
                <a:extLst>
                  <a:ext uri="{FF2B5EF4-FFF2-40B4-BE49-F238E27FC236}">
                    <a16:creationId xmlns:a16="http://schemas.microsoft.com/office/drawing/2014/main" xmlns="" id="{941A0A39-D179-4D7D-9C04-C25875ACBBB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096232" y="4001944"/>
                <a:ext cx="0" cy="12281"/>
              </a:xfrm>
              <a:prstGeom prst="line">
                <a:avLst/>
              </a:prstGeom>
              <a:noFill/>
              <a:ln w="38100" cap="rnd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588" name="Line 1399">
                <a:extLst>
                  <a:ext uri="{FF2B5EF4-FFF2-40B4-BE49-F238E27FC236}">
                    <a16:creationId xmlns:a16="http://schemas.microsoft.com/office/drawing/2014/main" xmlns="" id="{F17CD0D9-3553-4CAB-8C8F-C0E5601D207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096232" y="4001944"/>
                <a:ext cx="16375" cy="0"/>
              </a:xfrm>
              <a:prstGeom prst="line">
                <a:avLst/>
              </a:prstGeom>
              <a:noFill/>
              <a:ln w="38100" cap="rnd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589" name="Line 1400">
                <a:extLst>
                  <a:ext uri="{FF2B5EF4-FFF2-40B4-BE49-F238E27FC236}">
                    <a16:creationId xmlns:a16="http://schemas.microsoft.com/office/drawing/2014/main" xmlns="" id="{C63E111A-3B04-4226-A11C-11FCE9ADD96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112607" y="3989663"/>
                <a:ext cx="0" cy="12281"/>
              </a:xfrm>
              <a:prstGeom prst="line">
                <a:avLst/>
              </a:prstGeom>
              <a:noFill/>
              <a:ln w="38100" cap="rnd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590" name="Line 1401">
                <a:extLst>
                  <a:ext uri="{FF2B5EF4-FFF2-40B4-BE49-F238E27FC236}">
                    <a16:creationId xmlns:a16="http://schemas.microsoft.com/office/drawing/2014/main" xmlns="" id="{B81B5BED-4E3A-495D-A545-DC24085ED74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12607" y="3989663"/>
                <a:ext cx="16375" cy="0"/>
              </a:xfrm>
              <a:prstGeom prst="line">
                <a:avLst/>
              </a:prstGeom>
              <a:noFill/>
              <a:ln w="38100" cap="rnd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591" name="Line 1402">
                <a:extLst>
                  <a:ext uri="{FF2B5EF4-FFF2-40B4-BE49-F238E27FC236}">
                    <a16:creationId xmlns:a16="http://schemas.microsoft.com/office/drawing/2014/main" xmlns="" id="{658BDD6D-A551-4582-AC61-46FE1079A57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128982" y="3977382"/>
                <a:ext cx="0" cy="12281"/>
              </a:xfrm>
              <a:prstGeom prst="line">
                <a:avLst/>
              </a:prstGeom>
              <a:noFill/>
              <a:ln w="38100" cap="rnd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592" name="Line 1403">
                <a:extLst>
                  <a:ext uri="{FF2B5EF4-FFF2-40B4-BE49-F238E27FC236}">
                    <a16:creationId xmlns:a16="http://schemas.microsoft.com/office/drawing/2014/main" xmlns="" id="{98C45BDE-3E1C-4568-BE57-32C4E4FBE45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28982" y="3977382"/>
                <a:ext cx="65500" cy="0"/>
              </a:xfrm>
              <a:prstGeom prst="line">
                <a:avLst/>
              </a:prstGeom>
              <a:noFill/>
              <a:ln w="38100" cap="rnd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593" name="Line 1404">
                <a:extLst>
                  <a:ext uri="{FF2B5EF4-FFF2-40B4-BE49-F238E27FC236}">
                    <a16:creationId xmlns:a16="http://schemas.microsoft.com/office/drawing/2014/main" xmlns="" id="{65D91BEB-E37B-4ACD-BC5C-D97FE04A5D5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194482" y="3954866"/>
                <a:ext cx="0" cy="22516"/>
              </a:xfrm>
              <a:prstGeom prst="line">
                <a:avLst/>
              </a:prstGeom>
              <a:noFill/>
              <a:ln w="38100" cap="rnd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594" name="Line 1405">
                <a:extLst>
                  <a:ext uri="{FF2B5EF4-FFF2-40B4-BE49-F238E27FC236}">
                    <a16:creationId xmlns:a16="http://schemas.microsoft.com/office/drawing/2014/main" xmlns="" id="{6533A4A3-9D5F-48A3-923B-6142167A662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94482" y="3954866"/>
                <a:ext cx="116673" cy="0"/>
              </a:xfrm>
              <a:prstGeom prst="line">
                <a:avLst/>
              </a:prstGeom>
              <a:noFill/>
              <a:ln w="38100" cap="rnd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595" name="Line 1406">
                <a:extLst>
                  <a:ext uri="{FF2B5EF4-FFF2-40B4-BE49-F238E27FC236}">
                    <a16:creationId xmlns:a16="http://schemas.microsoft.com/office/drawing/2014/main" xmlns="" id="{BB661D2B-F294-4975-9342-D2759348383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311155" y="3942585"/>
                <a:ext cx="0" cy="12281"/>
              </a:xfrm>
              <a:prstGeom prst="line">
                <a:avLst/>
              </a:prstGeom>
              <a:noFill/>
              <a:ln w="38100" cap="rnd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596" name="Line 1407">
                <a:extLst>
                  <a:ext uri="{FF2B5EF4-FFF2-40B4-BE49-F238E27FC236}">
                    <a16:creationId xmlns:a16="http://schemas.microsoft.com/office/drawing/2014/main" xmlns="" id="{725B3679-809F-426F-934A-56D23CE2D4F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311155" y="3942585"/>
                <a:ext cx="114626" cy="0"/>
              </a:xfrm>
              <a:prstGeom prst="line">
                <a:avLst/>
              </a:prstGeom>
              <a:noFill/>
              <a:ln w="38100" cap="rnd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597" name="Line 1408">
                <a:extLst>
                  <a:ext uri="{FF2B5EF4-FFF2-40B4-BE49-F238E27FC236}">
                    <a16:creationId xmlns:a16="http://schemas.microsoft.com/office/drawing/2014/main" xmlns="" id="{B1638D6C-9923-4B45-88CC-FFC1659CF2A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425781" y="3920069"/>
                <a:ext cx="0" cy="22516"/>
              </a:xfrm>
              <a:prstGeom prst="line">
                <a:avLst/>
              </a:prstGeom>
              <a:noFill/>
              <a:ln w="38100" cap="rnd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598" name="Line 1409">
                <a:extLst>
                  <a:ext uri="{FF2B5EF4-FFF2-40B4-BE49-F238E27FC236}">
                    <a16:creationId xmlns:a16="http://schemas.microsoft.com/office/drawing/2014/main" xmlns="" id="{E33D5C02-1CBA-49C5-B65A-E9DCA5E6180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25781" y="3920069"/>
                <a:ext cx="18422" cy="0"/>
              </a:xfrm>
              <a:prstGeom prst="line">
                <a:avLst/>
              </a:prstGeom>
              <a:noFill/>
              <a:ln w="38100" cap="rnd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599" name="Line 1410">
                <a:extLst>
                  <a:ext uri="{FF2B5EF4-FFF2-40B4-BE49-F238E27FC236}">
                    <a16:creationId xmlns:a16="http://schemas.microsoft.com/office/drawing/2014/main" xmlns="" id="{32837616-91C0-44CE-8802-B07C51CF0D1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444203" y="3907787"/>
                <a:ext cx="0" cy="12281"/>
              </a:xfrm>
              <a:prstGeom prst="line">
                <a:avLst/>
              </a:prstGeom>
              <a:noFill/>
              <a:ln w="38100" cap="rnd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600" name="Line 1411">
                <a:extLst>
                  <a:ext uri="{FF2B5EF4-FFF2-40B4-BE49-F238E27FC236}">
                    <a16:creationId xmlns:a16="http://schemas.microsoft.com/office/drawing/2014/main" xmlns="" id="{AAB88E10-7F45-42E0-B8ED-1B7880F012E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44203" y="3907787"/>
                <a:ext cx="114626" cy="0"/>
              </a:xfrm>
              <a:prstGeom prst="line">
                <a:avLst/>
              </a:prstGeom>
              <a:noFill/>
              <a:ln w="38100" cap="rnd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601" name="Line 1412">
                <a:extLst>
                  <a:ext uri="{FF2B5EF4-FFF2-40B4-BE49-F238E27FC236}">
                    <a16:creationId xmlns:a16="http://schemas.microsoft.com/office/drawing/2014/main" xmlns="" id="{AAAF8150-541A-4F3E-9B11-A5D5318DB84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558829" y="3885272"/>
                <a:ext cx="0" cy="22516"/>
              </a:xfrm>
              <a:prstGeom prst="line">
                <a:avLst/>
              </a:prstGeom>
              <a:noFill/>
              <a:ln w="38100" cap="rnd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602" name="Line 1413">
                <a:extLst>
                  <a:ext uri="{FF2B5EF4-FFF2-40B4-BE49-F238E27FC236}">
                    <a16:creationId xmlns:a16="http://schemas.microsoft.com/office/drawing/2014/main" xmlns="" id="{913CCD7B-9D3B-48CB-8B8B-5E200548672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558829" y="3885272"/>
                <a:ext cx="165798" cy="0"/>
              </a:xfrm>
              <a:prstGeom prst="line">
                <a:avLst/>
              </a:prstGeom>
              <a:noFill/>
              <a:ln w="38100" cap="rnd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603" name="Line 1414">
                <a:extLst>
                  <a:ext uri="{FF2B5EF4-FFF2-40B4-BE49-F238E27FC236}">
                    <a16:creationId xmlns:a16="http://schemas.microsoft.com/office/drawing/2014/main" xmlns="" id="{E32D8DB2-9156-468B-89D4-EFD78EBE39D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724627" y="3872990"/>
                <a:ext cx="0" cy="12281"/>
              </a:xfrm>
              <a:prstGeom prst="line">
                <a:avLst/>
              </a:prstGeom>
              <a:noFill/>
              <a:ln w="38100" cap="rnd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604" name="Line 1415">
                <a:extLst>
                  <a:ext uri="{FF2B5EF4-FFF2-40B4-BE49-F238E27FC236}">
                    <a16:creationId xmlns:a16="http://schemas.microsoft.com/office/drawing/2014/main" xmlns="" id="{0FC43AA4-0F96-4CE5-ADC3-D7DD2F74C81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724627" y="3872990"/>
                <a:ext cx="49125" cy="0"/>
              </a:xfrm>
              <a:prstGeom prst="line">
                <a:avLst/>
              </a:prstGeom>
              <a:noFill/>
              <a:ln w="38100" cap="rnd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605" name="Line 1416">
                <a:extLst>
                  <a:ext uri="{FF2B5EF4-FFF2-40B4-BE49-F238E27FC236}">
                    <a16:creationId xmlns:a16="http://schemas.microsoft.com/office/drawing/2014/main" xmlns="" id="{9671F29D-C2B2-45C0-81A5-E11D8AA4CEA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773752" y="3850474"/>
                <a:ext cx="0" cy="22516"/>
              </a:xfrm>
              <a:prstGeom prst="line">
                <a:avLst/>
              </a:prstGeom>
              <a:noFill/>
              <a:ln w="38100" cap="rnd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606" name="Line 1417">
                <a:extLst>
                  <a:ext uri="{FF2B5EF4-FFF2-40B4-BE49-F238E27FC236}">
                    <a16:creationId xmlns:a16="http://schemas.microsoft.com/office/drawing/2014/main" xmlns="" id="{29D7FBDB-D415-4067-B36E-F797E2F31F3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773752" y="3850474"/>
                <a:ext cx="116673" cy="0"/>
              </a:xfrm>
              <a:prstGeom prst="line">
                <a:avLst/>
              </a:prstGeom>
              <a:noFill/>
              <a:ln w="38100" cap="rnd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607" name="Line 1418">
                <a:extLst>
                  <a:ext uri="{FF2B5EF4-FFF2-40B4-BE49-F238E27FC236}">
                    <a16:creationId xmlns:a16="http://schemas.microsoft.com/office/drawing/2014/main" xmlns="" id="{13200D7D-127D-4FE6-95F5-F73F3668A79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890425" y="3838193"/>
                <a:ext cx="0" cy="12281"/>
              </a:xfrm>
              <a:prstGeom prst="line">
                <a:avLst/>
              </a:prstGeom>
              <a:noFill/>
              <a:ln w="38100" cap="rnd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608" name="Line 1419">
                <a:extLst>
                  <a:ext uri="{FF2B5EF4-FFF2-40B4-BE49-F238E27FC236}">
                    <a16:creationId xmlns:a16="http://schemas.microsoft.com/office/drawing/2014/main" xmlns="" id="{9DB0A18C-80D5-4367-BC57-BCC90B81E9C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890425" y="3838193"/>
                <a:ext cx="32750" cy="0"/>
              </a:xfrm>
              <a:prstGeom prst="line">
                <a:avLst/>
              </a:prstGeom>
              <a:noFill/>
              <a:ln w="38100" cap="rnd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609" name="Line 1420">
                <a:extLst>
                  <a:ext uri="{FF2B5EF4-FFF2-40B4-BE49-F238E27FC236}">
                    <a16:creationId xmlns:a16="http://schemas.microsoft.com/office/drawing/2014/main" xmlns="" id="{6B0D26D2-3174-406B-8AB1-0714F5CC3D4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923175" y="3825912"/>
                <a:ext cx="0" cy="12281"/>
              </a:xfrm>
              <a:prstGeom prst="line">
                <a:avLst/>
              </a:prstGeom>
              <a:noFill/>
              <a:ln w="38100" cap="rnd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610" name="Line 1421">
                <a:extLst>
                  <a:ext uri="{FF2B5EF4-FFF2-40B4-BE49-F238E27FC236}">
                    <a16:creationId xmlns:a16="http://schemas.microsoft.com/office/drawing/2014/main" xmlns="" id="{A242E107-8301-481D-9A9A-9246CA5E976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923175" y="3825912"/>
                <a:ext cx="16375" cy="0"/>
              </a:xfrm>
              <a:prstGeom prst="line">
                <a:avLst/>
              </a:prstGeom>
              <a:noFill/>
              <a:ln w="38100" cap="rnd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611" name="Line 1422">
                <a:extLst>
                  <a:ext uri="{FF2B5EF4-FFF2-40B4-BE49-F238E27FC236}">
                    <a16:creationId xmlns:a16="http://schemas.microsoft.com/office/drawing/2014/main" xmlns="" id="{EE7B7DBF-0542-4A4F-89ED-184F202ABFD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939551" y="3815677"/>
                <a:ext cx="0" cy="10234"/>
              </a:xfrm>
              <a:prstGeom prst="line">
                <a:avLst/>
              </a:prstGeom>
              <a:noFill/>
              <a:ln w="38100" cap="rnd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612" name="Line 1423">
                <a:extLst>
                  <a:ext uri="{FF2B5EF4-FFF2-40B4-BE49-F238E27FC236}">
                    <a16:creationId xmlns:a16="http://schemas.microsoft.com/office/drawing/2014/main" xmlns="" id="{3A631F3B-C5F4-463A-BD80-A2EB3003D6C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939551" y="3815677"/>
                <a:ext cx="49125" cy="0"/>
              </a:xfrm>
              <a:prstGeom prst="line">
                <a:avLst/>
              </a:prstGeom>
              <a:noFill/>
              <a:ln w="38100" cap="rnd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613" name="Line 1424">
                <a:extLst>
                  <a:ext uri="{FF2B5EF4-FFF2-40B4-BE49-F238E27FC236}">
                    <a16:creationId xmlns:a16="http://schemas.microsoft.com/office/drawing/2014/main" xmlns="" id="{C8973C78-453C-46DB-A84F-478C03EEDD0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988676" y="3803396"/>
                <a:ext cx="0" cy="12281"/>
              </a:xfrm>
              <a:prstGeom prst="line">
                <a:avLst/>
              </a:prstGeom>
              <a:noFill/>
              <a:ln w="38100" cap="rnd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614" name="Line 1425">
                <a:extLst>
                  <a:ext uri="{FF2B5EF4-FFF2-40B4-BE49-F238E27FC236}">
                    <a16:creationId xmlns:a16="http://schemas.microsoft.com/office/drawing/2014/main" xmlns="" id="{669E2D33-3539-4EAA-8E14-DB4FDD19EE5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988676" y="3803396"/>
                <a:ext cx="34797" cy="0"/>
              </a:xfrm>
              <a:prstGeom prst="line">
                <a:avLst/>
              </a:prstGeom>
              <a:noFill/>
              <a:ln w="38100" cap="rnd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615" name="Line 1426">
                <a:extLst>
                  <a:ext uri="{FF2B5EF4-FFF2-40B4-BE49-F238E27FC236}">
                    <a16:creationId xmlns:a16="http://schemas.microsoft.com/office/drawing/2014/main" xmlns="" id="{AB84B37D-85A1-4CF4-AC9C-B6127852352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023473" y="3803396"/>
                <a:ext cx="65500" cy="0"/>
              </a:xfrm>
              <a:prstGeom prst="line">
                <a:avLst/>
              </a:prstGeom>
              <a:noFill/>
              <a:ln w="38100" cap="rnd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616" name="Line 1427">
                <a:extLst>
                  <a:ext uri="{FF2B5EF4-FFF2-40B4-BE49-F238E27FC236}">
                    <a16:creationId xmlns:a16="http://schemas.microsoft.com/office/drawing/2014/main" xmlns="" id="{56F0FC0F-12DF-4BE6-A580-F1D56E11BA9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088974" y="3803396"/>
                <a:ext cx="32750" cy="0"/>
              </a:xfrm>
              <a:prstGeom prst="line">
                <a:avLst/>
              </a:prstGeom>
              <a:noFill/>
              <a:ln w="38100" cap="rnd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617" name="Line 1428">
                <a:extLst>
                  <a:ext uri="{FF2B5EF4-FFF2-40B4-BE49-F238E27FC236}">
                    <a16:creationId xmlns:a16="http://schemas.microsoft.com/office/drawing/2014/main" xmlns="" id="{EC935A91-9FEF-4FF6-A48E-409F340945C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121724" y="3803396"/>
                <a:ext cx="16375" cy="0"/>
              </a:xfrm>
              <a:prstGeom prst="line">
                <a:avLst/>
              </a:prstGeom>
              <a:noFill/>
              <a:ln w="38100" cap="rnd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618" name="Line 1429">
                <a:extLst>
                  <a:ext uri="{FF2B5EF4-FFF2-40B4-BE49-F238E27FC236}">
                    <a16:creationId xmlns:a16="http://schemas.microsoft.com/office/drawing/2014/main" xmlns="" id="{D400F794-8031-4EDA-8E0F-BA0C1E82E8F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9138099" y="3766552"/>
                <a:ext cx="0" cy="36844"/>
              </a:xfrm>
              <a:prstGeom prst="line">
                <a:avLst/>
              </a:prstGeom>
              <a:noFill/>
              <a:ln w="38100" cap="rnd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619" name="Line 1430">
                <a:extLst>
                  <a:ext uri="{FF2B5EF4-FFF2-40B4-BE49-F238E27FC236}">
                    <a16:creationId xmlns:a16="http://schemas.microsoft.com/office/drawing/2014/main" xmlns="" id="{3319B311-8E44-4191-8B4F-0B789186369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138099" y="3766552"/>
                <a:ext cx="81876" cy="0"/>
              </a:xfrm>
              <a:prstGeom prst="line">
                <a:avLst/>
              </a:prstGeom>
              <a:noFill/>
              <a:ln w="38100" cap="rnd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620" name="Line 1431">
                <a:extLst>
                  <a:ext uri="{FF2B5EF4-FFF2-40B4-BE49-F238E27FC236}">
                    <a16:creationId xmlns:a16="http://schemas.microsoft.com/office/drawing/2014/main" xmlns="" id="{7FBD54BD-BCE0-4661-8777-DA7241AE4C1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219975" y="3766552"/>
                <a:ext cx="16375" cy="0"/>
              </a:xfrm>
              <a:prstGeom prst="line">
                <a:avLst/>
              </a:prstGeom>
              <a:noFill/>
              <a:ln w="38100" cap="rnd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621" name="Line 1432">
                <a:extLst>
                  <a:ext uri="{FF2B5EF4-FFF2-40B4-BE49-F238E27FC236}">
                    <a16:creationId xmlns:a16="http://schemas.microsoft.com/office/drawing/2014/main" xmlns="" id="{54B37330-4F70-4350-B8D6-C2B086397C0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9236350" y="3756317"/>
                <a:ext cx="0" cy="10234"/>
              </a:xfrm>
              <a:prstGeom prst="line">
                <a:avLst/>
              </a:prstGeom>
              <a:noFill/>
              <a:ln w="38100" cap="rnd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622" name="Line 1433">
                <a:extLst>
                  <a:ext uri="{FF2B5EF4-FFF2-40B4-BE49-F238E27FC236}">
                    <a16:creationId xmlns:a16="http://schemas.microsoft.com/office/drawing/2014/main" xmlns="" id="{EFE53351-6C2B-41DE-AEAC-79A49FC8816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236350" y="3756317"/>
                <a:ext cx="51172" cy="0"/>
              </a:xfrm>
              <a:prstGeom prst="line">
                <a:avLst/>
              </a:prstGeom>
              <a:noFill/>
              <a:ln w="38100" cap="rnd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623" name="Line 1434">
                <a:extLst>
                  <a:ext uri="{FF2B5EF4-FFF2-40B4-BE49-F238E27FC236}">
                    <a16:creationId xmlns:a16="http://schemas.microsoft.com/office/drawing/2014/main" xmlns="" id="{DA8848FE-90BC-4831-A3EB-9D8576C9F6C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9287522" y="3744036"/>
                <a:ext cx="0" cy="12281"/>
              </a:xfrm>
              <a:prstGeom prst="line">
                <a:avLst/>
              </a:prstGeom>
              <a:noFill/>
              <a:ln w="38100" cap="rnd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624" name="Line 1435">
                <a:extLst>
                  <a:ext uri="{FF2B5EF4-FFF2-40B4-BE49-F238E27FC236}">
                    <a16:creationId xmlns:a16="http://schemas.microsoft.com/office/drawing/2014/main" xmlns="" id="{956FBA6E-E44C-40DA-A2F3-CD3C108F63D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287522" y="3744036"/>
                <a:ext cx="81876" cy="0"/>
              </a:xfrm>
              <a:prstGeom prst="line">
                <a:avLst/>
              </a:prstGeom>
              <a:noFill/>
              <a:ln w="38100" cap="rnd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625" name="Line 1436">
                <a:extLst>
                  <a:ext uri="{FF2B5EF4-FFF2-40B4-BE49-F238E27FC236}">
                    <a16:creationId xmlns:a16="http://schemas.microsoft.com/office/drawing/2014/main" xmlns="" id="{19AFB367-1679-4AA3-9176-97D16CA832D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9369398" y="3721520"/>
                <a:ext cx="0" cy="22516"/>
              </a:xfrm>
              <a:prstGeom prst="line">
                <a:avLst/>
              </a:prstGeom>
              <a:noFill/>
              <a:ln w="38100" cap="rnd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626" name="Line 1437">
                <a:extLst>
                  <a:ext uri="{FF2B5EF4-FFF2-40B4-BE49-F238E27FC236}">
                    <a16:creationId xmlns:a16="http://schemas.microsoft.com/office/drawing/2014/main" xmlns="" id="{4759549D-9B04-4F8A-B0D3-C1691E5B293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369398" y="3721520"/>
                <a:ext cx="65500" cy="0"/>
              </a:xfrm>
              <a:prstGeom prst="line">
                <a:avLst/>
              </a:prstGeom>
              <a:noFill/>
              <a:ln w="38100" cap="rnd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627" name="Line 1438">
                <a:extLst>
                  <a:ext uri="{FF2B5EF4-FFF2-40B4-BE49-F238E27FC236}">
                    <a16:creationId xmlns:a16="http://schemas.microsoft.com/office/drawing/2014/main" xmlns="" id="{3358EBBA-D4B7-4B6C-81E1-558F8DF2781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434898" y="3721520"/>
                <a:ext cx="16375" cy="0"/>
              </a:xfrm>
              <a:prstGeom prst="line">
                <a:avLst/>
              </a:prstGeom>
              <a:noFill/>
              <a:ln w="38100" cap="rnd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628" name="Line 1439">
                <a:extLst>
                  <a:ext uri="{FF2B5EF4-FFF2-40B4-BE49-F238E27FC236}">
                    <a16:creationId xmlns:a16="http://schemas.microsoft.com/office/drawing/2014/main" xmlns="" id="{8BC0BAE3-7F28-46BC-81C4-F147CB3AFC1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9451273" y="3709239"/>
                <a:ext cx="0" cy="12281"/>
              </a:xfrm>
              <a:prstGeom prst="line">
                <a:avLst/>
              </a:prstGeom>
              <a:noFill/>
              <a:ln w="38100" cap="rnd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629" name="Line 1440">
                <a:extLst>
                  <a:ext uri="{FF2B5EF4-FFF2-40B4-BE49-F238E27FC236}">
                    <a16:creationId xmlns:a16="http://schemas.microsoft.com/office/drawing/2014/main" xmlns="" id="{DA7A2263-5678-4812-B51D-ED35CA7CF12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451273" y="3709239"/>
                <a:ext cx="16375" cy="0"/>
              </a:xfrm>
              <a:prstGeom prst="line">
                <a:avLst/>
              </a:prstGeom>
              <a:noFill/>
              <a:ln w="38100" cap="rnd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630" name="Line 1441">
                <a:extLst>
                  <a:ext uri="{FF2B5EF4-FFF2-40B4-BE49-F238E27FC236}">
                    <a16:creationId xmlns:a16="http://schemas.microsoft.com/office/drawing/2014/main" xmlns="" id="{F46C3530-25CF-4387-A499-6032E7468D0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9467648" y="3696958"/>
                <a:ext cx="0" cy="12281"/>
              </a:xfrm>
              <a:prstGeom prst="line">
                <a:avLst/>
              </a:prstGeom>
              <a:noFill/>
              <a:ln w="38100" cap="rnd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631" name="Line 1442">
                <a:extLst>
                  <a:ext uri="{FF2B5EF4-FFF2-40B4-BE49-F238E27FC236}">
                    <a16:creationId xmlns:a16="http://schemas.microsoft.com/office/drawing/2014/main" xmlns="" id="{9AFACBCE-48EF-4003-8D86-A623B44919B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467648" y="3696958"/>
                <a:ext cx="18422" cy="0"/>
              </a:xfrm>
              <a:prstGeom prst="line">
                <a:avLst/>
              </a:prstGeom>
              <a:noFill/>
              <a:ln w="38100" cap="rnd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632" name="Line 1443">
                <a:extLst>
                  <a:ext uri="{FF2B5EF4-FFF2-40B4-BE49-F238E27FC236}">
                    <a16:creationId xmlns:a16="http://schemas.microsoft.com/office/drawing/2014/main" xmlns="" id="{0CC822D2-34FB-46C9-9B8D-587083D7219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486070" y="3696958"/>
                <a:ext cx="16375" cy="0"/>
              </a:xfrm>
              <a:prstGeom prst="line">
                <a:avLst/>
              </a:prstGeom>
              <a:noFill/>
              <a:ln w="38100" cap="rnd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633" name="Line 1444">
                <a:extLst>
                  <a:ext uri="{FF2B5EF4-FFF2-40B4-BE49-F238E27FC236}">
                    <a16:creationId xmlns:a16="http://schemas.microsoft.com/office/drawing/2014/main" xmlns="" id="{7EC063B8-9A6C-4B77-AF15-3C29879B2E3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502446" y="3696958"/>
                <a:ext cx="16375" cy="0"/>
              </a:xfrm>
              <a:prstGeom prst="line">
                <a:avLst/>
              </a:prstGeom>
              <a:noFill/>
              <a:ln w="38100" cap="rnd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634" name="Line 1445">
                <a:extLst>
                  <a:ext uri="{FF2B5EF4-FFF2-40B4-BE49-F238E27FC236}">
                    <a16:creationId xmlns:a16="http://schemas.microsoft.com/office/drawing/2014/main" xmlns="" id="{DA31F69D-66AE-4FD6-8458-B1379628F77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9518821" y="3684676"/>
                <a:ext cx="0" cy="12281"/>
              </a:xfrm>
              <a:prstGeom prst="line">
                <a:avLst/>
              </a:prstGeom>
              <a:noFill/>
              <a:ln w="38100" cap="rnd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635" name="Line 1446">
                <a:extLst>
                  <a:ext uri="{FF2B5EF4-FFF2-40B4-BE49-F238E27FC236}">
                    <a16:creationId xmlns:a16="http://schemas.microsoft.com/office/drawing/2014/main" xmlns="" id="{EE32D038-346A-494D-8627-D81D1B61F4D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518821" y="3684676"/>
                <a:ext cx="16375" cy="0"/>
              </a:xfrm>
              <a:prstGeom prst="line">
                <a:avLst/>
              </a:prstGeom>
              <a:noFill/>
              <a:ln w="38100" cap="rnd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636" name="Line 1447">
                <a:extLst>
                  <a:ext uri="{FF2B5EF4-FFF2-40B4-BE49-F238E27FC236}">
                    <a16:creationId xmlns:a16="http://schemas.microsoft.com/office/drawing/2014/main" xmlns="" id="{D706D282-928F-4525-B49B-01B964DEC61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9535196" y="3674442"/>
                <a:ext cx="0" cy="10234"/>
              </a:xfrm>
              <a:prstGeom prst="line">
                <a:avLst/>
              </a:prstGeom>
              <a:noFill/>
              <a:ln w="38100" cap="rnd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637" name="Line 1448">
                <a:extLst>
                  <a:ext uri="{FF2B5EF4-FFF2-40B4-BE49-F238E27FC236}">
                    <a16:creationId xmlns:a16="http://schemas.microsoft.com/office/drawing/2014/main" xmlns="" id="{7F24EDB3-F643-42AE-8F37-557494ACFBE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535196" y="3674442"/>
                <a:ext cx="49125" cy="0"/>
              </a:xfrm>
              <a:prstGeom prst="line">
                <a:avLst/>
              </a:prstGeom>
              <a:noFill/>
              <a:ln w="38100" cap="rnd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638" name="Line 1449">
                <a:extLst>
                  <a:ext uri="{FF2B5EF4-FFF2-40B4-BE49-F238E27FC236}">
                    <a16:creationId xmlns:a16="http://schemas.microsoft.com/office/drawing/2014/main" xmlns="" id="{4590F1DE-9435-49AF-A8F0-D1CFDE256C2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9584321" y="3662160"/>
                <a:ext cx="0" cy="12281"/>
              </a:xfrm>
              <a:prstGeom prst="line">
                <a:avLst/>
              </a:prstGeom>
              <a:noFill/>
              <a:ln w="38100" cap="rnd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639" name="Line 1450">
                <a:extLst>
                  <a:ext uri="{FF2B5EF4-FFF2-40B4-BE49-F238E27FC236}">
                    <a16:creationId xmlns:a16="http://schemas.microsoft.com/office/drawing/2014/main" xmlns="" id="{49F86556-272A-4A04-83D9-D8A36B1EF79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584321" y="3662160"/>
                <a:ext cx="83923" cy="0"/>
              </a:xfrm>
              <a:prstGeom prst="line">
                <a:avLst/>
              </a:prstGeom>
              <a:noFill/>
              <a:ln w="38100" cap="rnd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640" name="Line 1451">
                <a:extLst>
                  <a:ext uri="{FF2B5EF4-FFF2-40B4-BE49-F238E27FC236}">
                    <a16:creationId xmlns:a16="http://schemas.microsoft.com/office/drawing/2014/main" xmlns="" id="{E404DD4D-110A-426F-96B9-EA06C893260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9668244" y="3639645"/>
                <a:ext cx="0" cy="22516"/>
              </a:xfrm>
              <a:prstGeom prst="line">
                <a:avLst/>
              </a:prstGeom>
              <a:noFill/>
              <a:ln w="38100" cap="rnd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641" name="Line 1452">
                <a:extLst>
                  <a:ext uri="{FF2B5EF4-FFF2-40B4-BE49-F238E27FC236}">
                    <a16:creationId xmlns:a16="http://schemas.microsoft.com/office/drawing/2014/main" xmlns="" id="{3663C58C-B7B0-47AE-865F-6639FE84725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668244" y="3639645"/>
                <a:ext cx="16375" cy="0"/>
              </a:xfrm>
              <a:prstGeom prst="line">
                <a:avLst/>
              </a:prstGeom>
              <a:noFill/>
              <a:ln w="38100" cap="rnd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642" name="Line 1453">
                <a:extLst>
                  <a:ext uri="{FF2B5EF4-FFF2-40B4-BE49-F238E27FC236}">
                    <a16:creationId xmlns:a16="http://schemas.microsoft.com/office/drawing/2014/main" xmlns="" id="{83581786-9E80-4E0E-BD95-5AEF8F9140E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9684619" y="3627363"/>
                <a:ext cx="0" cy="12281"/>
              </a:xfrm>
              <a:prstGeom prst="line">
                <a:avLst/>
              </a:prstGeom>
              <a:noFill/>
              <a:ln w="38100" cap="rnd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643" name="Line 1454">
                <a:extLst>
                  <a:ext uri="{FF2B5EF4-FFF2-40B4-BE49-F238E27FC236}">
                    <a16:creationId xmlns:a16="http://schemas.microsoft.com/office/drawing/2014/main" xmlns="" id="{D8DD38FE-837D-4A0F-B89F-3A73D699158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684619" y="3627363"/>
                <a:ext cx="32750" cy="0"/>
              </a:xfrm>
              <a:prstGeom prst="line">
                <a:avLst/>
              </a:prstGeom>
              <a:noFill/>
              <a:ln w="38100" cap="rnd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644" name="Line 1455">
                <a:extLst>
                  <a:ext uri="{FF2B5EF4-FFF2-40B4-BE49-F238E27FC236}">
                    <a16:creationId xmlns:a16="http://schemas.microsoft.com/office/drawing/2014/main" xmlns="" id="{7977E3DE-CAF2-453A-93CE-4C0977F5789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9717369" y="3615082"/>
                <a:ext cx="0" cy="12281"/>
              </a:xfrm>
              <a:prstGeom prst="line">
                <a:avLst/>
              </a:prstGeom>
              <a:noFill/>
              <a:ln w="38100" cap="rnd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844" name="TextBox 843">
            <a:extLst>
              <a:ext uri="{FF2B5EF4-FFF2-40B4-BE49-F238E27FC236}">
                <a16:creationId xmlns:a16="http://schemas.microsoft.com/office/drawing/2014/main" xmlns="" id="{C32AF354-0320-454D-8F83-EC6D6BF656FC}"/>
              </a:ext>
            </a:extLst>
          </p:cNvPr>
          <p:cNvSpPr txBox="1"/>
          <p:nvPr/>
        </p:nvSpPr>
        <p:spPr>
          <a:xfrm rot="16200000">
            <a:off x="1663125" y="3166945"/>
            <a:ext cx="26725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Clr>
                <a:srgbClr val="7F134C"/>
              </a:buClr>
            </a:pPr>
            <a:r>
              <a:rPr lang="en-US" sz="1600" b="1" dirty="0">
                <a:solidFill>
                  <a:srgbClr val="000000"/>
                </a:solidFill>
              </a:rPr>
              <a:t>Cumulative Incidence (%)</a:t>
            </a:r>
          </a:p>
        </p:txBody>
      </p:sp>
      <p:sp>
        <p:nvSpPr>
          <p:cNvPr id="845" name="Line 530">
            <a:extLst>
              <a:ext uri="{FF2B5EF4-FFF2-40B4-BE49-F238E27FC236}">
                <a16:creationId xmlns:a16="http://schemas.microsoft.com/office/drawing/2014/main" xmlns="" id="{6B37C7D0-3FB7-40C9-9705-CC0E1377680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461169" y="5067828"/>
            <a:ext cx="84407" cy="0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solidFill>
                <a:srgbClr val="000000"/>
              </a:solidFill>
            </a:endParaRPr>
          </a:p>
        </p:txBody>
      </p:sp>
      <p:sp>
        <p:nvSpPr>
          <p:cNvPr id="846" name="Rectangle 531">
            <a:extLst>
              <a:ext uri="{FF2B5EF4-FFF2-40B4-BE49-F238E27FC236}">
                <a16:creationId xmlns:a16="http://schemas.microsoft.com/office/drawing/2014/main" xmlns="" id="{4EE53ACD-7F4F-4B60-BBC3-7E2C73B38B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41010" y="4950320"/>
            <a:ext cx="11381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en-US" altLang="en-US" sz="1600">
                <a:solidFill>
                  <a:srgbClr val="000000"/>
                </a:solidFill>
                <a:latin typeface="Arial" panose="020B0604020202020204"/>
              </a:rPr>
              <a:t>0</a:t>
            </a:r>
          </a:p>
        </p:txBody>
      </p:sp>
      <p:sp>
        <p:nvSpPr>
          <p:cNvPr id="847" name="Line 532">
            <a:extLst>
              <a:ext uri="{FF2B5EF4-FFF2-40B4-BE49-F238E27FC236}">
                <a16:creationId xmlns:a16="http://schemas.microsoft.com/office/drawing/2014/main" xmlns="" id="{A1BBB68E-18B4-41E1-8670-7C721362C06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461169" y="4315447"/>
            <a:ext cx="84407" cy="0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solidFill>
                <a:srgbClr val="000000"/>
              </a:solidFill>
            </a:endParaRPr>
          </a:p>
        </p:txBody>
      </p:sp>
      <p:sp>
        <p:nvSpPr>
          <p:cNvPr id="848" name="Rectangle 533">
            <a:extLst>
              <a:ext uri="{FF2B5EF4-FFF2-40B4-BE49-F238E27FC236}">
                <a16:creationId xmlns:a16="http://schemas.microsoft.com/office/drawing/2014/main" xmlns="" id="{99C24DDF-5F96-4EFA-BA56-960D4D868A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41008" y="4199392"/>
            <a:ext cx="11381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en-US" altLang="en-US" sz="1600" dirty="0">
                <a:solidFill>
                  <a:srgbClr val="000000"/>
                </a:solidFill>
                <a:latin typeface="Arial" panose="020B0604020202020204"/>
              </a:rPr>
              <a:t>2</a:t>
            </a:r>
          </a:p>
        </p:txBody>
      </p:sp>
      <p:sp>
        <p:nvSpPr>
          <p:cNvPr id="849" name="Line 534">
            <a:extLst>
              <a:ext uri="{FF2B5EF4-FFF2-40B4-BE49-F238E27FC236}">
                <a16:creationId xmlns:a16="http://schemas.microsoft.com/office/drawing/2014/main" xmlns="" id="{B23681B2-306E-4AA3-A27F-1D486289ADE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461169" y="3563064"/>
            <a:ext cx="84407" cy="0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solidFill>
                <a:srgbClr val="000000"/>
              </a:solidFill>
            </a:endParaRPr>
          </a:p>
        </p:txBody>
      </p:sp>
      <p:sp>
        <p:nvSpPr>
          <p:cNvPr id="850" name="Rectangle 535">
            <a:extLst>
              <a:ext uri="{FF2B5EF4-FFF2-40B4-BE49-F238E27FC236}">
                <a16:creationId xmlns:a16="http://schemas.microsoft.com/office/drawing/2014/main" xmlns="" id="{96926DFB-49BC-45B5-8615-F1B9F28AD3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41008" y="3447010"/>
            <a:ext cx="11381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en-US" altLang="en-US" sz="1600" dirty="0">
                <a:solidFill>
                  <a:srgbClr val="000000"/>
                </a:solidFill>
                <a:latin typeface="Arial" panose="020B0604020202020204"/>
              </a:rPr>
              <a:t>4</a:t>
            </a:r>
          </a:p>
        </p:txBody>
      </p:sp>
      <p:sp>
        <p:nvSpPr>
          <p:cNvPr id="851" name="Line 536">
            <a:extLst>
              <a:ext uri="{FF2B5EF4-FFF2-40B4-BE49-F238E27FC236}">
                <a16:creationId xmlns:a16="http://schemas.microsoft.com/office/drawing/2014/main" xmlns="" id="{A45BC968-508F-4A84-AD4E-3D36FAF205A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461169" y="2812137"/>
            <a:ext cx="84407" cy="0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solidFill>
                <a:srgbClr val="000000"/>
              </a:solidFill>
            </a:endParaRPr>
          </a:p>
        </p:txBody>
      </p:sp>
      <p:sp>
        <p:nvSpPr>
          <p:cNvPr id="852" name="Rectangle 537">
            <a:extLst>
              <a:ext uri="{FF2B5EF4-FFF2-40B4-BE49-F238E27FC236}">
                <a16:creationId xmlns:a16="http://schemas.microsoft.com/office/drawing/2014/main" xmlns="" id="{144288C4-CC95-4622-BB24-95315E26F1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41008" y="2694627"/>
            <a:ext cx="11381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en-US" altLang="en-US" sz="1600" dirty="0">
                <a:solidFill>
                  <a:srgbClr val="000000"/>
                </a:solidFill>
                <a:latin typeface="Arial" panose="020B0604020202020204"/>
              </a:rPr>
              <a:t>6</a:t>
            </a:r>
          </a:p>
        </p:txBody>
      </p:sp>
      <p:sp>
        <p:nvSpPr>
          <p:cNvPr id="853" name="Line 538">
            <a:extLst>
              <a:ext uri="{FF2B5EF4-FFF2-40B4-BE49-F238E27FC236}">
                <a16:creationId xmlns:a16="http://schemas.microsoft.com/office/drawing/2014/main" xmlns="" id="{5B8B9CB7-3114-40C7-9A78-4B4F75513BC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461169" y="2059754"/>
            <a:ext cx="84407" cy="0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solidFill>
                <a:srgbClr val="000000"/>
              </a:solidFill>
            </a:endParaRPr>
          </a:p>
        </p:txBody>
      </p:sp>
      <p:sp>
        <p:nvSpPr>
          <p:cNvPr id="854" name="Rectangle 539">
            <a:extLst>
              <a:ext uri="{FF2B5EF4-FFF2-40B4-BE49-F238E27FC236}">
                <a16:creationId xmlns:a16="http://schemas.microsoft.com/office/drawing/2014/main" xmlns="" id="{B30F70AE-7377-4908-B4AE-DD51A3E756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41008" y="1943700"/>
            <a:ext cx="11381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en-US" altLang="en-US" sz="1600" dirty="0">
                <a:solidFill>
                  <a:srgbClr val="000000"/>
                </a:solidFill>
                <a:latin typeface="Arial" panose="020B0604020202020204"/>
              </a:rPr>
              <a:t>8</a:t>
            </a:r>
          </a:p>
        </p:txBody>
      </p:sp>
      <p:sp>
        <p:nvSpPr>
          <p:cNvPr id="855" name="Line 540">
            <a:extLst>
              <a:ext uri="{FF2B5EF4-FFF2-40B4-BE49-F238E27FC236}">
                <a16:creationId xmlns:a16="http://schemas.microsoft.com/office/drawing/2014/main" xmlns="" id="{33BA39BD-78DD-4167-AB77-56728071376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461169" y="1308828"/>
            <a:ext cx="84407" cy="0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solidFill>
                <a:srgbClr val="000000"/>
              </a:solidFill>
            </a:endParaRPr>
          </a:p>
        </p:txBody>
      </p:sp>
      <p:sp>
        <p:nvSpPr>
          <p:cNvPr id="856" name="Rectangle 541">
            <a:extLst>
              <a:ext uri="{FF2B5EF4-FFF2-40B4-BE49-F238E27FC236}">
                <a16:creationId xmlns:a16="http://schemas.microsoft.com/office/drawing/2014/main" xmlns="" id="{F36F8D8A-CF72-4DDD-B0F6-A739277BB3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7198" y="1191318"/>
            <a:ext cx="22762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en-US" altLang="en-US" sz="1600" dirty="0">
                <a:solidFill>
                  <a:srgbClr val="000000"/>
                </a:solidFill>
                <a:latin typeface="Arial" panose="020B0604020202020204"/>
              </a:rPr>
              <a:t>10</a:t>
            </a:r>
          </a:p>
        </p:txBody>
      </p:sp>
      <p:sp>
        <p:nvSpPr>
          <p:cNvPr id="857" name="Rectangle 581">
            <a:extLst>
              <a:ext uri="{FF2B5EF4-FFF2-40B4-BE49-F238E27FC236}">
                <a16:creationId xmlns:a16="http://schemas.microsoft.com/office/drawing/2014/main" xmlns="" id="{2F906FEA-A4B9-4717-9313-B86FE721B6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87363" y="5192984"/>
            <a:ext cx="11381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solidFill>
                  <a:srgbClr val="000000"/>
                </a:solidFill>
                <a:latin typeface="Arial" panose="020B0604020202020204"/>
              </a:rPr>
              <a:t>0</a:t>
            </a:r>
          </a:p>
        </p:txBody>
      </p:sp>
      <p:sp>
        <p:nvSpPr>
          <p:cNvPr id="858" name="Rectangle 583">
            <a:extLst>
              <a:ext uri="{FF2B5EF4-FFF2-40B4-BE49-F238E27FC236}">
                <a16:creationId xmlns:a16="http://schemas.microsoft.com/office/drawing/2014/main" xmlns="" id="{DA8228CD-DB30-47ED-9670-4EDA43474D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84437" y="5192984"/>
            <a:ext cx="11381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solidFill>
                  <a:srgbClr val="000000"/>
                </a:solidFill>
                <a:latin typeface="Arial" panose="020B0604020202020204"/>
              </a:rPr>
              <a:t>3</a:t>
            </a:r>
          </a:p>
        </p:txBody>
      </p:sp>
      <p:sp>
        <p:nvSpPr>
          <p:cNvPr id="859" name="Rectangle 585">
            <a:extLst>
              <a:ext uri="{FF2B5EF4-FFF2-40B4-BE49-F238E27FC236}">
                <a16:creationId xmlns:a16="http://schemas.microsoft.com/office/drawing/2014/main" xmlns="" id="{A2276570-4B6D-4509-A197-65FBCC1F7D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80056" y="5192984"/>
            <a:ext cx="11381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solidFill>
                  <a:srgbClr val="000000"/>
                </a:solidFill>
                <a:latin typeface="Arial" panose="020B0604020202020204"/>
              </a:rPr>
              <a:t>6</a:t>
            </a:r>
          </a:p>
        </p:txBody>
      </p:sp>
      <p:sp>
        <p:nvSpPr>
          <p:cNvPr id="860" name="Rectangle 587">
            <a:extLst>
              <a:ext uri="{FF2B5EF4-FFF2-40B4-BE49-F238E27FC236}">
                <a16:creationId xmlns:a16="http://schemas.microsoft.com/office/drawing/2014/main" xmlns="" id="{EAA6A385-13D3-46FE-8217-3FB0F59A6B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77130" y="5192984"/>
            <a:ext cx="11381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solidFill>
                  <a:srgbClr val="000000"/>
                </a:solidFill>
                <a:latin typeface="Arial" panose="020B0604020202020204"/>
              </a:rPr>
              <a:t>9</a:t>
            </a:r>
          </a:p>
        </p:txBody>
      </p:sp>
      <p:sp>
        <p:nvSpPr>
          <p:cNvPr id="861" name="Rectangle 589">
            <a:extLst>
              <a:ext uri="{FF2B5EF4-FFF2-40B4-BE49-F238E27FC236}">
                <a16:creationId xmlns:a16="http://schemas.microsoft.com/office/drawing/2014/main" xmlns="" id="{A12FBB21-8A7F-42E2-A0BF-F1F6BE492E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15992" y="5192984"/>
            <a:ext cx="22762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solidFill>
                  <a:srgbClr val="000000"/>
                </a:solidFill>
                <a:latin typeface="Arial" panose="020B0604020202020204"/>
              </a:rPr>
              <a:t>12</a:t>
            </a:r>
          </a:p>
        </p:txBody>
      </p:sp>
      <p:grpSp>
        <p:nvGrpSpPr>
          <p:cNvPr id="863" name="Group 862">
            <a:extLst>
              <a:ext uri="{FF2B5EF4-FFF2-40B4-BE49-F238E27FC236}">
                <a16:creationId xmlns:a16="http://schemas.microsoft.com/office/drawing/2014/main" xmlns="" id="{F7C22177-3DD4-4744-9FBA-EB8E0585AD7B}"/>
              </a:ext>
            </a:extLst>
          </p:cNvPr>
          <p:cNvGrpSpPr/>
          <p:nvPr/>
        </p:nvGrpSpPr>
        <p:grpSpPr>
          <a:xfrm>
            <a:off x="3560388" y="3605017"/>
            <a:ext cx="5580483" cy="1455285"/>
            <a:chOff x="3689277" y="3641691"/>
            <a:chExt cx="6028092" cy="1572013"/>
          </a:xfrm>
        </p:grpSpPr>
        <p:sp>
          <p:nvSpPr>
            <p:cNvPr id="866" name="Line 1457">
              <a:extLst>
                <a:ext uri="{FF2B5EF4-FFF2-40B4-BE49-F238E27FC236}">
                  <a16:creationId xmlns:a16="http://schemas.microsoft.com/office/drawing/2014/main" xmlns="" id="{894A3396-63DA-4C20-ABE7-00658BE4613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89277" y="5213704"/>
              <a:ext cx="40938" cy="0"/>
            </a:xfrm>
            <a:prstGeom prst="line">
              <a:avLst/>
            </a:prstGeom>
            <a:noFill/>
            <a:ln w="38100" cap="rnd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867" name="Line 1458">
              <a:extLst>
                <a:ext uri="{FF2B5EF4-FFF2-40B4-BE49-F238E27FC236}">
                  <a16:creationId xmlns:a16="http://schemas.microsoft.com/office/drawing/2014/main" xmlns="" id="{3DAC3E19-1074-4758-AF57-6E0926C6B18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30214" y="5213704"/>
              <a:ext cx="116673" cy="0"/>
            </a:xfrm>
            <a:prstGeom prst="line">
              <a:avLst/>
            </a:prstGeom>
            <a:noFill/>
            <a:ln w="38100" cap="rnd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868" name="Line 1459">
              <a:extLst>
                <a:ext uri="{FF2B5EF4-FFF2-40B4-BE49-F238E27FC236}">
                  <a16:creationId xmlns:a16="http://schemas.microsoft.com/office/drawing/2014/main" xmlns="" id="{26B974A8-1B69-4EFC-B7EE-BE142E5EB59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846887" y="5201423"/>
              <a:ext cx="0" cy="12281"/>
            </a:xfrm>
            <a:prstGeom prst="line">
              <a:avLst/>
            </a:prstGeom>
            <a:noFill/>
            <a:ln w="38100" cap="rnd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869" name="Line 1460">
              <a:extLst>
                <a:ext uri="{FF2B5EF4-FFF2-40B4-BE49-F238E27FC236}">
                  <a16:creationId xmlns:a16="http://schemas.microsoft.com/office/drawing/2014/main" xmlns="" id="{78B5D888-D1FE-4D1F-828E-7C5597F524D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46887" y="5201423"/>
              <a:ext cx="32750" cy="0"/>
            </a:xfrm>
            <a:prstGeom prst="line">
              <a:avLst/>
            </a:prstGeom>
            <a:noFill/>
            <a:ln w="38100" cap="rnd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870" name="Line 1461">
              <a:extLst>
                <a:ext uri="{FF2B5EF4-FFF2-40B4-BE49-F238E27FC236}">
                  <a16:creationId xmlns:a16="http://schemas.microsoft.com/office/drawing/2014/main" xmlns="" id="{74008C59-3DD4-4184-B26F-53D165E2491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879637" y="5189141"/>
              <a:ext cx="0" cy="12281"/>
            </a:xfrm>
            <a:prstGeom prst="line">
              <a:avLst/>
            </a:prstGeom>
            <a:noFill/>
            <a:ln w="38100" cap="rnd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871" name="Line 1462">
              <a:extLst>
                <a:ext uri="{FF2B5EF4-FFF2-40B4-BE49-F238E27FC236}">
                  <a16:creationId xmlns:a16="http://schemas.microsoft.com/office/drawing/2014/main" xmlns="" id="{C6272171-BF59-4A92-9838-DA409D4B101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79637" y="5189141"/>
              <a:ext cx="16375" cy="0"/>
            </a:xfrm>
            <a:prstGeom prst="line">
              <a:avLst/>
            </a:prstGeom>
            <a:noFill/>
            <a:ln w="38100" cap="rnd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872" name="Line 1463">
              <a:extLst>
                <a:ext uri="{FF2B5EF4-FFF2-40B4-BE49-F238E27FC236}">
                  <a16:creationId xmlns:a16="http://schemas.microsoft.com/office/drawing/2014/main" xmlns="" id="{ED8055EA-DF52-4D5A-A51C-955896620E4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896012" y="5178907"/>
              <a:ext cx="0" cy="10234"/>
            </a:xfrm>
            <a:prstGeom prst="line">
              <a:avLst/>
            </a:prstGeom>
            <a:noFill/>
            <a:ln w="38100" cap="rnd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873" name="Line 1464">
              <a:extLst>
                <a:ext uri="{FF2B5EF4-FFF2-40B4-BE49-F238E27FC236}">
                  <a16:creationId xmlns:a16="http://schemas.microsoft.com/office/drawing/2014/main" xmlns="" id="{007D2EBE-883D-4650-9530-F0A048D1430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96012" y="5178907"/>
              <a:ext cx="32750" cy="0"/>
            </a:xfrm>
            <a:prstGeom prst="line">
              <a:avLst/>
            </a:prstGeom>
            <a:noFill/>
            <a:ln w="38100" cap="rnd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874" name="Line 1465">
              <a:extLst>
                <a:ext uri="{FF2B5EF4-FFF2-40B4-BE49-F238E27FC236}">
                  <a16:creationId xmlns:a16="http://schemas.microsoft.com/office/drawing/2014/main" xmlns="" id="{533FF5F0-1609-4F9C-9544-E8ADDAFAD47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28763" y="5154344"/>
              <a:ext cx="0" cy="24563"/>
            </a:xfrm>
            <a:prstGeom prst="line">
              <a:avLst/>
            </a:prstGeom>
            <a:noFill/>
            <a:ln w="38100" cap="rnd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875" name="Line 1466">
              <a:extLst>
                <a:ext uri="{FF2B5EF4-FFF2-40B4-BE49-F238E27FC236}">
                  <a16:creationId xmlns:a16="http://schemas.microsoft.com/office/drawing/2014/main" xmlns="" id="{3EF1F705-BE99-4736-BDC2-433F11286D3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28763" y="5154344"/>
              <a:ext cx="81876" cy="0"/>
            </a:xfrm>
            <a:prstGeom prst="line">
              <a:avLst/>
            </a:prstGeom>
            <a:noFill/>
            <a:ln w="38100" cap="rnd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876" name="Line 1467">
              <a:extLst>
                <a:ext uri="{FF2B5EF4-FFF2-40B4-BE49-F238E27FC236}">
                  <a16:creationId xmlns:a16="http://schemas.microsoft.com/office/drawing/2014/main" xmlns="" id="{7E3BFCD2-50BC-430A-B0FB-BA80358F912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010638" y="5119547"/>
              <a:ext cx="0" cy="34797"/>
            </a:xfrm>
            <a:prstGeom prst="line">
              <a:avLst/>
            </a:prstGeom>
            <a:noFill/>
            <a:ln w="38100" cap="rnd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877" name="Line 1468">
              <a:extLst>
                <a:ext uri="{FF2B5EF4-FFF2-40B4-BE49-F238E27FC236}">
                  <a16:creationId xmlns:a16="http://schemas.microsoft.com/office/drawing/2014/main" xmlns="" id="{749A08A1-A5F9-470F-831F-7C9A973DD51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10638" y="5119547"/>
              <a:ext cx="49125" cy="0"/>
            </a:xfrm>
            <a:prstGeom prst="line">
              <a:avLst/>
            </a:prstGeom>
            <a:noFill/>
            <a:ln w="38100" cap="rnd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878" name="Line 1469">
              <a:extLst>
                <a:ext uri="{FF2B5EF4-FFF2-40B4-BE49-F238E27FC236}">
                  <a16:creationId xmlns:a16="http://schemas.microsoft.com/office/drawing/2014/main" xmlns="" id="{E71DDD26-B2D5-45A6-A698-D7FEB2F6F56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059764" y="5109313"/>
              <a:ext cx="0" cy="10234"/>
            </a:xfrm>
            <a:prstGeom prst="line">
              <a:avLst/>
            </a:prstGeom>
            <a:noFill/>
            <a:ln w="38100" cap="rnd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879" name="Line 1470">
              <a:extLst>
                <a:ext uri="{FF2B5EF4-FFF2-40B4-BE49-F238E27FC236}">
                  <a16:creationId xmlns:a16="http://schemas.microsoft.com/office/drawing/2014/main" xmlns="" id="{E181377E-1B34-4FBA-8573-3DCCF7DF7DE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59764" y="5109313"/>
              <a:ext cx="18422" cy="0"/>
            </a:xfrm>
            <a:prstGeom prst="line">
              <a:avLst/>
            </a:prstGeom>
            <a:noFill/>
            <a:ln w="38100" cap="rnd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880" name="Line 1471">
              <a:extLst>
                <a:ext uri="{FF2B5EF4-FFF2-40B4-BE49-F238E27FC236}">
                  <a16:creationId xmlns:a16="http://schemas.microsoft.com/office/drawing/2014/main" xmlns="" id="{A154464D-425F-4C89-8D8F-48A3CFC390A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78186" y="5109313"/>
              <a:ext cx="49125" cy="0"/>
            </a:xfrm>
            <a:prstGeom prst="line">
              <a:avLst/>
            </a:prstGeom>
            <a:noFill/>
            <a:ln w="38100" cap="rnd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881" name="Line 1472">
              <a:extLst>
                <a:ext uri="{FF2B5EF4-FFF2-40B4-BE49-F238E27FC236}">
                  <a16:creationId xmlns:a16="http://schemas.microsoft.com/office/drawing/2014/main" xmlns="" id="{22C28839-6C7B-49D9-84DD-F160EFDAA42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27311" y="5109313"/>
              <a:ext cx="16375" cy="0"/>
            </a:xfrm>
            <a:prstGeom prst="line">
              <a:avLst/>
            </a:prstGeom>
            <a:noFill/>
            <a:ln w="38100" cap="rnd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882" name="Line 1473">
              <a:extLst>
                <a:ext uri="{FF2B5EF4-FFF2-40B4-BE49-F238E27FC236}">
                  <a16:creationId xmlns:a16="http://schemas.microsoft.com/office/drawing/2014/main" xmlns="" id="{BC93C0A9-8BFE-4CA7-9E7E-45C7AE64847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143686" y="5097031"/>
              <a:ext cx="0" cy="12281"/>
            </a:xfrm>
            <a:prstGeom prst="line">
              <a:avLst/>
            </a:prstGeom>
            <a:noFill/>
            <a:ln w="38100" cap="rnd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883" name="Line 1474">
              <a:extLst>
                <a:ext uri="{FF2B5EF4-FFF2-40B4-BE49-F238E27FC236}">
                  <a16:creationId xmlns:a16="http://schemas.microsoft.com/office/drawing/2014/main" xmlns="" id="{C875F757-D27B-42B1-9392-8D8C7D21492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43686" y="5097031"/>
              <a:ext cx="16375" cy="0"/>
            </a:xfrm>
            <a:prstGeom prst="line">
              <a:avLst/>
            </a:prstGeom>
            <a:noFill/>
            <a:ln w="38100" cap="rnd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884" name="Line 1475">
              <a:extLst>
                <a:ext uri="{FF2B5EF4-FFF2-40B4-BE49-F238E27FC236}">
                  <a16:creationId xmlns:a16="http://schemas.microsoft.com/office/drawing/2014/main" xmlns="" id="{C5160C7C-AD56-470B-B9BD-DB2B34216F9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60061" y="5097031"/>
              <a:ext cx="16375" cy="0"/>
            </a:xfrm>
            <a:prstGeom prst="line">
              <a:avLst/>
            </a:prstGeom>
            <a:noFill/>
            <a:ln w="38100" cap="rnd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885" name="Line 1476">
              <a:extLst>
                <a:ext uri="{FF2B5EF4-FFF2-40B4-BE49-F238E27FC236}">
                  <a16:creationId xmlns:a16="http://schemas.microsoft.com/office/drawing/2014/main" xmlns="" id="{504A8E97-31EE-4F92-B7A3-C3BBE45916E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176436" y="5084750"/>
              <a:ext cx="0" cy="12281"/>
            </a:xfrm>
            <a:prstGeom prst="line">
              <a:avLst/>
            </a:prstGeom>
            <a:noFill/>
            <a:ln w="38100" cap="rnd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886" name="Line 1477">
              <a:extLst>
                <a:ext uri="{FF2B5EF4-FFF2-40B4-BE49-F238E27FC236}">
                  <a16:creationId xmlns:a16="http://schemas.microsoft.com/office/drawing/2014/main" xmlns="" id="{3E8D22ED-B1C6-4540-B887-94799658D0E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76436" y="5084750"/>
              <a:ext cx="16375" cy="0"/>
            </a:xfrm>
            <a:prstGeom prst="line">
              <a:avLst/>
            </a:prstGeom>
            <a:noFill/>
            <a:ln w="38100" cap="rnd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887" name="Line 1478">
              <a:extLst>
                <a:ext uri="{FF2B5EF4-FFF2-40B4-BE49-F238E27FC236}">
                  <a16:creationId xmlns:a16="http://schemas.microsoft.com/office/drawing/2014/main" xmlns="" id="{031011AA-542D-4950-9F1A-1F5512FC8A9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92812" y="5084750"/>
              <a:ext cx="32750" cy="0"/>
            </a:xfrm>
            <a:prstGeom prst="line">
              <a:avLst/>
            </a:prstGeom>
            <a:noFill/>
            <a:ln w="38100" cap="rnd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888" name="Line 1479">
              <a:extLst>
                <a:ext uri="{FF2B5EF4-FFF2-40B4-BE49-F238E27FC236}">
                  <a16:creationId xmlns:a16="http://schemas.microsoft.com/office/drawing/2014/main" xmlns="" id="{A37611B2-4798-4AEE-BDDD-D04B2A89754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225562" y="5074515"/>
              <a:ext cx="0" cy="10234"/>
            </a:xfrm>
            <a:prstGeom prst="line">
              <a:avLst/>
            </a:prstGeom>
            <a:noFill/>
            <a:ln w="38100" cap="rnd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889" name="Line 1480">
              <a:extLst>
                <a:ext uri="{FF2B5EF4-FFF2-40B4-BE49-F238E27FC236}">
                  <a16:creationId xmlns:a16="http://schemas.microsoft.com/office/drawing/2014/main" xmlns="" id="{C22B4971-057D-414C-AF68-B6EA332C487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25562" y="5074515"/>
              <a:ext cx="18422" cy="0"/>
            </a:xfrm>
            <a:prstGeom prst="line">
              <a:avLst/>
            </a:prstGeom>
            <a:noFill/>
            <a:ln w="38100" cap="rnd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890" name="Line 1481">
              <a:extLst>
                <a:ext uri="{FF2B5EF4-FFF2-40B4-BE49-F238E27FC236}">
                  <a16:creationId xmlns:a16="http://schemas.microsoft.com/office/drawing/2014/main" xmlns="" id="{5C3B73D6-33A9-428F-9589-388186EA5B0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43984" y="5074515"/>
              <a:ext cx="16375" cy="0"/>
            </a:xfrm>
            <a:prstGeom prst="line">
              <a:avLst/>
            </a:prstGeom>
            <a:noFill/>
            <a:ln w="38100" cap="rnd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891" name="Line 1482">
              <a:extLst>
                <a:ext uri="{FF2B5EF4-FFF2-40B4-BE49-F238E27FC236}">
                  <a16:creationId xmlns:a16="http://schemas.microsoft.com/office/drawing/2014/main" xmlns="" id="{CCEDA6A6-98A9-4972-A077-7472B747194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260359" y="5052000"/>
              <a:ext cx="0" cy="22516"/>
            </a:xfrm>
            <a:prstGeom prst="line">
              <a:avLst/>
            </a:prstGeom>
            <a:noFill/>
            <a:ln w="38100" cap="rnd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892" name="Line 1483">
              <a:extLst>
                <a:ext uri="{FF2B5EF4-FFF2-40B4-BE49-F238E27FC236}">
                  <a16:creationId xmlns:a16="http://schemas.microsoft.com/office/drawing/2014/main" xmlns="" id="{F6DCDAEC-5368-4729-99F4-4D1053E82D2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60359" y="5052000"/>
              <a:ext cx="16375" cy="0"/>
            </a:xfrm>
            <a:prstGeom prst="line">
              <a:avLst/>
            </a:prstGeom>
            <a:noFill/>
            <a:ln w="38100" cap="rnd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893" name="Line 1484">
              <a:extLst>
                <a:ext uri="{FF2B5EF4-FFF2-40B4-BE49-F238E27FC236}">
                  <a16:creationId xmlns:a16="http://schemas.microsoft.com/office/drawing/2014/main" xmlns="" id="{5B8E380C-31CB-4C24-A802-433EEED6029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276734" y="5039718"/>
              <a:ext cx="0" cy="12281"/>
            </a:xfrm>
            <a:prstGeom prst="line">
              <a:avLst/>
            </a:prstGeom>
            <a:noFill/>
            <a:ln w="38100" cap="rnd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894" name="Line 1485">
              <a:extLst>
                <a:ext uri="{FF2B5EF4-FFF2-40B4-BE49-F238E27FC236}">
                  <a16:creationId xmlns:a16="http://schemas.microsoft.com/office/drawing/2014/main" xmlns="" id="{D2B36AB8-A87D-4491-8843-55204F2319A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76734" y="5039718"/>
              <a:ext cx="49125" cy="0"/>
            </a:xfrm>
            <a:prstGeom prst="line">
              <a:avLst/>
            </a:prstGeom>
            <a:noFill/>
            <a:ln w="38100" cap="rnd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895" name="Line 1486">
              <a:extLst>
                <a:ext uri="{FF2B5EF4-FFF2-40B4-BE49-F238E27FC236}">
                  <a16:creationId xmlns:a16="http://schemas.microsoft.com/office/drawing/2014/main" xmlns="" id="{F1798650-8D8C-4882-9F2B-69539E5817D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325859" y="5017202"/>
              <a:ext cx="0" cy="22516"/>
            </a:xfrm>
            <a:prstGeom prst="line">
              <a:avLst/>
            </a:prstGeom>
            <a:noFill/>
            <a:ln w="38100" cap="rnd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896" name="Line 1487">
              <a:extLst>
                <a:ext uri="{FF2B5EF4-FFF2-40B4-BE49-F238E27FC236}">
                  <a16:creationId xmlns:a16="http://schemas.microsoft.com/office/drawing/2014/main" xmlns="" id="{FB0098EA-6AE3-4E21-9425-6909555674A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25859" y="5017202"/>
              <a:ext cx="16375" cy="0"/>
            </a:xfrm>
            <a:prstGeom prst="line">
              <a:avLst/>
            </a:prstGeom>
            <a:noFill/>
            <a:ln w="38100" cap="rnd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897" name="Line 1488">
              <a:extLst>
                <a:ext uri="{FF2B5EF4-FFF2-40B4-BE49-F238E27FC236}">
                  <a16:creationId xmlns:a16="http://schemas.microsoft.com/office/drawing/2014/main" xmlns="" id="{C2C545D2-7367-4B64-9EE4-641A5E61BB1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42235" y="5017202"/>
              <a:ext cx="32750" cy="0"/>
            </a:xfrm>
            <a:prstGeom prst="line">
              <a:avLst/>
            </a:prstGeom>
            <a:noFill/>
            <a:ln w="38100" cap="rnd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898" name="Line 1489">
              <a:extLst>
                <a:ext uri="{FF2B5EF4-FFF2-40B4-BE49-F238E27FC236}">
                  <a16:creationId xmlns:a16="http://schemas.microsoft.com/office/drawing/2014/main" xmlns="" id="{8D6161BD-F3A0-4788-A4E0-50990A14C78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374985" y="4992640"/>
              <a:ext cx="0" cy="24563"/>
            </a:xfrm>
            <a:prstGeom prst="line">
              <a:avLst/>
            </a:prstGeom>
            <a:noFill/>
            <a:ln w="38100" cap="rnd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899" name="Line 1490">
              <a:extLst>
                <a:ext uri="{FF2B5EF4-FFF2-40B4-BE49-F238E27FC236}">
                  <a16:creationId xmlns:a16="http://schemas.microsoft.com/office/drawing/2014/main" xmlns="" id="{FFF3981D-7257-4F37-8CA4-3D4705B9553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74985" y="4992640"/>
              <a:ext cx="16375" cy="0"/>
            </a:xfrm>
            <a:prstGeom prst="line">
              <a:avLst/>
            </a:prstGeom>
            <a:noFill/>
            <a:ln w="38100" cap="rnd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900" name="Line 1491">
              <a:extLst>
                <a:ext uri="{FF2B5EF4-FFF2-40B4-BE49-F238E27FC236}">
                  <a16:creationId xmlns:a16="http://schemas.microsoft.com/office/drawing/2014/main" xmlns="" id="{F99DD8C1-93E1-4518-9324-6A5AD8A8EF9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91360" y="4992640"/>
              <a:ext cx="16375" cy="0"/>
            </a:xfrm>
            <a:prstGeom prst="line">
              <a:avLst/>
            </a:prstGeom>
            <a:noFill/>
            <a:ln w="38100" cap="rnd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901" name="Line 1492">
              <a:extLst>
                <a:ext uri="{FF2B5EF4-FFF2-40B4-BE49-F238E27FC236}">
                  <a16:creationId xmlns:a16="http://schemas.microsoft.com/office/drawing/2014/main" xmlns="" id="{D3AEB490-9A74-427C-A219-B89FA081D9C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407735" y="4982405"/>
              <a:ext cx="0" cy="10234"/>
            </a:xfrm>
            <a:prstGeom prst="line">
              <a:avLst/>
            </a:prstGeom>
            <a:noFill/>
            <a:ln w="38100" cap="rnd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902" name="Line 1493">
              <a:extLst>
                <a:ext uri="{FF2B5EF4-FFF2-40B4-BE49-F238E27FC236}">
                  <a16:creationId xmlns:a16="http://schemas.microsoft.com/office/drawing/2014/main" xmlns="" id="{98ACAB85-7DBB-4874-910E-080949BECD1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07735" y="4982405"/>
              <a:ext cx="49125" cy="0"/>
            </a:xfrm>
            <a:prstGeom prst="line">
              <a:avLst/>
            </a:prstGeom>
            <a:noFill/>
            <a:ln w="38100" cap="rnd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903" name="Line 1494">
              <a:extLst>
                <a:ext uri="{FF2B5EF4-FFF2-40B4-BE49-F238E27FC236}">
                  <a16:creationId xmlns:a16="http://schemas.microsoft.com/office/drawing/2014/main" xmlns="" id="{C609D531-7470-415E-BDB8-6716C2B4FAC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456860" y="4970124"/>
              <a:ext cx="0" cy="12281"/>
            </a:xfrm>
            <a:prstGeom prst="line">
              <a:avLst/>
            </a:prstGeom>
            <a:noFill/>
            <a:ln w="38100" cap="rnd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904" name="Line 1495">
              <a:extLst>
                <a:ext uri="{FF2B5EF4-FFF2-40B4-BE49-F238E27FC236}">
                  <a16:creationId xmlns:a16="http://schemas.microsoft.com/office/drawing/2014/main" xmlns="" id="{FF1B890A-F148-4708-9CFB-7A234548C67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56860" y="4970124"/>
              <a:ext cx="18422" cy="0"/>
            </a:xfrm>
            <a:prstGeom prst="line">
              <a:avLst/>
            </a:prstGeom>
            <a:noFill/>
            <a:ln w="38100" cap="rnd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905" name="Line 1496">
              <a:extLst>
                <a:ext uri="{FF2B5EF4-FFF2-40B4-BE49-F238E27FC236}">
                  <a16:creationId xmlns:a16="http://schemas.microsoft.com/office/drawing/2014/main" xmlns="" id="{1720CF1F-A4A2-4730-84A6-308417151F5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75283" y="4970124"/>
              <a:ext cx="65500" cy="0"/>
            </a:xfrm>
            <a:prstGeom prst="line">
              <a:avLst/>
            </a:prstGeom>
            <a:noFill/>
            <a:ln w="38100" cap="rnd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906" name="Line 1497">
              <a:extLst>
                <a:ext uri="{FF2B5EF4-FFF2-40B4-BE49-F238E27FC236}">
                  <a16:creationId xmlns:a16="http://schemas.microsoft.com/office/drawing/2014/main" xmlns="" id="{DBE6C5E4-7AFB-4197-9B59-7F70E3D88C3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540783" y="4947608"/>
              <a:ext cx="0" cy="22516"/>
            </a:xfrm>
            <a:prstGeom prst="line">
              <a:avLst/>
            </a:prstGeom>
            <a:noFill/>
            <a:ln w="38100" cap="rnd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907" name="Line 1498">
              <a:extLst>
                <a:ext uri="{FF2B5EF4-FFF2-40B4-BE49-F238E27FC236}">
                  <a16:creationId xmlns:a16="http://schemas.microsoft.com/office/drawing/2014/main" xmlns="" id="{3E29C462-6847-4E9A-AAD4-CDADC8E0970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40783" y="4947608"/>
              <a:ext cx="81876" cy="0"/>
            </a:xfrm>
            <a:prstGeom prst="line">
              <a:avLst/>
            </a:prstGeom>
            <a:noFill/>
            <a:ln w="38100" cap="rnd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908" name="Line 1499">
              <a:extLst>
                <a:ext uri="{FF2B5EF4-FFF2-40B4-BE49-F238E27FC236}">
                  <a16:creationId xmlns:a16="http://schemas.microsoft.com/office/drawing/2014/main" xmlns="" id="{F817A5AA-E5C6-45A7-9400-2AFFCF8B7AE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622659" y="4935327"/>
              <a:ext cx="0" cy="12281"/>
            </a:xfrm>
            <a:prstGeom prst="line">
              <a:avLst/>
            </a:prstGeom>
            <a:noFill/>
            <a:ln w="38100" cap="rnd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909" name="Line 1500">
              <a:extLst>
                <a:ext uri="{FF2B5EF4-FFF2-40B4-BE49-F238E27FC236}">
                  <a16:creationId xmlns:a16="http://schemas.microsoft.com/office/drawing/2014/main" xmlns="" id="{0184452C-0E04-4272-9AEE-29C2F5B536E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22659" y="4935327"/>
              <a:ext cx="16375" cy="0"/>
            </a:xfrm>
            <a:prstGeom prst="line">
              <a:avLst/>
            </a:prstGeom>
            <a:noFill/>
            <a:ln w="38100" cap="rnd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910" name="Line 1501">
              <a:extLst>
                <a:ext uri="{FF2B5EF4-FFF2-40B4-BE49-F238E27FC236}">
                  <a16:creationId xmlns:a16="http://schemas.microsoft.com/office/drawing/2014/main" xmlns="" id="{4489A6D2-C2C7-444B-AA85-0F886A8F20C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639034" y="4923045"/>
              <a:ext cx="0" cy="12281"/>
            </a:xfrm>
            <a:prstGeom prst="line">
              <a:avLst/>
            </a:prstGeom>
            <a:noFill/>
            <a:ln w="38100" cap="rnd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911" name="Line 1502">
              <a:extLst>
                <a:ext uri="{FF2B5EF4-FFF2-40B4-BE49-F238E27FC236}">
                  <a16:creationId xmlns:a16="http://schemas.microsoft.com/office/drawing/2014/main" xmlns="" id="{F22C7B54-1EF8-40AD-833D-87D89E331CA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39034" y="4923045"/>
              <a:ext cx="16375" cy="0"/>
            </a:xfrm>
            <a:prstGeom prst="line">
              <a:avLst/>
            </a:prstGeom>
            <a:noFill/>
            <a:ln w="38100" cap="rnd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912" name="Line 1503">
              <a:extLst>
                <a:ext uri="{FF2B5EF4-FFF2-40B4-BE49-F238E27FC236}">
                  <a16:creationId xmlns:a16="http://schemas.microsoft.com/office/drawing/2014/main" xmlns="" id="{085C4AD7-25B9-40D3-B26F-FDDE397071D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655409" y="4910764"/>
              <a:ext cx="0" cy="12281"/>
            </a:xfrm>
            <a:prstGeom prst="line">
              <a:avLst/>
            </a:prstGeom>
            <a:noFill/>
            <a:ln w="38100" cap="rnd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913" name="Line 1504">
              <a:extLst>
                <a:ext uri="{FF2B5EF4-FFF2-40B4-BE49-F238E27FC236}">
                  <a16:creationId xmlns:a16="http://schemas.microsoft.com/office/drawing/2014/main" xmlns="" id="{AB278F17-1750-464B-B3F2-015D1548F3D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55409" y="4910764"/>
              <a:ext cx="18422" cy="0"/>
            </a:xfrm>
            <a:prstGeom prst="line">
              <a:avLst/>
            </a:prstGeom>
            <a:noFill/>
            <a:ln w="38100" cap="rnd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914" name="Line 1505">
              <a:extLst>
                <a:ext uri="{FF2B5EF4-FFF2-40B4-BE49-F238E27FC236}">
                  <a16:creationId xmlns:a16="http://schemas.microsoft.com/office/drawing/2014/main" xmlns="" id="{AB83DF89-DEDA-43A2-87BB-5F60DA39E9C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673831" y="4900530"/>
              <a:ext cx="0" cy="10234"/>
            </a:xfrm>
            <a:prstGeom prst="line">
              <a:avLst/>
            </a:prstGeom>
            <a:noFill/>
            <a:ln w="38100" cap="rnd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915" name="Line 1506">
              <a:extLst>
                <a:ext uri="{FF2B5EF4-FFF2-40B4-BE49-F238E27FC236}">
                  <a16:creationId xmlns:a16="http://schemas.microsoft.com/office/drawing/2014/main" xmlns="" id="{5C1F4B76-1BC8-45A4-AEE4-A4AD1F0EB44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73831" y="4900530"/>
              <a:ext cx="16375" cy="0"/>
            </a:xfrm>
            <a:prstGeom prst="line">
              <a:avLst/>
            </a:prstGeom>
            <a:noFill/>
            <a:ln w="38100" cap="rnd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916" name="Line 1507">
              <a:extLst>
                <a:ext uri="{FF2B5EF4-FFF2-40B4-BE49-F238E27FC236}">
                  <a16:creationId xmlns:a16="http://schemas.microsoft.com/office/drawing/2014/main" xmlns="" id="{A0D5857C-370A-489E-A69A-D09E6803A53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690206" y="4888248"/>
              <a:ext cx="0" cy="12281"/>
            </a:xfrm>
            <a:prstGeom prst="line">
              <a:avLst/>
            </a:prstGeom>
            <a:noFill/>
            <a:ln w="38100" cap="rnd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917" name="Line 1508">
              <a:extLst>
                <a:ext uri="{FF2B5EF4-FFF2-40B4-BE49-F238E27FC236}">
                  <a16:creationId xmlns:a16="http://schemas.microsoft.com/office/drawing/2014/main" xmlns="" id="{0177E090-9730-4A22-B9A4-61A0D96E101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90206" y="4888248"/>
              <a:ext cx="16375" cy="0"/>
            </a:xfrm>
            <a:prstGeom prst="line">
              <a:avLst/>
            </a:prstGeom>
            <a:noFill/>
            <a:ln w="38100" cap="rnd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918" name="Line 1509">
              <a:extLst>
                <a:ext uri="{FF2B5EF4-FFF2-40B4-BE49-F238E27FC236}">
                  <a16:creationId xmlns:a16="http://schemas.microsoft.com/office/drawing/2014/main" xmlns="" id="{63E1CCCF-EA94-4B7E-BA10-B0FB73F1CB9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706581" y="4875967"/>
              <a:ext cx="0" cy="12281"/>
            </a:xfrm>
            <a:prstGeom prst="line">
              <a:avLst/>
            </a:prstGeom>
            <a:noFill/>
            <a:ln w="38100" cap="rnd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919" name="Line 1510">
              <a:extLst>
                <a:ext uri="{FF2B5EF4-FFF2-40B4-BE49-F238E27FC236}">
                  <a16:creationId xmlns:a16="http://schemas.microsoft.com/office/drawing/2014/main" xmlns="" id="{C0703330-008D-4221-A652-43B42B9CF38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06581" y="4875967"/>
              <a:ext cx="32750" cy="0"/>
            </a:xfrm>
            <a:prstGeom prst="line">
              <a:avLst/>
            </a:prstGeom>
            <a:noFill/>
            <a:ln w="38100" cap="rnd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920" name="Line 1511">
              <a:extLst>
                <a:ext uri="{FF2B5EF4-FFF2-40B4-BE49-F238E27FC236}">
                  <a16:creationId xmlns:a16="http://schemas.microsoft.com/office/drawing/2014/main" xmlns="" id="{8B5BDD7E-7ADA-4331-A626-6A0854608ED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739331" y="4865733"/>
              <a:ext cx="0" cy="10234"/>
            </a:xfrm>
            <a:prstGeom prst="line">
              <a:avLst/>
            </a:prstGeom>
            <a:noFill/>
            <a:ln w="38100" cap="rnd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921" name="Line 1512">
              <a:extLst>
                <a:ext uri="{FF2B5EF4-FFF2-40B4-BE49-F238E27FC236}">
                  <a16:creationId xmlns:a16="http://schemas.microsoft.com/office/drawing/2014/main" xmlns="" id="{5F567BEA-9D8D-4FF5-A2F9-4460B9A4780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39331" y="4865733"/>
              <a:ext cx="16375" cy="0"/>
            </a:xfrm>
            <a:prstGeom prst="line">
              <a:avLst/>
            </a:prstGeom>
            <a:noFill/>
            <a:ln w="38100" cap="rnd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922" name="Line 1513">
              <a:extLst>
                <a:ext uri="{FF2B5EF4-FFF2-40B4-BE49-F238E27FC236}">
                  <a16:creationId xmlns:a16="http://schemas.microsoft.com/office/drawing/2014/main" xmlns="" id="{5E2B9479-B908-4524-BA1C-C64D40BD096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755706" y="4853451"/>
              <a:ext cx="0" cy="12281"/>
            </a:xfrm>
            <a:prstGeom prst="line">
              <a:avLst/>
            </a:prstGeom>
            <a:noFill/>
            <a:ln w="38100" cap="rnd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923" name="Line 1514">
              <a:extLst>
                <a:ext uri="{FF2B5EF4-FFF2-40B4-BE49-F238E27FC236}">
                  <a16:creationId xmlns:a16="http://schemas.microsoft.com/office/drawing/2014/main" xmlns="" id="{FA54FE6C-A0A8-485E-86E9-FA1AC1AF7A0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55706" y="4853451"/>
              <a:ext cx="32750" cy="0"/>
            </a:xfrm>
            <a:prstGeom prst="line">
              <a:avLst/>
            </a:prstGeom>
            <a:noFill/>
            <a:ln w="38100" cap="rnd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924" name="Line 1515">
              <a:extLst>
                <a:ext uri="{FF2B5EF4-FFF2-40B4-BE49-F238E27FC236}">
                  <a16:creationId xmlns:a16="http://schemas.microsoft.com/office/drawing/2014/main" xmlns="" id="{5E089110-64FC-4D58-98A5-A0CAC5F7962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788457" y="4843217"/>
              <a:ext cx="0" cy="10234"/>
            </a:xfrm>
            <a:prstGeom prst="line">
              <a:avLst/>
            </a:prstGeom>
            <a:noFill/>
            <a:ln w="38100" cap="rnd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925" name="Line 1516">
              <a:extLst>
                <a:ext uri="{FF2B5EF4-FFF2-40B4-BE49-F238E27FC236}">
                  <a16:creationId xmlns:a16="http://schemas.microsoft.com/office/drawing/2014/main" xmlns="" id="{FCE110EB-8A33-4105-9DD4-D99AC78CAA3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88457" y="4843217"/>
              <a:ext cx="32750" cy="0"/>
            </a:xfrm>
            <a:prstGeom prst="line">
              <a:avLst/>
            </a:prstGeom>
            <a:noFill/>
            <a:ln w="38100" cap="rnd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926" name="Line 1517">
              <a:extLst>
                <a:ext uri="{FF2B5EF4-FFF2-40B4-BE49-F238E27FC236}">
                  <a16:creationId xmlns:a16="http://schemas.microsoft.com/office/drawing/2014/main" xmlns="" id="{8849F2DF-5AFD-4169-ADC8-3557705696F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821207" y="4830935"/>
              <a:ext cx="0" cy="12281"/>
            </a:xfrm>
            <a:prstGeom prst="line">
              <a:avLst/>
            </a:prstGeom>
            <a:noFill/>
            <a:ln w="38100" cap="rnd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927" name="Line 1518">
              <a:extLst>
                <a:ext uri="{FF2B5EF4-FFF2-40B4-BE49-F238E27FC236}">
                  <a16:creationId xmlns:a16="http://schemas.microsoft.com/office/drawing/2014/main" xmlns="" id="{54FFEC31-992E-41D0-BE54-B381E5E645D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21207" y="4830935"/>
              <a:ext cx="16375" cy="0"/>
            </a:xfrm>
            <a:prstGeom prst="line">
              <a:avLst/>
            </a:prstGeom>
            <a:noFill/>
            <a:ln w="38100" cap="rnd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928" name="Line 1519">
              <a:extLst>
                <a:ext uri="{FF2B5EF4-FFF2-40B4-BE49-F238E27FC236}">
                  <a16:creationId xmlns:a16="http://schemas.microsoft.com/office/drawing/2014/main" xmlns="" id="{37DF5817-F2EA-4F02-8576-AA37BAE398B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37582" y="4830935"/>
              <a:ext cx="32750" cy="0"/>
            </a:xfrm>
            <a:prstGeom prst="line">
              <a:avLst/>
            </a:prstGeom>
            <a:noFill/>
            <a:ln w="38100" cap="rnd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929" name="Line 1520">
              <a:extLst>
                <a:ext uri="{FF2B5EF4-FFF2-40B4-BE49-F238E27FC236}">
                  <a16:creationId xmlns:a16="http://schemas.microsoft.com/office/drawing/2014/main" xmlns="" id="{7B197A52-A90D-4B7B-99A0-9E115E7DB94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870332" y="4806373"/>
              <a:ext cx="0" cy="24563"/>
            </a:xfrm>
            <a:prstGeom prst="line">
              <a:avLst/>
            </a:prstGeom>
            <a:noFill/>
            <a:ln w="38100" cap="rnd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930" name="Line 1521">
              <a:extLst>
                <a:ext uri="{FF2B5EF4-FFF2-40B4-BE49-F238E27FC236}">
                  <a16:creationId xmlns:a16="http://schemas.microsoft.com/office/drawing/2014/main" xmlns="" id="{FDF92C28-89DF-4D9C-B82D-96397A877F0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70332" y="4806373"/>
              <a:ext cx="51172" cy="0"/>
            </a:xfrm>
            <a:prstGeom prst="line">
              <a:avLst/>
            </a:prstGeom>
            <a:noFill/>
            <a:ln w="38100" cap="rnd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931" name="Line 1522">
              <a:extLst>
                <a:ext uri="{FF2B5EF4-FFF2-40B4-BE49-F238E27FC236}">
                  <a16:creationId xmlns:a16="http://schemas.microsoft.com/office/drawing/2014/main" xmlns="" id="{61199E68-F958-4B18-A1E4-3F926BE96E9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921505" y="4796138"/>
              <a:ext cx="0" cy="10234"/>
            </a:xfrm>
            <a:prstGeom prst="line">
              <a:avLst/>
            </a:prstGeom>
            <a:noFill/>
            <a:ln w="38100" cap="rnd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932" name="Line 1523">
              <a:extLst>
                <a:ext uri="{FF2B5EF4-FFF2-40B4-BE49-F238E27FC236}">
                  <a16:creationId xmlns:a16="http://schemas.microsoft.com/office/drawing/2014/main" xmlns="" id="{2B1A088C-395C-4264-917A-5338C664747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21505" y="4796138"/>
              <a:ext cx="81876" cy="0"/>
            </a:xfrm>
            <a:prstGeom prst="line">
              <a:avLst/>
            </a:prstGeom>
            <a:noFill/>
            <a:ln w="38100" cap="rnd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933" name="Line 1524">
              <a:extLst>
                <a:ext uri="{FF2B5EF4-FFF2-40B4-BE49-F238E27FC236}">
                  <a16:creationId xmlns:a16="http://schemas.microsoft.com/office/drawing/2014/main" xmlns="" id="{E890F421-C41A-44DF-9778-9F35455610C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003380" y="4783857"/>
              <a:ext cx="0" cy="12281"/>
            </a:xfrm>
            <a:prstGeom prst="line">
              <a:avLst/>
            </a:prstGeom>
            <a:noFill/>
            <a:ln w="38100" cap="rnd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934" name="Line 1525">
              <a:extLst>
                <a:ext uri="{FF2B5EF4-FFF2-40B4-BE49-F238E27FC236}">
                  <a16:creationId xmlns:a16="http://schemas.microsoft.com/office/drawing/2014/main" xmlns="" id="{F8BDEA0E-53FC-4B6B-8F25-443F738FB78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03380" y="4783857"/>
              <a:ext cx="16375" cy="0"/>
            </a:xfrm>
            <a:prstGeom prst="line">
              <a:avLst/>
            </a:prstGeom>
            <a:noFill/>
            <a:ln w="38100" cap="rnd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935" name="Line 1526">
              <a:extLst>
                <a:ext uri="{FF2B5EF4-FFF2-40B4-BE49-F238E27FC236}">
                  <a16:creationId xmlns:a16="http://schemas.microsoft.com/office/drawing/2014/main" xmlns="" id="{4CF687E8-DDAC-4601-AEDF-A787FC3C442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019755" y="4771576"/>
              <a:ext cx="0" cy="12281"/>
            </a:xfrm>
            <a:prstGeom prst="line">
              <a:avLst/>
            </a:prstGeom>
            <a:noFill/>
            <a:ln w="38100" cap="rnd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936" name="Line 1527">
              <a:extLst>
                <a:ext uri="{FF2B5EF4-FFF2-40B4-BE49-F238E27FC236}">
                  <a16:creationId xmlns:a16="http://schemas.microsoft.com/office/drawing/2014/main" xmlns="" id="{A0AAC190-8A0C-4A37-96FC-219D51214B0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19755" y="4771576"/>
              <a:ext cx="16375" cy="0"/>
            </a:xfrm>
            <a:prstGeom prst="line">
              <a:avLst/>
            </a:prstGeom>
            <a:noFill/>
            <a:ln w="38100" cap="rnd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937" name="Line 1528">
              <a:extLst>
                <a:ext uri="{FF2B5EF4-FFF2-40B4-BE49-F238E27FC236}">
                  <a16:creationId xmlns:a16="http://schemas.microsoft.com/office/drawing/2014/main" xmlns="" id="{279A5A0F-BE29-41B6-823F-11E753A0C81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036130" y="4761341"/>
              <a:ext cx="0" cy="10234"/>
            </a:xfrm>
            <a:prstGeom prst="line">
              <a:avLst/>
            </a:prstGeom>
            <a:noFill/>
            <a:ln w="38100" cap="rnd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938" name="Line 1529">
              <a:extLst>
                <a:ext uri="{FF2B5EF4-FFF2-40B4-BE49-F238E27FC236}">
                  <a16:creationId xmlns:a16="http://schemas.microsoft.com/office/drawing/2014/main" xmlns="" id="{FB18BC90-5B30-410D-BB65-762594AA77B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36130" y="4761341"/>
              <a:ext cx="67547" cy="0"/>
            </a:xfrm>
            <a:prstGeom prst="line">
              <a:avLst/>
            </a:prstGeom>
            <a:noFill/>
            <a:ln w="38100" cap="rnd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939" name="Line 1530">
              <a:extLst>
                <a:ext uri="{FF2B5EF4-FFF2-40B4-BE49-F238E27FC236}">
                  <a16:creationId xmlns:a16="http://schemas.microsoft.com/office/drawing/2014/main" xmlns="" id="{7ADDDF7D-1CF0-4375-8E5C-FBF94F3306B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103678" y="4749060"/>
              <a:ext cx="0" cy="12281"/>
            </a:xfrm>
            <a:prstGeom prst="line">
              <a:avLst/>
            </a:prstGeom>
            <a:noFill/>
            <a:ln w="38100" cap="rnd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940" name="Line 1531">
              <a:extLst>
                <a:ext uri="{FF2B5EF4-FFF2-40B4-BE49-F238E27FC236}">
                  <a16:creationId xmlns:a16="http://schemas.microsoft.com/office/drawing/2014/main" xmlns="" id="{EB5A3AF8-A5D1-43D8-AFB3-7533C1A10A0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03678" y="4749060"/>
              <a:ext cx="32750" cy="0"/>
            </a:xfrm>
            <a:prstGeom prst="line">
              <a:avLst/>
            </a:prstGeom>
            <a:noFill/>
            <a:ln w="38100" cap="rnd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941" name="Line 1532">
              <a:extLst>
                <a:ext uri="{FF2B5EF4-FFF2-40B4-BE49-F238E27FC236}">
                  <a16:creationId xmlns:a16="http://schemas.microsoft.com/office/drawing/2014/main" xmlns="" id="{CC739349-780E-4FD3-AE79-E8EB551BEA4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136428" y="4738825"/>
              <a:ext cx="0" cy="10234"/>
            </a:xfrm>
            <a:prstGeom prst="line">
              <a:avLst/>
            </a:prstGeom>
            <a:noFill/>
            <a:ln w="38100" cap="rnd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942" name="Line 1533">
              <a:extLst>
                <a:ext uri="{FF2B5EF4-FFF2-40B4-BE49-F238E27FC236}">
                  <a16:creationId xmlns:a16="http://schemas.microsoft.com/office/drawing/2014/main" xmlns="" id="{55635301-BCD6-499C-B756-7E3BF16CD60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36428" y="4738825"/>
              <a:ext cx="16375" cy="0"/>
            </a:xfrm>
            <a:prstGeom prst="line">
              <a:avLst/>
            </a:prstGeom>
            <a:noFill/>
            <a:ln w="38100" cap="rnd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943" name="Line 1534">
              <a:extLst>
                <a:ext uri="{FF2B5EF4-FFF2-40B4-BE49-F238E27FC236}">
                  <a16:creationId xmlns:a16="http://schemas.microsoft.com/office/drawing/2014/main" xmlns="" id="{5D1D0C38-150C-4961-A1C9-744BA53C4D9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152803" y="4726544"/>
              <a:ext cx="0" cy="12281"/>
            </a:xfrm>
            <a:prstGeom prst="line">
              <a:avLst/>
            </a:prstGeom>
            <a:noFill/>
            <a:ln w="38100" cap="rnd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944" name="Line 1535">
              <a:extLst>
                <a:ext uri="{FF2B5EF4-FFF2-40B4-BE49-F238E27FC236}">
                  <a16:creationId xmlns:a16="http://schemas.microsoft.com/office/drawing/2014/main" xmlns="" id="{E5AFBF56-096A-41CC-8047-6D1E19D01D1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52803" y="4726544"/>
              <a:ext cx="49125" cy="0"/>
            </a:xfrm>
            <a:prstGeom prst="line">
              <a:avLst/>
            </a:prstGeom>
            <a:noFill/>
            <a:ln w="38100" cap="rnd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945" name="Line 1536">
              <a:extLst>
                <a:ext uri="{FF2B5EF4-FFF2-40B4-BE49-F238E27FC236}">
                  <a16:creationId xmlns:a16="http://schemas.microsoft.com/office/drawing/2014/main" xmlns="" id="{DF867BF6-E502-4511-AD34-35321F924A6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201929" y="4714263"/>
              <a:ext cx="0" cy="12281"/>
            </a:xfrm>
            <a:prstGeom prst="line">
              <a:avLst/>
            </a:prstGeom>
            <a:noFill/>
            <a:ln w="38100" cap="rnd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946" name="Line 1537">
              <a:extLst>
                <a:ext uri="{FF2B5EF4-FFF2-40B4-BE49-F238E27FC236}">
                  <a16:creationId xmlns:a16="http://schemas.microsoft.com/office/drawing/2014/main" xmlns="" id="{9A184EC2-52F3-40F5-9C29-41B7ECBC8ED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01929" y="4714263"/>
              <a:ext cx="32750" cy="0"/>
            </a:xfrm>
            <a:prstGeom prst="line">
              <a:avLst/>
            </a:prstGeom>
            <a:noFill/>
            <a:ln w="38100" cap="rnd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947" name="Line 1538">
              <a:extLst>
                <a:ext uri="{FF2B5EF4-FFF2-40B4-BE49-F238E27FC236}">
                  <a16:creationId xmlns:a16="http://schemas.microsoft.com/office/drawing/2014/main" xmlns="" id="{6230F793-B6FF-4131-9095-FD7F8E1509C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234679" y="4704028"/>
              <a:ext cx="0" cy="10234"/>
            </a:xfrm>
            <a:prstGeom prst="line">
              <a:avLst/>
            </a:prstGeom>
            <a:noFill/>
            <a:ln w="38100" cap="rnd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948" name="Line 1539">
              <a:extLst>
                <a:ext uri="{FF2B5EF4-FFF2-40B4-BE49-F238E27FC236}">
                  <a16:creationId xmlns:a16="http://schemas.microsoft.com/office/drawing/2014/main" xmlns="" id="{6E2F55E2-2CD1-44BE-9C2E-9D4A86C9542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34679" y="4704028"/>
              <a:ext cx="32750" cy="0"/>
            </a:xfrm>
            <a:prstGeom prst="line">
              <a:avLst/>
            </a:prstGeom>
            <a:noFill/>
            <a:ln w="38100" cap="rnd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949" name="Line 1540">
              <a:extLst>
                <a:ext uri="{FF2B5EF4-FFF2-40B4-BE49-F238E27FC236}">
                  <a16:creationId xmlns:a16="http://schemas.microsoft.com/office/drawing/2014/main" xmlns="" id="{D4AA6C0D-4A27-4968-8DF2-998803E3B9B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267429" y="4691747"/>
              <a:ext cx="0" cy="12281"/>
            </a:xfrm>
            <a:prstGeom prst="line">
              <a:avLst/>
            </a:prstGeom>
            <a:noFill/>
            <a:ln w="38100" cap="rnd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950" name="Line 1541">
              <a:extLst>
                <a:ext uri="{FF2B5EF4-FFF2-40B4-BE49-F238E27FC236}">
                  <a16:creationId xmlns:a16="http://schemas.microsoft.com/office/drawing/2014/main" xmlns="" id="{0D4D26C4-84D3-4A5C-8D85-DAEAB173FBA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67429" y="4691747"/>
              <a:ext cx="67547" cy="0"/>
            </a:xfrm>
            <a:prstGeom prst="line">
              <a:avLst/>
            </a:prstGeom>
            <a:noFill/>
            <a:ln w="38100" cap="rnd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951" name="Line 1542">
              <a:extLst>
                <a:ext uri="{FF2B5EF4-FFF2-40B4-BE49-F238E27FC236}">
                  <a16:creationId xmlns:a16="http://schemas.microsoft.com/office/drawing/2014/main" xmlns="" id="{3DD1B89B-98AC-4349-B06C-6EB6076BAB1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334977" y="4679465"/>
              <a:ext cx="0" cy="12281"/>
            </a:xfrm>
            <a:prstGeom prst="line">
              <a:avLst/>
            </a:prstGeom>
            <a:noFill/>
            <a:ln w="38100" cap="rnd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952" name="Line 1543">
              <a:extLst>
                <a:ext uri="{FF2B5EF4-FFF2-40B4-BE49-F238E27FC236}">
                  <a16:creationId xmlns:a16="http://schemas.microsoft.com/office/drawing/2014/main" xmlns="" id="{979CCD57-0DF7-4EE5-82EF-C0532BF00D8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34977" y="4679465"/>
              <a:ext cx="32750" cy="0"/>
            </a:xfrm>
            <a:prstGeom prst="line">
              <a:avLst/>
            </a:prstGeom>
            <a:noFill/>
            <a:ln w="38100" cap="rnd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953" name="Line 1544">
              <a:extLst>
                <a:ext uri="{FF2B5EF4-FFF2-40B4-BE49-F238E27FC236}">
                  <a16:creationId xmlns:a16="http://schemas.microsoft.com/office/drawing/2014/main" xmlns="" id="{14F80A2C-C011-406C-AC93-4C92DEF9181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367727" y="4667184"/>
              <a:ext cx="0" cy="12281"/>
            </a:xfrm>
            <a:prstGeom prst="line">
              <a:avLst/>
            </a:prstGeom>
            <a:noFill/>
            <a:ln w="38100" cap="rnd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954" name="Line 1545">
              <a:extLst>
                <a:ext uri="{FF2B5EF4-FFF2-40B4-BE49-F238E27FC236}">
                  <a16:creationId xmlns:a16="http://schemas.microsoft.com/office/drawing/2014/main" xmlns="" id="{9C56D499-5F81-44A4-BCE2-BC792ACABDD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67727" y="4667184"/>
              <a:ext cx="65500" cy="0"/>
            </a:xfrm>
            <a:prstGeom prst="line">
              <a:avLst/>
            </a:prstGeom>
            <a:noFill/>
            <a:ln w="38100" cap="rnd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955" name="Line 1546">
              <a:extLst>
                <a:ext uri="{FF2B5EF4-FFF2-40B4-BE49-F238E27FC236}">
                  <a16:creationId xmlns:a16="http://schemas.microsoft.com/office/drawing/2014/main" xmlns="" id="{25A2F430-246B-4550-85AC-FCA152DA560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433227" y="4656950"/>
              <a:ext cx="0" cy="10234"/>
            </a:xfrm>
            <a:prstGeom prst="line">
              <a:avLst/>
            </a:prstGeom>
            <a:noFill/>
            <a:ln w="38100" cap="rnd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956" name="Line 1547">
              <a:extLst>
                <a:ext uri="{FF2B5EF4-FFF2-40B4-BE49-F238E27FC236}">
                  <a16:creationId xmlns:a16="http://schemas.microsoft.com/office/drawing/2014/main" xmlns="" id="{388C57C2-7ED1-4CEA-8C51-3679172B757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33227" y="4656950"/>
              <a:ext cx="16375" cy="0"/>
            </a:xfrm>
            <a:prstGeom prst="line">
              <a:avLst/>
            </a:prstGeom>
            <a:noFill/>
            <a:ln w="38100" cap="rnd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957" name="Line 1548">
              <a:extLst>
                <a:ext uri="{FF2B5EF4-FFF2-40B4-BE49-F238E27FC236}">
                  <a16:creationId xmlns:a16="http://schemas.microsoft.com/office/drawing/2014/main" xmlns="" id="{0569383C-CFC5-4321-A99F-9A982525E22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449602" y="4644668"/>
              <a:ext cx="0" cy="12281"/>
            </a:xfrm>
            <a:prstGeom prst="line">
              <a:avLst/>
            </a:prstGeom>
            <a:noFill/>
            <a:ln w="38100" cap="rnd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958" name="Line 1549">
              <a:extLst>
                <a:ext uri="{FF2B5EF4-FFF2-40B4-BE49-F238E27FC236}">
                  <a16:creationId xmlns:a16="http://schemas.microsoft.com/office/drawing/2014/main" xmlns="" id="{A845EC6E-8968-4916-BDC4-E81A7BE66E2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49602" y="4644668"/>
              <a:ext cx="100298" cy="0"/>
            </a:xfrm>
            <a:prstGeom prst="line">
              <a:avLst/>
            </a:prstGeom>
            <a:noFill/>
            <a:ln w="38100" cap="rnd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959" name="Line 1550">
              <a:extLst>
                <a:ext uri="{FF2B5EF4-FFF2-40B4-BE49-F238E27FC236}">
                  <a16:creationId xmlns:a16="http://schemas.microsoft.com/office/drawing/2014/main" xmlns="" id="{5C5F8B28-7A74-4FAE-BCAB-2316B9B827B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549900" y="4632387"/>
              <a:ext cx="0" cy="12281"/>
            </a:xfrm>
            <a:prstGeom prst="line">
              <a:avLst/>
            </a:prstGeom>
            <a:noFill/>
            <a:ln w="38100" cap="rnd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960" name="Line 1551">
              <a:extLst>
                <a:ext uri="{FF2B5EF4-FFF2-40B4-BE49-F238E27FC236}">
                  <a16:creationId xmlns:a16="http://schemas.microsoft.com/office/drawing/2014/main" xmlns="" id="{F3FC1068-88B3-4A67-AD9F-840B2A4CB64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549900" y="4632387"/>
              <a:ext cx="32750" cy="0"/>
            </a:xfrm>
            <a:prstGeom prst="line">
              <a:avLst/>
            </a:prstGeom>
            <a:noFill/>
            <a:ln w="38100" cap="rnd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961" name="Line 1552">
              <a:extLst>
                <a:ext uri="{FF2B5EF4-FFF2-40B4-BE49-F238E27FC236}">
                  <a16:creationId xmlns:a16="http://schemas.microsoft.com/office/drawing/2014/main" xmlns="" id="{35771E78-FDEA-4DD3-A229-ACEC8D82B09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582650" y="4622152"/>
              <a:ext cx="0" cy="10234"/>
            </a:xfrm>
            <a:prstGeom prst="line">
              <a:avLst/>
            </a:prstGeom>
            <a:noFill/>
            <a:ln w="38100" cap="rnd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962" name="Line 1553">
              <a:extLst>
                <a:ext uri="{FF2B5EF4-FFF2-40B4-BE49-F238E27FC236}">
                  <a16:creationId xmlns:a16="http://schemas.microsoft.com/office/drawing/2014/main" xmlns="" id="{7162E926-23BD-4225-9B81-A48FB5EC8ED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582650" y="4622152"/>
              <a:ext cx="16375" cy="0"/>
            </a:xfrm>
            <a:prstGeom prst="line">
              <a:avLst/>
            </a:prstGeom>
            <a:noFill/>
            <a:ln w="38100" cap="rnd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963" name="Line 1554">
              <a:extLst>
                <a:ext uri="{FF2B5EF4-FFF2-40B4-BE49-F238E27FC236}">
                  <a16:creationId xmlns:a16="http://schemas.microsoft.com/office/drawing/2014/main" xmlns="" id="{9B9CA35D-2DFC-4ECE-A648-6548B4183A4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599025" y="4597590"/>
              <a:ext cx="0" cy="24563"/>
            </a:xfrm>
            <a:prstGeom prst="line">
              <a:avLst/>
            </a:prstGeom>
            <a:noFill/>
            <a:ln w="38100" cap="rnd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964" name="Line 1555">
              <a:extLst>
                <a:ext uri="{FF2B5EF4-FFF2-40B4-BE49-F238E27FC236}">
                  <a16:creationId xmlns:a16="http://schemas.microsoft.com/office/drawing/2014/main" xmlns="" id="{0DA7E8CF-CA39-46F6-AFD4-281B83496AE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599025" y="4597590"/>
              <a:ext cx="49125" cy="0"/>
            </a:xfrm>
            <a:prstGeom prst="line">
              <a:avLst/>
            </a:prstGeom>
            <a:noFill/>
            <a:ln w="38100" cap="rnd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965" name="Line 1556">
              <a:extLst>
                <a:ext uri="{FF2B5EF4-FFF2-40B4-BE49-F238E27FC236}">
                  <a16:creationId xmlns:a16="http://schemas.microsoft.com/office/drawing/2014/main" xmlns="" id="{CC976023-42B2-4142-B0EA-3E121382F8F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648151" y="4575074"/>
              <a:ext cx="0" cy="22516"/>
            </a:xfrm>
            <a:prstGeom prst="line">
              <a:avLst/>
            </a:prstGeom>
            <a:noFill/>
            <a:ln w="38100" cap="rnd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966" name="Line 1557">
              <a:extLst>
                <a:ext uri="{FF2B5EF4-FFF2-40B4-BE49-F238E27FC236}">
                  <a16:creationId xmlns:a16="http://schemas.microsoft.com/office/drawing/2014/main" xmlns="" id="{70EF0D32-EF91-48A7-929B-6970CCDB082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48151" y="4575074"/>
              <a:ext cx="16375" cy="0"/>
            </a:xfrm>
            <a:prstGeom prst="line">
              <a:avLst/>
            </a:prstGeom>
            <a:noFill/>
            <a:ln w="38100" cap="rnd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967" name="Line 1558">
              <a:extLst>
                <a:ext uri="{FF2B5EF4-FFF2-40B4-BE49-F238E27FC236}">
                  <a16:creationId xmlns:a16="http://schemas.microsoft.com/office/drawing/2014/main" xmlns="" id="{DC6C628F-1AA0-45A8-9559-8F45B2699F8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664526" y="4562793"/>
              <a:ext cx="0" cy="12281"/>
            </a:xfrm>
            <a:prstGeom prst="line">
              <a:avLst/>
            </a:prstGeom>
            <a:noFill/>
            <a:ln w="38100" cap="rnd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968" name="Line 1559">
              <a:extLst>
                <a:ext uri="{FF2B5EF4-FFF2-40B4-BE49-F238E27FC236}">
                  <a16:creationId xmlns:a16="http://schemas.microsoft.com/office/drawing/2014/main" xmlns="" id="{28DB21CD-465B-464B-A3C4-E142683F265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64526" y="4562793"/>
              <a:ext cx="32750" cy="0"/>
            </a:xfrm>
            <a:prstGeom prst="line">
              <a:avLst/>
            </a:prstGeom>
            <a:noFill/>
            <a:ln w="38100" cap="rnd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969" name="Line 1560">
              <a:extLst>
                <a:ext uri="{FF2B5EF4-FFF2-40B4-BE49-F238E27FC236}">
                  <a16:creationId xmlns:a16="http://schemas.microsoft.com/office/drawing/2014/main" xmlns="" id="{11C97DF1-9394-43ED-90B6-5770B6C3CE0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697276" y="4552558"/>
              <a:ext cx="0" cy="10234"/>
            </a:xfrm>
            <a:prstGeom prst="line">
              <a:avLst/>
            </a:prstGeom>
            <a:noFill/>
            <a:ln w="38100" cap="rnd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970" name="Line 1561">
              <a:extLst>
                <a:ext uri="{FF2B5EF4-FFF2-40B4-BE49-F238E27FC236}">
                  <a16:creationId xmlns:a16="http://schemas.microsoft.com/office/drawing/2014/main" xmlns="" id="{E2DAB8C4-7241-4A1B-87D6-8BFF6911E7D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97276" y="4552558"/>
              <a:ext cx="51172" cy="0"/>
            </a:xfrm>
            <a:prstGeom prst="line">
              <a:avLst/>
            </a:prstGeom>
            <a:noFill/>
            <a:ln w="38100" cap="rnd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971" name="Line 1562">
              <a:extLst>
                <a:ext uri="{FF2B5EF4-FFF2-40B4-BE49-F238E27FC236}">
                  <a16:creationId xmlns:a16="http://schemas.microsoft.com/office/drawing/2014/main" xmlns="" id="{B7B707D3-2B15-49EC-A169-1DAAAF2F388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748448" y="4540277"/>
              <a:ext cx="0" cy="12281"/>
            </a:xfrm>
            <a:prstGeom prst="line">
              <a:avLst/>
            </a:prstGeom>
            <a:noFill/>
            <a:ln w="38100" cap="rnd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972" name="Line 1563">
              <a:extLst>
                <a:ext uri="{FF2B5EF4-FFF2-40B4-BE49-F238E27FC236}">
                  <a16:creationId xmlns:a16="http://schemas.microsoft.com/office/drawing/2014/main" xmlns="" id="{69B5F931-FE2F-4FA4-AFA7-CC1B9A41028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48448" y="4540277"/>
              <a:ext cx="32750" cy="0"/>
            </a:xfrm>
            <a:prstGeom prst="line">
              <a:avLst/>
            </a:prstGeom>
            <a:noFill/>
            <a:ln w="38100" cap="rnd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973" name="Line 1564">
              <a:extLst>
                <a:ext uri="{FF2B5EF4-FFF2-40B4-BE49-F238E27FC236}">
                  <a16:creationId xmlns:a16="http://schemas.microsoft.com/office/drawing/2014/main" xmlns="" id="{BFB658B1-7078-47CA-B1C1-D5D0CD0924C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781199" y="4527995"/>
              <a:ext cx="0" cy="12281"/>
            </a:xfrm>
            <a:prstGeom prst="line">
              <a:avLst/>
            </a:prstGeom>
            <a:noFill/>
            <a:ln w="38100" cap="rnd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974" name="Line 1565">
              <a:extLst>
                <a:ext uri="{FF2B5EF4-FFF2-40B4-BE49-F238E27FC236}">
                  <a16:creationId xmlns:a16="http://schemas.microsoft.com/office/drawing/2014/main" xmlns="" id="{07D70AF7-D6F4-4745-848B-7D0A4B62484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81199" y="4527995"/>
              <a:ext cx="65500" cy="0"/>
            </a:xfrm>
            <a:prstGeom prst="line">
              <a:avLst/>
            </a:prstGeom>
            <a:noFill/>
            <a:ln w="38100" cap="rnd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975" name="Line 1566">
              <a:extLst>
                <a:ext uri="{FF2B5EF4-FFF2-40B4-BE49-F238E27FC236}">
                  <a16:creationId xmlns:a16="http://schemas.microsoft.com/office/drawing/2014/main" xmlns="" id="{09938680-DA56-4D06-AF51-F4F198BB984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846699" y="4493198"/>
              <a:ext cx="0" cy="34797"/>
            </a:xfrm>
            <a:prstGeom prst="line">
              <a:avLst/>
            </a:prstGeom>
            <a:noFill/>
            <a:ln w="38100" cap="rnd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976" name="Line 1567">
              <a:extLst>
                <a:ext uri="{FF2B5EF4-FFF2-40B4-BE49-F238E27FC236}">
                  <a16:creationId xmlns:a16="http://schemas.microsoft.com/office/drawing/2014/main" xmlns="" id="{EFD1F287-BF9C-4B77-89F0-9F68F806DFE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846699" y="4493198"/>
              <a:ext cx="67547" cy="0"/>
            </a:xfrm>
            <a:prstGeom prst="line">
              <a:avLst/>
            </a:prstGeom>
            <a:noFill/>
            <a:ln w="38100" cap="rnd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977" name="Line 1568">
              <a:extLst>
                <a:ext uri="{FF2B5EF4-FFF2-40B4-BE49-F238E27FC236}">
                  <a16:creationId xmlns:a16="http://schemas.microsoft.com/office/drawing/2014/main" xmlns="" id="{F8040092-5E29-4DD1-817C-EEA0D0C17BB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914247" y="4458401"/>
              <a:ext cx="0" cy="34797"/>
            </a:xfrm>
            <a:prstGeom prst="line">
              <a:avLst/>
            </a:prstGeom>
            <a:noFill/>
            <a:ln w="38100" cap="rnd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978" name="Line 1569">
              <a:extLst>
                <a:ext uri="{FF2B5EF4-FFF2-40B4-BE49-F238E27FC236}">
                  <a16:creationId xmlns:a16="http://schemas.microsoft.com/office/drawing/2014/main" xmlns="" id="{9F7489FC-7BCC-4840-9A67-D60E893FFFE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914247" y="4458401"/>
              <a:ext cx="32750" cy="0"/>
            </a:xfrm>
            <a:prstGeom prst="line">
              <a:avLst/>
            </a:prstGeom>
            <a:noFill/>
            <a:ln w="38100" cap="rnd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979" name="Line 1570">
              <a:extLst>
                <a:ext uri="{FF2B5EF4-FFF2-40B4-BE49-F238E27FC236}">
                  <a16:creationId xmlns:a16="http://schemas.microsoft.com/office/drawing/2014/main" xmlns="" id="{C99D493D-99F4-4394-B2B2-9174D30ED9C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946997" y="4448167"/>
              <a:ext cx="0" cy="10234"/>
            </a:xfrm>
            <a:prstGeom prst="line">
              <a:avLst/>
            </a:prstGeom>
            <a:noFill/>
            <a:ln w="38100" cap="rnd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980" name="Line 1571">
              <a:extLst>
                <a:ext uri="{FF2B5EF4-FFF2-40B4-BE49-F238E27FC236}">
                  <a16:creationId xmlns:a16="http://schemas.microsoft.com/office/drawing/2014/main" xmlns="" id="{2909292A-0AC1-4632-997F-2159D2080E9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946997" y="4448167"/>
              <a:ext cx="98251" cy="0"/>
            </a:xfrm>
            <a:prstGeom prst="line">
              <a:avLst/>
            </a:prstGeom>
            <a:noFill/>
            <a:ln w="38100" cap="rnd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981" name="Line 1572">
              <a:extLst>
                <a:ext uri="{FF2B5EF4-FFF2-40B4-BE49-F238E27FC236}">
                  <a16:creationId xmlns:a16="http://schemas.microsoft.com/office/drawing/2014/main" xmlns="" id="{DFE14CD0-F0AD-4CDC-AF49-51B1DCEA5EE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045247" y="4435885"/>
              <a:ext cx="0" cy="12281"/>
            </a:xfrm>
            <a:prstGeom prst="line">
              <a:avLst/>
            </a:prstGeom>
            <a:noFill/>
            <a:ln w="38100" cap="rnd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982" name="Line 1573">
              <a:extLst>
                <a:ext uri="{FF2B5EF4-FFF2-40B4-BE49-F238E27FC236}">
                  <a16:creationId xmlns:a16="http://schemas.microsoft.com/office/drawing/2014/main" xmlns="" id="{C4653181-C91C-4152-90BD-FD9C0D41999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45247" y="4435885"/>
              <a:ext cx="16375" cy="0"/>
            </a:xfrm>
            <a:prstGeom prst="line">
              <a:avLst/>
            </a:prstGeom>
            <a:noFill/>
            <a:ln w="38100" cap="rnd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983" name="Line 1574">
              <a:extLst>
                <a:ext uri="{FF2B5EF4-FFF2-40B4-BE49-F238E27FC236}">
                  <a16:creationId xmlns:a16="http://schemas.microsoft.com/office/drawing/2014/main" xmlns="" id="{2222A55C-6F07-4860-9036-C35FBFF6EA5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061623" y="4423604"/>
              <a:ext cx="0" cy="12281"/>
            </a:xfrm>
            <a:prstGeom prst="line">
              <a:avLst/>
            </a:prstGeom>
            <a:noFill/>
            <a:ln w="38100" cap="rnd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984" name="Line 1575">
              <a:extLst>
                <a:ext uri="{FF2B5EF4-FFF2-40B4-BE49-F238E27FC236}">
                  <a16:creationId xmlns:a16="http://schemas.microsoft.com/office/drawing/2014/main" xmlns="" id="{71E89BA6-5E31-4A7F-A08D-A76E20EA0C7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61623" y="4423604"/>
              <a:ext cx="32750" cy="0"/>
            </a:xfrm>
            <a:prstGeom prst="line">
              <a:avLst/>
            </a:prstGeom>
            <a:noFill/>
            <a:ln w="38100" cap="rnd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985" name="Line 1576">
              <a:extLst>
                <a:ext uri="{FF2B5EF4-FFF2-40B4-BE49-F238E27FC236}">
                  <a16:creationId xmlns:a16="http://schemas.microsoft.com/office/drawing/2014/main" xmlns="" id="{E6FC3748-B4A9-4B05-A155-1FDE2D5CECF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94373" y="4423604"/>
              <a:ext cx="32750" cy="0"/>
            </a:xfrm>
            <a:prstGeom prst="line">
              <a:avLst/>
            </a:prstGeom>
            <a:noFill/>
            <a:ln w="38100" cap="rnd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986" name="Line 1577">
              <a:extLst>
                <a:ext uri="{FF2B5EF4-FFF2-40B4-BE49-F238E27FC236}">
                  <a16:creationId xmlns:a16="http://schemas.microsoft.com/office/drawing/2014/main" xmlns="" id="{5378DBC4-A5F7-4605-B973-C620B1C33F1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127123" y="4413370"/>
              <a:ext cx="0" cy="10234"/>
            </a:xfrm>
            <a:prstGeom prst="line">
              <a:avLst/>
            </a:prstGeom>
            <a:noFill/>
            <a:ln w="38100" cap="rnd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987" name="Line 1578">
              <a:extLst>
                <a:ext uri="{FF2B5EF4-FFF2-40B4-BE49-F238E27FC236}">
                  <a16:creationId xmlns:a16="http://schemas.microsoft.com/office/drawing/2014/main" xmlns="" id="{73AEF67D-58D2-4FC0-9A33-29732113A6C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127123" y="4413370"/>
              <a:ext cx="100298" cy="0"/>
            </a:xfrm>
            <a:prstGeom prst="line">
              <a:avLst/>
            </a:prstGeom>
            <a:noFill/>
            <a:ln w="38100" cap="rnd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988" name="Line 1579">
              <a:extLst>
                <a:ext uri="{FF2B5EF4-FFF2-40B4-BE49-F238E27FC236}">
                  <a16:creationId xmlns:a16="http://schemas.microsoft.com/office/drawing/2014/main" xmlns="" id="{829BBB1C-9685-419D-A752-3581BBBA10E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227421" y="4401088"/>
              <a:ext cx="0" cy="12281"/>
            </a:xfrm>
            <a:prstGeom prst="line">
              <a:avLst/>
            </a:prstGeom>
            <a:noFill/>
            <a:ln w="38100" cap="rnd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989" name="Line 1580">
              <a:extLst>
                <a:ext uri="{FF2B5EF4-FFF2-40B4-BE49-F238E27FC236}">
                  <a16:creationId xmlns:a16="http://schemas.microsoft.com/office/drawing/2014/main" xmlns="" id="{E4A66BE3-6363-4B04-AD8A-6FAE1589161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27421" y="4401088"/>
              <a:ext cx="49125" cy="0"/>
            </a:xfrm>
            <a:prstGeom prst="line">
              <a:avLst/>
            </a:prstGeom>
            <a:noFill/>
            <a:ln w="38100" cap="rnd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990" name="Line 1581">
              <a:extLst>
                <a:ext uri="{FF2B5EF4-FFF2-40B4-BE49-F238E27FC236}">
                  <a16:creationId xmlns:a16="http://schemas.microsoft.com/office/drawing/2014/main" xmlns="" id="{43B09129-9C81-4E8C-B24B-533EE683865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276546" y="4388807"/>
              <a:ext cx="0" cy="12281"/>
            </a:xfrm>
            <a:prstGeom prst="line">
              <a:avLst/>
            </a:prstGeom>
            <a:noFill/>
            <a:ln w="38100" cap="rnd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991" name="Line 1582">
              <a:extLst>
                <a:ext uri="{FF2B5EF4-FFF2-40B4-BE49-F238E27FC236}">
                  <a16:creationId xmlns:a16="http://schemas.microsoft.com/office/drawing/2014/main" xmlns="" id="{5E16D1EC-3E8E-466D-8F5C-A9E1884D654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76546" y="4388807"/>
              <a:ext cx="32750" cy="0"/>
            </a:xfrm>
            <a:prstGeom prst="line">
              <a:avLst/>
            </a:prstGeom>
            <a:noFill/>
            <a:ln w="38100" cap="rnd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992" name="Line 1583">
              <a:extLst>
                <a:ext uri="{FF2B5EF4-FFF2-40B4-BE49-F238E27FC236}">
                  <a16:creationId xmlns:a16="http://schemas.microsoft.com/office/drawing/2014/main" xmlns="" id="{EDABF78E-84B3-49A6-9949-7386A4DC3C6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309296" y="4388807"/>
              <a:ext cx="16375" cy="0"/>
            </a:xfrm>
            <a:prstGeom prst="line">
              <a:avLst/>
            </a:prstGeom>
            <a:noFill/>
            <a:ln w="38100" cap="rnd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993" name="Line 1584">
              <a:extLst>
                <a:ext uri="{FF2B5EF4-FFF2-40B4-BE49-F238E27FC236}">
                  <a16:creationId xmlns:a16="http://schemas.microsoft.com/office/drawing/2014/main" xmlns="" id="{EEF51217-36AB-4754-98FF-92B0AD853FB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325671" y="4378572"/>
              <a:ext cx="0" cy="10234"/>
            </a:xfrm>
            <a:prstGeom prst="line">
              <a:avLst/>
            </a:prstGeom>
            <a:noFill/>
            <a:ln w="38100" cap="rnd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994" name="Line 1585">
              <a:extLst>
                <a:ext uri="{FF2B5EF4-FFF2-40B4-BE49-F238E27FC236}">
                  <a16:creationId xmlns:a16="http://schemas.microsoft.com/office/drawing/2014/main" xmlns="" id="{E8757853-A04B-48D2-AA99-5637A6CBE86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325671" y="4378572"/>
              <a:ext cx="133048" cy="0"/>
            </a:xfrm>
            <a:prstGeom prst="line">
              <a:avLst/>
            </a:prstGeom>
            <a:noFill/>
            <a:ln w="38100" cap="rnd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995" name="Line 1586">
              <a:extLst>
                <a:ext uri="{FF2B5EF4-FFF2-40B4-BE49-F238E27FC236}">
                  <a16:creationId xmlns:a16="http://schemas.microsoft.com/office/drawing/2014/main" xmlns="" id="{0CE82D7E-A83E-4252-9550-649D8284E2D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58719" y="4378572"/>
              <a:ext cx="49125" cy="0"/>
            </a:xfrm>
            <a:prstGeom prst="line">
              <a:avLst/>
            </a:prstGeom>
            <a:noFill/>
            <a:ln w="38100" cap="rnd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996" name="Line 1587">
              <a:extLst>
                <a:ext uri="{FF2B5EF4-FFF2-40B4-BE49-F238E27FC236}">
                  <a16:creationId xmlns:a16="http://schemas.microsoft.com/office/drawing/2014/main" xmlns="" id="{A3CC4DE5-D0C6-49A1-A593-33E4F91CF25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507845" y="4366291"/>
              <a:ext cx="0" cy="12281"/>
            </a:xfrm>
            <a:prstGeom prst="line">
              <a:avLst/>
            </a:prstGeom>
            <a:noFill/>
            <a:ln w="38100" cap="rnd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997" name="Line 1588">
              <a:extLst>
                <a:ext uri="{FF2B5EF4-FFF2-40B4-BE49-F238E27FC236}">
                  <a16:creationId xmlns:a16="http://schemas.microsoft.com/office/drawing/2014/main" xmlns="" id="{36FCF048-1BE3-4A67-8A15-485ABE2E296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507845" y="4366291"/>
              <a:ext cx="67547" cy="0"/>
            </a:xfrm>
            <a:prstGeom prst="line">
              <a:avLst/>
            </a:prstGeom>
            <a:noFill/>
            <a:ln w="38100" cap="rnd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998" name="Line 1589">
              <a:extLst>
                <a:ext uri="{FF2B5EF4-FFF2-40B4-BE49-F238E27FC236}">
                  <a16:creationId xmlns:a16="http://schemas.microsoft.com/office/drawing/2014/main" xmlns="" id="{3CC7B089-D2D2-4A4F-8F10-5FAC849C9BD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575392" y="4354010"/>
              <a:ext cx="0" cy="12281"/>
            </a:xfrm>
            <a:prstGeom prst="line">
              <a:avLst/>
            </a:prstGeom>
            <a:noFill/>
            <a:ln w="38100" cap="rnd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999" name="Line 1590">
              <a:extLst>
                <a:ext uri="{FF2B5EF4-FFF2-40B4-BE49-F238E27FC236}">
                  <a16:creationId xmlns:a16="http://schemas.microsoft.com/office/drawing/2014/main" xmlns="" id="{A91F2FB2-47B3-41F2-BBBE-96CA380C37A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575392" y="4354010"/>
              <a:ext cx="16375" cy="0"/>
            </a:xfrm>
            <a:prstGeom prst="line">
              <a:avLst/>
            </a:prstGeom>
            <a:noFill/>
            <a:ln w="38100" cap="rnd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1000" name="Line 1591">
              <a:extLst>
                <a:ext uri="{FF2B5EF4-FFF2-40B4-BE49-F238E27FC236}">
                  <a16:creationId xmlns:a16="http://schemas.microsoft.com/office/drawing/2014/main" xmlns="" id="{9E3BA63F-FF26-4FEA-A081-38EDCCDAB26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591767" y="4354010"/>
              <a:ext cx="16375" cy="0"/>
            </a:xfrm>
            <a:prstGeom prst="line">
              <a:avLst/>
            </a:prstGeom>
            <a:noFill/>
            <a:ln w="38100" cap="rnd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1001" name="Line 1592">
              <a:extLst>
                <a:ext uri="{FF2B5EF4-FFF2-40B4-BE49-F238E27FC236}">
                  <a16:creationId xmlns:a16="http://schemas.microsoft.com/office/drawing/2014/main" xmlns="" id="{AE396075-DB52-462A-AC7D-BC429C6C448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608142" y="4354010"/>
              <a:ext cx="49125" cy="0"/>
            </a:xfrm>
            <a:prstGeom prst="line">
              <a:avLst/>
            </a:prstGeom>
            <a:noFill/>
            <a:ln w="38100" cap="rnd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1002" name="Line 1593">
              <a:extLst>
                <a:ext uri="{FF2B5EF4-FFF2-40B4-BE49-F238E27FC236}">
                  <a16:creationId xmlns:a16="http://schemas.microsoft.com/office/drawing/2014/main" xmlns="" id="{32E2B526-46FC-42E6-AA76-42C9DEED9C8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657268" y="4354010"/>
              <a:ext cx="16375" cy="0"/>
            </a:xfrm>
            <a:prstGeom prst="line">
              <a:avLst/>
            </a:prstGeom>
            <a:noFill/>
            <a:ln w="38100" cap="rnd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1003" name="Line 1595">
              <a:extLst>
                <a:ext uri="{FF2B5EF4-FFF2-40B4-BE49-F238E27FC236}">
                  <a16:creationId xmlns:a16="http://schemas.microsoft.com/office/drawing/2014/main" xmlns="" id="{93C4F705-9DB9-4310-833C-9E2B5B05D7C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673643" y="4343775"/>
              <a:ext cx="0" cy="10235"/>
            </a:xfrm>
            <a:prstGeom prst="line">
              <a:avLst/>
            </a:prstGeom>
            <a:noFill/>
            <a:ln w="38100" cap="rnd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1004" name="Line 1596">
              <a:extLst>
                <a:ext uri="{FF2B5EF4-FFF2-40B4-BE49-F238E27FC236}">
                  <a16:creationId xmlns:a16="http://schemas.microsoft.com/office/drawing/2014/main" xmlns="" id="{8482A6E2-A6B1-4B01-83DA-8196E665C70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673643" y="4343775"/>
              <a:ext cx="16375" cy="0"/>
            </a:xfrm>
            <a:prstGeom prst="line">
              <a:avLst/>
            </a:prstGeom>
            <a:noFill/>
            <a:ln w="38100" cap="rnd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1005" name="Line 1597">
              <a:extLst>
                <a:ext uri="{FF2B5EF4-FFF2-40B4-BE49-F238E27FC236}">
                  <a16:creationId xmlns:a16="http://schemas.microsoft.com/office/drawing/2014/main" xmlns="" id="{22065CD5-9D5B-46E1-AD94-F62372413AC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690018" y="4343775"/>
              <a:ext cx="32750" cy="0"/>
            </a:xfrm>
            <a:prstGeom prst="line">
              <a:avLst/>
            </a:prstGeom>
            <a:noFill/>
            <a:ln w="38100" cap="rnd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1006" name="Line 1598">
              <a:extLst>
                <a:ext uri="{FF2B5EF4-FFF2-40B4-BE49-F238E27FC236}">
                  <a16:creationId xmlns:a16="http://schemas.microsoft.com/office/drawing/2014/main" xmlns="" id="{6174B9A1-452D-4222-B205-46FB45AF38C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22768" y="4343775"/>
              <a:ext cx="16375" cy="0"/>
            </a:xfrm>
            <a:prstGeom prst="line">
              <a:avLst/>
            </a:prstGeom>
            <a:noFill/>
            <a:ln w="38100" cap="rnd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1007" name="Line 1599">
              <a:extLst>
                <a:ext uri="{FF2B5EF4-FFF2-40B4-BE49-F238E27FC236}">
                  <a16:creationId xmlns:a16="http://schemas.microsoft.com/office/drawing/2014/main" xmlns="" id="{16416232-5CF3-4609-BF92-CE1594DDB09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39143" y="4343775"/>
              <a:ext cx="16375" cy="0"/>
            </a:xfrm>
            <a:prstGeom prst="line">
              <a:avLst/>
            </a:prstGeom>
            <a:noFill/>
            <a:ln w="38100" cap="rnd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1008" name="Line 1600">
              <a:extLst>
                <a:ext uri="{FF2B5EF4-FFF2-40B4-BE49-F238E27FC236}">
                  <a16:creationId xmlns:a16="http://schemas.microsoft.com/office/drawing/2014/main" xmlns="" id="{66DAF99A-BBD2-4AD2-963B-078951EFC48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755518" y="4331494"/>
              <a:ext cx="0" cy="12281"/>
            </a:xfrm>
            <a:prstGeom prst="line">
              <a:avLst/>
            </a:prstGeom>
            <a:noFill/>
            <a:ln w="38100" cap="rnd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1009" name="Line 1601">
              <a:extLst>
                <a:ext uri="{FF2B5EF4-FFF2-40B4-BE49-F238E27FC236}">
                  <a16:creationId xmlns:a16="http://schemas.microsoft.com/office/drawing/2014/main" xmlns="" id="{64EA4C58-5F09-4931-938F-3037C2EC35A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55518" y="4331494"/>
              <a:ext cx="34798" cy="0"/>
            </a:xfrm>
            <a:prstGeom prst="line">
              <a:avLst/>
            </a:prstGeom>
            <a:noFill/>
            <a:ln w="38100" cap="rnd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1010" name="Line 1602">
              <a:extLst>
                <a:ext uri="{FF2B5EF4-FFF2-40B4-BE49-F238E27FC236}">
                  <a16:creationId xmlns:a16="http://schemas.microsoft.com/office/drawing/2014/main" xmlns="" id="{9705FA62-D7DC-4054-A4BD-81C839524CF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790315" y="4319212"/>
              <a:ext cx="0" cy="12281"/>
            </a:xfrm>
            <a:prstGeom prst="line">
              <a:avLst/>
            </a:prstGeom>
            <a:noFill/>
            <a:ln w="38100" cap="rnd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1011" name="Line 1603">
              <a:extLst>
                <a:ext uri="{FF2B5EF4-FFF2-40B4-BE49-F238E27FC236}">
                  <a16:creationId xmlns:a16="http://schemas.microsoft.com/office/drawing/2014/main" xmlns="" id="{990992C2-2062-4680-89D0-8B35014E7FD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90315" y="4319212"/>
              <a:ext cx="16375" cy="0"/>
            </a:xfrm>
            <a:prstGeom prst="line">
              <a:avLst/>
            </a:prstGeom>
            <a:noFill/>
            <a:ln w="38100" cap="rnd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1012" name="Line 1604">
              <a:extLst>
                <a:ext uri="{FF2B5EF4-FFF2-40B4-BE49-F238E27FC236}">
                  <a16:creationId xmlns:a16="http://schemas.microsoft.com/office/drawing/2014/main" xmlns="" id="{67B0F6A9-6531-486F-B2F2-BCDEF39E007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806690" y="4308977"/>
              <a:ext cx="0" cy="10235"/>
            </a:xfrm>
            <a:prstGeom prst="line">
              <a:avLst/>
            </a:prstGeom>
            <a:noFill/>
            <a:ln w="38100" cap="rnd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1013" name="Line 1605">
              <a:extLst>
                <a:ext uri="{FF2B5EF4-FFF2-40B4-BE49-F238E27FC236}">
                  <a16:creationId xmlns:a16="http://schemas.microsoft.com/office/drawing/2014/main" xmlns="" id="{0415A70D-8049-4E61-AA85-EA5D56DA402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806690" y="4308977"/>
              <a:ext cx="16375" cy="0"/>
            </a:xfrm>
            <a:prstGeom prst="line">
              <a:avLst/>
            </a:prstGeom>
            <a:noFill/>
            <a:ln w="38100" cap="rnd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1014" name="Line 1606">
              <a:extLst>
                <a:ext uri="{FF2B5EF4-FFF2-40B4-BE49-F238E27FC236}">
                  <a16:creationId xmlns:a16="http://schemas.microsoft.com/office/drawing/2014/main" xmlns="" id="{2E026133-1183-4EDA-96DF-19E5868EDED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823065" y="4308977"/>
              <a:ext cx="98251" cy="0"/>
            </a:xfrm>
            <a:prstGeom prst="line">
              <a:avLst/>
            </a:prstGeom>
            <a:noFill/>
            <a:ln w="38100" cap="rnd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1015" name="Line 1607">
              <a:extLst>
                <a:ext uri="{FF2B5EF4-FFF2-40B4-BE49-F238E27FC236}">
                  <a16:creationId xmlns:a16="http://schemas.microsoft.com/office/drawing/2014/main" xmlns="" id="{5F2379DC-97E4-4123-861C-D75238156ED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921316" y="4296696"/>
              <a:ext cx="0" cy="12281"/>
            </a:xfrm>
            <a:prstGeom prst="line">
              <a:avLst/>
            </a:prstGeom>
            <a:noFill/>
            <a:ln w="38100" cap="rnd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1016" name="Line 1608">
              <a:extLst>
                <a:ext uri="{FF2B5EF4-FFF2-40B4-BE49-F238E27FC236}">
                  <a16:creationId xmlns:a16="http://schemas.microsoft.com/office/drawing/2014/main" xmlns="" id="{0ECD679D-6FCF-48E1-AE7D-EE0730586EC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921316" y="4296696"/>
              <a:ext cx="34798" cy="0"/>
            </a:xfrm>
            <a:prstGeom prst="line">
              <a:avLst/>
            </a:prstGeom>
            <a:noFill/>
            <a:ln w="38100" cap="rnd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1017" name="Line 1609">
              <a:extLst>
                <a:ext uri="{FF2B5EF4-FFF2-40B4-BE49-F238E27FC236}">
                  <a16:creationId xmlns:a16="http://schemas.microsoft.com/office/drawing/2014/main" xmlns="" id="{BA904283-BAC5-4F50-9E11-222E70F75BC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956113" y="4284414"/>
              <a:ext cx="0" cy="12281"/>
            </a:xfrm>
            <a:prstGeom prst="line">
              <a:avLst/>
            </a:prstGeom>
            <a:noFill/>
            <a:ln w="38100" cap="rnd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1018" name="Line 1610">
              <a:extLst>
                <a:ext uri="{FF2B5EF4-FFF2-40B4-BE49-F238E27FC236}">
                  <a16:creationId xmlns:a16="http://schemas.microsoft.com/office/drawing/2014/main" xmlns="" id="{BAB2DB3C-71BB-467B-9CAD-3E641B8EEE4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956113" y="4284414"/>
              <a:ext cx="16375" cy="0"/>
            </a:xfrm>
            <a:prstGeom prst="line">
              <a:avLst/>
            </a:prstGeom>
            <a:noFill/>
            <a:ln w="38100" cap="rnd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1019" name="Line 1611">
              <a:extLst>
                <a:ext uri="{FF2B5EF4-FFF2-40B4-BE49-F238E27FC236}">
                  <a16:creationId xmlns:a16="http://schemas.microsoft.com/office/drawing/2014/main" xmlns="" id="{F608BF90-9454-4D62-8449-0D265825E4C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972489" y="4284414"/>
              <a:ext cx="16375" cy="0"/>
            </a:xfrm>
            <a:prstGeom prst="line">
              <a:avLst/>
            </a:prstGeom>
            <a:noFill/>
            <a:ln w="38100" cap="rnd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1020" name="Line 1612">
              <a:extLst>
                <a:ext uri="{FF2B5EF4-FFF2-40B4-BE49-F238E27FC236}">
                  <a16:creationId xmlns:a16="http://schemas.microsoft.com/office/drawing/2014/main" xmlns="" id="{33008BFA-3B29-4082-891A-BBD6870E222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988864" y="4272133"/>
              <a:ext cx="0" cy="12281"/>
            </a:xfrm>
            <a:prstGeom prst="line">
              <a:avLst/>
            </a:prstGeom>
            <a:noFill/>
            <a:ln w="38100" cap="rnd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1021" name="Line 1613">
              <a:extLst>
                <a:ext uri="{FF2B5EF4-FFF2-40B4-BE49-F238E27FC236}">
                  <a16:creationId xmlns:a16="http://schemas.microsoft.com/office/drawing/2014/main" xmlns="" id="{EC6D44EC-CBA6-4BE2-ABA7-058160EDC40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988864" y="4272133"/>
              <a:ext cx="16375" cy="0"/>
            </a:xfrm>
            <a:prstGeom prst="line">
              <a:avLst/>
            </a:prstGeom>
            <a:noFill/>
            <a:ln w="38100" cap="rnd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1022" name="Line 1614">
              <a:extLst>
                <a:ext uri="{FF2B5EF4-FFF2-40B4-BE49-F238E27FC236}">
                  <a16:creationId xmlns:a16="http://schemas.microsoft.com/office/drawing/2014/main" xmlns="" id="{4FC5E655-7A39-4BBE-8FEE-6AE64A2618F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005239" y="4261899"/>
              <a:ext cx="0" cy="10235"/>
            </a:xfrm>
            <a:prstGeom prst="line">
              <a:avLst/>
            </a:prstGeom>
            <a:noFill/>
            <a:ln w="38100" cap="rnd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1023" name="Line 1615">
              <a:extLst>
                <a:ext uri="{FF2B5EF4-FFF2-40B4-BE49-F238E27FC236}">
                  <a16:creationId xmlns:a16="http://schemas.microsoft.com/office/drawing/2014/main" xmlns="" id="{79E872D3-DECB-4C1F-B88F-10BD965E29A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05239" y="4261899"/>
              <a:ext cx="16375" cy="0"/>
            </a:xfrm>
            <a:prstGeom prst="line">
              <a:avLst/>
            </a:prstGeom>
            <a:noFill/>
            <a:ln w="38100" cap="rnd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1024" name="Line 1616">
              <a:extLst>
                <a:ext uri="{FF2B5EF4-FFF2-40B4-BE49-F238E27FC236}">
                  <a16:creationId xmlns:a16="http://schemas.microsoft.com/office/drawing/2014/main" xmlns="" id="{C8E82D15-CCBE-4B09-A008-08E54751A45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21614" y="4261899"/>
              <a:ext cx="16375" cy="0"/>
            </a:xfrm>
            <a:prstGeom prst="line">
              <a:avLst/>
            </a:prstGeom>
            <a:noFill/>
            <a:ln w="38100" cap="rnd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1025" name="Line 1617">
              <a:extLst>
                <a:ext uri="{FF2B5EF4-FFF2-40B4-BE49-F238E27FC236}">
                  <a16:creationId xmlns:a16="http://schemas.microsoft.com/office/drawing/2014/main" xmlns="" id="{3A9F1354-C908-4787-9512-57D951D5EC9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37989" y="4261899"/>
              <a:ext cx="32750" cy="0"/>
            </a:xfrm>
            <a:prstGeom prst="line">
              <a:avLst/>
            </a:prstGeom>
            <a:noFill/>
            <a:ln w="38100" cap="rnd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1026" name="Line 1618">
              <a:extLst>
                <a:ext uri="{FF2B5EF4-FFF2-40B4-BE49-F238E27FC236}">
                  <a16:creationId xmlns:a16="http://schemas.microsoft.com/office/drawing/2014/main" xmlns="" id="{DF238635-BA9D-4918-87FB-9FD04433C48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070739" y="4237337"/>
              <a:ext cx="0" cy="24563"/>
            </a:xfrm>
            <a:prstGeom prst="line">
              <a:avLst/>
            </a:prstGeom>
            <a:noFill/>
            <a:ln w="38100" cap="rnd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1027" name="Line 1619">
              <a:extLst>
                <a:ext uri="{FF2B5EF4-FFF2-40B4-BE49-F238E27FC236}">
                  <a16:creationId xmlns:a16="http://schemas.microsoft.com/office/drawing/2014/main" xmlns="" id="{FF606887-7E30-4951-9470-4EB86D03B85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70739" y="4237337"/>
              <a:ext cx="49125" cy="0"/>
            </a:xfrm>
            <a:prstGeom prst="line">
              <a:avLst/>
            </a:prstGeom>
            <a:noFill/>
            <a:ln w="38100" cap="rnd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1028" name="Line 1620">
              <a:extLst>
                <a:ext uri="{FF2B5EF4-FFF2-40B4-BE49-F238E27FC236}">
                  <a16:creationId xmlns:a16="http://schemas.microsoft.com/office/drawing/2014/main" xmlns="" id="{D9EB04FC-1D9E-4020-A148-B828BCAA3FB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119865" y="4227102"/>
              <a:ext cx="0" cy="10235"/>
            </a:xfrm>
            <a:prstGeom prst="line">
              <a:avLst/>
            </a:prstGeom>
            <a:noFill/>
            <a:ln w="38100" cap="rnd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1029" name="Line 1621">
              <a:extLst>
                <a:ext uri="{FF2B5EF4-FFF2-40B4-BE49-F238E27FC236}">
                  <a16:creationId xmlns:a16="http://schemas.microsoft.com/office/drawing/2014/main" xmlns="" id="{2D4E0AB5-EE54-484D-B5C4-5E3B41E5BD9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119865" y="4227102"/>
              <a:ext cx="32750" cy="0"/>
            </a:xfrm>
            <a:prstGeom prst="line">
              <a:avLst/>
            </a:prstGeom>
            <a:noFill/>
            <a:ln w="38100" cap="rnd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1030" name="Line 1622">
              <a:extLst>
                <a:ext uri="{FF2B5EF4-FFF2-40B4-BE49-F238E27FC236}">
                  <a16:creationId xmlns:a16="http://schemas.microsoft.com/office/drawing/2014/main" xmlns="" id="{AC67C3D5-A473-4968-9BAC-84FA2D5AAE1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152615" y="4214820"/>
              <a:ext cx="0" cy="12281"/>
            </a:xfrm>
            <a:prstGeom prst="line">
              <a:avLst/>
            </a:prstGeom>
            <a:noFill/>
            <a:ln w="38100" cap="rnd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1031" name="Line 1623">
              <a:extLst>
                <a:ext uri="{FF2B5EF4-FFF2-40B4-BE49-F238E27FC236}">
                  <a16:creationId xmlns:a16="http://schemas.microsoft.com/office/drawing/2014/main" xmlns="" id="{9824B467-C3E8-4446-BC44-6A20FABD0C2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152615" y="4214820"/>
              <a:ext cx="83923" cy="0"/>
            </a:xfrm>
            <a:prstGeom prst="line">
              <a:avLst/>
            </a:prstGeom>
            <a:noFill/>
            <a:ln w="38100" cap="rnd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1032" name="Line 1624">
              <a:extLst>
                <a:ext uri="{FF2B5EF4-FFF2-40B4-BE49-F238E27FC236}">
                  <a16:creationId xmlns:a16="http://schemas.microsoft.com/office/drawing/2014/main" xmlns="" id="{91B0F8EE-0F4A-4AAB-B67D-A744640AE53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36537" y="4214820"/>
              <a:ext cx="16375" cy="0"/>
            </a:xfrm>
            <a:prstGeom prst="line">
              <a:avLst/>
            </a:prstGeom>
            <a:noFill/>
            <a:ln w="38100" cap="rnd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1033" name="Line 1625">
              <a:extLst>
                <a:ext uri="{FF2B5EF4-FFF2-40B4-BE49-F238E27FC236}">
                  <a16:creationId xmlns:a16="http://schemas.microsoft.com/office/drawing/2014/main" xmlns="" id="{4D3A2B70-A8E9-4738-9833-EA3407C2961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252912" y="4202539"/>
              <a:ext cx="0" cy="12281"/>
            </a:xfrm>
            <a:prstGeom prst="line">
              <a:avLst/>
            </a:prstGeom>
            <a:noFill/>
            <a:ln w="38100" cap="rnd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1034" name="Line 1626">
              <a:extLst>
                <a:ext uri="{FF2B5EF4-FFF2-40B4-BE49-F238E27FC236}">
                  <a16:creationId xmlns:a16="http://schemas.microsoft.com/office/drawing/2014/main" xmlns="" id="{2C30115D-7457-4B5F-BEF0-58D89118506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52912" y="4202539"/>
              <a:ext cx="16375" cy="0"/>
            </a:xfrm>
            <a:prstGeom prst="line">
              <a:avLst/>
            </a:prstGeom>
            <a:noFill/>
            <a:ln w="38100" cap="rnd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1035" name="Line 1627">
              <a:extLst>
                <a:ext uri="{FF2B5EF4-FFF2-40B4-BE49-F238E27FC236}">
                  <a16:creationId xmlns:a16="http://schemas.microsoft.com/office/drawing/2014/main" xmlns="" id="{E2FA3978-0F64-44CC-BE73-D35688361BB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269287" y="4180024"/>
              <a:ext cx="0" cy="22516"/>
            </a:xfrm>
            <a:prstGeom prst="line">
              <a:avLst/>
            </a:prstGeom>
            <a:noFill/>
            <a:ln w="38100" cap="rnd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1036" name="Line 1628">
              <a:extLst>
                <a:ext uri="{FF2B5EF4-FFF2-40B4-BE49-F238E27FC236}">
                  <a16:creationId xmlns:a16="http://schemas.microsoft.com/office/drawing/2014/main" xmlns="" id="{DFA3757F-97BE-4794-B7BC-4F102EAAC56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69287" y="4180024"/>
              <a:ext cx="16375" cy="0"/>
            </a:xfrm>
            <a:prstGeom prst="line">
              <a:avLst/>
            </a:prstGeom>
            <a:noFill/>
            <a:ln w="38100" cap="rnd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1037" name="Line 1629">
              <a:extLst>
                <a:ext uri="{FF2B5EF4-FFF2-40B4-BE49-F238E27FC236}">
                  <a16:creationId xmlns:a16="http://schemas.microsoft.com/office/drawing/2014/main" xmlns="" id="{27175A05-4AD8-4950-97F6-2FEC546920A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285662" y="4167742"/>
              <a:ext cx="0" cy="12281"/>
            </a:xfrm>
            <a:prstGeom prst="line">
              <a:avLst/>
            </a:prstGeom>
            <a:noFill/>
            <a:ln w="38100" cap="rnd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1038" name="Line 1630">
              <a:extLst>
                <a:ext uri="{FF2B5EF4-FFF2-40B4-BE49-F238E27FC236}">
                  <a16:creationId xmlns:a16="http://schemas.microsoft.com/office/drawing/2014/main" xmlns="" id="{CB5A9532-5308-439F-A86E-F66B5B44BB1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85662" y="4167742"/>
              <a:ext cx="67548" cy="0"/>
            </a:xfrm>
            <a:prstGeom prst="line">
              <a:avLst/>
            </a:prstGeom>
            <a:noFill/>
            <a:ln w="38100" cap="rnd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1039" name="Line 1631">
              <a:extLst>
                <a:ext uri="{FF2B5EF4-FFF2-40B4-BE49-F238E27FC236}">
                  <a16:creationId xmlns:a16="http://schemas.microsoft.com/office/drawing/2014/main" xmlns="" id="{AAF27705-388B-49E8-ADEF-11631EBCC2D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353210" y="4155461"/>
              <a:ext cx="0" cy="12281"/>
            </a:xfrm>
            <a:prstGeom prst="line">
              <a:avLst/>
            </a:prstGeom>
            <a:noFill/>
            <a:ln w="38100" cap="rnd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1040" name="Line 1632">
              <a:extLst>
                <a:ext uri="{FF2B5EF4-FFF2-40B4-BE49-F238E27FC236}">
                  <a16:creationId xmlns:a16="http://schemas.microsoft.com/office/drawing/2014/main" xmlns="" id="{461BAB06-4171-4EA9-AD80-A7589967669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353210" y="4155461"/>
              <a:ext cx="32750" cy="0"/>
            </a:xfrm>
            <a:prstGeom prst="line">
              <a:avLst/>
            </a:prstGeom>
            <a:noFill/>
            <a:ln w="38100" cap="rnd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1041" name="Line 1633">
              <a:extLst>
                <a:ext uri="{FF2B5EF4-FFF2-40B4-BE49-F238E27FC236}">
                  <a16:creationId xmlns:a16="http://schemas.microsoft.com/office/drawing/2014/main" xmlns="" id="{0799F34F-675F-4F7E-88B1-9A197A8654F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385960" y="4155461"/>
              <a:ext cx="16375" cy="0"/>
            </a:xfrm>
            <a:prstGeom prst="line">
              <a:avLst/>
            </a:prstGeom>
            <a:noFill/>
            <a:ln w="38100" cap="rnd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1042" name="Line 1634">
              <a:extLst>
                <a:ext uri="{FF2B5EF4-FFF2-40B4-BE49-F238E27FC236}">
                  <a16:creationId xmlns:a16="http://schemas.microsoft.com/office/drawing/2014/main" xmlns="" id="{BA6D05BF-3269-4471-B17B-B8FC4818692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402335" y="4145226"/>
              <a:ext cx="0" cy="10235"/>
            </a:xfrm>
            <a:prstGeom prst="line">
              <a:avLst/>
            </a:prstGeom>
            <a:noFill/>
            <a:ln w="38100" cap="rnd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1043" name="Line 1635">
              <a:extLst>
                <a:ext uri="{FF2B5EF4-FFF2-40B4-BE49-F238E27FC236}">
                  <a16:creationId xmlns:a16="http://schemas.microsoft.com/office/drawing/2014/main" xmlns="" id="{815CAF42-D96E-44BE-A20E-1CD821D7C36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402335" y="4145226"/>
              <a:ext cx="32750" cy="0"/>
            </a:xfrm>
            <a:prstGeom prst="line">
              <a:avLst/>
            </a:prstGeom>
            <a:noFill/>
            <a:ln w="38100" cap="rnd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1044" name="Line 1636">
              <a:extLst>
                <a:ext uri="{FF2B5EF4-FFF2-40B4-BE49-F238E27FC236}">
                  <a16:creationId xmlns:a16="http://schemas.microsoft.com/office/drawing/2014/main" xmlns="" id="{CF428296-736E-40F0-89E4-218D0D60764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435086" y="4120663"/>
              <a:ext cx="0" cy="24563"/>
            </a:xfrm>
            <a:prstGeom prst="line">
              <a:avLst/>
            </a:prstGeom>
            <a:noFill/>
            <a:ln w="38100" cap="rnd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1045" name="Line 1637">
              <a:extLst>
                <a:ext uri="{FF2B5EF4-FFF2-40B4-BE49-F238E27FC236}">
                  <a16:creationId xmlns:a16="http://schemas.microsoft.com/office/drawing/2014/main" xmlns="" id="{86EE5443-C113-4E78-B50F-6BFF3186B2E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435086" y="4120663"/>
              <a:ext cx="49125" cy="0"/>
            </a:xfrm>
            <a:prstGeom prst="line">
              <a:avLst/>
            </a:prstGeom>
            <a:noFill/>
            <a:ln w="38100" cap="rnd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1046" name="Line 1638">
              <a:extLst>
                <a:ext uri="{FF2B5EF4-FFF2-40B4-BE49-F238E27FC236}">
                  <a16:creationId xmlns:a16="http://schemas.microsoft.com/office/drawing/2014/main" xmlns="" id="{80775CE4-3D42-41C9-AECA-6B80AF948A2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484211" y="4108382"/>
              <a:ext cx="0" cy="12281"/>
            </a:xfrm>
            <a:prstGeom prst="line">
              <a:avLst/>
            </a:prstGeom>
            <a:noFill/>
            <a:ln w="38100" cap="rnd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1047" name="Line 1639">
              <a:extLst>
                <a:ext uri="{FF2B5EF4-FFF2-40B4-BE49-F238E27FC236}">
                  <a16:creationId xmlns:a16="http://schemas.microsoft.com/office/drawing/2014/main" xmlns="" id="{CA709828-16F4-4A02-9C77-438A194B53E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484211" y="4108382"/>
              <a:ext cx="133049" cy="0"/>
            </a:xfrm>
            <a:prstGeom prst="line">
              <a:avLst/>
            </a:prstGeom>
            <a:noFill/>
            <a:ln w="38100" cap="rnd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1048" name="Line 1640">
              <a:extLst>
                <a:ext uri="{FF2B5EF4-FFF2-40B4-BE49-F238E27FC236}">
                  <a16:creationId xmlns:a16="http://schemas.microsoft.com/office/drawing/2014/main" xmlns="" id="{7D52D5B8-2C9F-4D3A-9DD0-1E84F78DC6E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617258" y="4098148"/>
              <a:ext cx="0" cy="10235"/>
            </a:xfrm>
            <a:prstGeom prst="line">
              <a:avLst/>
            </a:prstGeom>
            <a:noFill/>
            <a:ln w="38100" cap="rnd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1049" name="Line 1641">
              <a:extLst>
                <a:ext uri="{FF2B5EF4-FFF2-40B4-BE49-F238E27FC236}">
                  <a16:creationId xmlns:a16="http://schemas.microsoft.com/office/drawing/2014/main" xmlns="" id="{5A209E97-13D7-4EFB-BCCF-192DDCB0DF6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17258" y="4098148"/>
              <a:ext cx="32750" cy="0"/>
            </a:xfrm>
            <a:prstGeom prst="line">
              <a:avLst/>
            </a:prstGeom>
            <a:noFill/>
            <a:ln w="38100" cap="rnd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1050" name="Line 1642">
              <a:extLst>
                <a:ext uri="{FF2B5EF4-FFF2-40B4-BE49-F238E27FC236}">
                  <a16:creationId xmlns:a16="http://schemas.microsoft.com/office/drawing/2014/main" xmlns="" id="{04F74CD3-4971-47A1-B7ED-8ACB3044C74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650009" y="4085867"/>
              <a:ext cx="0" cy="12281"/>
            </a:xfrm>
            <a:prstGeom prst="line">
              <a:avLst/>
            </a:prstGeom>
            <a:noFill/>
            <a:ln w="38100" cap="rnd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1051" name="Line 1643">
              <a:extLst>
                <a:ext uri="{FF2B5EF4-FFF2-40B4-BE49-F238E27FC236}">
                  <a16:creationId xmlns:a16="http://schemas.microsoft.com/office/drawing/2014/main" xmlns="" id="{5C60B482-4701-4C49-B5BB-80633244184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50009" y="4085867"/>
              <a:ext cx="65500" cy="0"/>
            </a:xfrm>
            <a:prstGeom prst="line">
              <a:avLst/>
            </a:prstGeom>
            <a:noFill/>
            <a:ln w="38100" cap="rnd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1052" name="Line 1644">
              <a:extLst>
                <a:ext uri="{FF2B5EF4-FFF2-40B4-BE49-F238E27FC236}">
                  <a16:creationId xmlns:a16="http://schemas.microsoft.com/office/drawing/2014/main" xmlns="" id="{339D814F-0FC5-4251-A5E0-4A643B2FC0D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715509" y="4073585"/>
              <a:ext cx="0" cy="12281"/>
            </a:xfrm>
            <a:prstGeom prst="line">
              <a:avLst/>
            </a:prstGeom>
            <a:noFill/>
            <a:ln w="38100" cap="rnd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1053" name="Line 1645">
              <a:extLst>
                <a:ext uri="{FF2B5EF4-FFF2-40B4-BE49-F238E27FC236}">
                  <a16:creationId xmlns:a16="http://schemas.microsoft.com/office/drawing/2014/main" xmlns="" id="{9A0DFB5F-A220-4A8D-BA2F-6CA161DD7A1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715509" y="4073585"/>
              <a:ext cx="214924" cy="0"/>
            </a:xfrm>
            <a:prstGeom prst="line">
              <a:avLst/>
            </a:prstGeom>
            <a:noFill/>
            <a:ln w="38100" cap="rnd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1054" name="Line 1646">
              <a:extLst>
                <a:ext uri="{FF2B5EF4-FFF2-40B4-BE49-F238E27FC236}">
                  <a16:creationId xmlns:a16="http://schemas.microsoft.com/office/drawing/2014/main" xmlns="" id="{84DAA16E-CF80-4A4C-886A-991776BC58B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930433" y="4061304"/>
              <a:ext cx="0" cy="12281"/>
            </a:xfrm>
            <a:prstGeom prst="line">
              <a:avLst/>
            </a:prstGeom>
            <a:noFill/>
            <a:ln w="38100" cap="rnd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1055" name="Line 1647">
              <a:extLst>
                <a:ext uri="{FF2B5EF4-FFF2-40B4-BE49-F238E27FC236}">
                  <a16:creationId xmlns:a16="http://schemas.microsoft.com/office/drawing/2014/main" xmlns="" id="{FF49FC3F-82D7-4E94-ACFC-7F46803C9E6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930433" y="4061304"/>
              <a:ext cx="16375" cy="0"/>
            </a:xfrm>
            <a:prstGeom prst="line">
              <a:avLst/>
            </a:prstGeom>
            <a:noFill/>
            <a:ln w="38100" cap="rnd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1056" name="Line 1648">
              <a:extLst>
                <a:ext uri="{FF2B5EF4-FFF2-40B4-BE49-F238E27FC236}">
                  <a16:creationId xmlns:a16="http://schemas.microsoft.com/office/drawing/2014/main" xmlns="" id="{7CC95A57-D445-4A60-A71B-96E83608DE6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946808" y="4051069"/>
              <a:ext cx="0" cy="10235"/>
            </a:xfrm>
            <a:prstGeom prst="line">
              <a:avLst/>
            </a:prstGeom>
            <a:noFill/>
            <a:ln w="38100" cap="rnd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1057" name="Line 1649">
              <a:extLst>
                <a:ext uri="{FF2B5EF4-FFF2-40B4-BE49-F238E27FC236}">
                  <a16:creationId xmlns:a16="http://schemas.microsoft.com/office/drawing/2014/main" xmlns="" id="{84DB80C5-BA83-48D1-A2F5-CE681F8AB43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946808" y="4051069"/>
              <a:ext cx="51173" cy="0"/>
            </a:xfrm>
            <a:prstGeom prst="line">
              <a:avLst/>
            </a:prstGeom>
            <a:noFill/>
            <a:ln w="38100" cap="rnd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1058" name="Line 1650">
              <a:extLst>
                <a:ext uri="{FF2B5EF4-FFF2-40B4-BE49-F238E27FC236}">
                  <a16:creationId xmlns:a16="http://schemas.microsoft.com/office/drawing/2014/main" xmlns="" id="{1152DDC7-0530-4762-B988-C7C9A85CD50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997980" y="4038788"/>
              <a:ext cx="0" cy="12281"/>
            </a:xfrm>
            <a:prstGeom prst="line">
              <a:avLst/>
            </a:prstGeom>
            <a:noFill/>
            <a:ln w="38100" cap="rnd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1059" name="Line 1651">
              <a:extLst>
                <a:ext uri="{FF2B5EF4-FFF2-40B4-BE49-F238E27FC236}">
                  <a16:creationId xmlns:a16="http://schemas.microsoft.com/office/drawing/2014/main" xmlns="" id="{32A84DB3-B518-45BC-8474-E9D3312371A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997980" y="4038788"/>
              <a:ext cx="16375" cy="0"/>
            </a:xfrm>
            <a:prstGeom prst="line">
              <a:avLst/>
            </a:prstGeom>
            <a:noFill/>
            <a:ln w="38100" cap="rnd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1060" name="Line 1652">
              <a:extLst>
                <a:ext uri="{FF2B5EF4-FFF2-40B4-BE49-F238E27FC236}">
                  <a16:creationId xmlns:a16="http://schemas.microsoft.com/office/drawing/2014/main" xmlns="" id="{36BAD8CE-641A-4422-A423-834AB2FFE54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014355" y="4028554"/>
              <a:ext cx="0" cy="10235"/>
            </a:xfrm>
            <a:prstGeom prst="line">
              <a:avLst/>
            </a:prstGeom>
            <a:noFill/>
            <a:ln w="38100" cap="rnd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1061" name="Line 1653">
              <a:extLst>
                <a:ext uri="{FF2B5EF4-FFF2-40B4-BE49-F238E27FC236}">
                  <a16:creationId xmlns:a16="http://schemas.microsoft.com/office/drawing/2014/main" xmlns="" id="{1C15BF39-28CA-4AEA-B2CA-80B417B52D4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014355" y="4028554"/>
              <a:ext cx="16375" cy="0"/>
            </a:xfrm>
            <a:prstGeom prst="line">
              <a:avLst/>
            </a:prstGeom>
            <a:noFill/>
            <a:ln w="38100" cap="rnd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1062" name="Line 1654">
              <a:extLst>
                <a:ext uri="{FF2B5EF4-FFF2-40B4-BE49-F238E27FC236}">
                  <a16:creationId xmlns:a16="http://schemas.microsoft.com/office/drawing/2014/main" xmlns="" id="{66BFF8F9-9FA3-4066-A5A0-DB95F7F9A30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030730" y="4016273"/>
              <a:ext cx="0" cy="12281"/>
            </a:xfrm>
            <a:prstGeom prst="line">
              <a:avLst/>
            </a:prstGeom>
            <a:noFill/>
            <a:ln w="38100" cap="rnd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1063" name="Line 1655">
              <a:extLst>
                <a:ext uri="{FF2B5EF4-FFF2-40B4-BE49-F238E27FC236}">
                  <a16:creationId xmlns:a16="http://schemas.microsoft.com/office/drawing/2014/main" xmlns="" id="{99A8BEC8-7680-4F8A-8F78-A7EC95C9D94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030730" y="4016273"/>
              <a:ext cx="16375" cy="0"/>
            </a:xfrm>
            <a:prstGeom prst="line">
              <a:avLst/>
            </a:prstGeom>
            <a:noFill/>
            <a:ln w="38100" cap="rnd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1064" name="Line 1656">
              <a:extLst>
                <a:ext uri="{FF2B5EF4-FFF2-40B4-BE49-F238E27FC236}">
                  <a16:creationId xmlns:a16="http://schemas.microsoft.com/office/drawing/2014/main" xmlns="" id="{576A9939-67D0-4EC9-B118-06BF525E8C2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047105" y="4003991"/>
              <a:ext cx="0" cy="12281"/>
            </a:xfrm>
            <a:prstGeom prst="line">
              <a:avLst/>
            </a:prstGeom>
            <a:noFill/>
            <a:ln w="38100" cap="rnd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1065" name="Line 1657">
              <a:extLst>
                <a:ext uri="{FF2B5EF4-FFF2-40B4-BE49-F238E27FC236}">
                  <a16:creationId xmlns:a16="http://schemas.microsoft.com/office/drawing/2014/main" xmlns="" id="{B9F40A24-53FC-4477-BCEB-CE9BF2904DA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047105" y="4003991"/>
              <a:ext cx="16375" cy="0"/>
            </a:xfrm>
            <a:prstGeom prst="line">
              <a:avLst/>
            </a:prstGeom>
            <a:noFill/>
            <a:ln w="38100" cap="rnd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1066" name="Line 1658">
              <a:extLst>
                <a:ext uri="{FF2B5EF4-FFF2-40B4-BE49-F238E27FC236}">
                  <a16:creationId xmlns:a16="http://schemas.microsoft.com/office/drawing/2014/main" xmlns="" id="{B5A342D2-E544-499D-8DF8-74D99A9804B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063480" y="3991710"/>
              <a:ext cx="0" cy="12281"/>
            </a:xfrm>
            <a:prstGeom prst="line">
              <a:avLst/>
            </a:prstGeom>
            <a:noFill/>
            <a:ln w="38100" cap="rnd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1067" name="Line 1659">
              <a:extLst>
                <a:ext uri="{FF2B5EF4-FFF2-40B4-BE49-F238E27FC236}">
                  <a16:creationId xmlns:a16="http://schemas.microsoft.com/office/drawing/2014/main" xmlns="" id="{D11DC433-DDDA-43EC-B2BB-4EBF91F46F4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063480" y="3991710"/>
              <a:ext cx="16375" cy="0"/>
            </a:xfrm>
            <a:prstGeom prst="line">
              <a:avLst/>
            </a:prstGeom>
            <a:noFill/>
            <a:ln w="38100" cap="rnd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1068" name="Line 1660">
              <a:extLst>
                <a:ext uri="{FF2B5EF4-FFF2-40B4-BE49-F238E27FC236}">
                  <a16:creationId xmlns:a16="http://schemas.microsoft.com/office/drawing/2014/main" xmlns="" id="{FA7ED327-4039-4DA3-9018-5A9D56379B1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079856" y="3981475"/>
              <a:ext cx="0" cy="10235"/>
            </a:xfrm>
            <a:prstGeom prst="line">
              <a:avLst/>
            </a:prstGeom>
            <a:noFill/>
            <a:ln w="38100" cap="rnd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1069" name="Line 1661">
              <a:extLst>
                <a:ext uri="{FF2B5EF4-FFF2-40B4-BE49-F238E27FC236}">
                  <a16:creationId xmlns:a16="http://schemas.microsoft.com/office/drawing/2014/main" xmlns="" id="{C2B35D69-50A4-4600-9146-8070DF22E7C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079856" y="3981475"/>
              <a:ext cx="247674" cy="0"/>
            </a:xfrm>
            <a:prstGeom prst="line">
              <a:avLst/>
            </a:prstGeom>
            <a:noFill/>
            <a:ln w="38100" cap="rnd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1070" name="Line 1662">
              <a:extLst>
                <a:ext uri="{FF2B5EF4-FFF2-40B4-BE49-F238E27FC236}">
                  <a16:creationId xmlns:a16="http://schemas.microsoft.com/office/drawing/2014/main" xmlns="" id="{F96F566F-3138-46E9-82D6-2D29AE9BD98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327530" y="3969193"/>
              <a:ext cx="0" cy="12281"/>
            </a:xfrm>
            <a:prstGeom prst="line">
              <a:avLst/>
            </a:prstGeom>
            <a:noFill/>
            <a:ln w="38100" cap="rnd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1071" name="Line 1663">
              <a:extLst>
                <a:ext uri="{FF2B5EF4-FFF2-40B4-BE49-F238E27FC236}">
                  <a16:creationId xmlns:a16="http://schemas.microsoft.com/office/drawing/2014/main" xmlns="" id="{9D04C637-CB87-4048-9B27-1015FAA8891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327530" y="3969193"/>
              <a:ext cx="16375" cy="0"/>
            </a:xfrm>
            <a:prstGeom prst="line">
              <a:avLst/>
            </a:prstGeom>
            <a:noFill/>
            <a:ln w="38100" cap="rnd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1072" name="Line 1664">
              <a:extLst>
                <a:ext uri="{FF2B5EF4-FFF2-40B4-BE49-F238E27FC236}">
                  <a16:creationId xmlns:a16="http://schemas.microsoft.com/office/drawing/2014/main" xmlns="" id="{2AE513B9-5EE7-4550-8BA4-8DC8C144E91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343905" y="3969193"/>
              <a:ext cx="149424" cy="0"/>
            </a:xfrm>
            <a:prstGeom prst="line">
              <a:avLst/>
            </a:prstGeom>
            <a:noFill/>
            <a:ln w="38100" cap="rnd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1073" name="Line 1665">
              <a:extLst>
                <a:ext uri="{FF2B5EF4-FFF2-40B4-BE49-F238E27FC236}">
                  <a16:creationId xmlns:a16="http://schemas.microsoft.com/office/drawing/2014/main" xmlns="" id="{B375DDA3-D86D-43A6-9D47-880F25A8E53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493327" y="3956912"/>
              <a:ext cx="0" cy="12281"/>
            </a:xfrm>
            <a:prstGeom prst="line">
              <a:avLst/>
            </a:prstGeom>
            <a:noFill/>
            <a:ln w="38100" cap="rnd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1074" name="Line 1666">
              <a:extLst>
                <a:ext uri="{FF2B5EF4-FFF2-40B4-BE49-F238E27FC236}">
                  <a16:creationId xmlns:a16="http://schemas.microsoft.com/office/drawing/2014/main" xmlns="" id="{5474D0AD-51BA-4A68-9FAE-F79E78EBF82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493327" y="3956912"/>
              <a:ext cx="32750" cy="0"/>
            </a:xfrm>
            <a:prstGeom prst="line">
              <a:avLst/>
            </a:prstGeom>
            <a:noFill/>
            <a:ln w="38100" cap="rnd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1075" name="Line 1667">
              <a:extLst>
                <a:ext uri="{FF2B5EF4-FFF2-40B4-BE49-F238E27FC236}">
                  <a16:creationId xmlns:a16="http://schemas.microsoft.com/office/drawing/2014/main" xmlns="" id="{7B3DDCA0-B1DA-4E6C-B60A-BEAE9305C80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526078" y="3944631"/>
              <a:ext cx="0" cy="12281"/>
            </a:xfrm>
            <a:prstGeom prst="line">
              <a:avLst/>
            </a:prstGeom>
            <a:noFill/>
            <a:ln w="38100" cap="rnd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1076" name="Line 1668">
              <a:extLst>
                <a:ext uri="{FF2B5EF4-FFF2-40B4-BE49-F238E27FC236}">
                  <a16:creationId xmlns:a16="http://schemas.microsoft.com/office/drawing/2014/main" xmlns="" id="{900A4B52-FD49-4219-AD4A-AE215EEE967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526078" y="3944631"/>
              <a:ext cx="16375" cy="0"/>
            </a:xfrm>
            <a:prstGeom prst="line">
              <a:avLst/>
            </a:prstGeom>
            <a:noFill/>
            <a:ln w="38100" cap="rnd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1077" name="Line 1669">
              <a:extLst>
                <a:ext uri="{FF2B5EF4-FFF2-40B4-BE49-F238E27FC236}">
                  <a16:creationId xmlns:a16="http://schemas.microsoft.com/office/drawing/2014/main" xmlns="" id="{02E037CC-5FAF-4992-A7EF-AD2E898CA31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542453" y="3934397"/>
              <a:ext cx="0" cy="10235"/>
            </a:xfrm>
            <a:prstGeom prst="line">
              <a:avLst/>
            </a:prstGeom>
            <a:noFill/>
            <a:ln w="38100" cap="rnd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1078" name="Line 1670">
              <a:extLst>
                <a:ext uri="{FF2B5EF4-FFF2-40B4-BE49-F238E27FC236}">
                  <a16:creationId xmlns:a16="http://schemas.microsoft.com/office/drawing/2014/main" xmlns="" id="{961BA8E2-9624-48E9-8AAB-5F0C81AC0B6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542453" y="3934397"/>
              <a:ext cx="32750" cy="0"/>
            </a:xfrm>
            <a:prstGeom prst="line">
              <a:avLst/>
            </a:prstGeom>
            <a:noFill/>
            <a:ln w="38100" cap="rnd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1079" name="Line 1671">
              <a:extLst>
                <a:ext uri="{FF2B5EF4-FFF2-40B4-BE49-F238E27FC236}">
                  <a16:creationId xmlns:a16="http://schemas.microsoft.com/office/drawing/2014/main" xmlns="" id="{A2907A3E-58F8-4501-A449-E0E706A6B79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575203" y="3909834"/>
              <a:ext cx="0" cy="24563"/>
            </a:xfrm>
            <a:prstGeom prst="line">
              <a:avLst/>
            </a:prstGeom>
            <a:noFill/>
            <a:ln w="38100" cap="rnd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1080" name="Line 1672">
              <a:extLst>
                <a:ext uri="{FF2B5EF4-FFF2-40B4-BE49-F238E27FC236}">
                  <a16:creationId xmlns:a16="http://schemas.microsoft.com/office/drawing/2014/main" xmlns="" id="{713478C4-F370-47BF-A330-34DEA2D5734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575203" y="3909834"/>
              <a:ext cx="16375" cy="0"/>
            </a:xfrm>
            <a:prstGeom prst="line">
              <a:avLst/>
            </a:prstGeom>
            <a:noFill/>
            <a:ln w="38100" cap="rnd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1081" name="Line 1673">
              <a:extLst>
                <a:ext uri="{FF2B5EF4-FFF2-40B4-BE49-F238E27FC236}">
                  <a16:creationId xmlns:a16="http://schemas.microsoft.com/office/drawing/2014/main" xmlns="" id="{736CB2C3-CF61-433E-8969-79A4242167B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591578" y="3899599"/>
              <a:ext cx="0" cy="10235"/>
            </a:xfrm>
            <a:prstGeom prst="line">
              <a:avLst/>
            </a:prstGeom>
            <a:noFill/>
            <a:ln w="38100" cap="rnd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1082" name="Line 1674">
              <a:extLst>
                <a:ext uri="{FF2B5EF4-FFF2-40B4-BE49-F238E27FC236}">
                  <a16:creationId xmlns:a16="http://schemas.microsoft.com/office/drawing/2014/main" xmlns="" id="{55A8AB55-F255-4FBF-86C2-9ACA071EF1A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591578" y="3899599"/>
              <a:ext cx="34798" cy="0"/>
            </a:xfrm>
            <a:prstGeom prst="line">
              <a:avLst/>
            </a:prstGeom>
            <a:noFill/>
            <a:ln w="38100" cap="rnd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1083" name="Line 1675">
              <a:extLst>
                <a:ext uri="{FF2B5EF4-FFF2-40B4-BE49-F238E27FC236}">
                  <a16:creationId xmlns:a16="http://schemas.microsoft.com/office/drawing/2014/main" xmlns="" id="{E378B0BA-E859-4B70-A630-55BA30687E7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626376" y="3887318"/>
              <a:ext cx="0" cy="12281"/>
            </a:xfrm>
            <a:prstGeom prst="line">
              <a:avLst/>
            </a:prstGeom>
            <a:noFill/>
            <a:ln w="38100" cap="rnd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1084" name="Line 1676">
              <a:extLst>
                <a:ext uri="{FF2B5EF4-FFF2-40B4-BE49-F238E27FC236}">
                  <a16:creationId xmlns:a16="http://schemas.microsoft.com/office/drawing/2014/main" xmlns="" id="{F4A3D1B1-CFB6-4B1F-A317-A40775DB627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626376" y="3887318"/>
              <a:ext cx="16375" cy="0"/>
            </a:xfrm>
            <a:prstGeom prst="line">
              <a:avLst/>
            </a:prstGeom>
            <a:noFill/>
            <a:ln w="38100" cap="rnd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1085" name="Line 1677">
              <a:extLst>
                <a:ext uri="{FF2B5EF4-FFF2-40B4-BE49-F238E27FC236}">
                  <a16:creationId xmlns:a16="http://schemas.microsoft.com/office/drawing/2014/main" xmlns="" id="{735660F0-30B1-49CA-8AB8-D3F434C1A85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642751" y="3875036"/>
              <a:ext cx="0" cy="12281"/>
            </a:xfrm>
            <a:prstGeom prst="line">
              <a:avLst/>
            </a:prstGeom>
            <a:noFill/>
            <a:ln w="38100" cap="rnd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1086" name="Line 1678">
              <a:extLst>
                <a:ext uri="{FF2B5EF4-FFF2-40B4-BE49-F238E27FC236}">
                  <a16:creationId xmlns:a16="http://schemas.microsoft.com/office/drawing/2014/main" xmlns="" id="{1652D889-9710-439E-B9BF-509AC908715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642751" y="3875036"/>
              <a:ext cx="32750" cy="0"/>
            </a:xfrm>
            <a:prstGeom prst="line">
              <a:avLst/>
            </a:prstGeom>
            <a:noFill/>
            <a:ln w="38100" cap="rnd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1087" name="Line 1679">
              <a:extLst>
                <a:ext uri="{FF2B5EF4-FFF2-40B4-BE49-F238E27FC236}">
                  <a16:creationId xmlns:a16="http://schemas.microsoft.com/office/drawing/2014/main" xmlns="" id="{50E9EA12-F0C6-41B6-999E-B2BE9C8F867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675501" y="3862755"/>
              <a:ext cx="0" cy="12281"/>
            </a:xfrm>
            <a:prstGeom prst="line">
              <a:avLst/>
            </a:prstGeom>
            <a:noFill/>
            <a:ln w="38100" cap="rnd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1088" name="Line 1680">
              <a:extLst>
                <a:ext uri="{FF2B5EF4-FFF2-40B4-BE49-F238E27FC236}">
                  <a16:creationId xmlns:a16="http://schemas.microsoft.com/office/drawing/2014/main" xmlns="" id="{1CE115A0-721E-4FC3-B311-3E03DC00227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675501" y="3862755"/>
              <a:ext cx="49125" cy="0"/>
            </a:xfrm>
            <a:prstGeom prst="line">
              <a:avLst/>
            </a:prstGeom>
            <a:noFill/>
            <a:ln w="38100" cap="rnd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1089" name="Line 1681">
              <a:extLst>
                <a:ext uri="{FF2B5EF4-FFF2-40B4-BE49-F238E27FC236}">
                  <a16:creationId xmlns:a16="http://schemas.microsoft.com/office/drawing/2014/main" xmlns="" id="{55D1D5F9-A783-4930-84EB-DFDEB6BB4C8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724627" y="3840240"/>
              <a:ext cx="0" cy="22516"/>
            </a:xfrm>
            <a:prstGeom prst="line">
              <a:avLst/>
            </a:prstGeom>
            <a:noFill/>
            <a:ln w="38100" cap="rnd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1090" name="Line 1682">
              <a:extLst>
                <a:ext uri="{FF2B5EF4-FFF2-40B4-BE49-F238E27FC236}">
                  <a16:creationId xmlns:a16="http://schemas.microsoft.com/office/drawing/2014/main" xmlns="" id="{DFE44C2A-04EA-438A-9EE3-D3BC97B6BD2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724627" y="3840240"/>
              <a:ext cx="65500" cy="0"/>
            </a:xfrm>
            <a:prstGeom prst="line">
              <a:avLst/>
            </a:prstGeom>
            <a:noFill/>
            <a:ln w="38100" cap="rnd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1091" name="Line 1683">
              <a:extLst>
                <a:ext uri="{FF2B5EF4-FFF2-40B4-BE49-F238E27FC236}">
                  <a16:creationId xmlns:a16="http://schemas.microsoft.com/office/drawing/2014/main" xmlns="" id="{A27FA28C-9D20-4AB3-8722-26638D45D47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790127" y="3827959"/>
              <a:ext cx="0" cy="12281"/>
            </a:xfrm>
            <a:prstGeom prst="line">
              <a:avLst/>
            </a:prstGeom>
            <a:noFill/>
            <a:ln w="38100" cap="rnd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1092" name="Line 1684">
              <a:extLst>
                <a:ext uri="{FF2B5EF4-FFF2-40B4-BE49-F238E27FC236}">
                  <a16:creationId xmlns:a16="http://schemas.microsoft.com/office/drawing/2014/main" xmlns="" id="{C48A2BE1-F035-44F0-9E85-E85D521B8FB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790127" y="3827959"/>
              <a:ext cx="16375" cy="0"/>
            </a:xfrm>
            <a:prstGeom prst="line">
              <a:avLst/>
            </a:prstGeom>
            <a:noFill/>
            <a:ln w="38100" cap="rnd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1093" name="Line 1685">
              <a:extLst>
                <a:ext uri="{FF2B5EF4-FFF2-40B4-BE49-F238E27FC236}">
                  <a16:creationId xmlns:a16="http://schemas.microsoft.com/office/drawing/2014/main" xmlns="" id="{16928D14-B7DE-4D6B-8D74-1A281FAFA99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806502" y="3817723"/>
              <a:ext cx="0" cy="10235"/>
            </a:xfrm>
            <a:prstGeom prst="line">
              <a:avLst/>
            </a:prstGeom>
            <a:noFill/>
            <a:ln w="38100" cap="rnd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1094" name="Line 1686">
              <a:extLst>
                <a:ext uri="{FF2B5EF4-FFF2-40B4-BE49-F238E27FC236}">
                  <a16:creationId xmlns:a16="http://schemas.microsoft.com/office/drawing/2014/main" xmlns="" id="{E43BCD3F-ECC9-48C6-AB70-68CA9DC4ED4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806502" y="3817723"/>
              <a:ext cx="16375" cy="0"/>
            </a:xfrm>
            <a:prstGeom prst="line">
              <a:avLst/>
            </a:prstGeom>
            <a:noFill/>
            <a:ln w="38100" cap="rnd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1095" name="Line 1687">
              <a:extLst>
                <a:ext uri="{FF2B5EF4-FFF2-40B4-BE49-F238E27FC236}">
                  <a16:creationId xmlns:a16="http://schemas.microsoft.com/office/drawing/2014/main" xmlns="" id="{55ED850E-77A1-427A-B336-D5E6A527BA8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822877" y="3805442"/>
              <a:ext cx="0" cy="12281"/>
            </a:xfrm>
            <a:prstGeom prst="line">
              <a:avLst/>
            </a:prstGeom>
            <a:noFill/>
            <a:ln w="38100" cap="rnd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1096" name="Line 1688">
              <a:extLst>
                <a:ext uri="{FF2B5EF4-FFF2-40B4-BE49-F238E27FC236}">
                  <a16:creationId xmlns:a16="http://schemas.microsoft.com/office/drawing/2014/main" xmlns="" id="{242976B2-3D6E-4D68-B484-8A86CA90329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822877" y="3805442"/>
              <a:ext cx="51173" cy="0"/>
            </a:xfrm>
            <a:prstGeom prst="line">
              <a:avLst/>
            </a:prstGeom>
            <a:noFill/>
            <a:ln w="38100" cap="rnd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1097" name="Line 1689">
              <a:extLst>
                <a:ext uri="{FF2B5EF4-FFF2-40B4-BE49-F238E27FC236}">
                  <a16:creationId xmlns:a16="http://schemas.microsoft.com/office/drawing/2014/main" xmlns="" id="{95838553-4065-4687-AEDB-F4345EB492D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874049" y="3793161"/>
              <a:ext cx="0" cy="12281"/>
            </a:xfrm>
            <a:prstGeom prst="line">
              <a:avLst/>
            </a:prstGeom>
            <a:noFill/>
            <a:ln w="38100" cap="rnd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1098" name="Line 1690">
              <a:extLst>
                <a:ext uri="{FF2B5EF4-FFF2-40B4-BE49-F238E27FC236}">
                  <a16:creationId xmlns:a16="http://schemas.microsoft.com/office/drawing/2014/main" xmlns="" id="{A2BF3771-B5DE-4057-B0CF-D97463A25F5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874049" y="3793161"/>
              <a:ext cx="32750" cy="0"/>
            </a:xfrm>
            <a:prstGeom prst="line">
              <a:avLst/>
            </a:prstGeom>
            <a:noFill/>
            <a:ln w="38100" cap="rnd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1099" name="Line 1691">
              <a:extLst>
                <a:ext uri="{FF2B5EF4-FFF2-40B4-BE49-F238E27FC236}">
                  <a16:creationId xmlns:a16="http://schemas.microsoft.com/office/drawing/2014/main" xmlns="" id="{D5B2FBAA-E09E-486D-932B-6BAE8E49853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906799" y="3780879"/>
              <a:ext cx="0" cy="12281"/>
            </a:xfrm>
            <a:prstGeom prst="line">
              <a:avLst/>
            </a:prstGeom>
            <a:noFill/>
            <a:ln w="38100" cap="rnd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1100" name="Line 1692">
              <a:extLst>
                <a:ext uri="{FF2B5EF4-FFF2-40B4-BE49-F238E27FC236}">
                  <a16:creationId xmlns:a16="http://schemas.microsoft.com/office/drawing/2014/main" xmlns="" id="{ED2BAEB9-E6F5-4771-81DE-453DDFF61F1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906799" y="3780879"/>
              <a:ext cx="16375" cy="0"/>
            </a:xfrm>
            <a:prstGeom prst="line">
              <a:avLst/>
            </a:prstGeom>
            <a:noFill/>
            <a:ln w="38100" cap="rnd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1101" name="Line 1693">
              <a:extLst>
                <a:ext uri="{FF2B5EF4-FFF2-40B4-BE49-F238E27FC236}">
                  <a16:creationId xmlns:a16="http://schemas.microsoft.com/office/drawing/2014/main" xmlns="" id="{0C9CB032-19C2-4CA7-88B5-69507F8E6B4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923174" y="3770646"/>
              <a:ext cx="0" cy="10235"/>
            </a:xfrm>
            <a:prstGeom prst="line">
              <a:avLst/>
            </a:prstGeom>
            <a:noFill/>
            <a:ln w="38100" cap="rnd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1102" name="Line 1694">
              <a:extLst>
                <a:ext uri="{FF2B5EF4-FFF2-40B4-BE49-F238E27FC236}">
                  <a16:creationId xmlns:a16="http://schemas.microsoft.com/office/drawing/2014/main" xmlns="" id="{9A9630BC-4684-40E9-86BB-0A2E33AB542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923174" y="3770646"/>
              <a:ext cx="49125" cy="0"/>
            </a:xfrm>
            <a:prstGeom prst="line">
              <a:avLst/>
            </a:prstGeom>
            <a:noFill/>
            <a:ln w="38100" cap="rnd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1103" name="Line 1695">
              <a:extLst>
                <a:ext uri="{FF2B5EF4-FFF2-40B4-BE49-F238E27FC236}">
                  <a16:creationId xmlns:a16="http://schemas.microsoft.com/office/drawing/2014/main" xmlns="" id="{C3798B0C-3BD9-4BC4-8FE2-B024104F384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972300" y="3758364"/>
              <a:ext cx="0" cy="12281"/>
            </a:xfrm>
            <a:prstGeom prst="line">
              <a:avLst/>
            </a:prstGeom>
            <a:noFill/>
            <a:ln w="38100" cap="rnd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1104" name="Line 1696">
              <a:extLst>
                <a:ext uri="{FF2B5EF4-FFF2-40B4-BE49-F238E27FC236}">
                  <a16:creationId xmlns:a16="http://schemas.microsoft.com/office/drawing/2014/main" xmlns="" id="{68C72463-6E30-4593-AEE4-9D5B221E7B5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972300" y="3758364"/>
              <a:ext cx="100298" cy="0"/>
            </a:xfrm>
            <a:prstGeom prst="line">
              <a:avLst/>
            </a:prstGeom>
            <a:noFill/>
            <a:ln w="38100" cap="rnd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1105" name="Line 1697">
              <a:extLst>
                <a:ext uri="{FF2B5EF4-FFF2-40B4-BE49-F238E27FC236}">
                  <a16:creationId xmlns:a16="http://schemas.microsoft.com/office/drawing/2014/main" xmlns="" id="{E0B87BC3-EA49-4ECF-BF82-A2358ED3615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072598" y="3746083"/>
              <a:ext cx="0" cy="12281"/>
            </a:xfrm>
            <a:prstGeom prst="line">
              <a:avLst/>
            </a:prstGeom>
            <a:noFill/>
            <a:ln w="38100" cap="rnd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1106" name="Line 1698">
              <a:extLst>
                <a:ext uri="{FF2B5EF4-FFF2-40B4-BE49-F238E27FC236}">
                  <a16:creationId xmlns:a16="http://schemas.microsoft.com/office/drawing/2014/main" xmlns="" id="{10BE5AD9-2C05-4CDE-AE43-4CFA5981008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072598" y="3746083"/>
              <a:ext cx="16375" cy="0"/>
            </a:xfrm>
            <a:prstGeom prst="line">
              <a:avLst/>
            </a:prstGeom>
            <a:noFill/>
            <a:ln w="38100" cap="rnd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1107" name="Line 1699">
              <a:extLst>
                <a:ext uri="{FF2B5EF4-FFF2-40B4-BE49-F238E27FC236}">
                  <a16:creationId xmlns:a16="http://schemas.microsoft.com/office/drawing/2014/main" xmlns="" id="{7FA39895-3F50-49FF-ADD1-8577ADBF07F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088973" y="3733802"/>
              <a:ext cx="0" cy="12281"/>
            </a:xfrm>
            <a:prstGeom prst="line">
              <a:avLst/>
            </a:prstGeom>
            <a:noFill/>
            <a:ln w="38100" cap="rnd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1108" name="Line 1700">
              <a:extLst>
                <a:ext uri="{FF2B5EF4-FFF2-40B4-BE49-F238E27FC236}">
                  <a16:creationId xmlns:a16="http://schemas.microsoft.com/office/drawing/2014/main" xmlns="" id="{5C305681-381B-49D2-A9B9-2951723A363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088973" y="3733802"/>
              <a:ext cx="147376" cy="0"/>
            </a:xfrm>
            <a:prstGeom prst="line">
              <a:avLst/>
            </a:prstGeom>
            <a:noFill/>
            <a:ln w="38100" cap="rnd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1109" name="Line 1701">
              <a:extLst>
                <a:ext uri="{FF2B5EF4-FFF2-40B4-BE49-F238E27FC236}">
                  <a16:creationId xmlns:a16="http://schemas.microsoft.com/office/drawing/2014/main" xmlns="" id="{5C6FDF44-C34C-4FD4-8A98-12B32C6B3BF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236349" y="3711285"/>
              <a:ext cx="0" cy="22516"/>
            </a:xfrm>
            <a:prstGeom prst="line">
              <a:avLst/>
            </a:prstGeom>
            <a:noFill/>
            <a:ln w="38100" cap="rnd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1110" name="Line 1702">
              <a:extLst>
                <a:ext uri="{FF2B5EF4-FFF2-40B4-BE49-F238E27FC236}">
                  <a16:creationId xmlns:a16="http://schemas.microsoft.com/office/drawing/2014/main" xmlns="" id="{F7622DC7-EC02-41D4-BDDD-F3D412F94A6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236349" y="3711285"/>
              <a:ext cx="34798" cy="0"/>
            </a:xfrm>
            <a:prstGeom prst="line">
              <a:avLst/>
            </a:prstGeom>
            <a:noFill/>
            <a:ln w="38100" cap="rnd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1111" name="Line 1703">
              <a:extLst>
                <a:ext uri="{FF2B5EF4-FFF2-40B4-BE49-F238E27FC236}">
                  <a16:creationId xmlns:a16="http://schemas.microsoft.com/office/drawing/2014/main" xmlns="" id="{E819F827-92B9-484C-B5DF-7AD78C42AC0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271146" y="3699004"/>
              <a:ext cx="0" cy="12281"/>
            </a:xfrm>
            <a:prstGeom prst="line">
              <a:avLst/>
            </a:prstGeom>
            <a:noFill/>
            <a:ln w="38100" cap="rnd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1112" name="Line 1704">
              <a:extLst>
                <a:ext uri="{FF2B5EF4-FFF2-40B4-BE49-F238E27FC236}">
                  <a16:creationId xmlns:a16="http://schemas.microsoft.com/office/drawing/2014/main" xmlns="" id="{3F88DBC2-F3BE-495F-A51E-A2B128FB7D4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271146" y="3699004"/>
              <a:ext cx="98251" cy="0"/>
            </a:xfrm>
            <a:prstGeom prst="line">
              <a:avLst/>
            </a:prstGeom>
            <a:noFill/>
            <a:ln w="38100" cap="rnd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1113" name="Line 1705">
              <a:extLst>
                <a:ext uri="{FF2B5EF4-FFF2-40B4-BE49-F238E27FC236}">
                  <a16:creationId xmlns:a16="http://schemas.microsoft.com/office/drawing/2014/main" xmlns="" id="{92E6183A-B82E-43D8-A022-F33297CBA2F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369396" y="3699004"/>
              <a:ext cx="16375" cy="0"/>
            </a:xfrm>
            <a:prstGeom prst="line">
              <a:avLst/>
            </a:prstGeom>
            <a:noFill/>
            <a:ln w="38100" cap="rnd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1114" name="Line 1706">
              <a:extLst>
                <a:ext uri="{FF2B5EF4-FFF2-40B4-BE49-F238E27FC236}">
                  <a16:creationId xmlns:a16="http://schemas.microsoft.com/office/drawing/2014/main" xmlns="" id="{EB074D56-AA54-4D7A-923B-CB2B86F9BBD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385771" y="3676489"/>
              <a:ext cx="0" cy="22516"/>
            </a:xfrm>
            <a:prstGeom prst="line">
              <a:avLst/>
            </a:prstGeom>
            <a:noFill/>
            <a:ln w="38100" cap="rnd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1115" name="Line 1707">
              <a:extLst>
                <a:ext uri="{FF2B5EF4-FFF2-40B4-BE49-F238E27FC236}">
                  <a16:creationId xmlns:a16="http://schemas.microsoft.com/office/drawing/2014/main" xmlns="" id="{72E4937A-5B7F-4111-8FED-589DABE4662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385771" y="3676489"/>
              <a:ext cx="32750" cy="0"/>
            </a:xfrm>
            <a:prstGeom prst="line">
              <a:avLst/>
            </a:prstGeom>
            <a:noFill/>
            <a:ln w="38100" cap="rnd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1116" name="Line 1708">
              <a:extLst>
                <a:ext uri="{FF2B5EF4-FFF2-40B4-BE49-F238E27FC236}">
                  <a16:creationId xmlns:a16="http://schemas.microsoft.com/office/drawing/2014/main" xmlns="" id="{0878F497-D24B-4DED-A769-A5177B7ACE4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418522" y="3664207"/>
              <a:ext cx="0" cy="12281"/>
            </a:xfrm>
            <a:prstGeom prst="line">
              <a:avLst/>
            </a:prstGeom>
            <a:noFill/>
            <a:ln w="38100" cap="rnd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1117" name="Line 1709">
              <a:extLst>
                <a:ext uri="{FF2B5EF4-FFF2-40B4-BE49-F238E27FC236}">
                  <a16:creationId xmlns:a16="http://schemas.microsoft.com/office/drawing/2014/main" xmlns="" id="{A6C20D79-ED11-4A4F-9EBD-B5B50741D42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418522" y="3664207"/>
              <a:ext cx="49125" cy="0"/>
            </a:xfrm>
            <a:prstGeom prst="line">
              <a:avLst/>
            </a:prstGeom>
            <a:noFill/>
            <a:ln w="38100" cap="rnd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1118" name="Line 1710">
              <a:extLst>
                <a:ext uri="{FF2B5EF4-FFF2-40B4-BE49-F238E27FC236}">
                  <a16:creationId xmlns:a16="http://schemas.microsoft.com/office/drawing/2014/main" xmlns="" id="{44AECC5E-987B-49A5-A40A-C7132DC2A0E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467647" y="3664207"/>
              <a:ext cx="67548" cy="0"/>
            </a:xfrm>
            <a:prstGeom prst="line">
              <a:avLst/>
            </a:prstGeom>
            <a:noFill/>
            <a:ln w="38100" cap="rnd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1119" name="Line 1711">
              <a:extLst>
                <a:ext uri="{FF2B5EF4-FFF2-40B4-BE49-F238E27FC236}">
                  <a16:creationId xmlns:a16="http://schemas.microsoft.com/office/drawing/2014/main" xmlns="" id="{59E862B1-AE28-4575-8174-FFFF02436B0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535195" y="3664207"/>
              <a:ext cx="16375" cy="0"/>
            </a:xfrm>
            <a:prstGeom prst="line">
              <a:avLst/>
            </a:prstGeom>
            <a:noFill/>
            <a:ln w="38100" cap="rnd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1120" name="Line 1712">
              <a:extLst>
                <a:ext uri="{FF2B5EF4-FFF2-40B4-BE49-F238E27FC236}">
                  <a16:creationId xmlns:a16="http://schemas.microsoft.com/office/drawing/2014/main" xmlns="" id="{440F2220-DD24-4560-8327-26408FBD7E7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551570" y="3651926"/>
              <a:ext cx="0" cy="12281"/>
            </a:xfrm>
            <a:prstGeom prst="line">
              <a:avLst/>
            </a:prstGeom>
            <a:noFill/>
            <a:ln w="38100" cap="rnd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1121" name="Line 1713">
              <a:extLst>
                <a:ext uri="{FF2B5EF4-FFF2-40B4-BE49-F238E27FC236}">
                  <a16:creationId xmlns:a16="http://schemas.microsoft.com/office/drawing/2014/main" xmlns="" id="{19072ADB-EC70-47DD-95F0-82FCC87F37B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551570" y="3651926"/>
              <a:ext cx="16375" cy="0"/>
            </a:xfrm>
            <a:prstGeom prst="line">
              <a:avLst/>
            </a:prstGeom>
            <a:noFill/>
            <a:ln w="38100" cap="rnd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1122" name="Line 1714">
              <a:extLst>
                <a:ext uri="{FF2B5EF4-FFF2-40B4-BE49-F238E27FC236}">
                  <a16:creationId xmlns:a16="http://schemas.microsoft.com/office/drawing/2014/main" xmlns="" id="{8BC12560-0F03-4E82-8DBE-7FAD2925AC8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567945" y="3641691"/>
              <a:ext cx="0" cy="10235"/>
            </a:xfrm>
            <a:prstGeom prst="line">
              <a:avLst/>
            </a:prstGeom>
            <a:noFill/>
            <a:ln w="38100" cap="rnd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1123" name="Line 1715">
              <a:extLst>
                <a:ext uri="{FF2B5EF4-FFF2-40B4-BE49-F238E27FC236}">
                  <a16:creationId xmlns:a16="http://schemas.microsoft.com/office/drawing/2014/main" xmlns="" id="{B43F7124-397F-485E-AC1B-4DDBB4E93D6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567945" y="3641691"/>
              <a:ext cx="16375" cy="0"/>
            </a:xfrm>
            <a:prstGeom prst="line">
              <a:avLst/>
            </a:prstGeom>
            <a:noFill/>
            <a:ln w="38100" cap="rnd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1124" name="Line 1716">
              <a:extLst>
                <a:ext uri="{FF2B5EF4-FFF2-40B4-BE49-F238E27FC236}">
                  <a16:creationId xmlns:a16="http://schemas.microsoft.com/office/drawing/2014/main" xmlns="" id="{1E527A0F-BB0E-43AE-B4EC-D77FDE874D9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584320" y="3641691"/>
              <a:ext cx="133049" cy="0"/>
            </a:xfrm>
            <a:prstGeom prst="line">
              <a:avLst/>
            </a:prstGeom>
            <a:noFill/>
            <a:ln w="38100" cap="rnd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</p:grpSp>
      <p:sp>
        <p:nvSpPr>
          <p:cNvPr id="1126" name="Freeform: Shape 1125">
            <a:extLst>
              <a:ext uri="{FF2B5EF4-FFF2-40B4-BE49-F238E27FC236}">
                <a16:creationId xmlns:a16="http://schemas.microsoft.com/office/drawing/2014/main" xmlns="" id="{4B43D516-1847-49CD-8928-C4BD18B5AD09}"/>
              </a:ext>
            </a:extLst>
          </p:cNvPr>
          <p:cNvSpPr/>
          <p:nvPr/>
        </p:nvSpPr>
        <p:spPr>
          <a:xfrm>
            <a:off x="3542226" y="1318876"/>
            <a:ext cx="5581823" cy="3748796"/>
          </a:xfrm>
          <a:custGeom>
            <a:avLst/>
            <a:gdLst>
              <a:gd name="connsiteX0" fmla="*/ 0 w 6029540"/>
              <a:gd name="connsiteY0" fmla="*/ 0 h 4049486"/>
              <a:gd name="connsiteX1" fmla="*/ 0 w 6029540"/>
              <a:gd name="connsiteY1" fmla="*/ 4049486 h 4049486"/>
              <a:gd name="connsiteX2" fmla="*/ 6029540 w 6029540"/>
              <a:gd name="connsiteY2" fmla="*/ 4049486 h 4049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029540" h="4049486">
                <a:moveTo>
                  <a:pt x="0" y="0"/>
                </a:moveTo>
                <a:lnTo>
                  <a:pt x="0" y="4049486"/>
                </a:lnTo>
                <a:lnTo>
                  <a:pt x="6029540" y="4049486"/>
                </a:lnTo>
              </a:path>
            </a:pathLst>
          </a:cu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rgbClr val="FFFFFF"/>
              </a:solidFill>
            </a:endParaRPr>
          </a:p>
        </p:txBody>
      </p:sp>
      <p:sp>
        <p:nvSpPr>
          <p:cNvPr id="1129" name="Rectangle 719">
            <a:extLst>
              <a:ext uri="{FF2B5EF4-FFF2-40B4-BE49-F238E27FC236}">
                <a16:creationId xmlns:a16="http://schemas.microsoft.com/office/drawing/2014/main" xmlns="" id="{26D23C91-4FC6-4A6C-ACE5-1B9B7C5A4B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08774" y="3321278"/>
            <a:ext cx="255191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en-US" altLang="en-US" sz="1400" b="1" dirty="0">
                <a:solidFill>
                  <a:srgbClr val="7F134C"/>
                </a:solidFill>
                <a:latin typeface="Arial" panose="020B0604020202020204"/>
              </a:rPr>
              <a:t>Ticagrelor Monotherapy: 3.9%</a:t>
            </a:r>
          </a:p>
        </p:txBody>
      </p:sp>
      <p:sp>
        <p:nvSpPr>
          <p:cNvPr id="1130" name="Rectangle 725">
            <a:extLst>
              <a:ext uri="{FF2B5EF4-FFF2-40B4-BE49-F238E27FC236}">
                <a16:creationId xmlns:a16="http://schemas.microsoft.com/office/drawing/2014/main" xmlns="" id="{D946090E-7920-4873-A5B4-D59A59E5D4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24015" y="3918819"/>
            <a:ext cx="1898854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en-US" altLang="en-US" sz="1400" b="1" dirty="0">
                <a:solidFill>
                  <a:srgbClr val="0D3759"/>
                </a:solidFill>
                <a:latin typeface="Arial" panose="020B0604020202020204"/>
              </a:rPr>
              <a:t>Ticagrelor DAPT: 3.9%</a:t>
            </a:r>
          </a:p>
        </p:txBody>
      </p:sp>
      <p:sp>
        <p:nvSpPr>
          <p:cNvPr id="1131" name="Rectangle 743">
            <a:extLst>
              <a:ext uri="{FF2B5EF4-FFF2-40B4-BE49-F238E27FC236}">
                <a16:creationId xmlns:a16="http://schemas.microsoft.com/office/drawing/2014/main" xmlns="" id="{086CEC1E-542C-43D5-83D9-7364DFE8CD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5896" y="1230835"/>
            <a:ext cx="476194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b="1" dirty="0">
                <a:solidFill>
                  <a:srgbClr val="000000"/>
                </a:solidFill>
                <a:latin typeface="Arial" panose="020B0604020202020204"/>
              </a:rPr>
              <a:t>Composite of All-Cause Death, MI or Stroke</a:t>
            </a:r>
            <a:endParaRPr lang="en-US" altLang="en-US" sz="1600" b="1" dirty="0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1132" name="TextBox 1131">
            <a:extLst>
              <a:ext uri="{FF2B5EF4-FFF2-40B4-BE49-F238E27FC236}">
                <a16:creationId xmlns:a16="http://schemas.microsoft.com/office/drawing/2014/main" xmlns="" id="{BBB4F92E-6880-496C-8DA2-CF352420BB3F}"/>
              </a:ext>
            </a:extLst>
          </p:cNvPr>
          <p:cNvSpPr txBox="1"/>
          <p:nvPr/>
        </p:nvSpPr>
        <p:spPr>
          <a:xfrm>
            <a:off x="3976023" y="2034561"/>
            <a:ext cx="2377003" cy="73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200" dirty="0">
                <a:solidFill>
                  <a:srgbClr val="7F134C"/>
                </a:solidFill>
                <a:cs typeface="Arial" panose="020B0604020202020204" pitchFamily="34" charset="0"/>
              </a:rPr>
              <a:t>Monotherapy</a:t>
            </a:r>
            <a:r>
              <a:rPr lang="en-US" sz="1200" dirty="0">
                <a:solidFill>
                  <a:srgbClr val="000000"/>
                </a:solidFill>
                <a:cs typeface="Arial" panose="020B0604020202020204" pitchFamily="34" charset="0"/>
              </a:rPr>
              <a:t> vs. </a:t>
            </a:r>
            <a:r>
              <a:rPr lang="en-US" sz="1200" dirty="0">
                <a:solidFill>
                  <a:srgbClr val="0D3759"/>
                </a:solidFill>
                <a:cs typeface="Arial" panose="020B0604020202020204" pitchFamily="34" charset="0"/>
              </a:rPr>
              <a:t>DAPT</a:t>
            </a:r>
          </a:p>
          <a:p>
            <a:pPr>
              <a:lnSpc>
                <a:spcPct val="120000"/>
              </a:lnSpc>
            </a:pPr>
            <a:r>
              <a:rPr lang="en-US" sz="1200" dirty="0">
                <a:solidFill>
                  <a:srgbClr val="000000"/>
                </a:solidFill>
                <a:cs typeface="Arial" panose="020B0604020202020204" pitchFamily="34" charset="0"/>
              </a:rPr>
              <a:t>HR 0.99 (95% CI 0.78-1.25)</a:t>
            </a:r>
          </a:p>
          <a:p>
            <a:pPr>
              <a:lnSpc>
                <a:spcPct val="120000"/>
              </a:lnSpc>
            </a:pPr>
            <a:r>
              <a:rPr lang="en-US" sz="1200" dirty="0">
                <a:solidFill>
                  <a:srgbClr val="000000"/>
                </a:solidFill>
                <a:cs typeface="Arial" panose="020B0604020202020204" pitchFamily="34" charset="0"/>
              </a:rPr>
              <a:t>Non-inferiority p&lt;0.001</a:t>
            </a:r>
            <a:r>
              <a:rPr lang="en-US" sz="1200" baseline="30000" dirty="0">
                <a:solidFill>
                  <a:srgbClr val="000000"/>
                </a:solidFill>
                <a:cs typeface="Arial" panose="020B0604020202020204" pitchFamily="34" charset="0"/>
              </a:rPr>
              <a:t>a</a:t>
            </a:r>
            <a:endParaRPr lang="en-US" sz="12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133" name="Rectangle 566">
            <a:extLst>
              <a:ext uri="{FF2B5EF4-FFF2-40B4-BE49-F238E27FC236}">
                <a16:creationId xmlns:a16="http://schemas.microsoft.com/office/drawing/2014/main" xmlns="" id="{C917F3CC-5049-4400-BEB9-A6E92F63EE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9236" y="5882272"/>
            <a:ext cx="339837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200" dirty="0">
                <a:solidFill>
                  <a:srgbClr val="7F134C"/>
                </a:solidFill>
                <a:latin typeface="Arial" panose="020B0604020202020204"/>
              </a:rPr>
              <a:t>3524</a:t>
            </a:r>
            <a:endParaRPr lang="en-US" altLang="en-US" sz="1400" dirty="0">
              <a:solidFill>
                <a:srgbClr val="7F134C"/>
              </a:solidFill>
              <a:latin typeface="Arial" panose="020B0604020202020204"/>
            </a:endParaRPr>
          </a:p>
        </p:txBody>
      </p:sp>
      <p:sp>
        <p:nvSpPr>
          <p:cNvPr id="1134" name="Rectangle 567">
            <a:extLst>
              <a:ext uri="{FF2B5EF4-FFF2-40B4-BE49-F238E27FC236}">
                <a16:creationId xmlns:a16="http://schemas.microsoft.com/office/drawing/2014/main" xmlns="" id="{27986358-70BB-4518-A942-2625A3FE09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4855" y="5882272"/>
            <a:ext cx="339837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200" dirty="0">
                <a:solidFill>
                  <a:srgbClr val="7F134C"/>
                </a:solidFill>
                <a:latin typeface="Arial" panose="020B0604020202020204"/>
              </a:rPr>
              <a:t>3457</a:t>
            </a:r>
            <a:endParaRPr lang="en-US" altLang="en-US" sz="1400" dirty="0">
              <a:solidFill>
                <a:srgbClr val="7F134C"/>
              </a:solidFill>
              <a:latin typeface="Arial" panose="020B0604020202020204"/>
            </a:endParaRPr>
          </a:p>
        </p:txBody>
      </p:sp>
      <p:sp>
        <p:nvSpPr>
          <p:cNvPr id="1135" name="Rectangle 568">
            <a:extLst>
              <a:ext uri="{FF2B5EF4-FFF2-40B4-BE49-F238E27FC236}">
                <a16:creationId xmlns:a16="http://schemas.microsoft.com/office/drawing/2014/main" xmlns="" id="{1762C307-0120-454B-BC2A-5679CC4D96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81929" y="5882272"/>
            <a:ext cx="339837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200" dirty="0">
                <a:solidFill>
                  <a:srgbClr val="7F134C"/>
                </a:solidFill>
                <a:latin typeface="Arial" panose="020B0604020202020204"/>
              </a:rPr>
              <a:t>3412</a:t>
            </a:r>
            <a:endParaRPr lang="en-US" altLang="en-US" sz="1400" dirty="0">
              <a:solidFill>
                <a:srgbClr val="7F134C"/>
              </a:solidFill>
              <a:latin typeface="Arial" panose="020B0604020202020204"/>
            </a:endParaRPr>
          </a:p>
        </p:txBody>
      </p:sp>
      <p:sp>
        <p:nvSpPr>
          <p:cNvPr id="1136" name="Rectangle 569">
            <a:extLst>
              <a:ext uri="{FF2B5EF4-FFF2-40B4-BE49-F238E27FC236}">
                <a16:creationId xmlns:a16="http://schemas.microsoft.com/office/drawing/2014/main" xmlns="" id="{2047D6A7-1806-43B4-A82F-1780752EFD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79002" y="5882272"/>
            <a:ext cx="339837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200" dirty="0">
                <a:solidFill>
                  <a:srgbClr val="7F134C"/>
                </a:solidFill>
                <a:latin typeface="Arial" panose="020B0604020202020204"/>
              </a:rPr>
              <a:t>3365</a:t>
            </a:r>
            <a:endParaRPr lang="en-US" altLang="en-US" sz="1400" dirty="0">
              <a:solidFill>
                <a:srgbClr val="7F134C"/>
              </a:solidFill>
              <a:latin typeface="Arial" panose="020B0604020202020204"/>
            </a:endParaRPr>
          </a:p>
        </p:txBody>
      </p:sp>
      <p:sp>
        <p:nvSpPr>
          <p:cNvPr id="1137" name="Rectangle 570">
            <a:extLst>
              <a:ext uri="{FF2B5EF4-FFF2-40B4-BE49-F238E27FC236}">
                <a16:creationId xmlns:a16="http://schemas.microsoft.com/office/drawing/2014/main" xmlns="" id="{EABE41DE-4C3A-46D3-BCA1-9479C7FAE7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74621" y="5882272"/>
            <a:ext cx="339837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200" dirty="0">
                <a:solidFill>
                  <a:srgbClr val="7F134C"/>
                </a:solidFill>
                <a:latin typeface="Arial" panose="020B0604020202020204"/>
              </a:rPr>
              <a:t>3330</a:t>
            </a:r>
            <a:endParaRPr lang="en-US" altLang="en-US" sz="1400" dirty="0">
              <a:solidFill>
                <a:srgbClr val="7F134C"/>
              </a:solidFill>
              <a:latin typeface="Arial" panose="020B0604020202020204"/>
            </a:endParaRPr>
          </a:p>
        </p:txBody>
      </p:sp>
      <p:sp>
        <p:nvSpPr>
          <p:cNvPr id="1138" name="Rectangle 572">
            <a:extLst>
              <a:ext uri="{FF2B5EF4-FFF2-40B4-BE49-F238E27FC236}">
                <a16:creationId xmlns:a16="http://schemas.microsoft.com/office/drawing/2014/main" xmlns="" id="{3F0758C1-93B7-4039-8E5E-D59114EC28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93088" y="5688821"/>
            <a:ext cx="339837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200" dirty="0">
                <a:solidFill>
                  <a:srgbClr val="0D3759"/>
                </a:solidFill>
                <a:latin typeface="Arial" panose="020B0604020202020204"/>
              </a:rPr>
              <a:t>3515</a:t>
            </a:r>
            <a:endParaRPr lang="en-US" altLang="en-US" sz="1400" dirty="0">
              <a:solidFill>
                <a:srgbClr val="0D3759"/>
              </a:solidFill>
              <a:latin typeface="Arial" panose="020B0604020202020204"/>
            </a:endParaRPr>
          </a:p>
        </p:txBody>
      </p:sp>
      <p:sp>
        <p:nvSpPr>
          <p:cNvPr id="1139" name="Rectangle 573">
            <a:extLst>
              <a:ext uri="{FF2B5EF4-FFF2-40B4-BE49-F238E27FC236}">
                <a16:creationId xmlns:a16="http://schemas.microsoft.com/office/drawing/2014/main" xmlns="" id="{33FE3AC8-C1F5-4563-8657-CCA1560609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77275" y="5688821"/>
            <a:ext cx="339837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200" dirty="0">
                <a:solidFill>
                  <a:srgbClr val="0D3759"/>
                </a:solidFill>
                <a:latin typeface="Arial" panose="020B0604020202020204"/>
              </a:rPr>
              <a:t>3466</a:t>
            </a:r>
            <a:endParaRPr lang="en-US" altLang="en-US" sz="1400" dirty="0">
              <a:solidFill>
                <a:srgbClr val="0D3759"/>
              </a:solidFill>
              <a:latin typeface="Arial" panose="020B0604020202020204"/>
            </a:endParaRPr>
          </a:p>
        </p:txBody>
      </p:sp>
      <p:sp>
        <p:nvSpPr>
          <p:cNvPr id="1140" name="Rectangle 574">
            <a:extLst>
              <a:ext uri="{FF2B5EF4-FFF2-40B4-BE49-F238E27FC236}">
                <a16:creationId xmlns:a16="http://schemas.microsoft.com/office/drawing/2014/main" xmlns="" id="{6E6455A7-8DE1-4D99-8ECC-85F1203095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4349" y="5688821"/>
            <a:ext cx="339837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200" dirty="0">
                <a:solidFill>
                  <a:srgbClr val="0D3759"/>
                </a:solidFill>
                <a:latin typeface="Arial" panose="020B0604020202020204"/>
              </a:rPr>
              <a:t>3415</a:t>
            </a:r>
            <a:endParaRPr lang="en-US" altLang="en-US" sz="1400" dirty="0">
              <a:solidFill>
                <a:srgbClr val="0D3759"/>
              </a:solidFill>
              <a:latin typeface="Arial" panose="020B0604020202020204"/>
            </a:endParaRPr>
          </a:p>
        </p:txBody>
      </p:sp>
      <p:sp>
        <p:nvSpPr>
          <p:cNvPr id="1141" name="Rectangle 575">
            <a:extLst>
              <a:ext uri="{FF2B5EF4-FFF2-40B4-BE49-F238E27FC236}">
                <a16:creationId xmlns:a16="http://schemas.microsoft.com/office/drawing/2014/main" xmlns="" id="{4638D4C9-7749-46A8-B19B-A367D5B944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82852" y="5688821"/>
            <a:ext cx="339837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200" dirty="0">
                <a:solidFill>
                  <a:srgbClr val="0D3759"/>
                </a:solidFill>
                <a:latin typeface="Arial" panose="020B0604020202020204"/>
              </a:rPr>
              <a:t>3361</a:t>
            </a:r>
            <a:endParaRPr lang="en-US" altLang="en-US" sz="1400" dirty="0">
              <a:solidFill>
                <a:srgbClr val="0D3759"/>
              </a:solidFill>
              <a:latin typeface="Arial" panose="020B0604020202020204"/>
            </a:endParaRPr>
          </a:p>
        </p:txBody>
      </p:sp>
      <p:sp>
        <p:nvSpPr>
          <p:cNvPr id="1142" name="Rectangle 576">
            <a:extLst>
              <a:ext uri="{FF2B5EF4-FFF2-40B4-BE49-F238E27FC236}">
                <a16:creationId xmlns:a16="http://schemas.microsoft.com/office/drawing/2014/main" xmlns="" id="{3F8975E6-AB0B-447C-B687-B626AFEB6A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67041" y="5688821"/>
            <a:ext cx="339837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200" dirty="0">
                <a:solidFill>
                  <a:srgbClr val="0D3759"/>
                </a:solidFill>
                <a:latin typeface="Arial" panose="020B0604020202020204"/>
              </a:rPr>
              <a:t>3320</a:t>
            </a:r>
            <a:endParaRPr lang="en-US" altLang="en-US" sz="1400" dirty="0">
              <a:solidFill>
                <a:srgbClr val="0D3759"/>
              </a:solidFill>
              <a:latin typeface="Arial" panose="020B0604020202020204"/>
            </a:endParaRPr>
          </a:p>
        </p:txBody>
      </p:sp>
      <p:sp>
        <p:nvSpPr>
          <p:cNvPr id="1143" name="Rectangle 719">
            <a:extLst>
              <a:ext uri="{FF2B5EF4-FFF2-40B4-BE49-F238E27FC236}">
                <a16:creationId xmlns:a16="http://schemas.microsoft.com/office/drawing/2014/main" xmlns="" id="{22517B04-9C2F-456C-95EB-25AE68E6AB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2408" y="5882728"/>
            <a:ext cx="1750929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en-US" altLang="en-US" sz="1200" b="1" dirty="0">
                <a:solidFill>
                  <a:srgbClr val="7F134C"/>
                </a:solidFill>
                <a:latin typeface="Arial" panose="020B0604020202020204"/>
              </a:rPr>
              <a:t>Ticagrelor Monotherapy</a:t>
            </a:r>
            <a:endParaRPr lang="en-US" altLang="en-US" sz="1400" b="1" dirty="0">
              <a:solidFill>
                <a:srgbClr val="7F134C"/>
              </a:solidFill>
              <a:latin typeface="Arial" panose="020B0604020202020204"/>
            </a:endParaRPr>
          </a:p>
        </p:txBody>
      </p:sp>
      <p:sp>
        <p:nvSpPr>
          <p:cNvPr id="1144" name="Rectangle 725">
            <a:extLst>
              <a:ext uri="{FF2B5EF4-FFF2-40B4-BE49-F238E27FC236}">
                <a16:creationId xmlns:a16="http://schemas.microsoft.com/office/drawing/2014/main" xmlns="" id="{D2C01406-F25E-4000-A9FB-A864D037A3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33425" y="5686963"/>
            <a:ext cx="1202701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en-US" altLang="en-US" sz="1200" b="1" dirty="0">
                <a:solidFill>
                  <a:srgbClr val="0D3759"/>
                </a:solidFill>
                <a:latin typeface="Arial" panose="020B0604020202020204"/>
              </a:rPr>
              <a:t>Ticagrelor DAPT</a:t>
            </a:r>
            <a:endParaRPr lang="en-US" altLang="en-US" sz="1400" b="1" dirty="0">
              <a:solidFill>
                <a:srgbClr val="0D3759"/>
              </a:solidFill>
              <a:latin typeface="Arial" panose="020B0604020202020204"/>
            </a:endParaRPr>
          </a:p>
        </p:txBody>
      </p:sp>
      <p:sp>
        <p:nvSpPr>
          <p:cNvPr id="1145" name="Rectangle 726">
            <a:extLst>
              <a:ext uri="{FF2B5EF4-FFF2-40B4-BE49-F238E27FC236}">
                <a16:creationId xmlns:a16="http://schemas.microsoft.com/office/drawing/2014/main" xmlns="" id="{1DFA80BE-2109-46C6-ADEA-EF379D1738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5001" y="5465867"/>
            <a:ext cx="107561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en-US" altLang="en-US" sz="1200" b="1" dirty="0">
                <a:solidFill>
                  <a:srgbClr val="000000"/>
                </a:solidFill>
                <a:latin typeface="Arial" panose="020B0604020202020204"/>
              </a:rPr>
              <a:t>Number at risk</a:t>
            </a:r>
            <a:endParaRPr lang="en-US" altLang="en-US" sz="1400" b="1" dirty="0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1146" name="TextBox 1145">
            <a:extLst>
              <a:ext uri="{FF2B5EF4-FFF2-40B4-BE49-F238E27FC236}">
                <a16:creationId xmlns:a16="http://schemas.microsoft.com/office/drawing/2014/main" xmlns="" id="{B555EF51-6DAB-4A45-AA4F-A647FDB4F270}"/>
              </a:ext>
            </a:extLst>
          </p:cNvPr>
          <p:cNvSpPr txBox="1"/>
          <p:nvPr/>
        </p:nvSpPr>
        <p:spPr>
          <a:xfrm>
            <a:off x="5099047" y="5372358"/>
            <a:ext cx="26789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Clr>
                <a:srgbClr val="7F134C"/>
              </a:buClr>
            </a:pPr>
            <a:r>
              <a:rPr lang="en-US" sz="1400" b="1" dirty="0">
                <a:solidFill>
                  <a:srgbClr val="000000"/>
                </a:solidFill>
              </a:rPr>
              <a:t>Months Since Randomization</a:t>
            </a:r>
          </a:p>
        </p:txBody>
      </p:sp>
      <p:sp>
        <p:nvSpPr>
          <p:cNvPr id="1152" name="Line 728">
            <a:extLst>
              <a:ext uri="{FF2B5EF4-FFF2-40B4-BE49-F238E27FC236}">
                <a16:creationId xmlns:a16="http://schemas.microsoft.com/office/drawing/2014/main" xmlns="" id="{9556C984-23D4-4B20-932E-91AE95FB8A12}"/>
              </a:ext>
            </a:extLst>
          </p:cNvPr>
          <p:cNvSpPr>
            <a:spLocks noChangeShapeType="1"/>
          </p:cNvSpPr>
          <p:nvPr/>
        </p:nvSpPr>
        <p:spPr bwMode="auto">
          <a:xfrm>
            <a:off x="3542974" y="5077428"/>
            <a:ext cx="0" cy="82299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solidFill>
                <a:srgbClr val="000000"/>
              </a:solidFill>
            </a:endParaRPr>
          </a:p>
        </p:txBody>
      </p:sp>
      <p:sp>
        <p:nvSpPr>
          <p:cNvPr id="1153" name="Line 728">
            <a:extLst>
              <a:ext uri="{FF2B5EF4-FFF2-40B4-BE49-F238E27FC236}">
                <a16:creationId xmlns:a16="http://schemas.microsoft.com/office/drawing/2014/main" xmlns="" id="{201F778A-C910-4CCD-A223-34466D72DA0B}"/>
              </a:ext>
            </a:extLst>
          </p:cNvPr>
          <p:cNvSpPr>
            <a:spLocks noChangeShapeType="1"/>
          </p:cNvSpPr>
          <p:nvPr/>
        </p:nvSpPr>
        <p:spPr bwMode="auto">
          <a:xfrm>
            <a:off x="4928146" y="5077428"/>
            <a:ext cx="0" cy="82299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solidFill>
                <a:srgbClr val="000000"/>
              </a:solidFill>
            </a:endParaRPr>
          </a:p>
        </p:txBody>
      </p:sp>
      <p:sp>
        <p:nvSpPr>
          <p:cNvPr id="1154" name="Line 728">
            <a:extLst>
              <a:ext uri="{FF2B5EF4-FFF2-40B4-BE49-F238E27FC236}">
                <a16:creationId xmlns:a16="http://schemas.microsoft.com/office/drawing/2014/main" xmlns="" id="{D26D73E1-8028-436C-A4CA-33537FFCF758}"/>
              </a:ext>
            </a:extLst>
          </p:cNvPr>
          <p:cNvSpPr>
            <a:spLocks noChangeShapeType="1"/>
          </p:cNvSpPr>
          <p:nvPr/>
        </p:nvSpPr>
        <p:spPr bwMode="auto">
          <a:xfrm>
            <a:off x="6313319" y="5077428"/>
            <a:ext cx="0" cy="82299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solidFill>
                <a:srgbClr val="000000"/>
              </a:solidFill>
            </a:endParaRPr>
          </a:p>
        </p:txBody>
      </p:sp>
      <p:sp>
        <p:nvSpPr>
          <p:cNvPr id="1155" name="Line 728">
            <a:extLst>
              <a:ext uri="{FF2B5EF4-FFF2-40B4-BE49-F238E27FC236}">
                <a16:creationId xmlns:a16="http://schemas.microsoft.com/office/drawing/2014/main" xmlns="" id="{54F62098-2A40-46EC-AD7F-797B55D84F20}"/>
              </a:ext>
            </a:extLst>
          </p:cNvPr>
          <p:cNvSpPr>
            <a:spLocks noChangeShapeType="1"/>
          </p:cNvSpPr>
          <p:nvPr/>
        </p:nvSpPr>
        <p:spPr bwMode="auto">
          <a:xfrm>
            <a:off x="7716173" y="5077428"/>
            <a:ext cx="0" cy="82299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solidFill>
                <a:srgbClr val="000000"/>
              </a:solidFill>
            </a:endParaRPr>
          </a:p>
        </p:txBody>
      </p:sp>
      <p:sp>
        <p:nvSpPr>
          <p:cNvPr id="1156" name="Line 728">
            <a:extLst>
              <a:ext uri="{FF2B5EF4-FFF2-40B4-BE49-F238E27FC236}">
                <a16:creationId xmlns:a16="http://schemas.microsoft.com/office/drawing/2014/main" xmlns="" id="{1628DB66-3A9F-4DBE-80B9-671B2B7F318D}"/>
              </a:ext>
            </a:extLst>
          </p:cNvPr>
          <p:cNvSpPr>
            <a:spLocks noChangeShapeType="1"/>
          </p:cNvSpPr>
          <p:nvPr/>
        </p:nvSpPr>
        <p:spPr bwMode="auto">
          <a:xfrm>
            <a:off x="9114987" y="5077428"/>
            <a:ext cx="0" cy="82299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9336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935" y="787400"/>
            <a:ext cx="11032165" cy="416164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3" name="תמונה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45460" y="6430856"/>
            <a:ext cx="2149880" cy="244688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  <p:extLst>
      <p:ext uri="{BB962C8B-B14F-4D97-AF65-F5344CB8AC3E}">
        <p14:creationId xmlns:p14="http://schemas.microsoft.com/office/powerpoint/2010/main" val="2557334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angle 58">
            <a:extLst>
              <a:ext uri="{FF2B5EF4-FFF2-40B4-BE49-F238E27FC236}">
                <a16:creationId xmlns:a16="http://schemas.microsoft.com/office/drawing/2014/main" xmlns="" id="{55CC7CC8-9D9B-4212-8C72-43745A9B084F}"/>
              </a:ext>
            </a:extLst>
          </p:cNvPr>
          <p:cNvSpPr/>
          <p:nvPr/>
        </p:nvSpPr>
        <p:spPr>
          <a:xfrm>
            <a:off x="4183003" y="2790058"/>
            <a:ext cx="7374140" cy="15447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xmlns="" id="{C46760DF-7394-410C-B8E5-B0D37CF42915}"/>
              </a:ext>
            </a:extLst>
          </p:cNvPr>
          <p:cNvSpPr/>
          <p:nvPr/>
        </p:nvSpPr>
        <p:spPr>
          <a:xfrm>
            <a:off x="4159521" y="1306689"/>
            <a:ext cx="7404789" cy="124513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GLOBAL LEADERS: Study Design</a:t>
            </a:r>
            <a:endParaRPr lang="en-US" baseline="30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432E5-F8E0-41AE-9A6B-AD730338B005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13"/>
          </p:nvPr>
        </p:nvSpPr>
        <p:spPr>
          <a:xfrm>
            <a:off x="457200" y="5474860"/>
            <a:ext cx="9516140" cy="134832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Note:  A ticagrelor 180 mg LD was given irrespective of previous exposure to clopidogrel, if patients did not yet receive a LD for ticagrelor or prasugrel, or received a LD of prasugrel within 5 days of randomization but did not continue with maintenance therapy. Clopidogrel 600 mg LD was given to patients who have not received a LD of clopidogrel or have not received prasugrel for ≥5 days prior randomization. </a:t>
            </a:r>
            <a:r>
              <a:rPr lang="en-US" altLang="en-US" dirty="0"/>
              <a:t>For patients not previously receiving ASA, a loading dose of 325 mg was preferred (160 mg-500 mg allowed).</a:t>
            </a:r>
            <a:r>
              <a:rPr lang="en-US" baseline="30000" dirty="0"/>
              <a:t>1,2</a:t>
            </a:r>
            <a:endParaRPr lang="en-US" dirty="0"/>
          </a:p>
          <a:p>
            <a:pPr>
              <a:spcBef>
                <a:spcPts val="0"/>
              </a:spcBef>
            </a:pPr>
            <a:r>
              <a:rPr lang="en-US" baseline="30000" dirty="0"/>
              <a:t>a</a:t>
            </a:r>
            <a:r>
              <a:rPr lang="en-US" dirty="0"/>
              <a:t>Stable CAD patients already on maintenance treatment with ticagrelor or prasugrel could continue with ticagrelor treatment.</a:t>
            </a:r>
            <a:r>
              <a:rPr lang="en-US" baseline="30000" dirty="0"/>
              <a:t>1 </a:t>
            </a:r>
          </a:p>
          <a:p>
            <a:pPr>
              <a:spcBef>
                <a:spcPts val="0"/>
              </a:spcBef>
            </a:pPr>
            <a:r>
              <a:rPr lang="en-US" baseline="30000" dirty="0"/>
              <a:t>b</a:t>
            </a:r>
            <a:r>
              <a:rPr lang="en-US" dirty="0"/>
              <a:t>Angiography data (Syntax Score) and ECGs were analyzed off-line by an independent Core Lab post-PCI and at 3 months and 2 years follow-up.</a:t>
            </a:r>
            <a:r>
              <a:rPr lang="en-US" baseline="30000" dirty="0"/>
              <a:t>2</a:t>
            </a:r>
          </a:p>
          <a:p>
            <a:r>
              <a:rPr lang="en-US" dirty="0"/>
              <a:t>1. Vranckx P et al. </a:t>
            </a:r>
            <a:r>
              <a:rPr lang="en-US" i="1" dirty="0"/>
              <a:t>EuroIntervention</a:t>
            </a:r>
            <a:r>
              <a:rPr lang="en-US" dirty="0"/>
              <a:t>. 2016;12:1239-1245; 2. Vranckx P et al. Supplementary appendix. </a:t>
            </a:r>
            <a:r>
              <a:rPr lang="en-US" i="1" dirty="0"/>
              <a:t>Lancet. </a:t>
            </a:r>
            <a:r>
              <a:rPr lang="en-US" dirty="0"/>
              <a:t>2018;392:940-949.</a:t>
            </a:r>
          </a:p>
        </p:txBody>
      </p:sp>
      <p:cxnSp>
        <p:nvCxnSpPr>
          <p:cNvPr id="13" name="Straight Connector 12"/>
          <p:cNvCxnSpPr>
            <a:cxnSpLocks/>
          </p:cNvCxnSpPr>
          <p:nvPr/>
        </p:nvCxnSpPr>
        <p:spPr bwMode="auto">
          <a:xfrm>
            <a:off x="2380035" y="2585033"/>
            <a:ext cx="1181873" cy="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Rounded Rectangle 10"/>
          <p:cNvSpPr/>
          <p:nvPr/>
        </p:nvSpPr>
        <p:spPr bwMode="auto">
          <a:xfrm>
            <a:off x="4184574" y="1306688"/>
            <a:ext cx="1339040" cy="641471"/>
          </a:xfrm>
          <a:prstGeom prst="roundRect">
            <a:avLst>
              <a:gd name="adj" fmla="val 0"/>
            </a:avLst>
          </a:prstGeom>
          <a:solidFill>
            <a:schemeClr val="bg1">
              <a:lumMod val="6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kern="0" dirty="0">
                <a:solidFill>
                  <a:schemeClr val="bg1"/>
                </a:solidFill>
                <a:cs typeface="Arial" panose="020B0604020202020204" pitchFamily="34" charset="0"/>
              </a:rPr>
              <a:t>ASA ≤100 mg QD MD</a:t>
            </a:r>
          </a:p>
        </p:txBody>
      </p:sp>
      <p:sp>
        <p:nvSpPr>
          <p:cNvPr id="14" name="Rounded Rectangle 13"/>
          <p:cNvSpPr/>
          <p:nvPr/>
        </p:nvSpPr>
        <p:spPr bwMode="auto">
          <a:xfrm>
            <a:off x="3033711" y="1642458"/>
            <a:ext cx="419348" cy="1917714"/>
          </a:xfrm>
          <a:prstGeom prst="roundRect">
            <a:avLst>
              <a:gd name="adj" fmla="val 0"/>
            </a:avLst>
          </a:prstGeom>
          <a:solidFill>
            <a:schemeClr val="accent5"/>
          </a:solidFill>
          <a:ln w="28575">
            <a:noFill/>
            <a:headEnd type="none" w="med" len="med"/>
            <a:tailEnd type="none" w="med" len="med"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vert270" wrap="squar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marL="88106" indent="-88106" algn="ctr"/>
            <a:r>
              <a:rPr lang="en-GB" sz="1050" b="1" dirty="0">
                <a:solidFill>
                  <a:srgbClr val="000000"/>
                </a:solidFill>
              </a:rPr>
              <a:t>Stratified by indication - stable CAD/ACS and site </a:t>
            </a:r>
          </a:p>
        </p:txBody>
      </p:sp>
      <p:sp>
        <p:nvSpPr>
          <p:cNvPr id="15" name="Rounded Rectangle 14"/>
          <p:cNvSpPr/>
          <p:nvPr/>
        </p:nvSpPr>
        <p:spPr bwMode="auto">
          <a:xfrm>
            <a:off x="454690" y="1642458"/>
            <a:ext cx="2196020" cy="1917714"/>
          </a:xfrm>
          <a:prstGeom prst="roundRect">
            <a:avLst>
              <a:gd name="adj" fmla="val 0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400" kern="0" dirty="0">
                <a:solidFill>
                  <a:schemeClr val="bg1"/>
                </a:solidFill>
                <a:latin typeface="Arial (Body)"/>
                <a:cs typeface="Arial" panose="020B0604020202020204" pitchFamily="34" charset="0"/>
              </a:rPr>
              <a:t>Open-label study of </a:t>
            </a:r>
            <a:r>
              <a:rPr lang="en-US" sz="1400" b="1" kern="0" dirty="0">
                <a:solidFill>
                  <a:schemeClr val="bg1"/>
                </a:solidFill>
                <a:latin typeface="Arial (Body)"/>
                <a:cs typeface="Arial" panose="020B0604020202020204" pitchFamily="34" charset="0"/>
              </a:rPr>
              <a:t>all-comers with ACS and stable CAD with any clinical indication for PCI</a:t>
            </a:r>
            <a:r>
              <a:rPr lang="en-US" sz="1400" kern="0" dirty="0">
                <a:solidFill>
                  <a:schemeClr val="bg1"/>
                </a:solidFill>
                <a:latin typeface="Arial (Body)"/>
                <a:cs typeface="Arial" panose="020B0604020202020204" pitchFamily="34" charset="0"/>
              </a:rPr>
              <a:t> with Biolimus-eluting stent and bivalirudin </a:t>
            </a:r>
            <a:br>
              <a:rPr lang="en-US" sz="1400" kern="0" dirty="0">
                <a:solidFill>
                  <a:schemeClr val="bg1"/>
                </a:solidFill>
                <a:latin typeface="Arial (Body)"/>
                <a:cs typeface="Arial" panose="020B0604020202020204" pitchFamily="34" charset="0"/>
              </a:rPr>
            </a:br>
            <a:r>
              <a:rPr lang="en-US" sz="1400" dirty="0">
                <a:solidFill>
                  <a:schemeClr val="bg1"/>
                </a:solidFill>
              </a:rPr>
              <a:t>(N=</a:t>
            </a:r>
            <a:r>
              <a:rPr lang="en-US" sz="1400" dirty="0">
                <a:solidFill>
                  <a:schemeClr val="bg1"/>
                </a:solidFill>
                <a:sym typeface="Symbol" panose="05050102010706020507" pitchFamily="18" charset="2"/>
              </a:rPr>
              <a:t>15,991</a:t>
            </a:r>
            <a:r>
              <a:rPr lang="en-US" sz="1400" dirty="0">
                <a:solidFill>
                  <a:schemeClr val="bg1"/>
                </a:solidFill>
              </a:rPr>
              <a:t>)</a:t>
            </a:r>
            <a:r>
              <a:rPr lang="en-US" sz="1400" baseline="30000" dirty="0">
                <a:solidFill>
                  <a:schemeClr val="bg1"/>
                </a:solidFill>
              </a:rPr>
              <a:t>1,2</a:t>
            </a:r>
          </a:p>
        </p:txBody>
      </p:sp>
      <p:cxnSp>
        <p:nvCxnSpPr>
          <p:cNvPr id="46" name="Straight Connector 45"/>
          <p:cNvCxnSpPr>
            <a:cxnSpLocks/>
          </p:cNvCxnSpPr>
          <p:nvPr/>
        </p:nvCxnSpPr>
        <p:spPr>
          <a:xfrm>
            <a:off x="7989254" y="1306688"/>
            <a:ext cx="18520" cy="3139695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cxnSpLocks/>
          </p:cNvCxnSpPr>
          <p:nvPr/>
        </p:nvCxnSpPr>
        <p:spPr>
          <a:xfrm flipH="1">
            <a:off x="11557143" y="1306688"/>
            <a:ext cx="7167" cy="3148243"/>
          </a:xfrm>
          <a:prstGeom prst="line">
            <a:avLst/>
          </a:prstGeom>
          <a:ln w="19050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7519656" y="4525608"/>
            <a:ext cx="992390" cy="25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</a:pPr>
            <a:r>
              <a:rPr lang="en-US" sz="1200" b="1" dirty="0"/>
              <a:t>12 mo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736235" y="4569014"/>
            <a:ext cx="879405" cy="17172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algn="ctr"/>
            <a:r>
              <a:rPr lang="en-US" sz="1200" b="1" dirty="0">
                <a:solidFill>
                  <a:srgbClr val="000000"/>
                </a:solidFill>
                <a:cs typeface="Arial" charset="0"/>
              </a:rPr>
              <a:t>0</a:t>
            </a:r>
            <a:endParaRPr lang="en-GB" sz="1200" b="1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41" name="Oval 40"/>
          <p:cNvSpPr/>
          <p:nvPr/>
        </p:nvSpPr>
        <p:spPr>
          <a:xfrm>
            <a:off x="7962803" y="4440414"/>
            <a:ext cx="91440" cy="914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1071104" y="4525608"/>
            <a:ext cx="942529" cy="25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</a:pPr>
            <a:r>
              <a:rPr lang="en-US" sz="1200" b="1" dirty="0"/>
              <a:t>24 mo</a:t>
            </a:r>
          </a:p>
        </p:txBody>
      </p:sp>
      <p:cxnSp>
        <p:nvCxnSpPr>
          <p:cNvPr id="24" name="Straight Arrow Connector 23"/>
          <p:cNvCxnSpPr>
            <a:cxnSpLocks/>
          </p:cNvCxnSpPr>
          <p:nvPr/>
        </p:nvCxnSpPr>
        <p:spPr>
          <a:xfrm flipV="1">
            <a:off x="4159520" y="4480273"/>
            <a:ext cx="7441217" cy="0"/>
          </a:xfrm>
          <a:prstGeom prst="straightConnector1">
            <a:avLst/>
          </a:prstGeom>
          <a:ln w="28575">
            <a:solidFill>
              <a:schemeClr val="tx1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Oval 44">
            <a:extLst>
              <a:ext uri="{FF2B5EF4-FFF2-40B4-BE49-F238E27FC236}">
                <a16:creationId xmlns:a16="http://schemas.microsoft.com/office/drawing/2014/main" xmlns="" id="{98C4372C-A163-4609-9D4E-66C3DD3EFC8E}"/>
              </a:ext>
            </a:extLst>
          </p:cNvPr>
          <p:cNvSpPr/>
          <p:nvPr/>
        </p:nvSpPr>
        <p:spPr>
          <a:xfrm>
            <a:off x="5480663" y="4434553"/>
            <a:ext cx="91440" cy="914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AF2DBD8B-5154-4291-9AF2-AFD5235ADA84}"/>
              </a:ext>
            </a:extLst>
          </p:cNvPr>
          <p:cNvSpPr txBox="1"/>
          <p:nvPr/>
        </p:nvSpPr>
        <p:spPr>
          <a:xfrm>
            <a:off x="5081722" y="4525608"/>
            <a:ext cx="992390" cy="25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</a:pPr>
            <a:r>
              <a:rPr lang="en-US" sz="1200" b="1" dirty="0"/>
              <a:t>1 mo</a:t>
            </a:r>
          </a:p>
        </p:txBody>
      </p:sp>
      <p:sp>
        <p:nvSpPr>
          <p:cNvPr id="55" name="Plus 84">
            <a:extLst>
              <a:ext uri="{FF2B5EF4-FFF2-40B4-BE49-F238E27FC236}">
                <a16:creationId xmlns:a16="http://schemas.microsoft.com/office/drawing/2014/main" xmlns="" id="{8217E4A1-AAF3-43E1-9952-08440A2DD64E}"/>
              </a:ext>
            </a:extLst>
          </p:cNvPr>
          <p:cNvSpPr>
            <a:spLocks noChangeAspect="1"/>
          </p:cNvSpPr>
          <p:nvPr/>
        </p:nvSpPr>
        <p:spPr>
          <a:xfrm>
            <a:off x="4250434" y="1963636"/>
            <a:ext cx="180076" cy="182880"/>
          </a:xfrm>
          <a:prstGeom prst="mathPlu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57" name="Plus 84">
            <a:extLst>
              <a:ext uri="{FF2B5EF4-FFF2-40B4-BE49-F238E27FC236}">
                <a16:creationId xmlns:a16="http://schemas.microsoft.com/office/drawing/2014/main" xmlns="" id="{BB574269-5BFF-48C8-AD6C-5D821D794C51}"/>
              </a:ext>
            </a:extLst>
          </p:cNvPr>
          <p:cNvSpPr>
            <a:spLocks noChangeAspect="1"/>
          </p:cNvSpPr>
          <p:nvPr/>
        </p:nvSpPr>
        <p:spPr>
          <a:xfrm>
            <a:off x="4250434" y="3166946"/>
            <a:ext cx="180076" cy="182880"/>
          </a:xfrm>
          <a:prstGeom prst="mathPlu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EADD41AF-EBC2-49E5-AB64-F1C7B8069636}"/>
              </a:ext>
            </a:extLst>
          </p:cNvPr>
          <p:cNvGrpSpPr/>
          <p:nvPr/>
        </p:nvGrpSpPr>
        <p:grpSpPr>
          <a:xfrm>
            <a:off x="3569451" y="2096074"/>
            <a:ext cx="343108" cy="1101557"/>
            <a:chOff x="3311892" y="2055149"/>
            <a:chExt cx="343108" cy="1101557"/>
          </a:xfrm>
        </p:grpSpPr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xmlns="" id="{64FB5915-9F2B-4B25-B245-08A299E91826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311892" y="3145528"/>
              <a:ext cx="284588" cy="0"/>
            </a:xfrm>
            <a:prstGeom prst="line">
              <a:avLst/>
            </a:prstGeom>
            <a:solidFill>
              <a:schemeClr val="accent1"/>
            </a:solidFill>
            <a:ln w="2222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xmlns="" id="{8236DD1E-CA54-4CE6-85B2-02E92EE65D51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315512" y="2066160"/>
              <a:ext cx="339488" cy="0"/>
            </a:xfrm>
            <a:prstGeom prst="line">
              <a:avLst/>
            </a:prstGeom>
            <a:solidFill>
              <a:schemeClr val="accent1"/>
            </a:solidFill>
            <a:ln w="2222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xmlns="" id="{13DA9579-9E0B-446C-B126-19431BC6D5A1}"/>
                </a:ext>
              </a:extLst>
            </p:cNvPr>
            <p:cNvCxnSpPr>
              <a:cxnSpLocks/>
            </p:cNvCxnSpPr>
            <p:nvPr/>
          </p:nvCxnSpPr>
          <p:spPr>
            <a:xfrm>
              <a:off x="3322976" y="2055149"/>
              <a:ext cx="0" cy="1101557"/>
            </a:xfrm>
            <a:prstGeom prst="line">
              <a:avLst/>
            </a:prstGeom>
            <a:ln w="22225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Rounded Rectangle 11">
            <a:extLst>
              <a:ext uri="{FF2B5EF4-FFF2-40B4-BE49-F238E27FC236}">
                <a16:creationId xmlns:a16="http://schemas.microsoft.com/office/drawing/2014/main" xmlns="" id="{A10BF4EF-BCA1-46FA-857F-6988B7D925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28534" y="4919287"/>
            <a:ext cx="9233065" cy="577635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rgbClr val="D8DBDB"/>
            </a:solidFill>
            <a:round/>
            <a:headEnd/>
            <a:tailEnd/>
          </a:ln>
        </p:spPr>
        <p:txBody>
          <a:bodyPr anchor="ctr"/>
          <a:lstStyle/>
          <a:p>
            <a:pPr>
              <a:spcAft>
                <a:spcPts val="300"/>
              </a:spcAft>
              <a:tabLst>
                <a:tab pos="2063750" algn="l"/>
              </a:tabLst>
              <a:defRPr/>
            </a:pPr>
            <a:r>
              <a:rPr lang="en-US" sz="1400" b="1" dirty="0">
                <a:solidFill>
                  <a:prstClr val="black"/>
                </a:solidFill>
                <a:cs typeface="Arial" panose="020B0604020202020204" pitchFamily="34" charset="0"/>
              </a:rPr>
              <a:t>Primary Efficacy Endpoint:  </a:t>
            </a:r>
            <a:r>
              <a:rPr lang="en-US" sz="1400" dirty="0">
                <a:solidFill>
                  <a:prstClr val="black"/>
                </a:solidFill>
                <a:cs typeface="Arial" panose="020B0604020202020204" pitchFamily="34" charset="0"/>
              </a:rPr>
              <a:t>Composite of all-cause death or non-fatal new Q-wave MI at 24 months	</a:t>
            </a:r>
          </a:p>
          <a:p>
            <a:pPr>
              <a:spcAft>
                <a:spcPts val="600"/>
              </a:spcAft>
              <a:tabLst>
                <a:tab pos="2063750" algn="l"/>
              </a:tabLst>
              <a:defRPr/>
            </a:pPr>
            <a:r>
              <a:rPr lang="en-US" sz="1400" b="1" dirty="0">
                <a:solidFill>
                  <a:prstClr val="black"/>
                </a:solidFill>
                <a:cs typeface="Arial" panose="020B0604020202020204" pitchFamily="34" charset="0"/>
              </a:rPr>
              <a:t>Key Secondary Endpoint:    </a:t>
            </a:r>
            <a:r>
              <a:rPr lang="en-US" sz="1400" dirty="0">
                <a:solidFill>
                  <a:prstClr val="black"/>
                </a:solidFill>
                <a:cs typeface="Arial" panose="020B0604020202020204" pitchFamily="34" charset="0"/>
              </a:rPr>
              <a:t>Composite of investigator-reported BARC type 3 or 5 bleeding events at 24 months </a:t>
            </a:r>
          </a:p>
        </p:txBody>
      </p:sp>
      <p:sp>
        <p:nvSpPr>
          <p:cNvPr id="49" name="Rectangle 15">
            <a:extLst>
              <a:ext uri="{FF2B5EF4-FFF2-40B4-BE49-F238E27FC236}">
                <a16:creationId xmlns:a16="http://schemas.microsoft.com/office/drawing/2014/main" xmlns="" id="{87DBBE94-8D17-4151-A60E-BADA50205F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81686" y="3695360"/>
            <a:ext cx="44233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1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uLnTx/>
                <a:uFillTx/>
                <a:latin typeface="Arial" pitchFamily="34" charset="0"/>
                <a:cs typeface="Arial" charset="0"/>
              </a:rPr>
              <a:t>OR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A7C926CE-A183-4CE0-8385-BDCC677E3802}"/>
              </a:ext>
            </a:extLst>
          </p:cNvPr>
          <p:cNvSpPr/>
          <p:nvPr/>
        </p:nvSpPr>
        <p:spPr>
          <a:xfrm rot="16200000">
            <a:off x="3299856" y="1735704"/>
            <a:ext cx="1288682" cy="43065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>
                <a:solidFill>
                  <a:schemeClr val="tx1"/>
                </a:solidFill>
              </a:rPr>
              <a:t>Experimental arm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9C848C60-DA24-4605-9E05-BDF338887529}"/>
              </a:ext>
            </a:extLst>
          </p:cNvPr>
          <p:cNvSpPr/>
          <p:nvPr/>
        </p:nvSpPr>
        <p:spPr>
          <a:xfrm>
            <a:off x="2706138" y="4541101"/>
            <a:ext cx="1117409" cy="2236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Clinic visits</a:t>
            </a:r>
            <a:r>
              <a:rPr lang="en-US" sz="1200" baseline="30000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564C8354-8996-4ED1-83A7-1B76F1725144}"/>
              </a:ext>
            </a:extLst>
          </p:cNvPr>
          <p:cNvSpPr txBox="1"/>
          <p:nvPr/>
        </p:nvSpPr>
        <p:spPr>
          <a:xfrm>
            <a:off x="6462962" y="4525608"/>
            <a:ext cx="992390" cy="25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</a:pPr>
            <a:r>
              <a:rPr lang="en-US" sz="1200" dirty="0"/>
              <a:t>6 mo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xmlns="" id="{558910AB-06DD-4CC7-AE2A-A2C21CF2CD18}"/>
              </a:ext>
            </a:extLst>
          </p:cNvPr>
          <p:cNvSpPr txBox="1"/>
          <p:nvPr/>
        </p:nvSpPr>
        <p:spPr>
          <a:xfrm>
            <a:off x="9331283" y="4525608"/>
            <a:ext cx="992390" cy="25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</a:pPr>
            <a:r>
              <a:rPr lang="en-US" sz="1200" dirty="0"/>
              <a:t>18 mo</a:t>
            </a: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xmlns="" id="{4D080D47-0E2F-49CD-8F95-83E3D8E21A67}"/>
              </a:ext>
            </a:extLst>
          </p:cNvPr>
          <p:cNvSpPr/>
          <p:nvPr/>
        </p:nvSpPr>
        <p:spPr>
          <a:xfrm>
            <a:off x="6867717" y="4434553"/>
            <a:ext cx="91440" cy="914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xmlns="" id="{FDC30D2D-3AEB-4479-AE24-8B7694B72B54}"/>
              </a:ext>
            </a:extLst>
          </p:cNvPr>
          <p:cNvSpPr/>
          <p:nvPr/>
        </p:nvSpPr>
        <p:spPr>
          <a:xfrm>
            <a:off x="9771033" y="4434553"/>
            <a:ext cx="91440" cy="914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xmlns="" id="{4631FEB2-925A-472A-A25B-A62E54DD7E2E}"/>
              </a:ext>
            </a:extLst>
          </p:cNvPr>
          <p:cNvSpPr/>
          <p:nvPr/>
        </p:nvSpPr>
        <p:spPr>
          <a:xfrm>
            <a:off x="2711962" y="2426207"/>
            <a:ext cx="270771" cy="265599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R</a:t>
            </a:r>
          </a:p>
        </p:txBody>
      </p: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xmlns="" id="{99BE7C6D-7640-4BF5-8027-CD7DFDD3CC53}"/>
              </a:ext>
            </a:extLst>
          </p:cNvPr>
          <p:cNvCxnSpPr>
            <a:cxnSpLocks/>
          </p:cNvCxnSpPr>
          <p:nvPr/>
        </p:nvCxnSpPr>
        <p:spPr>
          <a:xfrm>
            <a:off x="5526502" y="1306688"/>
            <a:ext cx="0" cy="3178291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ounded Rectangle 10">
            <a:extLst>
              <a:ext uri="{FF2B5EF4-FFF2-40B4-BE49-F238E27FC236}">
                <a16:creationId xmlns:a16="http://schemas.microsoft.com/office/drawing/2014/main" xmlns="" id="{983D869F-6837-41BE-B1C3-30D173665D32}"/>
              </a:ext>
            </a:extLst>
          </p:cNvPr>
          <p:cNvSpPr/>
          <p:nvPr/>
        </p:nvSpPr>
        <p:spPr bwMode="auto">
          <a:xfrm>
            <a:off x="4184574" y="2152281"/>
            <a:ext cx="7376848" cy="433361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lvl="0">
              <a:defRPr/>
            </a:pPr>
            <a:r>
              <a:rPr lang="en-US" sz="1400" kern="0" dirty="0">
                <a:solidFill>
                  <a:schemeClr val="bg1"/>
                </a:solidFill>
                <a:cs typeface="Arial" panose="020B0604020202020204" pitchFamily="34" charset="0"/>
              </a:rPr>
              <a:t>Ticagrelor 180 mg LD and 90 mg BID MD</a:t>
            </a:r>
          </a:p>
        </p:txBody>
      </p:sp>
      <p:sp>
        <p:nvSpPr>
          <p:cNvPr id="43" name="Rounded Rectangle 10">
            <a:extLst>
              <a:ext uri="{FF2B5EF4-FFF2-40B4-BE49-F238E27FC236}">
                <a16:creationId xmlns:a16="http://schemas.microsoft.com/office/drawing/2014/main" xmlns="" id="{728BE69F-D8D8-4E40-A804-9B85864FB25C}"/>
              </a:ext>
            </a:extLst>
          </p:cNvPr>
          <p:cNvSpPr/>
          <p:nvPr/>
        </p:nvSpPr>
        <p:spPr bwMode="auto">
          <a:xfrm>
            <a:off x="4184573" y="3413974"/>
            <a:ext cx="3804681" cy="457911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lvl="0" algn="ctr">
              <a:defRPr/>
            </a:pPr>
            <a:r>
              <a:rPr lang="en-US" sz="1400" kern="0" dirty="0">
                <a:solidFill>
                  <a:schemeClr val="bg1"/>
                </a:solidFill>
                <a:cs typeface="Arial" panose="020B0604020202020204" pitchFamily="34" charset="0"/>
              </a:rPr>
              <a:t>Ticagrelor 180 mg LD and 90 mg BID MD (ACS patients only)</a:t>
            </a:r>
            <a:endParaRPr lang="en-US" sz="1400" kern="0" baseline="300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44" name="Rounded Rectangle 10">
            <a:extLst>
              <a:ext uri="{FF2B5EF4-FFF2-40B4-BE49-F238E27FC236}">
                <a16:creationId xmlns:a16="http://schemas.microsoft.com/office/drawing/2014/main" xmlns="" id="{8EF0D6C3-200D-4F2B-8EC0-DE5A511027DB}"/>
              </a:ext>
            </a:extLst>
          </p:cNvPr>
          <p:cNvSpPr/>
          <p:nvPr/>
        </p:nvSpPr>
        <p:spPr bwMode="auto">
          <a:xfrm>
            <a:off x="4184573" y="3859262"/>
            <a:ext cx="3804681" cy="487163"/>
          </a:xfrm>
          <a:prstGeom prst="roundRect">
            <a:avLst>
              <a:gd name="adj" fmla="val 0"/>
            </a:avLst>
          </a:prstGeom>
          <a:solidFill>
            <a:schemeClr val="tx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lvl="0" algn="ctr">
              <a:defRPr/>
            </a:pPr>
            <a:r>
              <a:rPr lang="en-US" sz="1400" kern="0" dirty="0">
                <a:solidFill>
                  <a:schemeClr val="bg1"/>
                </a:solidFill>
                <a:cs typeface="Arial" panose="020B0604020202020204" pitchFamily="34" charset="0"/>
              </a:rPr>
              <a:t>Clopidogrel 600 mg LD and 75 mg QD MD (stable CAD patients only)</a:t>
            </a:r>
            <a:r>
              <a:rPr lang="en-US" sz="1400" kern="0" baseline="30000" dirty="0">
                <a:solidFill>
                  <a:schemeClr val="bg1"/>
                </a:solidFill>
                <a:cs typeface="Arial" panose="020B0604020202020204" pitchFamily="34" charset="0"/>
              </a:rPr>
              <a:t>a</a:t>
            </a:r>
            <a:endParaRPr lang="en-US" sz="1400" kern="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42" name="Rounded Rectangle 10">
            <a:extLst>
              <a:ext uri="{FF2B5EF4-FFF2-40B4-BE49-F238E27FC236}">
                <a16:creationId xmlns:a16="http://schemas.microsoft.com/office/drawing/2014/main" xmlns="" id="{F6A9547B-A739-4F9D-9EA7-A0D47208E314}"/>
              </a:ext>
            </a:extLst>
          </p:cNvPr>
          <p:cNvSpPr/>
          <p:nvPr/>
        </p:nvSpPr>
        <p:spPr bwMode="auto">
          <a:xfrm>
            <a:off x="4184574" y="2765997"/>
            <a:ext cx="7376849" cy="377466"/>
          </a:xfrm>
          <a:prstGeom prst="roundRect">
            <a:avLst>
              <a:gd name="adj" fmla="val 0"/>
            </a:avLst>
          </a:prstGeom>
          <a:solidFill>
            <a:schemeClr val="bg1">
              <a:lumMod val="6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lvl="0">
              <a:defRPr/>
            </a:pPr>
            <a:r>
              <a:rPr lang="en-US" sz="1400" kern="0" dirty="0">
                <a:solidFill>
                  <a:schemeClr val="bg1"/>
                </a:solidFill>
                <a:cs typeface="Arial" panose="020B0604020202020204" pitchFamily="34" charset="0"/>
              </a:rPr>
              <a:t>ASA ≤100 mg QD MD</a:t>
            </a:r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xmlns="" id="{D71D4AD5-6A80-4718-A703-B7E508139988}"/>
              </a:ext>
            </a:extLst>
          </p:cNvPr>
          <p:cNvSpPr/>
          <p:nvPr/>
        </p:nvSpPr>
        <p:spPr>
          <a:xfrm>
            <a:off x="6151390" y="4438628"/>
            <a:ext cx="91440" cy="914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604583D0-9E4B-435E-AD15-7C06C42382CD}"/>
              </a:ext>
            </a:extLst>
          </p:cNvPr>
          <p:cNvSpPr txBox="1"/>
          <p:nvPr/>
        </p:nvSpPr>
        <p:spPr>
          <a:xfrm>
            <a:off x="5741530" y="4525608"/>
            <a:ext cx="992390" cy="25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</a:pPr>
            <a:r>
              <a:rPr lang="en-US" sz="1200" dirty="0"/>
              <a:t>3 mo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xmlns="" id="{7F47FF58-DDF9-4214-9316-02BEB59C9970}"/>
              </a:ext>
            </a:extLst>
          </p:cNvPr>
          <p:cNvSpPr/>
          <p:nvPr/>
        </p:nvSpPr>
        <p:spPr>
          <a:xfrm rot="16200000">
            <a:off x="3171867" y="3315830"/>
            <a:ext cx="1559093" cy="46318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solidFill>
                  <a:schemeClr val="tx1"/>
                </a:solidFill>
              </a:rPr>
              <a:t>Reference </a:t>
            </a:r>
            <a:br>
              <a:rPr lang="en-US" sz="1100" b="1" dirty="0">
                <a:solidFill>
                  <a:schemeClr val="tx1"/>
                </a:solidFill>
              </a:rPr>
            </a:br>
            <a:r>
              <a:rPr lang="en-US" sz="1100" b="1" dirty="0">
                <a:solidFill>
                  <a:schemeClr val="tx1"/>
                </a:solidFill>
              </a:rPr>
              <a:t>arm</a:t>
            </a:r>
            <a:endParaRPr lang="en-US" sz="1100" b="1" baseline="30000" dirty="0">
              <a:solidFill>
                <a:schemeClr val="tx1"/>
              </a:solidFill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FE5B66FE-9CDA-4C2C-9D7B-BF4429D6901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7480" y="418056"/>
            <a:ext cx="674119" cy="674119"/>
          </a:xfrm>
          <a:prstGeom prst="rect">
            <a:avLst/>
          </a:prstGeom>
        </p:spPr>
      </p:pic>
      <p:sp>
        <p:nvSpPr>
          <p:cNvPr id="70" name="Rectangle: Rounded Corners 69">
            <a:hlinkClick r:id="rId5" action="ppaction://hlinksldjump"/>
            <a:extLst>
              <a:ext uri="{FF2B5EF4-FFF2-40B4-BE49-F238E27FC236}">
                <a16:creationId xmlns:a16="http://schemas.microsoft.com/office/drawing/2014/main" xmlns="" id="{F5BBFDCB-CB96-49FC-9549-5BADF489700A}"/>
              </a:ext>
            </a:extLst>
          </p:cNvPr>
          <p:cNvSpPr/>
          <p:nvPr/>
        </p:nvSpPr>
        <p:spPr>
          <a:xfrm>
            <a:off x="10190388" y="6163728"/>
            <a:ext cx="1527048" cy="397663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200" b="1" dirty="0">
                <a:solidFill>
                  <a:schemeClr val="tx1"/>
                </a:solidFill>
              </a:rPr>
              <a:t>Biolimus-</a:t>
            </a:r>
            <a:br>
              <a:rPr lang="en-US" sz="1200" b="1" dirty="0">
                <a:solidFill>
                  <a:schemeClr val="tx1"/>
                </a:solidFill>
              </a:rPr>
            </a:br>
            <a:r>
              <a:rPr lang="en-US" sz="1200" b="1" dirty="0">
                <a:solidFill>
                  <a:schemeClr val="tx1"/>
                </a:solidFill>
              </a:rPr>
              <a:t>eluting stent</a:t>
            </a:r>
            <a:endParaRPr lang="en-US" sz="900" dirty="0">
              <a:solidFill>
                <a:schemeClr val="tx1"/>
              </a:solidFill>
            </a:endParaRPr>
          </a:p>
        </p:txBody>
      </p:sp>
      <p:pic>
        <p:nvPicPr>
          <p:cNvPr id="72" name="Picture 71">
            <a:hlinkClick r:id="rId6" action="ppaction://hlinksldjump"/>
            <a:extLst>
              <a:ext uri="{FF2B5EF4-FFF2-40B4-BE49-F238E27FC236}">
                <a16:creationId xmlns:a16="http://schemas.microsoft.com/office/drawing/2014/main" xmlns="" id="{94A4CF8B-535B-435D-952E-EDFD270AF66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8184" y="6243684"/>
            <a:ext cx="294485" cy="301752"/>
          </a:xfrm>
          <a:prstGeom prst="rect">
            <a:avLst/>
          </a:prstGeom>
        </p:spPr>
      </p:pic>
      <p:sp>
        <p:nvSpPr>
          <p:cNvPr id="4" name="Rectangle: Rounded Corners 3">
            <a:hlinkClick r:id="rId8" action="ppaction://hlinksldjump"/>
            <a:extLst>
              <a:ext uri="{FF2B5EF4-FFF2-40B4-BE49-F238E27FC236}">
                <a16:creationId xmlns:a16="http://schemas.microsoft.com/office/drawing/2014/main" xmlns="" id="{A8C0C2E9-CEFB-4B91-8E36-D0A651EE7488}"/>
              </a:ext>
            </a:extLst>
          </p:cNvPr>
          <p:cNvSpPr/>
          <p:nvPr/>
        </p:nvSpPr>
        <p:spPr>
          <a:xfrm>
            <a:off x="10174516" y="5624191"/>
            <a:ext cx="1526725" cy="397663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200" b="1" dirty="0">
                <a:solidFill>
                  <a:schemeClr val="tx1"/>
                </a:solidFill>
              </a:rPr>
              <a:t>Bivalirudin</a:t>
            </a:r>
          </a:p>
        </p:txBody>
      </p:sp>
      <p:pic>
        <p:nvPicPr>
          <p:cNvPr id="73" name="Picture 72">
            <a:hlinkClick r:id="rId8" action="ppaction://hlinksldjump"/>
            <a:extLst>
              <a:ext uri="{FF2B5EF4-FFF2-40B4-BE49-F238E27FC236}">
                <a16:creationId xmlns:a16="http://schemas.microsoft.com/office/drawing/2014/main" xmlns="" id="{5A69AFAF-14B6-4163-A348-C79DE88E3AB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8184" y="5672146"/>
            <a:ext cx="301752" cy="30175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3FAE363-4B3F-461D-97EB-94A35A856D5F}"/>
              </a:ext>
            </a:extLst>
          </p:cNvPr>
          <p:cNvSpPr txBox="1"/>
          <p:nvPr/>
        </p:nvSpPr>
        <p:spPr>
          <a:xfrm>
            <a:off x="4114286" y="3714163"/>
            <a:ext cx="5200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dirty="0">
                <a:solidFill>
                  <a:schemeClr val="bg1"/>
                </a:solidFill>
              </a:rPr>
              <a:t>OR</a:t>
            </a:r>
          </a:p>
        </p:txBody>
      </p:sp>
      <p:cxnSp>
        <p:nvCxnSpPr>
          <p:cNvPr id="38" name="Straight Connector 37"/>
          <p:cNvCxnSpPr>
            <a:cxnSpLocks/>
          </p:cNvCxnSpPr>
          <p:nvPr/>
        </p:nvCxnSpPr>
        <p:spPr>
          <a:xfrm flipH="1">
            <a:off x="4167065" y="1306688"/>
            <a:ext cx="14621" cy="3148672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3237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F0FBC5E-69A0-487E-9925-B4CF39AB3E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70365"/>
            <a:ext cx="11277600" cy="2308324"/>
          </a:xfrm>
        </p:spPr>
        <p:txBody>
          <a:bodyPr/>
          <a:lstStyle/>
          <a:p>
            <a:r>
              <a:rPr lang="en-US" dirty="0"/>
              <a:t>GLOBAL LEADERS sub-analyses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ACS vs. SCAD Analysis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i="1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89879DC6-FA7A-4DB5-B6E3-96DE3260D6F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ACS = acute coronary syndrome; SCAD = stable coronary artery disease.</a:t>
            </a:r>
          </a:p>
        </p:txBody>
      </p:sp>
      <p:pic>
        <p:nvPicPr>
          <p:cNvPr id="4" name="Picture 3">
            <a:hlinkClick r:id="rId3" action="ppaction://hlinksldjump"/>
            <a:extLst>
              <a:ext uri="{FF2B5EF4-FFF2-40B4-BE49-F238E27FC236}">
                <a16:creationId xmlns:a16="http://schemas.microsoft.com/office/drawing/2014/main" xmlns="" id="{A66BFA2D-21C0-480E-8DB9-4E2F032359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40008" y="265176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536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49CC833-5E2F-428E-B64F-463A1F0DFB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GLOBAL LEADERS ACS vs. SCAD Analysis: Primary Composite Endpoint and Safety Endpoint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4A154335-E5F5-4137-BA41-51AA84EE9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591300"/>
            <a:ext cx="487680" cy="266700"/>
          </a:xfrm>
        </p:spPr>
        <p:txBody>
          <a:bodyPr/>
          <a:lstStyle/>
          <a:p>
            <a:pPr algn="ctr"/>
            <a:fld id="{CC7432E5-F8E0-41AE-9A6B-AD730338B005}" type="slidenum">
              <a:rPr lang="en-US" smtClean="0"/>
              <a:pPr algn="ctr"/>
              <a:t>38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94E38BBF-B8A3-4689-9804-ABFA07FBF99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ACS = acute coronary syndrome; BARC = Bleeding Academic Research Consortium; MI = myocardial infarction; RR = rate ratio; SCAD = stable coronary artery disease. </a:t>
            </a:r>
          </a:p>
          <a:p>
            <a:r>
              <a:rPr lang="en-US" dirty="0"/>
              <a:t>Vranckx P et al. Presented at: TCT Conference; September 21-25, 2018; San Diego, CA.  </a:t>
            </a:r>
          </a:p>
        </p:txBody>
      </p:sp>
      <p:cxnSp>
        <p:nvCxnSpPr>
          <p:cNvPr id="139" name="Straight Connector 138">
            <a:extLst>
              <a:ext uri="{FF2B5EF4-FFF2-40B4-BE49-F238E27FC236}">
                <a16:creationId xmlns:a16="http://schemas.microsoft.com/office/drawing/2014/main" xmlns="" id="{9DF2A505-EC4B-4207-A904-D07D6D1BABAA}"/>
              </a:ext>
            </a:extLst>
          </p:cNvPr>
          <p:cNvCxnSpPr/>
          <p:nvPr/>
        </p:nvCxnSpPr>
        <p:spPr>
          <a:xfrm>
            <a:off x="1066800" y="3782062"/>
            <a:ext cx="100584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7" name="Group 116">
            <a:extLst>
              <a:ext uri="{FF2B5EF4-FFF2-40B4-BE49-F238E27FC236}">
                <a16:creationId xmlns:a16="http://schemas.microsoft.com/office/drawing/2014/main" xmlns="" id="{BED495C7-7A8C-45DB-95A8-A68CE485305D}"/>
              </a:ext>
            </a:extLst>
          </p:cNvPr>
          <p:cNvGrpSpPr/>
          <p:nvPr/>
        </p:nvGrpSpPr>
        <p:grpSpPr>
          <a:xfrm>
            <a:off x="6820668" y="3368963"/>
            <a:ext cx="2041068" cy="378082"/>
            <a:chOff x="1819058" y="5230774"/>
            <a:chExt cx="1119729" cy="366007"/>
          </a:xfrm>
        </p:grpSpPr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xmlns="" id="{3D066FF6-F363-43E8-94F2-3FE7D4788570}"/>
                </a:ext>
              </a:extLst>
            </p:cNvPr>
            <p:cNvCxnSpPr/>
            <p:nvPr/>
          </p:nvCxnSpPr>
          <p:spPr>
            <a:xfrm>
              <a:off x="2412628" y="5230774"/>
              <a:ext cx="526159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xmlns="" id="{D36A4855-0D1F-45D5-A73F-B5F8284FEFA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819058" y="5230774"/>
              <a:ext cx="525393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Rectangle 6">
              <a:extLst>
                <a:ext uri="{FF2B5EF4-FFF2-40B4-BE49-F238E27FC236}">
                  <a16:creationId xmlns:a16="http://schemas.microsoft.com/office/drawing/2014/main" xmlns="" id="{F3E99D8C-FF7E-42A3-990C-C0B6546698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4867" y="5298833"/>
              <a:ext cx="482369" cy="2979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FFCC00"/>
                </a:buClr>
                <a:buChar char="•"/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accent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7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5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3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3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3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3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3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GB" altLang="en-US" sz="1000" dirty="0">
                  <a:solidFill>
                    <a:schemeClr val="accent1"/>
                  </a:solidFill>
                </a:rPr>
                <a:t>Experimental better</a:t>
              </a:r>
            </a:p>
          </p:txBody>
        </p:sp>
        <p:sp>
          <p:nvSpPr>
            <p:cNvPr id="42" name="Rectangle 7">
              <a:extLst>
                <a:ext uri="{FF2B5EF4-FFF2-40B4-BE49-F238E27FC236}">
                  <a16:creationId xmlns:a16="http://schemas.microsoft.com/office/drawing/2014/main" xmlns="" id="{0F2C0FCE-F31E-4EE7-AD35-ABA49F76ED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4126" y="5298832"/>
              <a:ext cx="482370" cy="2979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FFCC00"/>
                </a:buClr>
                <a:buChar char="•"/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accent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7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5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3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3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3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3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3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GB" altLang="en-US" sz="1000" dirty="0">
                  <a:solidFill>
                    <a:schemeClr val="accent6"/>
                  </a:solidFill>
                </a:rPr>
                <a:t>Reference better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BE3C3837-722E-436B-A98B-9B89A1B8EF8B}"/>
              </a:ext>
            </a:extLst>
          </p:cNvPr>
          <p:cNvGrpSpPr/>
          <p:nvPr/>
        </p:nvGrpSpPr>
        <p:grpSpPr>
          <a:xfrm>
            <a:off x="1208014" y="1280626"/>
            <a:ext cx="9775973" cy="2088641"/>
            <a:chOff x="1397001" y="1330730"/>
            <a:chExt cx="9775973" cy="2088641"/>
          </a:xfrm>
        </p:grpSpPr>
        <p:sp>
          <p:nvSpPr>
            <p:cNvPr id="149" name="Rectangle 70">
              <a:extLst>
                <a:ext uri="{FF2B5EF4-FFF2-40B4-BE49-F238E27FC236}">
                  <a16:creationId xmlns:a16="http://schemas.microsoft.com/office/drawing/2014/main" xmlns="" id="{A7BC54A8-00FC-4E97-B953-F72EA7E15C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02595" y="1330732"/>
              <a:ext cx="1333747" cy="2073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36000" tIns="36000" rIns="36000" bIns="36000">
              <a:spAutoFit/>
            </a:bodyPr>
            <a:lstStyle>
              <a:lvl1pPr>
                <a:spcBef>
                  <a:spcPct val="20000"/>
                </a:spcBef>
                <a:buClr>
                  <a:srgbClr val="FFCC00"/>
                </a:buClr>
                <a:buChar char="•"/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accent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7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5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3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3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3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3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3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ts val="0"/>
                </a:spcBef>
                <a:buClrTx/>
                <a:buFontTx/>
                <a:buNone/>
              </a:pPr>
              <a:endParaRPr lang="en-GB" altLang="en-US" sz="1200" b="1" dirty="0">
                <a:solidFill>
                  <a:schemeClr val="tx1"/>
                </a:solidFill>
              </a:endParaRPr>
            </a:p>
            <a:p>
              <a:pPr algn="ctr" eaLnBrk="1" hangingPunct="1">
                <a:spcBef>
                  <a:spcPts val="0"/>
                </a:spcBef>
                <a:buClrTx/>
                <a:buFontTx/>
                <a:buNone/>
              </a:pPr>
              <a:r>
                <a:rPr lang="en-GB" altLang="en-US" sz="1200" b="1" dirty="0">
                  <a:solidFill>
                    <a:schemeClr val="tx1"/>
                  </a:solidFill>
                </a:rPr>
                <a:t>Experimental Arm</a:t>
              </a:r>
              <a:r>
                <a:rPr lang="en-GB" altLang="en-US" sz="1100" b="1" dirty="0">
                  <a:solidFill>
                    <a:schemeClr val="tx1"/>
                  </a:solidFill>
                </a:rPr>
                <a:t/>
              </a:r>
              <a:br>
                <a:rPr lang="en-GB" altLang="en-US" sz="1100" b="1" dirty="0">
                  <a:solidFill>
                    <a:schemeClr val="tx1"/>
                  </a:solidFill>
                </a:rPr>
              </a:br>
              <a:endParaRPr lang="en-GB" altLang="en-US" sz="1100" dirty="0">
                <a:solidFill>
                  <a:schemeClr val="tx1"/>
                </a:solidFill>
              </a:endParaRPr>
            </a:p>
            <a:p>
              <a:pPr algn="ctr">
                <a:spcBef>
                  <a:spcPts val="600"/>
                </a:spcBef>
                <a:spcAft>
                  <a:spcPts val="600"/>
                </a:spcAft>
                <a:buClrTx/>
                <a:buNone/>
              </a:pPr>
              <a:r>
                <a:rPr lang="en-GB" altLang="en-US" sz="1200" dirty="0">
                  <a:solidFill>
                    <a:schemeClr val="tx1"/>
                  </a:solidFill>
                </a:rPr>
                <a:t>304/7980</a:t>
              </a:r>
            </a:p>
            <a:p>
              <a:pPr algn="ctr">
                <a:spcBef>
                  <a:spcPts val="300"/>
                </a:spcBef>
                <a:spcAft>
                  <a:spcPts val="300"/>
                </a:spcAft>
                <a:buClrTx/>
                <a:buNone/>
              </a:pPr>
              <a:endParaRPr lang="en-GB" altLang="en-US" sz="1200" dirty="0">
                <a:solidFill>
                  <a:schemeClr val="tx1"/>
                </a:solidFill>
              </a:endParaRPr>
            </a:p>
            <a:p>
              <a:pPr algn="ctr">
                <a:spcBef>
                  <a:spcPts val="300"/>
                </a:spcBef>
                <a:spcAft>
                  <a:spcPts val="300"/>
                </a:spcAft>
                <a:buClrTx/>
                <a:buNone/>
              </a:pPr>
              <a:r>
                <a:rPr lang="en-GB" altLang="en-US" sz="1200" dirty="0">
                  <a:solidFill>
                    <a:schemeClr val="tx1"/>
                  </a:solidFill>
                </a:rPr>
                <a:t>147/3750</a:t>
              </a:r>
              <a:br>
                <a:rPr lang="en-GB" altLang="en-US" sz="1200" dirty="0">
                  <a:solidFill>
                    <a:schemeClr val="tx1"/>
                  </a:solidFill>
                </a:rPr>
              </a:br>
              <a:r>
                <a:rPr lang="en-GB" altLang="en-US" sz="1200" dirty="0">
                  <a:solidFill>
                    <a:schemeClr val="tx1"/>
                  </a:solidFill>
                </a:rPr>
                <a:t>157/4230</a:t>
              </a:r>
            </a:p>
            <a:p>
              <a:pPr marL="85725" indent="-85725">
                <a:spcBef>
                  <a:spcPts val="600"/>
                </a:spcBef>
                <a:spcAft>
                  <a:spcPts val="600"/>
                </a:spcAft>
                <a:buClrTx/>
                <a:buNone/>
              </a:pPr>
              <a:r>
                <a:rPr lang="en-GB" altLang="en-US" sz="1000" dirty="0">
                  <a:solidFill>
                    <a:schemeClr val="tx1"/>
                  </a:solidFill>
                </a:rPr>
                <a:t>  </a:t>
              </a:r>
            </a:p>
          </p:txBody>
        </p:sp>
        <p:sp>
          <p:nvSpPr>
            <p:cNvPr id="152" name="Rectangle 70">
              <a:extLst>
                <a:ext uri="{FF2B5EF4-FFF2-40B4-BE49-F238E27FC236}">
                  <a16:creationId xmlns:a16="http://schemas.microsoft.com/office/drawing/2014/main" xmlns="" id="{940A0F3B-883A-4325-8863-FEE5506C69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7001" y="1330733"/>
              <a:ext cx="1859623" cy="2073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36000" tIns="36000" rIns="36000" bIns="36000">
              <a:spAutoFit/>
            </a:bodyPr>
            <a:lstStyle>
              <a:lvl1pPr>
                <a:spcBef>
                  <a:spcPct val="20000"/>
                </a:spcBef>
                <a:buClr>
                  <a:srgbClr val="FFCC00"/>
                </a:buClr>
                <a:buChar char="•"/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accent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7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5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3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3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3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3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3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ts val="0"/>
                </a:spcBef>
                <a:buClrTx/>
                <a:buFontTx/>
                <a:buNone/>
              </a:pPr>
              <a:endParaRPr lang="en-GB" altLang="en-US" sz="1200" b="1" dirty="0">
                <a:solidFill>
                  <a:schemeClr val="tx1"/>
                </a:solidFill>
              </a:endParaRPr>
            </a:p>
            <a:p>
              <a:pPr eaLnBrk="1" hangingPunct="1">
                <a:spcBef>
                  <a:spcPts val="0"/>
                </a:spcBef>
                <a:buClrTx/>
                <a:buFontTx/>
                <a:buNone/>
              </a:pPr>
              <a:r>
                <a:rPr lang="en-GB" altLang="en-US" sz="1200" b="1" dirty="0">
                  <a:solidFill>
                    <a:schemeClr val="tx1"/>
                  </a:solidFill>
                </a:rPr>
                <a:t>All-Cause Mortality </a:t>
              </a:r>
            </a:p>
            <a:p>
              <a:pPr eaLnBrk="1" hangingPunct="1">
                <a:spcBef>
                  <a:spcPts val="0"/>
                </a:spcBef>
                <a:buClrTx/>
                <a:buFontTx/>
                <a:buNone/>
              </a:pPr>
              <a:r>
                <a:rPr lang="en-GB" altLang="en-US" sz="1200" b="1" dirty="0">
                  <a:solidFill>
                    <a:schemeClr val="tx1"/>
                  </a:solidFill>
                </a:rPr>
                <a:t>or New Q-wave MI</a:t>
              </a:r>
              <a:r>
                <a:rPr lang="en-GB" altLang="en-US" sz="1200" b="1" dirty="0"/>
                <a:t>S</a:t>
              </a:r>
              <a:r>
                <a:rPr lang="en-GB" altLang="en-US" sz="1100" b="1" dirty="0">
                  <a:solidFill>
                    <a:schemeClr val="tx1"/>
                  </a:solidFill>
                </a:rPr>
                <a:t/>
              </a:r>
              <a:br>
                <a:rPr lang="en-GB" altLang="en-US" sz="1100" b="1" dirty="0">
                  <a:solidFill>
                    <a:schemeClr val="tx1"/>
                  </a:solidFill>
                </a:rPr>
              </a:br>
              <a:endParaRPr lang="en-GB" altLang="en-US" sz="1100" dirty="0">
                <a:solidFill>
                  <a:schemeClr val="tx1"/>
                </a:solidFill>
              </a:endParaRPr>
            </a:p>
            <a:p>
              <a:pPr>
                <a:spcBef>
                  <a:spcPts val="600"/>
                </a:spcBef>
                <a:spcAft>
                  <a:spcPts val="600"/>
                </a:spcAft>
                <a:buClrTx/>
                <a:buNone/>
              </a:pPr>
              <a:r>
                <a:rPr lang="en-GB" altLang="en-US" sz="1200" dirty="0">
                  <a:solidFill>
                    <a:schemeClr val="tx1"/>
                  </a:solidFill>
                </a:rPr>
                <a:t>Overall population</a:t>
              </a:r>
            </a:p>
            <a:p>
              <a:pPr>
                <a:spcBef>
                  <a:spcPts val="300"/>
                </a:spcBef>
                <a:spcAft>
                  <a:spcPts val="300"/>
                </a:spcAft>
                <a:buClrTx/>
                <a:buNone/>
              </a:pPr>
              <a:r>
                <a:rPr lang="en-GB" altLang="en-US" sz="1200" dirty="0">
                  <a:solidFill>
                    <a:schemeClr val="tx1"/>
                  </a:solidFill>
                </a:rPr>
                <a:t>Indication</a:t>
              </a:r>
            </a:p>
            <a:p>
              <a:pPr marL="91440">
                <a:spcBef>
                  <a:spcPts val="300"/>
                </a:spcBef>
                <a:spcAft>
                  <a:spcPts val="300"/>
                </a:spcAft>
                <a:buClrTx/>
                <a:buNone/>
              </a:pPr>
              <a:r>
                <a:rPr lang="en-GB" altLang="en-US" sz="1200" dirty="0">
                  <a:solidFill>
                    <a:schemeClr val="tx1"/>
                  </a:solidFill>
                </a:rPr>
                <a:t>ACS</a:t>
              </a:r>
              <a:br>
                <a:rPr lang="en-GB" altLang="en-US" sz="1200" dirty="0">
                  <a:solidFill>
                    <a:schemeClr val="tx1"/>
                  </a:solidFill>
                </a:rPr>
              </a:br>
              <a:r>
                <a:rPr lang="en-GB" altLang="en-US" sz="1200" dirty="0">
                  <a:solidFill>
                    <a:schemeClr val="tx1"/>
                  </a:solidFill>
                </a:rPr>
                <a:t>SCAD</a:t>
              </a:r>
            </a:p>
            <a:p>
              <a:pPr marL="85725" indent="-85725">
                <a:spcBef>
                  <a:spcPts val="600"/>
                </a:spcBef>
                <a:spcAft>
                  <a:spcPts val="600"/>
                </a:spcAft>
                <a:buClrTx/>
                <a:buNone/>
              </a:pPr>
              <a:r>
                <a:rPr lang="en-GB" altLang="en-US" sz="1000" dirty="0">
                  <a:solidFill>
                    <a:schemeClr val="tx1"/>
                  </a:solidFill>
                </a:rPr>
                <a:t>  </a:t>
              </a:r>
            </a:p>
          </p:txBody>
        </p:sp>
        <p:sp>
          <p:nvSpPr>
            <p:cNvPr id="153" name="Rectangle 70">
              <a:extLst>
                <a:ext uri="{FF2B5EF4-FFF2-40B4-BE49-F238E27FC236}">
                  <a16:creationId xmlns:a16="http://schemas.microsoft.com/office/drawing/2014/main" xmlns="" id="{B8F6C899-7250-4654-B9B1-F4D642E003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66427" y="1330731"/>
              <a:ext cx="1333747" cy="2073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36000" tIns="36000" rIns="36000" bIns="36000">
              <a:spAutoFit/>
            </a:bodyPr>
            <a:lstStyle>
              <a:lvl1pPr>
                <a:spcBef>
                  <a:spcPct val="20000"/>
                </a:spcBef>
                <a:buClr>
                  <a:srgbClr val="FFCC00"/>
                </a:buClr>
                <a:buChar char="•"/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accent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7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5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3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3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3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3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3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ts val="0"/>
                </a:spcBef>
                <a:buClrTx/>
                <a:buFontTx/>
                <a:buNone/>
              </a:pPr>
              <a:endParaRPr lang="en-GB" altLang="en-US" sz="1200" b="1" dirty="0">
                <a:solidFill>
                  <a:schemeClr val="tx1"/>
                </a:solidFill>
              </a:endParaRPr>
            </a:p>
            <a:p>
              <a:pPr algn="ctr" eaLnBrk="1" hangingPunct="1">
                <a:spcBef>
                  <a:spcPts val="0"/>
                </a:spcBef>
                <a:buClrTx/>
                <a:buFontTx/>
                <a:buNone/>
              </a:pPr>
              <a:r>
                <a:rPr lang="en-GB" altLang="en-US" sz="1200" b="1" dirty="0">
                  <a:solidFill>
                    <a:schemeClr val="tx1"/>
                  </a:solidFill>
                </a:rPr>
                <a:t>Reference </a:t>
              </a:r>
            </a:p>
            <a:p>
              <a:pPr algn="ctr" eaLnBrk="1" hangingPunct="1">
                <a:spcBef>
                  <a:spcPts val="0"/>
                </a:spcBef>
                <a:buClrTx/>
                <a:buFontTx/>
                <a:buNone/>
              </a:pPr>
              <a:r>
                <a:rPr lang="en-GB" altLang="en-US" sz="1200" b="1" dirty="0">
                  <a:solidFill>
                    <a:schemeClr val="tx1"/>
                  </a:solidFill>
                </a:rPr>
                <a:t>Arm</a:t>
              </a:r>
              <a:r>
                <a:rPr lang="en-GB" altLang="en-US" sz="1100" b="1" dirty="0">
                  <a:solidFill>
                    <a:schemeClr val="tx1"/>
                  </a:solidFill>
                </a:rPr>
                <a:t/>
              </a:r>
              <a:br>
                <a:rPr lang="en-GB" altLang="en-US" sz="1100" b="1" dirty="0">
                  <a:solidFill>
                    <a:schemeClr val="tx1"/>
                  </a:solidFill>
                </a:rPr>
              </a:br>
              <a:endParaRPr lang="en-GB" altLang="en-US" sz="1100" dirty="0">
                <a:solidFill>
                  <a:schemeClr val="tx1"/>
                </a:solidFill>
              </a:endParaRPr>
            </a:p>
            <a:p>
              <a:pPr algn="ctr">
                <a:spcBef>
                  <a:spcPts val="600"/>
                </a:spcBef>
                <a:spcAft>
                  <a:spcPts val="600"/>
                </a:spcAft>
                <a:buClrTx/>
                <a:buNone/>
              </a:pPr>
              <a:r>
                <a:rPr lang="en-GB" altLang="en-US" sz="1200" dirty="0">
                  <a:solidFill>
                    <a:schemeClr val="tx1"/>
                  </a:solidFill>
                </a:rPr>
                <a:t>349/7988</a:t>
              </a:r>
            </a:p>
            <a:p>
              <a:pPr algn="ctr">
                <a:spcBef>
                  <a:spcPts val="300"/>
                </a:spcBef>
                <a:spcAft>
                  <a:spcPts val="300"/>
                </a:spcAft>
                <a:buClrTx/>
                <a:buNone/>
              </a:pPr>
              <a:endParaRPr lang="en-GB" altLang="en-US" sz="1200" dirty="0">
                <a:solidFill>
                  <a:schemeClr val="tx1"/>
                </a:solidFill>
              </a:endParaRPr>
            </a:p>
            <a:p>
              <a:pPr algn="ctr">
                <a:spcBef>
                  <a:spcPts val="300"/>
                </a:spcBef>
                <a:spcAft>
                  <a:spcPts val="300"/>
                </a:spcAft>
                <a:buClrTx/>
                <a:buNone/>
              </a:pPr>
              <a:r>
                <a:rPr lang="en-GB" altLang="en-US" sz="1200" dirty="0">
                  <a:solidFill>
                    <a:schemeClr val="tx1"/>
                  </a:solidFill>
                </a:rPr>
                <a:t>169/3737</a:t>
              </a:r>
              <a:br>
                <a:rPr lang="en-GB" altLang="en-US" sz="1200" dirty="0">
                  <a:solidFill>
                    <a:schemeClr val="tx1"/>
                  </a:solidFill>
                </a:rPr>
              </a:br>
              <a:r>
                <a:rPr lang="en-GB" altLang="en-US" sz="1200" dirty="0">
                  <a:solidFill>
                    <a:schemeClr val="tx1"/>
                  </a:solidFill>
                </a:rPr>
                <a:t>180/4251</a:t>
              </a:r>
            </a:p>
            <a:p>
              <a:pPr marL="85725" indent="-85725">
                <a:spcBef>
                  <a:spcPts val="600"/>
                </a:spcBef>
                <a:spcAft>
                  <a:spcPts val="600"/>
                </a:spcAft>
                <a:buClrTx/>
                <a:buNone/>
              </a:pPr>
              <a:r>
                <a:rPr lang="en-GB" altLang="en-US" sz="1000" dirty="0">
                  <a:solidFill>
                    <a:schemeClr val="tx1"/>
                  </a:solidFill>
                </a:rPr>
                <a:t>  </a:t>
              </a:r>
            </a:p>
          </p:txBody>
        </p:sp>
        <p:sp>
          <p:nvSpPr>
            <p:cNvPr id="154" name="Rectangle 70">
              <a:extLst>
                <a:ext uri="{FF2B5EF4-FFF2-40B4-BE49-F238E27FC236}">
                  <a16:creationId xmlns:a16="http://schemas.microsoft.com/office/drawing/2014/main" xmlns="" id="{AD8BA8DF-7B62-4C82-A6FE-6EC3796411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69350" y="1330731"/>
              <a:ext cx="1333747" cy="2088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36000" tIns="36000" rIns="36000" bIns="36000">
              <a:spAutoFit/>
            </a:bodyPr>
            <a:lstStyle>
              <a:lvl1pPr>
                <a:spcBef>
                  <a:spcPct val="20000"/>
                </a:spcBef>
                <a:buClr>
                  <a:srgbClr val="FFCC00"/>
                </a:buClr>
                <a:buChar char="•"/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accent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7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5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3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3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3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3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3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ts val="0"/>
                </a:spcBef>
                <a:buClrTx/>
                <a:buFontTx/>
                <a:buNone/>
              </a:pPr>
              <a:endParaRPr lang="en-GB" altLang="en-US" sz="1200" b="1" dirty="0">
                <a:solidFill>
                  <a:schemeClr val="tx1"/>
                </a:solidFill>
              </a:endParaRPr>
            </a:p>
            <a:p>
              <a:pPr algn="ctr" eaLnBrk="1" hangingPunct="1">
                <a:spcBef>
                  <a:spcPts val="0"/>
                </a:spcBef>
                <a:buClrTx/>
                <a:buFontTx/>
                <a:buNone/>
              </a:pPr>
              <a:endParaRPr lang="en-GB" altLang="en-US" sz="1200" b="1" dirty="0">
                <a:solidFill>
                  <a:schemeClr val="tx1"/>
                </a:solidFill>
              </a:endParaRPr>
            </a:p>
            <a:p>
              <a:pPr algn="ctr" eaLnBrk="1" hangingPunct="1">
                <a:spcBef>
                  <a:spcPts val="0"/>
                </a:spcBef>
                <a:buClrTx/>
                <a:buFontTx/>
                <a:buNone/>
              </a:pPr>
              <a:r>
                <a:rPr lang="en-GB" altLang="en-US" sz="1200" b="1" dirty="0">
                  <a:solidFill>
                    <a:schemeClr val="tx1"/>
                  </a:solidFill>
                </a:rPr>
                <a:t>RR (95% CI) </a:t>
              </a:r>
            </a:p>
            <a:p>
              <a:pPr algn="ctr" eaLnBrk="1" hangingPunct="1">
                <a:spcBef>
                  <a:spcPts val="0"/>
                </a:spcBef>
                <a:buClrTx/>
                <a:buFontTx/>
                <a:buNone/>
              </a:pPr>
              <a:r>
                <a:rPr lang="en-GB" altLang="en-US" sz="1200" b="1" dirty="0"/>
                <a:t>Treatmen</a:t>
              </a:r>
              <a:endParaRPr lang="en-GB" altLang="en-US" sz="1100" dirty="0">
                <a:solidFill>
                  <a:schemeClr val="tx1"/>
                </a:solidFill>
              </a:endParaRPr>
            </a:p>
            <a:p>
              <a:pPr algn="ctr">
                <a:spcBef>
                  <a:spcPts val="600"/>
                </a:spcBef>
                <a:spcAft>
                  <a:spcPts val="600"/>
                </a:spcAft>
                <a:buClrTx/>
                <a:buNone/>
              </a:pPr>
              <a:r>
                <a:rPr lang="en-GB" altLang="en-US" sz="1200" dirty="0">
                  <a:solidFill>
                    <a:schemeClr val="tx1"/>
                  </a:solidFill>
                </a:rPr>
                <a:t>0.87 (0.75-1.01)</a:t>
              </a:r>
            </a:p>
            <a:p>
              <a:pPr algn="ctr">
                <a:spcBef>
                  <a:spcPts val="300"/>
                </a:spcBef>
                <a:spcAft>
                  <a:spcPts val="300"/>
                </a:spcAft>
                <a:buClrTx/>
                <a:buNone/>
              </a:pPr>
              <a:endParaRPr lang="en-GB" altLang="en-US" sz="1200" dirty="0">
                <a:solidFill>
                  <a:schemeClr val="tx1"/>
                </a:solidFill>
              </a:endParaRPr>
            </a:p>
            <a:p>
              <a:pPr algn="ctr">
                <a:spcBef>
                  <a:spcPts val="300"/>
                </a:spcBef>
                <a:spcAft>
                  <a:spcPts val="300"/>
                </a:spcAft>
                <a:buClrTx/>
                <a:buNone/>
              </a:pPr>
              <a:r>
                <a:rPr lang="en-GB" altLang="en-US" sz="1200" dirty="0">
                  <a:solidFill>
                    <a:schemeClr val="tx1"/>
                  </a:solidFill>
                </a:rPr>
                <a:t>0.86 (0.69-1.08)</a:t>
              </a:r>
              <a:br>
                <a:rPr lang="en-GB" altLang="en-US" sz="1200" dirty="0">
                  <a:solidFill>
                    <a:schemeClr val="tx1"/>
                  </a:solidFill>
                </a:rPr>
              </a:br>
              <a:r>
                <a:rPr lang="en-GB" altLang="en-US" sz="1200" dirty="0">
                  <a:solidFill>
                    <a:schemeClr val="tx1"/>
                  </a:solidFill>
                </a:rPr>
                <a:t>0.87 (0.71-1.08)</a:t>
              </a:r>
            </a:p>
            <a:p>
              <a:pPr marL="85725" indent="-85725">
                <a:spcBef>
                  <a:spcPts val="600"/>
                </a:spcBef>
                <a:spcAft>
                  <a:spcPts val="600"/>
                </a:spcAft>
                <a:buClrTx/>
                <a:buNone/>
              </a:pPr>
              <a:r>
                <a:rPr lang="en-GB" altLang="en-US" sz="1000" dirty="0">
                  <a:solidFill>
                    <a:schemeClr val="tx1"/>
                  </a:solidFill>
                </a:rPr>
                <a:t>  </a:t>
              </a:r>
            </a:p>
          </p:txBody>
        </p:sp>
        <p:sp>
          <p:nvSpPr>
            <p:cNvPr id="155" name="Rectangle 70">
              <a:extLst>
                <a:ext uri="{FF2B5EF4-FFF2-40B4-BE49-F238E27FC236}">
                  <a16:creationId xmlns:a16="http://schemas.microsoft.com/office/drawing/2014/main" xmlns="" id="{966FD777-FB73-4DF6-A4A1-095CC7DBB8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06219" y="1330730"/>
              <a:ext cx="1333747" cy="2088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36000" tIns="36000" rIns="36000" bIns="36000">
              <a:spAutoFit/>
            </a:bodyPr>
            <a:lstStyle>
              <a:lvl1pPr>
                <a:spcBef>
                  <a:spcPct val="20000"/>
                </a:spcBef>
                <a:buClr>
                  <a:srgbClr val="FFCC00"/>
                </a:buClr>
                <a:buChar char="•"/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accent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7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5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3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3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3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3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3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ts val="0"/>
                </a:spcBef>
                <a:buClrTx/>
                <a:buFontTx/>
                <a:buNone/>
              </a:pPr>
              <a:endParaRPr lang="en-GB" altLang="en-US" sz="1200" b="1" dirty="0">
                <a:solidFill>
                  <a:schemeClr val="tx1"/>
                </a:solidFill>
              </a:endParaRPr>
            </a:p>
            <a:p>
              <a:pPr algn="ctr" eaLnBrk="1" hangingPunct="1">
                <a:spcBef>
                  <a:spcPts val="0"/>
                </a:spcBef>
                <a:buClrTx/>
                <a:buFontTx/>
                <a:buNone/>
              </a:pPr>
              <a:endParaRPr lang="en-GB" altLang="en-US" sz="1200" b="1" dirty="0">
                <a:solidFill>
                  <a:schemeClr val="tx1"/>
                </a:solidFill>
              </a:endParaRPr>
            </a:p>
            <a:p>
              <a:pPr algn="ctr" eaLnBrk="1" hangingPunct="1">
                <a:spcBef>
                  <a:spcPts val="0"/>
                </a:spcBef>
                <a:buClrTx/>
                <a:buFontTx/>
                <a:buNone/>
              </a:pPr>
              <a:r>
                <a:rPr lang="en-GB" altLang="en-US" sz="1200" b="1" dirty="0">
                  <a:solidFill>
                    <a:schemeClr val="tx1"/>
                  </a:solidFill>
                </a:rPr>
                <a:t>p-value </a:t>
              </a:r>
            </a:p>
            <a:p>
              <a:pPr algn="ctr" eaLnBrk="1" hangingPunct="1">
                <a:spcBef>
                  <a:spcPts val="0"/>
                </a:spcBef>
                <a:buClrTx/>
                <a:buFontTx/>
                <a:buNone/>
              </a:pPr>
              <a:r>
                <a:rPr lang="en-GB" altLang="en-US" sz="1200" b="1" dirty="0"/>
                <a:t>Trea</a:t>
              </a:r>
              <a:endParaRPr lang="en-GB" altLang="en-US" sz="1100" dirty="0">
                <a:solidFill>
                  <a:schemeClr val="tx1"/>
                </a:solidFill>
              </a:endParaRPr>
            </a:p>
            <a:p>
              <a:pPr algn="ctr">
                <a:spcBef>
                  <a:spcPts val="600"/>
                </a:spcBef>
                <a:spcAft>
                  <a:spcPts val="600"/>
                </a:spcAft>
                <a:buClrTx/>
                <a:buNone/>
              </a:pPr>
              <a:r>
                <a:rPr lang="en-GB" altLang="en-US" sz="1200" dirty="0">
                  <a:solidFill>
                    <a:schemeClr val="tx1"/>
                  </a:solidFill>
                </a:rPr>
                <a:t>0.073</a:t>
              </a:r>
            </a:p>
            <a:p>
              <a:pPr algn="ctr">
                <a:spcBef>
                  <a:spcPts val="300"/>
                </a:spcBef>
                <a:spcAft>
                  <a:spcPts val="300"/>
                </a:spcAft>
                <a:buClrTx/>
                <a:buNone/>
              </a:pPr>
              <a:endParaRPr lang="en-GB" altLang="en-US" sz="1200" dirty="0">
                <a:solidFill>
                  <a:schemeClr val="tx1"/>
                </a:solidFill>
              </a:endParaRPr>
            </a:p>
            <a:p>
              <a:pPr algn="ctr">
                <a:spcBef>
                  <a:spcPts val="300"/>
                </a:spcBef>
                <a:spcAft>
                  <a:spcPts val="300"/>
                </a:spcAft>
                <a:buClrTx/>
                <a:buNone/>
              </a:pPr>
              <a:r>
                <a:rPr lang="en-GB" altLang="en-US" sz="1200" dirty="0">
                  <a:solidFill>
                    <a:schemeClr val="tx1"/>
                  </a:solidFill>
                </a:rPr>
                <a:t>0.19</a:t>
              </a:r>
              <a:br>
                <a:rPr lang="en-GB" altLang="en-US" sz="1200" dirty="0">
                  <a:solidFill>
                    <a:schemeClr val="tx1"/>
                  </a:solidFill>
                </a:rPr>
              </a:br>
              <a:r>
                <a:rPr lang="en-GB" altLang="en-US" sz="1200" dirty="0">
                  <a:solidFill>
                    <a:schemeClr val="tx1"/>
                  </a:solidFill>
                </a:rPr>
                <a:t>0.22</a:t>
              </a:r>
            </a:p>
            <a:p>
              <a:pPr marL="85725" indent="-85725">
                <a:spcBef>
                  <a:spcPts val="600"/>
                </a:spcBef>
                <a:spcAft>
                  <a:spcPts val="600"/>
                </a:spcAft>
                <a:buClrTx/>
                <a:buNone/>
              </a:pPr>
              <a:r>
                <a:rPr lang="en-GB" altLang="en-US" sz="1000" dirty="0">
                  <a:solidFill>
                    <a:schemeClr val="tx1"/>
                  </a:solidFill>
                </a:rPr>
                <a:t>  </a:t>
              </a:r>
            </a:p>
          </p:txBody>
        </p:sp>
        <p:sp>
          <p:nvSpPr>
            <p:cNvPr id="156" name="Rectangle 70">
              <a:extLst>
                <a:ext uri="{FF2B5EF4-FFF2-40B4-BE49-F238E27FC236}">
                  <a16:creationId xmlns:a16="http://schemas.microsoft.com/office/drawing/2014/main" xmlns="" id="{88C6ADEA-B594-42AF-BB6D-FED23B837A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48901" y="1331140"/>
              <a:ext cx="1524073" cy="1503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36000" tIns="36000" rIns="36000" bIns="36000">
              <a:spAutoFit/>
            </a:bodyPr>
            <a:lstStyle>
              <a:lvl1pPr>
                <a:spcBef>
                  <a:spcPct val="20000"/>
                </a:spcBef>
                <a:buClr>
                  <a:srgbClr val="FFCC00"/>
                </a:buClr>
                <a:buChar char="•"/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accent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7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5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3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3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3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3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3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ts val="0"/>
                </a:spcBef>
                <a:buClrTx/>
                <a:buFontTx/>
                <a:buNone/>
              </a:pPr>
              <a:endParaRPr lang="en-GB" altLang="en-US" sz="1200" b="1" dirty="0">
                <a:solidFill>
                  <a:schemeClr val="tx1"/>
                </a:solidFill>
              </a:endParaRPr>
            </a:p>
            <a:p>
              <a:pPr algn="ctr" eaLnBrk="1" hangingPunct="1">
                <a:spcBef>
                  <a:spcPts val="0"/>
                </a:spcBef>
                <a:buClrTx/>
                <a:buFontTx/>
                <a:buNone/>
              </a:pPr>
              <a:endParaRPr lang="en-GB" altLang="en-US" sz="1200" b="1" dirty="0">
                <a:solidFill>
                  <a:schemeClr val="tx1"/>
                </a:solidFill>
              </a:endParaRPr>
            </a:p>
            <a:p>
              <a:pPr algn="ctr" eaLnBrk="1" hangingPunct="1">
                <a:spcBef>
                  <a:spcPts val="0"/>
                </a:spcBef>
                <a:buClrTx/>
                <a:buFontTx/>
                <a:buNone/>
              </a:pPr>
              <a:r>
                <a:rPr lang="en-GB" altLang="en-US" sz="1200" b="1" dirty="0">
                  <a:solidFill>
                    <a:schemeClr val="tx1"/>
                  </a:solidFill>
                </a:rPr>
                <a:t>Interaction p-value</a:t>
              </a:r>
            </a:p>
            <a:p>
              <a:pPr algn="ctr" eaLnBrk="1" hangingPunct="1">
                <a:spcBef>
                  <a:spcPts val="0"/>
                </a:spcBef>
                <a:buClrTx/>
                <a:buFontTx/>
                <a:buNone/>
              </a:pPr>
              <a:r>
                <a:rPr lang="en-GB" altLang="en-US" sz="1200" b="1" dirty="0"/>
                <a:t>Strategy</a:t>
              </a:r>
              <a:r>
                <a:rPr lang="en-GB" altLang="en-US" sz="1100" b="1" dirty="0">
                  <a:solidFill>
                    <a:schemeClr val="tx1"/>
                  </a:solidFill>
                </a:rPr>
                <a:t/>
              </a:r>
              <a:br>
                <a:rPr lang="en-GB" altLang="en-US" sz="1100" b="1" dirty="0">
                  <a:solidFill>
                    <a:schemeClr val="tx1"/>
                  </a:solidFill>
                </a:rPr>
              </a:br>
              <a:endParaRPr lang="en-GB" altLang="en-US" sz="1100" dirty="0">
                <a:solidFill>
                  <a:schemeClr val="tx1"/>
                </a:solidFill>
              </a:endParaRPr>
            </a:p>
            <a:p>
              <a:pPr algn="ctr">
                <a:spcBef>
                  <a:spcPts val="300"/>
                </a:spcBef>
                <a:spcAft>
                  <a:spcPts val="300"/>
                </a:spcAft>
                <a:buClrTx/>
                <a:buNone/>
              </a:pPr>
              <a:endParaRPr lang="en-GB" altLang="en-US" sz="1200" dirty="0">
                <a:solidFill>
                  <a:schemeClr val="tx1"/>
                </a:solidFill>
              </a:endParaRPr>
            </a:p>
            <a:p>
              <a:pPr marL="85725" indent="-85725" algn="ctr">
                <a:spcBef>
                  <a:spcPts val="600"/>
                </a:spcBef>
                <a:spcAft>
                  <a:spcPts val="600"/>
                </a:spcAft>
                <a:buClrTx/>
                <a:buNone/>
              </a:pPr>
              <a:r>
                <a:rPr lang="en-GB" altLang="en-US" sz="1000" dirty="0">
                  <a:solidFill>
                    <a:schemeClr val="tx1"/>
                  </a:solidFill>
                </a:rPr>
                <a:t>  </a:t>
              </a:r>
              <a:r>
                <a:rPr lang="en-GB" altLang="en-US" sz="1200" dirty="0">
                  <a:solidFill>
                    <a:schemeClr val="tx1"/>
                  </a:solidFill>
                </a:rPr>
                <a:t>0.93</a:t>
              </a:r>
              <a:endParaRPr lang="en-GB" altLang="en-US" sz="1000" dirty="0">
                <a:solidFill>
                  <a:schemeClr val="tx1"/>
                </a:solidFill>
              </a:endParaRPr>
            </a:p>
          </p:txBody>
        </p:sp>
      </p:grpSp>
      <p:graphicFrame>
        <p:nvGraphicFramePr>
          <p:cNvPr id="36" name="Chart 35">
            <a:extLst>
              <a:ext uri="{FF2B5EF4-FFF2-40B4-BE49-F238E27FC236}">
                <a16:creationId xmlns:a16="http://schemas.microsoft.com/office/drawing/2014/main" xmlns="" id="{1AAA3993-98F9-4530-9585-4F349EC51A3B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6452546" y="1967836"/>
          <a:ext cx="4038600" cy="15510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0C57EAF8-78E7-4299-AFD6-B446B3D593D4}"/>
              </a:ext>
            </a:extLst>
          </p:cNvPr>
          <p:cNvGrpSpPr/>
          <p:nvPr/>
        </p:nvGrpSpPr>
        <p:grpSpPr>
          <a:xfrm>
            <a:off x="1182264" y="3948099"/>
            <a:ext cx="9827473" cy="2480012"/>
            <a:chOff x="1397000" y="3948099"/>
            <a:chExt cx="9827473" cy="2480012"/>
          </a:xfrm>
        </p:grpSpPr>
        <p:grpSp>
          <p:nvGrpSpPr>
            <p:cNvPr id="159" name="Group 158">
              <a:extLst>
                <a:ext uri="{FF2B5EF4-FFF2-40B4-BE49-F238E27FC236}">
                  <a16:creationId xmlns:a16="http://schemas.microsoft.com/office/drawing/2014/main" xmlns="" id="{7EA20E71-BFC4-47D0-BFDA-189B21E5CA93}"/>
                </a:ext>
              </a:extLst>
            </p:cNvPr>
            <p:cNvGrpSpPr/>
            <p:nvPr/>
          </p:nvGrpSpPr>
          <p:grpSpPr>
            <a:xfrm>
              <a:off x="7015917" y="6050029"/>
              <a:ext cx="2041068" cy="378082"/>
              <a:chOff x="1819058" y="5230774"/>
              <a:chExt cx="1119729" cy="366007"/>
            </a:xfrm>
          </p:grpSpPr>
          <p:cxnSp>
            <p:nvCxnSpPr>
              <p:cNvPr id="167" name="Straight Arrow Connector 166">
                <a:extLst>
                  <a:ext uri="{FF2B5EF4-FFF2-40B4-BE49-F238E27FC236}">
                    <a16:creationId xmlns:a16="http://schemas.microsoft.com/office/drawing/2014/main" xmlns="" id="{D3FEDCF8-48A1-4377-BEB4-80355D420AA4}"/>
                  </a:ext>
                </a:extLst>
              </p:cNvPr>
              <p:cNvCxnSpPr/>
              <p:nvPr/>
            </p:nvCxnSpPr>
            <p:spPr>
              <a:xfrm>
                <a:off x="2412628" y="5230774"/>
                <a:ext cx="526159" cy="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Straight Arrow Connector 167">
                <a:extLst>
                  <a:ext uri="{FF2B5EF4-FFF2-40B4-BE49-F238E27FC236}">
                    <a16:creationId xmlns:a16="http://schemas.microsoft.com/office/drawing/2014/main" xmlns="" id="{AA089F3D-AEDD-40DD-B809-5635AEBE3D3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819058" y="5230774"/>
                <a:ext cx="525393" cy="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9" name="Rectangle 6">
                <a:extLst>
                  <a:ext uri="{FF2B5EF4-FFF2-40B4-BE49-F238E27FC236}">
                    <a16:creationId xmlns:a16="http://schemas.microsoft.com/office/drawing/2014/main" xmlns="" id="{F385AB49-244D-4308-82EB-BBFB1E07BF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84867" y="5298833"/>
                <a:ext cx="482369" cy="2979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FFCC00"/>
                  </a:buClr>
                  <a:buChar char="•"/>
                  <a:defRPr sz="24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000">
                    <a:solidFill>
                      <a:schemeClr val="accent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7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5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3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3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3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3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3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en-GB" altLang="en-US" sz="1000" dirty="0">
                    <a:solidFill>
                      <a:schemeClr val="accent1"/>
                    </a:solidFill>
                  </a:rPr>
                  <a:t>Experimental better</a:t>
                </a:r>
              </a:p>
            </p:txBody>
          </p:sp>
          <p:sp>
            <p:nvSpPr>
              <p:cNvPr id="170" name="Rectangle 7">
                <a:extLst>
                  <a:ext uri="{FF2B5EF4-FFF2-40B4-BE49-F238E27FC236}">
                    <a16:creationId xmlns:a16="http://schemas.microsoft.com/office/drawing/2014/main" xmlns="" id="{8AA09484-A586-4A54-8074-E4E51E3567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74126" y="5298832"/>
                <a:ext cx="482370" cy="2979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FFCC00"/>
                  </a:buClr>
                  <a:buChar char="•"/>
                  <a:defRPr sz="24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000">
                    <a:solidFill>
                      <a:schemeClr val="accent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7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5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3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3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3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3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3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en-GB" altLang="en-US" sz="1000" dirty="0">
                    <a:solidFill>
                      <a:schemeClr val="accent6"/>
                    </a:solidFill>
                  </a:rPr>
                  <a:t>Reference better</a:t>
                </a:r>
              </a:p>
            </p:txBody>
          </p:sp>
        </p:grpSp>
        <p:sp>
          <p:nvSpPr>
            <p:cNvPr id="161" name="Rectangle 70">
              <a:extLst>
                <a:ext uri="{FF2B5EF4-FFF2-40B4-BE49-F238E27FC236}">
                  <a16:creationId xmlns:a16="http://schemas.microsoft.com/office/drawing/2014/main" xmlns="" id="{8601423B-A110-4F85-8161-2458196643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02594" y="3949166"/>
              <a:ext cx="1333747" cy="2057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36000" tIns="36000" rIns="36000" bIns="36000">
              <a:spAutoFit/>
            </a:bodyPr>
            <a:lstStyle>
              <a:lvl1pPr>
                <a:spcBef>
                  <a:spcPct val="20000"/>
                </a:spcBef>
                <a:buClr>
                  <a:srgbClr val="FFCC00"/>
                </a:buClr>
                <a:buChar char="•"/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accent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7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5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3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3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3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3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3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ts val="0"/>
                </a:spcBef>
                <a:buClrTx/>
                <a:buFontTx/>
                <a:buNone/>
              </a:pPr>
              <a:endParaRPr lang="en-GB" altLang="en-US" sz="1200" b="1" dirty="0">
                <a:solidFill>
                  <a:schemeClr val="tx1"/>
                </a:solidFill>
              </a:endParaRPr>
            </a:p>
            <a:p>
              <a:pPr algn="ctr" eaLnBrk="1" hangingPunct="1">
                <a:spcBef>
                  <a:spcPts val="0"/>
                </a:spcBef>
                <a:buClrTx/>
                <a:buFontTx/>
                <a:buNone/>
              </a:pPr>
              <a:r>
                <a:rPr lang="en-GB" altLang="en-US" sz="1200" b="1" dirty="0">
                  <a:solidFill>
                    <a:schemeClr val="tx1"/>
                  </a:solidFill>
                </a:rPr>
                <a:t>Experimental </a:t>
              </a:r>
            </a:p>
            <a:p>
              <a:pPr algn="ctr" eaLnBrk="1" hangingPunct="1">
                <a:spcBef>
                  <a:spcPts val="0"/>
                </a:spcBef>
                <a:buClrTx/>
                <a:buFontTx/>
                <a:buNone/>
              </a:pPr>
              <a:r>
                <a:rPr lang="en-GB" altLang="en-US" sz="1100" b="1" dirty="0">
                  <a:solidFill>
                    <a:schemeClr val="tx1"/>
                  </a:solidFill>
                </a:rPr>
                <a:t>Arm</a:t>
              </a:r>
              <a:br>
                <a:rPr lang="en-GB" altLang="en-US" sz="1100" b="1" dirty="0">
                  <a:solidFill>
                    <a:schemeClr val="tx1"/>
                  </a:solidFill>
                </a:rPr>
              </a:br>
              <a:endParaRPr lang="en-GB" altLang="en-US" sz="1100" dirty="0">
                <a:solidFill>
                  <a:schemeClr val="tx1"/>
                </a:solidFill>
              </a:endParaRPr>
            </a:p>
            <a:p>
              <a:pPr algn="ctr">
                <a:spcBef>
                  <a:spcPts val="600"/>
                </a:spcBef>
                <a:spcAft>
                  <a:spcPts val="600"/>
                </a:spcAft>
                <a:buClrTx/>
                <a:buNone/>
              </a:pPr>
              <a:r>
                <a:rPr lang="en-GB" altLang="en-US" sz="1200" dirty="0">
                  <a:solidFill>
                    <a:schemeClr val="tx1"/>
                  </a:solidFill>
                </a:rPr>
                <a:t>163/7980</a:t>
              </a:r>
            </a:p>
            <a:p>
              <a:pPr algn="ctr">
                <a:spcBef>
                  <a:spcPts val="300"/>
                </a:spcBef>
                <a:spcAft>
                  <a:spcPts val="300"/>
                </a:spcAft>
                <a:buClrTx/>
                <a:buNone/>
              </a:pPr>
              <a:endParaRPr lang="en-GB" altLang="en-US" sz="1200" dirty="0">
                <a:solidFill>
                  <a:schemeClr val="tx1"/>
                </a:solidFill>
              </a:endParaRPr>
            </a:p>
            <a:p>
              <a:pPr algn="ctr">
                <a:spcBef>
                  <a:spcPts val="300"/>
                </a:spcBef>
                <a:spcAft>
                  <a:spcPts val="300"/>
                </a:spcAft>
                <a:buClrTx/>
                <a:buNone/>
              </a:pPr>
              <a:r>
                <a:rPr lang="en-GB" altLang="en-US" sz="1200" dirty="0">
                  <a:solidFill>
                    <a:schemeClr val="tx1"/>
                  </a:solidFill>
                </a:rPr>
                <a:t>73/3750</a:t>
              </a:r>
              <a:br>
                <a:rPr lang="en-GB" altLang="en-US" sz="1200" dirty="0">
                  <a:solidFill>
                    <a:schemeClr val="tx1"/>
                  </a:solidFill>
                </a:rPr>
              </a:br>
              <a:r>
                <a:rPr lang="en-GB" altLang="en-US" sz="1200" dirty="0">
                  <a:solidFill>
                    <a:schemeClr val="tx1"/>
                  </a:solidFill>
                </a:rPr>
                <a:t>90/4230</a:t>
              </a:r>
            </a:p>
            <a:p>
              <a:pPr marL="85725" indent="-85725">
                <a:spcBef>
                  <a:spcPts val="600"/>
                </a:spcBef>
                <a:spcAft>
                  <a:spcPts val="600"/>
                </a:spcAft>
                <a:buClrTx/>
                <a:buNone/>
              </a:pPr>
              <a:r>
                <a:rPr lang="en-GB" altLang="en-US" sz="1000" dirty="0">
                  <a:solidFill>
                    <a:schemeClr val="tx1"/>
                  </a:solidFill>
                </a:rPr>
                <a:t>  </a:t>
              </a:r>
            </a:p>
          </p:txBody>
        </p:sp>
        <p:sp>
          <p:nvSpPr>
            <p:cNvPr id="162" name="Rectangle 70">
              <a:extLst>
                <a:ext uri="{FF2B5EF4-FFF2-40B4-BE49-F238E27FC236}">
                  <a16:creationId xmlns:a16="http://schemas.microsoft.com/office/drawing/2014/main" xmlns="" id="{FAA5FB18-9901-46F9-A2EC-126E6BA088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7000" y="3948608"/>
              <a:ext cx="1859623" cy="2073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36000" tIns="36000" rIns="36000" bIns="36000">
              <a:spAutoFit/>
            </a:bodyPr>
            <a:lstStyle>
              <a:lvl1pPr>
                <a:spcBef>
                  <a:spcPct val="20000"/>
                </a:spcBef>
                <a:buClr>
                  <a:srgbClr val="FFCC00"/>
                </a:buClr>
                <a:buChar char="•"/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accent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7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5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3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3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3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3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3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ts val="0"/>
                </a:spcBef>
                <a:buClrTx/>
                <a:buFontTx/>
                <a:buNone/>
              </a:pPr>
              <a:endParaRPr lang="en-GB" altLang="en-US" sz="1200" b="1" dirty="0">
                <a:solidFill>
                  <a:schemeClr val="tx1"/>
                </a:solidFill>
              </a:endParaRPr>
            </a:p>
            <a:p>
              <a:pPr eaLnBrk="1" hangingPunct="1">
                <a:spcBef>
                  <a:spcPts val="0"/>
                </a:spcBef>
                <a:buClrTx/>
                <a:buFontTx/>
                <a:buNone/>
              </a:pPr>
              <a:endParaRPr lang="en-GB" altLang="en-US" sz="1200" b="1" dirty="0">
                <a:solidFill>
                  <a:schemeClr val="tx1"/>
                </a:solidFill>
              </a:endParaRPr>
            </a:p>
            <a:p>
              <a:pPr eaLnBrk="1" hangingPunct="1">
                <a:spcBef>
                  <a:spcPts val="0"/>
                </a:spcBef>
                <a:buClrTx/>
                <a:buFontTx/>
                <a:buNone/>
              </a:pPr>
              <a:r>
                <a:rPr lang="en-GB" altLang="en-US" sz="1200" b="1" dirty="0">
                  <a:solidFill>
                    <a:schemeClr val="tx1"/>
                  </a:solidFill>
                </a:rPr>
                <a:t>BARC 3 or 5 Bleeding</a:t>
              </a:r>
              <a:r>
                <a:rPr lang="en-GB" altLang="en-US" sz="1100" b="1" dirty="0">
                  <a:solidFill>
                    <a:schemeClr val="tx1"/>
                  </a:solidFill>
                </a:rPr>
                <a:t/>
              </a:r>
              <a:br>
                <a:rPr lang="en-GB" altLang="en-US" sz="1100" b="1" dirty="0">
                  <a:solidFill>
                    <a:schemeClr val="tx1"/>
                  </a:solidFill>
                </a:rPr>
              </a:br>
              <a:endParaRPr lang="en-GB" altLang="en-US" sz="1100" dirty="0">
                <a:solidFill>
                  <a:schemeClr val="tx1"/>
                </a:solidFill>
              </a:endParaRPr>
            </a:p>
            <a:p>
              <a:pPr>
                <a:spcBef>
                  <a:spcPts val="600"/>
                </a:spcBef>
                <a:spcAft>
                  <a:spcPts val="600"/>
                </a:spcAft>
                <a:buClrTx/>
                <a:buNone/>
              </a:pPr>
              <a:r>
                <a:rPr lang="en-GB" altLang="en-US" sz="1200" dirty="0">
                  <a:solidFill>
                    <a:schemeClr val="tx1"/>
                  </a:solidFill>
                </a:rPr>
                <a:t>Overall population</a:t>
              </a:r>
            </a:p>
            <a:p>
              <a:pPr>
                <a:spcBef>
                  <a:spcPts val="300"/>
                </a:spcBef>
                <a:spcAft>
                  <a:spcPts val="300"/>
                </a:spcAft>
                <a:buClrTx/>
                <a:buNone/>
              </a:pPr>
              <a:r>
                <a:rPr lang="en-GB" altLang="en-US" sz="1200" dirty="0">
                  <a:solidFill>
                    <a:schemeClr val="tx1"/>
                  </a:solidFill>
                </a:rPr>
                <a:t>Indication</a:t>
              </a:r>
            </a:p>
            <a:p>
              <a:pPr marL="91440">
                <a:spcBef>
                  <a:spcPts val="300"/>
                </a:spcBef>
                <a:spcAft>
                  <a:spcPts val="300"/>
                </a:spcAft>
                <a:buClrTx/>
                <a:buNone/>
              </a:pPr>
              <a:r>
                <a:rPr lang="en-GB" altLang="en-US" sz="1200" dirty="0">
                  <a:solidFill>
                    <a:schemeClr val="tx1"/>
                  </a:solidFill>
                </a:rPr>
                <a:t>ACS</a:t>
              </a:r>
              <a:br>
                <a:rPr lang="en-GB" altLang="en-US" sz="1200" dirty="0">
                  <a:solidFill>
                    <a:schemeClr val="tx1"/>
                  </a:solidFill>
                </a:rPr>
              </a:br>
              <a:r>
                <a:rPr lang="en-GB" altLang="en-US" sz="1200" dirty="0">
                  <a:solidFill>
                    <a:schemeClr val="tx1"/>
                  </a:solidFill>
                </a:rPr>
                <a:t>SCAD</a:t>
              </a:r>
            </a:p>
            <a:p>
              <a:pPr marL="85725" indent="-85725">
                <a:spcBef>
                  <a:spcPts val="600"/>
                </a:spcBef>
                <a:spcAft>
                  <a:spcPts val="600"/>
                </a:spcAft>
                <a:buClrTx/>
                <a:buNone/>
              </a:pPr>
              <a:r>
                <a:rPr lang="en-GB" altLang="en-US" sz="1000" dirty="0">
                  <a:solidFill>
                    <a:schemeClr val="tx1"/>
                  </a:solidFill>
                </a:rPr>
                <a:t>  </a:t>
              </a:r>
            </a:p>
          </p:txBody>
        </p:sp>
        <p:sp>
          <p:nvSpPr>
            <p:cNvPr id="163" name="Rectangle 70">
              <a:extLst>
                <a:ext uri="{FF2B5EF4-FFF2-40B4-BE49-F238E27FC236}">
                  <a16:creationId xmlns:a16="http://schemas.microsoft.com/office/drawing/2014/main" xmlns="" id="{BEF76F68-85FB-4C4C-8F38-A4D8A95C78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1340" y="3949166"/>
              <a:ext cx="1333747" cy="2057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36000" tIns="36000" rIns="36000" bIns="36000">
              <a:spAutoFit/>
            </a:bodyPr>
            <a:lstStyle>
              <a:lvl1pPr>
                <a:spcBef>
                  <a:spcPct val="20000"/>
                </a:spcBef>
                <a:buClr>
                  <a:srgbClr val="FFCC00"/>
                </a:buClr>
                <a:buChar char="•"/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accent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7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5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3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3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3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3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3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ts val="0"/>
                </a:spcBef>
                <a:buClrTx/>
                <a:buFontTx/>
                <a:buNone/>
              </a:pPr>
              <a:endParaRPr lang="en-GB" altLang="en-US" sz="1200" b="1" dirty="0">
                <a:solidFill>
                  <a:schemeClr val="tx1"/>
                </a:solidFill>
              </a:endParaRPr>
            </a:p>
            <a:p>
              <a:pPr algn="ctr" eaLnBrk="1" hangingPunct="1">
                <a:spcBef>
                  <a:spcPts val="0"/>
                </a:spcBef>
                <a:buClrTx/>
                <a:buFontTx/>
                <a:buNone/>
              </a:pPr>
              <a:r>
                <a:rPr lang="en-GB" altLang="en-US" sz="1200" b="1" dirty="0">
                  <a:solidFill>
                    <a:schemeClr val="tx1"/>
                  </a:solidFill>
                </a:rPr>
                <a:t>Reference </a:t>
              </a:r>
            </a:p>
            <a:p>
              <a:pPr algn="ctr" eaLnBrk="1" hangingPunct="1">
                <a:spcBef>
                  <a:spcPts val="0"/>
                </a:spcBef>
                <a:buClrTx/>
                <a:buFontTx/>
                <a:buNone/>
              </a:pPr>
              <a:r>
                <a:rPr lang="en-GB" altLang="en-US" sz="1100" b="1" dirty="0">
                  <a:solidFill>
                    <a:schemeClr val="tx1"/>
                  </a:solidFill>
                </a:rPr>
                <a:t>Arm</a:t>
              </a:r>
              <a:br>
                <a:rPr lang="en-GB" altLang="en-US" sz="1100" b="1" dirty="0">
                  <a:solidFill>
                    <a:schemeClr val="tx1"/>
                  </a:solidFill>
                </a:rPr>
              </a:br>
              <a:endParaRPr lang="en-GB" altLang="en-US" sz="1100" dirty="0">
                <a:solidFill>
                  <a:schemeClr val="tx1"/>
                </a:solidFill>
              </a:endParaRPr>
            </a:p>
            <a:p>
              <a:pPr algn="ctr">
                <a:spcBef>
                  <a:spcPts val="600"/>
                </a:spcBef>
                <a:spcAft>
                  <a:spcPts val="600"/>
                </a:spcAft>
                <a:buClrTx/>
                <a:buNone/>
              </a:pPr>
              <a:r>
                <a:rPr lang="en-GB" altLang="en-US" sz="1200" dirty="0">
                  <a:solidFill>
                    <a:schemeClr val="tx1"/>
                  </a:solidFill>
                </a:rPr>
                <a:t>169/7988</a:t>
              </a:r>
            </a:p>
            <a:p>
              <a:pPr algn="ctr">
                <a:spcBef>
                  <a:spcPts val="300"/>
                </a:spcBef>
                <a:spcAft>
                  <a:spcPts val="300"/>
                </a:spcAft>
                <a:buClrTx/>
                <a:buNone/>
              </a:pPr>
              <a:endParaRPr lang="en-GB" altLang="en-US" sz="1200" dirty="0">
                <a:solidFill>
                  <a:schemeClr val="tx1"/>
                </a:solidFill>
              </a:endParaRPr>
            </a:p>
            <a:p>
              <a:pPr algn="ctr">
                <a:spcBef>
                  <a:spcPts val="300"/>
                </a:spcBef>
                <a:spcAft>
                  <a:spcPts val="300"/>
                </a:spcAft>
                <a:buClrTx/>
                <a:buNone/>
              </a:pPr>
              <a:r>
                <a:rPr lang="en-GB" altLang="en-US" sz="1200" dirty="0">
                  <a:solidFill>
                    <a:schemeClr val="tx1"/>
                  </a:solidFill>
                </a:rPr>
                <a:t>100/3737</a:t>
              </a:r>
              <a:br>
                <a:rPr lang="en-GB" altLang="en-US" sz="1200" dirty="0">
                  <a:solidFill>
                    <a:schemeClr val="tx1"/>
                  </a:solidFill>
                </a:rPr>
              </a:br>
              <a:r>
                <a:rPr lang="en-GB" altLang="en-US" sz="1200" dirty="0">
                  <a:solidFill>
                    <a:schemeClr val="tx1"/>
                  </a:solidFill>
                </a:rPr>
                <a:t>69/4251</a:t>
              </a:r>
            </a:p>
            <a:p>
              <a:pPr marL="85725" indent="-85725">
                <a:spcBef>
                  <a:spcPts val="600"/>
                </a:spcBef>
                <a:spcAft>
                  <a:spcPts val="600"/>
                </a:spcAft>
                <a:buClrTx/>
                <a:buNone/>
              </a:pPr>
              <a:r>
                <a:rPr lang="en-GB" altLang="en-US" sz="1000" dirty="0">
                  <a:solidFill>
                    <a:schemeClr val="tx1"/>
                  </a:solidFill>
                </a:rPr>
                <a:t>  </a:t>
              </a:r>
            </a:p>
          </p:txBody>
        </p:sp>
        <p:sp>
          <p:nvSpPr>
            <p:cNvPr id="164" name="Rectangle 70">
              <a:extLst>
                <a:ext uri="{FF2B5EF4-FFF2-40B4-BE49-F238E27FC236}">
                  <a16:creationId xmlns:a16="http://schemas.microsoft.com/office/drawing/2014/main" xmlns="" id="{DF25983E-66EF-4A7B-8A92-CA972158B1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11229" y="3949166"/>
              <a:ext cx="1333747" cy="2088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36000" tIns="36000" rIns="36000" bIns="36000">
              <a:spAutoFit/>
            </a:bodyPr>
            <a:lstStyle>
              <a:lvl1pPr>
                <a:spcBef>
                  <a:spcPct val="20000"/>
                </a:spcBef>
                <a:buClr>
                  <a:srgbClr val="FFCC00"/>
                </a:buClr>
                <a:buChar char="•"/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accent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7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5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3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3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3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3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3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ts val="0"/>
                </a:spcBef>
                <a:buClrTx/>
                <a:buFontTx/>
                <a:buNone/>
              </a:pPr>
              <a:endParaRPr lang="en-GB" altLang="en-US" sz="1200" b="1" dirty="0">
                <a:solidFill>
                  <a:schemeClr val="tx1"/>
                </a:solidFill>
              </a:endParaRPr>
            </a:p>
            <a:p>
              <a:pPr algn="ctr" eaLnBrk="1" hangingPunct="1">
                <a:spcBef>
                  <a:spcPts val="0"/>
                </a:spcBef>
                <a:buClrTx/>
                <a:buFontTx/>
                <a:buNone/>
              </a:pPr>
              <a:endParaRPr lang="en-GB" altLang="en-US" sz="1200" b="1" dirty="0">
                <a:solidFill>
                  <a:schemeClr val="tx1"/>
                </a:solidFill>
              </a:endParaRPr>
            </a:p>
            <a:p>
              <a:pPr algn="ctr" eaLnBrk="1" hangingPunct="1">
                <a:spcBef>
                  <a:spcPts val="0"/>
                </a:spcBef>
                <a:buClrTx/>
                <a:buFontTx/>
                <a:buNone/>
              </a:pPr>
              <a:r>
                <a:rPr lang="en-GB" altLang="en-US" sz="1200" b="1" dirty="0">
                  <a:solidFill>
                    <a:schemeClr val="tx1"/>
                  </a:solidFill>
                </a:rPr>
                <a:t>RR (95% CI) </a:t>
              </a:r>
            </a:p>
            <a:p>
              <a:pPr algn="ctr" eaLnBrk="1" hangingPunct="1">
                <a:spcBef>
                  <a:spcPts val="0"/>
                </a:spcBef>
                <a:buClrTx/>
                <a:buFontTx/>
                <a:buNone/>
              </a:pPr>
              <a:r>
                <a:rPr lang="en-GB" altLang="en-US" sz="1200" b="1" dirty="0"/>
                <a:t>Treatmen</a:t>
              </a:r>
              <a:endParaRPr lang="en-GB" altLang="en-US" sz="1100" dirty="0">
                <a:solidFill>
                  <a:schemeClr val="tx1"/>
                </a:solidFill>
              </a:endParaRPr>
            </a:p>
            <a:p>
              <a:pPr algn="ctr">
                <a:spcBef>
                  <a:spcPts val="600"/>
                </a:spcBef>
                <a:spcAft>
                  <a:spcPts val="600"/>
                </a:spcAft>
                <a:buClrTx/>
                <a:buNone/>
              </a:pPr>
              <a:r>
                <a:rPr lang="en-GB" altLang="en-US" sz="1200" dirty="0">
                  <a:solidFill>
                    <a:schemeClr val="tx1"/>
                  </a:solidFill>
                </a:rPr>
                <a:t>0.97 (0.78-1.20)</a:t>
              </a:r>
            </a:p>
            <a:p>
              <a:pPr algn="ctr">
                <a:spcBef>
                  <a:spcPts val="300"/>
                </a:spcBef>
                <a:spcAft>
                  <a:spcPts val="300"/>
                </a:spcAft>
                <a:buClrTx/>
                <a:buNone/>
              </a:pPr>
              <a:endParaRPr lang="en-GB" altLang="en-US" sz="1200" dirty="0">
                <a:solidFill>
                  <a:schemeClr val="tx1"/>
                </a:solidFill>
              </a:endParaRPr>
            </a:p>
            <a:p>
              <a:pPr algn="ctr">
                <a:spcBef>
                  <a:spcPts val="300"/>
                </a:spcBef>
                <a:spcAft>
                  <a:spcPts val="300"/>
                </a:spcAft>
                <a:buClrTx/>
                <a:buNone/>
              </a:pPr>
              <a:r>
                <a:rPr lang="en-GB" altLang="en-US" sz="1200" dirty="0">
                  <a:solidFill>
                    <a:schemeClr val="tx1"/>
                  </a:solidFill>
                </a:rPr>
                <a:t>0.73 (0.54-0.98)</a:t>
              </a:r>
              <a:br>
                <a:rPr lang="en-GB" altLang="en-US" sz="1200" dirty="0">
                  <a:solidFill>
                    <a:schemeClr val="tx1"/>
                  </a:solidFill>
                </a:rPr>
              </a:br>
              <a:r>
                <a:rPr lang="en-GB" altLang="en-US" sz="1200" dirty="0">
                  <a:solidFill>
                    <a:schemeClr val="tx1"/>
                  </a:solidFill>
                </a:rPr>
                <a:t>1.32 (0.97-1.81)</a:t>
              </a:r>
            </a:p>
            <a:p>
              <a:pPr marL="85725" indent="-85725">
                <a:spcBef>
                  <a:spcPts val="600"/>
                </a:spcBef>
                <a:spcAft>
                  <a:spcPts val="600"/>
                </a:spcAft>
                <a:buClrTx/>
                <a:buNone/>
              </a:pPr>
              <a:r>
                <a:rPr lang="en-GB" altLang="en-US" sz="1000" dirty="0">
                  <a:solidFill>
                    <a:schemeClr val="tx1"/>
                  </a:solidFill>
                </a:rPr>
                <a:t>  </a:t>
              </a:r>
            </a:p>
          </p:txBody>
        </p:sp>
        <p:sp>
          <p:nvSpPr>
            <p:cNvPr id="165" name="Rectangle 70">
              <a:extLst>
                <a:ext uri="{FF2B5EF4-FFF2-40B4-BE49-F238E27FC236}">
                  <a16:creationId xmlns:a16="http://schemas.microsoft.com/office/drawing/2014/main" xmlns="" id="{8216F430-37AB-436F-8067-228915B6C5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06219" y="3949165"/>
              <a:ext cx="1333747" cy="2088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36000" tIns="36000" rIns="36000" bIns="36000">
              <a:spAutoFit/>
            </a:bodyPr>
            <a:lstStyle>
              <a:lvl1pPr>
                <a:spcBef>
                  <a:spcPct val="20000"/>
                </a:spcBef>
                <a:buClr>
                  <a:srgbClr val="FFCC00"/>
                </a:buClr>
                <a:buChar char="•"/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accent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7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5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3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3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3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3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3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ts val="0"/>
                </a:spcBef>
                <a:buClrTx/>
                <a:buFontTx/>
                <a:buNone/>
              </a:pPr>
              <a:endParaRPr lang="en-GB" altLang="en-US" sz="1200" b="1" dirty="0">
                <a:solidFill>
                  <a:schemeClr val="tx1"/>
                </a:solidFill>
              </a:endParaRPr>
            </a:p>
            <a:p>
              <a:pPr algn="ctr" eaLnBrk="1" hangingPunct="1">
                <a:spcBef>
                  <a:spcPts val="0"/>
                </a:spcBef>
                <a:buClrTx/>
                <a:buFontTx/>
                <a:buNone/>
              </a:pPr>
              <a:endParaRPr lang="en-GB" altLang="en-US" sz="1200" b="1" dirty="0">
                <a:solidFill>
                  <a:schemeClr val="tx1"/>
                </a:solidFill>
              </a:endParaRPr>
            </a:p>
            <a:p>
              <a:pPr algn="ctr" eaLnBrk="1" hangingPunct="1">
                <a:spcBef>
                  <a:spcPts val="0"/>
                </a:spcBef>
                <a:buClrTx/>
                <a:buFontTx/>
                <a:buNone/>
              </a:pPr>
              <a:r>
                <a:rPr lang="en-GB" altLang="en-US" sz="1200" b="1" dirty="0">
                  <a:solidFill>
                    <a:schemeClr val="tx1"/>
                  </a:solidFill>
                </a:rPr>
                <a:t>p-value </a:t>
              </a:r>
            </a:p>
            <a:p>
              <a:pPr algn="ctr" eaLnBrk="1" hangingPunct="1">
                <a:spcBef>
                  <a:spcPts val="0"/>
                </a:spcBef>
                <a:buClrTx/>
                <a:buFontTx/>
                <a:buNone/>
              </a:pPr>
              <a:r>
                <a:rPr lang="en-GB" altLang="en-US" sz="1200" b="1" dirty="0"/>
                <a:t>Treatmen</a:t>
              </a:r>
              <a:endParaRPr lang="en-GB" altLang="en-US" sz="1100" dirty="0">
                <a:solidFill>
                  <a:schemeClr val="tx1"/>
                </a:solidFill>
              </a:endParaRPr>
            </a:p>
            <a:p>
              <a:pPr algn="ctr">
                <a:spcBef>
                  <a:spcPts val="600"/>
                </a:spcBef>
                <a:spcAft>
                  <a:spcPts val="600"/>
                </a:spcAft>
                <a:buClrTx/>
                <a:buNone/>
              </a:pPr>
              <a:r>
                <a:rPr lang="en-GB" altLang="en-US" sz="1200" dirty="0">
                  <a:solidFill>
                    <a:schemeClr val="tx1"/>
                  </a:solidFill>
                </a:rPr>
                <a:t>0.77</a:t>
              </a:r>
            </a:p>
            <a:p>
              <a:pPr algn="ctr">
                <a:spcBef>
                  <a:spcPts val="300"/>
                </a:spcBef>
                <a:spcAft>
                  <a:spcPts val="300"/>
                </a:spcAft>
                <a:buClrTx/>
                <a:buNone/>
              </a:pPr>
              <a:endParaRPr lang="en-GB" altLang="en-US" sz="1200" dirty="0">
                <a:solidFill>
                  <a:schemeClr val="tx1"/>
                </a:solidFill>
              </a:endParaRPr>
            </a:p>
            <a:p>
              <a:pPr algn="ctr">
                <a:spcBef>
                  <a:spcPts val="300"/>
                </a:spcBef>
                <a:spcAft>
                  <a:spcPts val="300"/>
                </a:spcAft>
                <a:buClrTx/>
                <a:buNone/>
              </a:pPr>
              <a:r>
                <a:rPr lang="en-GB" altLang="en-US" sz="1200" dirty="0">
                  <a:solidFill>
                    <a:schemeClr val="tx1"/>
                  </a:solidFill>
                </a:rPr>
                <a:t>0.037</a:t>
              </a:r>
              <a:br>
                <a:rPr lang="en-GB" altLang="en-US" sz="1200" dirty="0">
                  <a:solidFill>
                    <a:schemeClr val="tx1"/>
                  </a:solidFill>
                </a:rPr>
              </a:br>
              <a:r>
                <a:rPr lang="en-GB" altLang="en-US" sz="1200" dirty="0">
                  <a:solidFill>
                    <a:schemeClr val="tx1"/>
                  </a:solidFill>
                </a:rPr>
                <a:t>0.081</a:t>
              </a:r>
            </a:p>
            <a:p>
              <a:pPr marL="85725" indent="-85725">
                <a:spcBef>
                  <a:spcPts val="600"/>
                </a:spcBef>
                <a:spcAft>
                  <a:spcPts val="600"/>
                </a:spcAft>
                <a:buClrTx/>
                <a:buNone/>
              </a:pPr>
              <a:r>
                <a:rPr lang="en-GB" altLang="en-US" sz="1000" dirty="0">
                  <a:solidFill>
                    <a:schemeClr val="tx1"/>
                  </a:solidFill>
                </a:rPr>
                <a:t>  </a:t>
              </a:r>
            </a:p>
          </p:txBody>
        </p:sp>
        <p:sp>
          <p:nvSpPr>
            <p:cNvPr id="166" name="Rectangle 70">
              <a:extLst>
                <a:ext uri="{FF2B5EF4-FFF2-40B4-BE49-F238E27FC236}">
                  <a16:creationId xmlns:a16="http://schemas.microsoft.com/office/drawing/2014/main" xmlns="" id="{30F408D1-64B3-43D3-B0E9-FE80435A77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00400" y="3948099"/>
              <a:ext cx="1524073" cy="1396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36000" tIns="36000" rIns="36000" bIns="36000">
              <a:spAutoFit/>
            </a:bodyPr>
            <a:lstStyle>
              <a:lvl1pPr>
                <a:spcBef>
                  <a:spcPct val="20000"/>
                </a:spcBef>
                <a:buClr>
                  <a:srgbClr val="FFCC00"/>
                </a:buClr>
                <a:buChar char="•"/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accent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7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5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3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3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3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3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3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ts val="0"/>
                </a:spcBef>
                <a:buClrTx/>
                <a:buFontTx/>
                <a:buNone/>
              </a:pPr>
              <a:endParaRPr lang="en-GB" altLang="en-US" sz="1200" b="1" dirty="0">
                <a:solidFill>
                  <a:schemeClr val="tx1"/>
                </a:solidFill>
              </a:endParaRPr>
            </a:p>
            <a:p>
              <a:pPr algn="ctr" eaLnBrk="1" hangingPunct="1">
                <a:spcBef>
                  <a:spcPts val="0"/>
                </a:spcBef>
                <a:buClrTx/>
                <a:buFontTx/>
                <a:buNone/>
              </a:pPr>
              <a:endParaRPr lang="en-GB" altLang="en-US" sz="1200" b="1" dirty="0">
                <a:solidFill>
                  <a:schemeClr val="tx1"/>
                </a:solidFill>
              </a:endParaRPr>
            </a:p>
            <a:p>
              <a:pPr algn="ctr" eaLnBrk="1" hangingPunct="1">
                <a:spcBef>
                  <a:spcPts val="0"/>
                </a:spcBef>
                <a:buClrTx/>
                <a:buFontTx/>
                <a:buNone/>
              </a:pPr>
              <a:r>
                <a:rPr lang="en-GB" altLang="en-US" sz="1200" b="1" dirty="0">
                  <a:solidFill>
                    <a:schemeClr val="tx1"/>
                  </a:solidFill>
                </a:rPr>
                <a:t>Interaction p-value</a:t>
              </a:r>
            </a:p>
            <a:p>
              <a:pPr algn="ctr" eaLnBrk="1" hangingPunct="1">
                <a:spcBef>
                  <a:spcPts val="0"/>
                </a:spcBef>
                <a:buClrTx/>
                <a:buFontTx/>
                <a:buNone/>
              </a:pPr>
              <a:r>
                <a:rPr lang="en-GB" altLang="en-US" sz="1200" b="1" dirty="0"/>
                <a:t>Strategy</a:t>
              </a:r>
              <a:r>
                <a:rPr lang="en-GB" altLang="en-US" sz="1100" b="1" dirty="0">
                  <a:solidFill>
                    <a:schemeClr val="tx1"/>
                  </a:solidFill>
                </a:rPr>
                <a:t/>
              </a:r>
              <a:br>
                <a:rPr lang="en-GB" altLang="en-US" sz="1100" b="1" dirty="0">
                  <a:solidFill>
                    <a:schemeClr val="tx1"/>
                  </a:solidFill>
                </a:rPr>
              </a:br>
              <a:endParaRPr lang="en-GB" altLang="en-US" sz="1100" b="1" dirty="0">
                <a:solidFill>
                  <a:schemeClr val="tx1"/>
                </a:solidFill>
              </a:endParaRPr>
            </a:p>
            <a:p>
              <a:pPr algn="ctr" eaLnBrk="1" hangingPunct="1">
                <a:spcBef>
                  <a:spcPts val="0"/>
                </a:spcBef>
                <a:buClrTx/>
                <a:buFontTx/>
                <a:buNone/>
              </a:pPr>
              <a:endParaRPr lang="en-GB" altLang="en-US" sz="1000" dirty="0">
                <a:solidFill>
                  <a:schemeClr val="tx1"/>
                </a:solidFill>
              </a:endParaRPr>
            </a:p>
            <a:p>
              <a:pPr marL="85725" indent="-85725" algn="ctr">
                <a:spcBef>
                  <a:spcPts val="600"/>
                </a:spcBef>
                <a:spcAft>
                  <a:spcPts val="600"/>
                </a:spcAft>
                <a:buClrTx/>
                <a:buNone/>
              </a:pPr>
              <a:r>
                <a:rPr lang="en-GB" altLang="en-US" sz="1000" dirty="0">
                  <a:solidFill>
                    <a:schemeClr val="tx1"/>
                  </a:solidFill>
                </a:rPr>
                <a:t>  </a:t>
              </a:r>
              <a:r>
                <a:rPr lang="en-GB" altLang="en-US" sz="1200" dirty="0">
                  <a:solidFill>
                    <a:schemeClr val="tx1"/>
                  </a:solidFill>
                </a:rPr>
                <a:t>0.0068</a:t>
              </a:r>
              <a:endParaRPr lang="en-GB" altLang="en-US" sz="1000" dirty="0">
                <a:solidFill>
                  <a:schemeClr val="tx1"/>
                </a:solidFill>
              </a:endParaRPr>
            </a:p>
          </p:txBody>
        </p:sp>
        <p:graphicFrame>
          <p:nvGraphicFramePr>
            <p:cNvPr id="38" name="Chart 37">
              <a:extLst>
                <a:ext uri="{FF2B5EF4-FFF2-40B4-BE49-F238E27FC236}">
                  <a16:creationId xmlns:a16="http://schemas.microsoft.com/office/drawing/2014/main" xmlns="" id="{D7067312-4FB5-4631-A85A-57A8DF0C1FC7}"/>
                </a:ext>
              </a:extLst>
            </p:cNvPr>
            <p:cNvGraphicFramePr>
              <a:graphicFrameLocks/>
            </p:cNvGraphicFramePr>
            <p:nvPr>
              <p:extLst/>
            </p:nvPr>
          </p:nvGraphicFramePr>
          <p:xfrm>
            <a:off x="6701625" y="4640786"/>
            <a:ext cx="3934879" cy="141744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048396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42" name="Picture 71" descr="PLATO_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76" y="268289"/>
            <a:ext cx="2005013" cy="78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3843" name="Group 4"/>
          <p:cNvGrpSpPr>
            <a:grpSpLocks/>
          </p:cNvGrpSpPr>
          <p:nvPr/>
        </p:nvGrpSpPr>
        <p:grpSpPr bwMode="auto">
          <a:xfrm>
            <a:off x="2754314" y="4826001"/>
            <a:ext cx="77787" cy="701675"/>
            <a:chOff x="1545" y="2418"/>
            <a:chExt cx="45" cy="348"/>
          </a:xfrm>
        </p:grpSpPr>
        <p:grpSp>
          <p:nvGrpSpPr>
            <p:cNvPr id="163925" name="Group 5"/>
            <p:cNvGrpSpPr>
              <a:grpSpLocks/>
            </p:cNvGrpSpPr>
            <p:nvPr/>
          </p:nvGrpSpPr>
          <p:grpSpPr bwMode="auto">
            <a:xfrm>
              <a:off x="1545" y="2522"/>
              <a:ext cx="21" cy="244"/>
              <a:chOff x="1545" y="2522"/>
              <a:chExt cx="21" cy="244"/>
            </a:xfrm>
          </p:grpSpPr>
          <p:sp>
            <p:nvSpPr>
              <p:cNvPr id="163927" name="Freeform 6"/>
              <p:cNvSpPr>
                <a:spLocks/>
              </p:cNvSpPr>
              <p:nvPr/>
            </p:nvSpPr>
            <p:spPr bwMode="auto">
              <a:xfrm>
                <a:off x="1545" y="2638"/>
                <a:ext cx="11" cy="128"/>
              </a:xfrm>
              <a:custGeom>
                <a:avLst/>
                <a:gdLst>
                  <a:gd name="T0" fmla="*/ 0 w 45"/>
                  <a:gd name="T1" fmla="*/ 0 h 511"/>
                  <a:gd name="T2" fmla="*/ 0 w 45"/>
                  <a:gd name="T3" fmla="*/ 0 h 511"/>
                  <a:gd name="T4" fmla="*/ 0 w 45"/>
                  <a:gd name="T5" fmla="*/ 0 h 511"/>
                  <a:gd name="T6" fmla="*/ 0 w 45"/>
                  <a:gd name="T7" fmla="*/ 0 h 511"/>
                  <a:gd name="T8" fmla="*/ 0 w 45"/>
                  <a:gd name="T9" fmla="*/ 0 h 511"/>
                  <a:gd name="T10" fmla="*/ 0 w 45"/>
                  <a:gd name="T11" fmla="*/ 0 h 511"/>
                  <a:gd name="T12" fmla="*/ 0 w 45"/>
                  <a:gd name="T13" fmla="*/ 0 h 511"/>
                  <a:gd name="T14" fmla="*/ 0 w 45"/>
                  <a:gd name="T15" fmla="*/ 0 h 511"/>
                  <a:gd name="T16" fmla="*/ 0 w 45"/>
                  <a:gd name="T17" fmla="*/ 0 h 511"/>
                  <a:gd name="T18" fmla="*/ 0 w 45"/>
                  <a:gd name="T19" fmla="*/ 0 h 511"/>
                  <a:gd name="T20" fmla="*/ 0 w 45"/>
                  <a:gd name="T21" fmla="*/ 0 h 511"/>
                  <a:gd name="T22" fmla="*/ 0 w 45"/>
                  <a:gd name="T23" fmla="*/ 0 h 511"/>
                  <a:gd name="T24" fmla="*/ 0 w 45"/>
                  <a:gd name="T25" fmla="*/ 0 h 511"/>
                  <a:gd name="T26" fmla="*/ 0 w 45"/>
                  <a:gd name="T27" fmla="*/ 0 h 511"/>
                  <a:gd name="T28" fmla="*/ 0 w 45"/>
                  <a:gd name="T29" fmla="*/ 0 h 511"/>
                  <a:gd name="T30" fmla="*/ 0 w 45"/>
                  <a:gd name="T31" fmla="*/ 0 h 511"/>
                  <a:gd name="T32" fmla="*/ 0 w 45"/>
                  <a:gd name="T33" fmla="*/ 0 h 511"/>
                  <a:gd name="T34" fmla="*/ 0 w 45"/>
                  <a:gd name="T35" fmla="*/ 0 h 511"/>
                  <a:gd name="T36" fmla="*/ 0 w 45"/>
                  <a:gd name="T37" fmla="*/ 0 h 511"/>
                  <a:gd name="T38" fmla="*/ 0 w 45"/>
                  <a:gd name="T39" fmla="*/ 0 h 511"/>
                  <a:gd name="T40" fmla="*/ 0 w 45"/>
                  <a:gd name="T41" fmla="*/ 0 h 511"/>
                  <a:gd name="T42" fmla="*/ 0 w 45"/>
                  <a:gd name="T43" fmla="*/ 0 h 511"/>
                  <a:gd name="T44" fmla="*/ 0 w 45"/>
                  <a:gd name="T45" fmla="*/ 0 h 511"/>
                  <a:gd name="T46" fmla="*/ 0 w 45"/>
                  <a:gd name="T47" fmla="*/ 0 h 511"/>
                  <a:gd name="T48" fmla="*/ 0 w 45"/>
                  <a:gd name="T49" fmla="*/ 0 h 511"/>
                  <a:gd name="T50" fmla="*/ 0 w 45"/>
                  <a:gd name="T51" fmla="*/ 0 h 511"/>
                  <a:gd name="T52" fmla="*/ 0 w 45"/>
                  <a:gd name="T53" fmla="*/ 0 h 511"/>
                  <a:gd name="T54" fmla="*/ 0 w 45"/>
                  <a:gd name="T55" fmla="*/ 0 h 511"/>
                  <a:gd name="T56" fmla="*/ 0 w 45"/>
                  <a:gd name="T57" fmla="*/ 0 h 511"/>
                  <a:gd name="T58" fmla="*/ 0 w 45"/>
                  <a:gd name="T59" fmla="*/ 0 h 511"/>
                  <a:gd name="T60" fmla="*/ 0 w 45"/>
                  <a:gd name="T61" fmla="*/ 0 h 511"/>
                  <a:gd name="T62" fmla="*/ 0 w 45"/>
                  <a:gd name="T63" fmla="*/ 0 h 511"/>
                  <a:gd name="T64" fmla="*/ 0 w 45"/>
                  <a:gd name="T65" fmla="*/ 0 h 511"/>
                  <a:gd name="T66" fmla="*/ 0 w 45"/>
                  <a:gd name="T67" fmla="*/ 0 h 511"/>
                  <a:gd name="T68" fmla="*/ 0 w 45"/>
                  <a:gd name="T69" fmla="*/ 0 h 511"/>
                  <a:gd name="T70" fmla="*/ 0 w 45"/>
                  <a:gd name="T71" fmla="*/ 0 h 511"/>
                  <a:gd name="T72" fmla="*/ 0 w 45"/>
                  <a:gd name="T73" fmla="*/ 0 h 511"/>
                  <a:gd name="T74" fmla="*/ 0 w 45"/>
                  <a:gd name="T75" fmla="*/ 0 h 511"/>
                  <a:gd name="T76" fmla="*/ 0 w 45"/>
                  <a:gd name="T77" fmla="*/ 0 h 511"/>
                  <a:gd name="T78" fmla="*/ 0 w 45"/>
                  <a:gd name="T79" fmla="*/ 0 h 511"/>
                  <a:gd name="T80" fmla="*/ 0 w 45"/>
                  <a:gd name="T81" fmla="*/ 0 h 511"/>
                  <a:gd name="T82" fmla="*/ 0 w 45"/>
                  <a:gd name="T83" fmla="*/ 0 h 511"/>
                  <a:gd name="T84" fmla="*/ 0 w 45"/>
                  <a:gd name="T85" fmla="*/ 0 h 511"/>
                  <a:gd name="T86" fmla="*/ 0 w 45"/>
                  <a:gd name="T87" fmla="*/ 0 h 511"/>
                  <a:gd name="T88" fmla="*/ 0 w 45"/>
                  <a:gd name="T89" fmla="*/ 0 h 511"/>
                  <a:gd name="T90" fmla="*/ 0 w 45"/>
                  <a:gd name="T91" fmla="*/ 0 h 511"/>
                  <a:gd name="T92" fmla="*/ 0 w 45"/>
                  <a:gd name="T93" fmla="*/ 0 h 511"/>
                  <a:gd name="T94" fmla="*/ 0 w 45"/>
                  <a:gd name="T95" fmla="*/ 0 h 511"/>
                  <a:gd name="T96" fmla="*/ 0 w 45"/>
                  <a:gd name="T97" fmla="*/ 0 h 511"/>
                  <a:gd name="T98" fmla="*/ 0 w 45"/>
                  <a:gd name="T99" fmla="*/ 0 h 511"/>
                  <a:gd name="T100" fmla="*/ 0 w 45"/>
                  <a:gd name="T101" fmla="*/ 0 h 511"/>
                  <a:gd name="T102" fmla="*/ 0 w 45"/>
                  <a:gd name="T103" fmla="*/ 0 h 511"/>
                  <a:gd name="T104" fmla="*/ 0 w 45"/>
                  <a:gd name="T105" fmla="*/ 0 h 511"/>
                  <a:gd name="T106" fmla="*/ 0 w 45"/>
                  <a:gd name="T107" fmla="*/ 0 h 511"/>
                  <a:gd name="T108" fmla="*/ 0 w 45"/>
                  <a:gd name="T109" fmla="*/ 0 h 511"/>
                  <a:gd name="T110" fmla="*/ 0 w 45"/>
                  <a:gd name="T111" fmla="*/ 0 h 511"/>
                  <a:gd name="T112" fmla="*/ 0 w 45"/>
                  <a:gd name="T113" fmla="*/ 0 h 511"/>
                  <a:gd name="T114" fmla="*/ 0 w 45"/>
                  <a:gd name="T115" fmla="*/ 0 h 511"/>
                  <a:gd name="T116" fmla="*/ 0 w 45"/>
                  <a:gd name="T117" fmla="*/ 0 h 511"/>
                  <a:gd name="T118" fmla="*/ 0 w 45"/>
                  <a:gd name="T119" fmla="*/ 0 h 511"/>
                  <a:gd name="T120" fmla="*/ 0 w 45"/>
                  <a:gd name="T121" fmla="*/ 0 h 511"/>
                  <a:gd name="T122" fmla="*/ 0 w 45"/>
                  <a:gd name="T123" fmla="*/ 0 h 511"/>
                  <a:gd name="T124" fmla="*/ 0 w 45"/>
                  <a:gd name="T125" fmla="*/ 0 h 51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45" h="511">
                    <a:moveTo>
                      <a:pt x="0" y="511"/>
                    </a:moveTo>
                    <a:lnTo>
                      <a:pt x="35" y="497"/>
                    </a:lnTo>
                    <a:lnTo>
                      <a:pt x="35" y="490"/>
                    </a:lnTo>
                    <a:lnTo>
                      <a:pt x="35" y="484"/>
                    </a:lnTo>
                    <a:lnTo>
                      <a:pt x="36" y="478"/>
                    </a:lnTo>
                    <a:lnTo>
                      <a:pt x="36" y="472"/>
                    </a:lnTo>
                    <a:lnTo>
                      <a:pt x="36" y="464"/>
                    </a:lnTo>
                    <a:lnTo>
                      <a:pt x="36" y="451"/>
                    </a:lnTo>
                    <a:lnTo>
                      <a:pt x="36" y="446"/>
                    </a:lnTo>
                    <a:lnTo>
                      <a:pt x="37" y="425"/>
                    </a:lnTo>
                    <a:lnTo>
                      <a:pt x="37" y="418"/>
                    </a:lnTo>
                    <a:lnTo>
                      <a:pt x="37" y="405"/>
                    </a:lnTo>
                    <a:lnTo>
                      <a:pt x="37" y="399"/>
                    </a:lnTo>
                    <a:lnTo>
                      <a:pt x="37" y="392"/>
                    </a:lnTo>
                    <a:lnTo>
                      <a:pt x="37" y="386"/>
                    </a:lnTo>
                    <a:lnTo>
                      <a:pt x="37" y="379"/>
                    </a:lnTo>
                    <a:lnTo>
                      <a:pt x="37" y="373"/>
                    </a:lnTo>
                    <a:lnTo>
                      <a:pt x="37" y="366"/>
                    </a:lnTo>
                    <a:lnTo>
                      <a:pt x="38" y="360"/>
                    </a:lnTo>
                    <a:lnTo>
                      <a:pt x="38" y="347"/>
                    </a:lnTo>
                    <a:lnTo>
                      <a:pt x="38" y="340"/>
                    </a:lnTo>
                    <a:lnTo>
                      <a:pt x="38" y="327"/>
                    </a:lnTo>
                    <a:lnTo>
                      <a:pt x="38" y="321"/>
                    </a:lnTo>
                    <a:lnTo>
                      <a:pt x="38" y="308"/>
                    </a:lnTo>
                    <a:lnTo>
                      <a:pt x="38" y="294"/>
                    </a:lnTo>
                    <a:lnTo>
                      <a:pt x="38" y="280"/>
                    </a:lnTo>
                    <a:lnTo>
                      <a:pt x="38" y="268"/>
                    </a:lnTo>
                    <a:lnTo>
                      <a:pt x="38" y="262"/>
                    </a:lnTo>
                    <a:lnTo>
                      <a:pt x="38" y="248"/>
                    </a:lnTo>
                    <a:lnTo>
                      <a:pt x="38" y="242"/>
                    </a:lnTo>
                    <a:lnTo>
                      <a:pt x="38" y="236"/>
                    </a:lnTo>
                    <a:lnTo>
                      <a:pt x="38" y="222"/>
                    </a:lnTo>
                    <a:lnTo>
                      <a:pt x="38" y="215"/>
                    </a:lnTo>
                    <a:lnTo>
                      <a:pt x="38" y="209"/>
                    </a:lnTo>
                    <a:lnTo>
                      <a:pt x="38" y="197"/>
                    </a:lnTo>
                    <a:lnTo>
                      <a:pt x="39" y="189"/>
                    </a:lnTo>
                    <a:lnTo>
                      <a:pt x="39" y="182"/>
                    </a:lnTo>
                    <a:lnTo>
                      <a:pt x="39" y="170"/>
                    </a:lnTo>
                    <a:lnTo>
                      <a:pt x="39" y="163"/>
                    </a:lnTo>
                    <a:lnTo>
                      <a:pt x="40" y="156"/>
                    </a:lnTo>
                    <a:lnTo>
                      <a:pt x="40" y="150"/>
                    </a:lnTo>
                    <a:lnTo>
                      <a:pt x="40" y="143"/>
                    </a:lnTo>
                    <a:lnTo>
                      <a:pt x="40" y="130"/>
                    </a:lnTo>
                    <a:lnTo>
                      <a:pt x="40" y="124"/>
                    </a:lnTo>
                    <a:lnTo>
                      <a:pt x="41" y="117"/>
                    </a:lnTo>
                    <a:lnTo>
                      <a:pt x="41" y="111"/>
                    </a:lnTo>
                    <a:lnTo>
                      <a:pt x="41" y="104"/>
                    </a:lnTo>
                    <a:lnTo>
                      <a:pt x="41" y="98"/>
                    </a:lnTo>
                    <a:lnTo>
                      <a:pt x="41" y="91"/>
                    </a:lnTo>
                    <a:lnTo>
                      <a:pt x="41" y="85"/>
                    </a:lnTo>
                    <a:lnTo>
                      <a:pt x="41" y="78"/>
                    </a:lnTo>
                    <a:lnTo>
                      <a:pt x="41" y="71"/>
                    </a:lnTo>
                    <a:lnTo>
                      <a:pt x="43" y="65"/>
                    </a:lnTo>
                    <a:lnTo>
                      <a:pt x="43" y="58"/>
                    </a:lnTo>
                    <a:lnTo>
                      <a:pt x="43" y="52"/>
                    </a:lnTo>
                    <a:lnTo>
                      <a:pt x="44" y="45"/>
                    </a:lnTo>
                    <a:lnTo>
                      <a:pt x="44" y="39"/>
                    </a:lnTo>
                    <a:lnTo>
                      <a:pt x="44" y="32"/>
                    </a:lnTo>
                    <a:lnTo>
                      <a:pt x="44" y="26"/>
                    </a:lnTo>
                    <a:lnTo>
                      <a:pt x="44" y="19"/>
                    </a:lnTo>
                    <a:lnTo>
                      <a:pt x="45" y="13"/>
                    </a:lnTo>
                    <a:lnTo>
                      <a:pt x="45" y="5"/>
                    </a:lnTo>
                    <a:lnTo>
                      <a:pt x="45" y="0"/>
                    </a:lnTo>
                  </a:path>
                </a:pathLst>
              </a:custGeom>
              <a:noFill/>
              <a:ln w="28575" cmpd="sng">
                <a:solidFill>
                  <a:srgbClr val="FFCC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63928" name="Freeform 7"/>
              <p:cNvSpPr>
                <a:spLocks/>
              </p:cNvSpPr>
              <p:nvPr/>
            </p:nvSpPr>
            <p:spPr bwMode="auto">
              <a:xfrm>
                <a:off x="1556" y="2522"/>
                <a:ext cx="10" cy="116"/>
              </a:xfrm>
              <a:custGeom>
                <a:avLst/>
                <a:gdLst>
                  <a:gd name="T0" fmla="*/ 0 w 41"/>
                  <a:gd name="T1" fmla="*/ 0 h 467"/>
                  <a:gd name="T2" fmla="*/ 0 w 41"/>
                  <a:gd name="T3" fmla="*/ 0 h 467"/>
                  <a:gd name="T4" fmla="*/ 0 w 41"/>
                  <a:gd name="T5" fmla="*/ 0 h 467"/>
                  <a:gd name="T6" fmla="*/ 0 w 41"/>
                  <a:gd name="T7" fmla="*/ 0 h 467"/>
                  <a:gd name="T8" fmla="*/ 0 w 41"/>
                  <a:gd name="T9" fmla="*/ 0 h 467"/>
                  <a:gd name="T10" fmla="*/ 0 w 41"/>
                  <a:gd name="T11" fmla="*/ 0 h 467"/>
                  <a:gd name="T12" fmla="*/ 0 w 41"/>
                  <a:gd name="T13" fmla="*/ 0 h 467"/>
                  <a:gd name="T14" fmla="*/ 0 w 41"/>
                  <a:gd name="T15" fmla="*/ 0 h 467"/>
                  <a:gd name="T16" fmla="*/ 0 w 41"/>
                  <a:gd name="T17" fmla="*/ 0 h 467"/>
                  <a:gd name="T18" fmla="*/ 0 w 41"/>
                  <a:gd name="T19" fmla="*/ 0 h 467"/>
                  <a:gd name="T20" fmla="*/ 0 w 41"/>
                  <a:gd name="T21" fmla="*/ 0 h 467"/>
                  <a:gd name="T22" fmla="*/ 0 w 41"/>
                  <a:gd name="T23" fmla="*/ 0 h 467"/>
                  <a:gd name="T24" fmla="*/ 0 w 41"/>
                  <a:gd name="T25" fmla="*/ 0 h 467"/>
                  <a:gd name="T26" fmla="*/ 0 w 41"/>
                  <a:gd name="T27" fmla="*/ 0 h 467"/>
                  <a:gd name="T28" fmla="*/ 0 w 41"/>
                  <a:gd name="T29" fmla="*/ 0 h 467"/>
                  <a:gd name="T30" fmla="*/ 0 w 41"/>
                  <a:gd name="T31" fmla="*/ 0 h 467"/>
                  <a:gd name="T32" fmla="*/ 0 w 41"/>
                  <a:gd name="T33" fmla="*/ 0 h 467"/>
                  <a:gd name="T34" fmla="*/ 0 w 41"/>
                  <a:gd name="T35" fmla="*/ 0 h 467"/>
                  <a:gd name="T36" fmla="*/ 0 w 41"/>
                  <a:gd name="T37" fmla="*/ 0 h 467"/>
                  <a:gd name="T38" fmla="*/ 0 w 41"/>
                  <a:gd name="T39" fmla="*/ 0 h 467"/>
                  <a:gd name="T40" fmla="*/ 0 w 41"/>
                  <a:gd name="T41" fmla="*/ 0 h 467"/>
                  <a:gd name="T42" fmla="*/ 0 w 41"/>
                  <a:gd name="T43" fmla="*/ 0 h 467"/>
                  <a:gd name="T44" fmla="*/ 0 w 41"/>
                  <a:gd name="T45" fmla="*/ 0 h 467"/>
                  <a:gd name="T46" fmla="*/ 0 w 41"/>
                  <a:gd name="T47" fmla="*/ 0 h 467"/>
                  <a:gd name="T48" fmla="*/ 0 w 41"/>
                  <a:gd name="T49" fmla="*/ 0 h 467"/>
                  <a:gd name="T50" fmla="*/ 0 w 41"/>
                  <a:gd name="T51" fmla="*/ 0 h 467"/>
                  <a:gd name="T52" fmla="*/ 0 w 41"/>
                  <a:gd name="T53" fmla="*/ 0 h 467"/>
                  <a:gd name="T54" fmla="*/ 0 w 41"/>
                  <a:gd name="T55" fmla="*/ 0 h 467"/>
                  <a:gd name="T56" fmla="*/ 0 w 41"/>
                  <a:gd name="T57" fmla="*/ 0 h 467"/>
                  <a:gd name="T58" fmla="*/ 0 w 41"/>
                  <a:gd name="T59" fmla="*/ 0 h 467"/>
                  <a:gd name="T60" fmla="*/ 0 w 41"/>
                  <a:gd name="T61" fmla="*/ 0 h 467"/>
                  <a:gd name="T62" fmla="*/ 0 w 41"/>
                  <a:gd name="T63" fmla="*/ 0 h 467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41" h="467">
                    <a:moveTo>
                      <a:pt x="0" y="467"/>
                    </a:moveTo>
                    <a:lnTo>
                      <a:pt x="0" y="460"/>
                    </a:lnTo>
                    <a:lnTo>
                      <a:pt x="2" y="454"/>
                    </a:lnTo>
                    <a:lnTo>
                      <a:pt x="2" y="446"/>
                    </a:lnTo>
                    <a:lnTo>
                      <a:pt x="2" y="439"/>
                    </a:lnTo>
                    <a:lnTo>
                      <a:pt x="5" y="434"/>
                    </a:lnTo>
                    <a:lnTo>
                      <a:pt x="5" y="421"/>
                    </a:lnTo>
                    <a:lnTo>
                      <a:pt x="5" y="413"/>
                    </a:lnTo>
                    <a:lnTo>
                      <a:pt x="5" y="407"/>
                    </a:lnTo>
                    <a:lnTo>
                      <a:pt x="7" y="400"/>
                    </a:lnTo>
                    <a:lnTo>
                      <a:pt x="7" y="388"/>
                    </a:lnTo>
                    <a:lnTo>
                      <a:pt x="8" y="381"/>
                    </a:lnTo>
                    <a:lnTo>
                      <a:pt x="8" y="374"/>
                    </a:lnTo>
                    <a:lnTo>
                      <a:pt x="8" y="368"/>
                    </a:lnTo>
                    <a:lnTo>
                      <a:pt x="9" y="362"/>
                    </a:lnTo>
                    <a:lnTo>
                      <a:pt x="9" y="355"/>
                    </a:lnTo>
                    <a:lnTo>
                      <a:pt x="9" y="348"/>
                    </a:lnTo>
                    <a:lnTo>
                      <a:pt x="10" y="342"/>
                    </a:lnTo>
                    <a:lnTo>
                      <a:pt x="11" y="335"/>
                    </a:lnTo>
                    <a:lnTo>
                      <a:pt x="11" y="329"/>
                    </a:lnTo>
                    <a:lnTo>
                      <a:pt x="12" y="322"/>
                    </a:lnTo>
                    <a:lnTo>
                      <a:pt x="13" y="315"/>
                    </a:lnTo>
                    <a:lnTo>
                      <a:pt x="13" y="309"/>
                    </a:lnTo>
                    <a:lnTo>
                      <a:pt x="13" y="302"/>
                    </a:lnTo>
                    <a:lnTo>
                      <a:pt x="14" y="289"/>
                    </a:lnTo>
                    <a:lnTo>
                      <a:pt x="14" y="276"/>
                    </a:lnTo>
                    <a:lnTo>
                      <a:pt x="15" y="270"/>
                    </a:lnTo>
                    <a:lnTo>
                      <a:pt x="15" y="263"/>
                    </a:lnTo>
                    <a:lnTo>
                      <a:pt x="16" y="257"/>
                    </a:lnTo>
                    <a:lnTo>
                      <a:pt x="16" y="250"/>
                    </a:lnTo>
                    <a:lnTo>
                      <a:pt x="16" y="244"/>
                    </a:lnTo>
                    <a:lnTo>
                      <a:pt x="17" y="237"/>
                    </a:lnTo>
                    <a:lnTo>
                      <a:pt x="17" y="224"/>
                    </a:lnTo>
                    <a:lnTo>
                      <a:pt x="20" y="218"/>
                    </a:lnTo>
                    <a:lnTo>
                      <a:pt x="20" y="211"/>
                    </a:lnTo>
                    <a:lnTo>
                      <a:pt x="21" y="203"/>
                    </a:lnTo>
                    <a:lnTo>
                      <a:pt x="23" y="197"/>
                    </a:lnTo>
                    <a:lnTo>
                      <a:pt x="23" y="191"/>
                    </a:lnTo>
                    <a:lnTo>
                      <a:pt x="23" y="185"/>
                    </a:lnTo>
                    <a:lnTo>
                      <a:pt x="24" y="178"/>
                    </a:lnTo>
                    <a:lnTo>
                      <a:pt x="24" y="171"/>
                    </a:lnTo>
                    <a:lnTo>
                      <a:pt x="25" y="164"/>
                    </a:lnTo>
                    <a:lnTo>
                      <a:pt x="25" y="159"/>
                    </a:lnTo>
                    <a:lnTo>
                      <a:pt x="25" y="152"/>
                    </a:lnTo>
                    <a:lnTo>
                      <a:pt x="27" y="146"/>
                    </a:lnTo>
                    <a:lnTo>
                      <a:pt x="28" y="138"/>
                    </a:lnTo>
                    <a:lnTo>
                      <a:pt x="28" y="132"/>
                    </a:lnTo>
                    <a:lnTo>
                      <a:pt x="28" y="125"/>
                    </a:lnTo>
                    <a:lnTo>
                      <a:pt x="28" y="120"/>
                    </a:lnTo>
                    <a:lnTo>
                      <a:pt x="29" y="112"/>
                    </a:lnTo>
                    <a:lnTo>
                      <a:pt x="31" y="106"/>
                    </a:lnTo>
                    <a:lnTo>
                      <a:pt x="31" y="99"/>
                    </a:lnTo>
                    <a:lnTo>
                      <a:pt x="31" y="93"/>
                    </a:lnTo>
                    <a:lnTo>
                      <a:pt x="31" y="86"/>
                    </a:lnTo>
                    <a:lnTo>
                      <a:pt x="33" y="79"/>
                    </a:lnTo>
                    <a:lnTo>
                      <a:pt x="34" y="73"/>
                    </a:lnTo>
                    <a:lnTo>
                      <a:pt x="34" y="66"/>
                    </a:lnTo>
                    <a:lnTo>
                      <a:pt x="34" y="60"/>
                    </a:lnTo>
                    <a:lnTo>
                      <a:pt x="34" y="53"/>
                    </a:lnTo>
                    <a:lnTo>
                      <a:pt x="37" y="40"/>
                    </a:lnTo>
                    <a:lnTo>
                      <a:pt x="37" y="27"/>
                    </a:lnTo>
                    <a:lnTo>
                      <a:pt x="37" y="21"/>
                    </a:lnTo>
                    <a:lnTo>
                      <a:pt x="40" y="14"/>
                    </a:lnTo>
                    <a:lnTo>
                      <a:pt x="40" y="8"/>
                    </a:lnTo>
                    <a:lnTo>
                      <a:pt x="41" y="0"/>
                    </a:lnTo>
                  </a:path>
                </a:pathLst>
              </a:custGeom>
              <a:noFill/>
              <a:ln w="28575" cmpd="sng">
                <a:solidFill>
                  <a:srgbClr val="FFCC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63926" name="Freeform 8"/>
            <p:cNvSpPr>
              <a:spLocks/>
            </p:cNvSpPr>
            <p:nvPr/>
          </p:nvSpPr>
          <p:spPr bwMode="auto">
            <a:xfrm>
              <a:off x="1566" y="2418"/>
              <a:ext cx="24" cy="104"/>
            </a:xfrm>
            <a:custGeom>
              <a:avLst/>
              <a:gdLst>
                <a:gd name="T0" fmla="*/ 0 w 93"/>
                <a:gd name="T1" fmla="*/ 0 h 413"/>
                <a:gd name="T2" fmla="*/ 0 w 93"/>
                <a:gd name="T3" fmla="*/ 0 h 413"/>
                <a:gd name="T4" fmla="*/ 0 w 93"/>
                <a:gd name="T5" fmla="*/ 0 h 413"/>
                <a:gd name="T6" fmla="*/ 0 w 93"/>
                <a:gd name="T7" fmla="*/ 0 h 413"/>
                <a:gd name="T8" fmla="*/ 0 w 93"/>
                <a:gd name="T9" fmla="*/ 0 h 413"/>
                <a:gd name="T10" fmla="*/ 0 w 93"/>
                <a:gd name="T11" fmla="*/ 0 h 413"/>
                <a:gd name="T12" fmla="*/ 0 w 93"/>
                <a:gd name="T13" fmla="*/ 0 h 413"/>
                <a:gd name="T14" fmla="*/ 0 w 93"/>
                <a:gd name="T15" fmla="*/ 0 h 413"/>
                <a:gd name="T16" fmla="*/ 0 w 93"/>
                <a:gd name="T17" fmla="*/ 0 h 413"/>
                <a:gd name="T18" fmla="*/ 0 w 93"/>
                <a:gd name="T19" fmla="*/ 0 h 413"/>
                <a:gd name="T20" fmla="*/ 0 w 93"/>
                <a:gd name="T21" fmla="*/ 0 h 413"/>
                <a:gd name="T22" fmla="*/ 0 w 93"/>
                <a:gd name="T23" fmla="*/ 0 h 413"/>
                <a:gd name="T24" fmla="*/ 0 w 93"/>
                <a:gd name="T25" fmla="*/ 0 h 413"/>
                <a:gd name="T26" fmla="*/ 0 w 93"/>
                <a:gd name="T27" fmla="*/ 0 h 413"/>
                <a:gd name="T28" fmla="*/ 0 w 93"/>
                <a:gd name="T29" fmla="*/ 0 h 413"/>
                <a:gd name="T30" fmla="*/ 0 w 93"/>
                <a:gd name="T31" fmla="*/ 0 h 413"/>
                <a:gd name="T32" fmla="*/ 0 w 93"/>
                <a:gd name="T33" fmla="*/ 0 h 413"/>
                <a:gd name="T34" fmla="*/ 0 w 93"/>
                <a:gd name="T35" fmla="*/ 0 h 413"/>
                <a:gd name="T36" fmla="*/ 0 w 93"/>
                <a:gd name="T37" fmla="*/ 0 h 413"/>
                <a:gd name="T38" fmla="*/ 0 w 93"/>
                <a:gd name="T39" fmla="*/ 0 h 413"/>
                <a:gd name="T40" fmla="*/ 0 w 93"/>
                <a:gd name="T41" fmla="*/ 0 h 413"/>
                <a:gd name="T42" fmla="*/ 0 w 93"/>
                <a:gd name="T43" fmla="*/ 0 h 413"/>
                <a:gd name="T44" fmla="*/ 0 w 93"/>
                <a:gd name="T45" fmla="*/ 0 h 413"/>
                <a:gd name="T46" fmla="*/ 0 w 93"/>
                <a:gd name="T47" fmla="*/ 0 h 413"/>
                <a:gd name="T48" fmla="*/ 0 w 93"/>
                <a:gd name="T49" fmla="*/ 0 h 413"/>
                <a:gd name="T50" fmla="*/ 0 w 93"/>
                <a:gd name="T51" fmla="*/ 0 h 413"/>
                <a:gd name="T52" fmla="*/ 0 w 93"/>
                <a:gd name="T53" fmla="*/ 0 h 413"/>
                <a:gd name="T54" fmla="*/ 0 w 93"/>
                <a:gd name="T55" fmla="*/ 0 h 413"/>
                <a:gd name="T56" fmla="*/ 0 w 93"/>
                <a:gd name="T57" fmla="*/ 0 h 413"/>
                <a:gd name="T58" fmla="*/ 0 w 93"/>
                <a:gd name="T59" fmla="*/ 0 h 413"/>
                <a:gd name="T60" fmla="*/ 0 w 93"/>
                <a:gd name="T61" fmla="*/ 0 h 413"/>
                <a:gd name="T62" fmla="*/ 0 w 93"/>
                <a:gd name="T63" fmla="*/ 0 h 413"/>
                <a:gd name="T64" fmla="*/ 0 w 93"/>
                <a:gd name="T65" fmla="*/ 0 h 413"/>
                <a:gd name="T66" fmla="*/ 0 w 93"/>
                <a:gd name="T67" fmla="*/ 0 h 413"/>
                <a:gd name="T68" fmla="*/ 0 w 93"/>
                <a:gd name="T69" fmla="*/ 0 h 413"/>
                <a:gd name="T70" fmla="*/ 0 w 93"/>
                <a:gd name="T71" fmla="*/ 0 h 413"/>
                <a:gd name="T72" fmla="*/ 0 w 93"/>
                <a:gd name="T73" fmla="*/ 0 h 413"/>
                <a:gd name="T74" fmla="*/ 0 w 93"/>
                <a:gd name="T75" fmla="*/ 0 h 413"/>
                <a:gd name="T76" fmla="*/ 0 w 93"/>
                <a:gd name="T77" fmla="*/ 0 h 413"/>
                <a:gd name="T78" fmla="*/ 0 w 93"/>
                <a:gd name="T79" fmla="*/ 0 h 413"/>
                <a:gd name="T80" fmla="*/ 0 w 93"/>
                <a:gd name="T81" fmla="*/ 0 h 413"/>
                <a:gd name="T82" fmla="*/ 0 w 93"/>
                <a:gd name="T83" fmla="*/ 0 h 413"/>
                <a:gd name="T84" fmla="*/ 0 w 93"/>
                <a:gd name="T85" fmla="*/ 0 h 413"/>
                <a:gd name="T86" fmla="*/ 0 w 93"/>
                <a:gd name="T87" fmla="*/ 0 h 413"/>
                <a:gd name="T88" fmla="*/ 0 w 93"/>
                <a:gd name="T89" fmla="*/ 0 h 413"/>
                <a:gd name="T90" fmla="*/ 0 w 93"/>
                <a:gd name="T91" fmla="*/ 0 h 413"/>
                <a:gd name="T92" fmla="*/ 0 w 93"/>
                <a:gd name="T93" fmla="*/ 0 h 413"/>
                <a:gd name="T94" fmla="*/ 0 w 93"/>
                <a:gd name="T95" fmla="*/ 0 h 413"/>
                <a:gd name="T96" fmla="*/ 0 w 93"/>
                <a:gd name="T97" fmla="*/ 0 h 413"/>
                <a:gd name="T98" fmla="*/ 0 w 93"/>
                <a:gd name="T99" fmla="*/ 0 h 413"/>
                <a:gd name="T100" fmla="*/ 0 w 93"/>
                <a:gd name="T101" fmla="*/ 0 h 413"/>
                <a:gd name="T102" fmla="*/ 0 w 93"/>
                <a:gd name="T103" fmla="*/ 0 h 413"/>
                <a:gd name="T104" fmla="*/ 0 w 93"/>
                <a:gd name="T105" fmla="*/ 0 h 413"/>
                <a:gd name="T106" fmla="*/ 0 w 93"/>
                <a:gd name="T107" fmla="*/ 0 h 413"/>
                <a:gd name="T108" fmla="*/ 0 w 93"/>
                <a:gd name="T109" fmla="*/ 0 h 413"/>
                <a:gd name="T110" fmla="*/ 0 w 93"/>
                <a:gd name="T111" fmla="*/ 0 h 413"/>
                <a:gd name="T112" fmla="*/ 0 w 93"/>
                <a:gd name="T113" fmla="*/ 0 h 413"/>
                <a:gd name="T114" fmla="*/ 0 w 93"/>
                <a:gd name="T115" fmla="*/ 0 h 413"/>
                <a:gd name="T116" fmla="*/ 0 w 93"/>
                <a:gd name="T117" fmla="*/ 0 h 413"/>
                <a:gd name="T118" fmla="*/ 0 w 93"/>
                <a:gd name="T119" fmla="*/ 0 h 413"/>
                <a:gd name="T120" fmla="*/ 0 w 93"/>
                <a:gd name="T121" fmla="*/ 0 h 413"/>
                <a:gd name="T122" fmla="*/ 0 w 93"/>
                <a:gd name="T123" fmla="*/ 0 h 413"/>
                <a:gd name="T124" fmla="*/ 0 w 93"/>
                <a:gd name="T125" fmla="*/ 0 h 413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93" h="413">
                  <a:moveTo>
                    <a:pt x="0" y="413"/>
                  </a:moveTo>
                  <a:lnTo>
                    <a:pt x="5" y="407"/>
                  </a:lnTo>
                  <a:lnTo>
                    <a:pt x="5" y="401"/>
                  </a:lnTo>
                  <a:lnTo>
                    <a:pt x="5" y="395"/>
                  </a:lnTo>
                  <a:lnTo>
                    <a:pt x="7" y="388"/>
                  </a:lnTo>
                  <a:lnTo>
                    <a:pt x="8" y="380"/>
                  </a:lnTo>
                  <a:lnTo>
                    <a:pt x="10" y="374"/>
                  </a:lnTo>
                  <a:lnTo>
                    <a:pt x="10" y="368"/>
                  </a:lnTo>
                  <a:lnTo>
                    <a:pt x="10" y="362"/>
                  </a:lnTo>
                  <a:lnTo>
                    <a:pt x="12" y="354"/>
                  </a:lnTo>
                  <a:lnTo>
                    <a:pt x="16" y="348"/>
                  </a:lnTo>
                  <a:lnTo>
                    <a:pt x="16" y="335"/>
                  </a:lnTo>
                  <a:lnTo>
                    <a:pt x="17" y="328"/>
                  </a:lnTo>
                  <a:lnTo>
                    <a:pt x="17" y="322"/>
                  </a:lnTo>
                  <a:lnTo>
                    <a:pt x="17" y="315"/>
                  </a:lnTo>
                  <a:lnTo>
                    <a:pt x="19" y="309"/>
                  </a:lnTo>
                  <a:lnTo>
                    <a:pt x="19" y="302"/>
                  </a:lnTo>
                  <a:lnTo>
                    <a:pt x="22" y="296"/>
                  </a:lnTo>
                  <a:lnTo>
                    <a:pt x="22" y="289"/>
                  </a:lnTo>
                  <a:lnTo>
                    <a:pt x="22" y="283"/>
                  </a:lnTo>
                  <a:lnTo>
                    <a:pt x="23" y="276"/>
                  </a:lnTo>
                  <a:lnTo>
                    <a:pt x="25" y="269"/>
                  </a:lnTo>
                  <a:lnTo>
                    <a:pt x="25" y="263"/>
                  </a:lnTo>
                  <a:lnTo>
                    <a:pt x="26" y="256"/>
                  </a:lnTo>
                  <a:lnTo>
                    <a:pt x="26" y="250"/>
                  </a:lnTo>
                  <a:lnTo>
                    <a:pt x="27" y="242"/>
                  </a:lnTo>
                  <a:lnTo>
                    <a:pt x="29" y="237"/>
                  </a:lnTo>
                  <a:lnTo>
                    <a:pt x="30" y="230"/>
                  </a:lnTo>
                  <a:lnTo>
                    <a:pt x="30" y="224"/>
                  </a:lnTo>
                  <a:lnTo>
                    <a:pt x="30" y="216"/>
                  </a:lnTo>
                  <a:lnTo>
                    <a:pt x="31" y="210"/>
                  </a:lnTo>
                  <a:lnTo>
                    <a:pt x="32" y="203"/>
                  </a:lnTo>
                  <a:lnTo>
                    <a:pt x="32" y="198"/>
                  </a:lnTo>
                  <a:lnTo>
                    <a:pt x="36" y="190"/>
                  </a:lnTo>
                  <a:lnTo>
                    <a:pt x="40" y="184"/>
                  </a:lnTo>
                  <a:lnTo>
                    <a:pt x="41" y="177"/>
                  </a:lnTo>
                  <a:lnTo>
                    <a:pt x="41" y="170"/>
                  </a:lnTo>
                  <a:lnTo>
                    <a:pt x="42" y="164"/>
                  </a:lnTo>
                  <a:lnTo>
                    <a:pt x="42" y="157"/>
                  </a:lnTo>
                  <a:lnTo>
                    <a:pt x="45" y="151"/>
                  </a:lnTo>
                  <a:lnTo>
                    <a:pt x="48" y="144"/>
                  </a:lnTo>
                  <a:lnTo>
                    <a:pt x="49" y="138"/>
                  </a:lnTo>
                  <a:lnTo>
                    <a:pt x="49" y="131"/>
                  </a:lnTo>
                  <a:lnTo>
                    <a:pt x="49" y="125"/>
                  </a:lnTo>
                  <a:lnTo>
                    <a:pt x="49" y="118"/>
                  </a:lnTo>
                  <a:lnTo>
                    <a:pt x="50" y="111"/>
                  </a:lnTo>
                  <a:lnTo>
                    <a:pt x="56" y="105"/>
                  </a:lnTo>
                  <a:lnTo>
                    <a:pt x="56" y="99"/>
                  </a:lnTo>
                  <a:lnTo>
                    <a:pt x="66" y="92"/>
                  </a:lnTo>
                  <a:lnTo>
                    <a:pt x="72" y="85"/>
                  </a:lnTo>
                  <a:lnTo>
                    <a:pt x="72" y="78"/>
                  </a:lnTo>
                  <a:lnTo>
                    <a:pt x="73" y="73"/>
                  </a:lnTo>
                  <a:lnTo>
                    <a:pt x="75" y="66"/>
                  </a:lnTo>
                  <a:lnTo>
                    <a:pt x="75" y="58"/>
                  </a:lnTo>
                  <a:lnTo>
                    <a:pt x="78" y="52"/>
                  </a:lnTo>
                  <a:lnTo>
                    <a:pt x="78" y="45"/>
                  </a:lnTo>
                  <a:lnTo>
                    <a:pt x="79" y="39"/>
                  </a:lnTo>
                  <a:lnTo>
                    <a:pt x="81" y="32"/>
                  </a:lnTo>
                  <a:lnTo>
                    <a:pt x="81" y="26"/>
                  </a:lnTo>
                  <a:lnTo>
                    <a:pt x="85" y="19"/>
                  </a:lnTo>
                  <a:lnTo>
                    <a:pt x="89" y="13"/>
                  </a:lnTo>
                  <a:lnTo>
                    <a:pt x="90" y="6"/>
                  </a:lnTo>
                  <a:lnTo>
                    <a:pt x="93" y="0"/>
                  </a:lnTo>
                </a:path>
              </a:pathLst>
            </a:custGeom>
            <a:noFill/>
            <a:ln w="28575" cmpd="sng">
              <a:solidFill>
                <a:srgbClr val="FFCC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</a:endParaRPr>
            </a:p>
          </p:txBody>
        </p:sp>
      </p:grpSp>
      <p:sp>
        <p:nvSpPr>
          <p:cNvPr id="163844" name="Freeform 9"/>
          <p:cNvSpPr>
            <a:spLocks/>
          </p:cNvSpPr>
          <p:nvPr/>
        </p:nvSpPr>
        <p:spPr bwMode="auto">
          <a:xfrm>
            <a:off x="2832100" y="4613276"/>
            <a:ext cx="46038" cy="212725"/>
          </a:xfrm>
          <a:custGeom>
            <a:avLst/>
            <a:gdLst>
              <a:gd name="T0" fmla="*/ 2147483646 w 111"/>
              <a:gd name="T1" fmla="*/ 2147483646 h 423"/>
              <a:gd name="T2" fmla="*/ 2147483646 w 111"/>
              <a:gd name="T3" fmla="*/ 2147483646 h 423"/>
              <a:gd name="T4" fmla="*/ 2147483646 w 111"/>
              <a:gd name="T5" fmla="*/ 2147483646 h 423"/>
              <a:gd name="T6" fmla="*/ 2147483646 w 111"/>
              <a:gd name="T7" fmla="*/ 2147483646 h 423"/>
              <a:gd name="T8" fmla="*/ 2147483646 w 111"/>
              <a:gd name="T9" fmla="*/ 2147483646 h 423"/>
              <a:gd name="T10" fmla="*/ 2147483646 w 111"/>
              <a:gd name="T11" fmla="*/ 2147483646 h 423"/>
              <a:gd name="T12" fmla="*/ 2147483646 w 111"/>
              <a:gd name="T13" fmla="*/ 2147483646 h 423"/>
              <a:gd name="T14" fmla="*/ 2147483646 w 111"/>
              <a:gd name="T15" fmla="*/ 2147483646 h 423"/>
              <a:gd name="T16" fmla="*/ 2147483646 w 111"/>
              <a:gd name="T17" fmla="*/ 2147483646 h 423"/>
              <a:gd name="T18" fmla="*/ 2147483646 w 111"/>
              <a:gd name="T19" fmla="*/ 2147483646 h 423"/>
              <a:gd name="T20" fmla="*/ 2147483646 w 111"/>
              <a:gd name="T21" fmla="*/ 2147483646 h 423"/>
              <a:gd name="T22" fmla="*/ 2147483646 w 111"/>
              <a:gd name="T23" fmla="*/ 2147483646 h 423"/>
              <a:gd name="T24" fmla="*/ 2147483646 w 111"/>
              <a:gd name="T25" fmla="*/ 2147483646 h 423"/>
              <a:gd name="T26" fmla="*/ 2147483646 w 111"/>
              <a:gd name="T27" fmla="*/ 2147483646 h 423"/>
              <a:gd name="T28" fmla="*/ 2147483646 w 111"/>
              <a:gd name="T29" fmla="*/ 2147483646 h 423"/>
              <a:gd name="T30" fmla="*/ 2147483646 w 111"/>
              <a:gd name="T31" fmla="*/ 2147483646 h 423"/>
              <a:gd name="T32" fmla="*/ 2147483646 w 111"/>
              <a:gd name="T33" fmla="*/ 2147483646 h 423"/>
              <a:gd name="T34" fmla="*/ 2147483646 w 111"/>
              <a:gd name="T35" fmla="*/ 2147483646 h 423"/>
              <a:gd name="T36" fmla="*/ 2147483646 w 111"/>
              <a:gd name="T37" fmla="*/ 2147483646 h 423"/>
              <a:gd name="T38" fmla="*/ 2147483646 w 111"/>
              <a:gd name="T39" fmla="*/ 2147483646 h 423"/>
              <a:gd name="T40" fmla="*/ 2147483646 w 111"/>
              <a:gd name="T41" fmla="*/ 2147483646 h 423"/>
              <a:gd name="T42" fmla="*/ 2147483646 w 111"/>
              <a:gd name="T43" fmla="*/ 2147483646 h 423"/>
              <a:gd name="T44" fmla="*/ 2147483646 w 111"/>
              <a:gd name="T45" fmla="*/ 2147483646 h 423"/>
              <a:gd name="T46" fmla="*/ 2147483646 w 111"/>
              <a:gd name="T47" fmla="*/ 2147483646 h 423"/>
              <a:gd name="T48" fmla="*/ 2147483646 w 111"/>
              <a:gd name="T49" fmla="*/ 2147483646 h 423"/>
              <a:gd name="T50" fmla="*/ 2147483646 w 111"/>
              <a:gd name="T51" fmla="*/ 2147483646 h 423"/>
              <a:gd name="T52" fmla="*/ 2147483646 w 111"/>
              <a:gd name="T53" fmla="*/ 2147483646 h 423"/>
              <a:gd name="T54" fmla="*/ 2147483646 w 111"/>
              <a:gd name="T55" fmla="*/ 2147483646 h 423"/>
              <a:gd name="T56" fmla="*/ 2147483646 w 111"/>
              <a:gd name="T57" fmla="*/ 2147483646 h 423"/>
              <a:gd name="T58" fmla="*/ 2147483646 w 111"/>
              <a:gd name="T59" fmla="*/ 2147483646 h 423"/>
              <a:gd name="T60" fmla="*/ 2147483646 w 111"/>
              <a:gd name="T61" fmla="*/ 2147483646 h 423"/>
              <a:gd name="T62" fmla="*/ 2147483646 w 111"/>
              <a:gd name="T63" fmla="*/ 2147483646 h 423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111" h="423">
                <a:moveTo>
                  <a:pt x="0" y="423"/>
                </a:moveTo>
                <a:lnTo>
                  <a:pt x="3" y="416"/>
                </a:lnTo>
                <a:lnTo>
                  <a:pt x="5" y="409"/>
                </a:lnTo>
                <a:lnTo>
                  <a:pt x="6" y="402"/>
                </a:lnTo>
                <a:lnTo>
                  <a:pt x="7" y="397"/>
                </a:lnTo>
                <a:lnTo>
                  <a:pt x="8" y="390"/>
                </a:lnTo>
                <a:lnTo>
                  <a:pt x="9" y="382"/>
                </a:lnTo>
                <a:lnTo>
                  <a:pt x="10" y="376"/>
                </a:lnTo>
                <a:lnTo>
                  <a:pt x="10" y="369"/>
                </a:lnTo>
                <a:lnTo>
                  <a:pt x="11" y="363"/>
                </a:lnTo>
                <a:lnTo>
                  <a:pt x="14" y="356"/>
                </a:lnTo>
                <a:lnTo>
                  <a:pt x="15" y="350"/>
                </a:lnTo>
                <a:lnTo>
                  <a:pt x="16" y="343"/>
                </a:lnTo>
                <a:lnTo>
                  <a:pt x="20" y="337"/>
                </a:lnTo>
                <a:lnTo>
                  <a:pt x="24" y="330"/>
                </a:lnTo>
                <a:lnTo>
                  <a:pt x="30" y="324"/>
                </a:lnTo>
                <a:lnTo>
                  <a:pt x="31" y="316"/>
                </a:lnTo>
                <a:lnTo>
                  <a:pt x="32" y="310"/>
                </a:lnTo>
                <a:lnTo>
                  <a:pt x="32" y="304"/>
                </a:lnTo>
                <a:lnTo>
                  <a:pt x="38" y="298"/>
                </a:lnTo>
                <a:lnTo>
                  <a:pt x="39" y="290"/>
                </a:lnTo>
                <a:lnTo>
                  <a:pt x="42" y="283"/>
                </a:lnTo>
                <a:lnTo>
                  <a:pt x="43" y="277"/>
                </a:lnTo>
                <a:lnTo>
                  <a:pt x="43" y="270"/>
                </a:lnTo>
                <a:lnTo>
                  <a:pt x="46" y="264"/>
                </a:lnTo>
                <a:lnTo>
                  <a:pt x="46" y="257"/>
                </a:lnTo>
                <a:lnTo>
                  <a:pt x="51" y="251"/>
                </a:lnTo>
                <a:lnTo>
                  <a:pt x="51" y="244"/>
                </a:lnTo>
                <a:lnTo>
                  <a:pt x="53" y="238"/>
                </a:lnTo>
                <a:lnTo>
                  <a:pt x="58" y="231"/>
                </a:lnTo>
                <a:lnTo>
                  <a:pt x="61" y="225"/>
                </a:lnTo>
                <a:lnTo>
                  <a:pt x="64" y="217"/>
                </a:lnTo>
                <a:lnTo>
                  <a:pt x="64" y="211"/>
                </a:lnTo>
                <a:lnTo>
                  <a:pt x="64" y="205"/>
                </a:lnTo>
                <a:lnTo>
                  <a:pt x="66" y="198"/>
                </a:lnTo>
                <a:lnTo>
                  <a:pt x="69" y="191"/>
                </a:lnTo>
                <a:lnTo>
                  <a:pt x="69" y="184"/>
                </a:lnTo>
                <a:lnTo>
                  <a:pt x="70" y="178"/>
                </a:lnTo>
                <a:lnTo>
                  <a:pt x="70" y="171"/>
                </a:lnTo>
                <a:lnTo>
                  <a:pt x="74" y="165"/>
                </a:lnTo>
                <a:lnTo>
                  <a:pt x="75" y="158"/>
                </a:lnTo>
                <a:lnTo>
                  <a:pt x="76" y="152"/>
                </a:lnTo>
                <a:lnTo>
                  <a:pt x="76" y="145"/>
                </a:lnTo>
                <a:lnTo>
                  <a:pt x="76" y="139"/>
                </a:lnTo>
                <a:lnTo>
                  <a:pt x="79" y="132"/>
                </a:lnTo>
                <a:lnTo>
                  <a:pt x="81" y="125"/>
                </a:lnTo>
                <a:lnTo>
                  <a:pt x="86" y="118"/>
                </a:lnTo>
                <a:lnTo>
                  <a:pt x="89" y="113"/>
                </a:lnTo>
                <a:lnTo>
                  <a:pt x="91" y="106"/>
                </a:lnTo>
                <a:lnTo>
                  <a:pt x="96" y="99"/>
                </a:lnTo>
                <a:lnTo>
                  <a:pt x="96" y="92"/>
                </a:lnTo>
                <a:lnTo>
                  <a:pt x="99" y="86"/>
                </a:lnTo>
                <a:lnTo>
                  <a:pt x="99" y="79"/>
                </a:lnTo>
                <a:lnTo>
                  <a:pt x="99" y="72"/>
                </a:lnTo>
                <a:lnTo>
                  <a:pt x="102" y="66"/>
                </a:lnTo>
                <a:lnTo>
                  <a:pt x="103" y="59"/>
                </a:lnTo>
                <a:lnTo>
                  <a:pt x="104" y="53"/>
                </a:lnTo>
                <a:lnTo>
                  <a:pt x="105" y="46"/>
                </a:lnTo>
                <a:lnTo>
                  <a:pt x="105" y="40"/>
                </a:lnTo>
                <a:lnTo>
                  <a:pt x="106" y="32"/>
                </a:lnTo>
                <a:lnTo>
                  <a:pt x="106" y="26"/>
                </a:lnTo>
                <a:lnTo>
                  <a:pt x="106" y="19"/>
                </a:lnTo>
                <a:lnTo>
                  <a:pt x="108" y="14"/>
                </a:lnTo>
                <a:lnTo>
                  <a:pt x="109" y="6"/>
                </a:lnTo>
                <a:lnTo>
                  <a:pt x="111" y="0"/>
                </a:lnTo>
              </a:path>
            </a:pathLst>
          </a:custGeom>
          <a:noFill/>
          <a:ln w="28575" cmpd="sng">
            <a:solidFill>
              <a:srgbClr val="FFCC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</a:endParaRPr>
          </a:p>
        </p:txBody>
      </p:sp>
      <p:sp>
        <p:nvSpPr>
          <p:cNvPr id="163845" name="Freeform 10"/>
          <p:cNvSpPr>
            <a:spLocks/>
          </p:cNvSpPr>
          <p:nvPr/>
        </p:nvSpPr>
        <p:spPr bwMode="auto">
          <a:xfrm>
            <a:off x="2878139" y="4405313"/>
            <a:ext cx="66675" cy="207962"/>
          </a:xfrm>
          <a:custGeom>
            <a:avLst/>
            <a:gdLst>
              <a:gd name="T0" fmla="*/ 0 w 153"/>
              <a:gd name="T1" fmla="*/ 2147483646 h 410"/>
              <a:gd name="T2" fmla="*/ 2147483646 w 153"/>
              <a:gd name="T3" fmla="*/ 2147483646 h 410"/>
              <a:gd name="T4" fmla="*/ 2147483646 w 153"/>
              <a:gd name="T5" fmla="*/ 2147483646 h 410"/>
              <a:gd name="T6" fmla="*/ 2147483646 w 153"/>
              <a:gd name="T7" fmla="*/ 2147483646 h 410"/>
              <a:gd name="T8" fmla="*/ 2147483646 w 153"/>
              <a:gd name="T9" fmla="*/ 2147483646 h 410"/>
              <a:gd name="T10" fmla="*/ 2147483646 w 153"/>
              <a:gd name="T11" fmla="*/ 2147483646 h 410"/>
              <a:gd name="T12" fmla="*/ 2147483646 w 153"/>
              <a:gd name="T13" fmla="*/ 2147483646 h 410"/>
              <a:gd name="T14" fmla="*/ 2147483646 w 153"/>
              <a:gd name="T15" fmla="*/ 2147483646 h 410"/>
              <a:gd name="T16" fmla="*/ 2147483646 w 153"/>
              <a:gd name="T17" fmla="*/ 2147483646 h 410"/>
              <a:gd name="T18" fmla="*/ 2147483646 w 153"/>
              <a:gd name="T19" fmla="*/ 2147483646 h 410"/>
              <a:gd name="T20" fmla="*/ 2147483646 w 153"/>
              <a:gd name="T21" fmla="*/ 2147483646 h 410"/>
              <a:gd name="T22" fmla="*/ 2147483646 w 153"/>
              <a:gd name="T23" fmla="*/ 2147483646 h 410"/>
              <a:gd name="T24" fmla="*/ 2147483646 w 153"/>
              <a:gd name="T25" fmla="*/ 2147483646 h 410"/>
              <a:gd name="T26" fmla="*/ 2147483646 w 153"/>
              <a:gd name="T27" fmla="*/ 2147483646 h 410"/>
              <a:gd name="T28" fmla="*/ 2147483646 w 153"/>
              <a:gd name="T29" fmla="*/ 2147483646 h 410"/>
              <a:gd name="T30" fmla="*/ 2147483646 w 153"/>
              <a:gd name="T31" fmla="*/ 2147483646 h 410"/>
              <a:gd name="T32" fmla="*/ 2147483646 w 153"/>
              <a:gd name="T33" fmla="*/ 2147483646 h 410"/>
              <a:gd name="T34" fmla="*/ 2147483646 w 153"/>
              <a:gd name="T35" fmla="*/ 2147483646 h 410"/>
              <a:gd name="T36" fmla="*/ 2147483646 w 153"/>
              <a:gd name="T37" fmla="*/ 2147483646 h 410"/>
              <a:gd name="T38" fmla="*/ 2147483646 w 153"/>
              <a:gd name="T39" fmla="*/ 2147483646 h 410"/>
              <a:gd name="T40" fmla="*/ 2147483646 w 153"/>
              <a:gd name="T41" fmla="*/ 2147483646 h 410"/>
              <a:gd name="T42" fmla="*/ 2147483646 w 153"/>
              <a:gd name="T43" fmla="*/ 2147483646 h 410"/>
              <a:gd name="T44" fmla="*/ 2147483646 w 153"/>
              <a:gd name="T45" fmla="*/ 2147483646 h 410"/>
              <a:gd name="T46" fmla="*/ 2147483646 w 153"/>
              <a:gd name="T47" fmla="*/ 2147483646 h 410"/>
              <a:gd name="T48" fmla="*/ 2147483646 w 153"/>
              <a:gd name="T49" fmla="*/ 2147483646 h 410"/>
              <a:gd name="T50" fmla="*/ 2147483646 w 153"/>
              <a:gd name="T51" fmla="*/ 2147483646 h 410"/>
              <a:gd name="T52" fmla="*/ 2147483646 w 153"/>
              <a:gd name="T53" fmla="*/ 2147483646 h 410"/>
              <a:gd name="T54" fmla="*/ 2147483646 w 153"/>
              <a:gd name="T55" fmla="*/ 2147483646 h 410"/>
              <a:gd name="T56" fmla="*/ 2147483646 w 153"/>
              <a:gd name="T57" fmla="*/ 2147483646 h 410"/>
              <a:gd name="T58" fmla="*/ 2147483646 w 153"/>
              <a:gd name="T59" fmla="*/ 2147483646 h 410"/>
              <a:gd name="T60" fmla="*/ 2147483646 w 153"/>
              <a:gd name="T61" fmla="*/ 2147483646 h 410"/>
              <a:gd name="T62" fmla="*/ 2147483646 w 153"/>
              <a:gd name="T63" fmla="*/ 2147483646 h 410"/>
              <a:gd name="T64" fmla="*/ 2147483646 w 153"/>
              <a:gd name="T65" fmla="*/ 2147483646 h 410"/>
              <a:gd name="T66" fmla="*/ 2147483646 w 153"/>
              <a:gd name="T67" fmla="*/ 2147483646 h 410"/>
              <a:gd name="T68" fmla="*/ 2147483646 w 153"/>
              <a:gd name="T69" fmla="*/ 2147483646 h 410"/>
              <a:gd name="T70" fmla="*/ 2147483646 w 153"/>
              <a:gd name="T71" fmla="*/ 2147483646 h 410"/>
              <a:gd name="T72" fmla="*/ 2147483646 w 153"/>
              <a:gd name="T73" fmla="*/ 2147483646 h 410"/>
              <a:gd name="T74" fmla="*/ 2147483646 w 153"/>
              <a:gd name="T75" fmla="*/ 2147483646 h 410"/>
              <a:gd name="T76" fmla="*/ 2147483646 w 153"/>
              <a:gd name="T77" fmla="*/ 2147483646 h 410"/>
              <a:gd name="T78" fmla="*/ 2147483646 w 153"/>
              <a:gd name="T79" fmla="*/ 2147483646 h 410"/>
              <a:gd name="T80" fmla="*/ 2147483646 w 153"/>
              <a:gd name="T81" fmla="*/ 2147483646 h 410"/>
              <a:gd name="T82" fmla="*/ 2147483646 w 153"/>
              <a:gd name="T83" fmla="*/ 2147483646 h 410"/>
              <a:gd name="T84" fmla="*/ 2147483646 w 153"/>
              <a:gd name="T85" fmla="*/ 2147483646 h 410"/>
              <a:gd name="T86" fmla="*/ 2147483646 w 153"/>
              <a:gd name="T87" fmla="*/ 2147483646 h 410"/>
              <a:gd name="T88" fmla="*/ 2147483646 w 153"/>
              <a:gd name="T89" fmla="*/ 2147483646 h 410"/>
              <a:gd name="T90" fmla="*/ 2147483646 w 153"/>
              <a:gd name="T91" fmla="*/ 2147483646 h 410"/>
              <a:gd name="T92" fmla="*/ 2147483646 w 153"/>
              <a:gd name="T93" fmla="*/ 2147483646 h 410"/>
              <a:gd name="T94" fmla="*/ 2147483646 w 153"/>
              <a:gd name="T95" fmla="*/ 2147483646 h 410"/>
              <a:gd name="T96" fmla="*/ 2147483646 w 153"/>
              <a:gd name="T97" fmla="*/ 2147483646 h 410"/>
              <a:gd name="T98" fmla="*/ 2147483646 w 153"/>
              <a:gd name="T99" fmla="*/ 2147483646 h 410"/>
              <a:gd name="T100" fmla="*/ 2147483646 w 153"/>
              <a:gd name="T101" fmla="*/ 2147483646 h 410"/>
              <a:gd name="T102" fmla="*/ 2147483646 w 153"/>
              <a:gd name="T103" fmla="*/ 2147483646 h 410"/>
              <a:gd name="T104" fmla="*/ 2147483646 w 153"/>
              <a:gd name="T105" fmla="*/ 2147483646 h 410"/>
              <a:gd name="T106" fmla="*/ 2147483646 w 153"/>
              <a:gd name="T107" fmla="*/ 2147483646 h 410"/>
              <a:gd name="T108" fmla="*/ 2147483646 w 153"/>
              <a:gd name="T109" fmla="*/ 2147483646 h 410"/>
              <a:gd name="T110" fmla="*/ 2147483646 w 153"/>
              <a:gd name="T111" fmla="*/ 2147483646 h 410"/>
              <a:gd name="T112" fmla="*/ 2147483646 w 153"/>
              <a:gd name="T113" fmla="*/ 2147483646 h 410"/>
              <a:gd name="T114" fmla="*/ 2147483646 w 153"/>
              <a:gd name="T115" fmla="*/ 2147483646 h 410"/>
              <a:gd name="T116" fmla="*/ 2147483646 w 153"/>
              <a:gd name="T117" fmla="*/ 2147483646 h 410"/>
              <a:gd name="T118" fmla="*/ 2147483646 w 153"/>
              <a:gd name="T119" fmla="*/ 2147483646 h 410"/>
              <a:gd name="T120" fmla="*/ 2147483646 w 153"/>
              <a:gd name="T121" fmla="*/ 2147483646 h 410"/>
              <a:gd name="T122" fmla="*/ 2147483646 w 153"/>
              <a:gd name="T123" fmla="*/ 2147483646 h 410"/>
              <a:gd name="T124" fmla="*/ 2147483646 w 153"/>
              <a:gd name="T125" fmla="*/ 0 h 410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153" h="410">
                <a:moveTo>
                  <a:pt x="0" y="410"/>
                </a:moveTo>
                <a:lnTo>
                  <a:pt x="2" y="403"/>
                </a:lnTo>
                <a:lnTo>
                  <a:pt x="6" y="397"/>
                </a:lnTo>
                <a:lnTo>
                  <a:pt x="6" y="390"/>
                </a:lnTo>
                <a:lnTo>
                  <a:pt x="7" y="383"/>
                </a:lnTo>
                <a:lnTo>
                  <a:pt x="13" y="377"/>
                </a:lnTo>
                <a:lnTo>
                  <a:pt x="14" y="369"/>
                </a:lnTo>
                <a:lnTo>
                  <a:pt x="17" y="364"/>
                </a:lnTo>
                <a:lnTo>
                  <a:pt x="17" y="357"/>
                </a:lnTo>
                <a:lnTo>
                  <a:pt x="24" y="350"/>
                </a:lnTo>
                <a:lnTo>
                  <a:pt x="26" y="343"/>
                </a:lnTo>
                <a:lnTo>
                  <a:pt x="28" y="337"/>
                </a:lnTo>
                <a:lnTo>
                  <a:pt x="33" y="331"/>
                </a:lnTo>
                <a:lnTo>
                  <a:pt x="36" y="324"/>
                </a:lnTo>
                <a:lnTo>
                  <a:pt x="36" y="317"/>
                </a:lnTo>
                <a:lnTo>
                  <a:pt x="43" y="311"/>
                </a:lnTo>
                <a:lnTo>
                  <a:pt x="43" y="304"/>
                </a:lnTo>
                <a:lnTo>
                  <a:pt x="44" y="298"/>
                </a:lnTo>
                <a:lnTo>
                  <a:pt x="45" y="291"/>
                </a:lnTo>
                <a:lnTo>
                  <a:pt x="48" y="283"/>
                </a:lnTo>
                <a:lnTo>
                  <a:pt x="50" y="277"/>
                </a:lnTo>
                <a:lnTo>
                  <a:pt x="51" y="271"/>
                </a:lnTo>
                <a:lnTo>
                  <a:pt x="52" y="265"/>
                </a:lnTo>
                <a:lnTo>
                  <a:pt x="54" y="257"/>
                </a:lnTo>
                <a:lnTo>
                  <a:pt x="59" y="251"/>
                </a:lnTo>
                <a:lnTo>
                  <a:pt x="61" y="244"/>
                </a:lnTo>
                <a:lnTo>
                  <a:pt x="65" y="238"/>
                </a:lnTo>
                <a:lnTo>
                  <a:pt x="69" y="231"/>
                </a:lnTo>
                <a:lnTo>
                  <a:pt x="69" y="225"/>
                </a:lnTo>
                <a:lnTo>
                  <a:pt x="70" y="217"/>
                </a:lnTo>
                <a:lnTo>
                  <a:pt x="72" y="212"/>
                </a:lnTo>
                <a:lnTo>
                  <a:pt x="76" y="205"/>
                </a:lnTo>
                <a:lnTo>
                  <a:pt x="79" y="199"/>
                </a:lnTo>
                <a:lnTo>
                  <a:pt x="81" y="191"/>
                </a:lnTo>
                <a:lnTo>
                  <a:pt x="91" y="184"/>
                </a:lnTo>
                <a:lnTo>
                  <a:pt x="91" y="178"/>
                </a:lnTo>
                <a:lnTo>
                  <a:pt x="93" y="171"/>
                </a:lnTo>
                <a:lnTo>
                  <a:pt x="93" y="165"/>
                </a:lnTo>
                <a:lnTo>
                  <a:pt x="95" y="158"/>
                </a:lnTo>
                <a:lnTo>
                  <a:pt x="96" y="152"/>
                </a:lnTo>
                <a:lnTo>
                  <a:pt x="96" y="145"/>
                </a:lnTo>
                <a:lnTo>
                  <a:pt x="97" y="139"/>
                </a:lnTo>
                <a:lnTo>
                  <a:pt x="101" y="132"/>
                </a:lnTo>
                <a:lnTo>
                  <a:pt x="103" y="125"/>
                </a:lnTo>
                <a:lnTo>
                  <a:pt x="106" y="118"/>
                </a:lnTo>
                <a:lnTo>
                  <a:pt x="108" y="113"/>
                </a:lnTo>
                <a:lnTo>
                  <a:pt x="108" y="105"/>
                </a:lnTo>
                <a:lnTo>
                  <a:pt x="109" y="98"/>
                </a:lnTo>
                <a:lnTo>
                  <a:pt x="110" y="92"/>
                </a:lnTo>
                <a:lnTo>
                  <a:pt x="111" y="85"/>
                </a:lnTo>
                <a:lnTo>
                  <a:pt x="113" y="79"/>
                </a:lnTo>
                <a:lnTo>
                  <a:pt x="114" y="72"/>
                </a:lnTo>
                <a:lnTo>
                  <a:pt x="123" y="66"/>
                </a:lnTo>
                <a:lnTo>
                  <a:pt x="126" y="58"/>
                </a:lnTo>
                <a:lnTo>
                  <a:pt x="132" y="53"/>
                </a:lnTo>
                <a:lnTo>
                  <a:pt x="135" y="46"/>
                </a:lnTo>
                <a:lnTo>
                  <a:pt x="136" y="39"/>
                </a:lnTo>
                <a:lnTo>
                  <a:pt x="138" y="32"/>
                </a:lnTo>
                <a:lnTo>
                  <a:pt x="142" y="26"/>
                </a:lnTo>
                <a:lnTo>
                  <a:pt x="146" y="20"/>
                </a:lnTo>
                <a:lnTo>
                  <a:pt x="146" y="13"/>
                </a:lnTo>
                <a:lnTo>
                  <a:pt x="149" y="6"/>
                </a:lnTo>
                <a:lnTo>
                  <a:pt x="153" y="0"/>
                </a:lnTo>
              </a:path>
            </a:pathLst>
          </a:custGeom>
          <a:noFill/>
          <a:ln w="28575" cmpd="sng">
            <a:solidFill>
              <a:srgbClr val="FFCC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</a:endParaRPr>
          </a:p>
        </p:txBody>
      </p:sp>
      <p:sp>
        <p:nvSpPr>
          <p:cNvPr id="163846" name="Freeform 11"/>
          <p:cNvSpPr>
            <a:spLocks/>
          </p:cNvSpPr>
          <p:nvPr/>
        </p:nvSpPr>
        <p:spPr bwMode="auto">
          <a:xfrm>
            <a:off x="2944813" y="4191001"/>
            <a:ext cx="138112" cy="214313"/>
          </a:xfrm>
          <a:custGeom>
            <a:avLst/>
            <a:gdLst>
              <a:gd name="T0" fmla="*/ 2147483646 w 323"/>
              <a:gd name="T1" fmla="*/ 2147483646 h 425"/>
              <a:gd name="T2" fmla="*/ 2147483646 w 323"/>
              <a:gd name="T3" fmla="*/ 2147483646 h 425"/>
              <a:gd name="T4" fmla="*/ 2147483646 w 323"/>
              <a:gd name="T5" fmla="*/ 2147483646 h 425"/>
              <a:gd name="T6" fmla="*/ 2147483646 w 323"/>
              <a:gd name="T7" fmla="*/ 2147483646 h 425"/>
              <a:gd name="T8" fmla="*/ 2147483646 w 323"/>
              <a:gd name="T9" fmla="*/ 2147483646 h 425"/>
              <a:gd name="T10" fmla="*/ 2147483646 w 323"/>
              <a:gd name="T11" fmla="*/ 2147483646 h 425"/>
              <a:gd name="T12" fmla="*/ 2147483646 w 323"/>
              <a:gd name="T13" fmla="*/ 2147483646 h 425"/>
              <a:gd name="T14" fmla="*/ 2147483646 w 323"/>
              <a:gd name="T15" fmla="*/ 2147483646 h 425"/>
              <a:gd name="T16" fmla="*/ 2147483646 w 323"/>
              <a:gd name="T17" fmla="*/ 2147483646 h 425"/>
              <a:gd name="T18" fmla="*/ 2147483646 w 323"/>
              <a:gd name="T19" fmla="*/ 2147483646 h 425"/>
              <a:gd name="T20" fmla="*/ 2147483646 w 323"/>
              <a:gd name="T21" fmla="*/ 2147483646 h 425"/>
              <a:gd name="T22" fmla="*/ 2147483646 w 323"/>
              <a:gd name="T23" fmla="*/ 2147483646 h 425"/>
              <a:gd name="T24" fmla="*/ 2147483646 w 323"/>
              <a:gd name="T25" fmla="*/ 2147483646 h 425"/>
              <a:gd name="T26" fmla="*/ 2147483646 w 323"/>
              <a:gd name="T27" fmla="*/ 2147483646 h 425"/>
              <a:gd name="T28" fmla="*/ 2147483646 w 323"/>
              <a:gd name="T29" fmla="*/ 2147483646 h 425"/>
              <a:gd name="T30" fmla="*/ 2147483646 w 323"/>
              <a:gd name="T31" fmla="*/ 2147483646 h 425"/>
              <a:gd name="T32" fmla="*/ 2147483646 w 323"/>
              <a:gd name="T33" fmla="*/ 2147483646 h 425"/>
              <a:gd name="T34" fmla="*/ 2147483646 w 323"/>
              <a:gd name="T35" fmla="*/ 2147483646 h 425"/>
              <a:gd name="T36" fmla="*/ 2147483646 w 323"/>
              <a:gd name="T37" fmla="*/ 2147483646 h 425"/>
              <a:gd name="T38" fmla="*/ 2147483646 w 323"/>
              <a:gd name="T39" fmla="*/ 2147483646 h 425"/>
              <a:gd name="T40" fmla="*/ 2147483646 w 323"/>
              <a:gd name="T41" fmla="*/ 2147483646 h 425"/>
              <a:gd name="T42" fmla="*/ 2147483646 w 323"/>
              <a:gd name="T43" fmla="*/ 2147483646 h 425"/>
              <a:gd name="T44" fmla="*/ 2147483646 w 323"/>
              <a:gd name="T45" fmla="*/ 2147483646 h 425"/>
              <a:gd name="T46" fmla="*/ 2147483646 w 323"/>
              <a:gd name="T47" fmla="*/ 2147483646 h 425"/>
              <a:gd name="T48" fmla="*/ 2147483646 w 323"/>
              <a:gd name="T49" fmla="*/ 2147483646 h 425"/>
              <a:gd name="T50" fmla="*/ 2147483646 w 323"/>
              <a:gd name="T51" fmla="*/ 2147483646 h 425"/>
              <a:gd name="T52" fmla="*/ 2147483646 w 323"/>
              <a:gd name="T53" fmla="*/ 2147483646 h 425"/>
              <a:gd name="T54" fmla="*/ 2147483646 w 323"/>
              <a:gd name="T55" fmla="*/ 2147483646 h 425"/>
              <a:gd name="T56" fmla="*/ 2147483646 w 323"/>
              <a:gd name="T57" fmla="*/ 2147483646 h 425"/>
              <a:gd name="T58" fmla="*/ 2147483646 w 323"/>
              <a:gd name="T59" fmla="*/ 2147483646 h 425"/>
              <a:gd name="T60" fmla="*/ 2147483646 w 323"/>
              <a:gd name="T61" fmla="*/ 2147483646 h 425"/>
              <a:gd name="T62" fmla="*/ 2147483646 w 323"/>
              <a:gd name="T63" fmla="*/ 2147483646 h 425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323" h="425">
                <a:moveTo>
                  <a:pt x="0" y="425"/>
                </a:moveTo>
                <a:lnTo>
                  <a:pt x="6" y="418"/>
                </a:lnTo>
                <a:lnTo>
                  <a:pt x="7" y="411"/>
                </a:lnTo>
                <a:lnTo>
                  <a:pt x="8" y="405"/>
                </a:lnTo>
                <a:lnTo>
                  <a:pt x="11" y="397"/>
                </a:lnTo>
                <a:lnTo>
                  <a:pt x="13" y="391"/>
                </a:lnTo>
                <a:lnTo>
                  <a:pt x="20" y="385"/>
                </a:lnTo>
                <a:lnTo>
                  <a:pt x="24" y="378"/>
                </a:lnTo>
                <a:lnTo>
                  <a:pt x="26" y="371"/>
                </a:lnTo>
                <a:lnTo>
                  <a:pt x="28" y="365"/>
                </a:lnTo>
                <a:lnTo>
                  <a:pt x="29" y="358"/>
                </a:lnTo>
                <a:lnTo>
                  <a:pt x="37" y="352"/>
                </a:lnTo>
                <a:lnTo>
                  <a:pt x="46" y="345"/>
                </a:lnTo>
                <a:lnTo>
                  <a:pt x="52" y="339"/>
                </a:lnTo>
                <a:lnTo>
                  <a:pt x="54" y="331"/>
                </a:lnTo>
                <a:lnTo>
                  <a:pt x="56" y="326"/>
                </a:lnTo>
                <a:lnTo>
                  <a:pt x="56" y="319"/>
                </a:lnTo>
                <a:lnTo>
                  <a:pt x="63" y="311"/>
                </a:lnTo>
                <a:lnTo>
                  <a:pt x="70" y="305"/>
                </a:lnTo>
                <a:lnTo>
                  <a:pt x="70" y="298"/>
                </a:lnTo>
                <a:lnTo>
                  <a:pt x="71" y="292"/>
                </a:lnTo>
                <a:lnTo>
                  <a:pt x="71" y="285"/>
                </a:lnTo>
                <a:lnTo>
                  <a:pt x="75" y="279"/>
                </a:lnTo>
                <a:lnTo>
                  <a:pt x="75" y="272"/>
                </a:lnTo>
                <a:lnTo>
                  <a:pt x="87" y="266"/>
                </a:lnTo>
                <a:lnTo>
                  <a:pt x="88" y="259"/>
                </a:lnTo>
                <a:lnTo>
                  <a:pt x="90" y="253"/>
                </a:lnTo>
                <a:lnTo>
                  <a:pt x="93" y="245"/>
                </a:lnTo>
                <a:lnTo>
                  <a:pt x="95" y="239"/>
                </a:lnTo>
                <a:lnTo>
                  <a:pt x="95" y="232"/>
                </a:lnTo>
                <a:lnTo>
                  <a:pt x="95" y="227"/>
                </a:lnTo>
                <a:lnTo>
                  <a:pt x="96" y="219"/>
                </a:lnTo>
                <a:lnTo>
                  <a:pt x="101" y="212"/>
                </a:lnTo>
                <a:lnTo>
                  <a:pt x="111" y="206"/>
                </a:lnTo>
                <a:lnTo>
                  <a:pt x="117" y="199"/>
                </a:lnTo>
                <a:lnTo>
                  <a:pt x="127" y="193"/>
                </a:lnTo>
                <a:lnTo>
                  <a:pt x="128" y="186"/>
                </a:lnTo>
                <a:lnTo>
                  <a:pt x="142" y="179"/>
                </a:lnTo>
                <a:lnTo>
                  <a:pt x="154" y="172"/>
                </a:lnTo>
                <a:lnTo>
                  <a:pt x="160" y="167"/>
                </a:lnTo>
                <a:lnTo>
                  <a:pt x="165" y="159"/>
                </a:lnTo>
                <a:lnTo>
                  <a:pt x="169" y="153"/>
                </a:lnTo>
                <a:lnTo>
                  <a:pt x="179" y="146"/>
                </a:lnTo>
                <a:lnTo>
                  <a:pt x="180" y="140"/>
                </a:lnTo>
                <a:lnTo>
                  <a:pt x="184" y="133"/>
                </a:lnTo>
                <a:lnTo>
                  <a:pt x="189" y="126"/>
                </a:lnTo>
                <a:lnTo>
                  <a:pt x="189" y="120"/>
                </a:lnTo>
                <a:lnTo>
                  <a:pt x="194" y="112"/>
                </a:lnTo>
                <a:lnTo>
                  <a:pt x="210" y="107"/>
                </a:lnTo>
                <a:lnTo>
                  <a:pt x="212" y="100"/>
                </a:lnTo>
                <a:lnTo>
                  <a:pt x="222" y="93"/>
                </a:lnTo>
                <a:lnTo>
                  <a:pt x="230" y="86"/>
                </a:lnTo>
                <a:lnTo>
                  <a:pt x="231" y="80"/>
                </a:lnTo>
                <a:lnTo>
                  <a:pt x="246" y="73"/>
                </a:lnTo>
                <a:lnTo>
                  <a:pt x="257" y="67"/>
                </a:lnTo>
                <a:lnTo>
                  <a:pt x="259" y="60"/>
                </a:lnTo>
                <a:lnTo>
                  <a:pt x="261" y="52"/>
                </a:lnTo>
                <a:lnTo>
                  <a:pt x="269" y="47"/>
                </a:lnTo>
                <a:lnTo>
                  <a:pt x="271" y="41"/>
                </a:lnTo>
                <a:lnTo>
                  <a:pt x="273" y="34"/>
                </a:lnTo>
                <a:lnTo>
                  <a:pt x="274" y="26"/>
                </a:lnTo>
                <a:lnTo>
                  <a:pt x="282" y="20"/>
                </a:lnTo>
                <a:lnTo>
                  <a:pt x="297" y="14"/>
                </a:lnTo>
                <a:lnTo>
                  <a:pt x="305" y="7"/>
                </a:lnTo>
                <a:lnTo>
                  <a:pt x="323" y="0"/>
                </a:lnTo>
              </a:path>
            </a:pathLst>
          </a:custGeom>
          <a:noFill/>
          <a:ln w="28575" cmpd="sng">
            <a:solidFill>
              <a:srgbClr val="FFCC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</a:endParaRPr>
          </a:p>
        </p:txBody>
      </p:sp>
      <p:sp>
        <p:nvSpPr>
          <p:cNvPr id="163847" name="Freeform 12"/>
          <p:cNvSpPr>
            <a:spLocks/>
          </p:cNvSpPr>
          <p:nvPr/>
        </p:nvSpPr>
        <p:spPr bwMode="auto">
          <a:xfrm>
            <a:off x="3082926" y="4008438"/>
            <a:ext cx="214313" cy="182562"/>
          </a:xfrm>
          <a:custGeom>
            <a:avLst/>
            <a:gdLst>
              <a:gd name="T0" fmla="*/ 0 w 498"/>
              <a:gd name="T1" fmla="*/ 2147483646 h 365"/>
              <a:gd name="T2" fmla="*/ 2147483646 w 498"/>
              <a:gd name="T3" fmla="*/ 2147483646 h 365"/>
              <a:gd name="T4" fmla="*/ 2147483646 w 498"/>
              <a:gd name="T5" fmla="*/ 2147483646 h 365"/>
              <a:gd name="T6" fmla="*/ 2147483646 w 498"/>
              <a:gd name="T7" fmla="*/ 2147483646 h 365"/>
              <a:gd name="T8" fmla="*/ 2147483646 w 498"/>
              <a:gd name="T9" fmla="*/ 2147483646 h 365"/>
              <a:gd name="T10" fmla="*/ 2147483646 w 498"/>
              <a:gd name="T11" fmla="*/ 2147483646 h 365"/>
              <a:gd name="T12" fmla="*/ 2147483646 w 498"/>
              <a:gd name="T13" fmla="*/ 2147483646 h 365"/>
              <a:gd name="T14" fmla="*/ 2147483646 w 498"/>
              <a:gd name="T15" fmla="*/ 2147483646 h 365"/>
              <a:gd name="T16" fmla="*/ 2147483646 w 498"/>
              <a:gd name="T17" fmla="*/ 2147483646 h 365"/>
              <a:gd name="T18" fmla="*/ 2147483646 w 498"/>
              <a:gd name="T19" fmla="*/ 2147483646 h 365"/>
              <a:gd name="T20" fmla="*/ 2147483646 w 498"/>
              <a:gd name="T21" fmla="*/ 2147483646 h 365"/>
              <a:gd name="T22" fmla="*/ 2147483646 w 498"/>
              <a:gd name="T23" fmla="*/ 2147483646 h 365"/>
              <a:gd name="T24" fmla="*/ 2147483646 w 498"/>
              <a:gd name="T25" fmla="*/ 2147483646 h 365"/>
              <a:gd name="T26" fmla="*/ 2147483646 w 498"/>
              <a:gd name="T27" fmla="*/ 2147483646 h 365"/>
              <a:gd name="T28" fmla="*/ 2147483646 w 498"/>
              <a:gd name="T29" fmla="*/ 2147483646 h 365"/>
              <a:gd name="T30" fmla="*/ 2147483646 w 498"/>
              <a:gd name="T31" fmla="*/ 2147483646 h 365"/>
              <a:gd name="T32" fmla="*/ 2147483646 w 498"/>
              <a:gd name="T33" fmla="*/ 2147483646 h 365"/>
              <a:gd name="T34" fmla="*/ 2147483646 w 498"/>
              <a:gd name="T35" fmla="*/ 2147483646 h 365"/>
              <a:gd name="T36" fmla="*/ 2147483646 w 498"/>
              <a:gd name="T37" fmla="*/ 2147483646 h 365"/>
              <a:gd name="T38" fmla="*/ 2147483646 w 498"/>
              <a:gd name="T39" fmla="*/ 2147483646 h 365"/>
              <a:gd name="T40" fmla="*/ 2147483646 w 498"/>
              <a:gd name="T41" fmla="*/ 2147483646 h 365"/>
              <a:gd name="T42" fmla="*/ 2147483646 w 498"/>
              <a:gd name="T43" fmla="*/ 2147483646 h 365"/>
              <a:gd name="T44" fmla="*/ 2147483646 w 498"/>
              <a:gd name="T45" fmla="*/ 2147483646 h 365"/>
              <a:gd name="T46" fmla="*/ 2147483646 w 498"/>
              <a:gd name="T47" fmla="*/ 2147483646 h 365"/>
              <a:gd name="T48" fmla="*/ 2147483646 w 498"/>
              <a:gd name="T49" fmla="*/ 2147483646 h 365"/>
              <a:gd name="T50" fmla="*/ 2147483646 w 498"/>
              <a:gd name="T51" fmla="*/ 2147483646 h 365"/>
              <a:gd name="T52" fmla="*/ 2147483646 w 498"/>
              <a:gd name="T53" fmla="*/ 2147483646 h 365"/>
              <a:gd name="T54" fmla="*/ 2147483646 w 498"/>
              <a:gd name="T55" fmla="*/ 2147483646 h 365"/>
              <a:gd name="T56" fmla="*/ 2147483646 w 498"/>
              <a:gd name="T57" fmla="*/ 2147483646 h 365"/>
              <a:gd name="T58" fmla="*/ 2147483646 w 498"/>
              <a:gd name="T59" fmla="*/ 2147483646 h 365"/>
              <a:gd name="T60" fmla="*/ 2147483646 w 498"/>
              <a:gd name="T61" fmla="*/ 2147483646 h 365"/>
              <a:gd name="T62" fmla="*/ 2147483646 w 498"/>
              <a:gd name="T63" fmla="*/ 2147483646 h 365"/>
              <a:gd name="T64" fmla="*/ 2147483646 w 498"/>
              <a:gd name="T65" fmla="*/ 2147483646 h 365"/>
              <a:gd name="T66" fmla="*/ 2147483646 w 498"/>
              <a:gd name="T67" fmla="*/ 2147483646 h 365"/>
              <a:gd name="T68" fmla="*/ 2147483646 w 498"/>
              <a:gd name="T69" fmla="*/ 2147483646 h 365"/>
              <a:gd name="T70" fmla="*/ 2147483646 w 498"/>
              <a:gd name="T71" fmla="*/ 2147483646 h 365"/>
              <a:gd name="T72" fmla="*/ 2147483646 w 498"/>
              <a:gd name="T73" fmla="*/ 2147483646 h 365"/>
              <a:gd name="T74" fmla="*/ 2147483646 w 498"/>
              <a:gd name="T75" fmla="*/ 2147483646 h 365"/>
              <a:gd name="T76" fmla="*/ 2147483646 w 498"/>
              <a:gd name="T77" fmla="*/ 2147483646 h 365"/>
              <a:gd name="T78" fmla="*/ 2147483646 w 498"/>
              <a:gd name="T79" fmla="*/ 2147483646 h 365"/>
              <a:gd name="T80" fmla="*/ 2147483646 w 498"/>
              <a:gd name="T81" fmla="*/ 2147483646 h 365"/>
              <a:gd name="T82" fmla="*/ 2147483646 w 498"/>
              <a:gd name="T83" fmla="*/ 2147483646 h 365"/>
              <a:gd name="T84" fmla="*/ 2147483646 w 498"/>
              <a:gd name="T85" fmla="*/ 2147483646 h 365"/>
              <a:gd name="T86" fmla="*/ 2147483646 w 498"/>
              <a:gd name="T87" fmla="*/ 2147483646 h 365"/>
              <a:gd name="T88" fmla="*/ 2147483646 w 498"/>
              <a:gd name="T89" fmla="*/ 2147483646 h 365"/>
              <a:gd name="T90" fmla="*/ 2147483646 w 498"/>
              <a:gd name="T91" fmla="*/ 2147483646 h 365"/>
              <a:gd name="T92" fmla="*/ 2147483646 w 498"/>
              <a:gd name="T93" fmla="*/ 2147483646 h 365"/>
              <a:gd name="T94" fmla="*/ 2147483646 w 498"/>
              <a:gd name="T95" fmla="*/ 2147483646 h 365"/>
              <a:gd name="T96" fmla="*/ 2147483646 w 498"/>
              <a:gd name="T97" fmla="*/ 2147483646 h 365"/>
              <a:gd name="T98" fmla="*/ 2147483646 w 498"/>
              <a:gd name="T99" fmla="*/ 2147483646 h 365"/>
              <a:gd name="T100" fmla="*/ 2147483646 w 498"/>
              <a:gd name="T101" fmla="*/ 2147483646 h 365"/>
              <a:gd name="T102" fmla="*/ 2147483646 w 498"/>
              <a:gd name="T103" fmla="*/ 2147483646 h 365"/>
              <a:gd name="T104" fmla="*/ 2147483646 w 498"/>
              <a:gd name="T105" fmla="*/ 2147483646 h 365"/>
              <a:gd name="T106" fmla="*/ 2147483646 w 498"/>
              <a:gd name="T107" fmla="*/ 2147483646 h 365"/>
              <a:gd name="T108" fmla="*/ 2147483646 w 498"/>
              <a:gd name="T109" fmla="*/ 2147483646 h 365"/>
              <a:gd name="T110" fmla="*/ 2147483646 w 498"/>
              <a:gd name="T111" fmla="*/ 2147483646 h 365"/>
              <a:gd name="T112" fmla="*/ 2147483646 w 498"/>
              <a:gd name="T113" fmla="*/ 2147483646 h 365"/>
              <a:gd name="T114" fmla="*/ 2147483646 w 498"/>
              <a:gd name="T115" fmla="*/ 2147483646 h 365"/>
              <a:gd name="T116" fmla="*/ 2147483646 w 498"/>
              <a:gd name="T117" fmla="*/ 2147483646 h 365"/>
              <a:gd name="T118" fmla="*/ 2147483646 w 498"/>
              <a:gd name="T119" fmla="*/ 2147483646 h 365"/>
              <a:gd name="T120" fmla="*/ 2147483646 w 498"/>
              <a:gd name="T121" fmla="*/ 2147483646 h 365"/>
              <a:gd name="T122" fmla="*/ 2147483646 w 498"/>
              <a:gd name="T123" fmla="*/ 2147483646 h 365"/>
              <a:gd name="T124" fmla="*/ 2147483646 w 498"/>
              <a:gd name="T125" fmla="*/ 0 h 365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498" h="365">
                <a:moveTo>
                  <a:pt x="0" y="365"/>
                </a:moveTo>
                <a:lnTo>
                  <a:pt x="3" y="359"/>
                </a:lnTo>
                <a:lnTo>
                  <a:pt x="6" y="352"/>
                </a:lnTo>
                <a:lnTo>
                  <a:pt x="6" y="346"/>
                </a:lnTo>
                <a:lnTo>
                  <a:pt x="13" y="339"/>
                </a:lnTo>
                <a:lnTo>
                  <a:pt x="23" y="332"/>
                </a:lnTo>
                <a:lnTo>
                  <a:pt x="25" y="325"/>
                </a:lnTo>
                <a:lnTo>
                  <a:pt x="36" y="320"/>
                </a:lnTo>
                <a:lnTo>
                  <a:pt x="40" y="312"/>
                </a:lnTo>
                <a:lnTo>
                  <a:pt x="42" y="305"/>
                </a:lnTo>
                <a:lnTo>
                  <a:pt x="46" y="299"/>
                </a:lnTo>
                <a:lnTo>
                  <a:pt x="56" y="292"/>
                </a:lnTo>
                <a:lnTo>
                  <a:pt x="66" y="286"/>
                </a:lnTo>
                <a:lnTo>
                  <a:pt x="68" y="279"/>
                </a:lnTo>
                <a:lnTo>
                  <a:pt x="80" y="273"/>
                </a:lnTo>
                <a:lnTo>
                  <a:pt x="83" y="265"/>
                </a:lnTo>
                <a:lnTo>
                  <a:pt x="83" y="260"/>
                </a:lnTo>
                <a:lnTo>
                  <a:pt x="86" y="253"/>
                </a:lnTo>
                <a:lnTo>
                  <a:pt x="105" y="246"/>
                </a:lnTo>
                <a:lnTo>
                  <a:pt x="115" y="246"/>
                </a:lnTo>
                <a:lnTo>
                  <a:pt x="124" y="239"/>
                </a:lnTo>
                <a:lnTo>
                  <a:pt x="138" y="233"/>
                </a:lnTo>
                <a:lnTo>
                  <a:pt x="159" y="233"/>
                </a:lnTo>
                <a:lnTo>
                  <a:pt x="168" y="226"/>
                </a:lnTo>
                <a:lnTo>
                  <a:pt x="178" y="220"/>
                </a:lnTo>
                <a:lnTo>
                  <a:pt x="180" y="213"/>
                </a:lnTo>
                <a:lnTo>
                  <a:pt x="185" y="205"/>
                </a:lnTo>
                <a:lnTo>
                  <a:pt x="188" y="200"/>
                </a:lnTo>
                <a:lnTo>
                  <a:pt x="191" y="193"/>
                </a:lnTo>
                <a:lnTo>
                  <a:pt x="201" y="186"/>
                </a:lnTo>
                <a:lnTo>
                  <a:pt x="210" y="179"/>
                </a:lnTo>
                <a:lnTo>
                  <a:pt x="212" y="173"/>
                </a:lnTo>
                <a:lnTo>
                  <a:pt x="227" y="166"/>
                </a:lnTo>
                <a:lnTo>
                  <a:pt x="237" y="160"/>
                </a:lnTo>
                <a:lnTo>
                  <a:pt x="254" y="153"/>
                </a:lnTo>
                <a:lnTo>
                  <a:pt x="256" y="146"/>
                </a:lnTo>
                <a:lnTo>
                  <a:pt x="264" y="140"/>
                </a:lnTo>
                <a:lnTo>
                  <a:pt x="269" y="134"/>
                </a:lnTo>
                <a:lnTo>
                  <a:pt x="274" y="126"/>
                </a:lnTo>
                <a:lnTo>
                  <a:pt x="279" y="119"/>
                </a:lnTo>
                <a:lnTo>
                  <a:pt x="279" y="113"/>
                </a:lnTo>
                <a:lnTo>
                  <a:pt x="293" y="106"/>
                </a:lnTo>
                <a:lnTo>
                  <a:pt x="307" y="100"/>
                </a:lnTo>
                <a:lnTo>
                  <a:pt x="311" y="93"/>
                </a:lnTo>
                <a:lnTo>
                  <a:pt x="318" y="86"/>
                </a:lnTo>
                <a:lnTo>
                  <a:pt x="342" y="86"/>
                </a:lnTo>
                <a:lnTo>
                  <a:pt x="344" y="80"/>
                </a:lnTo>
                <a:lnTo>
                  <a:pt x="346" y="74"/>
                </a:lnTo>
                <a:lnTo>
                  <a:pt x="370" y="74"/>
                </a:lnTo>
                <a:lnTo>
                  <a:pt x="373" y="66"/>
                </a:lnTo>
                <a:lnTo>
                  <a:pt x="383" y="66"/>
                </a:lnTo>
                <a:lnTo>
                  <a:pt x="384" y="60"/>
                </a:lnTo>
                <a:lnTo>
                  <a:pt x="391" y="53"/>
                </a:lnTo>
                <a:lnTo>
                  <a:pt x="411" y="53"/>
                </a:lnTo>
                <a:lnTo>
                  <a:pt x="416" y="47"/>
                </a:lnTo>
                <a:lnTo>
                  <a:pt x="434" y="40"/>
                </a:lnTo>
                <a:lnTo>
                  <a:pt x="444" y="34"/>
                </a:lnTo>
                <a:lnTo>
                  <a:pt x="455" y="34"/>
                </a:lnTo>
                <a:lnTo>
                  <a:pt x="455" y="26"/>
                </a:lnTo>
                <a:lnTo>
                  <a:pt x="460" y="20"/>
                </a:lnTo>
                <a:lnTo>
                  <a:pt x="472" y="14"/>
                </a:lnTo>
                <a:lnTo>
                  <a:pt x="484" y="6"/>
                </a:lnTo>
                <a:lnTo>
                  <a:pt x="498" y="0"/>
                </a:lnTo>
              </a:path>
            </a:pathLst>
          </a:custGeom>
          <a:noFill/>
          <a:ln w="28575" cmpd="sng">
            <a:solidFill>
              <a:srgbClr val="FFCC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</a:endParaRPr>
          </a:p>
        </p:txBody>
      </p:sp>
      <p:sp>
        <p:nvSpPr>
          <p:cNvPr id="163848" name="Freeform 13"/>
          <p:cNvSpPr>
            <a:spLocks/>
          </p:cNvSpPr>
          <p:nvPr/>
        </p:nvSpPr>
        <p:spPr bwMode="auto">
          <a:xfrm>
            <a:off x="3297239" y="3825876"/>
            <a:ext cx="307975" cy="182563"/>
          </a:xfrm>
          <a:custGeom>
            <a:avLst/>
            <a:gdLst>
              <a:gd name="T0" fmla="*/ 2147483646 w 717"/>
              <a:gd name="T1" fmla="*/ 2147483646 h 360"/>
              <a:gd name="T2" fmla="*/ 2147483646 w 717"/>
              <a:gd name="T3" fmla="*/ 2147483646 h 360"/>
              <a:gd name="T4" fmla="*/ 2147483646 w 717"/>
              <a:gd name="T5" fmla="*/ 2147483646 h 360"/>
              <a:gd name="T6" fmla="*/ 2147483646 w 717"/>
              <a:gd name="T7" fmla="*/ 2147483646 h 360"/>
              <a:gd name="T8" fmla="*/ 2147483646 w 717"/>
              <a:gd name="T9" fmla="*/ 2147483646 h 360"/>
              <a:gd name="T10" fmla="*/ 2147483646 w 717"/>
              <a:gd name="T11" fmla="*/ 2147483646 h 360"/>
              <a:gd name="T12" fmla="*/ 2147483646 w 717"/>
              <a:gd name="T13" fmla="*/ 2147483646 h 360"/>
              <a:gd name="T14" fmla="*/ 2147483646 w 717"/>
              <a:gd name="T15" fmla="*/ 2147483646 h 360"/>
              <a:gd name="T16" fmla="*/ 2147483646 w 717"/>
              <a:gd name="T17" fmla="*/ 2147483646 h 360"/>
              <a:gd name="T18" fmla="*/ 2147483646 w 717"/>
              <a:gd name="T19" fmla="*/ 2147483646 h 360"/>
              <a:gd name="T20" fmla="*/ 2147483646 w 717"/>
              <a:gd name="T21" fmla="*/ 2147483646 h 360"/>
              <a:gd name="T22" fmla="*/ 2147483646 w 717"/>
              <a:gd name="T23" fmla="*/ 2147483646 h 360"/>
              <a:gd name="T24" fmla="*/ 2147483646 w 717"/>
              <a:gd name="T25" fmla="*/ 2147483646 h 360"/>
              <a:gd name="T26" fmla="*/ 2147483646 w 717"/>
              <a:gd name="T27" fmla="*/ 2147483646 h 360"/>
              <a:gd name="T28" fmla="*/ 2147483646 w 717"/>
              <a:gd name="T29" fmla="*/ 2147483646 h 360"/>
              <a:gd name="T30" fmla="*/ 2147483646 w 717"/>
              <a:gd name="T31" fmla="*/ 2147483646 h 360"/>
              <a:gd name="T32" fmla="*/ 2147483646 w 717"/>
              <a:gd name="T33" fmla="*/ 2147483646 h 360"/>
              <a:gd name="T34" fmla="*/ 2147483646 w 717"/>
              <a:gd name="T35" fmla="*/ 2147483646 h 360"/>
              <a:gd name="T36" fmla="*/ 2147483646 w 717"/>
              <a:gd name="T37" fmla="*/ 2147483646 h 360"/>
              <a:gd name="T38" fmla="*/ 2147483646 w 717"/>
              <a:gd name="T39" fmla="*/ 2147483646 h 360"/>
              <a:gd name="T40" fmla="*/ 2147483646 w 717"/>
              <a:gd name="T41" fmla="*/ 2147483646 h 360"/>
              <a:gd name="T42" fmla="*/ 2147483646 w 717"/>
              <a:gd name="T43" fmla="*/ 2147483646 h 360"/>
              <a:gd name="T44" fmla="*/ 2147483646 w 717"/>
              <a:gd name="T45" fmla="*/ 2147483646 h 360"/>
              <a:gd name="T46" fmla="*/ 2147483646 w 717"/>
              <a:gd name="T47" fmla="*/ 2147483646 h 360"/>
              <a:gd name="T48" fmla="*/ 2147483646 w 717"/>
              <a:gd name="T49" fmla="*/ 2147483646 h 360"/>
              <a:gd name="T50" fmla="*/ 2147483646 w 717"/>
              <a:gd name="T51" fmla="*/ 2147483646 h 360"/>
              <a:gd name="T52" fmla="*/ 2147483646 w 717"/>
              <a:gd name="T53" fmla="*/ 2147483646 h 360"/>
              <a:gd name="T54" fmla="*/ 2147483646 w 717"/>
              <a:gd name="T55" fmla="*/ 2147483646 h 360"/>
              <a:gd name="T56" fmla="*/ 2147483646 w 717"/>
              <a:gd name="T57" fmla="*/ 2147483646 h 360"/>
              <a:gd name="T58" fmla="*/ 2147483646 w 717"/>
              <a:gd name="T59" fmla="*/ 2147483646 h 360"/>
              <a:gd name="T60" fmla="*/ 2147483646 w 717"/>
              <a:gd name="T61" fmla="*/ 2147483646 h 360"/>
              <a:gd name="T62" fmla="*/ 2147483646 w 717"/>
              <a:gd name="T63" fmla="*/ 2147483646 h 360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717" h="360">
                <a:moveTo>
                  <a:pt x="0" y="360"/>
                </a:moveTo>
                <a:lnTo>
                  <a:pt x="12" y="353"/>
                </a:lnTo>
                <a:lnTo>
                  <a:pt x="28" y="353"/>
                </a:lnTo>
                <a:lnTo>
                  <a:pt x="42" y="347"/>
                </a:lnTo>
                <a:lnTo>
                  <a:pt x="53" y="340"/>
                </a:lnTo>
                <a:lnTo>
                  <a:pt x="55" y="334"/>
                </a:lnTo>
                <a:lnTo>
                  <a:pt x="67" y="334"/>
                </a:lnTo>
                <a:lnTo>
                  <a:pt x="77" y="326"/>
                </a:lnTo>
                <a:lnTo>
                  <a:pt x="78" y="321"/>
                </a:lnTo>
                <a:lnTo>
                  <a:pt x="83" y="313"/>
                </a:lnTo>
                <a:lnTo>
                  <a:pt x="85" y="307"/>
                </a:lnTo>
                <a:lnTo>
                  <a:pt x="100" y="307"/>
                </a:lnTo>
                <a:lnTo>
                  <a:pt x="117" y="300"/>
                </a:lnTo>
                <a:lnTo>
                  <a:pt x="141" y="300"/>
                </a:lnTo>
                <a:lnTo>
                  <a:pt x="144" y="293"/>
                </a:lnTo>
                <a:lnTo>
                  <a:pt x="164" y="293"/>
                </a:lnTo>
                <a:lnTo>
                  <a:pt x="166" y="287"/>
                </a:lnTo>
                <a:lnTo>
                  <a:pt x="169" y="280"/>
                </a:lnTo>
                <a:lnTo>
                  <a:pt x="174" y="273"/>
                </a:lnTo>
                <a:lnTo>
                  <a:pt x="188" y="266"/>
                </a:lnTo>
                <a:lnTo>
                  <a:pt x="206" y="261"/>
                </a:lnTo>
                <a:lnTo>
                  <a:pt x="223" y="253"/>
                </a:lnTo>
                <a:lnTo>
                  <a:pt x="230" y="247"/>
                </a:lnTo>
                <a:lnTo>
                  <a:pt x="237" y="239"/>
                </a:lnTo>
                <a:lnTo>
                  <a:pt x="238" y="234"/>
                </a:lnTo>
                <a:lnTo>
                  <a:pt x="245" y="227"/>
                </a:lnTo>
                <a:lnTo>
                  <a:pt x="259" y="219"/>
                </a:lnTo>
                <a:lnTo>
                  <a:pt x="267" y="213"/>
                </a:lnTo>
                <a:lnTo>
                  <a:pt x="279" y="213"/>
                </a:lnTo>
                <a:lnTo>
                  <a:pt x="280" y="206"/>
                </a:lnTo>
                <a:lnTo>
                  <a:pt x="282" y="200"/>
                </a:lnTo>
                <a:lnTo>
                  <a:pt x="286" y="193"/>
                </a:lnTo>
                <a:lnTo>
                  <a:pt x="287" y="186"/>
                </a:lnTo>
                <a:lnTo>
                  <a:pt x="292" y="179"/>
                </a:lnTo>
                <a:lnTo>
                  <a:pt x="298" y="174"/>
                </a:lnTo>
                <a:lnTo>
                  <a:pt x="311" y="166"/>
                </a:lnTo>
                <a:lnTo>
                  <a:pt x="322" y="160"/>
                </a:lnTo>
                <a:lnTo>
                  <a:pt x="336" y="153"/>
                </a:lnTo>
                <a:lnTo>
                  <a:pt x="349" y="153"/>
                </a:lnTo>
                <a:lnTo>
                  <a:pt x="349" y="147"/>
                </a:lnTo>
                <a:lnTo>
                  <a:pt x="363" y="140"/>
                </a:lnTo>
                <a:lnTo>
                  <a:pt x="382" y="134"/>
                </a:lnTo>
                <a:lnTo>
                  <a:pt x="387" y="126"/>
                </a:lnTo>
                <a:lnTo>
                  <a:pt x="428" y="119"/>
                </a:lnTo>
                <a:lnTo>
                  <a:pt x="473" y="113"/>
                </a:lnTo>
                <a:lnTo>
                  <a:pt x="476" y="106"/>
                </a:lnTo>
                <a:lnTo>
                  <a:pt x="493" y="100"/>
                </a:lnTo>
                <a:lnTo>
                  <a:pt x="507" y="93"/>
                </a:lnTo>
                <a:lnTo>
                  <a:pt x="510" y="87"/>
                </a:lnTo>
                <a:lnTo>
                  <a:pt x="527" y="80"/>
                </a:lnTo>
                <a:lnTo>
                  <a:pt x="538" y="73"/>
                </a:lnTo>
                <a:lnTo>
                  <a:pt x="569" y="73"/>
                </a:lnTo>
                <a:lnTo>
                  <a:pt x="584" y="66"/>
                </a:lnTo>
                <a:lnTo>
                  <a:pt x="621" y="60"/>
                </a:lnTo>
                <a:lnTo>
                  <a:pt x="621" y="53"/>
                </a:lnTo>
                <a:lnTo>
                  <a:pt x="641" y="47"/>
                </a:lnTo>
                <a:lnTo>
                  <a:pt x="644" y="39"/>
                </a:lnTo>
                <a:lnTo>
                  <a:pt x="653" y="33"/>
                </a:lnTo>
                <a:lnTo>
                  <a:pt x="659" y="27"/>
                </a:lnTo>
                <a:lnTo>
                  <a:pt x="671" y="27"/>
                </a:lnTo>
                <a:lnTo>
                  <a:pt x="675" y="19"/>
                </a:lnTo>
                <a:lnTo>
                  <a:pt x="676" y="13"/>
                </a:lnTo>
                <a:lnTo>
                  <a:pt x="692" y="6"/>
                </a:lnTo>
                <a:lnTo>
                  <a:pt x="711" y="6"/>
                </a:lnTo>
                <a:lnTo>
                  <a:pt x="717" y="0"/>
                </a:lnTo>
              </a:path>
            </a:pathLst>
          </a:custGeom>
          <a:noFill/>
          <a:ln w="28575" cmpd="sng">
            <a:solidFill>
              <a:srgbClr val="FFCC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</a:endParaRPr>
          </a:p>
        </p:txBody>
      </p:sp>
      <p:sp>
        <p:nvSpPr>
          <p:cNvPr id="163849" name="Freeform 14"/>
          <p:cNvSpPr>
            <a:spLocks/>
          </p:cNvSpPr>
          <p:nvPr/>
        </p:nvSpPr>
        <p:spPr bwMode="auto">
          <a:xfrm>
            <a:off x="3605214" y="3640139"/>
            <a:ext cx="339725" cy="185737"/>
          </a:xfrm>
          <a:custGeom>
            <a:avLst/>
            <a:gdLst>
              <a:gd name="T0" fmla="*/ 0 w 794"/>
              <a:gd name="T1" fmla="*/ 2147483646 h 368"/>
              <a:gd name="T2" fmla="*/ 2147483646 w 794"/>
              <a:gd name="T3" fmla="*/ 2147483646 h 368"/>
              <a:gd name="T4" fmla="*/ 2147483646 w 794"/>
              <a:gd name="T5" fmla="*/ 2147483646 h 368"/>
              <a:gd name="T6" fmla="*/ 2147483646 w 794"/>
              <a:gd name="T7" fmla="*/ 2147483646 h 368"/>
              <a:gd name="T8" fmla="*/ 2147483646 w 794"/>
              <a:gd name="T9" fmla="*/ 2147483646 h 368"/>
              <a:gd name="T10" fmla="*/ 2147483646 w 794"/>
              <a:gd name="T11" fmla="*/ 2147483646 h 368"/>
              <a:gd name="T12" fmla="*/ 2147483646 w 794"/>
              <a:gd name="T13" fmla="*/ 2147483646 h 368"/>
              <a:gd name="T14" fmla="*/ 2147483646 w 794"/>
              <a:gd name="T15" fmla="*/ 2147483646 h 368"/>
              <a:gd name="T16" fmla="*/ 2147483646 w 794"/>
              <a:gd name="T17" fmla="*/ 2147483646 h 368"/>
              <a:gd name="T18" fmla="*/ 2147483646 w 794"/>
              <a:gd name="T19" fmla="*/ 2147483646 h 368"/>
              <a:gd name="T20" fmla="*/ 2147483646 w 794"/>
              <a:gd name="T21" fmla="*/ 2147483646 h 368"/>
              <a:gd name="T22" fmla="*/ 2147483646 w 794"/>
              <a:gd name="T23" fmla="*/ 2147483646 h 368"/>
              <a:gd name="T24" fmla="*/ 2147483646 w 794"/>
              <a:gd name="T25" fmla="*/ 2147483646 h 368"/>
              <a:gd name="T26" fmla="*/ 2147483646 w 794"/>
              <a:gd name="T27" fmla="*/ 2147483646 h 368"/>
              <a:gd name="T28" fmla="*/ 2147483646 w 794"/>
              <a:gd name="T29" fmla="*/ 2147483646 h 368"/>
              <a:gd name="T30" fmla="*/ 2147483646 w 794"/>
              <a:gd name="T31" fmla="*/ 2147483646 h 368"/>
              <a:gd name="T32" fmla="*/ 2147483646 w 794"/>
              <a:gd name="T33" fmla="*/ 2147483646 h 368"/>
              <a:gd name="T34" fmla="*/ 2147483646 w 794"/>
              <a:gd name="T35" fmla="*/ 2147483646 h 368"/>
              <a:gd name="T36" fmla="*/ 2147483646 w 794"/>
              <a:gd name="T37" fmla="*/ 2147483646 h 368"/>
              <a:gd name="T38" fmla="*/ 2147483646 w 794"/>
              <a:gd name="T39" fmla="*/ 2147483646 h 368"/>
              <a:gd name="T40" fmla="*/ 2147483646 w 794"/>
              <a:gd name="T41" fmla="*/ 2147483646 h 368"/>
              <a:gd name="T42" fmla="*/ 2147483646 w 794"/>
              <a:gd name="T43" fmla="*/ 2147483646 h 368"/>
              <a:gd name="T44" fmla="*/ 2147483646 w 794"/>
              <a:gd name="T45" fmla="*/ 2147483646 h 368"/>
              <a:gd name="T46" fmla="*/ 2147483646 w 794"/>
              <a:gd name="T47" fmla="*/ 2147483646 h 368"/>
              <a:gd name="T48" fmla="*/ 2147483646 w 794"/>
              <a:gd name="T49" fmla="*/ 2147483646 h 368"/>
              <a:gd name="T50" fmla="*/ 2147483646 w 794"/>
              <a:gd name="T51" fmla="*/ 2147483646 h 368"/>
              <a:gd name="T52" fmla="*/ 2147483646 w 794"/>
              <a:gd name="T53" fmla="*/ 2147483646 h 368"/>
              <a:gd name="T54" fmla="*/ 2147483646 w 794"/>
              <a:gd name="T55" fmla="*/ 2147483646 h 368"/>
              <a:gd name="T56" fmla="*/ 2147483646 w 794"/>
              <a:gd name="T57" fmla="*/ 2147483646 h 368"/>
              <a:gd name="T58" fmla="*/ 2147483646 w 794"/>
              <a:gd name="T59" fmla="*/ 2147483646 h 368"/>
              <a:gd name="T60" fmla="*/ 2147483646 w 794"/>
              <a:gd name="T61" fmla="*/ 2147483646 h 368"/>
              <a:gd name="T62" fmla="*/ 2147483646 w 794"/>
              <a:gd name="T63" fmla="*/ 2147483646 h 368"/>
              <a:gd name="T64" fmla="*/ 2147483646 w 794"/>
              <a:gd name="T65" fmla="*/ 2147483646 h 368"/>
              <a:gd name="T66" fmla="*/ 2147483646 w 794"/>
              <a:gd name="T67" fmla="*/ 2147483646 h 368"/>
              <a:gd name="T68" fmla="*/ 2147483646 w 794"/>
              <a:gd name="T69" fmla="*/ 2147483646 h 368"/>
              <a:gd name="T70" fmla="*/ 2147483646 w 794"/>
              <a:gd name="T71" fmla="*/ 2147483646 h 368"/>
              <a:gd name="T72" fmla="*/ 2147483646 w 794"/>
              <a:gd name="T73" fmla="*/ 2147483646 h 368"/>
              <a:gd name="T74" fmla="*/ 2147483646 w 794"/>
              <a:gd name="T75" fmla="*/ 2147483646 h 368"/>
              <a:gd name="T76" fmla="*/ 2147483646 w 794"/>
              <a:gd name="T77" fmla="*/ 2147483646 h 368"/>
              <a:gd name="T78" fmla="*/ 2147483646 w 794"/>
              <a:gd name="T79" fmla="*/ 2147483646 h 368"/>
              <a:gd name="T80" fmla="*/ 2147483646 w 794"/>
              <a:gd name="T81" fmla="*/ 2147483646 h 368"/>
              <a:gd name="T82" fmla="*/ 2147483646 w 794"/>
              <a:gd name="T83" fmla="*/ 2147483646 h 368"/>
              <a:gd name="T84" fmla="*/ 2147483646 w 794"/>
              <a:gd name="T85" fmla="*/ 2147483646 h 368"/>
              <a:gd name="T86" fmla="*/ 2147483646 w 794"/>
              <a:gd name="T87" fmla="*/ 2147483646 h 368"/>
              <a:gd name="T88" fmla="*/ 2147483646 w 794"/>
              <a:gd name="T89" fmla="*/ 2147483646 h 368"/>
              <a:gd name="T90" fmla="*/ 2147483646 w 794"/>
              <a:gd name="T91" fmla="*/ 2147483646 h 368"/>
              <a:gd name="T92" fmla="*/ 2147483646 w 794"/>
              <a:gd name="T93" fmla="*/ 2147483646 h 368"/>
              <a:gd name="T94" fmla="*/ 2147483646 w 794"/>
              <a:gd name="T95" fmla="*/ 2147483646 h 368"/>
              <a:gd name="T96" fmla="*/ 2147483646 w 794"/>
              <a:gd name="T97" fmla="*/ 2147483646 h 368"/>
              <a:gd name="T98" fmla="*/ 2147483646 w 794"/>
              <a:gd name="T99" fmla="*/ 2147483646 h 368"/>
              <a:gd name="T100" fmla="*/ 2147483646 w 794"/>
              <a:gd name="T101" fmla="*/ 2147483646 h 368"/>
              <a:gd name="T102" fmla="*/ 2147483646 w 794"/>
              <a:gd name="T103" fmla="*/ 2147483646 h 368"/>
              <a:gd name="T104" fmla="*/ 2147483646 w 794"/>
              <a:gd name="T105" fmla="*/ 2147483646 h 368"/>
              <a:gd name="T106" fmla="*/ 2147483646 w 794"/>
              <a:gd name="T107" fmla="*/ 2147483646 h 368"/>
              <a:gd name="T108" fmla="*/ 2147483646 w 794"/>
              <a:gd name="T109" fmla="*/ 2147483646 h 368"/>
              <a:gd name="T110" fmla="*/ 2147483646 w 794"/>
              <a:gd name="T111" fmla="*/ 2147483646 h 368"/>
              <a:gd name="T112" fmla="*/ 2147483646 w 794"/>
              <a:gd name="T113" fmla="*/ 2147483646 h 368"/>
              <a:gd name="T114" fmla="*/ 2147483646 w 794"/>
              <a:gd name="T115" fmla="*/ 2147483646 h 368"/>
              <a:gd name="T116" fmla="*/ 2147483646 w 794"/>
              <a:gd name="T117" fmla="*/ 2147483646 h 368"/>
              <a:gd name="T118" fmla="*/ 2147483646 w 794"/>
              <a:gd name="T119" fmla="*/ 2147483646 h 368"/>
              <a:gd name="T120" fmla="*/ 2147483646 w 794"/>
              <a:gd name="T121" fmla="*/ 2147483646 h 368"/>
              <a:gd name="T122" fmla="*/ 2147483646 w 794"/>
              <a:gd name="T123" fmla="*/ 2147483646 h 368"/>
              <a:gd name="T124" fmla="*/ 2147483646 w 794"/>
              <a:gd name="T125" fmla="*/ 0 h 368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794" h="368">
                <a:moveTo>
                  <a:pt x="0" y="368"/>
                </a:moveTo>
                <a:lnTo>
                  <a:pt x="51" y="361"/>
                </a:lnTo>
                <a:lnTo>
                  <a:pt x="57" y="354"/>
                </a:lnTo>
                <a:lnTo>
                  <a:pt x="61" y="347"/>
                </a:lnTo>
                <a:lnTo>
                  <a:pt x="88" y="341"/>
                </a:lnTo>
                <a:lnTo>
                  <a:pt x="101" y="334"/>
                </a:lnTo>
                <a:lnTo>
                  <a:pt x="103" y="328"/>
                </a:lnTo>
                <a:lnTo>
                  <a:pt x="105" y="320"/>
                </a:lnTo>
                <a:lnTo>
                  <a:pt x="111" y="314"/>
                </a:lnTo>
                <a:lnTo>
                  <a:pt x="115" y="308"/>
                </a:lnTo>
                <a:lnTo>
                  <a:pt x="121" y="300"/>
                </a:lnTo>
                <a:lnTo>
                  <a:pt x="137" y="300"/>
                </a:lnTo>
                <a:lnTo>
                  <a:pt x="142" y="294"/>
                </a:lnTo>
                <a:lnTo>
                  <a:pt x="150" y="287"/>
                </a:lnTo>
                <a:lnTo>
                  <a:pt x="165" y="287"/>
                </a:lnTo>
                <a:lnTo>
                  <a:pt x="170" y="281"/>
                </a:lnTo>
                <a:lnTo>
                  <a:pt x="184" y="274"/>
                </a:lnTo>
                <a:lnTo>
                  <a:pt x="188" y="267"/>
                </a:lnTo>
                <a:lnTo>
                  <a:pt x="247" y="260"/>
                </a:lnTo>
                <a:lnTo>
                  <a:pt x="258" y="254"/>
                </a:lnTo>
                <a:lnTo>
                  <a:pt x="282" y="254"/>
                </a:lnTo>
                <a:lnTo>
                  <a:pt x="284" y="247"/>
                </a:lnTo>
                <a:lnTo>
                  <a:pt x="290" y="241"/>
                </a:lnTo>
                <a:lnTo>
                  <a:pt x="299" y="234"/>
                </a:lnTo>
                <a:lnTo>
                  <a:pt x="308" y="227"/>
                </a:lnTo>
                <a:lnTo>
                  <a:pt x="314" y="221"/>
                </a:lnTo>
                <a:lnTo>
                  <a:pt x="317" y="213"/>
                </a:lnTo>
                <a:lnTo>
                  <a:pt x="325" y="207"/>
                </a:lnTo>
                <a:lnTo>
                  <a:pt x="331" y="200"/>
                </a:lnTo>
                <a:lnTo>
                  <a:pt x="355" y="200"/>
                </a:lnTo>
                <a:lnTo>
                  <a:pt x="357" y="194"/>
                </a:lnTo>
                <a:lnTo>
                  <a:pt x="370" y="187"/>
                </a:lnTo>
                <a:lnTo>
                  <a:pt x="387" y="187"/>
                </a:lnTo>
                <a:lnTo>
                  <a:pt x="400" y="180"/>
                </a:lnTo>
                <a:lnTo>
                  <a:pt x="407" y="174"/>
                </a:lnTo>
                <a:lnTo>
                  <a:pt x="417" y="167"/>
                </a:lnTo>
                <a:lnTo>
                  <a:pt x="437" y="160"/>
                </a:lnTo>
                <a:lnTo>
                  <a:pt x="449" y="160"/>
                </a:lnTo>
                <a:lnTo>
                  <a:pt x="449" y="153"/>
                </a:lnTo>
                <a:lnTo>
                  <a:pt x="450" y="147"/>
                </a:lnTo>
                <a:lnTo>
                  <a:pt x="458" y="140"/>
                </a:lnTo>
                <a:lnTo>
                  <a:pt x="483" y="133"/>
                </a:lnTo>
                <a:lnTo>
                  <a:pt x="564" y="133"/>
                </a:lnTo>
                <a:lnTo>
                  <a:pt x="564" y="126"/>
                </a:lnTo>
                <a:lnTo>
                  <a:pt x="578" y="120"/>
                </a:lnTo>
                <a:lnTo>
                  <a:pt x="580" y="113"/>
                </a:lnTo>
                <a:lnTo>
                  <a:pt x="583" y="107"/>
                </a:lnTo>
                <a:lnTo>
                  <a:pt x="583" y="99"/>
                </a:lnTo>
                <a:lnTo>
                  <a:pt x="601" y="93"/>
                </a:lnTo>
                <a:lnTo>
                  <a:pt x="642" y="87"/>
                </a:lnTo>
                <a:lnTo>
                  <a:pt x="651" y="80"/>
                </a:lnTo>
                <a:lnTo>
                  <a:pt x="653" y="73"/>
                </a:lnTo>
                <a:lnTo>
                  <a:pt x="694" y="66"/>
                </a:lnTo>
                <a:lnTo>
                  <a:pt x="697" y="60"/>
                </a:lnTo>
                <a:lnTo>
                  <a:pt x="698" y="53"/>
                </a:lnTo>
                <a:lnTo>
                  <a:pt x="702" y="46"/>
                </a:lnTo>
                <a:lnTo>
                  <a:pt x="711" y="39"/>
                </a:lnTo>
                <a:lnTo>
                  <a:pt x="726" y="33"/>
                </a:lnTo>
                <a:lnTo>
                  <a:pt x="748" y="33"/>
                </a:lnTo>
                <a:lnTo>
                  <a:pt x="755" y="26"/>
                </a:lnTo>
                <a:lnTo>
                  <a:pt x="762" y="12"/>
                </a:lnTo>
                <a:lnTo>
                  <a:pt x="782" y="7"/>
                </a:lnTo>
                <a:lnTo>
                  <a:pt x="794" y="0"/>
                </a:lnTo>
              </a:path>
            </a:pathLst>
          </a:custGeom>
          <a:noFill/>
          <a:ln w="28575" cmpd="sng">
            <a:solidFill>
              <a:srgbClr val="FFCC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</a:endParaRPr>
          </a:p>
        </p:txBody>
      </p:sp>
      <p:sp>
        <p:nvSpPr>
          <p:cNvPr id="163850" name="Freeform 15"/>
          <p:cNvSpPr>
            <a:spLocks/>
          </p:cNvSpPr>
          <p:nvPr/>
        </p:nvSpPr>
        <p:spPr bwMode="auto">
          <a:xfrm>
            <a:off x="3944939" y="3459164"/>
            <a:ext cx="447675" cy="180975"/>
          </a:xfrm>
          <a:custGeom>
            <a:avLst/>
            <a:gdLst>
              <a:gd name="T0" fmla="*/ 2147483646 w 1037"/>
              <a:gd name="T1" fmla="*/ 2147483646 h 356"/>
              <a:gd name="T2" fmla="*/ 2147483646 w 1037"/>
              <a:gd name="T3" fmla="*/ 2147483646 h 356"/>
              <a:gd name="T4" fmla="*/ 2147483646 w 1037"/>
              <a:gd name="T5" fmla="*/ 2147483646 h 356"/>
              <a:gd name="T6" fmla="*/ 2147483646 w 1037"/>
              <a:gd name="T7" fmla="*/ 2147483646 h 356"/>
              <a:gd name="T8" fmla="*/ 2147483646 w 1037"/>
              <a:gd name="T9" fmla="*/ 2147483646 h 356"/>
              <a:gd name="T10" fmla="*/ 2147483646 w 1037"/>
              <a:gd name="T11" fmla="*/ 2147483646 h 356"/>
              <a:gd name="T12" fmla="*/ 2147483646 w 1037"/>
              <a:gd name="T13" fmla="*/ 2147483646 h 356"/>
              <a:gd name="T14" fmla="*/ 2147483646 w 1037"/>
              <a:gd name="T15" fmla="*/ 2147483646 h 356"/>
              <a:gd name="T16" fmla="*/ 2147483646 w 1037"/>
              <a:gd name="T17" fmla="*/ 2147483646 h 356"/>
              <a:gd name="T18" fmla="*/ 2147483646 w 1037"/>
              <a:gd name="T19" fmla="*/ 2147483646 h 356"/>
              <a:gd name="T20" fmla="*/ 2147483646 w 1037"/>
              <a:gd name="T21" fmla="*/ 2147483646 h 356"/>
              <a:gd name="T22" fmla="*/ 2147483646 w 1037"/>
              <a:gd name="T23" fmla="*/ 2147483646 h 356"/>
              <a:gd name="T24" fmla="*/ 2147483646 w 1037"/>
              <a:gd name="T25" fmla="*/ 2147483646 h 356"/>
              <a:gd name="T26" fmla="*/ 2147483646 w 1037"/>
              <a:gd name="T27" fmla="*/ 2147483646 h 356"/>
              <a:gd name="T28" fmla="*/ 2147483646 w 1037"/>
              <a:gd name="T29" fmla="*/ 2147483646 h 356"/>
              <a:gd name="T30" fmla="*/ 2147483646 w 1037"/>
              <a:gd name="T31" fmla="*/ 2147483646 h 356"/>
              <a:gd name="T32" fmla="*/ 2147483646 w 1037"/>
              <a:gd name="T33" fmla="*/ 2147483646 h 356"/>
              <a:gd name="T34" fmla="*/ 2147483646 w 1037"/>
              <a:gd name="T35" fmla="*/ 2147483646 h 356"/>
              <a:gd name="T36" fmla="*/ 2147483646 w 1037"/>
              <a:gd name="T37" fmla="*/ 2147483646 h 356"/>
              <a:gd name="T38" fmla="*/ 2147483646 w 1037"/>
              <a:gd name="T39" fmla="*/ 2147483646 h 356"/>
              <a:gd name="T40" fmla="*/ 2147483646 w 1037"/>
              <a:gd name="T41" fmla="*/ 2147483646 h 356"/>
              <a:gd name="T42" fmla="*/ 2147483646 w 1037"/>
              <a:gd name="T43" fmla="*/ 2147483646 h 356"/>
              <a:gd name="T44" fmla="*/ 2147483646 w 1037"/>
              <a:gd name="T45" fmla="*/ 2147483646 h 356"/>
              <a:gd name="T46" fmla="*/ 2147483646 w 1037"/>
              <a:gd name="T47" fmla="*/ 2147483646 h 356"/>
              <a:gd name="T48" fmla="*/ 2147483646 w 1037"/>
              <a:gd name="T49" fmla="*/ 2147483646 h 356"/>
              <a:gd name="T50" fmla="*/ 2147483646 w 1037"/>
              <a:gd name="T51" fmla="*/ 2147483646 h 356"/>
              <a:gd name="T52" fmla="*/ 2147483646 w 1037"/>
              <a:gd name="T53" fmla="*/ 2147483646 h 356"/>
              <a:gd name="T54" fmla="*/ 2147483646 w 1037"/>
              <a:gd name="T55" fmla="*/ 2147483646 h 356"/>
              <a:gd name="T56" fmla="*/ 2147483646 w 1037"/>
              <a:gd name="T57" fmla="*/ 2147483646 h 356"/>
              <a:gd name="T58" fmla="*/ 2147483646 w 1037"/>
              <a:gd name="T59" fmla="*/ 2147483646 h 356"/>
              <a:gd name="T60" fmla="*/ 2147483646 w 1037"/>
              <a:gd name="T61" fmla="*/ 2147483646 h 356"/>
              <a:gd name="T62" fmla="*/ 2147483646 w 1037"/>
              <a:gd name="T63" fmla="*/ 2147483646 h 35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1037" h="356">
                <a:moveTo>
                  <a:pt x="0" y="356"/>
                </a:moveTo>
                <a:lnTo>
                  <a:pt x="8" y="349"/>
                </a:lnTo>
                <a:lnTo>
                  <a:pt x="14" y="342"/>
                </a:lnTo>
                <a:lnTo>
                  <a:pt x="42" y="335"/>
                </a:lnTo>
                <a:lnTo>
                  <a:pt x="50" y="329"/>
                </a:lnTo>
                <a:lnTo>
                  <a:pt x="82" y="322"/>
                </a:lnTo>
                <a:lnTo>
                  <a:pt x="86" y="315"/>
                </a:lnTo>
                <a:lnTo>
                  <a:pt x="147" y="308"/>
                </a:lnTo>
                <a:lnTo>
                  <a:pt x="152" y="302"/>
                </a:lnTo>
                <a:lnTo>
                  <a:pt x="154" y="295"/>
                </a:lnTo>
                <a:lnTo>
                  <a:pt x="170" y="295"/>
                </a:lnTo>
                <a:lnTo>
                  <a:pt x="219" y="289"/>
                </a:lnTo>
                <a:lnTo>
                  <a:pt x="231" y="281"/>
                </a:lnTo>
                <a:lnTo>
                  <a:pt x="255" y="276"/>
                </a:lnTo>
                <a:lnTo>
                  <a:pt x="296" y="268"/>
                </a:lnTo>
                <a:lnTo>
                  <a:pt x="299" y="261"/>
                </a:lnTo>
                <a:lnTo>
                  <a:pt x="336" y="255"/>
                </a:lnTo>
                <a:lnTo>
                  <a:pt x="343" y="248"/>
                </a:lnTo>
                <a:lnTo>
                  <a:pt x="347" y="242"/>
                </a:lnTo>
                <a:lnTo>
                  <a:pt x="364" y="234"/>
                </a:lnTo>
                <a:lnTo>
                  <a:pt x="366" y="228"/>
                </a:lnTo>
                <a:lnTo>
                  <a:pt x="382" y="228"/>
                </a:lnTo>
                <a:lnTo>
                  <a:pt x="384" y="221"/>
                </a:lnTo>
                <a:lnTo>
                  <a:pt x="406" y="215"/>
                </a:lnTo>
                <a:lnTo>
                  <a:pt x="413" y="208"/>
                </a:lnTo>
                <a:lnTo>
                  <a:pt x="433" y="201"/>
                </a:lnTo>
                <a:lnTo>
                  <a:pt x="442" y="195"/>
                </a:lnTo>
                <a:lnTo>
                  <a:pt x="532" y="195"/>
                </a:lnTo>
                <a:lnTo>
                  <a:pt x="532" y="189"/>
                </a:lnTo>
                <a:lnTo>
                  <a:pt x="574" y="181"/>
                </a:lnTo>
                <a:lnTo>
                  <a:pt x="585" y="174"/>
                </a:lnTo>
                <a:lnTo>
                  <a:pt x="599" y="174"/>
                </a:lnTo>
                <a:lnTo>
                  <a:pt x="610" y="168"/>
                </a:lnTo>
                <a:lnTo>
                  <a:pt x="617" y="161"/>
                </a:lnTo>
                <a:lnTo>
                  <a:pt x="630" y="161"/>
                </a:lnTo>
                <a:lnTo>
                  <a:pt x="636" y="154"/>
                </a:lnTo>
                <a:lnTo>
                  <a:pt x="665" y="154"/>
                </a:lnTo>
                <a:lnTo>
                  <a:pt x="667" y="147"/>
                </a:lnTo>
                <a:lnTo>
                  <a:pt x="679" y="147"/>
                </a:lnTo>
                <a:lnTo>
                  <a:pt x="679" y="141"/>
                </a:lnTo>
                <a:lnTo>
                  <a:pt x="697" y="141"/>
                </a:lnTo>
                <a:lnTo>
                  <a:pt x="709" y="134"/>
                </a:lnTo>
                <a:lnTo>
                  <a:pt x="716" y="128"/>
                </a:lnTo>
                <a:lnTo>
                  <a:pt x="749" y="128"/>
                </a:lnTo>
                <a:lnTo>
                  <a:pt x="752" y="120"/>
                </a:lnTo>
                <a:lnTo>
                  <a:pt x="764" y="114"/>
                </a:lnTo>
                <a:lnTo>
                  <a:pt x="786" y="114"/>
                </a:lnTo>
                <a:lnTo>
                  <a:pt x="795" y="108"/>
                </a:lnTo>
                <a:lnTo>
                  <a:pt x="813" y="101"/>
                </a:lnTo>
                <a:lnTo>
                  <a:pt x="827" y="94"/>
                </a:lnTo>
                <a:lnTo>
                  <a:pt x="832" y="87"/>
                </a:lnTo>
                <a:lnTo>
                  <a:pt x="847" y="81"/>
                </a:lnTo>
                <a:lnTo>
                  <a:pt x="862" y="73"/>
                </a:lnTo>
                <a:lnTo>
                  <a:pt x="873" y="67"/>
                </a:lnTo>
                <a:lnTo>
                  <a:pt x="873" y="60"/>
                </a:lnTo>
                <a:lnTo>
                  <a:pt x="895" y="54"/>
                </a:lnTo>
                <a:lnTo>
                  <a:pt x="951" y="54"/>
                </a:lnTo>
                <a:lnTo>
                  <a:pt x="960" y="47"/>
                </a:lnTo>
                <a:lnTo>
                  <a:pt x="976" y="40"/>
                </a:lnTo>
                <a:lnTo>
                  <a:pt x="1007" y="33"/>
                </a:lnTo>
                <a:lnTo>
                  <a:pt x="1011" y="28"/>
                </a:lnTo>
                <a:lnTo>
                  <a:pt x="1012" y="20"/>
                </a:lnTo>
                <a:lnTo>
                  <a:pt x="1022" y="13"/>
                </a:lnTo>
                <a:lnTo>
                  <a:pt x="1024" y="6"/>
                </a:lnTo>
                <a:lnTo>
                  <a:pt x="1037" y="0"/>
                </a:lnTo>
              </a:path>
            </a:pathLst>
          </a:custGeom>
          <a:noFill/>
          <a:ln w="28575" cmpd="sng">
            <a:solidFill>
              <a:srgbClr val="FFCC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</a:endParaRPr>
          </a:p>
        </p:txBody>
      </p:sp>
      <p:sp>
        <p:nvSpPr>
          <p:cNvPr id="163851" name="Freeform 16"/>
          <p:cNvSpPr>
            <a:spLocks/>
          </p:cNvSpPr>
          <p:nvPr/>
        </p:nvSpPr>
        <p:spPr bwMode="auto">
          <a:xfrm>
            <a:off x="4392613" y="3290889"/>
            <a:ext cx="461962" cy="168275"/>
          </a:xfrm>
          <a:custGeom>
            <a:avLst/>
            <a:gdLst>
              <a:gd name="T0" fmla="*/ 0 w 1076"/>
              <a:gd name="T1" fmla="*/ 2147483646 h 337"/>
              <a:gd name="T2" fmla="*/ 2147483646 w 1076"/>
              <a:gd name="T3" fmla="*/ 2147483646 h 337"/>
              <a:gd name="T4" fmla="*/ 2147483646 w 1076"/>
              <a:gd name="T5" fmla="*/ 2147483646 h 337"/>
              <a:gd name="T6" fmla="*/ 2147483646 w 1076"/>
              <a:gd name="T7" fmla="*/ 2147483646 h 337"/>
              <a:gd name="T8" fmla="*/ 2147483646 w 1076"/>
              <a:gd name="T9" fmla="*/ 2147483646 h 337"/>
              <a:gd name="T10" fmla="*/ 2147483646 w 1076"/>
              <a:gd name="T11" fmla="*/ 2147483646 h 337"/>
              <a:gd name="T12" fmla="*/ 2147483646 w 1076"/>
              <a:gd name="T13" fmla="*/ 2147483646 h 337"/>
              <a:gd name="T14" fmla="*/ 2147483646 w 1076"/>
              <a:gd name="T15" fmla="*/ 2147483646 h 337"/>
              <a:gd name="T16" fmla="*/ 2147483646 w 1076"/>
              <a:gd name="T17" fmla="*/ 2147483646 h 337"/>
              <a:gd name="T18" fmla="*/ 2147483646 w 1076"/>
              <a:gd name="T19" fmla="*/ 2147483646 h 337"/>
              <a:gd name="T20" fmla="*/ 2147483646 w 1076"/>
              <a:gd name="T21" fmla="*/ 2147483646 h 337"/>
              <a:gd name="T22" fmla="*/ 2147483646 w 1076"/>
              <a:gd name="T23" fmla="*/ 2147483646 h 337"/>
              <a:gd name="T24" fmla="*/ 2147483646 w 1076"/>
              <a:gd name="T25" fmla="*/ 2147483646 h 337"/>
              <a:gd name="T26" fmla="*/ 2147483646 w 1076"/>
              <a:gd name="T27" fmla="*/ 2147483646 h 337"/>
              <a:gd name="T28" fmla="*/ 2147483646 w 1076"/>
              <a:gd name="T29" fmla="*/ 2147483646 h 337"/>
              <a:gd name="T30" fmla="*/ 2147483646 w 1076"/>
              <a:gd name="T31" fmla="*/ 2147483646 h 337"/>
              <a:gd name="T32" fmla="*/ 2147483646 w 1076"/>
              <a:gd name="T33" fmla="*/ 2147483646 h 337"/>
              <a:gd name="T34" fmla="*/ 2147483646 w 1076"/>
              <a:gd name="T35" fmla="*/ 2147483646 h 337"/>
              <a:gd name="T36" fmla="*/ 2147483646 w 1076"/>
              <a:gd name="T37" fmla="*/ 2147483646 h 337"/>
              <a:gd name="T38" fmla="*/ 2147483646 w 1076"/>
              <a:gd name="T39" fmla="*/ 2147483646 h 337"/>
              <a:gd name="T40" fmla="*/ 2147483646 w 1076"/>
              <a:gd name="T41" fmla="*/ 2147483646 h 337"/>
              <a:gd name="T42" fmla="*/ 2147483646 w 1076"/>
              <a:gd name="T43" fmla="*/ 2147483646 h 337"/>
              <a:gd name="T44" fmla="*/ 2147483646 w 1076"/>
              <a:gd name="T45" fmla="*/ 2147483646 h 337"/>
              <a:gd name="T46" fmla="*/ 2147483646 w 1076"/>
              <a:gd name="T47" fmla="*/ 2147483646 h 337"/>
              <a:gd name="T48" fmla="*/ 2147483646 w 1076"/>
              <a:gd name="T49" fmla="*/ 2147483646 h 337"/>
              <a:gd name="T50" fmla="*/ 2147483646 w 1076"/>
              <a:gd name="T51" fmla="*/ 2147483646 h 337"/>
              <a:gd name="T52" fmla="*/ 2147483646 w 1076"/>
              <a:gd name="T53" fmla="*/ 2147483646 h 337"/>
              <a:gd name="T54" fmla="*/ 2147483646 w 1076"/>
              <a:gd name="T55" fmla="*/ 2147483646 h 337"/>
              <a:gd name="T56" fmla="*/ 2147483646 w 1076"/>
              <a:gd name="T57" fmla="*/ 2147483646 h 337"/>
              <a:gd name="T58" fmla="*/ 2147483646 w 1076"/>
              <a:gd name="T59" fmla="*/ 2147483646 h 337"/>
              <a:gd name="T60" fmla="*/ 2147483646 w 1076"/>
              <a:gd name="T61" fmla="*/ 2147483646 h 337"/>
              <a:gd name="T62" fmla="*/ 2147483646 w 1076"/>
              <a:gd name="T63" fmla="*/ 2147483646 h 337"/>
              <a:gd name="T64" fmla="*/ 2147483646 w 1076"/>
              <a:gd name="T65" fmla="*/ 2147483646 h 337"/>
              <a:gd name="T66" fmla="*/ 2147483646 w 1076"/>
              <a:gd name="T67" fmla="*/ 2147483646 h 337"/>
              <a:gd name="T68" fmla="*/ 2147483646 w 1076"/>
              <a:gd name="T69" fmla="*/ 2147483646 h 337"/>
              <a:gd name="T70" fmla="*/ 2147483646 w 1076"/>
              <a:gd name="T71" fmla="*/ 2147483646 h 337"/>
              <a:gd name="T72" fmla="*/ 2147483646 w 1076"/>
              <a:gd name="T73" fmla="*/ 2147483646 h 337"/>
              <a:gd name="T74" fmla="*/ 2147483646 w 1076"/>
              <a:gd name="T75" fmla="*/ 2147483646 h 337"/>
              <a:gd name="T76" fmla="*/ 2147483646 w 1076"/>
              <a:gd name="T77" fmla="*/ 2147483646 h 337"/>
              <a:gd name="T78" fmla="*/ 2147483646 w 1076"/>
              <a:gd name="T79" fmla="*/ 2147483646 h 337"/>
              <a:gd name="T80" fmla="*/ 2147483646 w 1076"/>
              <a:gd name="T81" fmla="*/ 2147483646 h 337"/>
              <a:gd name="T82" fmla="*/ 2147483646 w 1076"/>
              <a:gd name="T83" fmla="*/ 2147483646 h 337"/>
              <a:gd name="T84" fmla="*/ 2147483646 w 1076"/>
              <a:gd name="T85" fmla="*/ 2147483646 h 337"/>
              <a:gd name="T86" fmla="*/ 2147483646 w 1076"/>
              <a:gd name="T87" fmla="*/ 2147483646 h 337"/>
              <a:gd name="T88" fmla="*/ 2147483646 w 1076"/>
              <a:gd name="T89" fmla="*/ 2147483646 h 337"/>
              <a:gd name="T90" fmla="*/ 2147483646 w 1076"/>
              <a:gd name="T91" fmla="*/ 2147483646 h 337"/>
              <a:gd name="T92" fmla="*/ 2147483646 w 1076"/>
              <a:gd name="T93" fmla="*/ 2147483646 h 337"/>
              <a:gd name="T94" fmla="*/ 2147483646 w 1076"/>
              <a:gd name="T95" fmla="*/ 2147483646 h 337"/>
              <a:gd name="T96" fmla="*/ 2147483646 w 1076"/>
              <a:gd name="T97" fmla="*/ 2147483646 h 337"/>
              <a:gd name="T98" fmla="*/ 2147483646 w 1076"/>
              <a:gd name="T99" fmla="*/ 2147483646 h 337"/>
              <a:gd name="T100" fmla="*/ 2147483646 w 1076"/>
              <a:gd name="T101" fmla="*/ 2147483646 h 337"/>
              <a:gd name="T102" fmla="*/ 2147483646 w 1076"/>
              <a:gd name="T103" fmla="*/ 2147483646 h 337"/>
              <a:gd name="T104" fmla="*/ 2147483646 w 1076"/>
              <a:gd name="T105" fmla="*/ 2147483646 h 337"/>
              <a:gd name="T106" fmla="*/ 2147483646 w 1076"/>
              <a:gd name="T107" fmla="*/ 2147483646 h 337"/>
              <a:gd name="T108" fmla="*/ 2147483646 w 1076"/>
              <a:gd name="T109" fmla="*/ 2147483646 h 337"/>
              <a:gd name="T110" fmla="*/ 2147483646 w 1076"/>
              <a:gd name="T111" fmla="*/ 2147483646 h 337"/>
              <a:gd name="T112" fmla="*/ 2147483646 w 1076"/>
              <a:gd name="T113" fmla="*/ 2147483646 h 337"/>
              <a:gd name="T114" fmla="*/ 2147483646 w 1076"/>
              <a:gd name="T115" fmla="*/ 2147483646 h 337"/>
              <a:gd name="T116" fmla="*/ 2147483646 w 1076"/>
              <a:gd name="T117" fmla="*/ 2147483646 h 337"/>
              <a:gd name="T118" fmla="*/ 2147483646 w 1076"/>
              <a:gd name="T119" fmla="*/ 2147483646 h 337"/>
              <a:gd name="T120" fmla="*/ 2147483646 w 1076"/>
              <a:gd name="T121" fmla="*/ 2147483646 h 337"/>
              <a:gd name="T122" fmla="*/ 2147483646 w 1076"/>
              <a:gd name="T123" fmla="*/ 2147483646 h 337"/>
              <a:gd name="T124" fmla="*/ 2147483646 w 1076"/>
              <a:gd name="T125" fmla="*/ 0 h 337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1076" h="337">
                <a:moveTo>
                  <a:pt x="0" y="337"/>
                </a:moveTo>
                <a:lnTo>
                  <a:pt x="28" y="330"/>
                </a:lnTo>
                <a:lnTo>
                  <a:pt x="68" y="330"/>
                </a:lnTo>
                <a:lnTo>
                  <a:pt x="70" y="323"/>
                </a:lnTo>
                <a:lnTo>
                  <a:pt x="87" y="317"/>
                </a:lnTo>
                <a:lnTo>
                  <a:pt x="104" y="310"/>
                </a:lnTo>
                <a:lnTo>
                  <a:pt x="106" y="304"/>
                </a:lnTo>
                <a:lnTo>
                  <a:pt x="107" y="296"/>
                </a:lnTo>
                <a:lnTo>
                  <a:pt x="116" y="290"/>
                </a:lnTo>
                <a:lnTo>
                  <a:pt x="118" y="283"/>
                </a:lnTo>
                <a:lnTo>
                  <a:pt x="142" y="283"/>
                </a:lnTo>
                <a:lnTo>
                  <a:pt x="148" y="277"/>
                </a:lnTo>
                <a:lnTo>
                  <a:pt x="195" y="277"/>
                </a:lnTo>
                <a:lnTo>
                  <a:pt x="201" y="270"/>
                </a:lnTo>
                <a:lnTo>
                  <a:pt x="202" y="262"/>
                </a:lnTo>
                <a:lnTo>
                  <a:pt x="204" y="257"/>
                </a:lnTo>
                <a:lnTo>
                  <a:pt x="213" y="249"/>
                </a:lnTo>
                <a:lnTo>
                  <a:pt x="244" y="249"/>
                </a:lnTo>
                <a:lnTo>
                  <a:pt x="274" y="243"/>
                </a:lnTo>
                <a:lnTo>
                  <a:pt x="317" y="235"/>
                </a:lnTo>
                <a:lnTo>
                  <a:pt x="317" y="230"/>
                </a:lnTo>
                <a:lnTo>
                  <a:pt x="385" y="230"/>
                </a:lnTo>
                <a:lnTo>
                  <a:pt x="386" y="223"/>
                </a:lnTo>
                <a:lnTo>
                  <a:pt x="397" y="216"/>
                </a:lnTo>
                <a:lnTo>
                  <a:pt x="413" y="209"/>
                </a:lnTo>
                <a:lnTo>
                  <a:pt x="423" y="203"/>
                </a:lnTo>
                <a:lnTo>
                  <a:pt x="429" y="196"/>
                </a:lnTo>
                <a:lnTo>
                  <a:pt x="438" y="188"/>
                </a:lnTo>
                <a:lnTo>
                  <a:pt x="445" y="182"/>
                </a:lnTo>
                <a:lnTo>
                  <a:pt x="481" y="176"/>
                </a:lnTo>
                <a:lnTo>
                  <a:pt x="497" y="176"/>
                </a:lnTo>
                <a:lnTo>
                  <a:pt x="515" y="169"/>
                </a:lnTo>
                <a:lnTo>
                  <a:pt x="529" y="162"/>
                </a:lnTo>
                <a:lnTo>
                  <a:pt x="579" y="155"/>
                </a:lnTo>
                <a:lnTo>
                  <a:pt x="584" y="149"/>
                </a:lnTo>
                <a:lnTo>
                  <a:pt x="585" y="142"/>
                </a:lnTo>
                <a:lnTo>
                  <a:pt x="615" y="135"/>
                </a:lnTo>
                <a:lnTo>
                  <a:pt x="617" y="129"/>
                </a:lnTo>
                <a:lnTo>
                  <a:pt x="651" y="122"/>
                </a:lnTo>
                <a:lnTo>
                  <a:pt x="659" y="116"/>
                </a:lnTo>
                <a:lnTo>
                  <a:pt x="697" y="108"/>
                </a:lnTo>
                <a:lnTo>
                  <a:pt x="702" y="101"/>
                </a:lnTo>
                <a:lnTo>
                  <a:pt x="712" y="101"/>
                </a:lnTo>
                <a:lnTo>
                  <a:pt x="732" y="95"/>
                </a:lnTo>
                <a:lnTo>
                  <a:pt x="752" y="95"/>
                </a:lnTo>
                <a:lnTo>
                  <a:pt x="754" y="88"/>
                </a:lnTo>
                <a:lnTo>
                  <a:pt x="811" y="88"/>
                </a:lnTo>
                <a:lnTo>
                  <a:pt x="814" y="81"/>
                </a:lnTo>
                <a:lnTo>
                  <a:pt x="816" y="74"/>
                </a:lnTo>
                <a:lnTo>
                  <a:pt x="816" y="69"/>
                </a:lnTo>
                <a:lnTo>
                  <a:pt x="828" y="61"/>
                </a:lnTo>
                <a:lnTo>
                  <a:pt x="833" y="55"/>
                </a:lnTo>
                <a:lnTo>
                  <a:pt x="852" y="55"/>
                </a:lnTo>
                <a:lnTo>
                  <a:pt x="878" y="47"/>
                </a:lnTo>
                <a:lnTo>
                  <a:pt x="883" y="42"/>
                </a:lnTo>
                <a:lnTo>
                  <a:pt x="893" y="42"/>
                </a:lnTo>
                <a:lnTo>
                  <a:pt x="943" y="34"/>
                </a:lnTo>
                <a:lnTo>
                  <a:pt x="969" y="27"/>
                </a:lnTo>
                <a:lnTo>
                  <a:pt x="977" y="21"/>
                </a:lnTo>
                <a:lnTo>
                  <a:pt x="1032" y="21"/>
                </a:lnTo>
                <a:lnTo>
                  <a:pt x="1052" y="14"/>
                </a:lnTo>
                <a:lnTo>
                  <a:pt x="1061" y="8"/>
                </a:lnTo>
                <a:lnTo>
                  <a:pt x="1076" y="0"/>
                </a:lnTo>
              </a:path>
            </a:pathLst>
          </a:custGeom>
          <a:noFill/>
          <a:ln w="28575" cmpd="sng">
            <a:solidFill>
              <a:srgbClr val="FFCC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</a:endParaRPr>
          </a:p>
        </p:txBody>
      </p:sp>
      <p:sp>
        <p:nvSpPr>
          <p:cNvPr id="163852" name="Freeform 17"/>
          <p:cNvSpPr>
            <a:spLocks/>
          </p:cNvSpPr>
          <p:nvPr/>
        </p:nvSpPr>
        <p:spPr bwMode="auto">
          <a:xfrm>
            <a:off x="4854576" y="3106738"/>
            <a:ext cx="582613" cy="184150"/>
          </a:xfrm>
          <a:custGeom>
            <a:avLst/>
            <a:gdLst>
              <a:gd name="T0" fmla="*/ 2147483646 w 1356"/>
              <a:gd name="T1" fmla="*/ 2147483646 h 363"/>
              <a:gd name="T2" fmla="*/ 2147483646 w 1356"/>
              <a:gd name="T3" fmla="*/ 2147483646 h 363"/>
              <a:gd name="T4" fmla="*/ 2147483646 w 1356"/>
              <a:gd name="T5" fmla="*/ 2147483646 h 363"/>
              <a:gd name="T6" fmla="*/ 2147483646 w 1356"/>
              <a:gd name="T7" fmla="*/ 2147483646 h 363"/>
              <a:gd name="T8" fmla="*/ 2147483646 w 1356"/>
              <a:gd name="T9" fmla="*/ 2147483646 h 363"/>
              <a:gd name="T10" fmla="*/ 2147483646 w 1356"/>
              <a:gd name="T11" fmla="*/ 2147483646 h 363"/>
              <a:gd name="T12" fmla="*/ 2147483646 w 1356"/>
              <a:gd name="T13" fmla="*/ 2147483646 h 363"/>
              <a:gd name="T14" fmla="*/ 2147483646 w 1356"/>
              <a:gd name="T15" fmla="*/ 2147483646 h 363"/>
              <a:gd name="T16" fmla="*/ 2147483646 w 1356"/>
              <a:gd name="T17" fmla="*/ 2147483646 h 363"/>
              <a:gd name="T18" fmla="*/ 2147483646 w 1356"/>
              <a:gd name="T19" fmla="*/ 2147483646 h 363"/>
              <a:gd name="T20" fmla="*/ 2147483646 w 1356"/>
              <a:gd name="T21" fmla="*/ 2147483646 h 363"/>
              <a:gd name="T22" fmla="*/ 2147483646 w 1356"/>
              <a:gd name="T23" fmla="*/ 2147483646 h 363"/>
              <a:gd name="T24" fmla="*/ 2147483646 w 1356"/>
              <a:gd name="T25" fmla="*/ 2147483646 h 363"/>
              <a:gd name="T26" fmla="*/ 2147483646 w 1356"/>
              <a:gd name="T27" fmla="*/ 2147483646 h 363"/>
              <a:gd name="T28" fmla="*/ 2147483646 w 1356"/>
              <a:gd name="T29" fmla="*/ 2147483646 h 363"/>
              <a:gd name="T30" fmla="*/ 2147483646 w 1356"/>
              <a:gd name="T31" fmla="*/ 2147483646 h 363"/>
              <a:gd name="T32" fmla="*/ 2147483646 w 1356"/>
              <a:gd name="T33" fmla="*/ 2147483646 h 363"/>
              <a:gd name="T34" fmla="*/ 2147483646 w 1356"/>
              <a:gd name="T35" fmla="*/ 2147483646 h 363"/>
              <a:gd name="T36" fmla="*/ 2147483646 w 1356"/>
              <a:gd name="T37" fmla="*/ 2147483646 h 363"/>
              <a:gd name="T38" fmla="*/ 2147483646 w 1356"/>
              <a:gd name="T39" fmla="*/ 2147483646 h 363"/>
              <a:gd name="T40" fmla="*/ 2147483646 w 1356"/>
              <a:gd name="T41" fmla="*/ 2147483646 h 363"/>
              <a:gd name="T42" fmla="*/ 2147483646 w 1356"/>
              <a:gd name="T43" fmla="*/ 2147483646 h 363"/>
              <a:gd name="T44" fmla="*/ 2147483646 w 1356"/>
              <a:gd name="T45" fmla="*/ 2147483646 h 363"/>
              <a:gd name="T46" fmla="*/ 2147483646 w 1356"/>
              <a:gd name="T47" fmla="*/ 2147483646 h 363"/>
              <a:gd name="T48" fmla="*/ 2147483646 w 1356"/>
              <a:gd name="T49" fmla="*/ 2147483646 h 363"/>
              <a:gd name="T50" fmla="*/ 2147483646 w 1356"/>
              <a:gd name="T51" fmla="*/ 2147483646 h 363"/>
              <a:gd name="T52" fmla="*/ 2147483646 w 1356"/>
              <a:gd name="T53" fmla="*/ 2147483646 h 363"/>
              <a:gd name="T54" fmla="*/ 2147483646 w 1356"/>
              <a:gd name="T55" fmla="*/ 2147483646 h 363"/>
              <a:gd name="T56" fmla="*/ 2147483646 w 1356"/>
              <a:gd name="T57" fmla="*/ 2147483646 h 363"/>
              <a:gd name="T58" fmla="*/ 2147483646 w 1356"/>
              <a:gd name="T59" fmla="*/ 2147483646 h 363"/>
              <a:gd name="T60" fmla="*/ 2147483646 w 1356"/>
              <a:gd name="T61" fmla="*/ 2147483646 h 363"/>
              <a:gd name="T62" fmla="*/ 2147483646 w 1356"/>
              <a:gd name="T63" fmla="*/ 0 h 363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1356" h="363">
                <a:moveTo>
                  <a:pt x="0" y="363"/>
                </a:moveTo>
                <a:lnTo>
                  <a:pt x="20" y="357"/>
                </a:lnTo>
                <a:lnTo>
                  <a:pt x="22" y="350"/>
                </a:lnTo>
                <a:lnTo>
                  <a:pt x="28" y="344"/>
                </a:lnTo>
                <a:lnTo>
                  <a:pt x="35" y="336"/>
                </a:lnTo>
                <a:lnTo>
                  <a:pt x="37" y="330"/>
                </a:lnTo>
                <a:lnTo>
                  <a:pt x="45" y="324"/>
                </a:lnTo>
                <a:lnTo>
                  <a:pt x="47" y="316"/>
                </a:lnTo>
                <a:lnTo>
                  <a:pt x="61" y="310"/>
                </a:lnTo>
                <a:lnTo>
                  <a:pt x="80" y="302"/>
                </a:lnTo>
                <a:lnTo>
                  <a:pt x="86" y="297"/>
                </a:lnTo>
                <a:lnTo>
                  <a:pt x="154" y="289"/>
                </a:lnTo>
                <a:lnTo>
                  <a:pt x="226" y="283"/>
                </a:lnTo>
                <a:lnTo>
                  <a:pt x="226" y="276"/>
                </a:lnTo>
                <a:lnTo>
                  <a:pt x="233" y="270"/>
                </a:lnTo>
                <a:lnTo>
                  <a:pt x="247" y="270"/>
                </a:lnTo>
                <a:lnTo>
                  <a:pt x="259" y="263"/>
                </a:lnTo>
                <a:lnTo>
                  <a:pt x="304" y="256"/>
                </a:lnTo>
                <a:lnTo>
                  <a:pt x="313" y="249"/>
                </a:lnTo>
                <a:lnTo>
                  <a:pt x="339" y="242"/>
                </a:lnTo>
                <a:lnTo>
                  <a:pt x="377" y="242"/>
                </a:lnTo>
                <a:lnTo>
                  <a:pt x="387" y="236"/>
                </a:lnTo>
                <a:lnTo>
                  <a:pt x="413" y="228"/>
                </a:lnTo>
                <a:lnTo>
                  <a:pt x="428" y="222"/>
                </a:lnTo>
                <a:lnTo>
                  <a:pt x="443" y="215"/>
                </a:lnTo>
                <a:lnTo>
                  <a:pt x="478" y="209"/>
                </a:lnTo>
                <a:lnTo>
                  <a:pt x="494" y="202"/>
                </a:lnTo>
                <a:lnTo>
                  <a:pt x="509" y="195"/>
                </a:lnTo>
                <a:lnTo>
                  <a:pt x="516" y="189"/>
                </a:lnTo>
                <a:lnTo>
                  <a:pt x="583" y="182"/>
                </a:lnTo>
                <a:lnTo>
                  <a:pt x="589" y="175"/>
                </a:lnTo>
                <a:lnTo>
                  <a:pt x="596" y="169"/>
                </a:lnTo>
                <a:lnTo>
                  <a:pt x="607" y="162"/>
                </a:lnTo>
                <a:lnTo>
                  <a:pt x="642" y="154"/>
                </a:lnTo>
                <a:lnTo>
                  <a:pt x="646" y="148"/>
                </a:lnTo>
                <a:lnTo>
                  <a:pt x="659" y="141"/>
                </a:lnTo>
                <a:lnTo>
                  <a:pt x="752" y="141"/>
                </a:lnTo>
                <a:lnTo>
                  <a:pt x="771" y="135"/>
                </a:lnTo>
                <a:lnTo>
                  <a:pt x="930" y="135"/>
                </a:lnTo>
                <a:lnTo>
                  <a:pt x="942" y="128"/>
                </a:lnTo>
                <a:lnTo>
                  <a:pt x="961" y="128"/>
                </a:lnTo>
                <a:lnTo>
                  <a:pt x="981" y="121"/>
                </a:lnTo>
                <a:lnTo>
                  <a:pt x="983" y="114"/>
                </a:lnTo>
                <a:lnTo>
                  <a:pt x="985" y="108"/>
                </a:lnTo>
                <a:lnTo>
                  <a:pt x="1000" y="108"/>
                </a:lnTo>
                <a:lnTo>
                  <a:pt x="1037" y="93"/>
                </a:lnTo>
                <a:lnTo>
                  <a:pt x="1088" y="87"/>
                </a:lnTo>
                <a:lnTo>
                  <a:pt x="1104" y="87"/>
                </a:lnTo>
                <a:lnTo>
                  <a:pt x="1120" y="80"/>
                </a:lnTo>
                <a:lnTo>
                  <a:pt x="1131" y="74"/>
                </a:lnTo>
                <a:lnTo>
                  <a:pt x="1169" y="67"/>
                </a:lnTo>
                <a:lnTo>
                  <a:pt x="1179" y="67"/>
                </a:lnTo>
                <a:lnTo>
                  <a:pt x="1206" y="61"/>
                </a:lnTo>
                <a:lnTo>
                  <a:pt x="1219" y="61"/>
                </a:lnTo>
                <a:lnTo>
                  <a:pt x="1244" y="54"/>
                </a:lnTo>
                <a:lnTo>
                  <a:pt x="1244" y="47"/>
                </a:lnTo>
                <a:lnTo>
                  <a:pt x="1249" y="40"/>
                </a:lnTo>
                <a:lnTo>
                  <a:pt x="1262" y="34"/>
                </a:lnTo>
                <a:lnTo>
                  <a:pt x="1267" y="27"/>
                </a:lnTo>
                <a:lnTo>
                  <a:pt x="1277" y="20"/>
                </a:lnTo>
                <a:lnTo>
                  <a:pt x="1315" y="20"/>
                </a:lnTo>
                <a:lnTo>
                  <a:pt x="1317" y="13"/>
                </a:lnTo>
                <a:lnTo>
                  <a:pt x="1321" y="6"/>
                </a:lnTo>
                <a:lnTo>
                  <a:pt x="1341" y="0"/>
                </a:lnTo>
                <a:lnTo>
                  <a:pt x="1356" y="0"/>
                </a:lnTo>
              </a:path>
            </a:pathLst>
          </a:custGeom>
          <a:noFill/>
          <a:ln w="28575" cmpd="sng">
            <a:solidFill>
              <a:srgbClr val="FFCC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</a:endParaRPr>
          </a:p>
        </p:txBody>
      </p:sp>
      <p:sp>
        <p:nvSpPr>
          <p:cNvPr id="163853" name="Freeform 18"/>
          <p:cNvSpPr>
            <a:spLocks/>
          </p:cNvSpPr>
          <p:nvPr/>
        </p:nvSpPr>
        <p:spPr bwMode="auto">
          <a:xfrm>
            <a:off x="5437188" y="2994026"/>
            <a:ext cx="571500" cy="112713"/>
          </a:xfrm>
          <a:custGeom>
            <a:avLst/>
            <a:gdLst>
              <a:gd name="T0" fmla="*/ 0 w 1329"/>
              <a:gd name="T1" fmla="*/ 2147483646 h 222"/>
              <a:gd name="T2" fmla="*/ 2147483646 w 1329"/>
              <a:gd name="T3" fmla="*/ 2147483646 h 222"/>
              <a:gd name="T4" fmla="*/ 2147483646 w 1329"/>
              <a:gd name="T5" fmla="*/ 2147483646 h 222"/>
              <a:gd name="T6" fmla="*/ 2147483646 w 1329"/>
              <a:gd name="T7" fmla="*/ 2147483646 h 222"/>
              <a:gd name="T8" fmla="*/ 2147483646 w 1329"/>
              <a:gd name="T9" fmla="*/ 2147483646 h 222"/>
              <a:gd name="T10" fmla="*/ 2147483646 w 1329"/>
              <a:gd name="T11" fmla="*/ 2147483646 h 222"/>
              <a:gd name="T12" fmla="*/ 2147483646 w 1329"/>
              <a:gd name="T13" fmla="*/ 2147483646 h 222"/>
              <a:gd name="T14" fmla="*/ 2147483646 w 1329"/>
              <a:gd name="T15" fmla="*/ 2147483646 h 222"/>
              <a:gd name="T16" fmla="*/ 2147483646 w 1329"/>
              <a:gd name="T17" fmla="*/ 2147483646 h 222"/>
              <a:gd name="T18" fmla="*/ 2147483646 w 1329"/>
              <a:gd name="T19" fmla="*/ 2147483646 h 222"/>
              <a:gd name="T20" fmla="*/ 2147483646 w 1329"/>
              <a:gd name="T21" fmla="*/ 2147483646 h 222"/>
              <a:gd name="T22" fmla="*/ 2147483646 w 1329"/>
              <a:gd name="T23" fmla="*/ 2147483646 h 222"/>
              <a:gd name="T24" fmla="*/ 2147483646 w 1329"/>
              <a:gd name="T25" fmla="*/ 2147483646 h 222"/>
              <a:gd name="T26" fmla="*/ 2147483646 w 1329"/>
              <a:gd name="T27" fmla="*/ 2147483646 h 222"/>
              <a:gd name="T28" fmla="*/ 2147483646 w 1329"/>
              <a:gd name="T29" fmla="*/ 2147483646 h 222"/>
              <a:gd name="T30" fmla="*/ 2147483646 w 1329"/>
              <a:gd name="T31" fmla="*/ 2147483646 h 222"/>
              <a:gd name="T32" fmla="*/ 2147483646 w 1329"/>
              <a:gd name="T33" fmla="*/ 2147483646 h 222"/>
              <a:gd name="T34" fmla="*/ 2147483646 w 1329"/>
              <a:gd name="T35" fmla="*/ 2147483646 h 222"/>
              <a:gd name="T36" fmla="*/ 2147483646 w 1329"/>
              <a:gd name="T37" fmla="*/ 2147483646 h 222"/>
              <a:gd name="T38" fmla="*/ 2147483646 w 1329"/>
              <a:gd name="T39" fmla="*/ 2147483646 h 222"/>
              <a:gd name="T40" fmla="*/ 2147483646 w 1329"/>
              <a:gd name="T41" fmla="*/ 2147483646 h 222"/>
              <a:gd name="T42" fmla="*/ 2147483646 w 1329"/>
              <a:gd name="T43" fmla="*/ 2147483646 h 222"/>
              <a:gd name="T44" fmla="*/ 2147483646 w 1329"/>
              <a:gd name="T45" fmla="*/ 2147483646 h 222"/>
              <a:gd name="T46" fmla="*/ 2147483646 w 1329"/>
              <a:gd name="T47" fmla="*/ 2147483646 h 222"/>
              <a:gd name="T48" fmla="*/ 2147483646 w 1329"/>
              <a:gd name="T49" fmla="*/ 2147483646 h 222"/>
              <a:gd name="T50" fmla="*/ 2147483646 w 1329"/>
              <a:gd name="T51" fmla="*/ 2147483646 h 222"/>
              <a:gd name="T52" fmla="*/ 2147483646 w 1329"/>
              <a:gd name="T53" fmla="*/ 2147483646 h 222"/>
              <a:gd name="T54" fmla="*/ 2147483646 w 1329"/>
              <a:gd name="T55" fmla="*/ 2147483646 h 222"/>
              <a:gd name="T56" fmla="*/ 2147483646 w 1329"/>
              <a:gd name="T57" fmla="*/ 2147483646 h 222"/>
              <a:gd name="T58" fmla="*/ 2147483646 w 1329"/>
              <a:gd name="T59" fmla="*/ 2147483646 h 222"/>
              <a:gd name="T60" fmla="*/ 2147483646 w 1329"/>
              <a:gd name="T61" fmla="*/ 2147483646 h 222"/>
              <a:gd name="T62" fmla="*/ 2147483646 w 1329"/>
              <a:gd name="T63" fmla="*/ 2147483646 h 222"/>
              <a:gd name="T64" fmla="*/ 2147483646 w 1329"/>
              <a:gd name="T65" fmla="*/ 2147483646 h 222"/>
              <a:gd name="T66" fmla="*/ 2147483646 w 1329"/>
              <a:gd name="T67" fmla="*/ 2147483646 h 222"/>
              <a:gd name="T68" fmla="*/ 2147483646 w 1329"/>
              <a:gd name="T69" fmla="*/ 2147483646 h 222"/>
              <a:gd name="T70" fmla="*/ 2147483646 w 1329"/>
              <a:gd name="T71" fmla="*/ 2147483646 h 222"/>
              <a:gd name="T72" fmla="*/ 2147483646 w 1329"/>
              <a:gd name="T73" fmla="*/ 2147483646 h 222"/>
              <a:gd name="T74" fmla="*/ 2147483646 w 1329"/>
              <a:gd name="T75" fmla="*/ 2147483646 h 222"/>
              <a:gd name="T76" fmla="*/ 2147483646 w 1329"/>
              <a:gd name="T77" fmla="*/ 2147483646 h 222"/>
              <a:gd name="T78" fmla="*/ 2147483646 w 1329"/>
              <a:gd name="T79" fmla="*/ 2147483646 h 222"/>
              <a:gd name="T80" fmla="*/ 2147483646 w 1329"/>
              <a:gd name="T81" fmla="*/ 2147483646 h 222"/>
              <a:gd name="T82" fmla="*/ 2147483646 w 1329"/>
              <a:gd name="T83" fmla="*/ 2147483646 h 222"/>
              <a:gd name="T84" fmla="*/ 2147483646 w 1329"/>
              <a:gd name="T85" fmla="*/ 2147483646 h 222"/>
              <a:gd name="T86" fmla="*/ 2147483646 w 1329"/>
              <a:gd name="T87" fmla="*/ 2147483646 h 222"/>
              <a:gd name="T88" fmla="*/ 2147483646 w 1329"/>
              <a:gd name="T89" fmla="*/ 2147483646 h 222"/>
              <a:gd name="T90" fmla="*/ 2147483646 w 1329"/>
              <a:gd name="T91" fmla="*/ 2147483646 h 222"/>
              <a:gd name="T92" fmla="*/ 2147483646 w 1329"/>
              <a:gd name="T93" fmla="*/ 2147483646 h 222"/>
              <a:gd name="T94" fmla="*/ 2147483646 w 1329"/>
              <a:gd name="T95" fmla="*/ 2147483646 h 222"/>
              <a:gd name="T96" fmla="*/ 2147483646 w 1329"/>
              <a:gd name="T97" fmla="*/ 2147483646 h 222"/>
              <a:gd name="T98" fmla="*/ 2147483646 w 1329"/>
              <a:gd name="T99" fmla="*/ 2147483646 h 222"/>
              <a:gd name="T100" fmla="*/ 2147483646 w 1329"/>
              <a:gd name="T101" fmla="*/ 2147483646 h 222"/>
              <a:gd name="T102" fmla="*/ 2147483646 w 1329"/>
              <a:gd name="T103" fmla="*/ 2147483646 h 222"/>
              <a:gd name="T104" fmla="*/ 2147483646 w 1329"/>
              <a:gd name="T105" fmla="*/ 2147483646 h 222"/>
              <a:gd name="T106" fmla="*/ 2147483646 w 1329"/>
              <a:gd name="T107" fmla="*/ 2147483646 h 222"/>
              <a:gd name="T108" fmla="*/ 2147483646 w 1329"/>
              <a:gd name="T109" fmla="*/ 2147483646 h 222"/>
              <a:gd name="T110" fmla="*/ 2147483646 w 1329"/>
              <a:gd name="T111" fmla="*/ 2147483646 h 222"/>
              <a:gd name="T112" fmla="*/ 2147483646 w 1329"/>
              <a:gd name="T113" fmla="*/ 2147483646 h 222"/>
              <a:gd name="T114" fmla="*/ 2147483646 w 1329"/>
              <a:gd name="T115" fmla="*/ 2147483646 h 222"/>
              <a:gd name="T116" fmla="*/ 2147483646 w 1329"/>
              <a:gd name="T117" fmla="*/ 2147483646 h 222"/>
              <a:gd name="T118" fmla="*/ 2147483646 w 1329"/>
              <a:gd name="T119" fmla="*/ 2147483646 h 222"/>
              <a:gd name="T120" fmla="*/ 2147483646 w 1329"/>
              <a:gd name="T121" fmla="*/ 2147483646 h 222"/>
              <a:gd name="T122" fmla="*/ 2147483646 w 1329"/>
              <a:gd name="T123" fmla="*/ 0 h 222"/>
              <a:gd name="T124" fmla="*/ 2147483646 w 1329"/>
              <a:gd name="T125" fmla="*/ 0 h 222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1329" h="222">
                <a:moveTo>
                  <a:pt x="0" y="222"/>
                </a:moveTo>
                <a:lnTo>
                  <a:pt x="2" y="214"/>
                </a:lnTo>
                <a:lnTo>
                  <a:pt x="18" y="208"/>
                </a:lnTo>
                <a:lnTo>
                  <a:pt x="44" y="208"/>
                </a:lnTo>
                <a:lnTo>
                  <a:pt x="53" y="201"/>
                </a:lnTo>
                <a:lnTo>
                  <a:pt x="67" y="195"/>
                </a:lnTo>
                <a:lnTo>
                  <a:pt x="129" y="195"/>
                </a:lnTo>
                <a:lnTo>
                  <a:pt x="129" y="187"/>
                </a:lnTo>
                <a:lnTo>
                  <a:pt x="151" y="187"/>
                </a:lnTo>
                <a:lnTo>
                  <a:pt x="195" y="187"/>
                </a:lnTo>
                <a:lnTo>
                  <a:pt x="196" y="181"/>
                </a:lnTo>
                <a:lnTo>
                  <a:pt x="254" y="181"/>
                </a:lnTo>
                <a:lnTo>
                  <a:pt x="254" y="174"/>
                </a:lnTo>
                <a:lnTo>
                  <a:pt x="266" y="174"/>
                </a:lnTo>
                <a:lnTo>
                  <a:pt x="269" y="168"/>
                </a:lnTo>
                <a:lnTo>
                  <a:pt x="287" y="168"/>
                </a:lnTo>
                <a:lnTo>
                  <a:pt x="287" y="160"/>
                </a:lnTo>
                <a:lnTo>
                  <a:pt x="297" y="160"/>
                </a:lnTo>
                <a:lnTo>
                  <a:pt x="300" y="153"/>
                </a:lnTo>
                <a:lnTo>
                  <a:pt x="301" y="147"/>
                </a:lnTo>
                <a:lnTo>
                  <a:pt x="322" y="147"/>
                </a:lnTo>
                <a:lnTo>
                  <a:pt x="322" y="139"/>
                </a:lnTo>
                <a:lnTo>
                  <a:pt x="353" y="139"/>
                </a:lnTo>
                <a:lnTo>
                  <a:pt x="363" y="139"/>
                </a:lnTo>
                <a:lnTo>
                  <a:pt x="391" y="139"/>
                </a:lnTo>
                <a:lnTo>
                  <a:pt x="400" y="139"/>
                </a:lnTo>
                <a:lnTo>
                  <a:pt x="429" y="139"/>
                </a:lnTo>
                <a:lnTo>
                  <a:pt x="430" y="133"/>
                </a:lnTo>
                <a:lnTo>
                  <a:pt x="447" y="133"/>
                </a:lnTo>
                <a:lnTo>
                  <a:pt x="447" y="125"/>
                </a:lnTo>
                <a:lnTo>
                  <a:pt x="467" y="125"/>
                </a:lnTo>
                <a:lnTo>
                  <a:pt x="500" y="125"/>
                </a:lnTo>
                <a:lnTo>
                  <a:pt x="544" y="125"/>
                </a:lnTo>
                <a:lnTo>
                  <a:pt x="575" y="125"/>
                </a:lnTo>
                <a:lnTo>
                  <a:pt x="577" y="118"/>
                </a:lnTo>
                <a:lnTo>
                  <a:pt x="611" y="118"/>
                </a:lnTo>
                <a:lnTo>
                  <a:pt x="611" y="110"/>
                </a:lnTo>
                <a:lnTo>
                  <a:pt x="653" y="110"/>
                </a:lnTo>
                <a:lnTo>
                  <a:pt x="668" y="110"/>
                </a:lnTo>
                <a:lnTo>
                  <a:pt x="669" y="102"/>
                </a:lnTo>
                <a:lnTo>
                  <a:pt x="683" y="102"/>
                </a:lnTo>
                <a:lnTo>
                  <a:pt x="686" y="94"/>
                </a:lnTo>
                <a:lnTo>
                  <a:pt x="693" y="87"/>
                </a:lnTo>
                <a:lnTo>
                  <a:pt x="710" y="87"/>
                </a:lnTo>
                <a:lnTo>
                  <a:pt x="714" y="79"/>
                </a:lnTo>
                <a:lnTo>
                  <a:pt x="734" y="79"/>
                </a:lnTo>
                <a:lnTo>
                  <a:pt x="736" y="71"/>
                </a:lnTo>
                <a:lnTo>
                  <a:pt x="827" y="71"/>
                </a:lnTo>
                <a:lnTo>
                  <a:pt x="828" y="63"/>
                </a:lnTo>
                <a:lnTo>
                  <a:pt x="869" y="63"/>
                </a:lnTo>
                <a:lnTo>
                  <a:pt x="872" y="56"/>
                </a:lnTo>
                <a:lnTo>
                  <a:pt x="907" y="56"/>
                </a:lnTo>
                <a:lnTo>
                  <a:pt x="916" y="48"/>
                </a:lnTo>
                <a:lnTo>
                  <a:pt x="952" y="48"/>
                </a:lnTo>
                <a:lnTo>
                  <a:pt x="963" y="40"/>
                </a:lnTo>
                <a:lnTo>
                  <a:pt x="972" y="32"/>
                </a:lnTo>
                <a:lnTo>
                  <a:pt x="984" y="24"/>
                </a:lnTo>
                <a:lnTo>
                  <a:pt x="985" y="16"/>
                </a:lnTo>
                <a:lnTo>
                  <a:pt x="992" y="8"/>
                </a:lnTo>
                <a:lnTo>
                  <a:pt x="1013" y="8"/>
                </a:lnTo>
                <a:lnTo>
                  <a:pt x="1046" y="8"/>
                </a:lnTo>
                <a:lnTo>
                  <a:pt x="1046" y="0"/>
                </a:lnTo>
                <a:lnTo>
                  <a:pt x="1329" y="0"/>
                </a:lnTo>
              </a:path>
            </a:pathLst>
          </a:custGeom>
          <a:noFill/>
          <a:ln w="28575" cmpd="sng">
            <a:solidFill>
              <a:srgbClr val="FFCC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</a:endParaRPr>
          </a:p>
        </p:txBody>
      </p:sp>
      <p:sp>
        <p:nvSpPr>
          <p:cNvPr id="163854" name="Freeform 19"/>
          <p:cNvSpPr>
            <a:spLocks/>
          </p:cNvSpPr>
          <p:nvPr/>
        </p:nvSpPr>
        <p:spPr bwMode="auto">
          <a:xfrm>
            <a:off x="6008688" y="2832101"/>
            <a:ext cx="665162" cy="161925"/>
          </a:xfrm>
          <a:custGeom>
            <a:avLst/>
            <a:gdLst>
              <a:gd name="T0" fmla="*/ 0 w 1548"/>
              <a:gd name="T1" fmla="*/ 2147483646 h 322"/>
              <a:gd name="T2" fmla="*/ 2147483646 w 1548"/>
              <a:gd name="T3" fmla="*/ 2147483646 h 322"/>
              <a:gd name="T4" fmla="*/ 2147483646 w 1548"/>
              <a:gd name="T5" fmla="*/ 2147483646 h 322"/>
              <a:gd name="T6" fmla="*/ 2147483646 w 1548"/>
              <a:gd name="T7" fmla="*/ 2147483646 h 322"/>
              <a:gd name="T8" fmla="*/ 2147483646 w 1548"/>
              <a:gd name="T9" fmla="*/ 2147483646 h 322"/>
              <a:gd name="T10" fmla="*/ 2147483646 w 1548"/>
              <a:gd name="T11" fmla="*/ 2147483646 h 322"/>
              <a:gd name="T12" fmla="*/ 2147483646 w 1548"/>
              <a:gd name="T13" fmla="*/ 2147483646 h 322"/>
              <a:gd name="T14" fmla="*/ 2147483646 w 1548"/>
              <a:gd name="T15" fmla="*/ 2147483646 h 322"/>
              <a:gd name="T16" fmla="*/ 2147483646 w 1548"/>
              <a:gd name="T17" fmla="*/ 2147483646 h 322"/>
              <a:gd name="T18" fmla="*/ 2147483646 w 1548"/>
              <a:gd name="T19" fmla="*/ 2147483646 h 322"/>
              <a:gd name="T20" fmla="*/ 2147483646 w 1548"/>
              <a:gd name="T21" fmla="*/ 2147483646 h 322"/>
              <a:gd name="T22" fmla="*/ 2147483646 w 1548"/>
              <a:gd name="T23" fmla="*/ 2147483646 h 322"/>
              <a:gd name="T24" fmla="*/ 2147483646 w 1548"/>
              <a:gd name="T25" fmla="*/ 2147483646 h 322"/>
              <a:gd name="T26" fmla="*/ 2147483646 w 1548"/>
              <a:gd name="T27" fmla="*/ 2147483646 h 322"/>
              <a:gd name="T28" fmla="*/ 2147483646 w 1548"/>
              <a:gd name="T29" fmla="*/ 2147483646 h 322"/>
              <a:gd name="T30" fmla="*/ 2147483646 w 1548"/>
              <a:gd name="T31" fmla="*/ 2147483646 h 322"/>
              <a:gd name="T32" fmla="*/ 2147483646 w 1548"/>
              <a:gd name="T33" fmla="*/ 2147483646 h 322"/>
              <a:gd name="T34" fmla="*/ 2147483646 w 1548"/>
              <a:gd name="T35" fmla="*/ 2147483646 h 322"/>
              <a:gd name="T36" fmla="*/ 2147483646 w 1548"/>
              <a:gd name="T37" fmla="*/ 2147483646 h 322"/>
              <a:gd name="T38" fmla="*/ 2147483646 w 1548"/>
              <a:gd name="T39" fmla="*/ 2147483646 h 322"/>
              <a:gd name="T40" fmla="*/ 2147483646 w 1548"/>
              <a:gd name="T41" fmla="*/ 2147483646 h 322"/>
              <a:gd name="T42" fmla="*/ 2147483646 w 1548"/>
              <a:gd name="T43" fmla="*/ 2147483646 h 322"/>
              <a:gd name="T44" fmla="*/ 2147483646 w 1548"/>
              <a:gd name="T45" fmla="*/ 2147483646 h 322"/>
              <a:gd name="T46" fmla="*/ 2147483646 w 1548"/>
              <a:gd name="T47" fmla="*/ 2147483646 h 322"/>
              <a:gd name="T48" fmla="*/ 2147483646 w 1548"/>
              <a:gd name="T49" fmla="*/ 2147483646 h 322"/>
              <a:gd name="T50" fmla="*/ 2147483646 w 1548"/>
              <a:gd name="T51" fmla="*/ 2147483646 h 322"/>
              <a:gd name="T52" fmla="*/ 2147483646 w 1548"/>
              <a:gd name="T53" fmla="*/ 2147483646 h 322"/>
              <a:gd name="T54" fmla="*/ 2147483646 w 1548"/>
              <a:gd name="T55" fmla="*/ 2147483646 h 322"/>
              <a:gd name="T56" fmla="*/ 2147483646 w 1548"/>
              <a:gd name="T57" fmla="*/ 2147483646 h 322"/>
              <a:gd name="T58" fmla="*/ 2147483646 w 1548"/>
              <a:gd name="T59" fmla="*/ 2147483646 h 322"/>
              <a:gd name="T60" fmla="*/ 2147483646 w 1548"/>
              <a:gd name="T61" fmla="*/ 2147483646 h 322"/>
              <a:gd name="T62" fmla="*/ 2147483646 w 1548"/>
              <a:gd name="T63" fmla="*/ 0 h 32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1548" h="322">
                <a:moveTo>
                  <a:pt x="0" y="322"/>
                </a:moveTo>
                <a:lnTo>
                  <a:pt x="0" y="314"/>
                </a:lnTo>
                <a:lnTo>
                  <a:pt x="11" y="306"/>
                </a:lnTo>
                <a:lnTo>
                  <a:pt x="37" y="306"/>
                </a:lnTo>
                <a:lnTo>
                  <a:pt x="95" y="306"/>
                </a:lnTo>
                <a:lnTo>
                  <a:pt x="98" y="298"/>
                </a:lnTo>
                <a:lnTo>
                  <a:pt x="113" y="298"/>
                </a:lnTo>
                <a:lnTo>
                  <a:pt x="126" y="290"/>
                </a:lnTo>
                <a:lnTo>
                  <a:pt x="134" y="282"/>
                </a:lnTo>
                <a:lnTo>
                  <a:pt x="142" y="273"/>
                </a:lnTo>
                <a:lnTo>
                  <a:pt x="152" y="273"/>
                </a:lnTo>
                <a:lnTo>
                  <a:pt x="157" y="265"/>
                </a:lnTo>
                <a:lnTo>
                  <a:pt x="177" y="265"/>
                </a:lnTo>
                <a:lnTo>
                  <a:pt x="227" y="265"/>
                </a:lnTo>
                <a:lnTo>
                  <a:pt x="239" y="258"/>
                </a:lnTo>
                <a:lnTo>
                  <a:pt x="267" y="258"/>
                </a:lnTo>
                <a:lnTo>
                  <a:pt x="271" y="248"/>
                </a:lnTo>
                <a:lnTo>
                  <a:pt x="330" y="248"/>
                </a:lnTo>
                <a:lnTo>
                  <a:pt x="346" y="240"/>
                </a:lnTo>
                <a:lnTo>
                  <a:pt x="365" y="240"/>
                </a:lnTo>
                <a:lnTo>
                  <a:pt x="374" y="233"/>
                </a:lnTo>
                <a:lnTo>
                  <a:pt x="381" y="224"/>
                </a:lnTo>
                <a:lnTo>
                  <a:pt x="387" y="215"/>
                </a:lnTo>
                <a:lnTo>
                  <a:pt x="395" y="208"/>
                </a:lnTo>
                <a:lnTo>
                  <a:pt x="461" y="208"/>
                </a:lnTo>
                <a:lnTo>
                  <a:pt x="480" y="200"/>
                </a:lnTo>
                <a:lnTo>
                  <a:pt x="497" y="192"/>
                </a:lnTo>
                <a:lnTo>
                  <a:pt x="512" y="192"/>
                </a:lnTo>
                <a:lnTo>
                  <a:pt x="529" y="183"/>
                </a:lnTo>
                <a:lnTo>
                  <a:pt x="579" y="183"/>
                </a:lnTo>
                <a:lnTo>
                  <a:pt x="581" y="175"/>
                </a:lnTo>
                <a:lnTo>
                  <a:pt x="685" y="175"/>
                </a:lnTo>
                <a:lnTo>
                  <a:pt x="687" y="166"/>
                </a:lnTo>
                <a:lnTo>
                  <a:pt x="728" y="166"/>
                </a:lnTo>
                <a:lnTo>
                  <a:pt x="732" y="159"/>
                </a:lnTo>
                <a:lnTo>
                  <a:pt x="745" y="150"/>
                </a:lnTo>
                <a:lnTo>
                  <a:pt x="789" y="150"/>
                </a:lnTo>
                <a:lnTo>
                  <a:pt x="794" y="141"/>
                </a:lnTo>
                <a:lnTo>
                  <a:pt x="817" y="134"/>
                </a:lnTo>
                <a:lnTo>
                  <a:pt x="825" y="125"/>
                </a:lnTo>
                <a:lnTo>
                  <a:pt x="867" y="125"/>
                </a:lnTo>
                <a:lnTo>
                  <a:pt x="869" y="116"/>
                </a:lnTo>
                <a:lnTo>
                  <a:pt x="883" y="109"/>
                </a:lnTo>
                <a:lnTo>
                  <a:pt x="894" y="100"/>
                </a:lnTo>
                <a:lnTo>
                  <a:pt x="929" y="93"/>
                </a:lnTo>
                <a:lnTo>
                  <a:pt x="1010" y="93"/>
                </a:lnTo>
                <a:lnTo>
                  <a:pt x="1010" y="84"/>
                </a:lnTo>
                <a:lnTo>
                  <a:pt x="1068" y="84"/>
                </a:lnTo>
                <a:lnTo>
                  <a:pt x="1073" y="75"/>
                </a:lnTo>
                <a:lnTo>
                  <a:pt x="1116" y="75"/>
                </a:lnTo>
                <a:lnTo>
                  <a:pt x="1129" y="68"/>
                </a:lnTo>
                <a:lnTo>
                  <a:pt x="1156" y="68"/>
                </a:lnTo>
                <a:lnTo>
                  <a:pt x="1176" y="59"/>
                </a:lnTo>
                <a:lnTo>
                  <a:pt x="1183" y="51"/>
                </a:lnTo>
                <a:lnTo>
                  <a:pt x="1184" y="42"/>
                </a:lnTo>
                <a:lnTo>
                  <a:pt x="1300" y="42"/>
                </a:lnTo>
                <a:lnTo>
                  <a:pt x="1313" y="34"/>
                </a:lnTo>
                <a:lnTo>
                  <a:pt x="1324" y="34"/>
                </a:lnTo>
                <a:lnTo>
                  <a:pt x="1331" y="25"/>
                </a:lnTo>
                <a:lnTo>
                  <a:pt x="1343" y="25"/>
                </a:lnTo>
                <a:lnTo>
                  <a:pt x="1356" y="17"/>
                </a:lnTo>
                <a:lnTo>
                  <a:pt x="1365" y="9"/>
                </a:lnTo>
                <a:lnTo>
                  <a:pt x="1481" y="9"/>
                </a:lnTo>
                <a:lnTo>
                  <a:pt x="1489" y="0"/>
                </a:lnTo>
                <a:lnTo>
                  <a:pt x="1548" y="0"/>
                </a:lnTo>
              </a:path>
            </a:pathLst>
          </a:custGeom>
          <a:noFill/>
          <a:ln w="28575" cmpd="sng">
            <a:solidFill>
              <a:srgbClr val="FFCC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</a:endParaRPr>
          </a:p>
        </p:txBody>
      </p:sp>
      <p:sp>
        <p:nvSpPr>
          <p:cNvPr id="163855" name="Freeform 20"/>
          <p:cNvSpPr>
            <a:spLocks/>
          </p:cNvSpPr>
          <p:nvPr/>
        </p:nvSpPr>
        <p:spPr bwMode="auto">
          <a:xfrm>
            <a:off x="6673850" y="2684464"/>
            <a:ext cx="527050" cy="147637"/>
          </a:xfrm>
          <a:custGeom>
            <a:avLst/>
            <a:gdLst>
              <a:gd name="T0" fmla="*/ 0 w 1230"/>
              <a:gd name="T1" fmla="*/ 2147483646 h 290"/>
              <a:gd name="T2" fmla="*/ 2147483646 w 1230"/>
              <a:gd name="T3" fmla="*/ 2147483646 h 290"/>
              <a:gd name="T4" fmla="*/ 2147483646 w 1230"/>
              <a:gd name="T5" fmla="*/ 2147483646 h 290"/>
              <a:gd name="T6" fmla="*/ 2147483646 w 1230"/>
              <a:gd name="T7" fmla="*/ 2147483646 h 290"/>
              <a:gd name="T8" fmla="*/ 2147483646 w 1230"/>
              <a:gd name="T9" fmla="*/ 2147483646 h 290"/>
              <a:gd name="T10" fmla="*/ 2147483646 w 1230"/>
              <a:gd name="T11" fmla="*/ 2147483646 h 290"/>
              <a:gd name="T12" fmla="*/ 2147483646 w 1230"/>
              <a:gd name="T13" fmla="*/ 2147483646 h 290"/>
              <a:gd name="T14" fmla="*/ 2147483646 w 1230"/>
              <a:gd name="T15" fmla="*/ 2147483646 h 290"/>
              <a:gd name="T16" fmla="*/ 2147483646 w 1230"/>
              <a:gd name="T17" fmla="*/ 2147483646 h 290"/>
              <a:gd name="T18" fmla="*/ 2147483646 w 1230"/>
              <a:gd name="T19" fmla="*/ 2147483646 h 290"/>
              <a:gd name="T20" fmla="*/ 2147483646 w 1230"/>
              <a:gd name="T21" fmla="*/ 2147483646 h 290"/>
              <a:gd name="T22" fmla="*/ 2147483646 w 1230"/>
              <a:gd name="T23" fmla="*/ 2147483646 h 290"/>
              <a:gd name="T24" fmla="*/ 2147483646 w 1230"/>
              <a:gd name="T25" fmla="*/ 2147483646 h 290"/>
              <a:gd name="T26" fmla="*/ 2147483646 w 1230"/>
              <a:gd name="T27" fmla="*/ 2147483646 h 290"/>
              <a:gd name="T28" fmla="*/ 2147483646 w 1230"/>
              <a:gd name="T29" fmla="*/ 2147483646 h 290"/>
              <a:gd name="T30" fmla="*/ 2147483646 w 1230"/>
              <a:gd name="T31" fmla="*/ 2147483646 h 290"/>
              <a:gd name="T32" fmla="*/ 2147483646 w 1230"/>
              <a:gd name="T33" fmla="*/ 2147483646 h 290"/>
              <a:gd name="T34" fmla="*/ 2147483646 w 1230"/>
              <a:gd name="T35" fmla="*/ 2147483646 h 290"/>
              <a:gd name="T36" fmla="*/ 2147483646 w 1230"/>
              <a:gd name="T37" fmla="*/ 2147483646 h 290"/>
              <a:gd name="T38" fmla="*/ 2147483646 w 1230"/>
              <a:gd name="T39" fmla="*/ 2147483646 h 290"/>
              <a:gd name="T40" fmla="*/ 2147483646 w 1230"/>
              <a:gd name="T41" fmla="*/ 2147483646 h 290"/>
              <a:gd name="T42" fmla="*/ 2147483646 w 1230"/>
              <a:gd name="T43" fmla="*/ 2147483646 h 290"/>
              <a:gd name="T44" fmla="*/ 2147483646 w 1230"/>
              <a:gd name="T45" fmla="*/ 2147483646 h 290"/>
              <a:gd name="T46" fmla="*/ 2147483646 w 1230"/>
              <a:gd name="T47" fmla="*/ 2147483646 h 290"/>
              <a:gd name="T48" fmla="*/ 2147483646 w 1230"/>
              <a:gd name="T49" fmla="*/ 2147483646 h 290"/>
              <a:gd name="T50" fmla="*/ 2147483646 w 1230"/>
              <a:gd name="T51" fmla="*/ 2147483646 h 290"/>
              <a:gd name="T52" fmla="*/ 2147483646 w 1230"/>
              <a:gd name="T53" fmla="*/ 2147483646 h 290"/>
              <a:gd name="T54" fmla="*/ 2147483646 w 1230"/>
              <a:gd name="T55" fmla="*/ 2147483646 h 290"/>
              <a:gd name="T56" fmla="*/ 2147483646 w 1230"/>
              <a:gd name="T57" fmla="*/ 2147483646 h 290"/>
              <a:gd name="T58" fmla="*/ 2147483646 w 1230"/>
              <a:gd name="T59" fmla="*/ 2147483646 h 290"/>
              <a:gd name="T60" fmla="*/ 2147483646 w 1230"/>
              <a:gd name="T61" fmla="*/ 2147483646 h 290"/>
              <a:gd name="T62" fmla="*/ 2147483646 w 1230"/>
              <a:gd name="T63" fmla="*/ 2147483646 h 290"/>
              <a:gd name="T64" fmla="*/ 2147483646 w 1230"/>
              <a:gd name="T65" fmla="*/ 2147483646 h 290"/>
              <a:gd name="T66" fmla="*/ 2147483646 w 1230"/>
              <a:gd name="T67" fmla="*/ 2147483646 h 290"/>
              <a:gd name="T68" fmla="*/ 2147483646 w 1230"/>
              <a:gd name="T69" fmla="*/ 2147483646 h 290"/>
              <a:gd name="T70" fmla="*/ 2147483646 w 1230"/>
              <a:gd name="T71" fmla="*/ 2147483646 h 290"/>
              <a:gd name="T72" fmla="*/ 2147483646 w 1230"/>
              <a:gd name="T73" fmla="*/ 2147483646 h 290"/>
              <a:gd name="T74" fmla="*/ 2147483646 w 1230"/>
              <a:gd name="T75" fmla="*/ 2147483646 h 290"/>
              <a:gd name="T76" fmla="*/ 2147483646 w 1230"/>
              <a:gd name="T77" fmla="*/ 2147483646 h 290"/>
              <a:gd name="T78" fmla="*/ 2147483646 w 1230"/>
              <a:gd name="T79" fmla="*/ 2147483646 h 290"/>
              <a:gd name="T80" fmla="*/ 2147483646 w 1230"/>
              <a:gd name="T81" fmla="*/ 2147483646 h 290"/>
              <a:gd name="T82" fmla="*/ 2147483646 w 1230"/>
              <a:gd name="T83" fmla="*/ 2147483646 h 290"/>
              <a:gd name="T84" fmla="*/ 2147483646 w 1230"/>
              <a:gd name="T85" fmla="*/ 2147483646 h 290"/>
              <a:gd name="T86" fmla="*/ 2147483646 w 1230"/>
              <a:gd name="T87" fmla="*/ 2147483646 h 290"/>
              <a:gd name="T88" fmla="*/ 2147483646 w 1230"/>
              <a:gd name="T89" fmla="*/ 2147483646 h 290"/>
              <a:gd name="T90" fmla="*/ 2147483646 w 1230"/>
              <a:gd name="T91" fmla="*/ 2147483646 h 290"/>
              <a:gd name="T92" fmla="*/ 2147483646 w 1230"/>
              <a:gd name="T93" fmla="*/ 2147483646 h 290"/>
              <a:gd name="T94" fmla="*/ 2147483646 w 1230"/>
              <a:gd name="T95" fmla="*/ 2147483646 h 290"/>
              <a:gd name="T96" fmla="*/ 2147483646 w 1230"/>
              <a:gd name="T97" fmla="*/ 2147483646 h 290"/>
              <a:gd name="T98" fmla="*/ 2147483646 w 1230"/>
              <a:gd name="T99" fmla="*/ 2147483646 h 290"/>
              <a:gd name="T100" fmla="*/ 2147483646 w 1230"/>
              <a:gd name="T101" fmla="*/ 2147483646 h 290"/>
              <a:gd name="T102" fmla="*/ 2147483646 w 1230"/>
              <a:gd name="T103" fmla="*/ 2147483646 h 290"/>
              <a:gd name="T104" fmla="*/ 2147483646 w 1230"/>
              <a:gd name="T105" fmla="*/ 2147483646 h 290"/>
              <a:gd name="T106" fmla="*/ 2147483646 w 1230"/>
              <a:gd name="T107" fmla="*/ 2147483646 h 290"/>
              <a:gd name="T108" fmla="*/ 2147483646 w 1230"/>
              <a:gd name="T109" fmla="*/ 2147483646 h 290"/>
              <a:gd name="T110" fmla="*/ 2147483646 w 1230"/>
              <a:gd name="T111" fmla="*/ 2147483646 h 290"/>
              <a:gd name="T112" fmla="*/ 2147483646 w 1230"/>
              <a:gd name="T113" fmla="*/ 2147483646 h 290"/>
              <a:gd name="T114" fmla="*/ 2147483646 w 1230"/>
              <a:gd name="T115" fmla="*/ 2147483646 h 290"/>
              <a:gd name="T116" fmla="*/ 2147483646 w 1230"/>
              <a:gd name="T117" fmla="*/ 2147483646 h 290"/>
              <a:gd name="T118" fmla="*/ 2147483646 w 1230"/>
              <a:gd name="T119" fmla="*/ 2147483646 h 290"/>
              <a:gd name="T120" fmla="*/ 2147483646 w 1230"/>
              <a:gd name="T121" fmla="*/ 2147483646 h 290"/>
              <a:gd name="T122" fmla="*/ 2147483646 w 1230"/>
              <a:gd name="T123" fmla="*/ 2147483646 h 290"/>
              <a:gd name="T124" fmla="*/ 2147483646 w 1230"/>
              <a:gd name="T125" fmla="*/ 0 h 290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1230" h="290">
                <a:moveTo>
                  <a:pt x="0" y="290"/>
                </a:moveTo>
                <a:lnTo>
                  <a:pt x="9" y="282"/>
                </a:lnTo>
                <a:lnTo>
                  <a:pt x="16" y="274"/>
                </a:lnTo>
                <a:lnTo>
                  <a:pt x="19" y="266"/>
                </a:lnTo>
                <a:lnTo>
                  <a:pt x="35" y="266"/>
                </a:lnTo>
                <a:lnTo>
                  <a:pt x="53" y="257"/>
                </a:lnTo>
                <a:lnTo>
                  <a:pt x="64" y="249"/>
                </a:lnTo>
                <a:lnTo>
                  <a:pt x="106" y="240"/>
                </a:lnTo>
                <a:lnTo>
                  <a:pt x="139" y="240"/>
                </a:lnTo>
                <a:lnTo>
                  <a:pt x="148" y="232"/>
                </a:lnTo>
                <a:lnTo>
                  <a:pt x="213" y="232"/>
                </a:lnTo>
                <a:lnTo>
                  <a:pt x="239" y="224"/>
                </a:lnTo>
                <a:lnTo>
                  <a:pt x="255" y="224"/>
                </a:lnTo>
                <a:lnTo>
                  <a:pt x="259" y="215"/>
                </a:lnTo>
                <a:lnTo>
                  <a:pt x="267" y="206"/>
                </a:lnTo>
                <a:lnTo>
                  <a:pt x="323" y="206"/>
                </a:lnTo>
                <a:lnTo>
                  <a:pt x="344" y="199"/>
                </a:lnTo>
                <a:lnTo>
                  <a:pt x="429" y="199"/>
                </a:lnTo>
                <a:lnTo>
                  <a:pt x="497" y="199"/>
                </a:lnTo>
                <a:lnTo>
                  <a:pt x="497" y="190"/>
                </a:lnTo>
                <a:lnTo>
                  <a:pt x="577" y="190"/>
                </a:lnTo>
                <a:lnTo>
                  <a:pt x="578" y="181"/>
                </a:lnTo>
                <a:lnTo>
                  <a:pt x="610" y="181"/>
                </a:lnTo>
                <a:lnTo>
                  <a:pt x="620" y="173"/>
                </a:lnTo>
                <a:lnTo>
                  <a:pt x="646" y="173"/>
                </a:lnTo>
                <a:lnTo>
                  <a:pt x="679" y="173"/>
                </a:lnTo>
                <a:lnTo>
                  <a:pt x="688" y="173"/>
                </a:lnTo>
                <a:lnTo>
                  <a:pt x="699" y="164"/>
                </a:lnTo>
                <a:lnTo>
                  <a:pt x="710" y="164"/>
                </a:lnTo>
                <a:lnTo>
                  <a:pt x="712" y="155"/>
                </a:lnTo>
                <a:lnTo>
                  <a:pt x="716" y="146"/>
                </a:lnTo>
                <a:lnTo>
                  <a:pt x="747" y="146"/>
                </a:lnTo>
                <a:lnTo>
                  <a:pt x="752" y="138"/>
                </a:lnTo>
                <a:lnTo>
                  <a:pt x="753" y="128"/>
                </a:lnTo>
                <a:lnTo>
                  <a:pt x="782" y="128"/>
                </a:lnTo>
                <a:lnTo>
                  <a:pt x="791" y="128"/>
                </a:lnTo>
                <a:lnTo>
                  <a:pt x="800" y="119"/>
                </a:lnTo>
                <a:lnTo>
                  <a:pt x="815" y="119"/>
                </a:lnTo>
                <a:lnTo>
                  <a:pt x="828" y="119"/>
                </a:lnTo>
                <a:lnTo>
                  <a:pt x="857" y="119"/>
                </a:lnTo>
                <a:lnTo>
                  <a:pt x="857" y="110"/>
                </a:lnTo>
                <a:lnTo>
                  <a:pt x="858" y="100"/>
                </a:lnTo>
                <a:lnTo>
                  <a:pt x="891" y="100"/>
                </a:lnTo>
                <a:lnTo>
                  <a:pt x="900" y="100"/>
                </a:lnTo>
                <a:lnTo>
                  <a:pt x="900" y="90"/>
                </a:lnTo>
                <a:lnTo>
                  <a:pt x="908" y="81"/>
                </a:lnTo>
                <a:lnTo>
                  <a:pt x="916" y="71"/>
                </a:lnTo>
                <a:lnTo>
                  <a:pt x="926" y="71"/>
                </a:lnTo>
                <a:lnTo>
                  <a:pt x="934" y="61"/>
                </a:lnTo>
                <a:lnTo>
                  <a:pt x="966" y="61"/>
                </a:lnTo>
                <a:lnTo>
                  <a:pt x="967" y="51"/>
                </a:lnTo>
                <a:lnTo>
                  <a:pt x="976" y="51"/>
                </a:lnTo>
                <a:lnTo>
                  <a:pt x="986" y="41"/>
                </a:lnTo>
                <a:lnTo>
                  <a:pt x="997" y="41"/>
                </a:lnTo>
                <a:lnTo>
                  <a:pt x="1147" y="41"/>
                </a:lnTo>
                <a:lnTo>
                  <a:pt x="1160" y="41"/>
                </a:lnTo>
                <a:lnTo>
                  <a:pt x="1164" y="30"/>
                </a:lnTo>
                <a:lnTo>
                  <a:pt x="1179" y="30"/>
                </a:lnTo>
                <a:lnTo>
                  <a:pt x="1179" y="20"/>
                </a:lnTo>
                <a:lnTo>
                  <a:pt x="1207" y="20"/>
                </a:lnTo>
                <a:lnTo>
                  <a:pt x="1207" y="9"/>
                </a:lnTo>
                <a:lnTo>
                  <a:pt x="1220" y="9"/>
                </a:lnTo>
                <a:lnTo>
                  <a:pt x="1230" y="0"/>
                </a:lnTo>
              </a:path>
            </a:pathLst>
          </a:custGeom>
          <a:noFill/>
          <a:ln w="28575" cmpd="sng">
            <a:solidFill>
              <a:srgbClr val="FFCC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</a:endParaRPr>
          </a:p>
        </p:txBody>
      </p:sp>
      <p:sp>
        <p:nvSpPr>
          <p:cNvPr id="163856" name="Freeform 21"/>
          <p:cNvSpPr>
            <a:spLocks/>
          </p:cNvSpPr>
          <p:nvPr/>
        </p:nvSpPr>
        <p:spPr bwMode="auto">
          <a:xfrm>
            <a:off x="7200901" y="2503489"/>
            <a:ext cx="1057275" cy="180975"/>
          </a:xfrm>
          <a:custGeom>
            <a:avLst/>
            <a:gdLst>
              <a:gd name="T0" fmla="*/ 2147483646 w 2458"/>
              <a:gd name="T1" fmla="*/ 2147483646 h 363"/>
              <a:gd name="T2" fmla="*/ 2147483646 w 2458"/>
              <a:gd name="T3" fmla="*/ 2147483646 h 363"/>
              <a:gd name="T4" fmla="*/ 2147483646 w 2458"/>
              <a:gd name="T5" fmla="*/ 2147483646 h 363"/>
              <a:gd name="T6" fmla="*/ 2147483646 w 2458"/>
              <a:gd name="T7" fmla="*/ 2147483646 h 363"/>
              <a:gd name="T8" fmla="*/ 2147483646 w 2458"/>
              <a:gd name="T9" fmla="*/ 2147483646 h 363"/>
              <a:gd name="T10" fmla="*/ 2147483646 w 2458"/>
              <a:gd name="T11" fmla="*/ 2147483646 h 363"/>
              <a:gd name="T12" fmla="*/ 2147483646 w 2458"/>
              <a:gd name="T13" fmla="*/ 2147483646 h 363"/>
              <a:gd name="T14" fmla="*/ 2147483646 w 2458"/>
              <a:gd name="T15" fmla="*/ 2147483646 h 363"/>
              <a:gd name="T16" fmla="*/ 2147483646 w 2458"/>
              <a:gd name="T17" fmla="*/ 2147483646 h 363"/>
              <a:gd name="T18" fmla="*/ 2147483646 w 2458"/>
              <a:gd name="T19" fmla="*/ 2147483646 h 363"/>
              <a:gd name="T20" fmla="*/ 2147483646 w 2458"/>
              <a:gd name="T21" fmla="*/ 2147483646 h 363"/>
              <a:gd name="T22" fmla="*/ 2147483646 w 2458"/>
              <a:gd name="T23" fmla="*/ 2147483646 h 363"/>
              <a:gd name="T24" fmla="*/ 2147483646 w 2458"/>
              <a:gd name="T25" fmla="*/ 2147483646 h 363"/>
              <a:gd name="T26" fmla="*/ 2147483646 w 2458"/>
              <a:gd name="T27" fmla="*/ 2147483646 h 363"/>
              <a:gd name="T28" fmla="*/ 2147483646 w 2458"/>
              <a:gd name="T29" fmla="*/ 2147483646 h 363"/>
              <a:gd name="T30" fmla="*/ 2147483646 w 2458"/>
              <a:gd name="T31" fmla="*/ 2147483646 h 363"/>
              <a:gd name="T32" fmla="*/ 2147483646 w 2458"/>
              <a:gd name="T33" fmla="*/ 2147483646 h 363"/>
              <a:gd name="T34" fmla="*/ 2147483646 w 2458"/>
              <a:gd name="T35" fmla="*/ 2147483646 h 363"/>
              <a:gd name="T36" fmla="*/ 2147483646 w 2458"/>
              <a:gd name="T37" fmla="*/ 2147483646 h 363"/>
              <a:gd name="T38" fmla="*/ 2147483646 w 2458"/>
              <a:gd name="T39" fmla="*/ 2147483646 h 363"/>
              <a:gd name="T40" fmla="*/ 2147483646 w 2458"/>
              <a:gd name="T41" fmla="*/ 2147483646 h 363"/>
              <a:gd name="T42" fmla="*/ 2147483646 w 2458"/>
              <a:gd name="T43" fmla="*/ 2147483646 h 363"/>
              <a:gd name="T44" fmla="*/ 2147483646 w 2458"/>
              <a:gd name="T45" fmla="*/ 2147483646 h 363"/>
              <a:gd name="T46" fmla="*/ 2147483646 w 2458"/>
              <a:gd name="T47" fmla="*/ 2147483646 h 363"/>
              <a:gd name="T48" fmla="*/ 2147483646 w 2458"/>
              <a:gd name="T49" fmla="*/ 2147483646 h 363"/>
              <a:gd name="T50" fmla="*/ 2147483646 w 2458"/>
              <a:gd name="T51" fmla="*/ 2147483646 h 363"/>
              <a:gd name="T52" fmla="*/ 2147483646 w 2458"/>
              <a:gd name="T53" fmla="*/ 2147483646 h 363"/>
              <a:gd name="T54" fmla="*/ 2147483646 w 2458"/>
              <a:gd name="T55" fmla="*/ 2147483646 h 363"/>
              <a:gd name="T56" fmla="*/ 2147483646 w 2458"/>
              <a:gd name="T57" fmla="*/ 2147483646 h 363"/>
              <a:gd name="T58" fmla="*/ 2147483646 w 2458"/>
              <a:gd name="T59" fmla="*/ 2147483646 h 363"/>
              <a:gd name="T60" fmla="*/ 2147483646 w 2458"/>
              <a:gd name="T61" fmla="*/ 2147483646 h 363"/>
              <a:gd name="T62" fmla="*/ 2147483646 w 2458"/>
              <a:gd name="T63" fmla="*/ 2147483646 h 363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458" h="363">
                <a:moveTo>
                  <a:pt x="0" y="363"/>
                </a:moveTo>
                <a:lnTo>
                  <a:pt x="4" y="352"/>
                </a:lnTo>
                <a:lnTo>
                  <a:pt x="22" y="352"/>
                </a:lnTo>
                <a:lnTo>
                  <a:pt x="54" y="352"/>
                </a:lnTo>
                <a:lnTo>
                  <a:pt x="55" y="342"/>
                </a:lnTo>
                <a:lnTo>
                  <a:pt x="99" y="342"/>
                </a:lnTo>
                <a:lnTo>
                  <a:pt x="109" y="331"/>
                </a:lnTo>
                <a:lnTo>
                  <a:pt x="280" y="331"/>
                </a:lnTo>
                <a:lnTo>
                  <a:pt x="295" y="320"/>
                </a:lnTo>
                <a:lnTo>
                  <a:pt x="304" y="309"/>
                </a:lnTo>
                <a:lnTo>
                  <a:pt x="354" y="309"/>
                </a:lnTo>
                <a:lnTo>
                  <a:pt x="370" y="298"/>
                </a:lnTo>
                <a:lnTo>
                  <a:pt x="460" y="298"/>
                </a:lnTo>
                <a:lnTo>
                  <a:pt x="465" y="289"/>
                </a:lnTo>
                <a:lnTo>
                  <a:pt x="482" y="289"/>
                </a:lnTo>
                <a:lnTo>
                  <a:pt x="491" y="289"/>
                </a:lnTo>
                <a:lnTo>
                  <a:pt x="507" y="289"/>
                </a:lnTo>
                <a:lnTo>
                  <a:pt x="509" y="277"/>
                </a:lnTo>
                <a:lnTo>
                  <a:pt x="521" y="266"/>
                </a:lnTo>
                <a:lnTo>
                  <a:pt x="604" y="266"/>
                </a:lnTo>
                <a:lnTo>
                  <a:pt x="630" y="255"/>
                </a:lnTo>
                <a:lnTo>
                  <a:pt x="642" y="255"/>
                </a:lnTo>
                <a:lnTo>
                  <a:pt x="646" y="243"/>
                </a:lnTo>
                <a:lnTo>
                  <a:pt x="783" y="243"/>
                </a:lnTo>
                <a:lnTo>
                  <a:pt x="791" y="232"/>
                </a:lnTo>
                <a:lnTo>
                  <a:pt x="816" y="232"/>
                </a:lnTo>
                <a:lnTo>
                  <a:pt x="831" y="221"/>
                </a:lnTo>
                <a:lnTo>
                  <a:pt x="927" y="221"/>
                </a:lnTo>
                <a:lnTo>
                  <a:pt x="937" y="209"/>
                </a:lnTo>
                <a:lnTo>
                  <a:pt x="959" y="209"/>
                </a:lnTo>
                <a:lnTo>
                  <a:pt x="962" y="198"/>
                </a:lnTo>
                <a:lnTo>
                  <a:pt x="1037" y="198"/>
                </a:lnTo>
                <a:lnTo>
                  <a:pt x="1041" y="186"/>
                </a:lnTo>
                <a:lnTo>
                  <a:pt x="1105" y="186"/>
                </a:lnTo>
                <a:lnTo>
                  <a:pt x="1115" y="176"/>
                </a:lnTo>
                <a:lnTo>
                  <a:pt x="1238" y="176"/>
                </a:lnTo>
                <a:lnTo>
                  <a:pt x="1239" y="164"/>
                </a:lnTo>
                <a:lnTo>
                  <a:pt x="1348" y="164"/>
                </a:lnTo>
                <a:lnTo>
                  <a:pt x="1348" y="153"/>
                </a:lnTo>
                <a:lnTo>
                  <a:pt x="1369" y="142"/>
                </a:lnTo>
                <a:lnTo>
                  <a:pt x="1426" y="142"/>
                </a:lnTo>
                <a:lnTo>
                  <a:pt x="1448" y="130"/>
                </a:lnTo>
                <a:lnTo>
                  <a:pt x="1502" y="130"/>
                </a:lnTo>
                <a:lnTo>
                  <a:pt x="1504" y="118"/>
                </a:lnTo>
                <a:lnTo>
                  <a:pt x="1577" y="118"/>
                </a:lnTo>
                <a:lnTo>
                  <a:pt x="1587" y="107"/>
                </a:lnTo>
                <a:lnTo>
                  <a:pt x="1892" y="107"/>
                </a:lnTo>
                <a:lnTo>
                  <a:pt x="1893" y="95"/>
                </a:lnTo>
                <a:lnTo>
                  <a:pt x="2001" y="95"/>
                </a:lnTo>
                <a:lnTo>
                  <a:pt x="2001" y="83"/>
                </a:lnTo>
                <a:lnTo>
                  <a:pt x="2075" y="83"/>
                </a:lnTo>
                <a:lnTo>
                  <a:pt x="2079" y="72"/>
                </a:lnTo>
                <a:lnTo>
                  <a:pt x="2086" y="60"/>
                </a:lnTo>
                <a:lnTo>
                  <a:pt x="2115" y="60"/>
                </a:lnTo>
                <a:lnTo>
                  <a:pt x="2115" y="48"/>
                </a:lnTo>
                <a:lnTo>
                  <a:pt x="2222" y="48"/>
                </a:lnTo>
                <a:lnTo>
                  <a:pt x="2227" y="37"/>
                </a:lnTo>
                <a:lnTo>
                  <a:pt x="2254" y="37"/>
                </a:lnTo>
                <a:lnTo>
                  <a:pt x="2282" y="37"/>
                </a:lnTo>
                <a:lnTo>
                  <a:pt x="2285" y="25"/>
                </a:lnTo>
                <a:lnTo>
                  <a:pt x="2356" y="25"/>
                </a:lnTo>
                <a:lnTo>
                  <a:pt x="2357" y="13"/>
                </a:lnTo>
                <a:lnTo>
                  <a:pt x="2435" y="13"/>
                </a:lnTo>
                <a:lnTo>
                  <a:pt x="2458" y="13"/>
                </a:lnTo>
                <a:lnTo>
                  <a:pt x="2458" y="0"/>
                </a:lnTo>
              </a:path>
            </a:pathLst>
          </a:custGeom>
          <a:noFill/>
          <a:ln w="28575" cmpd="sng">
            <a:solidFill>
              <a:srgbClr val="FFCC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</a:endParaRPr>
          </a:p>
        </p:txBody>
      </p:sp>
      <p:sp>
        <p:nvSpPr>
          <p:cNvPr id="163857" name="Freeform 22"/>
          <p:cNvSpPr>
            <a:spLocks/>
          </p:cNvSpPr>
          <p:nvPr/>
        </p:nvSpPr>
        <p:spPr bwMode="auto">
          <a:xfrm>
            <a:off x="8258176" y="2503488"/>
            <a:ext cx="47625" cy="0"/>
          </a:xfrm>
          <a:custGeom>
            <a:avLst/>
            <a:gdLst>
              <a:gd name="T0" fmla="*/ 0 w 111"/>
              <a:gd name="T1" fmla="*/ 2147483646 w 111"/>
              <a:gd name="T2" fmla="*/ 2147483646 w 111"/>
              <a:gd name="T3" fmla="*/ 2147483646 w 111"/>
              <a:gd name="T4" fmla="*/ 2147483646 w 111"/>
              <a:gd name="T5" fmla="*/ 2147483646 w 111"/>
              <a:gd name="T6" fmla="*/ 0 60000 65536"/>
              <a:gd name="T7" fmla="*/ 0 60000 6553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6">
                <a:pos x="T0" y="0"/>
              </a:cxn>
              <a:cxn ang="T7">
                <a:pos x="T1" y="0"/>
              </a:cxn>
              <a:cxn ang="T8">
                <a:pos x="T2" y="0"/>
              </a:cxn>
              <a:cxn ang="T9">
                <a:pos x="T3" y="0"/>
              </a:cxn>
              <a:cxn ang="T10">
                <a:pos x="T4" y="0"/>
              </a:cxn>
              <a:cxn ang="T11">
                <a:pos x="T5" y="0"/>
              </a:cxn>
            </a:cxnLst>
            <a:rect l="0" t="0" r="r" b="b"/>
            <a:pathLst>
              <a:path w="111">
                <a:moveTo>
                  <a:pt x="0" y="0"/>
                </a:moveTo>
                <a:lnTo>
                  <a:pt x="10" y="0"/>
                </a:lnTo>
                <a:lnTo>
                  <a:pt x="38" y="0"/>
                </a:lnTo>
                <a:lnTo>
                  <a:pt x="77" y="0"/>
                </a:lnTo>
                <a:lnTo>
                  <a:pt x="86" y="0"/>
                </a:lnTo>
                <a:lnTo>
                  <a:pt x="111" y="0"/>
                </a:lnTo>
              </a:path>
            </a:pathLst>
          </a:custGeom>
          <a:noFill/>
          <a:ln w="28575" cmpd="sng">
            <a:solidFill>
              <a:srgbClr val="FFCC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</a:endParaRPr>
          </a:p>
        </p:txBody>
      </p:sp>
      <p:sp>
        <p:nvSpPr>
          <p:cNvPr id="186386" name="Text Box 101"/>
          <p:cNvSpPr txBox="1">
            <a:spLocks noChangeArrowheads="1"/>
          </p:cNvSpPr>
          <p:nvPr/>
        </p:nvSpPr>
        <p:spPr bwMode="auto">
          <a:xfrm>
            <a:off x="9334212" y="1492251"/>
            <a:ext cx="1011815" cy="1163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defTabSz="457200" eaLnBrk="1" fontAlgn="base" hangingPunct="1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lang="en-GB" altLang="en-US" sz="1200" b="1">
                <a:solidFill>
                  <a:srgbClr val="FFFFFF"/>
                </a:solidFill>
              </a:rPr>
              <a:t/>
            </a:r>
            <a:br>
              <a:rPr lang="en-GB" altLang="en-US" sz="1200" b="1">
                <a:solidFill>
                  <a:srgbClr val="FFFFFF"/>
                </a:solidFill>
              </a:rPr>
            </a:br>
            <a:r>
              <a:rPr lang="en-GB" altLang="en-US" sz="1200" b="1">
                <a:solidFill>
                  <a:srgbClr val="FFFFFF"/>
                </a:solidFill>
              </a:rPr>
              <a:t>HR 0.84 </a:t>
            </a:r>
          </a:p>
          <a:p>
            <a:pPr algn="ctr" defTabSz="457200" eaLnBrk="1" fontAlgn="base" hangingPunct="1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lang="en-GB" altLang="en-US" sz="1200" b="1">
                <a:solidFill>
                  <a:srgbClr val="FFFFFF"/>
                </a:solidFill>
              </a:rPr>
              <a:t>(0.77–0.92) </a:t>
            </a:r>
          </a:p>
          <a:p>
            <a:pPr algn="ctr" defTabSz="457200" eaLnBrk="1" fontAlgn="base" hangingPunct="1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lang="en-GB" altLang="en-US" sz="1200" b="1">
                <a:solidFill>
                  <a:srgbClr val="FFFFFF"/>
                </a:solidFill>
              </a:rPr>
              <a:t>p=0.0003</a:t>
            </a:r>
            <a:br>
              <a:rPr lang="en-GB" altLang="en-US" sz="1200" b="1">
                <a:solidFill>
                  <a:srgbClr val="FFFFFF"/>
                </a:solidFill>
              </a:rPr>
            </a:br>
            <a:r>
              <a:rPr lang="en-GB" altLang="en-US" sz="1200" b="1">
                <a:solidFill>
                  <a:srgbClr val="FFFFFF"/>
                </a:solidFill>
              </a:rPr>
              <a:t/>
            </a:r>
            <a:br>
              <a:rPr lang="en-GB" altLang="en-US" sz="1200" b="1">
                <a:solidFill>
                  <a:srgbClr val="FFFFFF"/>
                </a:solidFill>
              </a:rPr>
            </a:br>
            <a:r>
              <a:rPr lang="en-US" altLang="en-US" sz="1200" b="1">
                <a:solidFill>
                  <a:srgbClr val="FFFFFF"/>
                </a:solidFill>
                <a:cs typeface="Arial" pitchFamily="34" charset="0"/>
              </a:rPr>
              <a:t>NNT = 54</a:t>
            </a:r>
            <a:endParaRPr lang="en-GB" altLang="en-US" sz="1200" b="1">
              <a:solidFill>
                <a:srgbClr val="FFFFFF"/>
              </a:solidFill>
            </a:endParaRPr>
          </a:p>
        </p:txBody>
      </p:sp>
      <p:sp>
        <p:nvSpPr>
          <p:cNvPr id="186387" name="Text Box 102"/>
          <p:cNvSpPr txBox="1">
            <a:spLocks noChangeArrowheads="1"/>
          </p:cNvSpPr>
          <p:nvPr/>
        </p:nvSpPr>
        <p:spPr bwMode="auto">
          <a:xfrm>
            <a:off x="2628901" y="6223001"/>
            <a:ext cx="570547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2000" i="1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>
              <a:defRPr sz="1200" b="1" i="1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>
              <a:defRPr sz="200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>
              <a:buFont typeface="Arial" charset="0"/>
              <a:defRPr sz="200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>
              <a:buFont typeface="Arial" charset="0"/>
              <a:defRPr sz="200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>
              <a:buFont typeface="Arial" charset="0"/>
              <a:defRPr sz="200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>
              <a:buFont typeface="Arial" charset="0"/>
              <a:defRPr sz="200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 algn="ctr" defTabSz="45720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GB" sz="1200" b="1">
                <a:solidFill>
                  <a:srgbClr val="FFFFFF"/>
                </a:solidFill>
              </a:rPr>
              <a:t>Days after randomization</a:t>
            </a:r>
          </a:p>
        </p:txBody>
      </p:sp>
      <p:sp>
        <p:nvSpPr>
          <p:cNvPr id="186388" name="Text Box 103"/>
          <p:cNvSpPr txBox="1">
            <a:spLocks noChangeArrowheads="1"/>
          </p:cNvSpPr>
          <p:nvPr/>
        </p:nvSpPr>
        <p:spPr bwMode="auto">
          <a:xfrm>
            <a:off x="2625057" y="5803901"/>
            <a:ext cx="26962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2000" i="1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>
              <a:defRPr sz="1200" b="1" i="1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>
              <a:defRPr sz="200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>
              <a:buFont typeface="Arial" charset="0"/>
              <a:defRPr sz="200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>
              <a:buFont typeface="Arial" charset="0"/>
              <a:defRPr sz="200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>
              <a:buFont typeface="Arial" charset="0"/>
              <a:defRPr sz="200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>
              <a:buFont typeface="Arial" charset="0"/>
              <a:defRPr sz="200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 algn="ctr" defTabSz="45720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GB" sz="1200" b="1">
                <a:solidFill>
                  <a:srgbClr val="FFFFFF"/>
                </a:solidFill>
              </a:rPr>
              <a:t>0</a:t>
            </a:r>
          </a:p>
        </p:txBody>
      </p:sp>
      <p:sp>
        <p:nvSpPr>
          <p:cNvPr id="186389" name="Text Box 104"/>
          <p:cNvSpPr txBox="1">
            <a:spLocks noChangeArrowheads="1"/>
          </p:cNvSpPr>
          <p:nvPr/>
        </p:nvSpPr>
        <p:spPr bwMode="auto">
          <a:xfrm>
            <a:off x="3507295" y="5803901"/>
            <a:ext cx="35458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2000" i="1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>
              <a:defRPr sz="1200" b="1" i="1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>
              <a:defRPr sz="200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>
              <a:buFont typeface="Arial" charset="0"/>
              <a:defRPr sz="200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>
              <a:buFont typeface="Arial" charset="0"/>
              <a:defRPr sz="200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>
              <a:buFont typeface="Arial" charset="0"/>
              <a:defRPr sz="200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>
              <a:buFont typeface="Arial" charset="0"/>
              <a:defRPr sz="200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 algn="ctr" defTabSz="45720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GB" sz="1200" b="1">
                <a:solidFill>
                  <a:srgbClr val="FFFFFF"/>
                </a:solidFill>
              </a:rPr>
              <a:t>60</a:t>
            </a:r>
          </a:p>
        </p:txBody>
      </p:sp>
      <p:sp>
        <p:nvSpPr>
          <p:cNvPr id="186390" name="Text Box 105"/>
          <p:cNvSpPr txBox="1">
            <a:spLocks noChangeArrowheads="1"/>
          </p:cNvSpPr>
          <p:nvPr/>
        </p:nvSpPr>
        <p:spPr bwMode="auto">
          <a:xfrm>
            <a:off x="4391123" y="5803901"/>
            <a:ext cx="43954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2000" i="1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>
              <a:defRPr sz="1200" b="1" i="1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>
              <a:defRPr sz="200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>
              <a:buFont typeface="Arial" charset="0"/>
              <a:defRPr sz="200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>
              <a:buFont typeface="Arial" charset="0"/>
              <a:defRPr sz="200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>
              <a:buFont typeface="Arial" charset="0"/>
              <a:defRPr sz="200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>
              <a:buFont typeface="Arial" charset="0"/>
              <a:defRPr sz="200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 algn="ctr" defTabSz="45720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GB" sz="1200" b="1">
                <a:solidFill>
                  <a:srgbClr val="FFFFFF"/>
                </a:solidFill>
              </a:rPr>
              <a:t>120</a:t>
            </a:r>
          </a:p>
        </p:txBody>
      </p:sp>
      <p:sp>
        <p:nvSpPr>
          <p:cNvPr id="186391" name="Text Box 106"/>
          <p:cNvSpPr txBox="1">
            <a:spLocks noChangeArrowheads="1"/>
          </p:cNvSpPr>
          <p:nvPr/>
        </p:nvSpPr>
        <p:spPr bwMode="auto">
          <a:xfrm>
            <a:off x="5321398" y="5803901"/>
            <a:ext cx="43954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2000" i="1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>
              <a:defRPr sz="1200" b="1" i="1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>
              <a:defRPr sz="200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>
              <a:buFont typeface="Arial" charset="0"/>
              <a:defRPr sz="200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>
              <a:buFont typeface="Arial" charset="0"/>
              <a:defRPr sz="200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>
              <a:buFont typeface="Arial" charset="0"/>
              <a:defRPr sz="200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>
              <a:buFont typeface="Arial" charset="0"/>
              <a:defRPr sz="200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 algn="ctr" defTabSz="45720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GB" sz="1200" b="1">
                <a:solidFill>
                  <a:srgbClr val="FFFFFF"/>
                </a:solidFill>
              </a:rPr>
              <a:t>180</a:t>
            </a:r>
          </a:p>
        </p:txBody>
      </p:sp>
      <p:sp>
        <p:nvSpPr>
          <p:cNvPr id="186392" name="Text Box 107"/>
          <p:cNvSpPr txBox="1">
            <a:spLocks noChangeArrowheads="1"/>
          </p:cNvSpPr>
          <p:nvPr/>
        </p:nvSpPr>
        <p:spPr bwMode="auto">
          <a:xfrm>
            <a:off x="2180654" y="1608139"/>
            <a:ext cx="35458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2000" i="1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>
              <a:defRPr sz="1200" b="1" i="1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>
              <a:defRPr sz="200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>
              <a:buFont typeface="Arial" charset="0"/>
              <a:defRPr sz="200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>
              <a:buFont typeface="Arial" charset="0"/>
              <a:defRPr sz="200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>
              <a:buFont typeface="Arial" charset="0"/>
              <a:defRPr sz="200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>
              <a:buFont typeface="Arial" charset="0"/>
              <a:defRPr sz="200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 algn="r" defTabSz="45720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GB" sz="1200" b="1">
                <a:solidFill>
                  <a:srgbClr val="FFFFFF"/>
                </a:solidFill>
              </a:rPr>
              <a:t>12</a:t>
            </a:r>
          </a:p>
        </p:txBody>
      </p:sp>
      <p:sp>
        <p:nvSpPr>
          <p:cNvPr id="186393" name="Text Box 108"/>
          <p:cNvSpPr txBox="1">
            <a:spLocks noChangeArrowheads="1"/>
          </p:cNvSpPr>
          <p:nvPr/>
        </p:nvSpPr>
        <p:spPr bwMode="auto">
          <a:xfrm>
            <a:off x="2214518" y="1916114"/>
            <a:ext cx="34612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2000" i="1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>
              <a:defRPr sz="1200" b="1" i="1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>
              <a:defRPr sz="200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>
              <a:buFont typeface="Arial" charset="0"/>
              <a:defRPr sz="200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>
              <a:buFont typeface="Arial" charset="0"/>
              <a:defRPr sz="200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>
              <a:buFont typeface="Arial" charset="0"/>
              <a:defRPr sz="200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>
              <a:buFont typeface="Arial" charset="0"/>
              <a:defRPr sz="200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 algn="r" defTabSz="45720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GB" sz="1200" b="1">
                <a:solidFill>
                  <a:srgbClr val="FFFFFF"/>
                </a:solidFill>
              </a:rPr>
              <a:t>11</a:t>
            </a:r>
          </a:p>
        </p:txBody>
      </p:sp>
      <p:sp>
        <p:nvSpPr>
          <p:cNvPr id="186394" name="Text Box 109"/>
          <p:cNvSpPr txBox="1">
            <a:spLocks noChangeArrowheads="1"/>
          </p:cNvSpPr>
          <p:nvPr/>
        </p:nvSpPr>
        <p:spPr bwMode="auto">
          <a:xfrm>
            <a:off x="2174304" y="2225676"/>
            <a:ext cx="35458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2000" i="1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>
              <a:defRPr sz="1200" b="1" i="1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>
              <a:defRPr sz="200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>
              <a:buFont typeface="Arial" charset="0"/>
              <a:defRPr sz="200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>
              <a:buFont typeface="Arial" charset="0"/>
              <a:defRPr sz="200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>
              <a:buFont typeface="Arial" charset="0"/>
              <a:defRPr sz="200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>
              <a:buFont typeface="Arial" charset="0"/>
              <a:defRPr sz="200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 algn="r" defTabSz="45720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GB" sz="1200" b="1">
                <a:solidFill>
                  <a:srgbClr val="FFFFFF"/>
                </a:solidFill>
              </a:rPr>
              <a:t>10</a:t>
            </a:r>
          </a:p>
        </p:txBody>
      </p:sp>
      <p:sp>
        <p:nvSpPr>
          <p:cNvPr id="186395" name="Text Box 110"/>
          <p:cNvSpPr txBox="1">
            <a:spLocks noChangeArrowheads="1"/>
          </p:cNvSpPr>
          <p:nvPr/>
        </p:nvSpPr>
        <p:spPr bwMode="auto">
          <a:xfrm>
            <a:off x="2259262" y="2533651"/>
            <a:ext cx="269626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2000" i="1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>
              <a:defRPr sz="1200" b="1" i="1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>
              <a:defRPr sz="200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>
              <a:buFont typeface="Arial" charset="0"/>
              <a:defRPr sz="200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>
              <a:buFont typeface="Arial" charset="0"/>
              <a:defRPr sz="200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>
              <a:buFont typeface="Arial" charset="0"/>
              <a:defRPr sz="200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>
              <a:buFont typeface="Arial" charset="0"/>
              <a:defRPr sz="200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 algn="r" defTabSz="45720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GB" sz="1200" b="1">
                <a:solidFill>
                  <a:srgbClr val="FFFFFF"/>
                </a:solidFill>
              </a:rPr>
              <a:t>9</a:t>
            </a:r>
          </a:p>
        </p:txBody>
      </p:sp>
      <p:sp>
        <p:nvSpPr>
          <p:cNvPr id="186396" name="Text Box 111"/>
          <p:cNvSpPr txBox="1">
            <a:spLocks noChangeArrowheads="1"/>
          </p:cNvSpPr>
          <p:nvPr/>
        </p:nvSpPr>
        <p:spPr bwMode="auto">
          <a:xfrm>
            <a:off x="2259262" y="2844801"/>
            <a:ext cx="269626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2000" i="1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>
              <a:defRPr sz="1200" b="1" i="1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>
              <a:defRPr sz="200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>
              <a:buFont typeface="Arial" charset="0"/>
              <a:defRPr sz="200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>
              <a:buFont typeface="Arial" charset="0"/>
              <a:defRPr sz="200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>
              <a:buFont typeface="Arial" charset="0"/>
              <a:defRPr sz="200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>
              <a:buFont typeface="Arial" charset="0"/>
              <a:defRPr sz="200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 algn="r" defTabSz="45720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GB" sz="1200" b="1">
                <a:solidFill>
                  <a:srgbClr val="FFFFFF"/>
                </a:solidFill>
              </a:rPr>
              <a:t>8</a:t>
            </a:r>
          </a:p>
        </p:txBody>
      </p:sp>
      <p:sp>
        <p:nvSpPr>
          <p:cNvPr id="186397" name="Text Box 112"/>
          <p:cNvSpPr txBox="1">
            <a:spLocks noChangeArrowheads="1"/>
          </p:cNvSpPr>
          <p:nvPr/>
        </p:nvSpPr>
        <p:spPr bwMode="auto">
          <a:xfrm>
            <a:off x="2259262" y="3154364"/>
            <a:ext cx="269626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2000" i="1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>
              <a:defRPr sz="1200" b="1" i="1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>
              <a:defRPr sz="200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>
              <a:buFont typeface="Arial" charset="0"/>
              <a:defRPr sz="200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>
              <a:buFont typeface="Arial" charset="0"/>
              <a:defRPr sz="200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>
              <a:buFont typeface="Arial" charset="0"/>
              <a:defRPr sz="200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>
              <a:buFont typeface="Arial" charset="0"/>
              <a:defRPr sz="200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 algn="r" defTabSz="45720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GB" sz="1200" b="1">
                <a:solidFill>
                  <a:srgbClr val="FFFFFF"/>
                </a:solidFill>
              </a:rPr>
              <a:t>7</a:t>
            </a:r>
          </a:p>
        </p:txBody>
      </p:sp>
      <p:sp>
        <p:nvSpPr>
          <p:cNvPr id="186398" name="Text Box 113"/>
          <p:cNvSpPr txBox="1">
            <a:spLocks noChangeArrowheads="1"/>
          </p:cNvSpPr>
          <p:nvPr/>
        </p:nvSpPr>
        <p:spPr bwMode="auto">
          <a:xfrm>
            <a:off x="2259262" y="3463926"/>
            <a:ext cx="269626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2000" i="1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>
              <a:defRPr sz="1200" b="1" i="1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>
              <a:defRPr sz="200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>
              <a:buFont typeface="Arial" charset="0"/>
              <a:defRPr sz="200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>
              <a:buFont typeface="Arial" charset="0"/>
              <a:defRPr sz="200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>
              <a:buFont typeface="Arial" charset="0"/>
              <a:defRPr sz="200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>
              <a:buFont typeface="Arial" charset="0"/>
              <a:defRPr sz="200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 algn="r" defTabSz="45720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GB" sz="1200" b="1">
                <a:solidFill>
                  <a:srgbClr val="FFFFFF"/>
                </a:solidFill>
              </a:rPr>
              <a:t>6</a:t>
            </a:r>
          </a:p>
        </p:txBody>
      </p:sp>
      <p:sp>
        <p:nvSpPr>
          <p:cNvPr id="186399" name="Text Box 114"/>
          <p:cNvSpPr txBox="1">
            <a:spLocks noChangeArrowheads="1"/>
          </p:cNvSpPr>
          <p:nvPr/>
        </p:nvSpPr>
        <p:spPr bwMode="auto">
          <a:xfrm>
            <a:off x="2259262" y="3770314"/>
            <a:ext cx="269626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2000" i="1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>
              <a:defRPr sz="1200" b="1" i="1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>
              <a:defRPr sz="200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>
              <a:buFont typeface="Arial" charset="0"/>
              <a:defRPr sz="200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>
              <a:buFont typeface="Arial" charset="0"/>
              <a:defRPr sz="200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>
              <a:buFont typeface="Arial" charset="0"/>
              <a:defRPr sz="200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>
              <a:buFont typeface="Arial" charset="0"/>
              <a:defRPr sz="200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 algn="r" defTabSz="45720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GB" sz="1200" b="1">
                <a:solidFill>
                  <a:srgbClr val="FFFFFF"/>
                </a:solidFill>
              </a:rPr>
              <a:t>5</a:t>
            </a:r>
          </a:p>
        </p:txBody>
      </p:sp>
      <p:sp>
        <p:nvSpPr>
          <p:cNvPr id="186400" name="Text Box 115"/>
          <p:cNvSpPr txBox="1">
            <a:spLocks noChangeArrowheads="1"/>
          </p:cNvSpPr>
          <p:nvPr/>
        </p:nvSpPr>
        <p:spPr bwMode="auto">
          <a:xfrm>
            <a:off x="2259262" y="4081464"/>
            <a:ext cx="269626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2000" i="1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>
              <a:defRPr sz="1200" b="1" i="1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>
              <a:defRPr sz="200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>
              <a:buFont typeface="Arial" charset="0"/>
              <a:defRPr sz="200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>
              <a:buFont typeface="Arial" charset="0"/>
              <a:defRPr sz="200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>
              <a:buFont typeface="Arial" charset="0"/>
              <a:defRPr sz="200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>
              <a:buFont typeface="Arial" charset="0"/>
              <a:defRPr sz="200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 algn="r" defTabSz="45720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GB" sz="1200" b="1">
                <a:solidFill>
                  <a:srgbClr val="FFFFFF"/>
                </a:solidFill>
              </a:rPr>
              <a:t>4</a:t>
            </a:r>
          </a:p>
        </p:txBody>
      </p:sp>
      <p:sp>
        <p:nvSpPr>
          <p:cNvPr id="186401" name="Text Box 116"/>
          <p:cNvSpPr txBox="1">
            <a:spLocks noChangeArrowheads="1"/>
          </p:cNvSpPr>
          <p:nvPr/>
        </p:nvSpPr>
        <p:spPr bwMode="auto">
          <a:xfrm>
            <a:off x="2262437" y="4391026"/>
            <a:ext cx="269626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2000" i="1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>
              <a:defRPr sz="1200" b="1" i="1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>
              <a:defRPr sz="200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>
              <a:buFont typeface="Arial" charset="0"/>
              <a:defRPr sz="200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>
              <a:buFont typeface="Arial" charset="0"/>
              <a:defRPr sz="200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>
              <a:buFont typeface="Arial" charset="0"/>
              <a:defRPr sz="200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>
              <a:buFont typeface="Arial" charset="0"/>
              <a:defRPr sz="200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 algn="r" defTabSz="45720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GB" sz="1200" b="1">
                <a:solidFill>
                  <a:srgbClr val="FFFFFF"/>
                </a:solidFill>
              </a:rPr>
              <a:t>3</a:t>
            </a:r>
          </a:p>
        </p:txBody>
      </p:sp>
      <p:sp>
        <p:nvSpPr>
          <p:cNvPr id="186402" name="Text Box 117"/>
          <p:cNvSpPr txBox="1">
            <a:spLocks noChangeArrowheads="1"/>
          </p:cNvSpPr>
          <p:nvPr/>
        </p:nvSpPr>
        <p:spPr bwMode="auto">
          <a:xfrm>
            <a:off x="2259262" y="4699001"/>
            <a:ext cx="269626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2000" i="1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>
              <a:defRPr sz="1200" b="1" i="1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>
              <a:defRPr sz="200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>
              <a:buFont typeface="Arial" charset="0"/>
              <a:defRPr sz="200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>
              <a:buFont typeface="Arial" charset="0"/>
              <a:defRPr sz="200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>
              <a:buFont typeface="Arial" charset="0"/>
              <a:defRPr sz="200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>
              <a:buFont typeface="Arial" charset="0"/>
              <a:defRPr sz="200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 algn="r" defTabSz="45720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GB" sz="1200" b="1">
                <a:solidFill>
                  <a:srgbClr val="FFFFFF"/>
                </a:solidFill>
              </a:rPr>
              <a:t>2</a:t>
            </a:r>
          </a:p>
        </p:txBody>
      </p:sp>
      <p:sp>
        <p:nvSpPr>
          <p:cNvPr id="186403" name="Text Box 118"/>
          <p:cNvSpPr txBox="1">
            <a:spLocks noChangeArrowheads="1"/>
          </p:cNvSpPr>
          <p:nvPr/>
        </p:nvSpPr>
        <p:spPr bwMode="auto">
          <a:xfrm>
            <a:off x="2246314" y="5008564"/>
            <a:ext cx="26828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2000" i="1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>
              <a:defRPr sz="1200" b="1" i="1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>
              <a:defRPr sz="200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>
              <a:buFont typeface="Arial" charset="0"/>
              <a:defRPr sz="200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>
              <a:buFont typeface="Arial" charset="0"/>
              <a:defRPr sz="200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>
              <a:buFont typeface="Arial" charset="0"/>
              <a:defRPr sz="200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>
              <a:buFont typeface="Arial" charset="0"/>
              <a:defRPr sz="200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 algn="r" defTabSz="45720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GB" sz="1200" b="1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186404" name="Text Box 119"/>
          <p:cNvSpPr txBox="1">
            <a:spLocks noChangeArrowheads="1"/>
          </p:cNvSpPr>
          <p:nvPr/>
        </p:nvSpPr>
        <p:spPr bwMode="auto">
          <a:xfrm>
            <a:off x="2259262" y="5316539"/>
            <a:ext cx="269626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2000" i="1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>
              <a:defRPr sz="1200" b="1" i="1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>
              <a:defRPr sz="200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>
              <a:buFont typeface="Arial" charset="0"/>
              <a:defRPr sz="200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>
              <a:buFont typeface="Arial" charset="0"/>
              <a:defRPr sz="200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>
              <a:buFont typeface="Arial" charset="0"/>
              <a:defRPr sz="200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>
              <a:buFont typeface="Arial" charset="0"/>
              <a:defRPr sz="200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 algn="r" defTabSz="45720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GB" sz="1200" b="1">
                <a:solidFill>
                  <a:srgbClr val="FFFFFF"/>
                </a:solidFill>
              </a:rPr>
              <a:t>0</a:t>
            </a:r>
          </a:p>
        </p:txBody>
      </p:sp>
      <p:sp>
        <p:nvSpPr>
          <p:cNvPr id="186405" name="Text Box 120"/>
          <p:cNvSpPr txBox="1">
            <a:spLocks noChangeArrowheads="1"/>
          </p:cNvSpPr>
          <p:nvPr/>
        </p:nvSpPr>
        <p:spPr bwMode="auto">
          <a:xfrm rot="-5400000">
            <a:off x="-165100" y="3457189"/>
            <a:ext cx="418147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2000" i="1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>
              <a:defRPr sz="1200" b="1" i="1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>
              <a:defRPr sz="200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>
              <a:buFont typeface="Arial" charset="0"/>
              <a:defRPr sz="200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>
              <a:buFont typeface="Arial" charset="0"/>
              <a:defRPr sz="200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>
              <a:buFont typeface="Arial" charset="0"/>
              <a:defRPr sz="200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>
              <a:buFont typeface="Arial" charset="0"/>
              <a:defRPr sz="200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 algn="ctr" defTabSz="45720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GB" sz="1200" b="1">
                <a:solidFill>
                  <a:srgbClr val="FFFFFF"/>
                </a:solidFill>
              </a:rPr>
              <a:t>Cumulative incidence (%)</a:t>
            </a:r>
          </a:p>
        </p:txBody>
      </p:sp>
      <p:sp>
        <p:nvSpPr>
          <p:cNvPr id="186406" name="Text Box 121"/>
          <p:cNvSpPr txBox="1">
            <a:spLocks noChangeArrowheads="1"/>
          </p:cNvSpPr>
          <p:nvPr/>
        </p:nvSpPr>
        <p:spPr bwMode="auto">
          <a:xfrm>
            <a:off x="8432800" y="2284414"/>
            <a:ext cx="395288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2000" i="1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>
              <a:defRPr sz="1200" b="1" i="1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>
              <a:defRPr sz="200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>
              <a:buFont typeface="Arial" charset="0"/>
              <a:defRPr sz="200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>
              <a:buFont typeface="Arial" charset="0"/>
              <a:defRPr sz="200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>
              <a:buFont typeface="Arial" charset="0"/>
              <a:defRPr sz="200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>
              <a:buFont typeface="Arial" charset="0"/>
              <a:defRPr sz="200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 algn="ctr" defTabSz="45720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GB" sz="1200" b="1">
                <a:solidFill>
                  <a:srgbClr val="FFCC00"/>
                </a:solidFill>
              </a:rPr>
              <a:t>9.8</a:t>
            </a:r>
          </a:p>
        </p:txBody>
      </p:sp>
      <p:sp>
        <p:nvSpPr>
          <p:cNvPr id="186407" name="Text Box 122"/>
          <p:cNvSpPr txBox="1">
            <a:spLocks noChangeArrowheads="1"/>
          </p:cNvSpPr>
          <p:nvPr/>
        </p:nvSpPr>
        <p:spPr bwMode="auto">
          <a:xfrm>
            <a:off x="8437714" y="1706564"/>
            <a:ext cx="47436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2000" i="1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>
              <a:defRPr sz="1200" b="1" i="1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>
              <a:defRPr sz="200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>
              <a:buFont typeface="Arial" charset="0"/>
              <a:defRPr sz="200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>
              <a:buFont typeface="Arial" charset="0"/>
              <a:defRPr sz="200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>
              <a:buFont typeface="Arial" charset="0"/>
              <a:defRPr sz="200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>
              <a:buFont typeface="Arial" charset="0"/>
              <a:defRPr sz="200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 algn="ctr" defTabSz="45720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GB" sz="1200" b="1">
                <a:solidFill>
                  <a:srgbClr val="FFFFFF"/>
                </a:solidFill>
              </a:rPr>
              <a:t>11.7</a:t>
            </a:r>
          </a:p>
        </p:txBody>
      </p:sp>
      <p:sp>
        <p:nvSpPr>
          <p:cNvPr id="186408" name="Line 123"/>
          <p:cNvSpPr>
            <a:spLocks noChangeShapeType="1"/>
          </p:cNvSpPr>
          <p:nvPr/>
        </p:nvSpPr>
        <p:spPr bwMode="auto">
          <a:xfrm>
            <a:off x="2547938" y="5764213"/>
            <a:ext cx="5776912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sv-SE" sz="1400">
              <a:solidFill>
                <a:srgbClr val="FFFFFF"/>
              </a:solidFill>
            </a:endParaRPr>
          </a:p>
        </p:txBody>
      </p:sp>
      <p:sp>
        <p:nvSpPr>
          <p:cNvPr id="186409" name="Line 124"/>
          <p:cNvSpPr>
            <a:spLocks noChangeShapeType="1"/>
          </p:cNvSpPr>
          <p:nvPr/>
        </p:nvSpPr>
        <p:spPr bwMode="auto">
          <a:xfrm>
            <a:off x="2754313" y="5751513"/>
            <a:ext cx="0" cy="93662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sv-SE" sz="1400">
              <a:solidFill>
                <a:srgbClr val="FFFFFF"/>
              </a:solidFill>
            </a:endParaRPr>
          </a:p>
        </p:txBody>
      </p:sp>
      <p:sp>
        <p:nvSpPr>
          <p:cNvPr id="186410" name="Line 125"/>
          <p:cNvSpPr>
            <a:spLocks noChangeShapeType="1"/>
          </p:cNvSpPr>
          <p:nvPr/>
        </p:nvSpPr>
        <p:spPr bwMode="auto">
          <a:xfrm>
            <a:off x="3679825" y="5751513"/>
            <a:ext cx="0" cy="93662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sv-SE" sz="1400">
              <a:solidFill>
                <a:srgbClr val="FFFFFF"/>
              </a:solidFill>
            </a:endParaRPr>
          </a:p>
        </p:txBody>
      </p:sp>
      <p:sp>
        <p:nvSpPr>
          <p:cNvPr id="186411" name="Line 126"/>
          <p:cNvSpPr>
            <a:spLocks noChangeShapeType="1"/>
          </p:cNvSpPr>
          <p:nvPr/>
        </p:nvSpPr>
        <p:spPr bwMode="auto">
          <a:xfrm>
            <a:off x="4606925" y="5751513"/>
            <a:ext cx="0" cy="93662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sv-SE" sz="1400">
              <a:solidFill>
                <a:srgbClr val="FFFFFF"/>
              </a:solidFill>
            </a:endParaRPr>
          </a:p>
        </p:txBody>
      </p:sp>
      <p:sp>
        <p:nvSpPr>
          <p:cNvPr id="186412" name="Line 127"/>
          <p:cNvSpPr>
            <a:spLocks noChangeShapeType="1"/>
          </p:cNvSpPr>
          <p:nvPr/>
        </p:nvSpPr>
        <p:spPr bwMode="auto">
          <a:xfrm>
            <a:off x="5535613" y="5751513"/>
            <a:ext cx="0" cy="93662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sv-SE" sz="1400">
              <a:solidFill>
                <a:srgbClr val="FFFFFF"/>
              </a:solidFill>
            </a:endParaRPr>
          </a:p>
        </p:txBody>
      </p:sp>
      <p:sp>
        <p:nvSpPr>
          <p:cNvPr id="186413" name="Line 128"/>
          <p:cNvSpPr>
            <a:spLocks noChangeShapeType="1"/>
          </p:cNvSpPr>
          <p:nvPr/>
        </p:nvSpPr>
        <p:spPr bwMode="auto">
          <a:xfrm>
            <a:off x="2560638" y="1492251"/>
            <a:ext cx="0" cy="4289425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sv-SE" sz="1400">
              <a:solidFill>
                <a:srgbClr val="FFFFFF"/>
              </a:solidFill>
            </a:endParaRPr>
          </a:p>
        </p:txBody>
      </p:sp>
      <p:sp>
        <p:nvSpPr>
          <p:cNvPr id="186414" name="Line 129"/>
          <p:cNvSpPr>
            <a:spLocks noChangeShapeType="1"/>
          </p:cNvSpPr>
          <p:nvPr/>
        </p:nvSpPr>
        <p:spPr bwMode="auto">
          <a:xfrm>
            <a:off x="2489200" y="1511300"/>
            <a:ext cx="8255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sv-SE" sz="1400">
              <a:solidFill>
                <a:srgbClr val="FFFFFF"/>
              </a:solidFill>
            </a:endParaRPr>
          </a:p>
        </p:txBody>
      </p:sp>
      <p:sp>
        <p:nvSpPr>
          <p:cNvPr id="186415" name="Line 130"/>
          <p:cNvSpPr>
            <a:spLocks noChangeShapeType="1"/>
          </p:cNvSpPr>
          <p:nvPr/>
        </p:nvSpPr>
        <p:spPr bwMode="auto">
          <a:xfrm>
            <a:off x="2489200" y="1819275"/>
            <a:ext cx="76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sv-SE" sz="1400">
              <a:solidFill>
                <a:srgbClr val="FFFFFF"/>
              </a:solidFill>
            </a:endParaRPr>
          </a:p>
        </p:txBody>
      </p:sp>
      <p:sp>
        <p:nvSpPr>
          <p:cNvPr id="186416" name="Line 131"/>
          <p:cNvSpPr>
            <a:spLocks noChangeShapeType="1"/>
          </p:cNvSpPr>
          <p:nvPr/>
        </p:nvSpPr>
        <p:spPr bwMode="auto">
          <a:xfrm>
            <a:off x="2489200" y="2128838"/>
            <a:ext cx="76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sv-SE" sz="1400">
              <a:solidFill>
                <a:srgbClr val="FFFFFF"/>
              </a:solidFill>
            </a:endParaRPr>
          </a:p>
        </p:txBody>
      </p:sp>
      <p:sp>
        <p:nvSpPr>
          <p:cNvPr id="186417" name="Line 132"/>
          <p:cNvSpPr>
            <a:spLocks noChangeShapeType="1"/>
          </p:cNvSpPr>
          <p:nvPr/>
        </p:nvSpPr>
        <p:spPr bwMode="auto">
          <a:xfrm>
            <a:off x="2489200" y="2436813"/>
            <a:ext cx="76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sv-SE" sz="1400">
              <a:solidFill>
                <a:srgbClr val="FFFFFF"/>
              </a:solidFill>
            </a:endParaRPr>
          </a:p>
        </p:txBody>
      </p:sp>
      <p:sp>
        <p:nvSpPr>
          <p:cNvPr id="186418" name="Line 133"/>
          <p:cNvSpPr>
            <a:spLocks noChangeShapeType="1"/>
          </p:cNvSpPr>
          <p:nvPr/>
        </p:nvSpPr>
        <p:spPr bwMode="auto">
          <a:xfrm>
            <a:off x="2489200" y="2746375"/>
            <a:ext cx="76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sv-SE" sz="1400">
              <a:solidFill>
                <a:srgbClr val="FFFFFF"/>
              </a:solidFill>
            </a:endParaRPr>
          </a:p>
        </p:txBody>
      </p:sp>
      <p:sp>
        <p:nvSpPr>
          <p:cNvPr id="186419" name="Line 134"/>
          <p:cNvSpPr>
            <a:spLocks noChangeShapeType="1"/>
          </p:cNvSpPr>
          <p:nvPr/>
        </p:nvSpPr>
        <p:spPr bwMode="auto">
          <a:xfrm>
            <a:off x="2489200" y="3057525"/>
            <a:ext cx="76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sv-SE" sz="1400">
              <a:solidFill>
                <a:srgbClr val="FFFFFF"/>
              </a:solidFill>
            </a:endParaRPr>
          </a:p>
        </p:txBody>
      </p:sp>
      <p:sp>
        <p:nvSpPr>
          <p:cNvPr id="186420" name="Line 135"/>
          <p:cNvSpPr>
            <a:spLocks noChangeShapeType="1"/>
          </p:cNvSpPr>
          <p:nvPr/>
        </p:nvSpPr>
        <p:spPr bwMode="auto">
          <a:xfrm>
            <a:off x="2489200" y="3363913"/>
            <a:ext cx="76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sv-SE" sz="1400">
              <a:solidFill>
                <a:srgbClr val="FFFFFF"/>
              </a:solidFill>
            </a:endParaRPr>
          </a:p>
        </p:txBody>
      </p:sp>
      <p:sp>
        <p:nvSpPr>
          <p:cNvPr id="186421" name="Line 136"/>
          <p:cNvSpPr>
            <a:spLocks noChangeShapeType="1"/>
          </p:cNvSpPr>
          <p:nvPr/>
        </p:nvSpPr>
        <p:spPr bwMode="auto">
          <a:xfrm>
            <a:off x="2489200" y="3673475"/>
            <a:ext cx="76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sv-SE" sz="1400">
              <a:solidFill>
                <a:srgbClr val="FFFFFF"/>
              </a:solidFill>
            </a:endParaRPr>
          </a:p>
        </p:txBody>
      </p:sp>
      <p:sp>
        <p:nvSpPr>
          <p:cNvPr id="186422" name="Line 137"/>
          <p:cNvSpPr>
            <a:spLocks noChangeShapeType="1"/>
          </p:cNvSpPr>
          <p:nvPr/>
        </p:nvSpPr>
        <p:spPr bwMode="auto">
          <a:xfrm>
            <a:off x="2489200" y="3983038"/>
            <a:ext cx="76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sv-SE" sz="1400">
              <a:solidFill>
                <a:srgbClr val="FFFFFF"/>
              </a:solidFill>
            </a:endParaRPr>
          </a:p>
        </p:txBody>
      </p:sp>
      <p:sp>
        <p:nvSpPr>
          <p:cNvPr id="186423" name="Line 138"/>
          <p:cNvSpPr>
            <a:spLocks noChangeShapeType="1"/>
          </p:cNvSpPr>
          <p:nvPr/>
        </p:nvSpPr>
        <p:spPr bwMode="auto">
          <a:xfrm>
            <a:off x="2489200" y="4292600"/>
            <a:ext cx="76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sv-SE" sz="1400">
              <a:solidFill>
                <a:srgbClr val="FFFFFF"/>
              </a:solidFill>
            </a:endParaRPr>
          </a:p>
        </p:txBody>
      </p:sp>
      <p:sp>
        <p:nvSpPr>
          <p:cNvPr id="186424" name="Line 139"/>
          <p:cNvSpPr>
            <a:spLocks noChangeShapeType="1"/>
          </p:cNvSpPr>
          <p:nvPr/>
        </p:nvSpPr>
        <p:spPr bwMode="auto">
          <a:xfrm>
            <a:off x="2489200" y="4602163"/>
            <a:ext cx="76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sv-SE" sz="1400">
              <a:solidFill>
                <a:srgbClr val="FFFFFF"/>
              </a:solidFill>
            </a:endParaRPr>
          </a:p>
        </p:txBody>
      </p:sp>
      <p:sp>
        <p:nvSpPr>
          <p:cNvPr id="186425" name="Line 140"/>
          <p:cNvSpPr>
            <a:spLocks noChangeShapeType="1"/>
          </p:cNvSpPr>
          <p:nvPr/>
        </p:nvSpPr>
        <p:spPr bwMode="auto">
          <a:xfrm>
            <a:off x="2489200" y="4911725"/>
            <a:ext cx="76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sv-SE" sz="1400">
              <a:solidFill>
                <a:srgbClr val="FFFFFF"/>
              </a:solidFill>
            </a:endParaRPr>
          </a:p>
        </p:txBody>
      </p:sp>
      <p:sp>
        <p:nvSpPr>
          <p:cNvPr id="186426" name="Line 141"/>
          <p:cNvSpPr>
            <a:spLocks noChangeShapeType="1"/>
          </p:cNvSpPr>
          <p:nvPr/>
        </p:nvSpPr>
        <p:spPr bwMode="auto">
          <a:xfrm>
            <a:off x="2489200" y="5219700"/>
            <a:ext cx="76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sv-SE" sz="1400">
              <a:solidFill>
                <a:srgbClr val="FFFFFF"/>
              </a:solidFill>
            </a:endParaRPr>
          </a:p>
        </p:txBody>
      </p:sp>
      <p:sp>
        <p:nvSpPr>
          <p:cNvPr id="186427" name="Text Box 142"/>
          <p:cNvSpPr txBox="1">
            <a:spLocks noChangeArrowheads="1"/>
          </p:cNvSpPr>
          <p:nvPr/>
        </p:nvSpPr>
        <p:spPr bwMode="auto">
          <a:xfrm>
            <a:off x="7094538" y="1608139"/>
            <a:ext cx="1033462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2000" i="1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>
              <a:defRPr sz="1200" b="1" i="1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>
              <a:defRPr sz="200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>
              <a:buFont typeface="Arial" charset="0"/>
              <a:defRPr sz="200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>
              <a:buFont typeface="Arial" charset="0"/>
              <a:defRPr sz="200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>
              <a:buFont typeface="Arial" charset="0"/>
              <a:defRPr sz="200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>
              <a:buFont typeface="Arial" charset="0"/>
              <a:defRPr sz="200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 algn="ctr" defTabSz="45720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GB" sz="1200" b="1">
                <a:solidFill>
                  <a:srgbClr val="FFFFFF"/>
                </a:solidFill>
              </a:rPr>
              <a:t>Clopidogrel</a:t>
            </a:r>
          </a:p>
        </p:txBody>
      </p:sp>
      <p:sp>
        <p:nvSpPr>
          <p:cNvPr id="186428" name="Text Box 143"/>
          <p:cNvSpPr txBox="1">
            <a:spLocks noChangeArrowheads="1"/>
          </p:cNvSpPr>
          <p:nvPr/>
        </p:nvSpPr>
        <p:spPr bwMode="auto">
          <a:xfrm>
            <a:off x="7142163" y="2709864"/>
            <a:ext cx="9207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2000" i="1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>
              <a:defRPr sz="1200" b="1" i="1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>
              <a:defRPr sz="200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>
              <a:buFont typeface="Arial" charset="0"/>
              <a:defRPr sz="200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>
              <a:buFont typeface="Arial" charset="0"/>
              <a:defRPr sz="200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>
              <a:buFont typeface="Arial" charset="0"/>
              <a:defRPr sz="200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>
              <a:buFont typeface="Arial" charset="0"/>
              <a:defRPr sz="200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 algn="ctr" defTabSz="45720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GB" sz="1200" b="1">
                <a:solidFill>
                  <a:srgbClr val="FFCC00"/>
                </a:solidFill>
              </a:rPr>
              <a:t>Ticagrelor</a:t>
            </a:r>
          </a:p>
        </p:txBody>
      </p:sp>
      <p:sp>
        <p:nvSpPr>
          <p:cNvPr id="163901" name="Freeform 144"/>
          <p:cNvSpPr>
            <a:spLocks/>
          </p:cNvSpPr>
          <p:nvPr/>
        </p:nvSpPr>
        <p:spPr bwMode="auto">
          <a:xfrm>
            <a:off x="2752725" y="1930400"/>
            <a:ext cx="5575300" cy="3619500"/>
          </a:xfrm>
          <a:custGeom>
            <a:avLst/>
            <a:gdLst>
              <a:gd name="T0" fmla="*/ 2147483646 w 3244"/>
              <a:gd name="T1" fmla="*/ 2147483646 h 1793"/>
              <a:gd name="T2" fmla="*/ 2147483646 w 3244"/>
              <a:gd name="T3" fmla="*/ 2147483646 h 1793"/>
              <a:gd name="T4" fmla="*/ 2147483646 w 3244"/>
              <a:gd name="T5" fmla="*/ 2147483646 h 1793"/>
              <a:gd name="T6" fmla="*/ 2147483646 w 3244"/>
              <a:gd name="T7" fmla="*/ 2147483646 h 1793"/>
              <a:gd name="T8" fmla="*/ 2147483646 w 3244"/>
              <a:gd name="T9" fmla="*/ 2147483646 h 1793"/>
              <a:gd name="T10" fmla="*/ 2147483646 w 3244"/>
              <a:gd name="T11" fmla="*/ 2147483646 h 1793"/>
              <a:gd name="T12" fmla="*/ 2147483646 w 3244"/>
              <a:gd name="T13" fmla="*/ 2147483646 h 1793"/>
              <a:gd name="T14" fmla="*/ 2147483646 w 3244"/>
              <a:gd name="T15" fmla="*/ 2147483646 h 1793"/>
              <a:gd name="T16" fmla="*/ 2147483646 w 3244"/>
              <a:gd name="T17" fmla="*/ 2147483646 h 1793"/>
              <a:gd name="T18" fmla="*/ 2147483646 w 3244"/>
              <a:gd name="T19" fmla="*/ 2147483646 h 1793"/>
              <a:gd name="T20" fmla="*/ 2147483646 w 3244"/>
              <a:gd name="T21" fmla="*/ 2147483646 h 1793"/>
              <a:gd name="T22" fmla="*/ 2147483646 w 3244"/>
              <a:gd name="T23" fmla="*/ 2147483646 h 1793"/>
              <a:gd name="T24" fmla="*/ 2147483646 w 3244"/>
              <a:gd name="T25" fmla="*/ 2147483646 h 1793"/>
              <a:gd name="T26" fmla="*/ 2147483646 w 3244"/>
              <a:gd name="T27" fmla="*/ 2147483646 h 1793"/>
              <a:gd name="T28" fmla="*/ 2147483646 w 3244"/>
              <a:gd name="T29" fmla="*/ 2147483646 h 1793"/>
              <a:gd name="T30" fmla="*/ 2147483646 w 3244"/>
              <a:gd name="T31" fmla="*/ 2147483646 h 1793"/>
              <a:gd name="T32" fmla="*/ 2147483646 w 3244"/>
              <a:gd name="T33" fmla="*/ 2147483646 h 1793"/>
              <a:gd name="T34" fmla="*/ 2147483646 w 3244"/>
              <a:gd name="T35" fmla="*/ 2147483646 h 1793"/>
              <a:gd name="T36" fmla="*/ 2147483646 w 3244"/>
              <a:gd name="T37" fmla="*/ 2147483646 h 1793"/>
              <a:gd name="T38" fmla="*/ 2147483646 w 3244"/>
              <a:gd name="T39" fmla="*/ 2147483646 h 1793"/>
              <a:gd name="T40" fmla="*/ 2147483646 w 3244"/>
              <a:gd name="T41" fmla="*/ 2147483646 h 1793"/>
              <a:gd name="T42" fmla="*/ 2147483646 w 3244"/>
              <a:gd name="T43" fmla="*/ 2147483646 h 1793"/>
              <a:gd name="T44" fmla="*/ 2147483646 w 3244"/>
              <a:gd name="T45" fmla="*/ 2147483646 h 1793"/>
              <a:gd name="T46" fmla="*/ 2147483646 w 3244"/>
              <a:gd name="T47" fmla="*/ 2147483646 h 1793"/>
              <a:gd name="T48" fmla="*/ 2147483646 w 3244"/>
              <a:gd name="T49" fmla="*/ 2147483646 h 1793"/>
              <a:gd name="T50" fmla="*/ 2147483646 w 3244"/>
              <a:gd name="T51" fmla="*/ 2147483646 h 1793"/>
              <a:gd name="T52" fmla="*/ 2147483646 w 3244"/>
              <a:gd name="T53" fmla="*/ 2147483646 h 1793"/>
              <a:gd name="T54" fmla="*/ 2147483646 w 3244"/>
              <a:gd name="T55" fmla="*/ 2147483646 h 1793"/>
              <a:gd name="T56" fmla="*/ 2147483646 w 3244"/>
              <a:gd name="T57" fmla="*/ 2147483646 h 1793"/>
              <a:gd name="T58" fmla="*/ 2147483646 w 3244"/>
              <a:gd name="T59" fmla="*/ 2147483646 h 1793"/>
              <a:gd name="T60" fmla="*/ 2147483646 w 3244"/>
              <a:gd name="T61" fmla="*/ 2147483646 h 1793"/>
              <a:gd name="T62" fmla="*/ 2147483646 w 3244"/>
              <a:gd name="T63" fmla="*/ 2147483646 h 1793"/>
              <a:gd name="T64" fmla="*/ 2147483646 w 3244"/>
              <a:gd name="T65" fmla="*/ 2147483646 h 1793"/>
              <a:gd name="T66" fmla="*/ 2147483646 w 3244"/>
              <a:gd name="T67" fmla="*/ 2147483646 h 1793"/>
              <a:gd name="T68" fmla="*/ 2147483646 w 3244"/>
              <a:gd name="T69" fmla="*/ 2147483646 h 1793"/>
              <a:gd name="T70" fmla="*/ 2147483646 w 3244"/>
              <a:gd name="T71" fmla="*/ 2147483646 h 1793"/>
              <a:gd name="T72" fmla="*/ 2147483646 w 3244"/>
              <a:gd name="T73" fmla="*/ 2147483646 h 1793"/>
              <a:gd name="T74" fmla="*/ 2147483646 w 3244"/>
              <a:gd name="T75" fmla="*/ 2147483646 h 1793"/>
              <a:gd name="T76" fmla="*/ 2147483646 w 3244"/>
              <a:gd name="T77" fmla="*/ 2147483646 h 1793"/>
              <a:gd name="T78" fmla="*/ 2147483646 w 3244"/>
              <a:gd name="T79" fmla="*/ 2147483646 h 1793"/>
              <a:gd name="T80" fmla="*/ 2147483646 w 3244"/>
              <a:gd name="T81" fmla="*/ 2147483646 h 1793"/>
              <a:gd name="T82" fmla="*/ 2147483646 w 3244"/>
              <a:gd name="T83" fmla="*/ 2147483646 h 1793"/>
              <a:gd name="T84" fmla="*/ 2147483646 w 3244"/>
              <a:gd name="T85" fmla="*/ 2147483646 h 1793"/>
              <a:gd name="T86" fmla="*/ 2147483646 w 3244"/>
              <a:gd name="T87" fmla="*/ 2147483646 h 1793"/>
              <a:gd name="T88" fmla="*/ 2147483646 w 3244"/>
              <a:gd name="T89" fmla="*/ 2147483646 h 1793"/>
              <a:gd name="T90" fmla="*/ 2147483646 w 3244"/>
              <a:gd name="T91" fmla="*/ 2147483646 h 1793"/>
              <a:gd name="T92" fmla="*/ 2147483646 w 3244"/>
              <a:gd name="T93" fmla="*/ 2147483646 h 1793"/>
              <a:gd name="T94" fmla="*/ 2147483646 w 3244"/>
              <a:gd name="T95" fmla="*/ 2147483646 h 1793"/>
              <a:gd name="T96" fmla="*/ 2147483646 w 3244"/>
              <a:gd name="T97" fmla="*/ 2147483646 h 1793"/>
              <a:gd name="T98" fmla="*/ 2147483646 w 3244"/>
              <a:gd name="T99" fmla="*/ 2147483646 h 1793"/>
              <a:gd name="T100" fmla="*/ 2147483646 w 3244"/>
              <a:gd name="T101" fmla="*/ 2147483646 h 1793"/>
              <a:gd name="T102" fmla="*/ 2147483646 w 3244"/>
              <a:gd name="T103" fmla="*/ 2147483646 h 1793"/>
              <a:gd name="T104" fmla="*/ 2147483646 w 3244"/>
              <a:gd name="T105" fmla="*/ 2147483646 h 1793"/>
              <a:gd name="T106" fmla="*/ 2147483646 w 3244"/>
              <a:gd name="T107" fmla="*/ 2147483646 h 1793"/>
              <a:gd name="T108" fmla="*/ 2147483646 w 3244"/>
              <a:gd name="T109" fmla="*/ 2147483646 h 1793"/>
              <a:gd name="T110" fmla="*/ 2147483646 w 3244"/>
              <a:gd name="T111" fmla="*/ 2147483646 h 1793"/>
              <a:gd name="T112" fmla="*/ 2147483646 w 3244"/>
              <a:gd name="T113" fmla="*/ 2147483646 h 1793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3244" h="1793">
                <a:moveTo>
                  <a:pt x="0" y="1793"/>
                </a:moveTo>
                <a:lnTo>
                  <a:pt x="15" y="1790"/>
                </a:lnTo>
                <a:lnTo>
                  <a:pt x="13" y="1661"/>
                </a:lnTo>
                <a:lnTo>
                  <a:pt x="18" y="1661"/>
                </a:lnTo>
                <a:lnTo>
                  <a:pt x="18" y="1629"/>
                </a:lnTo>
                <a:lnTo>
                  <a:pt x="22" y="1629"/>
                </a:lnTo>
                <a:lnTo>
                  <a:pt x="19" y="1571"/>
                </a:lnTo>
                <a:lnTo>
                  <a:pt x="25" y="1572"/>
                </a:lnTo>
                <a:lnTo>
                  <a:pt x="24" y="1527"/>
                </a:lnTo>
                <a:lnTo>
                  <a:pt x="30" y="1526"/>
                </a:lnTo>
                <a:lnTo>
                  <a:pt x="30" y="1499"/>
                </a:lnTo>
                <a:lnTo>
                  <a:pt x="34" y="1497"/>
                </a:lnTo>
                <a:lnTo>
                  <a:pt x="33" y="1467"/>
                </a:lnTo>
                <a:lnTo>
                  <a:pt x="40" y="1467"/>
                </a:lnTo>
                <a:lnTo>
                  <a:pt x="39" y="1430"/>
                </a:lnTo>
                <a:lnTo>
                  <a:pt x="43" y="1431"/>
                </a:lnTo>
                <a:lnTo>
                  <a:pt x="43" y="1403"/>
                </a:lnTo>
                <a:lnTo>
                  <a:pt x="48" y="1403"/>
                </a:lnTo>
                <a:lnTo>
                  <a:pt x="48" y="1383"/>
                </a:lnTo>
                <a:lnTo>
                  <a:pt x="55" y="1383"/>
                </a:lnTo>
                <a:lnTo>
                  <a:pt x="55" y="1334"/>
                </a:lnTo>
                <a:lnTo>
                  <a:pt x="61" y="1331"/>
                </a:lnTo>
                <a:lnTo>
                  <a:pt x="63" y="1301"/>
                </a:lnTo>
                <a:lnTo>
                  <a:pt x="69" y="1302"/>
                </a:lnTo>
                <a:lnTo>
                  <a:pt x="69" y="1281"/>
                </a:lnTo>
                <a:lnTo>
                  <a:pt x="76" y="1277"/>
                </a:lnTo>
                <a:lnTo>
                  <a:pt x="76" y="1254"/>
                </a:lnTo>
                <a:lnTo>
                  <a:pt x="79" y="1256"/>
                </a:lnTo>
                <a:lnTo>
                  <a:pt x="79" y="1247"/>
                </a:lnTo>
                <a:lnTo>
                  <a:pt x="81" y="1239"/>
                </a:lnTo>
                <a:lnTo>
                  <a:pt x="88" y="1232"/>
                </a:lnTo>
                <a:lnTo>
                  <a:pt x="90" y="1224"/>
                </a:lnTo>
                <a:lnTo>
                  <a:pt x="91" y="1217"/>
                </a:lnTo>
                <a:lnTo>
                  <a:pt x="93" y="1202"/>
                </a:lnTo>
                <a:lnTo>
                  <a:pt x="99" y="1202"/>
                </a:lnTo>
                <a:lnTo>
                  <a:pt x="99" y="1191"/>
                </a:lnTo>
                <a:lnTo>
                  <a:pt x="103" y="1182"/>
                </a:lnTo>
                <a:lnTo>
                  <a:pt x="106" y="1173"/>
                </a:lnTo>
                <a:lnTo>
                  <a:pt x="112" y="1172"/>
                </a:lnTo>
                <a:lnTo>
                  <a:pt x="111" y="1158"/>
                </a:lnTo>
                <a:lnTo>
                  <a:pt x="115" y="1158"/>
                </a:lnTo>
                <a:lnTo>
                  <a:pt x="117" y="1151"/>
                </a:lnTo>
                <a:lnTo>
                  <a:pt x="120" y="1142"/>
                </a:lnTo>
                <a:lnTo>
                  <a:pt x="126" y="1137"/>
                </a:lnTo>
                <a:lnTo>
                  <a:pt x="129" y="1133"/>
                </a:lnTo>
                <a:lnTo>
                  <a:pt x="132" y="1125"/>
                </a:lnTo>
                <a:lnTo>
                  <a:pt x="136" y="1122"/>
                </a:lnTo>
                <a:lnTo>
                  <a:pt x="139" y="1113"/>
                </a:lnTo>
                <a:lnTo>
                  <a:pt x="141" y="1104"/>
                </a:lnTo>
                <a:lnTo>
                  <a:pt x="144" y="1098"/>
                </a:lnTo>
                <a:lnTo>
                  <a:pt x="147" y="1089"/>
                </a:lnTo>
                <a:lnTo>
                  <a:pt x="153" y="1083"/>
                </a:lnTo>
                <a:lnTo>
                  <a:pt x="153" y="1076"/>
                </a:lnTo>
                <a:lnTo>
                  <a:pt x="162" y="1076"/>
                </a:lnTo>
                <a:lnTo>
                  <a:pt x="166" y="1067"/>
                </a:lnTo>
                <a:lnTo>
                  <a:pt x="175" y="1064"/>
                </a:lnTo>
                <a:lnTo>
                  <a:pt x="181" y="1058"/>
                </a:lnTo>
                <a:lnTo>
                  <a:pt x="189" y="1050"/>
                </a:lnTo>
                <a:lnTo>
                  <a:pt x="189" y="1043"/>
                </a:lnTo>
                <a:lnTo>
                  <a:pt x="198" y="1040"/>
                </a:lnTo>
                <a:lnTo>
                  <a:pt x="199" y="1032"/>
                </a:lnTo>
                <a:lnTo>
                  <a:pt x="202" y="1028"/>
                </a:lnTo>
                <a:lnTo>
                  <a:pt x="213" y="1020"/>
                </a:lnTo>
                <a:lnTo>
                  <a:pt x="216" y="1014"/>
                </a:lnTo>
                <a:lnTo>
                  <a:pt x="220" y="1008"/>
                </a:lnTo>
                <a:lnTo>
                  <a:pt x="225" y="1002"/>
                </a:lnTo>
                <a:lnTo>
                  <a:pt x="228" y="999"/>
                </a:lnTo>
                <a:lnTo>
                  <a:pt x="238" y="996"/>
                </a:lnTo>
                <a:lnTo>
                  <a:pt x="237" y="989"/>
                </a:lnTo>
                <a:lnTo>
                  <a:pt x="241" y="983"/>
                </a:lnTo>
                <a:lnTo>
                  <a:pt x="247" y="980"/>
                </a:lnTo>
                <a:lnTo>
                  <a:pt x="252" y="974"/>
                </a:lnTo>
                <a:lnTo>
                  <a:pt x="255" y="969"/>
                </a:lnTo>
                <a:lnTo>
                  <a:pt x="261" y="965"/>
                </a:lnTo>
                <a:lnTo>
                  <a:pt x="265" y="965"/>
                </a:lnTo>
                <a:lnTo>
                  <a:pt x="271" y="959"/>
                </a:lnTo>
                <a:lnTo>
                  <a:pt x="277" y="957"/>
                </a:lnTo>
                <a:lnTo>
                  <a:pt x="286" y="953"/>
                </a:lnTo>
                <a:lnTo>
                  <a:pt x="291" y="945"/>
                </a:lnTo>
                <a:lnTo>
                  <a:pt x="295" y="941"/>
                </a:lnTo>
                <a:lnTo>
                  <a:pt x="301" y="936"/>
                </a:lnTo>
                <a:lnTo>
                  <a:pt x="306" y="933"/>
                </a:lnTo>
                <a:lnTo>
                  <a:pt x="309" y="929"/>
                </a:lnTo>
                <a:lnTo>
                  <a:pt x="313" y="923"/>
                </a:lnTo>
                <a:lnTo>
                  <a:pt x="313" y="915"/>
                </a:lnTo>
                <a:lnTo>
                  <a:pt x="333" y="915"/>
                </a:lnTo>
                <a:lnTo>
                  <a:pt x="334" y="909"/>
                </a:lnTo>
                <a:lnTo>
                  <a:pt x="346" y="909"/>
                </a:lnTo>
                <a:lnTo>
                  <a:pt x="355" y="906"/>
                </a:lnTo>
                <a:lnTo>
                  <a:pt x="364" y="906"/>
                </a:lnTo>
                <a:lnTo>
                  <a:pt x="367" y="890"/>
                </a:lnTo>
                <a:lnTo>
                  <a:pt x="378" y="890"/>
                </a:lnTo>
                <a:lnTo>
                  <a:pt x="385" y="881"/>
                </a:lnTo>
                <a:lnTo>
                  <a:pt x="391" y="881"/>
                </a:lnTo>
                <a:lnTo>
                  <a:pt x="393" y="872"/>
                </a:lnTo>
                <a:lnTo>
                  <a:pt x="408" y="872"/>
                </a:lnTo>
                <a:lnTo>
                  <a:pt x="409" y="864"/>
                </a:lnTo>
                <a:lnTo>
                  <a:pt x="420" y="861"/>
                </a:lnTo>
                <a:lnTo>
                  <a:pt x="420" y="855"/>
                </a:lnTo>
                <a:lnTo>
                  <a:pt x="432" y="855"/>
                </a:lnTo>
                <a:lnTo>
                  <a:pt x="432" y="846"/>
                </a:lnTo>
                <a:lnTo>
                  <a:pt x="438" y="839"/>
                </a:lnTo>
                <a:lnTo>
                  <a:pt x="439" y="833"/>
                </a:lnTo>
                <a:lnTo>
                  <a:pt x="448" y="833"/>
                </a:lnTo>
                <a:lnTo>
                  <a:pt x="448" y="825"/>
                </a:lnTo>
                <a:lnTo>
                  <a:pt x="457" y="825"/>
                </a:lnTo>
                <a:lnTo>
                  <a:pt x="460" y="816"/>
                </a:lnTo>
                <a:lnTo>
                  <a:pt x="472" y="816"/>
                </a:lnTo>
                <a:lnTo>
                  <a:pt x="477" y="806"/>
                </a:lnTo>
                <a:lnTo>
                  <a:pt x="490" y="806"/>
                </a:lnTo>
                <a:lnTo>
                  <a:pt x="490" y="795"/>
                </a:lnTo>
                <a:lnTo>
                  <a:pt x="507" y="797"/>
                </a:lnTo>
                <a:lnTo>
                  <a:pt x="505" y="779"/>
                </a:lnTo>
                <a:lnTo>
                  <a:pt x="513" y="779"/>
                </a:lnTo>
                <a:lnTo>
                  <a:pt x="519" y="776"/>
                </a:lnTo>
                <a:lnTo>
                  <a:pt x="522" y="770"/>
                </a:lnTo>
                <a:lnTo>
                  <a:pt x="531" y="770"/>
                </a:lnTo>
                <a:lnTo>
                  <a:pt x="531" y="765"/>
                </a:lnTo>
                <a:lnTo>
                  <a:pt x="537" y="765"/>
                </a:lnTo>
                <a:lnTo>
                  <a:pt x="540" y="759"/>
                </a:lnTo>
                <a:lnTo>
                  <a:pt x="546" y="759"/>
                </a:lnTo>
                <a:lnTo>
                  <a:pt x="552" y="755"/>
                </a:lnTo>
                <a:lnTo>
                  <a:pt x="556" y="755"/>
                </a:lnTo>
                <a:lnTo>
                  <a:pt x="559" y="750"/>
                </a:lnTo>
                <a:lnTo>
                  <a:pt x="565" y="747"/>
                </a:lnTo>
                <a:lnTo>
                  <a:pt x="573" y="744"/>
                </a:lnTo>
                <a:lnTo>
                  <a:pt x="579" y="744"/>
                </a:lnTo>
                <a:lnTo>
                  <a:pt x="583" y="738"/>
                </a:lnTo>
                <a:lnTo>
                  <a:pt x="589" y="738"/>
                </a:lnTo>
                <a:lnTo>
                  <a:pt x="597" y="737"/>
                </a:lnTo>
                <a:lnTo>
                  <a:pt x="604" y="734"/>
                </a:lnTo>
                <a:lnTo>
                  <a:pt x="607" y="729"/>
                </a:lnTo>
                <a:lnTo>
                  <a:pt x="612" y="725"/>
                </a:lnTo>
                <a:lnTo>
                  <a:pt x="619" y="720"/>
                </a:lnTo>
                <a:lnTo>
                  <a:pt x="627" y="720"/>
                </a:lnTo>
                <a:lnTo>
                  <a:pt x="631" y="714"/>
                </a:lnTo>
                <a:lnTo>
                  <a:pt x="639" y="716"/>
                </a:lnTo>
                <a:lnTo>
                  <a:pt x="657" y="716"/>
                </a:lnTo>
                <a:lnTo>
                  <a:pt x="657" y="707"/>
                </a:lnTo>
                <a:lnTo>
                  <a:pt x="667" y="705"/>
                </a:lnTo>
                <a:lnTo>
                  <a:pt x="669" y="699"/>
                </a:lnTo>
                <a:lnTo>
                  <a:pt x="684" y="699"/>
                </a:lnTo>
                <a:lnTo>
                  <a:pt x="690" y="690"/>
                </a:lnTo>
                <a:lnTo>
                  <a:pt x="699" y="692"/>
                </a:lnTo>
                <a:lnTo>
                  <a:pt x="711" y="692"/>
                </a:lnTo>
                <a:lnTo>
                  <a:pt x="711" y="686"/>
                </a:lnTo>
                <a:lnTo>
                  <a:pt x="720" y="686"/>
                </a:lnTo>
                <a:lnTo>
                  <a:pt x="721" y="678"/>
                </a:lnTo>
                <a:lnTo>
                  <a:pt x="754" y="678"/>
                </a:lnTo>
                <a:lnTo>
                  <a:pt x="756" y="671"/>
                </a:lnTo>
                <a:lnTo>
                  <a:pt x="763" y="669"/>
                </a:lnTo>
                <a:lnTo>
                  <a:pt x="771" y="666"/>
                </a:lnTo>
                <a:lnTo>
                  <a:pt x="783" y="662"/>
                </a:lnTo>
                <a:lnTo>
                  <a:pt x="789" y="654"/>
                </a:lnTo>
                <a:lnTo>
                  <a:pt x="813" y="656"/>
                </a:lnTo>
                <a:lnTo>
                  <a:pt x="814" y="648"/>
                </a:lnTo>
                <a:lnTo>
                  <a:pt x="828" y="648"/>
                </a:lnTo>
                <a:lnTo>
                  <a:pt x="832" y="644"/>
                </a:lnTo>
                <a:lnTo>
                  <a:pt x="841" y="642"/>
                </a:lnTo>
                <a:lnTo>
                  <a:pt x="850" y="638"/>
                </a:lnTo>
                <a:lnTo>
                  <a:pt x="859" y="632"/>
                </a:lnTo>
                <a:lnTo>
                  <a:pt x="868" y="624"/>
                </a:lnTo>
                <a:lnTo>
                  <a:pt x="877" y="618"/>
                </a:lnTo>
                <a:lnTo>
                  <a:pt x="888" y="618"/>
                </a:lnTo>
                <a:lnTo>
                  <a:pt x="894" y="615"/>
                </a:lnTo>
                <a:lnTo>
                  <a:pt x="901" y="617"/>
                </a:lnTo>
                <a:lnTo>
                  <a:pt x="903" y="611"/>
                </a:lnTo>
                <a:lnTo>
                  <a:pt x="924" y="612"/>
                </a:lnTo>
                <a:lnTo>
                  <a:pt x="928" y="605"/>
                </a:lnTo>
                <a:lnTo>
                  <a:pt x="936" y="602"/>
                </a:lnTo>
                <a:lnTo>
                  <a:pt x="948" y="599"/>
                </a:lnTo>
                <a:lnTo>
                  <a:pt x="952" y="591"/>
                </a:lnTo>
                <a:lnTo>
                  <a:pt x="963" y="591"/>
                </a:lnTo>
                <a:lnTo>
                  <a:pt x="972" y="585"/>
                </a:lnTo>
                <a:lnTo>
                  <a:pt x="982" y="579"/>
                </a:lnTo>
                <a:lnTo>
                  <a:pt x="993" y="573"/>
                </a:lnTo>
                <a:lnTo>
                  <a:pt x="1000" y="570"/>
                </a:lnTo>
                <a:lnTo>
                  <a:pt x="1009" y="569"/>
                </a:lnTo>
                <a:lnTo>
                  <a:pt x="1012" y="563"/>
                </a:lnTo>
                <a:lnTo>
                  <a:pt x="1020" y="563"/>
                </a:lnTo>
                <a:lnTo>
                  <a:pt x="1023" y="558"/>
                </a:lnTo>
                <a:lnTo>
                  <a:pt x="1072" y="558"/>
                </a:lnTo>
                <a:lnTo>
                  <a:pt x="1069" y="549"/>
                </a:lnTo>
                <a:lnTo>
                  <a:pt x="1092" y="551"/>
                </a:lnTo>
                <a:lnTo>
                  <a:pt x="1095" y="540"/>
                </a:lnTo>
                <a:lnTo>
                  <a:pt x="1143" y="540"/>
                </a:lnTo>
                <a:lnTo>
                  <a:pt x="1143" y="528"/>
                </a:lnTo>
                <a:lnTo>
                  <a:pt x="1161" y="530"/>
                </a:lnTo>
                <a:lnTo>
                  <a:pt x="1164" y="518"/>
                </a:lnTo>
                <a:lnTo>
                  <a:pt x="1195" y="516"/>
                </a:lnTo>
                <a:lnTo>
                  <a:pt x="1195" y="507"/>
                </a:lnTo>
                <a:lnTo>
                  <a:pt x="1203" y="506"/>
                </a:lnTo>
                <a:lnTo>
                  <a:pt x="1204" y="500"/>
                </a:lnTo>
                <a:lnTo>
                  <a:pt x="1215" y="498"/>
                </a:lnTo>
                <a:lnTo>
                  <a:pt x="1219" y="492"/>
                </a:lnTo>
                <a:lnTo>
                  <a:pt x="1233" y="489"/>
                </a:lnTo>
                <a:lnTo>
                  <a:pt x="1239" y="483"/>
                </a:lnTo>
                <a:lnTo>
                  <a:pt x="1252" y="482"/>
                </a:lnTo>
                <a:lnTo>
                  <a:pt x="1251" y="473"/>
                </a:lnTo>
                <a:lnTo>
                  <a:pt x="1267" y="474"/>
                </a:lnTo>
                <a:lnTo>
                  <a:pt x="1269" y="468"/>
                </a:lnTo>
                <a:lnTo>
                  <a:pt x="1309" y="470"/>
                </a:lnTo>
                <a:lnTo>
                  <a:pt x="1317" y="465"/>
                </a:lnTo>
                <a:lnTo>
                  <a:pt x="1326" y="462"/>
                </a:lnTo>
                <a:lnTo>
                  <a:pt x="1338" y="459"/>
                </a:lnTo>
                <a:lnTo>
                  <a:pt x="1345" y="455"/>
                </a:lnTo>
                <a:lnTo>
                  <a:pt x="1356" y="452"/>
                </a:lnTo>
                <a:lnTo>
                  <a:pt x="1362" y="446"/>
                </a:lnTo>
                <a:lnTo>
                  <a:pt x="1371" y="444"/>
                </a:lnTo>
                <a:lnTo>
                  <a:pt x="1374" y="434"/>
                </a:lnTo>
                <a:lnTo>
                  <a:pt x="1392" y="434"/>
                </a:lnTo>
                <a:lnTo>
                  <a:pt x="1395" y="429"/>
                </a:lnTo>
                <a:lnTo>
                  <a:pt x="1405" y="432"/>
                </a:lnTo>
                <a:lnTo>
                  <a:pt x="1407" y="425"/>
                </a:lnTo>
                <a:lnTo>
                  <a:pt x="1425" y="425"/>
                </a:lnTo>
                <a:lnTo>
                  <a:pt x="1432" y="422"/>
                </a:lnTo>
                <a:lnTo>
                  <a:pt x="1440" y="422"/>
                </a:lnTo>
                <a:lnTo>
                  <a:pt x="1447" y="419"/>
                </a:lnTo>
                <a:lnTo>
                  <a:pt x="1474" y="420"/>
                </a:lnTo>
                <a:lnTo>
                  <a:pt x="1476" y="416"/>
                </a:lnTo>
                <a:lnTo>
                  <a:pt x="1497" y="414"/>
                </a:lnTo>
                <a:lnTo>
                  <a:pt x="1497" y="410"/>
                </a:lnTo>
                <a:lnTo>
                  <a:pt x="1524" y="411"/>
                </a:lnTo>
                <a:lnTo>
                  <a:pt x="1525" y="404"/>
                </a:lnTo>
                <a:lnTo>
                  <a:pt x="1558" y="405"/>
                </a:lnTo>
                <a:lnTo>
                  <a:pt x="1561" y="398"/>
                </a:lnTo>
                <a:lnTo>
                  <a:pt x="1569" y="398"/>
                </a:lnTo>
                <a:lnTo>
                  <a:pt x="1572" y="389"/>
                </a:lnTo>
                <a:lnTo>
                  <a:pt x="1593" y="387"/>
                </a:lnTo>
                <a:lnTo>
                  <a:pt x="1594" y="383"/>
                </a:lnTo>
                <a:lnTo>
                  <a:pt x="1621" y="381"/>
                </a:lnTo>
                <a:lnTo>
                  <a:pt x="1623" y="372"/>
                </a:lnTo>
                <a:lnTo>
                  <a:pt x="1647" y="372"/>
                </a:lnTo>
                <a:lnTo>
                  <a:pt x="1648" y="366"/>
                </a:lnTo>
                <a:lnTo>
                  <a:pt x="1672" y="368"/>
                </a:lnTo>
                <a:lnTo>
                  <a:pt x="1674" y="360"/>
                </a:lnTo>
                <a:lnTo>
                  <a:pt x="1693" y="359"/>
                </a:lnTo>
                <a:lnTo>
                  <a:pt x="1692" y="351"/>
                </a:lnTo>
                <a:lnTo>
                  <a:pt x="1728" y="351"/>
                </a:lnTo>
                <a:lnTo>
                  <a:pt x="1728" y="347"/>
                </a:lnTo>
                <a:lnTo>
                  <a:pt x="1761" y="348"/>
                </a:lnTo>
                <a:lnTo>
                  <a:pt x="1762" y="345"/>
                </a:lnTo>
                <a:lnTo>
                  <a:pt x="1770" y="342"/>
                </a:lnTo>
                <a:lnTo>
                  <a:pt x="1774" y="335"/>
                </a:lnTo>
                <a:lnTo>
                  <a:pt x="1786" y="335"/>
                </a:lnTo>
                <a:lnTo>
                  <a:pt x="1786" y="330"/>
                </a:lnTo>
                <a:lnTo>
                  <a:pt x="1803" y="333"/>
                </a:lnTo>
                <a:lnTo>
                  <a:pt x="1804" y="324"/>
                </a:lnTo>
                <a:lnTo>
                  <a:pt x="1818" y="323"/>
                </a:lnTo>
                <a:lnTo>
                  <a:pt x="1819" y="320"/>
                </a:lnTo>
                <a:lnTo>
                  <a:pt x="1840" y="321"/>
                </a:lnTo>
                <a:lnTo>
                  <a:pt x="1842" y="315"/>
                </a:lnTo>
                <a:lnTo>
                  <a:pt x="1870" y="314"/>
                </a:lnTo>
                <a:lnTo>
                  <a:pt x="1872" y="308"/>
                </a:lnTo>
                <a:lnTo>
                  <a:pt x="1890" y="311"/>
                </a:lnTo>
                <a:lnTo>
                  <a:pt x="1888" y="302"/>
                </a:lnTo>
                <a:lnTo>
                  <a:pt x="1921" y="303"/>
                </a:lnTo>
                <a:lnTo>
                  <a:pt x="1921" y="291"/>
                </a:lnTo>
                <a:lnTo>
                  <a:pt x="1941" y="294"/>
                </a:lnTo>
                <a:lnTo>
                  <a:pt x="1941" y="288"/>
                </a:lnTo>
                <a:lnTo>
                  <a:pt x="1987" y="288"/>
                </a:lnTo>
                <a:lnTo>
                  <a:pt x="1989" y="279"/>
                </a:lnTo>
                <a:lnTo>
                  <a:pt x="2017" y="279"/>
                </a:lnTo>
                <a:lnTo>
                  <a:pt x="2019" y="272"/>
                </a:lnTo>
                <a:lnTo>
                  <a:pt x="2032" y="273"/>
                </a:lnTo>
                <a:lnTo>
                  <a:pt x="2038" y="270"/>
                </a:lnTo>
                <a:lnTo>
                  <a:pt x="2049" y="272"/>
                </a:lnTo>
                <a:lnTo>
                  <a:pt x="2052" y="266"/>
                </a:lnTo>
                <a:lnTo>
                  <a:pt x="2062" y="266"/>
                </a:lnTo>
                <a:lnTo>
                  <a:pt x="2068" y="261"/>
                </a:lnTo>
                <a:lnTo>
                  <a:pt x="2080" y="263"/>
                </a:lnTo>
                <a:lnTo>
                  <a:pt x="2083" y="257"/>
                </a:lnTo>
                <a:lnTo>
                  <a:pt x="2107" y="258"/>
                </a:lnTo>
                <a:lnTo>
                  <a:pt x="2109" y="242"/>
                </a:lnTo>
                <a:lnTo>
                  <a:pt x="2133" y="240"/>
                </a:lnTo>
                <a:lnTo>
                  <a:pt x="2145" y="236"/>
                </a:lnTo>
                <a:lnTo>
                  <a:pt x="2152" y="230"/>
                </a:lnTo>
                <a:lnTo>
                  <a:pt x="2158" y="225"/>
                </a:lnTo>
                <a:lnTo>
                  <a:pt x="2236" y="225"/>
                </a:lnTo>
                <a:lnTo>
                  <a:pt x="2236" y="218"/>
                </a:lnTo>
                <a:lnTo>
                  <a:pt x="2266" y="219"/>
                </a:lnTo>
                <a:lnTo>
                  <a:pt x="2266" y="203"/>
                </a:lnTo>
                <a:lnTo>
                  <a:pt x="2286" y="206"/>
                </a:lnTo>
                <a:lnTo>
                  <a:pt x="2289" y="198"/>
                </a:lnTo>
                <a:lnTo>
                  <a:pt x="2310" y="198"/>
                </a:lnTo>
                <a:lnTo>
                  <a:pt x="2314" y="194"/>
                </a:lnTo>
                <a:lnTo>
                  <a:pt x="2341" y="195"/>
                </a:lnTo>
                <a:lnTo>
                  <a:pt x="2343" y="191"/>
                </a:lnTo>
                <a:lnTo>
                  <a:pt x="2385" y="189"/>
                </a:lnTo>
                <a:lnTo>
                  <a:pt x="2383" y="183"/>
                </a:lnTo>
                <a:lnTo>
                  <a:pt x="2407" y="183"/>
                </a:lnTo>
                <a:lnTo>
                  <a:pt x="2406" y="176"/>
                </a:lnTo>
                <a:lnTo>
                  <a:pt x="2439" y="174"/>
                </a:lnTo>
                <a:lnTo>
                  <a:pt x="2493" y="176"/>
                </a:lnTo>
                <a:lnTo>
                  <a:pt x="2493" y="168"/>
                </a:lnTo>
                <a:lnTo>
                  <a:pt x="2509" y="168"/>
                </a:lnTo>
                <a:lnTo>
                  <a:pt x="2508" y="164"/>
                </a:lnTo>
                <a:lnTo>
                  <a:pt x="2539" y="164"/>
                </a:lnTo>
                <a:lnTo>
                  <a:pt x="2541" y="158"/>
                </a:lnTo>
                <a:lnTo>
                  <a:pt x="2550" y="156"/>
                </a:lnTo>
                <a:lnTo>
                  <a:pt x="2548" y="149"/>
                </a:lnTo>
                <a:lnTo>
                  <a:pt x="2568" y="152"/>
                </a:lnTo>
                <a:lnTo>
                  <a:pt x="2568" y="146"/>
                </a:lnTo>
                <a:lnTo>
                  <a:pt x="2586" y="146"/>
                </a:lnTo>
                <a:lnTo>
                  <a:pt x="2584" y="140"/>
                </a:lnTo>
                <a:lnTo>
                  <a:pt x="2598" y="140"/>
                </a:lnTo>
                <a:lnTo>
                  <a:pt x="2598" y="134"/>
                </a:lnTo>
                <a:lnTo>
                  <a:pt x="2625" y="132"/>
                </a:lnTo>
                <a:lnTo>
                  <a:pt x="2626" y="128"/>
                </a:lnTo>
                <a:lnTo>
                  <a:pt x="2665" y="129"/>
                </a:lnTo>
                <a:lnTo>
                  <a:pt x="2665" y="119"/>
                </a:lnTo>
                <a:lnTo>
                  <a:pt x="2700" y="119"/>
                </a:lnTo>
                <a:lnTo>
                  <a:pt x="2700" y="111"/>
                </a:lnTo>
                <a:lnTo>
                  <a:pt x="2715" y="110"/>
                </a:lnTo>
                <a:lnTo>
                  <a:pt x="2716" y="105"/>
                </a:lnTo>
                <a:lnTo>
                  <a:pt x="2812" y="104"/>
                </a:lnTo>
                <a:lnTo>
                  <a:pt x="2814" y="99"/>
                </a:lnTo>
                <a:lnTo>
                  <a:pt x="2829" y="102"/>
                </a:lnTo>
                <a:lnTo>
                  <a:pt x="2829" y="92"/>
                </a:lnTo>
                <a:lnTo>
                  <a:pt x="2851" y="92"/>
                </a:lnTo>
                <a:lnTo>
                  <a:pt x="2853" y="83"/>
                </a:lnTo>
                <a:lnTo>
                  <a:pt x="2878" y="83"/>
                </a:lnTo>
                <a:lnTo>
                  <a:pt x="2878" y="74"/>
                </a:lnTo>
                <a:lnTo>
                  <a:pt x="2892" y="74"/>
                </a:lnTo>
                <a:lnTo>
                  <a:pt x="2896" y="62"/>
                </a:lnTo>
                <a:lnTo>
                  <a:pt x="2941" y="62"/>
                </a:lnTo>
                <a:lnTo>
                  <a:pt x="2943" y="54"/>
                </a:lnTo>
                <a:lnTo>
                  <a:pt x="2953" y="56"/>
                </a:lnTo>
                <a:lnTo>
                  <a:pt x="2955" y="51"/>
                </a:lnTo>
                <a:lnTo>
                  <a:pt x="2971" y="51"/>
                </a:lnTo>
                <a:lnTo>
                  <a:pt x="2971" y="44"/>
                </a:lnTo>
                <a:lnTo>
                  <a:pt x="2988" y="45"/>
                </a:lnTo>
                <a:lnTo>
                  <a:pt x="2986" y="39"/>
                </a:lnTo>
                <a:lnTo>
                  <a:pt x="3013" y="39"/>
                </a:lnTo>
                <a:lnTo>
                  <a:pt x="3013" y="33"/>
                </a:lnTo>
                <a:lnTo>
                  <a:pt x="3060" y="33"/>
                </a:lnTo>
                <a:lnTo>
                  <a:pt x="3058" y="26"/>
                </a:lnTo>
                <a:lnTo>
                  <a:pt x="3084" y="27"/>
                </a:lnTo>
                <a:lnTo>
                  <a:pt x="3085" y="23"/>
                </a:lnTo>
                <a:lnTo>
                  <a:pt x="3133" y="23"/>
                </a:lnTo>
                <a:lnTo>
                  <a:pt x="3133" y="18"/>
                </a:lnTo>
                <a:lnTo>
                  <a:pt x="3183" y="18"/>
                </a:lnTo>
                <a:lnTo>
                  <a:pt x="3183" y="8"/>
                </a:lnTo>
                <a:lnTo>
                  <a:pt x="3222" y="8"/>
                </a:lnTo>
                <a:lnTo>
                  <a:pt x="3222" y="0"/>
                </a:lnTo>
                <a:lnTo>
                  <a:pt x="3244" y="0"/>
                </a:lnTo>
              </a:path>
            </a:pathLst>
          </a:custGeom>
          <a:noFill/>
          <a:ln w="28575" cap="flat" cmpd="sng">
            <a:solidFill>
              <a:schemeClr val="bg1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</a:endParaRPr>
          </a:p>
        </p:txBody>
      </p:sp>
      <p:sp>
        <p:nvSpPr>
          <p:cNvPr id="186430" name="Rectangle 145"/>
          <p:cNvSpPr>
            <a:spLocks noChangeArrowheads="1"/>
          </p:cNvSpPr>
          <p:nvPr/>
        </p:nvSpPr>
        <p:spPr bwMode="auto">
          <a:xfrm>
            <a:off x="4514850" y="6583363"/>
            <a:ext cx="28003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sv-SE" sz="900">
                <a:solidFill>
                  <a:srgbClr val="FFFFFF"/>
                </a:solidFill>
              </a:rPr>
              <a:t>Wallentin L, et al. </a:t>
            </a:r>
            <a:r>
              <a:rPr lang="sv-SE" sz="900" i="1">
                <a:solidFill>
                  <a:srgbClr val="FFFFFF"/>
                </a:solidFill>
              </a:rPr>
              <a:t>N Engl J Med.</a:t>
            </a:r>
            <a:r>
              <a:rPr lang="sv-SE" sz="900">
                <a:solidFill>
                  <a:srgbClr val="FFFFFF"/>
                </a:solidFill>
              </a:rPr>
              <a:t> 2009;361:1045-57.</a:t>
            </a:r>
          </a:p>
        </p:txBody>
      </p:sp>
      <p:sp>
        <p:nvSpPr>
          <p:cNvPr id="163903" name="Rectangle 153"/>
          <p:cNvSpPr>
            <a:spLocks/>
          </p:cNvSpPr>
          <p:nvPr/>
        </p:nvSpPr>
        <p:spPr bwMode="auto">
          <a:xfrm>
            <a:off x="2528888" y="1300164"/>
            <a:ext cx="4197350" cy="121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1pPr>
            <a:lvl2pPr marL="742950" indent="-28575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000" i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1600" b="1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1200" b="1" i="1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de-DE" altLang="en-US" b="1">
                <a:solidFill>
                  <a:srgbClr val="FFFF00"/>
                </a:solidFill>
              </a:rPr>
              <a:t>Primary Endpoint </a:t>
            </a:r>
            <a:br>
              <a:rPr lang="de-DE" altLang="en-US" b="1">
                <a:solidFill>
                  <a:srgbClr val="FFFF00"/>
                </a:solidFill>
              </a:rPr>
            </a:br>
            <a:r>
              <a:rPr lang="de-DE" altLang="en-US" b="1">
                <a:solidFill>
                  <a:srgbClr val="FFFF00"/>
                </a:solidFill>
              </a:rPr>
              <a:t>(CV death, MI, Stroke)</a:t>
            </a:r>
            <a:endParaRPr lang="en-GB" altLang="en-US" sz="2000" b="1">
              <a:solidFill>
                <a:srgbClr val="FFFF00"/>
              </a:solidFill>
            </a:endParaRPr>
          </a:p>
        </p:txBody>
      </p:sp>
      <p:grpSp>
        <p:nvGrpSpPr>
          <p:cNvPr id="373022" name="Group 286"/>
          <p:cNvGrpSpPr>
            <a:grpSpLocks/>
          </p:cNvGrpSpPr>
          <p:nvPr/>
        </p:nvGrpSpPr>
        <p:grpSpPr bwMode="auto">
          <a:xfrm>
            <a:off x="2705101" y="2971800"/>
            <a:ext cx="7548563" cy="2547938"/>
            <a:chOff x="744" y="1872"/>
            <a:chExt cx="4755" cy="1605"/>
          </a:xfrm>
        </p:grpSpPr>
        <p:sp>
          <p:nvSpPr>
            <p:cNvPr id="163909" name="Freeform 87"/>
            <p:cNvSpPr>
              <a:spLocks/>
            </p:cNvSpPr>
            <p:nvPr/>
          </p:nvSpPr>
          <p:spPr bwMode="auto">
            <a:xfrm>
              <a:off x="780" y="3341"/>
              <a:ext cx="31" cy="136"/>
            </a:xfrm>
            <a:custGeom>
              <a:avLst/>
              <a:gdLst>
                <a:gd name="T0" fmla="*/ 0 w 113"/>
                <a:gd name="T1" fmla="*/ 0 h 629"/>
                <a:gd name="T2" fmla="*/ 0 w 113"/>
                <a:gd name="T3" fmla="*/ 0 h 629"/>
                <a:gd name="T4" fmla="*/ 0 w 113"/>
                <a:gd name="T5" fmla="*/ 0 h 629"/>
                <a:gd name="T6" fmla="*/ 0 w 113"/>
                <a:gd name="T7" fmla="*/ 0 h 629"/>
                <a:gd name="T8" fmla="*/ 0 w 113"/>
                <a:gd name="T9" fmla="*/ 0 h 629"/>
                <a:gd name="T10" fmla="*/ 0 w 113"/>
                <a:gd name="T11" fmla="*/ 0 h 629"/>
                <a:gd name="T12" fmla="*/ 0 w 113"/>
                <a:gd name="T13" fmla="*/ 0 h 629"/>
                <a:gd name="T14" fmla="*/ 0 w 113"/>
                <a:gd name="T15" fmla="*/ 0 h 629"/>
                <a:gd name="T16" fmla="*/ 0 w 113"/>
                <a:gd name="T17" fmla="*/ 0 h 629"/>
                <a:gd name="T18" fmla="*/ 0 w 113"/>
                <a:gd name="T19" fmla="*/ 0 h 629"/>
                <a:gd name="T20" fmla="*/ 0 w 113"/>
                <a:gd name="T21" fmla="*/ 0 h 629"/>
                <a:gd name="T22" fmla="*/ 0 w 113"/>
                <a:gd name="T23" fmla="*/ 0 h 629"/>
                <a:gd name="T24" fmla="*/ 0 w 113"/>
                <a:gd name="T25" fmla="*/ 0 h 629"/>
                <a:gd name="T26" fmla="*/ 0 w 113"/>
                <a:gd name="T27" fmla="*/ 0 h 629"/>
                <a:gd name="T28" fmla="*/ 0 w 113"/>
                <a:gd name="T29" fmla="*/ 0 h 629"/>
                <a:gd name="T30" fmla="*/ 0 w 113"/>
                <a:gd name="T31" fmla="*/ 0 h 629"/>
                <a:gd name="T32" fmla="*/ 0 w 113"/>
                <a:gd name="T33" fmla="*/ 0 h 629"/>
                <a:gd name="T34" fmla="*/ 0 w 113"/>
                <a:gd name="T35" fmla="*/ 0 h 629"/>
                <a:gd name="T36" fmla="*/ 0 w 113"/>
                <a:gd name="T37" fmla="*/ 0 h 629"/>
                <a:gd name="T38" fmla="*/ 0 w 113"/>
                <a:gd name="T39" fmla="*/ 0 h 629"/>
                <a:gd name="T40" fmla="*/ 0 w 113"/>
                <a:gd name="T41" fmla="*/ 0 h 629"/>
                <a:gd name="T42" fmla="*/ 0 w 113"/>
                <a:gd name="T43" fmla="*/ 0 h 629"/>
                <a:gd name="T44" fmla="*/ 0 w 113"/>
                <a:gd name="T45" fmla="*/ 0 h 629"/>
                <a:gd name="T46" fmla="*/ 0 w 113"/>
                <a:gd name="T47" fmla="*/ 0 h 629"/>
                <a:gd name="T48" fmla="*/ 0 w 113"/>
                <a:gd name="T49" fmla="*/ 0 h 629"/>
                <a:gd name="T50" fmla="*/ 0 w 113"/>
                <a:gd name="T51" fmla="*/ 0 h 629"/>
                <a:gd name="T52" fmla="*/ 0 w 113"/>
                <a:gd name="T53" fmla="*/ 0 h 629"/>
                <a:gd name="T54" fmla="*/ 0 w 113"/>
                <a:gd name="T55" fmla="*/ 0 h 629"/>
                <a:gd name="T56" fmla="*/ 0 w 113"/>
                <a:gd name="T57" fmla="*/ 0 h 629"/>
                <a:gd name="T58" fmla="*/ 0 w 113"/>
                <a:gd name="T59" fmla="*/ 0 h 629"/>
                <a:gd name="T60" fmla="*/ 0 w 113"/>
                <a:gd name="T61" fmla="*/ 0 h 629"/>
                <a:gd name="T62" fmla="*/ 0 w 113"/>
                <a:gd name="T63" fmla="*/ 0 h 629"/>
                <a:gd name="T64" fmla="*/ 0 w 113"/>
                <a:gd name="T65" fmla="*/ 0 h 629"/>
                <a:gd name="T66" fmla="*/ 0 w 113"/>
                <a:gd name="T67" fmla="*/ 0 h 629"/>
                <a:gd name="T68" fmla="*/ 0 w 113"/>
                <a:gd name="T69" fmla="*/ 0 h 629"/>
                <a:gd name="T70" fmla="*/ 0 w 113"/>
                <a:gd name="T71" fmla="*/ 0 h 629"/>
                <a:gd name="T72" fmla="*/ 0 w 113"/>
                <a:gd name="T73" fmla="*/ 0 h 629"/>
                <a:gd name="T74" fmla="*/ 0 w 113"/>
                <a:gd name="T75" fmla="*/ 0 h 629"/>
                <a:gd name="T76" fmla="*/ 0 w 113"/>
                <a:gd name="T77" fmla="*/ 0 h 629"/>
                <a:gd name="T78" fmla="*/ 0 w 113"/>
                <a:gd name="T79" fmla="*/ 0 h 629"/>
                <a:gd name="T80" fmla="*/ 0 w 113"/>
                <a:gd name="T81" fmla="*/ 0 h 629"/>
                <a:gd name="T82" fmla="*/ 0 w 113"/>
                <a:gd name="T83" fmla="*/ 0 h 629"/>
                <a:gd name="T84" fmla="*/ 0 w 113"/>
                <a:gd name="T85" fmla="*/ 0 h 629"/>
                <a:gd name="T86" fmla="*/ 0 w 113"/>
                <a:gd name="T87" fmla="*/ 0 h 629"/>
                <a:gd name="T88" fmla="*/ 0 w 113"/>
                <a:gd name="T89" fmla="*/ 0 h 629"/>
                <a:gd name="T90" fmla="*/ 0 w 113"/>
                <a:gd name="T91" fmla="*/ 0 h 629"/>
                <a:gd name="T92" fmla="*/ 0 w 113"/>
                <a:gd name="T93" fmla="*/ 0 h 629"/>
                <a:gd name="T94" fmla="*/ 0 w 113"/>
                <a:gd name="T95" fmla="*/ 0 h 629"/>
                <a:gd name="T96" fmla="*/ 0 w 113"/>
                <a:gd name="T97" fmla="*/ 0 h 629"/>
                <a:gd name="T98" fmla="*/ 0 w 113"/>
                <a:gd name="T99" fmla="*/ 0 h 629"/>
                <a:gd name="T100" fmla="*/ 0 w 113"/>
                <a:gd name="T101" fmla="*/ 0 h 629"/>
                <a:gd name="T102" fmla="*/ 0 w 113"/>
                <a:gd name="T103" fmla="*/ 0 h 629"/>
                <a:gd name="T104" fmla="*/ 0 w 113"/>
                <a:gd name="T105" fmla="*/ 0 h 629"/>
                <a:gd name="T106" fmla="*/ 0 w 113"/>
                <a:gd name="T107" fmla="*/ 0 h 629"/>
                <a:gd name="T108" fmla="*/ 0 w 113"/>
                <a:gd name="T109" fmla="*/ 0 h 629"/>
                <a:gd name="T110" fmla="*/ 0 w 113"/>
                <a:gd name="T111" fmla="*/ 0 h 629"/>
                <a:gd name="T112" fmla="*/ 0 w 113"/>
                <a:gd name="T113" fmla="*/ 0 h 629"/>
                <a:gd name="T114" fmla="*/ 0 w 113"/>
                <a:gd name="T115" fmla="*/ 0 h 629"/>
                <a:gd name="T116" fmla="*/ 0 w 113"/>
                <a:gd name="T117" fmla="*/ 0 h 629"/>
                <a:gd name="T118" fmla="*/ 0 w 113"/>
                <a:gd name="T119" fmla="*/ 0 h 629"/>
                <a:gd name="T120" fmla="*/ 0 w 113"/>
                <a:gd name="T121" fmla="*/ 0 h 629"/>
                <a:gd name="T122" fmla="*/ 0 w 113"/>
                <a:gd name="T123" fmla="*/ 0 h 629"/>
                <a:gd name="T124" fmla="*/ 0 w 113"/>
                <a:gd name="T125" fmla="*/ 0 h 62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13" h="629">
                  <a:moveTo>
                    <a:pt x="0" y="629"/>
                  </a:moveTo>
                  <a:lnTo>
                    <a:pt x="37" y="619"/>
                  </a:lnTo>
                  <a:lnTo>
                    <a:pt x="38" y="610"/>
                  </a:lnTo>
                  <a:lnTo>
                    <a:pt x="39" y="582"/>
                  </a:lnTo>
                  <a:lnTo>
                    <a:pt x="40" y="572"/>
                  </a:lnTo>
                  <a:lnTo>
                    <a:pt x="40" y="562"/>
                  </a:lnTo>
                  <a:lnTo>
                    <a:pt x="40" y="553"/>
                  </a:lnTo>
                  <a:lnTo>
                    <a:pt x="40" y="544"/>
                  </a:lnTo>
                  <a:lnTo>
                    <a:pt x="40" y="534"/>
                  </a:lnTo>
                  <a:lnTo>
                    <a:pt x="40" y="515"/>
                  </a:lnTo>
                  <a:lnTo>
                    <a:pt x="40" y="505"/>
                  </a:lnTo>
                  <a:lnTo>
                    <a:pt x="40" y="497"/>
                  </a:lnTo>
                  <a:lnTo>
                    <a:pt x="41" y="487"/>
                  </a:lnTo>
                  <a:lnTo>
                    <a:pt x="42" y="477"/>
                  </a:lnTo>
                  <a:lnTo>
                    <a:pt x="43" y="467"/>
                  </a:lnTo>
                  <a:lnTo>
                    <a:pt x="43" y="458"/>
                  </a:lnTo>
                  <a:lnTo>
                    <a:pt x="44" y="448"/>
                  </a:lnTo>
                  <a:lnTo>
                    <a:pt x="44" y="439"/>
                  </a:lnTo>
                  <a:lnTo>
                    <a:pt x="45" y="430"/>
                  </a:lnTo>
                  <a:lnTo>
                    <a:pt x="45" y="420"/>
                  </a:lnTo>
                  <a:lnTo>
                    <a:pt x="46" y="410"/>
                  </a:lnTo>
                  <a:lnTo>
                    <a:pt x="47" y="400"/>
                  </a:lnTo>
                  <a:lnTo>
                    <a:pt x="48" y="390"/>
                  </a:lnTo>
                  <a:lnTo>
                    <a:pt x="48" y="382"/>
                  </a:lnTo>
                  <a:lnTo>
                    <a:pt x="51" y="373"/>
                  </a:lnTo>
                  <a:lnTo>
                    <a:pt x="52" y="363"/>
                  </a:lnTo>
                  <a:lnTo>
                    <a:pt x="55" y="353"/>
                  </a:lnTo>
                  <a:lnTo>
                    <a:pt x="55" y="343"/>
                  </a:lnTo>
                  <a:lnTo>
                    <a:pt x="55" y="333"/>
                  </a:lnTo>
                  <a:lnTo>
                    <a:pt x="56" y="325"/>
                  </a:lnTo>
                  <a:lnTo>
                    <a:pt x="57" y="316"/>
                  </a:lnTo>
                  <a:lnTo>
                    <a:pt x="58" y="306"/>
                  </a:lnTo>
                  <a:lnTo>
                    <a:pt x="60" y="296"/>
                  </a:lnTo>
                  <a:lnTo>
                    <a:pt x="60" y="286"/>
                  </a:lnTo>
                  <a:lnTo>
                    <a:pt x="62" y="276"/>
                  </a:lnTo>
                  <a:lnTo>
                    <a:pt x="62" y="268"/>
                  </a:lnTo>
                  <a:lnTo>
                    <a:pt x="63" y="258"/>
                  </a:lnTo>
                  <a:lnTo>
                    <a:pt x="63" y="248"/>
                  </a:lnTo>
                  <a:lnTo>
                    <a:pt x="69" y="239"/>
                  </a:lnTo>
                  <a:lnTo>
                    <a:pt x="70" y="229"/>
                  </a:lnTo>
                  <a:lnTo>
                    <a:pt x="75" y="220"/>
                  </a:lnTo>
                  <a:lnTo>
                    <a:pt x="75" y="210"/>
                  </a:lnTo>
                  <a:lnTo>
                    <a:pt x="78" y="201"/>
                  </a:lnTo>
                  <a:lnTo>
                    <a:pt x="78" y="191"/>
                  </a:lnTo>
                  <a:lnTo>
                    <a:pt x="80" y="181"/>
                  </a:lnTo>
                  <a:lnTo>
                    <a:pt x="80" y="171"/>
                  </a:lnTo>
                  <a:lnTo>
                    <a:pt x="80" y="163"/>
                  </a:lnTo>
                  <a:lnTo>
                    <a:pt x="84" y="153"/>
                  </a:lnTo>
                  <a:lnTo>
                    <a:pt x="84" y="144"/>
                  </a:lnTo>
                  <a:lnTo>
                    <a:pt x="84" y="134"/>
                  </a:lnTo>
                  <a:lnTo>
                    <a:pt x="86" y="124"/>
                  </a:lnTo>
                  <a:lnTo>
                    <a:pt x="92" y="114"/>
                  </a:lnTo>
                  <a:lnTo>
                    <a:pt x="93" y="105"/>
                  </a:lnTo>
                  <a:lnTo>
                    <a:pt x="94" y="96"/>
                  </a:lnTo>
                  <a:lnTo>
                    <a:pt x="98" y="86"/>
                  </a:lnTo>
                  <a:lnTo>
                    <a:pt x="98" y="77"/>
                  </a:lnTo>
                  <a:lnTo>
                    <a:pt x="98" y="67"/>
                  </a:lnTo>
                  <a:lnTo>
                    <a:pt x="103" y="58"/>
                  </a:lnTo>
                  <a:lnTo>
                    <a:pt x="103" y="39"/>
                  </a:lnTo>
                  <a:lnTo>
                    <a:pt x="104" y="29"/>
                  </a:lnTo>
                  <a:lnTo>
                    <a:pt x="110" y="19"/>
                  </a:lnTo>
                  <a:lnTo>
                    <a:pt x="113" y="9"/>
                  </a:lnTo>
                  <a:lnTo>
                    <a:pt x="113" y="0"/>
                  </a:lnTo>
                </a:path>
              </a:pathLst>
            </a:custGeom>
            <a:noFill/>
            <a:ln w="28575" cmpd="sng">
              <a:solidFill>
                <a:srgbClr val="FFCC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</a:endParaRPr>
            </a:p>
          </p:txBody>
        </p:sp>
        <p:grpSp>
          <p:nvGrpSpPr>
            <p:cNvPr id="163910" name="Group 271"/>
            <p:cNvGrpSpPr>
              <a:grpSpLocks/>
            </p:cNvGrpSpPr>
            <p:nvPr/>
          </p:nvGrpSpPr>
          <p:grpSpPr bwMode="auto">
            <a:xfrm>
              <a:off x="744" y="1872"/>
              <a:ext cx="4755" cy="1601"/>
              <a:chOff x="744" y="1872"/>
              <a:chExt cx="4755" cy="1601"/>
            </a:xfrm>
          </p:grpSpPr>
          <p:sp>
            <p:nvSpPr>
              <p:cNvPr id="163911" name="Freeform 272"/>
              <p:cNvSpPr>
                <a:spLocks/>
              </p:cNvSpPr>
              <p:nvPr/>
            </p:nvSpPr>
            <p:spPr bwMode="auto">
              <a:xfrm>
                <a:off x="780" y="2496"/>
                <a:ext cx="3403" cy="977"/>
              </a:xfrm>
              <a:custGeom>
                <a:avLst/>
                <a:gdLst>
                  <a:gd name="T0" fmla="*/ 71 w 3232"/>
                  <a:gd name="T1" fmla="*/ 14 h 1134"/>
                  <a:gd name="T2" fmla="*/ 102 w 3232"/>
                  <a:gd name="T3" fmla="*/ 14 h 1134"/>
                  <a:gd name="T4" fmla="*/ 135 w 3232"/>
                  <a:gd name="T5" fmla="*/ 14 h 1134"/>
                  <a:gd name="T6" fmla="*/ 171 w 3232"/>
                  <a:gd name="T7" fmla="*/ 13 h 1134"/>
                  <a:gd name="T8" fmla="*/ 215 w 3232"/>
                  <a:gd name="T9" fmla="*/ 12 h 1134"/>
                  <a:gd name="T10" fmla="*/ 260 w 3232"/>
                  <a:gd name="T11" fmla="*/ 12 h 1134"/>
                  <a:gd name="T12" fmla="*/ 278 w 3232"/>
                  <a:gd name="T13" fmla="*/ 12 h 1134"/>
                  <a:gd name="T14" fmla="*/ 318 w 3232"/>
                  <a:gd name="T15" fmla="*/ 12 h 1134"/>
                  <a:gd name="T16" fmla="*/ 372 w 3232"/>
                  <a:gd name="T17" fmla="*/ 10 h 1134"/>
                  <a:gd name="T18" fmla="*/ 455 w 3232"/>
                  <a:gd name="T19" fmla="*/ 10 h 1134"/>
                  <a:gd name="T20" fmla="*/ 509 w 3232"/>
                  <a:gd name="T21" fmla="*/ 10 h 1134"/>
                  <a:gd name="T22" fmla="*/ 628 w 3232"/>
                  <a:gd name="T23" fmla="*/ 10 h 1134"/>
                  <a:gd name="T24" fmla="*/ 703 w 3232"/>
                  <a:gd name="T25" fmla="*/ 9 h 1134"/>
                  <a:gd name="T26" fmla="*/ 816 w 3232"/>
                  <a:gd name="T27" fmla="*/ 9 h 1134"/>
                  <a:gd name="T28" fmla="*/ 971 w 3232"/>
                  <a:gd name="T29" fmla="*/ 9 h 1134"/>
                  <a:gd name="T30" fmla="*/ 1102 w 3232"/>
                  <a:gd name="T31" fmla="*/ 9 h 1134"/>
                  <a:gd name="T32" fmla="*/ 1178 w 3232"/>
                  <a:gd name="T33" fmla="*/ 8 h 1134"/>
                  <a:gd name="T34" fmla="*/ 1365 w 3232"/>
                  <a:gd name="T35" fmla="*/ 8 h 1134"/>
                  <a:gd name="T36" fmla="*/ 1629 w 3232"/>
                  <a:gd name="T37" fmla="*/ 8 h 1134"/>
                  <a:gd name="T38" fmla="*/ 1772 w 3232"/>
                  <a:gd name="T39" fmla="*/ 8 h 1134"/>
                  <a:gd name="T40" fmla="*/ 1949 w 3232"/>
                  <a:gd name="T41" fmla="*/ 7 h 1134"/>
                  <a:gd name="T42" fmla="*/ 2224 w 3232"/>
                  <a:gd name="T43" fmla="*/ 7 h 1134"/>
                  <a:gd name="T44" fmla="*/ 2467 w 3232"/>
                  <a:gd name="T45" fmla="*/ 7 h 1134"/>
                  <a:gd name="T46" fmla="*/ 2598 w 3232"/>
                  <a:gd name="T47" fmla="*/ 7 h 1134"/>
                  <a:gd name="T48" fmla="*/ 2799 w 3232"/>
                  <a:gd name="T49" fmla="*/ 7 h 1134"/>
                  <a:gd name="T50" fmla="*/ 3065 w 3232"/>
                  <a:gd name="T51" fmla="*/ 6 h 1134"/>
                  <a:gd name="T52" fmla="*/ 3267 w 3232"/>
                  <a:gd name="T53" fmla="*/ 6 h 1134"/>
                  <a:gd name="T54" fmla="*/ 3661 w 3232"/>
                  <a:gd name="T55" fmla="*/ 6 h 1134"/>
                  <a:gd name="T56" fmla="*/ 3814 w 3232"/>
                  <a:gd name="T57" fmla="*/ 6 h 1134"/>
                  <a:gd name="T58" fmla="*/ 4207 w 3232"/>
                  <a:gd name="T59" fmla="*/ 6 h 1134"/>
                  <a:gd name="T60" fmla="*/ 4476 w 3232"/>
                  <a:gd name="T61" fmla="*/ 5 h 1134"/>
                  <a:gd name="T62" fmla="*/ 4780 w 3232"/>
                  <a:gd name="T63" fmla="*/ 5 h 1134"/>
                  <a:gd name="T64" fmla="*/ 5208 w 3232"/>
                  <a:gd name="T65" fmla="*/ 5 h 1134"/>
                  <a:gd name="T66" fmla="*/ 5406 w 3232"/>
                  <a:gd name="T67" fmla="*/ 5 h 1134"/>
                  <a:gd name="T68" fmla="*/ 5837 w 3232"/>
                  <a:gd name="T69" fmla="*/ 4 h 1134"/>
                  <a:gd name="T70" fmla="*/ 6118 w 3232"/>
                  <a:gd name="T71" fmla="*/ 4 h 1134"/>
                  <a:gd name="T72" fmla="*/ 6303 w 3232"/>
                  <a:gd name="T73" fmla="*/ 4 h 1134"/>
                  <a:gd name="T74" fmla="*/ 6712 w 3232"/>
                  <a:gd name="T75" fmla="*/ 4 h 1134"/>
                  <a:gd name="T76" fmla="*/ 6831 w 3232"/>
                  <a:gd name="T77" fmla="*/ 3 h 1134"/>
                  <a:gd name="T78" fmla="*/ 7272 w 3232"/>
                  <a:gd name="T79" fmla="*/ 3 h 1134"/>
                  <a:gd name="T80" fmla="*/ 7602 w 3232"/>
                  <a:gd name="T81" fmla="*/ 3 h 1134"/>
                  <a:gd name="T82" fmla="*/ 7940 w 3232"/>
                  <a:gd name="T83" fmla="*/ 3 h 1134"/>
                  <a:gd name="T84" fmla="*/ 8143 w 3232"/>
                  <a:gd name="T85" fmla="*/ 3 h 1134"/>
                  <a:gd name="T86" fmla="*/ 8311 w 3232"/>
                  <a:gd name="T87" fmla="*/ 3 h 1134"/>
                  <a:gd name="T88" fmla="*/ 8477 w 3232"/>
                  <a:gd name="T89" fmla="*/ 3 h 1134"/>
                  <a:gd name="T90" fmla="*/ 8873 w 3232"/>
                  <a:gd name="T91" fmla="*/ 3 h 1134"/>
                  <a:gd name="T92" fmla="*/ 9146 w 3232"/>
                  <a:gd name="T93" fmla="*/ 3 h 1134"/>
                  <a:gd name="T94" fmla="*/ 9461 w 3232"/>
                  <a:gd name="T95" fmla="*/ 3 h 1134"/>
                  <a:gd name="T96" fmla="*/ 9612 w 3232"/>
                  <a:gd name="T97" fmla="*/ 3 h 1134"/>
                  <a:gd name="T98" fmla="*/ 9971 w 3232"/>
                  <a:gd name="T99" fmla="*/ 3 h 1134"/>
                  <a:gd name="T100" fmla="*/ 10431 w 3232"/>
                  <a:gd name="T101" fmla="*/ 3 h 1134"/>
                  <a:gd name="T102" fmla="*/ 11182 w 3232"/>
                  <a:gd name="T103" fmla="*/ 3 h 1134"/>
                  <a:gd name="T104" fmla="*/ 11391 w 3232"/>
                  <a:gd name="T105" fmla="*/ 3 h 1134"/>
                  <a:gd name="T106" fmla="*/ 11599 w 3232"/>
                  <a:gd name="T107" fmla="*/ 3 h 1134"/>
                  <a:gd name="T108" fmla="*/ 12072 w 3232"/>
                  <a:gd name="T109" fmla="*/ 3 h 1134"/>
                  <a:gd name="T110" fmla="*/ 12253 w 3232"/>
                  <a:gd name="T111" fmla="*/ 3 h 1134"/>
                  <a:gd name="T112" fmla="*/ 12704 w 3232"/>
                  <a:gd name="T113" fmla="*/ 3 h 1134"/>
                  <a:gd name="T114" fmla="*/ 12879 w 3232"/>
                  <a:gd name="T115" fmla="*/ 3 h 1134"/>
                  <a:gd name="T116" fmla="*/ 13262 w 3232"/>
                  <a:gd name="T117" fmla="*/ 3 h 1134"/>
                  <a:gd name="T118" fmla="*/ 13454 w 3232"/>
                  <a:gd name="T119" fmla="*/ 3 h 1134"/>
                  <a:gd name="T120" fmla="*/ 14201 w 3232"/>
                  <a:gd name="T121" fmla="*/ 3 h 1134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3232" h="1134">
                    <a:moveTo>
                      <a:pt x="0" y="1134"/>
                    </a:moveTo>
                    <a:lnTo>
                      <a:pt x="15" y="1134"/>
                    </a:lnTo>
                    <a:lnTo>
                      <a:pt x="12" y="1101"/>
                    </a:lnTo>
                    <a:lnTo>
                      <a:pt x="17" y="1103"/>
                    </a:lnTo>
                    <a:lnTo>
                      <a:pt x="18" y="1076"/>
                    </a:lnTo>
                    <a:lnTo>
                      <a:pt x="21" y="1076"/>
                    </a:lnTo>
                    <a:lnTo>
                      <a:pt x="20" y="1052"/>
                    </a:lnTo>
                    <a:lnTo>
                      <a:pt x="24" y="1050"/>
                    </a:lnTo>
                    <a:lnTo>
                      <a:pt x="24" y="1023"/>
                    </a:lnTo>
                    <a:lnTo>
                      <a:pt x="26" y="1016"/>
                    </a:lnTo>
                    <a:lnTo>
                      <a:pt x="27" y="1007"/>
                    </a:lnTo>
                    <a:lnTo>
                      <a:pt x="30" y="999"/>
                    </a:lnTo>
                    <a:lnTo>
                      <a:pt x="33" y="989"/>
                    </a:lnTo>
                    <a:lnTo>
                      <a:pt x="32" y="981"/>
                    </a:lnTo>
                    <a:lnTo>
                      <a:pt x="39" y="978"/>
                    </a:lnTo>
                    <a:lnTo>
                      <a:pt x="39" y="966"/>
                    </a:lnTo>
                    <a:lnTo>
                      <a:pt x="42" y="959"/>
                    </a:lnTo>
                    <a:lnTo>
                      <a:pt x="45" y="945"/>
                    </a:lnTo>
                    <a:lnTo>
                      <a:pt x="44" y="938"/>
                    </a:lnTo>
                    <a:lnTo>
                      <a:pt x="48" y="935"/>
                    </a:lnTo>
                    <a:lnTo>
                      <a:pt x="51" y="927"/>
                    </a:lnTo>
                    <a:lnTo>
                      <a:pt x="51" y="918"/>
                    </a:lnTo>
                    <a:lnTo>
                      <a:pt x="56" y="912"/>
                    </a:lnTo>
                    <a:lnTo>
                      <a:pt x="59" y="906"/>
                    </a:lnTo>
                    <a:lnTo>
                      <a:pt x="57" y="899"/>
                    </a:lnTo>
                    <a:lnTo>
                      <a:pt x="63" y="894"/>
                    </a:lnTo>
                    <a:lnTo>
                      <a:pt x="62" y="888"/>
                    </a:lnTo>
                    <a:lnTo>
                      <a:pt x="63" y="882"/>
                    </a:lnTo>
                    <a:lnTo>
                      <a:pt x="65" y="875"/>
                    </a:lnTo>
                    <a:lnTo>
                      <a:pt x="66" y="869"/>
                    </a:lnTo>
                    <a:lnTo>
                      <a:pt x="69" y="861"/>
                    </a:lnTo>
                    <a:lnTo>
                      <a:pt x="71" y="849"/>
                    </a:lnTo>
                    <a:lnTo>
                      <a:pt x="78" y="848"/>
                    </a:lnTo>
                    <a:lnTo>
                      <a:pt x="80" y="833"/>
                    </a:lnTo>
                    <a:lnTo>
                      <a:pt x="83" y="831"/>
                    </a:lnTo>
                    <a:lnTo>
                      <a:pt x="83" y="818"/>
                    </a:lnTo>
                    <a:lnTo>
                      <a:pt x="90" y="816"/>
                    </a:lnTo>
                    <a:lnTo>
                      <a:pt x="92" y="804"/>
                    </a:lnTo>
                    <a:lnTo>
                      <a:pt x="99" y="804"/>
                    </a:lnTo>
                    <a:lnTo>
                      <a:pt x="101" y="788"/>
                    </a:lnTo>
                    <a:lnTo>
                      <a:pt x="107" y="788"/>
                    </a:lnTo>
                    <a:lnTo>
                      <a:pt x="110" y="770"/>
                    </a:lnTo>
                    <a:lnTo>
                      <a:pt x="116" y="768"/>
                    </a:lnTo>
                    <a:lnTo>
                      <a:pt x="114" y="752"/>
                    </a:lnTo>
                    <a:lnTo>
                      <a:pt x="129" y="750"/>
                    </a:lnTo>
                    <a:lnTo>
                      <a:pt x="129" y="735"/>
                    </a:lnTo>
                    <a:lnTo>
                      <a:pt x="140" y="734"/>
                    </a:lnTo>
                    <a:lnTo>
                      <a:pt x="141" y="722"/>
                    </a:lnTo>
                    <a:lnTo>
                      <a:pt x="149" y="722"/>
                    </a:lnTo>
                    <a:lnTo>
                      <a:pt x="149" y="710"/>
                    </a:lnTo>
                    <a:lnTo>
                      <a:pt x="156" y="708"/>
                    </a:lnTo>
                    <a:lnTo>
                      <a:pt x="158" y="698"/>
                    </a:lnTo>
                    <a:lnTo>
                      <a:pt x="174" y="696"/>
                    </a:lnTo>
                    <a:lnTo>
                      <a:pt x="174" y="689"/>
                    </a:lnTo>
                    <a:lnTo>
                      <a:pt x="182" y="687"/>
                    </a:lnTo>
                    <a:lnTo>
                      <a:pt x="183" y="675"/>
                    </a:lnTo>
                    <a:lnTo>
                      <a:pt x="210" y="675"/>
                    </a:lnTo>
                    <a:lnTo>
                      <a:pt x="212" y="659"/>
                    </a:lnTo>
                    <a:lnTo>
                      <a:pt x="219" y="659"/>
                    </a:lnTo>
                    <a:lnTo>
                      <a:pt x="218" y="650"/>
                    </a:lnTo>
                    <a:lnTo>
                      <a:pt x="225" y="648"/>
                    </a:lnTo>
                    <a:lnTo>
                      <a:pt x="227" y="642"/>
                    </a:lnTo>
                    <a:lnTo>
                      <a:pt x="243" y="644"/>
                    </a:lnTo>
                    <a:lnTo>
                      <a:pt x="246" y="633"/>
                    </a:lnTo>
                    <a:lnTo>
                      <a:pt x="254" y="632"/>
                    </a:lnTo>
                    <a:lnTo>
                      <a:pt x="255" y="623"/>
                    </a:lnTo>
                    <a:lnTo>
                      <a:pt x="263" y="623"/>
                    </a:lnTo>
                    <a:lnTo>
                      <a:pt x="266" y="615"/>
                    </a:lnTo>
                    <a:lnTo>
                      <a:pt x="285" y="612"/>
                    </a:lnTo>
                    <a:lnTo>
                      <a:pt x="291" y="602"/>
                    </a:lnTo>
                    <a:lnTo>
                      <a:pt x="299" y="602"/>
                    </a:lnTo>
                    <a:lnTo>
                      <a:pt x="306" y="594"/>
                    </a:lnTo>
                    <a:lnTo>
                      <a:pt x="329" y="593"/>
                    </a:lnTo>
                    <a:lnTo>
                      <a:pt x="330" y="585"/>
                    </a:lnTo>
                    <a:lnTo>
                      <a:pt x="366" y="584"/>
                    </a:lnTo>
                    <a:lnTo>
                      <a:pt x="366" y="573"/>
                    </a:lnTo>
                    <a:lnTo>
                      <a:pt x="390" y="573"/>
                    </a:lnTo>
                    <a:lnTo>
                      <a:pt x="390" y="563"/>
                    </a:lnTo>
                    <a:lnTo>
                      <a:pt x="398" y="563"/>
                    </a:lnTo>
                    <a:lnTo>
                      <a:pt x="398" y="552"/>
                    </a:lnTo>
                    <a:lnTo>
                      <a:pt x="414" y="552"/>
                    </a:lnTo>
                    <a:lnTo>
                      <a:pt x="419" y="546"/>
                    </a:lnTo>
                    <a:lnTo>
                      <a:pt x="430" y="542"/>
                    </a:lnTo>
                    <a:lnTo>
                      <a:pt x="436" y="530"/>
                    </a:lnTo>
                    <a:lnTo>
                      <a:pt x="478" y="531"/>
                    </a:lnTo>
                    <a:lnTo>
                      <a:pt x="481" y="525"/>
                    </a:lnTo>
                    <a:lnTo>
                      <a:pt x="496" y="522"/>
                    </a:lnTo>
                    <a:lnTo>
                      <a:pt x="499" y="501"/>
                    </a:lnTo>
                    <a:lnTo>
                      <a:pt x="512" y="498"/>
                    </a:lnTo>
                    <a:lnTo>
                      <a:pt x="520" y="492"/>
                    </a:lnTo>
                    <a:lnTo>
                      <a:pt x="551" y="489"/>
                    </a:lnTo>
                    <a:lnTo>
                      <a:pt x="554" y="483"/>
                    </a:lnTo>
                    <a:lnTo>
                      <a:pt x="563" y="485"/>
                    </a:lnTo>
                    <a:lnTo>
                      <a:pt x="565" y="477"/>
                    </a:lnTo>
                    <a:lnTo>
                      <a:pt x="575" y="479"/>
                    </a:lnTo>
                    <a:lnTo>
                      <a:pt x="583" y="473"/>
                    </a:lnTo>
                    <a:lnTo>
                      <a:pt x="598" y="474"/>
                    </a:lnTo>
                    <a:lnTo>
                      <a:pt x="610" y="470"/>
                    </a:lnTo>
                    <a:lnTo>
                      <a:pt x="616" y="470"/>
                    </a:lnTo>
                    <a:lnTo>
                      <a:pt x="626" y="465"/>
                    </a:lnTo>
                    <a:lnTo>
                      <a:pt x="649" y="465"/>
                    </a:lnTo>
                    <a:lnTo>
                      <a:pt x="650" y="455"/>
                    </a:lnTo>
                    <a:lnTo>
                      <a:pt x="689" y="458"/>
                    </a:lnTo>
                    <a:lnTo>
                      <a:pt x="688" y="449"/>
                    </a:lnTo>
                    <a:lnTo>
                      <a:pt x="709" y="452"/>
                    </a:lnTo>
                    <a:lnTo>
                      <a:pt x="710" y="443"/>
                    </a:lnTo>
                    <a:lnTo>
                      <a:pt x="728" y="444"/>
                    </a:lnTo>
                    <a:lnTo>
                      <a:pt x="731" y="441"/>
                    </a:lnTo>
                    <a:lnTo>
                      <a:pt x="760" y="440"/>
                    </a:lnTo>
                    <a:lnTo>
                      <a:pt x="763" y="434"/>
                    </a:lnTo>
                    <a:lnTo>
                      <a:pt x="817" y="434"/>
                    </a:lnTo>
                    <a:lnTo>
                      <a:pt x="820" y="426"/>
                    </a:lnTo>
                    <a:lnTo>
                      <a:pt x="827" y="422"/>
                    </a:lnTo>
                    <a:lnTo>
                      <a:pt x="839" y="422"/>
                    </a:lnTo>
                    <a:lnTo>
                      <a:pt x="847" y="416"/>
                    </a:lnTo>
                    <a:lnTo>
                      <a:pt x="854" y="413"/>
                    </a:lnTo>
                    <a:lnTo>
                      <a:pt x="862" y="410"/>
                    </a:lnTo>
                    <a:lnTo>
                      <a:pt x="917" y="410"/>
                    </a:lnTo>
                    <a:lnTo>
                      <a:pt x="931" y="405"/>
                    </a:lnTo>
                    <a:lnTo>
                      <a:pt x="943" y="399"/>
                    </a:lnTo>
                    <a:lnTo>
                      <a:pt x="968" y="401"/>
                    </a:lnTo>
                    <a:lnTo>
                      <a:pt x="968" y="395"/>
                    </a:lnTo>
                    <a:lnTo>
                      <a:pt x="1001" y="396"/>
                    </a:lnTo>
                    <a:lnTo>
                      <a:pt x="1003" y="386"/>
                    </a:lnTo>
                    <a:lnTo>
                      <a:pt x="1037" y="387"/>
                    </a:lnTo>
                    <a:lnTo>
                      <a:pt x="1037" y="380"/>
                    </a:lnTo>
                    <a:lnTo>
                      <a:pt x="1075" y="378"/>
                    </a:lnTo>
                    <a:lnTo>
                      <a:pt x="1073" y="374"/>
                    </a:lnTo>
                    <a:lnTo>
                      <a:pt x="1120" y="377"/>
                    </a:lnTo>
                    <a:lnTo>
                      <a:pt x="1120" y="369"/>
                    </a:lnTo>
                    <a:lnTo>
                      <a:pt x="1168" y="369"/>
                    </a:lnTo>
                    <a:lnTo>
                      <a:pt x="1168" y="360"/>
                    </a:lnTo>
                    <a:lnTo>
                      <a:pt x="1189" y="359"/>
                    </a:lnTo>
                    <a:lnTo>
                      <a:pt x="1190" y="354"/>
                    </a:lnTo>
                    <a:lnTo>
                      <a:pt x="1208" y="356"/>
                    </a:lnTo>
                    <a:lnTo>
                      <a:pt x="1213" y="344"/>
                    </a:lnTo>
                    <a:lnTo>
                      <a:pt x="1286" y="344"/>
                    </a:lnTo>
                    <a:lnTo>
                      <a:pt x="1288" y="338"/>
                    </a:lnTo>
                    <a:lnTo>
                      <a:pt x="1309" y="338"/>
                    </a:lnTo>
                    <a:lnTo>
                      <a:pt x="1309" y="332"/>
                    </a:lnTo>
                    <a:lnTo>
                      <a:pt x="1351" y="332"/>
                    </a:lnTo>
                    <a:lnTo>
                      <a:pt x="1352" y="326"/>
                    </a:lnTo>
                    <a:lnTo>
                      <a:pt x="1373" y="327"/>
                    </a:lnTo>
                    <a:lnTo>
                      <a:pt x="1372" y="320"/>
                    </a:lnTo>
                    <a:lnTo>
                      <a:pt x="1388" y="321"/>
                    </a:lnTo>
                    <a:lnTo>
                      <a:pt x="1391" y="317"/>
                    </a:lnTo>
                    <a:lnTo>
                      <a:pt x="1400" y="311"/>
                    </a:lnTo>
                    <a:lnTo>
                      <a:pt x="1411" y="308"/>
                    </a:lnTo>
                    <a:lnTo>
                      <a:pt x="1454" y="306"/>
                    </a:lnTo>
                    <a:lnTo>
                      <a:pt x="1454" y="300"/>
                    </a:lnTo>
                    <a:lnTo>
                      <a:pt x="1501" y="300"/>
                    </a:lnTo>
                    <a:lnTo>
                      <a:pt x="1505" y="299"/>
                    </a:lnTo>
                    <a:lnTo>
                      <a:pt x="1516" y="296"/>
                    </a:lnTo>
                    <a:lnTo>
                      <a:pt x="1520" y="294"/>
                    </a:lnTo>
                    <a:lnTo>
                      <a:pt x="1528" y="290"/>
                    </a:lnTo>
                    <a:lnTo>
                      <a:pt x="1532" y="287"/>
                    </a:lnTo>
                    <a:lnTo>
                      <a:pt x="1619" y="287"/>
                    </a:lnTo>
                    <a:lnTo>
                      <a:pt x="1621" y="278"/>
                    </a:lnTo>
                    <a:lnTo>
                      <a:pt x="1630" y="281"/>
                    </a:lnTo>
                    <a:lnTo>
                      <a:pt x="1630" y="273"/>
                    </a:lnTo>
                    <a:lnTo>
                      <a:pt x="1646" y="276"/>
                    </a:lnTo>
                    <a:lnTo>
                      <a:pt x="1648" y="270"/>
                    </a:lnTo>
                    <a:lnTo>
                      <a:pt x="1705" y="269"/>
                    </a:lnTo>
                    <a:lnTo>
                      <a:pt x="1706" y="258"/>
                    </a:lnTo>
                    <a:lnTo>
                      <a:pt x="1769" y="263"/>
                    </a:lnTo>
                    <a:lnTo>
                      <a:pt x="1771" y="255"/>
                    </a:lnTo>
                    <a:lnTo>
                      <a:pt x="1780" y="257"/>
                    </a:lnTo>
                    <a:lnTo>
                      <a:pt x="1781" y="251"/>
                    </a:lnTo>
                    <a:lnTo>
                      <a:pt x="1804" y="252"/>
                    </a:lnTo>
                    <a:lnTo>
                      <a:pt x="1805" y="246"/>
                    </a:lnTo>
                    <a:lnTo>
                      <a:pt x="1823" y="248"/>
                    </a:lnTo>
                    <a:lnTo>
                      <a:pt x="1825" y="243"/>
                    </a:lnTo>
                    <a:lnTo>
                      <a:pt x="1841" y="243"/>
                    </a:lnTo>
                    <a:lnTo>
                      <a:pt x="1840" y="237"/>
                    </a:lnTo>
                    <a:lnTo>
                      <a:pt x="1859" y="237"/>
                    </a:lnTo>
                    <a:lnTo>
                      <a:pt x="1862" y="228"/>
                    </a:lnTo>
                    <a:lnTo>
                      <a:pt x="1883" y="228"/>
                    </a:lnTo>
                    <a:lnTo>
                      <a:pt x="1883" y="222"/>
                    </a:lnTo>
                    <a:lnTo>
                      <a:pt x="1898" y="222"/>
                    </a:lnTo>
                    <a:lnTo>
                      <a:pt x="1900" y="218"/>
                    </a:lnTo>
                    <a:lnTo>
                      <a:pt x="1919" y="221"/>
                    </a:lnTo>
                    <a:lnTo>
                      <a:pt x="1921" y="209"/>
                    </a:lnTo>
                    <a:lnTo>
                      <a:pt x="1993" y="206"/>
                    </a:lnTo>
                    <a:lnTo>
                      <a:pt x="1991" y="200"/>
                    </a:lnTo>
                    <a:lnTo>
                      <a:pt x="2029" y="198"/>
                    </a:lnTo>
                    <a:lnTo>
                      <a:pt x="2029" y="192"/>
                    </a:lnTo>
                    <a:lnTo>
                      <a:pt x="2051" y="194"/>
                    </a:lnTo>
                    <a:lnTo>
                      <a:pt x="2051" y="186"/>
                    </a:lnTo>
                    <a:lnTo>
                      <a:pt x="2099" y="185"/>
                    </a:lnTo>
                    <a:lnTo>
                      <a:pt x="2099" y="179"/>
                    </a:lnTo>
                    <a:lnTo>
                      <a:pt x="2120" y="180"/>
                    </a:lnTo>
                    <a:lnTo>
                      <a:pt x="2122" y="176"/>
                    </a:lnTo>
                    <a:lnTo>
                      <a:pt x="2140" y="177"/>
                    </a:lnTo>
                    <a:lnTo>
                      <a:pt x="2141" y="168"/>
                    </a:lnTo>
                    <a:lnTo>
                      <a:pt x="2155" y="168"/>
                    </a:lnTo>
                    <a:lnTo>
                      <a:pt x="2155" y="162"/>
                    </a:lnTo>
                    <a:lnTo>
                      <a:pt x="2212" y="162"/>
                    </a:lnTo>
                    <a:lnTo>
                      <a:pt x="2213" y="158"/>
                    </a:lnTo>
                    <a:lnTo>
                      <a:pt x="2234" y="156"/>
                    </a:lnTo>
                    <a:lnTo>
                      <a:pt x="2236" y="152"/>
                    </a:lnTo>
                    <a:lnTo>
                      <a:pt x="2269" y="153"/>
                    </a:lnTo>
                    <a:lnTo>
                      <a:pt x="2267" y="147"/>
                    </a:lnTo>
                    <a:lnTo>
                      <a:pt x="2336" y="149"/>
                    </a:lnTo>
                    <a:lnTo>
                      <a:pt x="2339" y="146"/>
                    </a:lnTo>
                    <a:lnTo>
                      <a:pt x="2381" y="146"/>
                    </a:lnTo>
                    <a:lnTo>
                      <a:pt x="2383" y="137"/>
                    </a:lnTo>
                    <a:lnTo>
                      <a:pt x="2458" y="138"/>
                    </a:lnTo>
                    <a:lnTo>
                      <a:pt x="2507" y="138"/>
                    </a:lnTo>
                    <a:lnTo>
                      <a:pt x="2506" y="128"/>
                    </a:lnTo>
                    <a:lnTo>
                      <a:pt x="2522" y="131"/>
                    </a:lnTo>
                    <a:lnTo>
                      <a:pt x="2524" y="123"/>
                    </a:lnTo>
                    <a:lnTo>
                      <a:pt x="2555" y="125"/>
                    </a:lnTo>
                    <a:lnTo>
                      <a:pt x="2554" y="117"/>
                    </a:lnTo>
                    <a:lnTo>
                      <a:pt x="2566" y="119"/>
                    </a:lnTo>
                    <a:lnTo>
                      <a:pt x="2566" y="111"/>
                    </a:lnTo>
                    <a:lnTo>
                      <a:pt x="2600" y="114"/>
                    </a:lnTo>
                    <a:lnTo>
                      <a:pt x="2600" y="105"/>
                    </a:lnTo>
                    <a:lnTo>
                      <a:pt x="2615" y="105"/>
                    </a:lnTo>
                    <a:lnTo>
                      <a:pt x="2617" y="98"/>
                    </a:lnTo>
                    <a:lnTo>
                      <a:pt x="2707" y="98"/>
                    </a:lnTo>
                    <a:lnTo>
                      <a:pt x="2707" y="90"/>
                    </a:lnTo>
                    <a:lnTo>
                      <a:pt x="2731" y="90"/>
                    </a:lnTo>
                    <a:lnTo>
                      <a:pt x="2731" y="84"/>
                    </a:lnTo>
                    <a:lnTo>
                      <a:pt x="2747" y="86"/>
                    </a:lnTo>
                    <a:lnTo>
                      <a:pt x="2747" y="80"/>
                    </a:lnTo>
                    <a:lnTo>
                      <a:pt x="2822" y="78"/>
                    </a:lnTo>
                    <a:lnTo>
                      <a:pt x="2825" y="75"/>
                    </a:lnTo>
                    <a:lnTo>
                      <a:pt x="2848" y="74"/>
                    </a:lnTo>
                    <a:lnTo>
                      <a:pt x="2849" y="71"/>
                    </a:lnTo>
                    <a:lnTo>
                      <a:pt x="2879" y="69"/>
                    </a:lnTo>
                    <a:lnTo>
                      <a:pt x="2881" y="62"/>
                    </a:lnTo>
                    <a:lnTo>
                      <a:pt x="2888" y="62"/>
                    </a:lnTo>
                    <a:lnTo>
                      <a:pt x="2888" y="54"/>
                    </a:lnTo>
                    <a:lnTo>
                      <a:pt x="2947" y="54"/>
                    </a:lnTo>
                    <a:lnTo>
                      <a:pt x="2945" y="47"/>
                    </a:lnTo>
                    <a:lnTo>
                      <a:pt x="2974" y="47"/>
                    </a:lnTo>
                    <a:lnTo>
                      <a:pt x="2974" y="32"/>
                    </a:lnTo>
                    <a:lnTo>
                      <a:pt x="2995" y="32"/>
                    </a:lnTo>
                    <a:lnTo>
                      <a:pt x="2995" y="20"/>
                    </a:lnTo>
                    <a:lnTo>
                      <a:pt x="3017" y="20"/>
                    </a:lnTo>
                    <a:lnTo>
                      <a:pt x="3019" y="17"/>
                    </a:lnTo>
                    <a:lnTo>
                      <a:pt x="3040" y="18"/>
                    </a:lnTo>
                    <a:lnTo>
                      <a:pt x="3038" y="9"/>
                    </a:lnTo>
                    <a:lnTo>
                      <a:pt x="3184" y="8"/>
                    </a:lnTo>
                    <a:lnTo>
                      <a:pt x="3184" y="0"/>
                    </a:lnTo>
                    <a:lnTo>
                      <a:pt x="3232" y="0"/>
                    </a:lnTo>
                  </a:path>
                </a:pathLst>
              </a:custGeom>
              <a:noFill/>
              <a:ln w="28575" cap="flat" cmpd="sng">
                <a:solidFill>
                  <a:schemeClr val="bg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63912" name="Freeform 273"/>
              <p:cNvSpPr>
                <a:spLocks/>
              </p:cNvSpPr>
              <p:nvPr/>
            </p:nvSpPr>
            <p:spPr bwMode="auto">
              <a:xfrm>
                <a:off x="1968" y="2850"/>
                <a:ext cx="663" cy="64"/>
              </a:xfrm>
              <a:custGeom>
                <a:avLst/>
                <a:gdLst>
                  <a:gd name="T0" fmla="*/ 0 w 2519"/>
                  <a:gd name="T1" fmla="*/ 0 h 300"/>
                  <a:gd name="T2" fmla="*/ 0 w 2519"/>
                  <a:gd name="T3" fmla="*/ 0 h 300"/>
                  <a:gd name="T4" fmla="*/ 0 w 2519"/>
                  <a:gd name="T5" fmla="*/ 0 h 300"/>
                  <a:gd name="T6" fmla="*/ 0 w 2519"/>
                  <a:gd name="T7" fmla="*/ 0 h 300"/>
                  <a:gd name="T8" fmla="*/ 0 w 2519"/>
                  <a:gd name="T9" fmla="*/ 0 h 300"/>
                  <a:gd name="T10" fmla="*/ 0 w 2519"/>
                  <a:gd name="T11" fmla="*/ 0 h 300"/>
                  <a:gd name="T12" fmla="*/ 0 w 2519"/>
                  <a:gd name="T13" fmla="*/ 0 h 300"/>
                  <a:gd name="T14" fmla="*/ 0 w 2519"/>
                  <a:gd name="T15" fmla="*/ 0 h 300"/>
                  <a:gd name="T16" fmla="*/ 0 w 2519"/>
                  <a:gd name="T17" fmla="*/ 0 h 300"/>
                  <a:gd name="T18" fmla="*/ 0 w 2519"/>
                  <a:gd name="T19" fmla="*/ 0 h 300"/>
                  <a:gd name="T20" fmla="*/ 0 w 2519"/>
                  <a:gd name="T21" fmla="*/ 0 h 300"/>
                  <a:gd name="T22" fmla="*/ 0 w 2519"/>
                  <a:gd name="T23" fmla="*/ 0 h 300"/>
                  <a:gd name="T24" fmla="*/ 0 w 2519"/>
                  <a:gd name="T25" fmla="*/ 0 h 300"/>
                  <a:gd name="T26" fmla="*/ 0 w 2519"/>
                  <a:gd name="T27" fmla="*/ 0 h 300"/>
                  <a:gd name="T28" fmla="*/ 0 w 2519"/>
                  <a:gd name="T29" fmla="*/ 0 h 300"/>
                  <a:gd name="T30" fmla="*/ 0 w 2519"/>
                  <a:gd name="T31" fmla="*/ 0 h 300"/>
                  <a:gd name="T32" fmla="*/ 0 w 2519"/>
                  <a:gd name="T33" fmla="*/ 0 h 300"/>
                  <a:gd name="T34" fmla="*/ 0 w 2519"/>
                  <a:gd name="T35" fmla="*/ 0 h 300"/>
                  <a:gd name="T36" fmla="*/ 0 w 2519"/>
                  <a:gd name="T37" fmla="*/ 0 h 300"/>
                  <a:gd name="T38" fmla="*/ 0 w 2519"/>
                  <a:gd name="T39" fmla="*/ 0 h 300"/>
                  <a:gd name="T40" fmla="*/ 0 w 2519"/>
                  <a:gd name="T41" fmla="*/ 0 h 300"/>
                  <a:gd name="T42" fmla="*/ 0 w 2519"/>
                  <a:gd name="T43" fmla="*/ 0 h 300"/>
                  <a:gd name="T44" fmla="*/ 0 w 2519"/>
                  <a:gd name="T45" fmla="*/ 0 h 300"/>
                  <a:gd name="T46" fmla="*/ 0 w 2519"/>
                  <a:gd name="T47" fmla="*/ 0 h 300"/>
                  <a:gd name="T48" fmla="*/ 0 w 2519"/>
                  <a:gd name="T49" fmla="*/ 0 h 300"/>
                  <a:gd name="T50" fmla="*/ 0 w 2519"/>
                  <a:gd name="T51" fmla="*/ 0 h 300"/>
                  <a:gd name="T52" fmla="*/ 0 w 2519"/>
                  <a:gd name="T53" fmla="*/ 0 h 300"/>
                  <a:gd name="T54" fmla="*/ 0 w 2519"/>
                  <a:gd name="T55" fmla="*/ 0 h 300"/>
                  <a:gd name="T56" fmla="*/ 0 w 2519"/>
                  <a:gd name="T57" fmla="*/ 0 h 300"/>
                  <a:gd name="T58" fmla="*/ 0 w 2519"/>
                  <a:gd name="T59" fmla="*/ 0 h 300"/>
                  <a:gd name="T60" fmla="*/ 0 w 2519"/>
                  <a:gd name="T61" fmla="*/ 0 h 300"/>
                  <a:gd name="T62" fmla="*/ 0 w 2519"/>
                  <a:gd name="T63" fmla="*/ 0 h 300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2519" h="300">
                    <a:moveTo>
                      <a:pt x="0" y="300"/>
                    </a:moveTo>
                    <a:lnTo>
                      <a:pt x="55" y="300"/>
                    </a:lnTo>
                    <a:lnTo>
                      <a:pt x="58" y="290"/>
                    </a:lnTo>
                    <a:lnTo>
                      <a:pt x="114" y="290"/>
                    </a:lnTo>
                    <a:lnTo>
                      <a:pt x="117" y="280"/>
                    </a:lnTo>
                    <a:lnTo>
                      <a:pt x="127" y="280"/>
                    </a:lnTo>
                    <a:lnTo>
                      <a:pt x="137" y="271"/>
                    </a:lnTo>
                    <a:lnTo>
                      <a:pt x="196" y="271"/>
                    </a:lnTo>
                    <a:lnTo>
                      <a:pt x="246" y="261"/>
                    </a:lnTo>
                    <a:lnTo>
                      <a:pt x="286" y="251"/>
                    </a:lnTo>
                    <a:lnTo>
                      <a:pt x="336" y="251"/>
                    </a:lnTo>
                    <a:lnTo>
                      <a:pt x="427" y="241"/>
                    </a:lnTo>
                    <a:lnTo>
                      <a:pt x="460" y="231"/>
                    </a:lnTo>
                    <a:lnTo>
                      <a:pt x="523" y="221"/>
                    </a:lnTo>
                    <a:lnTo>
                      <a:pt x="534" y="211"/>
                    </a:lnTo>
                    <a:lnTo>
                      <a:pt x="626" y="211"/>
                    </a:lnTo>
                    <a:lnTo>
                      <a:pt x="638" y="202"/>
                    </a:lnTo>
                    <a:lnTo>
                      <a:pt x="695" y="193"/>
                    </a:lnTo>
                    <a:lnTo>
                      <a:pt x="756" y="193"/>
                    </a:lnTo>
                    <a:lnTo>
                      <a:pt x="831" y="182"/>
                    </a:lnTo>
                    <a:lnTo>
                      <a:pt x="969" y="162"/>
                    </a:lnTo>
                    <a:lnTo>
                      <a:pt x="1055" y="162"/>
                    </a:lnTo>
                    <a:lnTo>
                      <a:pt x="1130" y="153"/>
                    </a:lnTo>
                    <a:lnTo>
                      <a:pt x="1277" y="153"/>
                    </a:lnTo>
                    <a:lnTo>
                      <a:pt x="1284" y="144"/>
                    </a:lnTo>
                    <a:lnTo>
                      <a:pt x="1341" y="144"/>
                    </a:lnTo>
                    <a:lnTo>
                      <a:pt x="1365" y="133"/>
                    </a:lnTo>
                    <a:lnTo>
                      <a:pt x="1381" y="133"/>
                    </a:lnTo>
                    <a:lnTo>
                      <a:pt x="1418" y="123"/>
                    </a:lnTo>
                    <a:lnTo>
                      <a:pt x="1468" y="114"/>
                    </a:lnTo>
                    <a:lnTo>
                      <a:pt x="1484" y="114"/>
                    </a:lnTo>
                    <a:lnTo>
                      <a:pt x="1549" y="104"/>
                    </a:lnTo>
                    <a:lnTo>
                      <a:pt x="1673" y="104"/>
                    </a:lnTo>
                    <a:lnTo>
                      <a:pt x="1688" y="93"/>
                    </a:lnTo>
                    <a:lnTo>
                      <a:pt x="1697" y="84"/>
                    </a:lnTo>
                    <a:lnTo>
                      <a:pt x="1708" y="84"/>
                    </a:lnTo>
                    <a:lnTo>
                      <a:pt x="1723" y="75"/>
                    </a:lnTo>
                    <a:lnTo>
                      <a:pt x="1728" y="65"/>
                    </a:lnTo>
                    <a:lnTo>
                      <a:pt x="1743" y="65"/>
                    </a:lnTo>
                    <a:lnTo>
                      <a:pt x="1755" y="54"/>
                    </a:lnTo>
                    <a:lnTo>
                      <a:pt x="1842" y="54"/>
                    </a:lnTo>
                    <a:lnTo>
                      <a:pt x="1888" y="54"/>
                    </a:lnTo>
                    <a:lnTo>
                      <a:pt x="1991" y="54"/>
                    </a:lnTo>
                    <a:lnTo>
                      <a:pt x="1991" y="45"/>
                    </a:lnTo>
                    <a:lnTo>
                      <a:pt x="2031" y="45"/>
                    </a:lnTo>
                    <a:lnTo>
                      <a:pt x="2064" y="45"/>
                    </a:lnTo>
                    <a:lnTo>
                      <a:pt x="2090" y="45"/>
                    </a:lnTo>
                    <a:lnTo>
                      <a:pt x="2100" y="45"/>
                    </a:lnTo>
                    <a:lnTo>
                      <a:pt x="2128" y="45"/>
                    </a:lnTo>
                    <a:lnTo>
                      <a:pt x="2137" y="45"/>
                    </a:lnTo>
                    <a:lnTo>
                      <a:pt x="2167" y="45"/>
                    </a:lnTo>
                    <a:lnTo>
                      <a:pt x="2204" y="45"/>
                    </a:lnTo>
                    <a:lnTo>
                      <a:pt x="2238" y="45"/>
                    </a:lnTo>
                    <a:lnTo>
                      <a:pt x="2277" y="45"/>
                    </a:lnTo>
                    <a:lnTo>
                      <a:pt x="2283" y="33"/>
                    </a:lnTo>
                    <a:lnTo>
                      <a:pt x="2313" y="33"/>
                    </a:lnTo>
                    <a:lnTo>
                      <a:pt x="2354" y="33"/>
                    </a:lnTo>
                    <a:lnTo>
                      <a:pt x="2391" y="33"/>
                    </a:lnTo>
                    <a:lnTo>
                      <a:pt x="2421" y="33"/>
                    </a:lnTo>
                    <a:lnTo>
                      <a:pt x="2432" y="22"/>
                    </a:lnTo>
                    <a:lnTo>
                      <a:pt x="2461" y="22"/>
                    </a:lnTo>
                    <a:lnTo>
                      <a:pt x="2472" y="22"/>
                    </a:lnTo>
                    <a:lnTo>
                      <a:pt x="2473" y="11"/>
                    </a:lnTo>
                    <a:lnTo>
                      <a:pt x="2518" y="11"/>
                    </a:lnTo>
                    <a:lnTo>
                      <a:pt x="2519" y="0"/>
                    </a:lnTo>
                  </a:path>
                </a:pathLst>
              </a:custGeom>
              <a:noFill/>
              <a:ln w="28575" cmpd="sng">
                <a:solidFill>
                  <a:srgbClr val="FFCC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63913" name="Freeform 274"/>
              <p:cNvSpPr>
                <a:spLocks/>
              </p:cNvSpPr>
              <p:nvPr/>
            </p:nvSpPr>
            <p:spPr bwMode="auto">
              <a:xfrm>
                <a:off x="2631" y="2764"/>
                <a:ext cx="646" cy="86"/>
              </a:xfrm>
              <a:custGeom>
                <a:avLst/>
                <a:gdLst>
                  <a:gd name="T0" fmla="*/ 0 w 2454"/>
                  <a:gd name="T1" fmla="*/ 0 h 395"/>
                  <a:gd name="T2" fmla="*/ 0 w 2454"/>
                  <a:gd name="T3" fmla="*/ 0 h 395"/>
                  <a:gd name="T4" fmla="*/ 0 w 2454"/>
                  <a:gd name="T5" fmla="*/ 0 h 395"/>
                  <a:gd name="T6" fmla="*/ 0 w 2454"/>
                  <a:gd name="T7" fmla="*/ 0 h 395"/>
                  <a:gd name="T8" fmla="*/ 0 w 2454"/>
                  <a:gd name="T9" fmla="*/ 0 h 395"/>
                  <a:gd name="T10" fmla="*/ 0 w 2454"/>
                  <a:gd name="T11" fmla="*/ 0 h 395"/>
                  <a:gd name="T12" fmla="*/ 0 w 2454"/>
                  <a:gd name="T13" fmla="*/ 0 h 395"/>
                  <a:gd name="T14" fmla="*/ 0 w 2454"/>
                  <a:gd name="T15" fmla="*/ 0 h 395"/>
                  <a:gd name="T16" fmla="*/ 0 w 2454"/>
                  <a:gd name="T17" fmla="*/ 0 h 395"/>
                  <a:gd name="T18" fmla="*/ 0 w 2454"/>
                  <a:gd name="T19" fmla="*/ 0 h 395"/>
                  <a:gd name="T20" fmla="*/ 0 w 2454"/>
                  <a:gd name="T21" fmla="*/ 0 h 395"/>
                  <a:gd name="T22" fmla="*/ 0 w 2454"/>
                  <a:gd name="T23" fmla="*/ 0 h 395"/>
                  <a:gd name="T24" fmla="*/ 0 w 2454"/>
                  <a:gd name="T25" fmla="*/ 0 h 395"/>
                  <a:gd name="T26" fmla="*/ 0 w 2454"/>
                  <a:gd name="T27" fmla="*/ 0 h 395"/>
                  <a:gd name="T28" fmla="*/ 0 w 2454"/>
                  <a:gd name="T29" fmla="*/ 0 h 395"/>
                  <a:gd name="T30" fmla="*/ 0 w 2454"/>
                  <a:gd name="T31" fmla="*/ 0 h 395"/>
                  <a:gd name="T32" fmla="*/ 0 w 2454"/>
                  <a:gd name="T33" fmla="*/ 0 h 395"/>
                  <a:gd name="T34" fmla="*/ 0 w 2454"/>
                  <a:gd name="T35" fmla="*/ 0 h 395"/>
                  <a:gd name="T36" fmla="*/ 0 w 2454"/>
                  <a:gd name="T37" fmla="*/ 0 h 395"/>
                  <a:gd name="T38" fmla="*/ 0 w 2454"/>
                  <a:gd name="T39" fmla="*/ 0 h 395"/>
                  <a:gd name="T40" fmla="*/ 0 w 2454"/>
                  <a:gd name="T41" fmla="*/ 0 h 395"/>
                  <a:gd name="T42" fmla="*/ 0 w 2454"/>
                  <a:gd name="T43" fmla="*/ 0 h 395"/>
                  <a:gd name="T44" fmla="*/ 0 w 2454"/>
                  <a:gd name="T45" fmla="*/ 0 h 395"/>
                  <a:gd name="T46" fmla="*/ 0 w 2454"/>
                  <a:gd name="T47" fmla="*/ 0 h 395"/>
                  <a:gd name="T48" fmla="*/ 0 w 2454"/>
                  <a:gd name="T49" fmla="*/ 0 h 395"/>
                  <a:gd name="T50" fmla="*/ 0 w 2454"/>
                  <a:gd name="T51" fmla="*/ 0 h 395"/>
                  <a:gd name="T52" fmla="*/ 0 w 2454"/>
                  <a:gd name="T53" fmla="*/ 0 h 395"/>
                  <a:gd name="T54" fmla="*/ 0 w 2454"/>
                  <a:gd name="T55" fmla="*/ 0 h 395"/>
                  <a:gd name="T56" fmla="*/ 0 w 2454"/>
                  <a:gd name="T57" fmla="*/ 0 h 395"/>
                  <a:gd name="T58" fmla="*/ 0 w 2454"/>
                  <a:gd name="T59" fmla="*/ 0 h 395"/>
                  <a:gd name="T60" fmla="*/ 0 w 2454"/>
                  <a:gd name="T61" fmla="*/ 0 h 395"/>
                  <a:gd name="T62" fmla="*/ 0 w 2454"/>
                  <a:gd name="T63" fmla="*/ 0 h 395"/>
                  <a:gd name="T64" fmla="*/ 0 w 2454"/>
                  <a:gd name="T65" fmla="*/ 0 h 395"/>
                  <a:gd name="T66" fmla="*/ 0 w 2454"/>
                  <a:gd name="T67" fmla="*/ 0 h 395"/>
                  <a:gd name="T68" fmla="*/ 0 w 2454"/>
                  <a:gd name="T69" fmla="*/ 0 h 395"/>
                  <a:gd name="T70" fmla="*/ 0 w 2454"/>
                  <a:gd name="T71" fmla="*/ 0 h 395"/>
                  <a:gd name="T72" fmla="*/ 0 w 2454"/>
                  <a:gd name="T73" fmla="*/ 0 h 395"/>
                  <a:gd name="T74" fmla="*/ 0 w 2454"/>
                  <a:gd name="T75" fmla="*/ 0 h 395"/>
                  <a:gd name="T76" fmla="*/ 0 w 2454"/>
                  <a:gd name="T77" fmla="*/ 0 h 395"/>
                  <a:gd name="T78" fmla="*/ 0 w 2454"/>
                  <a:gd name="T79" fmla="*/ 0 h 395"/>
                  <a:gd name="T80" fmla="*/ 0 w 2454"/>
                  <a:gd name="T81" fmla="*/ 0 h 395"/>
                  <a:gd name="T82" fmla="*/ 0 w 2454"/>
                  <a:gd name="T83" fmla="*/ 0 h 395"/>
                  <a:gd name="T84" fmla="*/ 0 w 2454"/>
                  <a:gd name="T85" fmla="*/ 0 h 395"/>
                  <a:gd name="T86" fmla="*/ 0 w 2454"/>
                  <a:gd name="T87" fmla="*/ 0 h 395"/>
                  <a:gd name="T88" fmla="*/ 0 w 2454"/>
                  <a:gd name="T89" fmla="*/ 0 h 395"/>
                  <a:gd name="T90" fmla="*/ 0 w 2454"/>
                  <a:gd name="T91" fmla="*/ 0 h 395"/>
                  <a:gd name="T92" fmla="*/ 0 w 2454"/>
                  <a:gd name="T93" fmla="*/ 0 h 395"/>
                  <a:gd name="T94" fmla="*/ 0 w 2454"/>
                  <a:gd name="T95" fmla="*/ 0 h 395"/>
                  <a:gd name="T96" fmla="*/ 0 w 2454"/>
                  <a:gd name="T97" fmla="*/ 0 h 395"/>
                  <a:gd name="T98" fmla="*/ 0 w 2454"/>
                  <a:gd name="T99" fmla="*/ 0 h 395"/>
                  <a:gd name="T100" fmla="*/ 0 w 2454"/>
                  <a:gd name="T101" fmla="*/ 0 h 395"/>
                  <a:gd name="T102" fmla="*/ 0 w 2454"/>
                  <a:gd name="T103" fmla="*/ 0 h 395"/>
                  <a:gd name="T104" fmla="*/ 0 w 2454"/>
                  <a:gd name="T105" fmla="*/ 0 h 395"/>
                  <a:gd name="T106" fmla="*/ 0 w 2454"/>
                  <a:gd name="T107" fmla="*/ 0 h 395"/>
                  <a:gd name="T108" fmla="*/ 0 w 2454"/>
                  <a:gd name="T109" fmla="*/ 0 h 395"/>
                  <a:gd name="T110" fmla="*/ 0 w 2454"/>
                  <a:gd name="T111" fmla="*/ 0 h 395"/>
                  <a:gd name="T112" fmla="*/ 0 w 2454"/>
                  <a:gd name="T113" fmla="*/ 0 h 395"/>
                  <a:gd name="T114" fmla="*/ 0 w 2454"/>
                  <a:gd name="T115" fmla="*/ 0 h 395"/>
                  <a:gd name="T116" fmla="*/ 0 w 2454"/>
                  <a:gd name="T117" fmla="*/ 0 h 395"/>
                  <a:gd name="T118" fmla="*/ 0 w 2454"/>
                  <a:gd name="T119" fmla="*/ 0 h 395"/>
                  <a:gd name="T120" fmla="*/ 0 w 2454"/>
                  <a:gd name="T121" fmla="*/ 0 h 395"/>
                  <a:gd name="T122" fmla="*/ 0 w 2454"/>
                  <a:gd name="T123" fmla="*/ 0 h 395"/>
                  <a:gd name="T124" fmla="*/ 0 w 2454"/>
                  <a:gd name="T125" fmla="*/ 0 h 395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2454" h="395">
                    <a:moveTo>
                      <a:pt x="0" y="395"/>
                    </a:moveTo>
                    <a:lnTo>
                      <a:pt x="160" y="395"/>
                    </a:lnTo>
                    <a:lnTo>
                      <a:pt x="166" y="383"/>
                    </a:lnTo>
                    <a:lnTo>
                      <a:pt x="226" y="383"/>
                    </a:lnTo>
                    <a:lnTo>
                      <a:pt x="226" y="372"/>
                    </a:lnTo>
                    <a:lnTo>
                      <a:pt x="235" y="360"/>
                    </a:lnTo>
                    <a:lnTo>
                      <a:pt x="303" y="360"/>
                    </a:lnTo>
                    <a:lnTo>
                      <a:pt x="318" y="349"/>
                    </a:lnTo>
                    <a:lnTo>
                      <a:pt x="556" y="349"/>
                    </a:lnTo>
                    <a:lnTo>
                      <a:pt x="559" y="337"/>
                    </a:lnTo>
                    <a:lnTo>
                      <a:pt x="586" y="337"/>
                    </a:lnTo>
                    <a:lnTo>
                      <a:pt x="643" y="337"/>
                    </a:lnTo>
                    <a:lnTo>
                      <a:pt x="645" y="325"/>
                    </a:lnTo>
                    <a:lnTo>
                      <a:pt x="689" y="325"/>
                    </a:lnTo>
                    <a:lnTo>
                      <a:pt x="690" y="313"/>
                    </a:lnTo>
                    <a:lnTo>
                      <a:pt x="725" y="313"/>
                    </a:lnTo>
                    <a:lnTo>
                      <a:pt x="831" y="313"/>
                    </a:lnTo>
                    <a:lnTo>
                      <a:pt x="832" y="301"/>
                    </a:lnTo>
                    <a:lnTo>
                      <a:pt x="879" y="301"/>
                    </a:lnTo>
                    <a:lnTo>
                      <a:pt x="895" y="289"/>
                    </a:lnTo>
                    <a:lnTo>
                      <a:pt x="1009" y="289"/>
                    </a:lnTo>
                    <a:lnTo>
                      <a:pt x="1029" y="277"/>
                    </a:lnTo>
                    <a:lnTo>
                      <a:pt x="1061" y="277"/>
                    </a:lnTo>
                    <a:lnTo>
                      <a:pt x="1077" y="265"/>
                    </a:lnTo>
                    <a:lnTo>
                      <a:pt x="1093" y="265"/>
                    </a:lnTo>
                    <a:lnTo>
                      <a:pt x="1120" y="253"/>
                    </a:lnTo>
                    <a:lnTo>
                      <a:pt x="1128" y="241"/>
                    </a:lnTo>
                    <a:lnTo>
                      <a:pt x="1306" y="241"/>
                    </a:lnTo>
                    <a:lnTo>
                      <a:pt x="1324" y="229"/>
                    </a:lnTo>
                    <a:lnTo>
                      <a:pt x="1339" y="229"/>
                    </a:lnTo>
                    <a:lnTo>
                      <a:pt x="1342" y="217"/>
                    </a:lnTo>
                    <a:lnTo>
                      <a:pt x="1371" y="217"/>
                    </a:lnTo>
                    <a:lnTo>
                      <a:pt x="1374" y="205"/>
                    </a:lnTo>
                    <a:lnTo>
                      <a:pt x="1416" y="205"/>
                    </a:lnTo>
                    <a:lnTo>
                      <a:pt x="1418" y="193"/>
                    </a:lnTo>
                    <a:lnTo>
                      <a:pt x="1433" y="181"/>
                    </a:lnTo>
                    <a:lnTo>
                      <a:pt x="1559" y="181"/>
                    </a:lnTo>
                    <a:lnTo>
                      <a:pt x="1559" y="169"/>
                    </a:lnTo>
                    <a:lnTo>
                      <a:pt x="1665" y="169"/>
                    </a:lnTo>
                    <a:lnTo>
                      <a:pt x="1678" y="156"/>
                    </a:lnTo>
                    <a:lnTo>
                      <a:pt x="1706" y="156"/>
                    </a:lnTo>
                    <a:lnTo>
                      <a:pt x="1725" y="144"/>
                    </a:lnTo>
                    <a:lnTo>
                      <a:pt x="1776" y="144"/>
                    </a:lnTo>
                    <a:lnTo>
                      <a:pt x="1788" y="132"/>
                    </a:lnTo>
                    <a:lnTo>
                      <a:pt x="1893" y="132"/>
                    </a:lnTo>
                    <a:lnTo>
                      <a:pt x="1898" y="120"/>
                    </a:lnTo>
                    <a:lnTo>
                      <a:pt x="2031" y="120"/>
                    </a:lnTo>
                    <a:lnTo>
                      <a:pt x="2038" y="108"/>
                    </a:lnTo>
                    <a:lnTo>
                      <a:pt x="2098" y="108"/>
                    </a:lnTo>
                    <a:lnTo>
                      <a:pt x="2107" y="96"/>
                    </a:lnTo>
                    <a:lnTo>
                      <a:pt x="2116" y="84"/>
                    </a:lnTo>
                    <a:lnTo>
                      <a:pt x="2132" y="84"/>
                    </a:lnTo>
                    <a:lnTo>
                      <a:pt x="2151" y="72"/>
                    </a:lnTo>
                    <a:lnTo>
                      <a:pt x="2163" y="60"/>
                    </a:lnTo>
                    <a:lnTo>
                      <a:pt x="2237" y="60"/>
                    </a:lnTo>
                    <a:lnTo>
                      <a:pt x="2246" y="48"/>
                    </a:lnTo>
                    <a:lnTo>
                      <a:pt x="2312" y="48"/>
                    </a:lnTo>
                    <a:lnTo>
                      <a:pt x="2336" y="36"/>
                    </a:lnTo>
                    <a:lnTo>
                      <a:pt x="2353" y="36"/>
                    </a:lnTo>
                    <a:lnTo>
                      <a:pt x="2364" y="24"/>
                    </a:lnTo>
                    <a:lnTo>
                      <a:pt x="2367" y="12"/>
                    </a:lnTo>
                    <a:lnTo>
                      <a:pt x="2451" y="12"/>
                    </a:lnTo>
                    <a:lnTo>
                      <a:pt x="2454" y="0"/>
                    </a:lnTo>
                  </a:path>
                </a:pathLst>
              </a:custGeom>
              <a:noFill/>
              <a:ln w="28575" cmpd="sng">
                <a:solidFill>
                  <a:srgbClr val="FFCC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63914" name="Freeform 275"/>
              <p:cNvSpPr>
                <a:spLocks/>
              </p:cNvSpPr>
              <p:nvPr/>
            </p:nvSpPr>
            <p:spPr bwMode="auto">
              <a:xfrm>
                <a:off x="811" y="3215"/>
                <a:ext cx="70" cy="126"/>
              </a:xfrm>
              <a:custGeom>
                <a:avLst/>
                <a:gdLst>
                  <a:gd name="T0" fmla="*/ 0 w 258"/>
                  <a:gd name="T1" fmla="*/ 0 h 585"/>
                  <a:gd name="T2" fmla="*/ 0 w 258"/>
                  <a:gd name="T3" fmla="*/ 0 h 585"/>
                  <a:gd name="T4" fmla="*/ 0 w 258"/>
                  <a:gd name="T5" fmla="*/ 0 h 585"/>
                  <a:gd name="T6" fmla="*/ 0 w 258"/>
                  <a:gd name="T7" fmla="*/ 0 h 585"/>
                  <a:gd name="T8" fmla="*/ 0 w 258"/>
                  <a:gd name="T9" fmla="*/ 0 h 585"/>
                  <a:gd name="T10" fmla="*/ 0 w 258"/>
                  <a:gd name="T11" fmla="*/ 0 h 585"/>
                  <a:gd name="T12" fmla="*/ 0 w 258"/>
                  <a:gd name="T13" fmla="*/ 0 h 585"/>
                  <a:gd name="T14" fmla="*/ 0 w 258"/>
                  <a:gd name="T15" fmla="*/ 0 h 585"/>
                  <a:gd name="T16" fmla="*/ 0 w 258"/>
                  <a:gd name="T17" fmla="*/ 0 h 585"/>
                  <a:gd name="T18" fmla="*/ 0 w 258"/>
                  <a:gd name="T19" fmla="*/ 0 h 585"/>
                  <a:gd name="T20" fmla="*/ 0 w 258"/>
                  <a:gd name="T21" fmla="*/ 0 h 585"/>
                  <a:gd name="T22" fmla="*/ 0 w 258"/>
                  <a:gd name="T23" fmla="*/ 0 h 585"/>
                  <a:gd name="T24" fmla="*/ 0 w 258"/>
                  <a:gd name="T25" fmla="*/ 0 h 585"/>
                  <a:gd name="T26" fmla="*/ 0 w 258"/>
                  <a:gd name="T27" fmla="*/ 0 h 585"/>
                  <a:gd name="T28" fmla="*/ 0 w 258"/>
                  <a:gd name="T29" fmla="*/ 0 h 585"/>
                  <a:gd name="T30" fmla="*/ 0 w 258"/>
                  <a:gd name="T31" fmla="*/ 0 h 585"/>
                  <a:gd name="T32" fmla="*/ 0 w 258"/>
                  <a:gd name="T33" fmla="*/ 0 h 585"/>
                  <a:gd name="T34" fmla="*/ 0 w 258"/>
                  <a:gd name="T35" fmla="*/ 0 h 585"/>
                  <a:gd name="T36" fmla="*/ 0 w 258"/>
                  <a:gd name="T37" fmla="*/ 0 h 585"/>
                  <a:gd name="T38" fmla="*/ 0 w 258"/>
                  <a:gd name="T39" fmla="*/ 0 h 585"/>
                  <a:gd name="T40" fmla="*/ 0 w 258"/>
                  <a:gd name="T41" fmla="*/ 0 h 585"/>
                  <a:gd name="T42" fmla="*/ 0 w 258"/>
                  <a:gd name="T43" fmla="*/ 0 h 585"/>
                  <a:gd name="T44" fmla="*/ 0 w 258"/>
                  <a:gd name="T45" fmla="*/ 0 h 585"/>
                  <a:gd name="T46" fmla="*/ 0 w 258"/>
                  <a:gd name="T47" fmla="*/ 0 h 585"/>
                  <a:gd name="T48" fmla="*/ 0 w 258"/>
                  <a:gd name="T49" fmla="*/ 0 h 585"/>
                  <a:gd name="T50" fmla="*/ 0 w 258"/>
                  <a:gd name="T51" fmla="*/ 0 h 585"/>
                  <a:gd name="T52" fmla="*/ 0 w 258"/>
                  <a:gd name="T53" fmla="*/ 0 h 585"/>
                  <a:gd name="T54" fmla="*/ 0 w 258"/>
                  <a:gd name="T55" fmla="*/ 0 h 585"/>
                  <a:gd name="T56" fmla="*/ 0 w 258"/>
                  <a:gd name="T57" fmla="*/ 0 h 585"/>
                  <a:gd name="T58" fmla="*/ 0 w 258"/>
                  <a:gd name="T59" fmla="*/ 0 h 585"/>
                  <a:gd name="T60" fmla="*/ 0 w 258"/>
                  <a:gd name="T61" fmla="*/ 0 h 585"/>
                  <a:gd name="T62" fmla="*/ 0 w 258"/>
                  <a:gd name="T63" fmla="*/ 0 h 585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258" h="585">
                    <a:moveTo>
                      <a:pt x="0" y="585"/>
                    </a:moveTo>
                    <a:lnTo>
                      <a:pt x="3" y="576"/>
                    </a:lnTo>
                    <a:lnTo>
                      <a:pt x="4" y="566"/>
                    </a:lnTo>
                    <a:lnTo>
                      <a:pt x="4" y="557"/>
                    </a:lnTo>
                    <a:lnTo>
                      <a:pt x="10" y="547"/>
                    </a:lnTo>
                    <a:lnTo>
                      <a:pt x="14" y="537"/>
                    </a:lnTo>
                    <a:lnTo>
                      <a:pt x="15" y="528"/>
                    </a:lnTo>
                    <a:lnTo>
                      <a:pt x="18" y="518"/>
                    </a:lnTo>
                    <a:lnTo>
                      <a:pt x="22" y="509"/>
                    </a:lnTo>
                    <a:lnTo>
                      <a:pt x="24" y="499"/>
                    </a:lnTo>
                    <a:lnTo>
                      <a:pt x="29" y="489"/>
                    </a:lnTo>
                    <a:lnTo>
                      <a:pt x="38" y="489"/>
                    </a:lnTo>
                    <a:lnTo>
                      <a:pt x="45" y="479"/>
                    </a:lnTo>
                    <a:lnTo>
                      <a:pt x="46" y="470"/>
                    </a:lnTo>
                    <a:lnTo>
                      <a:pt x="47" y="461"/>
                    </a:lnTo>
                    <a:lnTo>
                      <a:pt x="52" y="451"/>
                    </a:lnTo>
                    <a:lnTo>
                      <a:pt x="53" y="442"/>
                    </a:lnTo>
                    <a:lnTo>
                      <a:pt x="53" y="432"/>
                    </a:lnTo>
                    <a:lnTo>
                      <a:pt x="56" y="423"/>
                    </a:lnTo>
                    <a:lnTo>
                      <a:pt x="63" y="413"/>
                    </a:lnTo>
                    <a:lnTo>
                      <a:pt x="72" y="404"/>
                    </a:lnTo>
                    <a:lnTo>
                      <a:pt x="76" y="394"/>
                    </a:lnTo>
                    <a:lnTo>
                      <a:pt x="77" y="384"/>
                    </a:lnTo>
                    <a:lnTo>
                      <a:pt x="77" y="374"/>
                    </a:lnTo>
                    <a:lnTo>
                      <a:pt x="82" y="364"/>
                    </a:lnTo>
                    <a:lnTo>
                      <a:pt x="83" y="356"/>
                    </a:lnTo>
                    <a:lnTo>
                      <a:pt x="97" y="346"/>
                    </a:lnTo>
                    <a:lnTo>
                      <a:pt x="106" y="346"/>
                    </a:lnTo>
                    <a:lnTo>
                      <a:pt x="107" y="336"/>
                    </a:lnTo>
                    <a:lnTo>
                      <a:pt x="109" y="326"/>
                    </a:lnTo>
                    <a:lnTo>
                      <a:pt x="118" y="316"/>
                    </a:lnTo>
                    <a:lnTo>
                      <a:pt x="126" y="308"/>
                    </a:lnTo>
                    <a:lnTo>
                      <a:pt x="131" y="298"/>
                    </a:lnTo>
                    <a:lnTo>
                      <a:pt x="135" y="288"/>
                    </a:lnTo>
                    <a:lnTo>
                      <a:pt x="136" y="278"/>
                    </a:lnTo>
                    <a:lnTo>
                      <a:pt x="138" y="268"/>
                    </a:lnTo>
                    <a:lnTo>
                      <a:pt x="142" y="259"/>
                    </a:lnTo>
                    <a:lnTo>
                      <a:pt x="143" y="251"/>
                    </a:lnTo>
                    <a:lnTo>
                      <a:pt x="150" y="241"/>
                    </a:lnTo>
                    <a:lnTo>
                      <a:pt x="159" y="231"/>
                    </a:lnTo>
                    <a:lnTo>
                      <a:pt x="160" y="221"/>
                    </a:lnTo>
                    <a:lnTo>
                      <a:pt x="167" y="211"/>
                    </a:lnTo>
                    <a:lnTo>
                      <a:pt x="167" y="202"/>
                    </a:lnTo>
                    <a:lnTo>
                      <a:pt x="174" y="193"/>
                    </a:lnTo>
                    <a:lnTo>
                      <a:pt x="176" y="183"/>
                    </a:lnTo>
                    <a:lnTo>
                      <a:pt x="178" y="173"/>
                    </a:lnTo>
                    <a:lnTo>
                      <a:pt x="180" y="163"/>
                    </a:lnTo>
                    <a:lnTo>
                      <a:pt x="185" y="154"/>
                    </a:lnTo>
                    <a:lnTo>
                      <a:pt x="186" y="144"/>
                    </a:lnTo>
                    <a:lnTo>
                      <a:pt x="187" y="135"/>
                    </a:lnTo>
                    <a:lnTo>
                      <a:pt x="190" y="125"/>
                    </a:lnTo>
                    <a:lnTo>
                      <a:pt x="196" y="115"/>
                    </a:lnTo>
                    <a:lnTo>
                      <a:pt x="198" y="106"/>
                    </a:lnTo>
                    <a:lnTo>
                      <a:pt x="207" y="96"/>
                    </a:lnTo>
                    <a:lnTo>
                      <a:pt x="211" y="86"/>
                    </a:lnTo>
                    <a:lnTo>
                      <a:pt x="215" y="77"/>
                    </a:lnTo>
                    <a:lnTo>
                      <a:pt x="225" y="67"/>
                    </a:lnTo>
                    <a:lnTo>
                      <a:pt x="228" y="58"/>
                    </a:lnTo>
                    <a:lnTo>
                      <a:pt x="229" y="48"/>
                    </a:lnTo>
                    <a:lnTo>
                      <a:pt x="232" y="38"/>
                    </a:lnTo>
                    <a:lnTo>
                      <a:pt x="241" y="38"/>
                    </a:lnTo>
                    <a:lnTo>
                      <a:pt x="249" y="28"/>
                    </a:lnTo>
                    <a:lnTo>
                      <a:pt x="254" y="19"/>
                    </a:lnTo>
                    <a:lnTo>
                      <a:pt x="254" y="10"/>
                    </a:lnTo>
                    <a:lnTo>
                      <a:pt x="258" y="0"/>
                    </a:lnTo>
                  </a:path>
                </a:pathLst>
              </a:custGeom>
              <a:noFill/>
              <a:ln w="28575" cmpd="sng">
                <a:solidFill>
                  <a:srgbClr val="FFCC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63915" name="Freeform 276"/>
              <p:cNvSpPr>
                <a:spLocks/>
              </p:cNvSpPr>
              <p:nvPr/>
            </p:nvSpPr>
            <p:spPr bwMode="auto">
              <a:xfrm>
                <a:off x="881" y="3108"/>
                <a:ext cx="165" cy="107"/>
              </a:xfrm>
              <a:custGeom>
                <a:avLst/>
                <a:gdLst>
                  <a:gd name="T0" fmla="*/ 0 w 634"/>
                  <a:gd name="T1" fmla="*/ 0 h 501"/>
                  <a:gd name="T2" fmla="*/ 0 w 634"/>
                  <a:gd name="T3" fmla="*/ 0 h 501"/>
                  <a:gd name="T4" fmla="*/ 0 w 634"/>
                  <a:gd name="T5" fmla="*/ 0 h 501"/>
                  <a:gd name="T6" fmla="*/ 0 w 634"/>
                  <a:gd name="T7" fmla="*/ 0 h 501"/>
                  <a:gd name="T8" fmla="*/ 0 w 634"/>
                  <a:gd name="T9" fmla="*/ 0 h 501"/>
                  <a:gd name="T10" fmla="*/ 0 w 634"/>
                  <a:gd name="T11" fmla="*/ 0 h 501"/>
                  <a:gd name="T12" fmla="*/ 0 w 634"/>
                  <a:gd name="T13" fmla="*/ 0 h 501"/>
                  <a:gd name="T14" fmla="*/ 0 w 634"/>
                  <a:gd name="T15" fmla="*/ 0 h 501"/>
                  <a:gd name="T16" fmla="*/ 0 w 634"/>
                  <a:gd name="T17" fmla="*/ 0 h 501"/>
                  <a:gd name="T18" fmla="*/ 0 w 634"/>
                  <a:gd name="T19" fmla="*/ 0 h 501"/>
                  <a:gd name="T20" fmla="*/ 0 w 634"/>
                  <a:gd name="T21" fmla="*/ 0 h 501"/>
                  <a:gd name="T22" fmla="*/ 0 w 634"/>
                  <a:gd name="T23" fmla="*/ 0 h 501"/>
                  <a:gd name="T24" fmla="*/ 0 w 634"/>
                  <a:gd name="T25" fmla="*/ 0 h 501"/>
                  <a:gd name="T26" fmla="*/ 0 w 634"/>
                  <a:gd name="T27" fmla="*/ 0 h 501"/>
                  <a:gd name="T28" fmla="*/ 0 w 634"/>
                  <a:gd name="T29" fmla="*/ 0 h 501"/>
                  <a:gd name="T30" fmla="*/ 0 w 634"/>
                  <a:gd name="T31" fmla="*/ 0 h 501"/>
                  <a:gd name="T32" fmla="*/ 0 w 634"/>
                  <a:gd name="T33" fmla="*/ 0 h 501"/>
                  <a:gd name="T34" fmla="*/ 0 w 634"/>
                  <a:gd name="T35" fmla="*/ 0 h 501"/>
                  <a:gd name="T36" fmla="*/ 0 w 634"/>
                  <a:gd name="T37" fmla="*/ 0 h 501"/>
                  <a:gd name="T38" fmla="*/ 0 w 634"/>
                  <a:gd name="T39" fmla="*/ 0 h 501"/>
                  <a:gd name="T40" fmla="*/ 0 w 634"/>
                  <a:gd name="T41" fmla="*/ 0 h 501"/>
                  <a:gd name="T42" fmla="*/ 0 w 634"/>
                  <a:gd name="T43" fmla="*/ 0 h 501"/>
                  <a:gd name="T44" fmla="*/ 0 w 634"/>
                  <a:gd name="T45" fmla="*/ 0 h 501"/>
                  <a:gd name="T46" fmla="*/ 0 w 634"/>
                  <a:gd name="T47" fmla="*/ 0 h 501"/>
                  <a:gd name="T48" fmla="*/ 0 w 634"/>
                  <a:gd name="T49" fmla="*/ 0 h 501"/>
                  <a:gd name="T50" fmla="*/ 0 w 634"/>
                  <a:gd name="T51" fmla="*/ 0 h 501"/>
                  <a:gd name="T52" fmla="*/ 0 w 634"/>
                  <a:gd name="T53" fmla="*/ 0 h 501"/>
                  <a:gd name="T54" fmla="*/ 0 w 634"/>
                  <a:gd name="T55" fmla="*/ 0 h 501"/>
                  <a:gd name="T56" fmla="*/ 0 w 634"/>
                  <a:gd name="T57" fmla="*/ 0 h 501"/>
                  <a:gd name="T58" fmla="*/ 0 w 634"/>
                  <a:gd name="T59" fmla="*/ 0 h 501"/>
                  <a:gd name="T60" fmla="*/ 0 w 634"/>
                  <a:gd name="T61" fmla="*/ 0 h 501"/>
                  <a:gd name="T62" fmla="*/ 0 w 634"/>
                  <a:gd name="T63" fmla="*/ 0 h 501"/>
                  <a:gd name="T64" fmla="*/ 0 w 634"/>
                  <a:gd name="T65" fmla="*/ 0 h 501"/>
                  <a:gd name="T66" fmla="*/ 0 w 634"/>
                  <a:gd name="T67" fmla="*/ 0 h 501"/>
                  <a:gd name="T68" fmla="*/ 0 w 634"/>
                  <a:gd name="T69" fmla="*/ 0 h 501"/>
                  <a:gd name="T70" fmla="*/ 0 w 634"/>
                  <a:gd name="T71" fmla="*/ 0 h 501"/>
                  <a:gd name="T72" fmla="*/ 0 w 634"/>
                  <a:gd name="T73" fmla="*/ 0 h 501"/>
                  <a:gd name="T74" fmla="*/ 0 w 634"/>
                  <a:gd name="T75" fmla="*/ 0 h 501"/>
                  <a:gd name="T76" fmla="*/ 0 w 634"/>
                  <a:gd name="T77" fmla="*/ 0 h 501"/>
                  <a:gd name="T78" fmla="*/ 0 w 634"/>
                  <a:gd name="T79" fmla="*/ 0 h 501"/>
                  <a:gd name="T80" fmla="*/ 0 w 634"/>
                  <a:gd name="T81" fmla="*/ 0 h 501"/>
                  <a:gd name="T82" fmla="*/ 0 w 634"/>
                  <a:gd name="T83" fmla="*/ 0 h 501"/>
                  <a:gd name="T84" fmla="*/ 0 w 634"/>
                  <a:gd name="T85" fmla="*/ 0 h 501"/>
                  <a:gd name="T86" fmla="*/ 0 w 634"/>
                  <a:gd name="T87" fmla="*/ 0 h 501"/>
                  <a:gd name="T88" fmla="*/ 0 w 634"/>
                  <a:gd name="T89" fmla="*/ 0 h 501"/>
                  <a:gd name="T90" fmla="*/ 0 w 634"/>
                  <a:gd name="T91" fmla="*/ 0 h 501"/>
                  <a:gd name="T92" fmla="*/ 0 w 634"/>
                  <a:gd name="T93" fmla="*/ 0 h 501"/>
                  <a:gd name="T94" fmla="*/ 0 w 634"/>
                  <a:gd name="T95" fmla="*/ 0 h 501"/>
                  <a:gd name="T96" fmla="*/ 0 w 634"/>
                  <a:gd name="T97" fmla="*/ 0 h 501"/>
                  <a:gd name="T98" fmla="*/ 0 w 634"/>
                  <a:gd name="T99" fmla="*/ 0 h 501"/>
                  <a:gd name="T100" fmla="*/ 0 w 634"/>
                  <a:gd name="T101" fmla="*/ 0 h 501"/>
                  <a:gd name="T102" fmla="*/ 0 w 634"/>
                  <a:gd name="T103" fmla="*/ 0 h 501"/>
                  <a:gd name="T104" fmla="*/ 0 w 634"/>
                  <a:gd name="T105" fmla="*/ 0 h 501"/>
                  <a:gd name="T106" fmla="*/ 0 w 634"/>
                  <a:gd name="T107" fmla="*/ 0 h 501"/>
                  <a:gd name="T108" fmla="*/ 0 w 634"/>
                  <a:gd name="T109" fmla="*/ 0 h 501"/>
                  <a:gd name="T110" fmla="*/ 0 w 634"/>
                  <a:gd name="T111" fmla="*/ 0 h 501"/>
                  <a:gd name="T112" fmla="*/ 0 w 634"/>
                  <a:gd name="T113" fmla="*/ 0 h 501"/>
                  <a:gd name="T114" fmla="*/ 0 w 634"/>
                  <a:gd name="T115" fmla="*/ 0 h 501"/>
                  <a:gd name="T116" fmla="*/ 0 w 634"/>
                  <a:gd name="T117" fmla="*/ 0 h 501"/>
                  <a:gd name="T118" fmla="*/ 0 w 634"/>
                  <a:gd name="T119" fmla="*/ 0 h 501"/>
                  <a:gd name="T120" fmla="*/ 0 w 634"/>
                  <a:gd name="T121" fmla="*/ 0 h 501"/>
                  <a:gd name="T122" fmla="*/ 0 w 634"/>
                  <a:gd name="T123" fmla="*/ 0 h 501"/>
                  <a:gd name="T124" fmla="*/ 0 w 634"/>
                  <a:gd name="T125" fmla="*/ 0 h 50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634" h="501">
                    <a:moveTo>
                      <a:pt x="0" y="501"/>
                    </a:moveTo>
                    <a:lnTo>
                      <a:pt x="1" y="491"/>
                    </a:lnTo>
                    <a:lnTo>
                      <a:pt x="12" y="481"/>
                    </a:lnTo>
                    <a:lnTo>
                      <a:pt x="13" y="471"/>
                    </a:lnTo>
                    <a:lnTo>
                      <a:pt x="16" y="463"/>
                    </a:lnTo>
                    <a:lnTo>
                      <a:pt x="17" y="453"/>
                    </a:lnTo>
                    <a:lnTo>
                      <a:pt x="17" y="443"/>
                    </a:lnTo>
                    <a:lnTo>
                      <a:pt x="29" y="443"/>
                    </a:lnTo>
                    <a:lnTo>
                      <a:pt x="33" y="433"/>
                    </a:lnTo>
                    <a:lnTo>
                      <a:pt x="35" y="423"/>
                    </a:lnTo>
                    <a:lnTo>
                      <a:pt x="45" y="414"/>
                    </a:lnTo>
                    <a:lnTo>
                      <a:pt x="48" y="405"/>
                    </a:lnTo>
                    <a:lnTo>
                      <a:pt x="59" y="405"/>
                    </a:lnTo>
                    <a:lnTo>
                      <a:pt x="65" y="395"/>
                    </a:lnTo>
                    <a:lnTo>
                      <a:pt x="69" y="385"/>
                    </a:lnTo>
                    <a:lnTo>
                      <a:pt x="73" y="375"/>
                    </a:lnTo>
                    <a:lnTo>
                      <a:pt x="85" y="366"/>
                    </a:lnTo>
                    <a:lnTo>
                      <a:pt x="88" y="356"/>
                    </a:lnTo>
                    <a:lnTo>
                      <a:pt x="94" y="347"/>
                    </a:lnTo>
                    <a:lnTo>
                      <a:pt x="103" y="337"/>
                    </a:lnTo>
                    <a:lnTo>
                      <a:pt x="111" y="327"/>
                    </a:lnTo>
                    <a:lnTo>
                      <a:pt x="126" y="318"/>
                    </a:lnTo>
                    <a:lnTo>
                      <a:pt x="127" y="308"/>
                    </a:lnTo>
                    <a:lnTo>
                      <a:pt x="129" y="298"/>
                    </a:lnTo>
                    <a:lnTo>
                      <a:pt x="137" y="289"/>
                    </a:lnTo>
                    <a:lnTo>
                      <a:pt x="161" y="279"/>
                    </a:lnTo>
                    <a:lnTo>
                      <a:pt x="170" y="270"/>
                    </a:lnTo>
                    <a:lnTo>
                      <a:pt x="174" y="260"/>
                    </a:lnTo>
                    <a:lnTo>
                      <a:pt x="209" y="260"/>
                    </a:lnTo>
                    <a:lnTo>
                      <a:pt x="219" y="250"/>
                    </a:lnTo>
                    <a:lnTo>
                      <a:pt x="219" y="240"/>
                    </a:lnTo>
                    <a:lnTo>
                      <a:pt x="233" y="240"/>
                    </a:lnTo>
                    <a:lnTo>
                      <a:pt x="235" y="231"/>
                    </a:lnTo>
                    <a:lnTo>
                      <a:pt x="240" y="222"/>
                    </a:lnTo>
                    <a:lnTo>
                      <a:pt x="253" y="212"/>
                    </a:lnTo>
                    <a:lnTo>
                      <a:pt x="254" y="202"/>
                    </a:lnTo>
                    <a:lnTo>
                      <a:pt x="263" y="192"/>
                    </a:lnTo>
                    <a:lnTo>
                      <a:pt x="285" y="182"/>
                    </a:lnTo>
                    <a:lnTo>
                      <a:pt x="291" y="174"/>
                    </a:lnTo>
                    <a:lnTo>
                      <a:pt x="299" y="164"/>
                    </a:lnTo>
                    <a:lnTo>
                      <a:pt x="310" y="154"/>
                    </a:lnTo>
                    <a:lnTo>
                      <a:pt x="317" y="144"/>
                    </a:lnTo>
                    <a:lnTo>
                      <a:pt x="382" y="144"/>
                    </a:lnTo>
                    <a:lnTo>
                      <a:pt x="388" y="134"/>
                    </a:lnTo>
                    <a:lnTo>
                      <a:pt x="397" y="125"/>
                    </a:lnTo>
                    <a:lnTo>
                      <a:pt x="403" y="116"/>
                    </a:lnTo>
                    <a:lnTo>
                      <a:pt x="404" y="106"/>
                    </a:lnTo>
                    <a:lnTo>
                      <a:pt x="461" y="106"/>
                    </a:lnTo>
                    <a:lnTo>
                      <a:pt x="463" y="96"/>
                    </a:lnTo>
                    <a:lnTo>
                      <a:pt x="463" y="86"/>
                    </a:lnTo>
                    <a:lnTo>
                      <a:pt x="477" y="77"/>
                    </a:lnTo>
                    <a:lnTo>
                      <a:pt x="501" y="67"/>
                    </a:lnTo>
                    <a:lnTo>
                      <a:pt x="513" y="67"/>
                    </a:lnTo>
                    <a:lnTo>
                      <a:pt x="536" y="58"/>
                    </a:lnTo>
                    <a:lnTo>
                      <a:pt x="556" y="58"/>
                    </a:lnTo>
                    <a:lnTo>
                      <a:pt x="576" y="48"/>
                    </a:lnTo>
                    <a:lnTo>
                      <a:pt x="582" y="38"/>
                    </a:lnTo>
                    <a:lnTo>
                      <a:pt x="586" y="29"/>
                    </a:lnTo>
                    <a:lnTo>
                      <a:pt x="603" y="29"/>
                    </a:lnTo>
                    <a:lnTo>
                      <a:pt x="607" y="19"/>
                    </a:lnTo>
                    <a:lnTo>
                      <a:pt x="609" y="9"/>
                    </a:lnTo>
                    <a:lnTo>
                      <a:pt x="629" y="9"/>
                    </a:lnTo>
                    <a:lnTo>
                      <a:pt x="634" y="0"/>
                    </a:lnTo>
                  </a:path>
                </a:pathLst>
              </a:custGeom>
              <a:noFill/>
              <a:ln w="28575" cmpd="sng">
                <a:solidFill>
                  <a:srgbClr val="FFCC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63916" name="Freeform 277"/>
              <p:cNvSpPr>
                <a:spLocks/>
              </p:cNvSpPr>
              <p:nvPr/>
            </p:nvSpPr>
            <p:spPr bwMode="auto">
              <a:xfrm>
                <a:off x="1046" y="3014"/>
                <a:ext cx="344" cy="94"/>
              </a:xfrm>
              <a:custGeom>
                <a:avLst/>
                <a:gdLst>
                  <a:gd name="T0" fmla="*/ 0 w 1305"/>
                  <a:gd name="T1" fmla="*/ 0 h 437"/>
                  <a:gd name="T2" fmla="*/ 0 w 1305"/>
                  <a:gd name="T3" fmla="*/ 0 h 437"/>
                  <a:gd name="T4" fmla="*/ 0 w 1305"/>
                  <a:gd name="T5" fmla="*/ 0 h 437"/>
                  <a:gd name="T6" fmla="*/ 0 w 1305"/>
                  <a:gd name="T7" fmla="*/ 0 h 437"/>
                  <a:gd name="T8" fmla="*/ 0 w 1305"/>
                  <a:gd name="T9" fmla="*/ 0 h 437"/>
                  <a:gd name="T10" fmla="*/ 0 w 1305"/>
                  <a:gd name="T11" fmla="*/ 0 h 437"/>
                  <a:gd name="T12" fmla="*/ 0 w 1305"/>
                  <a:gd name="T13" fmla="*/ 0 h 437"/>
                  <a:gd name="T14" fmla="*/ 0 w 1305"/>
                  <a:gd name="T15" fmla="*/ 0 h 437"/>
                  <a:gd name="T16" fmla="*/ 0 w 1305"/>
                  <a:gd name="T17" fmla="*/ 0 h 437"/>
                  <a:gd name="T18" fmla="*/ 0 w 1305"/>
                  <a:gd name="T19" fmla="*/ 0 h 437"/>
                  <a:gd name="T20" fmla="*/ 0 w 1305"/>
                  <a:gd name="T21" fmla="*/ 0 h 437"/>
                  <a:gd name="T22" fmla="*/ 0 w 1305"/>
                  <a:gd name="T23" fmla="*/ 0 h 437"/>
                  <a:gd name="T24" fmla="*/ 0 w 1305"/>
                  <a:gd name="T25" fmla="*/ 0 h 437"/>
                  <a:gd name="T26" fmla="*/ 0 w 1305"/>
                  <a:gd name="T27" fmla="*/ 0 h 437"/>
                  <a:gd name="T28" fmla="*/ 0 w 1305"/>
                  <a:gd name="T29" fmla="*/ 0 h 437"/>
                  <a:gd name="T30" fmla="*/ 0 w 1305"/>
                  <a:gd name="T31" fmla="*/ 0 h 437"/>
                  <a:gd name="T32" fmla="*/ 0 w 1305"/>
                  <a:gd name="T33" fmla="*/ 0 h 437"/>
                  <a:gd name="T34" fmla="*/ 0 w 1305"/>
                  <a:gd name="T35" fmla="*/ 0 h 437"/>
                  <a:gd name="T36" fmla="*/ 0 w 1305"/>
                  <a:gd name="T37" fmla="*/ 0 h 437"/>
                  <a:gd name="T38" fmla="*/ 0 w 1305"/>
                  <a:gd name="T39" fmla="*/ 0 h 437"/>
                  <a:gd name="T40" fmla="*/ 0 w 1305"/>
                  <a:gd name="T41" fmla="*/ 0 h 437"/>
                  <a:gd name="T42" fmla="*/ 0 w 1305"/>
                  <a:gd name="T43" fmla="*/ 0 h 437"/>
                  <a:gd name="T44" fmla="*/ 0 w 1305"/>
                  <a:gd name="T45" fmla="*/ 0 h 437"/>
                  <a:gd name="T46" fmla="*/ 0 w 1305"/>
                  <a:gd name="T47" fmla="*/ 0 h 437"/>
                  <a:gd name="T48" fmla="*/ 0 w 1305"/>
                  <a:gd name="T49" fmla="*/ 0 h 437"/>
                  <a:gd name="T50" fmla="*/ 0 w 1305"/>
                  <a:gd name="T51" fmla="*/ 0 h 437"/>
                  <a:gd name="T52" fmla="*/ 0 w 1305"/>
                  <a:gd name="T53" fmla="*/ 0 h 437"/>
                  <a:gd name="T54" fmla="*/ 0 w 1305"/>
                  <a:gd name="T55" fmla="*/ 0 h 437"/>
                  <a:gd name="T56" fmla="*/ 0 w 1305"/>
                  <a:gd name="T57" fmla="*/ 0 h 437"/>
                  <a:gd name="T58" fmla="*/ 0 w 1305"/>
                  <a:gd name="T59" fmla="*/ 0 h 437"/>
                  <a:gd name="T60" fmla="*/ 0 w 1305"/>
                  <a:gd name="T61" fmla="*/ 0 h 437"/>
                  <a:gd name="T62" fmla="*/ 0 w 1305"/>
                  <a:gd name="T63" fmla="*/ 0 h 437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1305" h="437">
                    <a:moveTo>
                      <a:pt x="0" y="437"/>
                    </a:moveTo>
                    <a:lnTo>
                      <a:pt x="8" y="427"/>
                    </a:lnTo>
                    <a:lnTo>
                      <a:pt x="72" y="427"/>
                    </a:lnTo>
                    <a:lnTo>
                      <a:pt x="79" y="418"/>
                    </a:lnTo>
                    <a:lnTo>
                      <a:pt x="142" y="418"/>
                    </a:lnTo>
                    <a:lnTo>
                      <a:pt x="142" y="408"/>
                    </a:lnTo>
                    <a:lnTo>
                      <a:pt x="144" y="398"/>
                    </a:lnTo>
                    <a:lnTo>
                      <a:pt x="180" y="398"/>
                    </a:lnTo>
                    <a:lnTo>
                      <a:pt x="198" y="388"/>
                    </a:lnTo>
                    <a:lnTo>
                      <a:pt x="218" y="388"/>
                    </a:lnTo>
                    <a:lnTo>
                      <a:pt x="223" y="379"/>
                    </a:lnTo>
                    <a:lnTo>
                      <a:pt x="238" y="379"/>
                    </a:lnTo>
                    <a:lnTo>
                      <a:pt x="239" y="370"/>
                    </a:lnTo>
                    <a:lnTo>
                      <a:pt x="274" y="360"/>
                    </a:lnTo>
                    <a:lnTo>
                      <a:pt x="290" y="360"/>
                    </a:lnTo>
                    <a:lnTo>
                      <a:pt x="304" y="350"/>
                    </a:lnTo>
                    <a:lnTo>
                      <a:pt x="328" y="350"/>
                    </a:lnTo>
                    <a:lnTo>
                      <a:pt x="346" y="339"/>
                    </a:lnTo>
                    <a:lnTo>
                      <a:pt x="362" y="339"/>
                    </a:lnTo>
                    <a:lnTo>
                      <a:pt x="368" y="330"/>
                    </a:lnTo>
                    <a:lnTo>
                      <a:pt x="378" y="321"/>
                    </a:lnTo>
                    <a:lnTo>
                      <a:pt x="403" y="321"/>
                    </a:lnTo>
                    <a:lnTo>
                      <a:pt x="406" y="311"/>
                    </a:lnTo>
                    <a:lnTo>
                      <a:pt x="429" y="311"/>
                    </a:lnTo>
                    <a:lnTo>
                      <a:pt x="435" y="301"/>
                    </a:lnTo>
                    <a:lnTo>
                      <a:pt x="435" y="291"/>
                    </a:lnTo>
                    <a:lnTo>
                      <a:pt x="546" y="291"/>
                    </a:lnTo>
                    <a:lnTo>
                      <a:pt x="560" y="282"/>
                    </a:lnTo>
                    <a:lnTo>
                      <a:pt x="579" y="272"/>
                    </a:lnTo>
                    <a:lnTo>
                      <a:pt x="602" y="262"/>
                    </a:lnTo>
                    <a:lnTo>
                      <a:pt x="617" y="262"/>
                    </a:lnTo>
                    <a:lnTo>
                      <a:pt x="626" y="253"/>
                    </a:lnTo>
                    <a:lnTo>
                      <a:pt x="634" y="253"/>
                    </a:lnTo>
                    <a:lnTo>
                      <a:pt x="649" y="243"/>
                    </a:lnTo>
                    <a:lnTo>
                      <a:pt x="745" y="233"/>
                    </a:lnTo>
                    <a:lnTo>
                      <a:pt x="756" y="223"/>
                    </a:lnTo>
                    <a:lnTo>
                      <a:pt x="769" y="213"/>
                    </a:lnTo>
                    <a:lnTo>
                      <a:pt x="772" y="204"/>
                    </a:lnTo>
                    <a:lnTo>
                      <a:pt x="808" y="195"/>
                    </a:lnTo>
                    <a:lnTo>
                      <a:pt x="831" y="195"/>
                    </a:lnTo>
                    <a:lnTo>
                      <a:pt x="845" y="185"/>
                    </a:lnTo>
                    <a:lnTo>
                      <a:pt x="847" y="175"/>
                    </a:lnTo>
                    <a:lnTo>
                      <a:pt x="882" y="165"/>
                    </a:lnTo>
                    <a:lnTo>
                      <a:pt x="883" y="156"/>
                    </a:lnTo>
                    <a:lnTo>
                      <a:pt x="903" y="145"/>
                    </a:lnTo>
                    <a:lnTo>
                      <a:pt x="914" y="136"/>
                    </a:lnTo>
                    <a:lnTo>
                      <a:pt x="921" y="126"/>
                    </a:lnTo>
                    <a:lnTo>
                      <a:pt x="934" y="126"/>
                    </a:lnTo>
                    <a:lnTo>
                      <a:pt x="938" y="117"/>
                    </a:lnTo>
                    <a:lnTo>
                      <a:pt x="938" y="107"/>
                    </a:lnTo>
                    <a:lnTo>
                      <a:pt x="954" y="97"/>
                    </a:lnTo>
                    <a:lnTo>
                      <a:pt x="1037" y="97"/>
                    </a:lnTo>
                    <a:lnTo>
                      <a:pt x="1091" y="87"/>
                    </a:lnTo>
                    <a:lnTo>
                      <a:pt x="1100" y="77"/>
                    </a:lnTo>
                    <a:lnTo>
                      <a:pt x="1116" y="77"/>
                    </a:lnTo>
                    <a:lnTo>
                      <a:pt x="1121" y="69"/>
                    </a:lnTo>
                    <a:lnTo>
                      <a:pt x="1129" y="58"/>
                    </a:lnTo>
                    <a:lnTo>
                      <a:pt x="1153" y="58"/>
                    </a:lnTo>
                    <a:lnTo>
                      <a:pt x="1177" y="48"/>
                    </a:lnTo>
                    <a:lnTo>
                      <a:pt x="1262" y="48"/>
                    </a:lnTo>
                    <a:lnTo>
                      <a:pt x="1263" y="38"/>
                    </a:lnTo>
                    <a:lnTo>
                      <a:pt x="1291" y="29"/>
                    </a:lnTo>
                    <a:lnTo>
                      <a:pt x="1294" y="19"/>
                    </a:lnTo>
                    <a:lnTo>
                      <a:pt x="1304" y="10"/>
                    </a:lnTo>
                    <a:lnTo>
                      <a:pt x="1305" y="0"/>
                    </a:lnTo>
                  </a:path>
                </a:pathLst>
              </a:custGeom>
              <a:noFill/>
              <a:ln w="28575" cmpd="sng">
                <a:solidFill>
                  <a:srgbClr val="FFCC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63917" name="Freeform 278"/>
              <p:cNvSpPr>
                <a:spLocks/>
              </p:cNvSpPr>
              <p:nvPr/>
            </p:nvSpPr>
            <p:spPr bwMode="auto">
              <a:xfrm>
                <a:off x="1390" y="2914"/>
                <a:ext cx="578" cy="100"/>
              </a:xfrm>
              <a:custGeom>
                <a:avLst/>
                <a:gdLst>
                  <a:gd name="T0" fmla="*/ 0 w 2204"/>
                  <a:gd name="T1" fmla="*/ 0 h 459"/>
                  <a:gd name="T2" fmla="*/ 0 w 2204"/>
                  <a:gd name="T3" fmla="*/ 0 h 459"/>
                  <a:gd name="T4" fmla="*/ 0 w 2204"/>
                  <a:gd name="T5" fmla="*/ 0 h 459"/>
                  <a:gd name="T6" fmla="*/ 0 w 2204"/>
                  <a:gd name="T7" fmla="*/ 0 h 459"/>
                  <a:gd name="T8" fmla="*/ 0 w 2204"/>
                  <a:gd name="T9" fmla="*/ 0 h 459"/>
                  <a:gd name="T10" fmla="*/ 0 w 2204"/>
                  <a:gd name="T11" fmla="*/ 0 h 459"/>
                  <a:gd name="T12" fmla="*/ 0 w 2204"/>
                  <a:gd name="T13" fmla="*/ 0 h 459"/>
                  <a:gd name="T14" fmla="*/ 0 w 2204"/>
                  <a:gd name="T15" fmla="*/ 0 h 459"/>
                  <a:gd name="T16" fmla="*/ 0 w 2204"/>
                  <a:gd name="T17" fmla="*/ 0 h 459"/>
                  <a:gd name="T18" fmla="*/ 0 w 2204"/>
                  <a:gd name="T19" fmla="*/ 0 h 459"/>
                  <a:gd name="T20" fmla="*/ 0 w 2204"/>
                  <a:gd name="T21" fmla="*/ 0 h 459"/>
                  <a:gd name="T22" fmla="*/ 0 w 2204"/>
                  <a:gd name="T23" fmla="*/ 0 h 459"/>
                  <a:gd name="T24" fmla="*/ 0 w 2204"/>
                  <a:gd name="T25" fmla="*/ 0 h 459"/>
                  <a:gd name="T26" fmla="*/ 0 w 2204"/>
                  <a:gd name="T27" fmla="*/ 0 h 459"/>
                  <a:gd name="T28" fmla="*/ 0 w 2204"/>
                  <a:gd name="T29" fmla="*/ 0 h 459"/>
                  <a:gd name="T30" fmla="*/ 0 w 2204"/>
                  <a:gd name="T31" fmla="*/ 0 h 459"/>
                  <a:gd name="T32" fmla="*/ 0 w 2204"/>
                  <a:gd name="T33" fmla="*/ 0 h 459"/>
                  <a:gd name="T34" fmla="*/ 0 w 2204"/>
                  <a:gd name="T35" fmla="*/ 0 h 459"/>
                  <a:gd name="T36" fmla="*/ 0 w 2204"/>
                  <a:gd name="T37" fmla="*/ 0 h 459"/>
                  <a:gd name="T38" fmla="*/ 0 w 2204"/>
                  <a:gd name="T39" fmla="*/ 0 h 459"/>
                  <a:gd name="T40" fmla="*/ 0 w 2204"/>
                  <a:gd name="T41" fmla="*/ 0 h 459"/>
                  <a:gd name="T42" fmla="*/ 0 w 2204"/>
                  <a:gd name="T43" fmla="*/ 0 h 459"/>
                  <a:gd name="T44" fmla="*/ 0 w 2204"/>
                  <a:gd name="T45" fmla="*/ 0 h 459"/>
                  <a:gd name="T46" fmla="*/ 0 w 2204"/>
                  <a:gd name="T47" fmla="*/ 0 h 459"/>
                  <a:gd name="T48" fmla="*/ 0 w 2204"/>
                  <a:gd name="T49" fmla="*/ 0 h 459"/>
                  <a:gd name="T50" fmla="*/ 0 w 2204"/>
                  <a:gd name="T51" fmla="*/ 0 h 459"/>
                  <a:gd name="T52" fmla="*/ 0 w 2204"/>
                  <a:gd name="T53" fmla="*/ 0 h 459"/>
                  <a:gd name="T54" fmla="*/ 0 w 2204"/>
                  <a:gd name="T55" fmla="*/ 0 h 459"/>
                  <a:gd name="T56" fmla="*/ 0 w 2204"/>
                  <a:gd name="T57" fmla="*/ 0 h 459"/>
                  <a:gd name="T58" fmla="*/ 0 w 2204"/>
                  <a:gd name="T59" fmla="*/ 0 h 459"/>
                  <a:gd name="T60" fmla="*/ 0 w 2204"/>
                  <a:gd name="T61" fmla="*/ 0 h 459"/>
                  <a:gd name="T62" fmla="*/ 0 w 2204"/>
                  <a:gd name="T63" fmla="*/ 0 h 459"/>
                  <a:gd name="T64" fmla="*/ 0 w 2204"/>
                  <a:gd name="T65" fmla="*/ 0 h 459"/>
                  <a:gd name="T66" fmla="*/ 0 w 2204"/>
                  <a:gd name="T67" fmla="*/ 0 h 459"/>
                  <a:gd name="T68" fmla="*/ 0 w 2204"/>
                  <a:gd name="T69" fmla="*/ 0 h 459"/>
                  <a:gd name="T70" fmla="*/ 0 w 2204"/>
                  <a:gd name="T71" fmla="*/ 0 h 459"/>
                  <a:gd name="T72" fmla="*/ 0 w 2204"/>
                  <a:gd name="T73" fmla="*/ 0 h 459"/>
                  <a:gd name="T74" fmla="*/ 0 w 2204"/>
                  <a:gd name="T75" fmla="*/ 0 h 459"/>
                  <a:gd name="T76" fmla="*/ 0 w 2204"/>
                  <a:gd name="T77" fmla="*/ 0 h 459"/>
                  <a:gd name="T78" fmla="*/ 0 w 2204"/>
                  <a:gd name="T79" fmla="*/ 0 h 459"/>
                  <a:gd name="T80" fmla="*/ 0 w 2204"/>
                  <a:gd name="T81" fmla="*/ 0 h 459"/>
                  <a:gd name="T82" fmla="*/ 0 w 2204"/>
                  <a:gd name="T83" fmla="*/ 0 h 459"/>
                  <a:gd name="T84" fmla="*/ 0 w 2204"/>
                  <a:gd name="T85" fmla="*/ 0 h 459"/>
                  <a:gd name="T86" fmla="*/ 0 w 2204"/>
                  <a:gd name="T87" fmla="*/ 0 h 459"/>
                  <a:gd name="T88" fmla="*/ 0 w 2204"/>
                  <a:gd name="T89" fmla="*/ 0 h 459"/>
                  <a:gd name="T90" fmla="*/ 0 w 2204"/>
                  <a:gd name="T91" fmla="*/ 0 h 459"/>
                  <a:gd name="T92" fmla="*/ 0 w 2204"/>
                  <a:gd name="T93" fmla="*/ 0 h 459"/>
                  <a:gd name="T94" fmla="*/ 0 w 2204"/>
                  <a:gd name="T95" fmla="*/ 0 h 459"/>
                  <a:gd name="T96" fmla="*/ 0 w 2204"/>
                  <a:gd name="T97" fmla="*/ 0 h 459"/>
                  <a:gd name="T98" fmla="*/ 0 w 2204"/>
                  <a:gd name="T99" fmla="*/ 0 h 459"/>
                  <a:gd name="T100" fmla="*/ 0 w 2204"/>
                  <a:gd name="T101" fmla="*/ 0 h 459"/>
                  <a:gd name="T102" fmla="*/ 0 w 2204"/>
                  <a:gd name="T103" fmla="*/ 0 h 459"/>
                  <a:gd name="T104" fmla="*/ 0 w 2204"/>
                  <a:gd name="T105" fmla="*/ 0 h 459"/>
                  <a:gd name="T106" fmla="*/ 0 w 2204"/>
                  <a:gd name="T107" fmla="*/ 0 h 459"/>
                  <a:gd name="T108" fmla="*/ 0 w 2204"/>
                  <a:gd name="T109" fmla="*/ 0 h 459"/>
                  <a:gd name="T110" fmla="*/ 0 w 2204"/>
                  <a:gd name="T111" fmla="*/ 0 h 459"/>
                  <a:gd name="T112" fmla="*/ 0 w 2204"/>
                  <a:gd name="T113" fmla="*/ 0 h 459"/>
                  <a:gd name="T114" fmla="*/ 0 w 2204"/>
                  <a:gd name="T115" fmla="*/ 0 h 459"/>
                  <a:gd name="T116" fmla="*/ 0 w 2204"/>
                  <a:gd name="T117" fmla="*/ 0 h 459"/>
                  <a:gd name="T118" fmla="*/ 0 w 2204"/>
                  <a:gd name="T119" fmla="*/ 0 h 459"/>
                  <a:gd name="T120" fmla="*/ 0 w 2204"/>
                  <a:gd name="T121" fmla="*/ 0 h 459"/>
                  <a:gd name="T122" fmla="*/ 0 w 2204"/>
                  <a:gd name="T123" fmla="*/ 0 h 459"/>
                  <a:gd name="T124" fmla="*/ 0 w 2204"/>
                  <a:gd name="T125" fmla="*/ 0 h 459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2204" h="459">
                    <a:moveTo>
                      <a:pt x="0" y="459"/>
                    </a:moveTo>
                    <a:lnTo>
                      <a:pt x="29" y="459"/>
                    </a:lnTo>
                    <a:lnTo>
                      <a:pt x="31" y="449"/>
                    </a:lnTo>
                    <a:lnTo>
                      <a:pt x="247" y="449"/>
                    </a:lnTo>
                    <a:lnTo>
                      <a:pt x="257" y="439"/>
                    </a:lnTo>
                    <a:lnTo>
                      <a:pt x="275" y="429"/>
                    </a:lnTo>
                    <a:lnTo>
                      <a:pt x="371" y="419"/>
                    </a:lnTo>
                    <a:lnTo>
                      <a:pt x="372" y="411"/>
                    </a:lnTo>
                    <a:lnTo>
                      <a:pt x="422" y="411"/>
                    </a:lnTo>
                    <a:lnTo>
                      <a:pt x="458" y="401"/>
                    </a:lnTo>
                    <a:lnTo>
                      <a:pt x="478" y="391"/>
                    </a:lnTo>
                    <a:lnTo>
                      <a:pt x="512" y="381"/>
                    </a:lnTo>
                    <a:lnTo>
                      <a:pt x="518" y="371"/>
                    </a:lnTo>
                    <a:lnTo>
                      <a:pt x="554" y="361"/>
                    </a:lnTo>
                    <a:lnTo>
                      <a:pt x="572" y="361"/>
                    </a:lnTo>
                    <a:lnTo>
                      <a:pt x="623" y="351"/>
                    </a:lnTo>
                    <a:lnTo>
                      <a:pt x="639" y="342"/>
                    </a:lnTo>
                    <a:lnTo>
                      <a:pt x="689" y="332"/>
                    </a:lnTo>
                    <a:lnTo>
                      <a:pt x="725" y="323"/>
                    </a:lnTo>
                    <a:lnTo>
                      <a:pt x="763" y="313"/>
                    </a:lnTo>
                    <a:lnTo>
                      <a:pt x="809" y="302"/>
                    </a:lnTo>
                    <a:lnTo>
                      <a:pt x="834" y="292"/>
                    </a:lnTo>
                    <a:lnTo>
                      <a:pt x="851" y="292"/>
                    </a:lnTo>
                    <a:lnTo>
                      <a:pt x="853" y="284"/>
                    </a:lnTo>
                    <a:lnTo>
                      <a:pt x="861" y="274"/>
                    </a:lnTo>
                    <a:lnTo>
                      <a:pt x="982" y="264"/>
                    </a:lnTo>
                    <a:lnTo>
                      <a:pt x="1002" y="264"/>
                    </a:lnTo>
                    <a:lnTo>
                      <a:pt x="1044" y="254"/>
                    </a:lnTo>
                    <a:lnTo>
                      <a:pt x="1055" y="244"/>
                    </a:lnTo>
                    <a:lnTo>
                      <a:pt x="1181" y="244"/>
                    </a:lnTo>
                    <a:lnTo>
                      <a:pt x="1202" y="234"/>
                    </a:lnTo>
                    <a:lnTo>
                      <a:pt x="1283" y="234"/>
                    </a:lnTo>
                    <a:lnTo>
                      <a:pt x="1297" y="224"/>
                    </a:lnTo>
                    <a:lnTo>
                      <a:pt x="1322" y="224"/>
                    </a:lnTo>
                    <a:lnTo>
                      <a:pt x="1342" y="215"/>
                    </a:lnTo>
                    <a:lnTo>
                      <a:pt x="1365" y="206"/>
                    </a:lnTo>
                    <a:lnTo>
                      <a:pt x="1372" y="196"/>
                    </a:lnTo>
                    <a:lnTo>
                      <a:pt x="1388" y="196"/>
                    </a:lnTo>
                    <a:lnTo>
                      <a:pt x="1422" y="186"/>
                    </a:lnTo>
                    <a:lnTo>
                      <a:pt x="1430" y="175"/>
                    </a:lnTo>
                    <a:lnTo>
                      <a:pt x="1437" y="166"/>
                    </a:lnTo>
                    <a:lnTo>
                      <a:pt x="1481" y="157"/>
                    </a:lnTo>
                    <a:lnTo>
                      <a:pt x="1494" y="147"/>
                    </a:lnTo>
                    <a:lnTo>
                      <a:pt x="1512" y="137"/>
                    </a:lnTo>
                    <a:lnTo>
                      <a:pt x="1575" y="137"/>
                    </a:lnTo>
                    <a:lnTo>
                      <a:pt x="1594" y="127"/>
                    </a:lnTo>
                    <a:lnTo>
                      <a:pt x="1703" y="127"/>
                    </a:lnTo>
                    <a:lnTo>
                      <a:pt x="1716" y="117"/>
                    </a:lnTo>
                    <a:lnTo>
                      <a:pt x="1725" y="107"/>
                    </a:lnTo>
                    <a:lnTo>
                      <a:pt x="1785" y="107"/>
                    </a:lnTo>
                    <a:lnTo>
                      <a:pt x="1823" y="98"/>
                    </a:lnTo>
                    <a:lnTo>
                      <a:pt x="1871" y="88"/>
                    </a:lnTo>
                    <a:lnTo>
                      <a:pt x="1892" y="88"/>
                    </a:lnTo>
                    <a:lnTo>
                      <a:pt x="1904" y="79"/>
                    </a:lnTo>
                    <a:lnTo>
                      <a:pt x="1951" y="68"/>
                    </a:lnTo>
                    <a:lnTo>
                      <a:pt x="1989" y="58"/>
                    </a:lnTo>
                    <a:lnTo>
                      <a:pt x="2004" y="58"/>
                    </a:lnTo>
                    <a:lnTo>
                      <a:pt x="2092" y="49"/>
                    </a:lnTo>
                    <a:lnTo>
                      <a:pt x="2107" y="39"/>
                    </a:lnTo>
                    <a:lnTo>
                      <a:pt x="2138" y="30"/>
                    </a:lnTo>
                    <a:lnTo>
                      <a:pt x="2158" y="19"/>
                    </a:lnTo>
                    <a:lnTo>
                      <a:pt x="2167" y="10"/>
                    </a:lnTo>
                    <a:lnTo>
                      <a:pt x="2204" y="0"/>
                    </a:lnTo>
                  </a:path>
                </a:pathLst>
              </a:custGeom>
              <a:noFill/>
              <a:ln w="28575" cmpd="sng">
                <a:solidFill>
                  <a:srgbClr val="FFCC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63918" name="Freeform 279"/>
              <p:cNvSpPr>
                <a:spLocks/>
              </p:cNvSpPr>
              <p:nvPr/>
            </p:nvSpPr>
            <p:spPr bwMode="auto">
              <a:xfrm>
                <a:off x="3277" y="2708"/>
                <a:ext cx="908" cy="56"/>
              </a:xfrm>
              <a:custGeom>
                <a:avLst/>
                <a:gdLst>
                  <a:gd name="T0" fmla="*/ 0 w 3446"/>
                  <a:gd name="T1" fmla="*/ 0 h 265"/>
                  <a:gd name="T2" fmla="*/ 0 w 3446"/>
                  <a:gd name="T3" fmla="*/ 0 h 265"/>
                  <a:gd name="T4" fmla="*/ 0 w 3446"/>
                  <a:gd name="T5" fmla="*/ 0 h 265"/>
                  <a:gd name="T6" fmla="*/ 0 w 3446"/>
                  <a:gd name="T7" fmla="*/ 0 h 265"/>
                  <a:gd name="T8" fmla="*/ 0 w 3446"/>
                  <a:gd name="T9" fmla="*/ 0 h 265"/>
                  <a:gd name="T10" fmla="*/ 0 w 3446"/>
                  <a:gd name="T11" fmla="*/ 0 h 265"/>
                  <a:gd name="T12" fmla="*/ 0 w 3446"/>
                  <a:gd name="T13" fmla="*/ 0 h 265"/>
                  <a:gd name="T14" fmla="*/ 0 w 3446"/>
                  <a:gd name="T15" fmla="*/ 0 h 265"/>
                  <a:gd name="T16" fmla="*/ 0 w 3446"/>
                  <a:gd name="T17" fmla="*/ 0 h 265"/>
                  <a:gd name="T18" fmla="*/ 0 w 3446"/>
                  <a:gd name="T19" fmla="*/ 0 h 265"/>
                  <a:gd name="T20" fmla="*/ 0 w 3446"/>
                  <a:gd name="T21" fmla="*/ 0 h 265"/>
                  <a:gd name="T22" fmla="*/ 0 w 3446"/>
                  <a:gd name="T23" fmla="*/ 0 h 265"/>
                  <a:gd name="T24" fmla="*/ 0 w 3446"/>
                  <a:gd name="T25" fmla="*/ 0 h 265"/>
                  <a:gd name="T26" fmla="*/ 0 w 3446"/>
                  <a:gd name="T27" fmla="*/ 0 h 265"/>
                  <a:gd name="T28" fmla="*/ 0 w 3446"/>
                  <a:gd name="T29" fmla="*/ 0 h 265"/>
                  <a:gd name="T30" fmla="*/ 0 w 3446"/>
                  <a:gd name="T31" fmla="*/ 0 h 265"/>
                  <a:gd name="T32" fmla="*/ 0 w 3446"/>
                  <a:gd name="T33" fmla="*/ 0 h 265"/>
                  <a:gd name="T34" fmla="*/ 0 w 3446"/>
                  <a:gd name="T35" fmla="*/ 0 h 265"/>
                  <a:gd name="T36" fmla="*/ 0 w 3446"/>
                  <a:gd name="T37" fmla="*/ 0 h 265"/>
                  <a:gd name="T38" fmla="*/ 0 w 3446"/>
                  <a:gd name="T39" fmla="*/ 0 h 265"/>
                  <a:gd name="T40" fmla="*/ 0 w 3446"/>
                  <a:gd name="T41" fmla="*/ 0 h 265"/>
                  <a:gd name="T42" fmla="*/ 0 w 3446"/>
                  <a:gd name="T43" fmla="*/ 0 h 265"/>
                  <a:gd name="T44" fmla="*/ 0 w 3446"/>
                  <a:gd name="T45" fmla="*/ 0 h 265"/>
                  <a:gd name="T46" fmla="*/ 0 w 3446"/>
                  <a:gd name="T47" fmla="*/ 0 h 265"/>
                  <a:gd name="T48" fmla="*/ 0 w 3446"/>
                  <a:gd name="T49" fmla="*/ 0 h 265"/>
                  <a:gd name="T50" fmla="*/ 0 w 3446"/>
                  <a:gd name="T51" fmla="*/ 0 h 265"/>
                  <a:gd name="T52" fmla="*/ 0 w 3446"/>
                  <a:gd name="T53" fmla="*/ 0 h 265"/>
                  <a:gd name="T54" fmla="*/ 0 w 3446"/>
                  <a:gd name="T55" fmla="*/ 0 h 265"/>
                  <a:gd name="T56" fmla="*/ 0 w 3446"/>
                  <a:gd name="T57" fmla="*/ 0 h 265"/>
                  <a:gd name="T58" fmla="*/ 0 w 3446"/>
                  <a:gd name="T59" fmla="*/ 0 h 265"/>
                  <a:gd name="T60" fmla="*/ 0 w 3446"/>
                  <a:gd name="T61" fmla="*/ 0 h 265"/>
                  <a:gd name="T62" fmla="*/ 0 w 3446"/>
                  <a:gd name="T63" fmla="*/ 0 h 265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3446" h="265">
                    <a:moveTo>
                      <a:pt x="0" y="265"/>
                    </a:moveTo>
                    <a:lnTo>
                      <a:pt x="73" y="265"/>
                    </a:lnTo>
                    <a:lnTo>
                      <a:pt x="254" y="265"/>
                    </a:lnTo>
                    <a:lnTo>
                      <a:pt x="260" y="252"/>
                    </a:lnTo>
                    <a:lnTo>
                      <a:pt x="290" y="252"/>
                    </a:lnTo>
                    <a:lnTo>
                      <a:pt x="322" y="252"/>
                    </a:lnTo>
                    <a:lnTo>
                      <a:pt x="333" y="252"/>
                    </a:lnTo>
                    <a:lnTo>
                      <a:pt x="344" y="239"/>
                    </a:lnTo>
                    <a:lnTo>
                      <a:pt x="363" y="239"/>
                    </a:lnTo>
                    <a:lnTo>
                      <a:pt x="392" y="239"/>
                    </a:lnTo>
                    <a:lnTo>
                      <a:pt x="400" y="239"/>
                    </a:lnTo>
                    <a:lnTo>
                      <a:pt x="427" y="239"/>
                    </a:lnTo>
                    <a:lnTo>
                      <a:pt x="435" y="239"/>
                    </a:lnTo>
                    <a:lnTo>
                      <a:pt x="444" y="226"/>
                    </a:lnTo>
                    <a:lnTo>
                      <a:pt x="460" y="226"/>
                    </a:lnTo>
                    <a:lnTo>
                      <a:pt x="472" y="226"/>
                    </a:lnTo>
                    <a:lnTo>
                      <a:pt x="501" y="226"/>
                    </a:lnTo>
                    <a:lnTo>
                      <a:pt x="534" y="226"/>
                    </a:lnTo>
                    <a:lnTo>
                      <a:pt x="546" y="226"/>
                    </a:lnTo>
                    <a:lnTo>
                      <a:pt x="553" y="211"/>
                    </a:lnTo>
                    <a:lnTo>
                      <a:pt x="561" y="197"/>
                    </a:lnTo>
                    <a:lnTo>
                      <a:pt x="570" y="197"/>
                    </a:lnTo>
                    <a:lnTo>
                      <a:pt x="580" y="197"/>
                    </a:lnTo>
                    <a:lnTo>
                      <a:pt x="609" y="197"/>
                    </a:lnTo>
                    <a:lnTo>
                      <a:pt x="641" y="197"/>
                    </a:lnTo>
                    <a:lnTo>
                      <a:pt x="716" y="197"/>
                    </a:lnTo>
                    <a:lnTo>
                      <a:pt x="792" y="197"/>
                    </a:lnTo>
                    <a:lnTo>
                      <a:pt x="823" y="197"/>
                    </a:lnTo>
                    <a:lnTo>
                      <a:pt x="851" y="197"/>
                    </a:lnTo>
                    <a:lnTo>
                      <a:pt x="851" y="182"/>
                    </a:lnTo>
                    <a:lnTo>
                      <a:pt x="866" y="182"/>
                    </a:lnTo>
                    <a:lnTo>
                      <a:pt x="897" y="182"/>
                    </a:lnTo>
                    <a:lnTo>
                      <a:pt x="1053" y="182"/>
                    </a:lnTo>
                    <a:lnTo>
                      <a:pt x="1065" y="166"/>
                    </a:lnTo>
                    <a:lnTo>
                      <a:pt x="1357" y="166"/>
                    </a:lnTo>
                    <a:lnTo>
                      <a:pt x="1366" y="166"/>
                    </a:lnTo>
                    <a:lnTo>
                      <a:pt x="1383" y="166"/>
                    </a:lnTo>
                    <a:lnTo>
                      <a:pt x="1443" y="166"/>
                    </a:lnTo>
                    <a:lnTo>
                      <a:pt x="1449" y="151"/>
                    </a:lnTo>
                    <a:lnTo>
                      <a:pt x="1693" y="151"/>
                    </a:lnTo>
                    <a:lnTo>
                      <a:pt x="1706" y="135"/>
                    </a:lnTo>
                    <a:lnTo>
                      <a:pt x="1803" y="135"/>
                    </a:lnTo>
                    <a:lnTo>
                      <a:pt x="1812" y="118"/>
                    </a:lnTo>
                    <a:lnTo>
                      <a:pt x="2223" y="118"/>
                    </a:lnTo>
                    <a:lnTo>
                      <a:pt x="2224" y="101"/>
                    </a:lnTo>
                    <a:lnTo>
                      <a:pt x="2245" y="84"/>
                    </a:lnTo>
                    <a:lnTo>
                      <a:pt x="2302" y="84"/>
                    </a:lnTo>
                    <a:lnTo>
                      <a:pt x="2324" y="68"/>
                    </a:lnTo>
                    <a:lnTo>
                      <a:pt x="2453" y="68"/>
                    </a:lnTo>
                    <a:lnTo>
                      <a:pt x="2463" y="51"/>
                    </a:lnTo>
                    <a:lnTo>
                      <a:pt x="2660" y="51"/>
                    </a:lnTo>
                    <a:lnTo>
                      <a:pt x="2847" y="51"/>
                    </a:lnTo>
                    <a:lnTo>
                      <a:pt x="2851" y="34"/>
                    </a:lnTo>
                    <a:lnTo>
                      <a:pt x="2993" y="34"/>
                    </a:lnTo>
                    <a:lnTo>
                      <a:pt x="3004" y="18"/>
                    </a:lnTo>
                    <a:lnTo>
                      <a:pt x="3130" y="18"/>
                    </a:lnTo>
                    <a:lnTo>
                      <a:pt x="3160" y="18"/>
                    </a:lnTo>
                    <a:lnTo>
                      <a:pt x="3162" y="0"/>
                    </a:lnTo>
                    <a:lnTo>
                      <a:pt x="3311" y="0"/>
                    </a:lnTo>
                    <a:lnTo>
                      <a:pt x="3335" y="0"/>
                    </a:lnTo>
                    <a:lnTo>
                      <a:pt x="3344" y="0"/>
                    </a:lnTo>
                    <a:lnTo>
                      <a:pt x="3374" y="0"/>
                    </a:lnTo>
                    <a:lnTo>
                      <a:pt x="3412" y="0"/>
                    </a:lnTo>
                    <a:lnTo>
                      <a:pt x="3421" y="0"/>
                    </a:lnTo>
                    <a:lnTo>
                      <a:pt x="3446" y="0"/>
                    </a:lnTo>
                  </a:path>
                </a:pathLst>
              </a:custGeom>
              <a:noFill/>
              <a:ln w="28575" cmpd="sng">
                <a:solidFill>
                  <a:srgbClr val="FFCC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63919" name="Rectangle 280"/>
              <p:cNvSpPr>
                <a:spLocks/>
              </p:cNvSpPr>
              <p:nvPr/>
            </p:nvSpPr>
            <p:spPr bwMode="auto">
              <a:xfrm>
                <a:off x="744" y="1872"/>
                <a:ext cx="4030" cy="7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defTabSz="4572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ＭＳ Ｐゴシック" panose="020B0600070205080204" pitchFamily="34" charset="-128"/>
                  </a:defRPr>
                </a:lvl1pPr>
                <a:lvl2pPr marL="742950" indent="-285750" defTabSz="4572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i="1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</a:defRPr>
                </a:lvl2pPr>
                <a:lvl3pPr marL="1143000" indent="-228600" defTabSz="4572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 b="1">
                    <a:solidFill>
                      <a:schemeClr val="bg1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defTabSz="4572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200" b="1" i="1">
                    <a:solidFill>
                      <a:schemeClr val="bg1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defTabSz="4572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r>
                  <a:rPr lang="de-DE" altLang="en-US" sz="2800" b="1">
                    <a:solidFill>
                      <a:srgbClr val="FFFF00"/>
                    </a:solidFill>
                  </a:rPr>
                  <a:t>CV death</a:t>
                </a:r>
                <a:endParaRPr lang="en-GB" altLang="en-US" b="1">
                  <a:solidFill>
                    <a:srgbClr val="FFFF00"/>
                  </a:solidFill>
                </a:endParaRPr>
              </a:p>
            </p:txBody>
          </p:sp>
          <p:sp>
            <p:nvSpPr>
              <p:cNvPr id="186445" name="Text Box 281"/>
              <p:cNvSpPr txBox="1">
                <a:spLocks noChangeArrowheads="1"/>
              </p:cNvSpPr>
              <p:nvPr/>
            </p:nvSpPr>
            <p:spPr bwMode="auto">
              <a:xfrm>
                <a:off x="3071" y="2385"/>
                <a:ext cx="651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66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bg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>
                  <a:defRPr sz="2000" i="1">
                    <a:solidFill>
                      <a:schemeClr val="bg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2pPr>
                <a:lvl3pPr>
                  <a:defRPr sz="1600" b="1">
                    <a:solidFill>
                      <a:schemeClr val="bg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3pPr>
                <a:lvl4pPr>
                  <a:defRPr sz="1200" b="1" i="1">
                    <a:solidFill>
                      <a:schemeClr val="bg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4pPr>
                <a:lvl5pPr>
                  <a:defRPr sz="2000">
                    <a:solidFill>
                      <a:schemeClr val="bg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5pPr>
                <a:lvl6pPr>
                  <a:buFont typeface="Arial" charset="0"/>
                  <a:defRPr sz="2000">
                    <a:solidFill>
                      <a:schemeClr val="bg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6pPr>
                <a:lvl7pPr>
                  <a:buFont typeface="Arial" charset="0"/>
                  <a:defRPr sz="2000">
                    <a:solidFill>
                      <a:schemeClr val="bg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7pPr>
                <a:lvl8pPr>
                  <a:buFont typeface="Arial" charset="0"/>
                  <a:defRPr sz="2000">
                    <a:solidFill>
                      <a:schemeClr val="bg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8pPr>
                <a:lvl9pPr>
                  <a:buFont typeface="Arial" charset="0"/>
                  <a:defRPr sz="2000">
                    <a:solidFill>
                      <a:schemeClr val="bg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9pPr>
              </a:lstStyle>
              <a:p>
                <a:pPr algn="ctr" defTabSz="457200" fontAlgn="base">
                  <a:spcBef>
                    <a:spcPct val="50000"/>
                  </a:spcBef>
                  <a:spcAft>
                    <a:spcPct val="0"/>
                  </a:spcAft>
                  <a:defRPr/>
                </a:pPr>
                <a:r>
                  <a:rPr lang="en-GB" sz="1200" b="1">
                    <a:solidFill>
                      <a:srgbClr val="FFFFFF"/>
                    </a:solidFill>
                  </a:rPr>
                  <a:t>Clopidogrel</a:t>
                </a:r>
              </a:p>
            </p:txBody>
          </p:sp>
          <p:sp>
            <p:nvSpPr>
              <p:cNvPr id="186446" name="Text Box 282"/>
              <p:cNvSpPr txBox="1">
                <a:spLocks noChangeArrowheads="1"/>
              </p:cNvSpPr>
              <p:nvPr/>
            </p:nvSpPr>
            <p:spPr bwMode="auto">
              <a:xfrm>
                <a:off x="3601" y="2751"/>
                <a:ext cx="580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66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bg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>
                  <a:defRPr sz="2000" i="1">
                    <a:solidFill>
                      <a:schemeClr val="bg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2pPr>
                <a:lvl3pPr>
                  <a:defRPr sz="1600" b="1">
                    <a:solidFill>
                      <a:schemeClr val="bg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3pPr>
                <a:lvl4pPr>
                  <a:defRPr sz="1200" b="1" i="1">
                    <a:solidFill>
                      <a:schemeClr val="bg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4pPr>
                <a:lvl5pPr>
                  <a:defRPr sz="2000">
                    <a:solidFill>
                      <a:schemeClr val="bg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5pPr>
                <a:lvl6pPr>
                  <a:buFont typeface="Arial" charset="0"/>
                  <a:defRPr sz="2000">
                    <a:solidFill>
                      <a:schemeClr val="bg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6pPr>
                <a:lvl7pPr>
                  <a:buFont typeface="Arial" charset="0"/>
                  <a:defRPr sz="2000">
                    <a:solidFill>
                      <a:schemeClr val="bg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7pPr>
                <a:lvl8pPr>
                  <a:buFont typeface="Arial" charset="0"/>
                  <a:defRPr sz="2000">
                    <a:solidFill>
                      <a:schemeClr val="bg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8pPr>
                <a:lvl9pPr>
                  <a:buFont typeface="Arial" charset="0"/>
                  <a:defRPr sz="2000">
                    <a:solidFill>
                      <a:schemeClr val="bg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9pPr>
              </a:lstStyle>
              <a:p>
                <a:pPr algn="ctr" defTabSz="457200" fontAlgn="base">
                  <a:spcBef>
                    <a:spcPct val="50000"/>
                  </a:spcBef>
                  <a:spcAft>
                    <a:spcPct val="0"/>
                  </a:spcAft>
                  <a:defRPr/>
                </a:pPr>
                <a:r>
                  <a:rPr lang="en-GB" sz="1200" b="1">
                    <a:solidFill>
                      <a:srgbClr val="FFCC00"/>
                    </a:solidFill>
                  </a:rPr>
                  <a:t>Ticagrelor</a:t>
                </a:r>
              </a:p>
            </p:txBody>
          </p:sp>
          <p:sp>
            <p:nvSpPr>
              <p:cNvPr id="186447" name="Text Box 283"/>
              <p:cNvSpPr txBox="1">
                <a:spLocks noChangeArrowheads="1"/>
              </p:cNvSpPr>
              <p:nvPr/>
            </p:nvSpPr>
            <p:spPr bwMode="auto">
              <a:xfrm>
                <a:off x="4192" y="2614"/>
                <a:ext cx="249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66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bg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>
                  <a:defRPr sz="2000" i="1">
                    <a:solidFill>
                      <a:schemeClr val="bg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2pPr>
                <a:lvl3pPr>
                  <a:defRPr sz="1600" b="1">
                    <a:solidFill>
                      <a:schemeClr val="bg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3pPr>
                <a:lvl4pPr>
                  <a:defRPr sz="1200" b="1" i="1">
                    <a:solidFill>
                      <a:schemeClr val="bg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4pPr>
                <a:lvl5pPr>
                  <a:defRPr sz="2000">
                    <a:solidFill>
                      <a:schemeClr val="bg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5pPr>
                <a:lvl6pPr>
                  <a:buFont typeface="Arial" charset="0"/>
                  <a:defRPr sz="2000">
                    <a:solidFill>
                      <a:schemeClr val="bg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6pPr>
                <a:lvl7pPr>
                  <a:buFont typeface="Arial" charset="0"/>
                  <a:defRPr sz="2000">
                    <a:solidFill>
                      <a:schemeClr val="bg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7pPr>
                <a:lvl8pPr>
                  <a:buFont typeface="Arial" charset="0"/>
                  <a:defRPr sz="2000">
                    <a:solidFill>
                      <a:schemeClr val="bg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8pPr>
                <a:lvl9pPr>
                  <a:buFont typeface="Arial" charset="0"/>
                  <a:defRPr sz="2000">
                    <a:solidFill>
                      <a:schemeClr val="bg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9pPr>
              </a:lstStyle>
              <a:p>
                <a:pPr defTabSz="457200" fontAlgn="base">
                  <a:spcBef>
                    <a:spcPct val="50000"/>
                  </a:spcBef>
                  <a:spcAft>
                    <a:spcPct val="0"/>
                  </a:spcAft>
                  <a:defRPr/>
                </a:pPr>
                <a:r>
                  <a:rPr lang="en-GB" sz="1200" b="1">
                    <a:solidFill>
                      <a:srgbClr val="FFCC00"/>
                    </a:solidFill>
                  </a:rPr>
                  <a:t>4.0</a:t>
                </a:r>
              </a:p>
            </p:txBody>
          </p:sp>
          <p:sp>
            <p:nvSpPr>
              <p:cNvPr id="186448" name="Text Box 284"/>
              <p:cNvSpPr txBox="1">
                <a:spLocks noChangeArrowheads="1"/>
              </p:cNvSpPr>
              <p:nvPr/>
            </p:nvSpPr>
            <p:spPr bwMode="auto">
              <a:xfrm>
                <a:off x="4196" y="2402"/>
                <a:ext cx="249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66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bg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>
                  <a:defRPr sz="2000" i="1">
                    <a:solidFill>
                      <a:schemeClr val="bg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2pPr>
                <a:lvl3pPr>
                  <a:defRPr sz="1600" b="1">
                    <a:solidFill>
                      <a:schemeClr val="bg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3pPr>
                <a:lvl4pPr>
                  <a:defRPr sz="1200" b="1" i="1">
                    <a:solidFill>
                      <a:schemeClr val="bg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4pPr>
                <a:lvl5pPr>
                  <a:defRPr sz="2000">
                    <a:solidFill>
                      <a:schemeClr val="bg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5pPr>
                <a:lvl6pPr>
                  <a:buFont typeface="Arial" charset="0"/>
                  <a:defRPr sz="2000">
                    <a:solidFill>
                      <a:schemeClr val="bg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6pPr>
                <a:lvl7pPr>
                  <a:buFont typeface="Arial" charset="0"/>
                  <a:defRPr sz="2000">
                    <a:solidFill>
                      <a:schemeClr val="bg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7pPr>
                <a:lvl8pPr>
                  <a:buFont typeface="Arial" charset="0"/>
                  <a:defRPr sz="2000">
                    <a:solidFill>
                      <a:schemeClr val="bg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8pPr>
                <a:lvl9pPr>
                  <a:buFont typeface="Arial" charset="0"/>
                  <a:defRPr sz="2000">
                    <a:solidFill>
                      <a:schemeClr val="bg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9pPr>
              </a:lstStyle>
              <a:p>
                <a:pPr defTabSz="457200" fontAlgn="base">
                  <a:spcBef>
                    <a:spcPct val="50000"/>
                  </a:spcBef>
                  <a:spcAft>
                    <a:spcPct val="0"/>
                  </a:spcAft>
                  <a:defRPr/>
                </a:pPr>
                <a:r>
                  <a:rPr lang="en-GB" sz="1200" b="1">
                    <a:solidFill>
                      <a:srgbClr val="FFFFFF"/>
                    </a:solidFill>
                  </a:rPr>
                  <a:t>5.1</a:t>
                </a:r>
              </a:p>
            </p:txBody>
          </p:sp>
          <p:sp>
            <p:nvSpPr>
              <p:cNvPr id="186449" name="Text Box 285"/>
              <p:cNvSpPr txBox="1">
                <a:spLocks noChangeArrowheads="1"/>
              </p:cNvSpPr>
              <p:nvPr/>
            </p:nvSpPr>
            <p:spPr bwMode="auto">
              <a:xfrm>
                <a:off x="4867" y="2312"/>
                <a:ext cx="632" cy="7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66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1400">
                    <a:solidFill>
                      <a:schemeClr val="bg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 sz="1400">
                    <a:solidFill>
                      <a:schemeClr val="bg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 sz="1400">
                    <a:solidFill>
                      <a:schemeClr val="bg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 sz="1400">
                    <a:solidFill>
                      <a:schemeClr val="bg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 sz="1400">
                    <a:solidFill>
                      <a:schemeClr val="bg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bg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bg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bg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bg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algn="ctr" defTabSz="457200" eaLnBrk="1" fontAlgn="base" hangingPunct="1">
                  <a:lnSpc>
                    <a:spcPct val="80000"/>
                  </a:lnSpc>
                  <a:spcBef>
                    <a:spcPct val="50000"/>
                  </a:spcBef>
                  <a:spcAft>
                    <a:spcPct val="0"/>
                  </a:spcAft>
                  <a:defRPr/>
                </a:pPr>
                <a:r>
                  <a:rPr lang="en-GB" altLang="en-US" sz="1200" b="1">
                    <a:solidFill>
                      <a:srgbClr val="FFFFFF"/>
                    </a:solidFill>
                  </a:rPr>
                  <a:t/>
                </a:r>
                <a:br>
                  <a:rPr lang="en-GB" altLang="en-US" sz="1200" b="1">
                    <a:solidFill>
                      <a:srgbClr val="FFFFFF"/>
                    </a:solidFill>
                  </a:rPr>
                </a:br>
                <a:r>
                  <a:rPr lang="en-GB" altLang="en-US" sz="1200" b="1">
                    <a:solidFill>
                      <a:srgbClr val="FFFFFF"/>
                    </a:solidFill>
                  </a:rPr>
                  <a:t>HR 0.79 </a:t>
                </a:r>
              </a:p>
              <a:p>
                <a:pPr algn="ctr" defTabSz="457200" eaLnBrk="1" fontAlgn="base" hangingPunct="1">
                  <a:lnSpc>
                    <a:spcPct val="80000"/>
                  </a:lnSpc>
                  <a:spcBef>
                    <a:spcPct val="50000"/>
                  </a:spcBef>
                  <a:spcAft>
                    <a:spcPct val="0"/>
                  </a:spcAft>
                  <a:defRPr/>
                </a:pPr>
                <a:r>
                  <a:rPr lang="en-GB" altLang="en-US" sz="1200" b="1">
                    <a:solidFill>
                      <a:srgbClr val="FFFFFF"/>
                    </a:solidFill>
                  </a:rPr>
                  <a:t>(0.69–0.91) </a:t>
                </a:r>
              </a:p>
              <a:p>
                <a:pPr algn="ctr" defTabSz="457200" eaLnBrk="1" fontAlgn="base" hangingPunct="1">
                  <a:lnSpc>
                    <a:spcPct val="80000"/>
                  </a:lnSpc>
                  <a:spcBef>
                    <a:spcPct val="50000"/>
                  </a:spcBef>
                  <a:spcAft>
                    <a:spcPct val="0"/>
                  </a:spcAft>
                  <a:defRPr/>
                </a:pPr>
                <a:r>
                  <a:rPr lang="en-GB" altLang="en-US" sz="1200" b="1">
                    <a:solidFill>
                      <a:srgbClr val="FFFFFF"/>
                    </a:solidFill>
                  </a:rPr>
                  <a:t>p=0.001</a:t>
                </a:r>
                <a:br>
                  <a:rPr lang="en-GB" altLang="en-US" sz="1200" b="1">
                    <a:solidFill>
                      <a:srgbClr val="FFFFFF"/>
                    </a:solidFill>
                  </a:rPr>
                </a:br>
                <a:r>
                  <a:rPr lang="en-GB" altLang="en-US" sz="1200" b="1">
                    <a:solidFill>
                      <a:srgbClr val="FFFFFF"/>
                    </a:solidFill>
                  </a:rPr>
                  <a:t/>
                </a:r>
                <a:br>
                  <a:rPr lang="en-GB" altLang="en-US" sz="1200" b="1">
                    <a:solidFill>
                      <a:srgbClr val="FFFFFF"/>
                    </a:solidFill>
                  </a:rPr>
                </a:br>
                <a:r>
                  <a:rPr lang="en-US" altLang="en-US" sz="1200" b="1">
                    <a:solidFill>
                      <a:srgbClr val="FFFFFF"/>
                    </a:solidFill>
                    <a:cs typeface="Arial" pitchFamily="34" charset="0"/>
                  </a:rPr>
                  <a:t>NNT = 90</a:t>
                </a:r>
                <a:endParaRPr lang="en-GB" altLang="en-US" sz="1200" b="1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186433" name="Rectangle 287"/>
          <p:cNvSpPr>
            <a:spLocks noChangeArrowheads="1"/>
          </p:cNvSpPr>
          <p:nvPr/>
        </p:nvSpPr>
        <p:spPr bwMode="auto">
          <a:xfrm>
            <a:off x="3651250" y="2239963"/>
            <a:ext cx="153035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FFCC00"/>
                </a:solidFill>
              </a:rPr>
              <a:t>N=18,624</a:t>
            </a:r>
            <a:endParaRPr lang="en-GB" sz="2400" dirty="0">
              <a:solidFill>
                <a:srgbClr val="FFCC00"/>
              </a:solidFill>
            </a:endParaRPr>
          </a:p>
        </p:txBody>
      </p:sp>
      <p:sp>
        <p:nvSpPr>
          <p:cNvPr id="86" name="Text Box 106"/>
          <p:cNvSpPr txBox="1">
            <a:spLocks noChangeArrowheads="1"/>
          </p:cNvSpPr>
          <p:nvPr/>
        </p:nvSpPr>
        <p:spPr bwMode="auto">
          <a:xfrm>
            <a:off x="7813675" y="5767389"/>
            <a:ext cx="439738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2000" i="1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>
              <a:defRPr sz="1600" b="1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>
              <a:defRPr sz="1200" b="1" i="1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>
              <a:defRPr sz="200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>
              <a:buFont typeface="Arial" charset="0"/>
              <a:defRPr sz="200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>
              <a:buFont typeface="Arial" charset="0"/>
              <a:defRPr sz="200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>
              <a:buFont typeface="Arial" charset="0"/>
              <a:defRPr sz="200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>
              <a:buFont typeface="Arial" charset="0"/>
              <a:defRPr sz="200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 algn="ctr" defTabSz="45720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GB" sz="1200" b="1" dirty="0">
                <a:solidFill>
                  <a:srgbClr val="FFFFFF"/>
                </a:solidFill>
              </a:rPr>
              <a:t>360</a:t>
            </a:r>
          </a:p>
        </p:txBody>
      </p:sp>
      <p:sp>
        <p:nvSpPr>
          <p:cNvPr id="87" name="Line 127"/>
          <p:cNvSpPr>
            <a:spLocks noChangeShapeType="1"/>
          </p:cNvSpPr>
          <p:nvPr/>
        </p:nvSpPr>
        <p:spPr bwMode="auto">
          <a:xfrm>
            <a:off x="8027988" y="5715001"/>
            <a:ext cx="0" cy="93663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sv-SE" sz="1400">
              <a:solidFill>
                <a:srgbClr val="FFFFFF"/>
              </a:solidFill>
            </a:endParaRPr>
          </a:p>
        </p:txBody>
      </p:sp>
      <p:sp>
        <p:nvSpPr>
          <p:cNvPr id="163908" name="Title 1"/>
          <p:cNvSpPr>
            <a:spLocks noGrp="1"/>
          </p:cNvSpPr>
          <p:nvPr>
            <p:ph type="title"/>
          </p:nvPr>
        </p:nvSpPr>
        <p:spPr>
          <a:xfrm>
            <a:off x="3513139" y="236538"/>
            <a:ext cx="7172325" cy="1071562"/>
          </a:xfrm>
          <a:solidFill>
            <a:schemeClr val="tx1"/>
          </a:solidFill>
          <a:ln w="28575">
            <a:solidFill>
              <a:srgbClr val="92D05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en-US" sz="2400" dirty="0">
                <a:solidFill>
                  <a:srgbClr val="FFC000"/>
                </a:solidFill>
              </a:rPr>
              <a:t>Ticagrelor: The First and Only Oral Antiplatelet to Demonstrate Superior Reductions in CV Death vs Clopidogrel</a:t>
            </a:r>
            <a:endParaRPr lang="en-US" altLang="en-US" sz="2400" baseline="300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161839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3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49CC833-5E2F-428E-B64F-463A1F0DFB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GLOBAL LEADERS ACS vs. SCAD Analysis: All-Cause Mortality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4A154335-E5F5-4137-BA41-51AA84EE9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591300"/>
            <a:ext cx="487680" cy="266700"/>
          </a:xfrm>
        </p:spPr>
        <p:txBody>
          <a:bodyPr/>
          <a:lstStyle/>
          <a:p>
            <a:pPr algn="ctr"/>
            <a:fld id="{CC7432E5-F8E0-41AE-9A6B-AD730338B005}" type="slidenum">
              <a:rPr lang="en-US" smtClean="0"/>
              <a:pPr algn="ctr"/>
              <a:t>39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94E38BBF-B8A3-4689-9804-ABFA07FBF99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ACS = acute coronary syndrome; K-M = Kaplan-Meier; RR = rate ratio; SCAD = stable coronary artery disease.</a:t>
            </a:r>
          </a:p>
          <a:p>
            <a:r>
              <a:rPr lang="en-US" dirty="0"/>
              <a:t>Vranckx P et al. Presented at: TCT Conference; September 21-25, 2018; San Diego, CA.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C2CA968F-FB79-4C4E-9C17-23155233D263}"/>
              </a:ext>
            </a:extLst>
          </p:cNvPr>
          <p:cNvSpPr txBox="1"/>
          <p:nvPr/>
        </p:nvSpPr>
        <p:spPr>
          <a:xfrm>
            <a:off x="2998796" y="1250359"/>
            <a:ext cx="6194408" cy="307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Treatment by clinical presentation (ACS vs. SCAD) p-</a:t>
            </a:r>
            <a:r>
              <a:rPr lang="en-US" sz="1400" b="1" baseline="-25000" dirty="0"/>
              <a:t>interaction</a:t>
            </a:r>
            <a:r>
              <a:rPr lang="en-US" sz="1400" b="1" dirty="0"/>
              <a:t>=0.88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xmlns="" id="{36E1BAC2-CE27-402E-921A-660B9E5F4B28}"/>
              </a:ext>
            </a:extLst>
          </p:cNvPr>
          <p:cNvGrpSpPr/>
          <p:nvPr/>
        </p:nvGrpSpPr>
        <p:grpSpPr>
          <a:xfrm>
            <a:off x="332132" y="1822822"/>
            <a:ext cx="5513994" cy="3970458"/>
            <a:chOff x="344938" y="1822822"/>
            <a:chExt cx="5513994" cy="3970458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xmlns="" id="{63140D1B-130A-400D-A70D-AFDBD05F5E3D}"/>
                </a:ext>
              </a:extLst>
            </p:cNvPr>
            <p:cNvSpPr txBox="1"/>
            <p:nvPr/>
          </p:nvSpPr>
          <p:spPr>
            <a:xfrm>
              <a:off x="2313841" y="5246356"/>
              <a:ext cx="2886712" cy="2215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18288" tIns="18288" rIns="18288" bIns="18288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Days Since Index Procedure</a:t>
              </a:r>
            </a:p>
          </p:txBody>
        </p: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xmlns="" id="{7C5024AD-B95C-4B0A-880B-CC1A374C29D9}"/>
                </a:ext>
              </a:extLst>
            </p:cNvPr>
            <p:cNvGrpSpPr/>
            <p:nvPr/>
          </p:nvGrpSpPr>
          <p:grpSpPr>
            <a:xfrm>
              <a:off x="344938" y="5348587"/>
              <a:ext cx="5513994" cy="444693"/>
              <a:chOff x="177992" y="5131933"/>
              <a:chExt cx="5483771" cy="444693"/>
            </a:xfrm>
          </p:grpSpPr>
          <p:sp>
            <p:nvSpPr>
              <p:cNvPr id="95" name="Rectangle 3168">
                <a:extLst>
                  <a:ext uri="{FF2B5EF4-FFF2-40B4-BE49-F238E27FC236}">
                    <a16:creationId xmlns:a16="http://schemas.microsoft.com/office/drawing/2014/main" xmlns="" id="{40F32FDD-92CD-484A-BAD6-CF2AC34EF9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31592" y="5291953"/>
                <a:ext cx="255074" cy="1384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N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3737</a:t>
                </a:r>
                <a:endParaRPr kumimoji="0" lang="en-US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96" name="Rectangle 3183">
                <a:extLst>
                  <a:ext uri="{FF2B5EF4-FFF2-40B4-BE49-F238E27FC236}">
                    <a16:creationId xmlns:a16="http://schemas.microsoft.com/office/drawing/2014/main" xmlns="" id="{3B1D3F2C-18CA-4706-BACB-E424B03048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31592" y="5438127"/>
                <a:ext cx="255074" cy="1384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N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3750</a:t>
                </a:r>
                <a:endParaRPr kumimoji="0" lang="en-US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97" name="Rectangle 3169">
                <a:extLst>
                  <a:ext uri="{FF2B5EF4-FFF2-40B4-BE49-F238E27FC236}">
                    <a16:creationId xmlns:a16="http://schemas.microsoft.com/office/drawing/2014/main" xmlns="" id="{B6C31255-D6F6-4B3B-B127-CC1B0BD116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70150" y="5291953"/>
                <a:ext cx="255074" cy="1384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N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3702</a:t>
                </a:r>
                <a:endParaRPr kumimoji="0" lang="en-US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98" name="Rectangle 3185">
                <a:extLst>
                  <a:ext uri="{FF2B5EF4-FFF2-40B4-BE49-F238E27FC236}">
                    <a16:creationId xmlns:a16="http://schemas.microsoft.com/office/drawing/2014/main" xmlns="" id="{82C95A63-A33A-4E43-B0EC-87E7660711B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68276" y="5438127"/>
                <a:ext cx="255074" cy="1384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N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3720</a:t>
                </a:r>
                <a:endParaRPr kumimoji="0" lang="en-US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99" name="Rectangle 3171">
                <a:extLst>
                  <a:ext uri="{FF2B5EF4-FFF2-40B4-BE49-F238E27FC236}">
                    <a16:creationId xmlns:a16="http://schemas.microsoft.com/office/drawing/2014/main" xmlns="" id="{D9DC2A91-F931-48E0-AEAF-F43271CEC4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08707" y="5291953"/>
                <a:ext cx="255074" cy="1384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N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3690</a:t>
                </a:r>
                <a:endParaRPr kumimoji="0" lang="en-US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00" name="Rectangle 3187">
                <a:extLst>
                  <a:ext uri="{FF2B5EF4-FFF2-40B4-BE49-F238E27FC236}">
                    <a16:creationId xmlns:a16="http://schemas.microsoft.com/office/drawing/2014/main" xmlns="" id="{2D26423A-52A2-4816-AFB7-3B677E1612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04960" y="5438127"/>
                <a:ext cx="255074" cy="1384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N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3711</a:t>
                </a:r>
                <a:endParaRPr kumimoji="0" lang="en-US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01" name="Rectangle 3173">
                <a:extLst>
                  <a:ext uri="{FF2B5EF4-FFF2-40B4-BE49-F238E27FC236}">
                    <a16:creationId xmlns:a16="http://schemas.microsoft.com/office/drawing/2014/main" xmlns="" id="{F68E869C-90D4-49E8-9A35-54DA67BAEB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47265" y="5291953"/>
                <a:ext cx="255074" cy="1384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N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3682</a:t>
                </a:r>
                <a:endParaRPr kumimoji="0" lang="en-US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02" name="Rectangle 3189">
                <a:extLst>
                  <a:ext uri="{FF2B5EF4-FFF2-40B4-BE49-F238E27FC236}">
                    <a16:creationId xmlns:a16="http://schemas.microsoft.com/office/drawing/2014/main" xmlns="" id="{2E08EE14-67A8-417E-A6EC-F1713383BF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41644" y="5438127"/>
                <a:ext cx="255074" cy="1384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N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3704</a:t>
                </a:r>
                <a:endParaRPr kumimoji="0" lang="en-US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03" name="Rectangle 3175">
                <a:extLst>
                  <a:ext uri="{FF2B5EF4-FFF2-40B4-BE49-F238E27FC236}">
                    <a16:creationId xmlns:a16="http://schemas.microsoft.com/office/drawing/2014/main" xmlns="" id="{A2CC5BE0-92E7-4D8E-B595-FDF9060B7F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85822" y="5291953"/>
                <a:ext cx="255074" cy="1384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N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3676</a:t>
                </a:r>
                <a:endParaRPr kumimoji="0" lang="en-US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04" name="Rectangle 3191">
                <a:extLst>
                  <a:ext uri="{FF2B5EF4-FFF2-40B4-BE49-F238E27FC236}">
                    <a16:creationId xmlns:a16="http://schemas.microsoft.com/office/drawing/2014/main" xmlns="" id="{C4B2497F-0309-4E17-AB9F-DA9121A99C5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78328" y="5438127"/>
                <a:ext cx="255074" cy="1384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N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3700</a:t>
                </a:r>
                <a:endParaRPr kumimoji="0" lang="en-US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05" name="Rectangle 3177">
                <a:extLst>
                  <a:ext uri="{FF2B5EF4-FFF2-40B4-BE49-F238E27FC236}">
                    <a16:creationId xmlns:a16="http://schemas.microsoft.com/office/drawing/2014/main" xmlns="" id="{62086C35-B419-424B-A83D-3DE21D6222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24380" y="5291953"/>
                <a:ext cx="255074" cy="1384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N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3673</a:t>
                </a:r>
                <a:endParaRPr kumimoji="0" lang="en-US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06" name="Rectangle 3193">
                <a:extLst>
                  <a:ext uri="{FF2B5EF4-FFF2-40B4-BE49-F238E27FC236}">
                    <a16:creationId xmlns:a16="http://schemas.microsoft.com/office/drawing/2014/main" xmlns="" id="{6FC36524-2C8B-4512-B56F-BA67663ACF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15013" y="5438127"/>
                <a:ext cx="255074" cy="1384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N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3696</a:t>
                </a:r>
                <a:endParaRPr kumimoji="0" lang="en-US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07" name="Rectangle 3179">
                <a:extLst>
                  <a:ext uri="{FF2B5EF4-FFF2-40B4-BE49-F238E27FC236}">
                    <a16:creationId xmlns:a16="http://schemas.microsoft.com/office/drawing/2014/main" xmlns="" id="{BFFA20A3-0EC3-4DFF-9829-13FF258534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62937" y="5291953"/>
                <a:ext cx="255074" cy="1384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N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3662</a:t>
                </a:r>
                <a:endParaRPr kumimoji="0" lang="en-US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08" name="Rectangle 3195">
                <a:extLst>
                  <a:ext uri="{FF2B5EF4-FFF2-40B4-BE49-F238E27FC236}">
                    <a16:creationId xmlns:a16="http://schemas.microsoft.com/office/drawing/2014/main" xmlns="" id="{4B1715A6-558A-4CE7-96DC-B19D52889B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74177" y="5438127"/>
                <a:ext cx="255074" cy="1384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N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3691</a:t>
                </a:r>
                <a:endParaRPr kumimoji="0" lang="en-US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09" name="Rectangle 3181">
                <a:extLst>
                  <a:ext uri="{FF2B5EF4-FFF2-40B4-BE49-F238E27FC236}">
                    <a16:creationId xmlns:a16="http://schemas.microsoft.com/office/drawing/2014/main" xmlns="" id="{464B60FA-5D8D-4059-80AE-EE5E149987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23976" y="5291953"/>
                <a:ext cx="255074" cy="1384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3654</a:t>
                </a:r>
              </a:p>
            </p:txBody>
          </p:sp>
          <p:sp>
            <p:nvSpPr>
              <p:cNvPr id="110" name="Rectangle 3197">
                <a:extLst>
                  <a:ext uri="{FF2B5EF4-FFF2-40B4-BE49-F238E27FC236}">
                    <a16:creationId xmlns:a16="http://schemas.microsoft.com/office/drawing/2014/main" xmlns="" id="{364EB6A8-640D-4399-9EC4-A7DD86843B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33342" y="5438127"/>
                <a:ext cx="255074" cy="1384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N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3681</a:t>
                </a:r>
                <a:endParaRPr kumimoji="0" lang="en-US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11" name="Rectangle 3168">
                <a:extLst>
                  <a:ext uri="{FF2B5EF4-FFF2-40B4-BE49-F238E27FC236}">
                    <a16:creationId xmlns:a16="http://schemas.microsoft.com/office/drawing/2014/main" xmlns="" id="{2D0AD09B-7A9E-4177-9BED-26541C9C77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17574" y="5291953"/>
                <a:ext cx="255074" cy="1384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N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3641</a:t>
                </a:r>
                <a:endParaRPr kumimoji="0" lang="en-US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12" name="Rectangle 3183">
                <a:extLst>
                  <a:ext uri="{FF2B5EF4-FFF2-40B4-BE49-F238E27FC236}">
                    <a16:creationId xmlns:a16="http://schemas.microsoft.com/office/drawing/2014/main" xmlns="" id="{EC42C1C8-BE45-454B-876D-63FCD40A4C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25067" y="5438127"/>
                <a:ext cx="255074" cy="1384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N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3674</a:t>
                </a:r>
                <a:endParaRPr kumimoji="0" lang="en-US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13" name="Rectangle 3169">
                <a:extLst>
                  <a:ext uri="{FF2B5EF4-FFF2-40B4-BE49-F238E27FC236}">
                    <a16:creationId xmlns:a16="http://schemas.microsoft.com/office/drawing/2014/main" xmlns="" id="{C43E98C8-9AA0-483C-971F-D287F997ED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56132" y="5291953"/>
                <a:ext cx="255074" cy="1384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N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3635</a:t>
                </a:r>
                <a:endParaRPr kumimoji="0" lang="en-US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14" name="Rectangle 3185">
                <a:extLst>
                  <a:ext uri="{FF2B5EF4-FFF2-40B4-BE49-F238E27FC236}">
                    <a16:creationId xmlns:a16="http://schemas.microsoft.com/office/drawing/2014/main" xmlns="" id="{47AA7709-6802-41EF-A44D-15C42514D3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61751" y="5438127"/>
                <a:ext cx="255074" cy="1384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N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3662</a:t>
                </a:r>
                <a:endParaRPr kumimoji="0" lang="en-US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15" name="Rectangle 3171">
                <a:extLst>
                  <a:ext uri="{FF2B5EF4-FFF2-40B4-BE49-F238E27FC236}">
                    <a16:creationId xmlns:a16="http://schemas.microsoft.com/office/drawing/2014/main" xmlns="" id="{72B71444-8352-4503-B1F8-35ADF64A7B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94689" y="5291953"/>
                <a:ext cx="255074" cy="1384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N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3624</a:t>
                </a:r>
                <a:endParaRPr kumimoji="0" lang="en-US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16" name="Rectangle 3187">
                <a:extLst>
                  <a:ext uri="{FF2B5EF4-FFF2-40B4-BE49-F238E27FC236}">
                    <a16:creationId xmlns:a16="http://schemas.microsoft.com/office/drawing/2014/main" xmlns="" id="{33BB7395-AC4D-408A-B843-BFC86C89F9F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98435" y="5438127"/>
                <a:ext cx="255074" cy="1384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N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3653</a:t>
                </a:r>
                <a:endParaRPr kumimoji="0" lang="en-US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17" name="Rectangle 3173">
                <a:extLst>
                  <a:ext uri="{FF2B5EF4-FFF2-40B4-BE49-F238E27FC236}">
                    <a16:creationId xmlns:a16="http://schemas.microsoft.com/office/drawing/2014/main" xmlns="" id="{978454C2-A653-4F9A-8C1B-CB5FEA311CC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33247" y="5291953"/>
                <a:ext cx="255074" cy="1384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N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3611</a:t>
                </a:r>
                <a:endParaRPr kumimoji="0" lang="en-US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18" name="Rectangle 3189">
                <a:extLst>
                  <a:ext uri="{FF2B5EF4-FFF2-40B4-BE49-F238E27FC236}">
                    <a16:creationId xmlns:a16="http://schemas.microsoft.com/office/drawing/2014/main" xmlns="" id="{C85B5645-CF51-4563-BD52-46F490D2EF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35119" y="5438127"/>
                <a:ext cx="255074" cy="1384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N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3646</a:t>
                </a:r>
                <a:endParaRPr kumimoji="0" lang="en-US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19" name="Rectangle 3173">
                <a:extLst>
                  <a:ext uri="{FF2B5EF4-FFF2-40B4-BE49-F238E27FC236}">
                    <a16:creationId xmlns:a16="http://schemas.microsoft.com/office/drawing/2014/main" xmlns="" id="{17C5E98C-4393-4530-93BF-83EA6871FFE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06689" y="5291953"/>
                <a:ext cx="255074" cy="1384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3584</a:t>
                </a:r>
              </a:p>
            </p:txBody>
          </p:sp>
          <p:sp>
            <p:nvSpPr>
              <p:cNvPr id="120" name="Rectangle 3189">
                <a:extLst>
                  <a:ext uri="{FF2B5EF4-FFF2-40B4-BE49-F238E27FC236}">
                    <a16:creationId xmlns:a16="http://schemas.microsoft.com/office/drawing/2014/main" xmlns="" id="{E8828661-1BA5-4C97-AA16-58C83C215C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06689" y="5438127"/>
                <a:ext cx="255074" cy="1384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N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3604</a:t>
                </a:r>
                <a:endParaRPr kumimoji="0" lang="en-US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21" name="Rectangle 3168">
                <a:extLst>
                  <a:ext uri="{FF2B5EF4-FFF2-40B4-BE49-F238E27FC236}">
                    <a16:creationId xmlns:a16="http://schemas.microsoft.com/office/drawing/2014/main" xmlns="" id="{A37081CF-94A4-47D0-BCBB-53307BF560B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3789" y="5291953"/>
                <a:ext cx="899139" cy="1384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N" sz="9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6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ACS - Reference</a:t>
                </a:r>
                <a:endParaRPr kumimoji="0" lang="en-US" alt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22" name="Rectangle 3168">
                <a:extLst>
                  <a:ext uri="{FF2B5EF4-FFF2-40B4-BE49-F238E27FC236}">
                    <a16:creationId xmlns:a16="http://schemas.microsoft.com/office/drawing/2014/main" xmlns="" id="{6ABB27B0-54B0-46C7-B4E2-5DD616F3F8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9443" y="5131933"/>
                <a:ext cx="803485" cy="1384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N" sz="9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Number at risk</a:t>
                </a:r>
                <a:endParaRPr kumimoji="0" lang="en-US" alt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23" name="Rectangle 3168">
                <a:extLst>
                  <a:ext uri="{FF2B5EF4-FFF2-40B4-BE49-F238E27FC236}">
                    <a16:creationId xmlns:a16="http://schemas.microsoft.com/office/drawing/2014/main" xmlns="" id="{C2F4119C-9B91-4E59-B2DF-9EA5FD3DF3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7992" y="5438127"/>
                <a:ext cx="1064937" cy="1384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N" sz="9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ACS - Experimental</a:t>
                </a:r>
                <a:endParaRPr kumimoji="0" lang="en-US" alt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xmlns="" id="{DA7C4119-2FB1-4D64-A15E-6C244A0C2F0B}"/>
                </a:ext>
              </a:extLst>
            </p:cNvPr>
            <p:cNvSpPr txBox="1"/>
            <p:nvPr/>
          </p:nvSpPr>
          <p:spPr>
            <a:xfrm>
              <a:off x="2554732" y="3436694"/>
              <a:ext cx="2292359" cy="20621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18288" tIns="18288" rIns="18288" bIns="18288" rtlCol="0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RR 0.87 (95% CI 0.68-1.12); p=0.29</a:t>
              </a:r>
            </a:p>
          </p:txBody>
        </p:sp>
        <p:sp>
          <p:nvSpPr>
            <p:cNvPr id="38" name="Line 83">
              <a:extLst>
                <a:ext uri="{FF2B5EF4-FFF2-40B4-BE49-F238E27FC236}">
                  <a16:creationId xmlns:a16="http://schemas.microsoft.com/office/drawing/2014/main" xmlns="" id="{749D2D76-F2A8-4782-8115-84917FD1FCD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42897" y="1868857"/>
              <a:ext cx="0" cy="310081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9" name="Line 9">
              <a:extLst>
                <a:ext uri="{FF2B5EF4-FFF2-40B4-BE49-F238E27FC236}">
                  <a16:creationId xmlns:a16="http://schemas.microsoft.com/office/drawing/2014/main" xmlns="" id="{23858037-3EE5-4701-875D-8D041281915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62999" y="4870070"/>
              <a:ext cx="8229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0" name="Line 10">
              <a:extLst>
                <a:ext uri="{FF2B5EF4-FFF2-40B4-BE49-F238E27FC236}">
                  <a16:creationId xmlns:a16="http://schemas.microsoft.com/office/drawing/2014/main" xmlns="" id="{96ED8BBC-2847-4363-8732-CD99383801C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62999" y="4578632"/>
              <a:ext cx="8229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1" name="Line 21">
              <a:extLst>
                <a:ext uri="{FF2B5EF4-FFF2-40B4-BE49-F238E27FC236}">
                  <a16:creationId xmlns:a16="http://schemas.microsoft.com/office/drawing/2014/main" xmlns="" id="{D397B1E9-4151-4854-BC8D-9039F7AD573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62999" y="4290176"/>
              <a:ext cx="8229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2" name="Line 32">
              <a:extLst>
                <a:ext uri="{FF2B5EF4-FFF2-40B4-BE49-F238E27FC236}">
                  <a16:creationId xmlns:a16="http://schemas.microsoft.com/office/drawing/2014/main" xmlns="" id="{BE9305D1-4A01-4A76-B5DA-C6349B4209E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62999" y="3998738"/>
              <a:ext cx="8229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3" name="Line 43">
              <a:extLst>
                <a:ext uri="{FF2B5EF4-FFF2-40B4-BE49-F238E27FC236}">
                  <a16:creationId xmlns:a16="http://schemas.microsoft.com/office/drawing/2014/main" xmlns="" id="{94933058-1757-4D0C-B4B9-9AB18EFE5A2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62999" y="3707300"/>
              <a:ext cx="8229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4" name="Line 54">
              <a:extLst>
                <a:ext uri="{FF2B5EF4-FFF2-40B4-BE49-F238E27FC236}">
                  <a16:creationId xmlns:a16="http://schemas.microsoft.com/office/drawing/2014/main" xmlns="" id="{19B40831-4962-4995-9EE7-27F1BBD7DEF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62999" y="3415862"/>
              <a:ext cx="8229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5" name="Line 65">
              <a:extLst>
                <a:ext uri="{FF2B5EF4-FFF2-40B4-BE49-F238E27FC236}">
                  <a16:creationId xmlns:a16="http://schemas.microsoft.com/office/drawing/2014/main" xmlns="" id="{B249E16F-FA9D-4CCF-A1C5-EA15E7D9A43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62999" y="3127405"/>
              <a:ext cx="8229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6" name="Line 76">
              <a:extLst>
                <a:ext uri="{FF2B5EF4-FFF2-40B4-BE49-F238E27FC236}">
                  <a16:creationId xmlns:a16="http://schemas.microsoft.com/office/drawing/2014/main" xmlns="" id="{A672C74B-51EC-4DC2-AD69-1B5D479D0EA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62999" y="2835967"/>
              <a:ext cx="8229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7" name="Line 87">
              <a:extLst>
                <a:ext uri="{FF2B5EF4-FFF2-40B4-BE49-F238E27FC236}">
                  <a16:creationId xmlns:a16="http://schemas.microsoft.com/office/drawing/2014/main" xmlns="" id="{072A74D1-78C6-4B20-B8A8-9C0994031F9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62999" y="2544530"/>
              <a:ext cx="8229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8" name="Line 98">
              <a:extLst>
                <a:ext uri="{FF2B5EF4-FFF2-40B4-BE49-F238E27FC236}">
                  <a16:creationId xmlns:a16="http://schemas.microsoft.com/office/drawing/2014/main" xmlns="" id="{D7303E36-F38F-4FD0-8226-0993BC73C4F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62999" y="2253092"/>
              <a:ext cx="8229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9" name="Line 109">
              <a:extLst>
                <a:ext uri="{FF2B5EF4-FFF2-40B4-BE49-F238E27FC236}">
                  <a16:creationId xmlns:a16="http://schemas.microsoft.com/office/drawing/2014/main" xmlns="" id="{C6B66D34-1972-49F2-82D3-E8D5D02D6BF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62999" y="1963890"/>
              <a:ext cx="8229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xmlns="" id="{AC73DBA7-2238-4E34-ABB6-2F77D19DB4C4}"/>
                </a:ext>
              </a:extLst>
            </p:cNvPr>
            <p:cNvGrpSpPr/>
            <p:nvPr/>
          </p:nvGrpSpPr>
          <p:grpSpPr>
            <a:xfrm>
              <a:off x="1065632" y="1837626"/>
              <a:ext cx="350909" cy="3145540"/>
              <a:chOff x="6718403" y="1847558"/>
              <a:chExt cx="350909" cy="3192758"/>
            </a:xfrm>
          </p:grpSpPr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xmlns="" id="{8EE6F6FC-BEC7-4032-82A3-70DEA9D03F5D}"/>
                  </a:ext>
                </a:extLst>
              </p:cNvPr>
              <p:cNvSpPr txBox="1"/>
              <p:nvPr/>
            </p:nvSpPr>
            <p:spPr>
              <a:xfrm flipH="1">
                <a:off x="6839919" y="4799825"/>
                <a:ext cx="229393" cy="24049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0" rtlCol="0" anchor="ctr">
                <a:no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0</a:t>
                </a:r>
                <a:endParaRPr kumimoji="0" lang="en-IN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xmlns="" id="{549E9933-57CD-4FA0-921B-975A6863A8E1}"/>
                  </a:ext>
                </a:extLst>
              </p:cNvPr>
              <p:cNvSpPr txBox="1"/>
              <p:nvPr/>
            </p:nvSpPr>
            <p:spPr>
              <a:xfrm flipH="1">
                <a:off x="6839919" y="4209374"/>
                <a:ext cx="229393" cy="24049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0" rtlCol="0" anchor="ctr">
                <a:no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2</a:t>
                </a:r>
                <a:endParaRPr kumimoji="0" lang="en-IN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xmlns="" id="{962577E7-EB50-42A5-9C4A-1FBDEBBC88A3}"/>
                  </a:ext>
                </a:extLst>
              </p:cNvPr>
              <p:cNvSpPr txBox="1"/>
              <p:nvPr/>
            </p:nvSpPr>
            <p:spPr>
              <a:xfrm flipH="1">
                <a:off x="6839919" y="3914147"/>
                <a:ext cx="229393" cy="24049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0" rtlCol="0" anchor="ctr">
                <a:no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3</a:t>
                </a:r>
                <a:endParaRPr kumimoji="0" lang="en-IN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xmlns="" id="{09C7414E-688D-4032-B176-20A47AC4325B}"/>
                  </a:ext>
                </a:extLst>
              </p:cNvPr>
              <p:cNvSpPr txBox="1"/>
              <p:nvPr/>
            </p:nvSpPr>
            <p:spPr>
              <a:xfrm flipH="1">
                <a:off x="6839919" y="3618920"/>
                <a:ext cx="229393" cy="24049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0" rtlCol="0" anchor="ctr">
                <a:no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4</a:t>
                </a:r>
                <a:endParaRPr kumimoji="0" lang="en-IN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xmlns="" id="{28353F3B-948C-4BF6-ABC1-7F3A94F7F466}"/>
                  </a:ext>
                </a:extLst>
              </p:cNvPr>
              <p:cNvSpPr txBox="1"/>
              <p:nvPr/>
            </p:nvSpPr>
            <p:spPr>
              <a:xfrm flipH="1">
                <a:off x="6839919" y="3323693"/>
                <a:ext cx="229393" cy="24049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0" rtlCol="0" anchor="ctr">
                <a:no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5</a:t>
                </a:r>
                <a:endParaRPr kumimoji="0" lang="en-IN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xmlns="" id="{9B95A604-5A03-4C8B-9EDB-1FDF27A06326}"/>
                  </a:ext>
                </a:extLst>
              </p:cNvPr>
              <p:cNvSpPr txBox="1"/>
              <p:nvPr/>
            </p:nvSpPr>
            <p:spPr>
              <a:xfrm flipH="1">
                <a:off x="6839919" y="3028466"/>
                <a:ext cx="229393" cy="24049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0" rtlCol="0" anchor="ctr">
                <a:no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6</a:t>
                </a:r>
                <a:endParaRPr kumimoji="0" lang="en-IN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xmlns="" id="{1B68C60C-9A55-4899-802E-47A862C6DD00}"/>
                  </a:ext>
                </a:extLst>
              </p:cNvPr>
              <p:cNvSpPr txBox="1"/>
              <p:nvPr/>
            </p:nvSpPr>
            <p:spPr>
              <a:xfrm flipH="1">
                <a:off x="6839919" y="2733239"/>
                <a:ext cx="229393" cy="24049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0" rtlCol="0" anchor="ctr">
                <a:no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7</a:t>
                </a:r>
                <a:endParaRPr kumimoji="0" lang="en-IN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xmlns="" id="{0CF9D17F-5DF3-4883-B1EC-5857CF99169C}"/>
                  </a:ext>
                </a:extLst>
              </p:cNvPr>
              <p:cNvSpPr txBox="1"/>
              <p:nvPr/>
            </p:nvSpPr>
            <p:spPr>
              <a:xfrm flipH="1">
                <a:off x="6839919" y="2438012"/>
                <a:ext cx="229393" cy="24049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0" rtlCol="0" anchor="ctr">
                <a:no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8</a:t>
                </a:r>
                <a:endParaRPr kumimoji="0" lang="en-IN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xmlns="" id="{3A6688AC-F239-4DBB-88C4-E05F61636167}"/>
                  </a:ext>
                </a:extLst>
              </p:cNvPr>
              <p:cNvSpPr txBox="1"/>
              <p:nvPr/>
            </p:nvSpPr>
            <p:spPr>
              <a:xfrm flipH="1">
                <a:off x="6839919" y="2142785"/>
                <a:ext cx="229393" cy="24049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0" rtlCol="0" anchor="ctr">
                <a:no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9</a:t>
                </a:r>
                <a:endParaRPr kumimoji="0" lang="en-IN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xmlns="" id="{3325E340-CFAE-477E-906A-DDA2FAC4F9F3}"/>
                  </a:ext>
                </a:extLst>
              </p:cNvPr>
              <p:cNvSpPr txBox="1"/>
              <p:nvPr/>
            </p:nvSpPr>
            <p:spPr>
              <a:xfrm flipH="1">
                <a:off x="6718403" y="1847558"/>
                <a:ext cx="350909" cy="24049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0" rtlCol="0" anchor="ctr">
                <a:no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10</a:t>
                </a:r>
                <a:endParaRPr kumimoji="0" lang="en-IN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xmlns="" id="{A453C759-5E56-4BC5-BAD7-5B51153CD7FD}"/>
                  </a:ext>
                </a:extLst>
              </p:cNvPr>
              <p:cNvSpPr txBox="1"/>
              <p:nvPr/>
            </p:nvSpPr>
            <p:spPr>
              <a:xfrm flipH="1">
                <a:off x="6839919" y="4504601"/>
                <a:ext cx="229393" cy="24049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0" rtlCol="0" anchor="ctr">
                <a:no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1</a:t>
                </a:r>
                <a:endParaRPr kumimoji="0" lang="en-IN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xmlns="" id="{60AC9C3F-4E14-4CA8-A7CE-7A4E0DA0DD24}"/>
                </a:ext>
              </a:extLst>
            </p:cNvPr>
            <p:cNvGrpSpPr/>
            <p:nvPr/>
          </p:nvGrpSpPr>
          <p:grpSpPr>
            <a:xfrm>
              <a:off x="1539081" y="4972048"/>
              <a:ext cx="4238119" cy="68267"/>
              <a:chOff x="7185420" y="4972048"/>
              <a:chExt cx="4209114" cy="68267"/>
            </a:xfrm>
          </p:grpSpPr>
          <p:sp>
            <p:nvSpPr>
              <p:cNvPr id="70" name="Line 16">
                <a:extLst>
                  <a:ext uri="{FF2B5EF4-FFF2-40B4-BE49-F238E27FC236}">
                    <a16:creationId xmlns:a16="http://schemas.microsoft.com/office/drawing/2014/main" xmlns="" id="{593A67F5-9596-4CF6-9E20-83250B46ECC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185420" y="4972048"/>
                <a:ext cx="4209114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1" name="Line 32">
                <a:extLst>
                  <a:ext uri="{FF2B5EF4-FFF2-40B4-BE49-F238E27FC236}">
                    <a16:creationId xmlns:a16="http://schemas.microsoft.com/office/drawing/2014/main" xmlns="" id="{25FCF5C8-7BFF-4428-8B2E-D939F99D603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87877" y="4976406"/>
                <a:ext cx="0" cy="6390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2" name="Line 34">
                <a:extLst>
                  <a:ext uri="{FF2B5EF4-FFF2-40B4-BE49-F238E27FC236}">
                    <a16:creationId xmlns:a16="http://schemas.microsoft.com/office/drawing/2014/main" xmlns="" id="{F2D3D727-F6B0-430F-B23E-1AF63F7214C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16891" y="4976406"/>
                <a:ext cx="0" cy="6390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3" name="Line 35">
                <a:extLst>
                  <a:ext uri="{FF2B5EF4-FFF2-40B4-BE49-F238E27FC236}">
                    <a16:creationId xmlns:a16="http://schemas.microsoft.com/office/drawing/2014/main" xmlns="" id="{232DA0A9-1D89-449D-BB1D-6650B97369F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950634" y="4976406"/>
                <a:ext cx="0" cy="6390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4" name="Line 36">
                <a:extLst>
                  <a:ext uri="{FF2B5EF4-FFF2-40B4-BE49-F238E27FC236}">
                    <a16:creationId xmlns:a16="http://schemas.microsoft.com/office/drawing/2014/main" xmlns="" id="{FFC0EDD0-B3D0-47F8-8E4E-D5B96223A36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274917" y="4976406"/>
                <a:ext cx="0" cy="6390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5" name="Line 37">
                <a:extLst>
                  <a:ext uri="{FF2B5EF4-FFF2-40B4-BE49-F238E27FC236}">
                    <a16:creationId xmlns:a16="http://schemas.microsoft.com/office/drawing/2014/main" xmlns="" id="{86D8AFCC-1BFA-4486-B24D-4842916342B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605031" y="4976406"/>
                <a:ext cx="0" cy="6390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6" name="Line 38">
                <a:extLst>
                  <a:ext uri="{FF2B5EF4-FFF2-40B4-BE49-F238E27FC236}">
                    <a16:creationId xmlns:a16="http://schemas.microsoft.com/office/drawing/2014/main" xmlns="" id="{0B6DC9A9-6198-4FD5-B688-A7F32D78363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938492" y="4976406"/>
                <a:ext cx="0" cy="6390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7" name="Line 39">
                <a:extLst>
                  <a:ext uri="{FF2B5EF4-FFF2-40B4-BE49-F238E27FC236}">
                    <a16:creationId xmlns:a16="http://schemas.microsoft.com/office/drawing/2014/main" xmlns="" id="{C9F897C4-7A7A-4463-8F08-2DD63BC9645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268653" y="4976406"/>
                <a:ext cx="0" cy="6390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8" name="Line 40">
                <a:extLst>
                  <a:ext uri="{FF2B5EF4-FFF2-40B4-BE49-F238E27FC236}">
                    <a16:creationId xmlns:a16="http://schemas.microsoft.com/office/drawing/2014/main" xmlns="" id="{41673C0B-A950-480B-A971-938AFA1EB03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595164" y="4976406"/>
                <a:ext cx="0" cy="6390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9" name="Line 41">
                <a:extLst>
                  <a:ext uri="{FF2B5EF4-FFF2-40B4-BE49-F238E27FC236}">
                    <a16:creationId xmlns:a16="http://schemas.microsoft.com/office/drawing/2014/main" xmlns="" id="{C645A6CC-3DFD-4CE1-A058-F938FB39D5D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923335" y="4976406"/>
                <a:ext cx="0" cy="6390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0" name="Line 42">
                <a:extLst>
                  <a:ext uri="{FF2B5EF4-FFF2-40B4-BE49-F238E27FC236}">
                    <a16:creationId xmlns:a16="http://schemas.microsoft.com/office/drawing/2014/main" xmlns="" id="{3C849C25-A33F-47D6-BF5F-4BA695DB3E3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254704" y="4976406"/>
                <a:ext cx="0" cy="6390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1" name="Line 43">
                <a:extLst>
                  <a:ext uri="{FF2B5EF4-FFF2-40B4-BE49-F238E27FC236}">
                    <a16:creationId xmlns:a16="http://schemas.microsoft.com/office/drawing/2014/main" xmlns="" id="{6403A6AD-BE37-4FFB-858B-B6A205FEA80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580254" y="4976406"/>
                <a:ext cx="0" cy="6390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2" name="Line 44">
                <a:extLst>
                  <a:ext uri="{FF2B5EF4-FFF2-40B4-BE49-F238E27FC236}">
                    <a16:creationId xmlns:a16="http://schemas.microsoft.com/office/drawing/2014/main" xmlns="" id="{8F6EF2A7-0B57-4ECC-9868-354FC75BFFA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917539" y="4976406"/>
                <a:ext cx="0" cy="6390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3" name="Line 45">
                <a:extLst>
                  <a:ext uri="{FF2B5EF4-FFF2-40B4-BE49-F238E27FC236}">
                    <a16:creationId xmlns:a16="http://schemas.microsoft.com/office/drawing/2014/main" xmlns="" id="{86F663FF-F0A7-40B6-AD86-E654022CE29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300265" y="4976406"/>
                <a:ext cx="0" cy="6390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xmlns="" id="{79EE9705-1B5B-4E48-A84C-59D4C07F6CF0}"/>
                </a:ext>
              </a:extLst>
            </p:cNvPr>
            <p:cNvSpPr txBox="1"/>
            <p:nvPr/>
          </p:nvSpPr>
          <p:spPr>
            <a:xfrm flipH="1">
              <a:off x="1596142" y="5069766"/>
              <a:ext cx="85584" cy="1261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0</a:t>
              </a:r>
              <a:endParaRPr kumimoji="0" lang="en-IN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xmlns="" id="{603A2ABF-6C4B-46E1-8453-3708601A00DB}"/>
                </a:ext>
              </a:extLst>
            </p:cNvPr>
            <p:cNvSpPr txBox="1"/>
            <p:nvPr/>
          </p:nvSpPr>
          <p:spPr>
            <a:xfrm flipH="1">
              <a:off x="1877792" y="5069766"/>
              <a:ext cx="191506" cy="1261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60 </a:t>
              </a:r>
              <a:endParaRPr kumimoji="0" lang="en-IN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xmlns="" id="{BE07F63D-666B-4625-B79E-5F75791DF1FA}"/>
                </a:ext>
              </a:extLst>
            </p:cNvPr>
            <p:cNvSpPr txBox="1"/>
            <p:nvPr/>
          </p:nvSpPr>
          <p:spPr>
            <a:xfrm flipH="1">
              <a:off x="2169467" y="5069766"/>
              <a:ext cx="272000" cy="1261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120</a:t>
              </a:r>
              <a:endParaRPr kumimoji="0" lang="en-IN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xmlns="" id="{0E59955D-4D9F-43DA-BF0E-58BCCA26E538}"/>
                </a:ext>
              </a:extLst>
            </p:cNvPr>
            <p:cNvSpPr txBox="1"/>
            <p:nvPr/>
          </p:nvSpPr>
          <p:spPr>
            <a:xfrm flipH="1">
              <a:off x="2501803" y="5069766"/>
              <a:ext cx="272000" cy="1261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180</a:t>
              </a:r>
              <a:endParaRPr kumimoji="0" lang="en-IN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xmlns="" id="{8D572CF8-EF2B-4883-81D8-10675100B1B9}"/>
                </a:ext>
              </a:extLst>
            </p:cNvPr>
            <p:cNvSpPr txBox="1"/>
            <p:nvPr/>
          </p:nvSpPr>
          <p:spPr>
            <a:xfrm flipH="1">
              <a:off x="2834139" y="5069766"/>
              <a:ext cx="272000" cy="1261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240</a:t>
              </a:r>
              <a:endParaRPr kumimoji="0" lang="en-IN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xmlns="" id="{C716F358-0CFA-4FB5-8C5B-BE82FB0140B2}"/>
                </a:ext>
              </a:extLst>
            </p:cNvPr>
            <p:cNvSpPr txBox="1"/>
            <p:nvPr/>
          </p:nvSpPr>
          <p:spPr>
            <a:xfrm flipH="1">
              <a:off x="3166475" y="5069766"/>
              <a:ext cx="272000" cy="1261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300</a:t>
              </a:r>
              <a:endParaRPr kumimoji="0" lang="en-IN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xmlns="" id="{E0DFD801-31D8-4F1A-B07A-F366744F665F}"/>
                </a:ext>
              </a:extLst>
            </p:cNvPr>
            <p:cNvSpPr txBox="1"/>
            <p:nvPr/>
          </p:nvSpPr>
          <p:spPr>
            <a:xfrm flipH="1">
              <a:off x="3500394" y="5069766"/>
              <a:ext cx="272000" cy="1261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360</a:t>
              </a:r>
              <a:endParaRPr kumimoji="0" lang="en-IN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xmlns="" id="{B4E30C09-2CF7-4BDE-BBE1-086FEA69396B}"/>
                </a:ext>
              </a:extLst>
            </p:cNvPr>
            <p:cNvSpPr txBox="1"/>
            <p:nvPr/>
          </p:nvSpPr>
          <p:spPr>
            <a:xfrm flipH="1">
              <a:off x="3841064" y="5069766"/>
              <a:ext cx="272000" cy="1261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420</a:t>
              </a:r>
              <a:endParaRPr kumimoji="0" lang="en-IN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xmlns="" id="{0FAC5170-E5F0-40A4-ACDD-9CBB8E709ED0}"/>
                </a:ext>
              </a:extLst>
            </p:cNvPr>
            <p:cNvSpPr txBox="1"/>
            <p:nvPr/>
          </p:nvSpPr>
          <p:spPr>
            <a:xfrm flipH="1">
              <a:off x="4162682" y="5069766"/>
              <a:ext cx="272000" cy="1261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480</a:t>
              </a:r>
              <a:endParaRPr kumimoji="0" lang="en-IN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xmlns="" id="{BF73A52D-DA92-4AA6-BC9F-34AC31E4F989}"/>
                </a:ext>
              </a:extLst>
            </p:cNvPr>
            <p:cNvSpPr txBox="1"/>
            <p:nvPr/>
          </p:nvSpPr>
          <p:spPr>
            <a:xfrm flipH="1">
              <a:off x="4489063" y="5069766"/>
              <a:ext cx="272000" cy="1261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540</a:t>
              </a:r>
              <a:endParaRPr kumimoji="0" lang="en-IN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xmlns="" id="{A1F75113-5416-45B8-8436-D4A69D2A85A1}"/>
                </a:ext>
              </a:extLst>
            </p:cNvPr>
            <p:cNvSpPr txBox="1"/>
            <p:nvPr/>
          </p:nvSpPr>
          <p:spPr>
            <a:xfrm flipH="1">
              <a:off x="4824970" y="5069766"/>
              <a:ext cx="272000" cy="1261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600</a:t>
              </a:r>
              <a:endParaRPr kumimoji="0" lang="en-IN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xmlns="" id="{9DB93A89-0FE4-4592-BAC7-B574A5DE9654}"/>
                </a:ext>
              </a:extLst>
            </p:cNvPr>
            <p:cNvSpPr txBox="1"/>
            <p:nvPr/>
          </p:nvSpPr>
          <p:spPr>
            <a:xfrm flipH="1">
              <a:off x="5160877" y="5069766"/>
              <a:ext cx="272000" cy="1261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660</a:t>
              </a:r>
              <a:endParaRPr kumimoji="0" lang="en-IN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xmlns="" id="{3908C857-34F0-4B5F-856F-34A706BA450C}"/>
                </a:ext>
              </a:extLst>
            </p:cNvPr>
            <p:cNvSpPr txBox="1"/>
            <p:nvPr/>
          </p:nvSpPr>
          <p:spPr>
            <a:xfrm flipH="1">
              <a:off x="5544416" y="5069766"/>
              <a:ext cx="272000" cy="1261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730</a:t>
              </a:r>
              <a:endParaRPr kumimoji="0" lang="en-IN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xmlns="" id="{662218CF-B7C0-4152-B7D2-5D19CD43B54D}"/>
                </a:ext>
              </a:extLst>
            </p:cNvPr>
            <p:cNvSpPr txBox="1"/>
            <p:nvPr/>
          </p:nvSpPr>
          <p:spPr>
            <a:xfrm>
              <a:off x="2538981" y="1822822"/>
              <a:ext cx="2377440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ACS</a:t>
              </a:r>
            </a:p>
          </p:txBody>
        </p: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xmlns="" id="{E8AEAA2F-F899-4005-8E19-2F0CE924D9F0}"/>
                </a:ext>
              </a:extLst>
            </p:cNvPr>
            <p:cNvGrpSpPr/>
            <p:nvPr/>
          </p:nvGrpSpPr>
          <p:grpSpPr>
            <a:xfrm>
              <a:off x="1629599" y="3839268"/>
              <a:ext cx="4059800" cy="1036300"/>
              <a:chOff x="1629599" y="3839268"/>
              <a:chExt cx="4059800" cy="1036300"/>
            </a:xfrm>
          </p:grpSpPr>
          <p:sp>
            <p:nvSpPr>
              <p:cNvPr id="68" name="Freeform 7">
                <a:extLst>
                  <a:ext uri="{FF2B5EF4-FFF2-40B4-BE49-F238E27FC236}">
                    <a16:creationId xmlns:a16="http://schemas.microsoft.com/office/drawing/2014/main" xmlns="" id="{714AE364-D6E2-41C5-913C-F119060D97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9599" y="3839268"/>
                <a:ext cx="4059800" cy="1036300"/>
              </a:xfrm>
              <a:custGeom>
                <a:avLst/>
                <a:gdLst>
                  <a:gd name="T0" fmla="*/ 12 w 2683"/>
                  <a:gd name="T1" fmla="*/ 602 h 661"/>
                  <a:gd name="T2" fmla="*/ 74 w 2683"/>
                  <a:gd name="T3" fmla="*/ 556 h 661"/>
                  <a:gd name="T4" fmla="*/ 110 w 2683"/>
                  <a:gd name="T5" fmla="*/ 541 h 661"/>
                  <a:gd name="T6" fmla="*/ 149 w 2683"/>
                  <a:gd name="T7" fmla="*/ 520 h 661"/>
                  <a:gd name="T8" fmla="*/ 188 w 2683"/>
                  <a:gd name="T9" fmla="*/ 496 h 661"/>
                  <a:gd name="T10" fmla="*/ 219 w 2683"/>
                  <a:gd name="T11" fmla="*/ 487 h 661"/>
                  <a:gd name="T12" fmla="*/ 249 w 2683"/>
                  <a:gd name="T13" fmla="*/ 476 h 661"/>
                  <a:gd name="T14" fmla="*/ 291 w 2683"/>
                  <a:gd name="T15" fmla="*/ 461 h 661"/>
                  <a:gd name="T16" fmla="*/ 399 w 2683"/>
                  <a:gd name="T17" fmla="*/ 445 h 661"/>
                  <a:gd name="T18" fmla="*/ 422 w 2683"/>
                  <a:gd name="T19" fmla="*/ 435 h 661"/>
                  <a:gd name="T20" fmla="*/ 467 w 2683"/>
                  <a:gd name="T21" fmla="*/ 424 h 661"/>
                  <a:gd name="T22" fmla="*/ 515 w 2683"/>
                  <a:gd name="T23" fmla="*/ 423 h 661"/>
                  <a:gd name="T24" fmla="*/ 565 w 2683"/>
                  <a:gd name="T25" fmla="*/ 414 h 661"/>
                  <a:gd name="T26" fmla="*/ 614 w 2683"/>
                  <a:gd name="T27" fmla="*/ 402 h 661"/>
                  <a:gd name="T28" fmla="*/ 685 w 2683"/>
                  <a:gd name="T29" fmla="*/ 384 h 661"/>
                  <a:gd name="T30" fmla="*/ 772 w 2683"/>
                  <a:gd name="T31" fmla="*/ 376 h 661"/>
                  <a:gd name="T32" fmla="*/ 800 w 2683"/>
                  <a:gd name="T33" fmla="*/ 367 h 661"/>
                  <a:gd name="T34" fmla="*/ 884 w 2683"/>
                  <a:gd name="T35" fmla="*/ 360 h 661"/>
                  <a:gd name="T36" fmla="*/ 968 w 2683"/>
                  <a:gd name="T37" fmla="*/ 355 h 661"/>
                  <a:gd name="T38" fmla="*/ 1069 w 2683"/>
                  <a:gd name="T39" fmla="*/ 349 h 661"/>
                  <a:gd name="T40" fmla="*/ 1137 w 2683"/>
                  <a:gd name="T41" fmla="*/ 330 h 661"/>
                  <a:gd name="T42" fmla="*/ 1225 w 2683"/>
                  <a:gd name="T43" fmla="*/ 306 h 661"/>
                  <a:gd name="T44" fmla="*/ 1287 w 2683"/>
                  <a:gd name="T45" fmla="*/ 294 h 661"/>
                  <a:gd name="T46" fmla="*/ 1327 w 2683"/>
                  <a:gd name="T47" fmla="*/ 288 h 661"/>
                  <a:gd name="T48" fmla="*/ 1378 w 2683"/>
                  <a:gd name="T49" fmla="*/ 279 h 661"/>
                  <a:gd name="T50" fmla="*/ 1449 w 2683"/>
                  <a:gd name="T51" fmla="*/ 262 h 661"/>
                  <a:gd name="T52" fmla="*/ 1563 w 2683"/>
                  <a:gd name="T53" fmla="*/ 256 h 661"/>
                  <a:gd name="T54" fmla="*/ 1593 w 2683"/>
                  <a:gd name="T55" fmla="*/ 246 h 661"/>
                  <a:gd name="T56" fmla="*/ 1632 w 2683"/>
                  <a:gd name="T57" fmla="*/ 234 h 661"/>
                  <a:gd name="T58" fmla="*/ 1659 w 2683"/>
                  <a:gd name="T59" fmla="*/ 220 h 661"/>
                  <a:gd name="T60" fmla="*/ 1722 w 2683"/>
                  <a:gd name="T61" fmla="*/ 204 h 661"/>
                  <a:gd name="T62" fmla="*/ 1790 w 2683"/>
                  <a:gd name="T63" fmla="*/ 187 h 661"/>
                  <a:gd name="T64" fmla="*/ 1875 w 2683"/>
                  <a:gd name="T65" fmla="*/ 169 h 661"/>
                  <a:gd name="T66" fmla="*/ 1953 w 2683"/>
                  <a:gd name="T67" fmla="*/ 162 h 661"/>
                  <a:gd name="T68" fmla="*/ 2072 w 2683"/>
                  <a:gd name="T69" fmla="*/ 141 h 661"/>
                  <a:gd name="T70" fmla="*/ 2126 w 2683"/>
                  <a:gd name="T71" fmla="*/ 122 h 661"/>
                  <a:gd name="T72" fmla="*/ 2221 w 2683"/>
                  <a:gd name="T73" fmla="*/ 77 h 661"/>
                  <a:gd name="T74" fmla="*/ 2281 w 2683"/>
                  <a:gd name="T75" fmla="*/ 65 h 661"/>
                  <a:gd name="T76" fmla="*/ 2365 w 2683"/>
                  <a:gd name="T77" fmla="*/ 56 h 661"/>
                  <a:gd name="T78" fmla="*/ 2401 w 2683"/>
                  <a:gd name="T79" fmla="*/ 41 h 661"/>
                  <a:gd name="T80" fmla="*/ 2555 w 2683"/>
                  <a:gd name="T81" fmla="*/ 23 h 661"/>
                  <a:gd name="T82" fmla="*/ 2617 w 2683"/>
                  <a:gd name="T83" fmla="*/ 18 h 661"/>
                  <a:gd name="T84" fmla="*/ 2683 w 2683"/>
                  <a:gd name="T85" fmla="*/ 0 h 6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683" h="661">
                    <a:moveTo>
                      <a:pt x="0" y="661"/>
                    </a:moveTo>
                    <a:lnTo>
                      <a:pt x="12" y="602"/>
                    </a:lnTo>
                    <a:lnTo>
                      <a:pt x="47" y="562"/>
                    </a:lnTo>
                    <a:lnTo>
                      <a:pt x="74" y="556"/>
                    </a:lnTo>
                    <a:lnTo>
                      <a:pt x="83" y="545"/>
                    </a:lnTo>
                    <a:lnTo>
                      <a:pt x="110" y="541"/>
                    </a:lnTo>
                    <a:lnTo>
                      <a:pt x="134" y="526"/>
                    </a:lnTo>
                    <a:lnTo>
                      <a:pt x="149" y="520"/>
                    </a:lnTo>
                    <a:lnTo>
                      <a:pt x="165" y="517"/>
                    </a:lnTo>
                    <a:lnTo>
                      <a:pt x="188" y="496"/>
                    </a:lnTo>
                    <a:lnTo>
                      <a:pt x="218" y="493"/>
                    </a:lnTo>
                    <a:lnTo>
                      <a:pt x="219" y="487"/>
                    </a:lnTo>
                    <a:lnTo>
                      <a:pt x="245" y="484"/>
                    </a:lnTo>
                    <a:lnTo>
                      <a:pt x="249" y="476"/>
                    </a:lnTo>
                    <a:lnTo>
                      <a:pt x="273" y="475"/>
                    </a:lnTo>
                    <a:lnTo>
                      <a:pt x="291" y="461"/>
                    </a:lnTo>
                    <a:lnTo>
                      <a:pt x="381" y="460"/>
                    </a:lnTo>
                    <a:lnTo>
                      <a:pt x="399" y="445"/>
                    </a:lnTo>
                    <a:lnTo>
                      <a:pt x="407" y="439"/>
                    </a:lnTo>
                    <a:lnTo>
                      <a:pt x="422" y="435"/>
                    </a:lnTo>
                    <a:lnTo>
                      <a:pt x="436" y="432"/>
                    </a:lnTo>
                    <a:lnTo>
                      <a:pt x="467" y="424"/>
                    </a:lnTo>
                    <a:lnTo>
                      <a:pt x="491" y="424"/>
                    </a:lnTo>
                    <a:lnTo>
                      <a:pt x="515" y="423"/>
                    </a:lnTo>
                    <a:lnTo>
                      <a:pt x="520" y="414"/>
                    </a:lnTo>
                    <a:lnTo>
                      <a:pt x="565" y="414"/>
                    </a:lnTo>
                    <a:lnTo>
                      <a:pt x="583" y="402"/>
                    </a:lnTo>
                    <a:lnTo>
                      <a:pt x="614" y="402"/>
                    </a:lnTo>
                    <a:lnTo>
                      <a:pt x="638" y="391"/>
                    </a:lnTo>
                    <a:lnTo>
                      <a:pt x="685" y="384"/>
                    </a:lnTo>
                    <a:lnTo>
                      <a:pt x="740" y="384"/>
                    </a:lnTo>
                    <a:lnTo>
                      <a:pt x="772" y="376"/>
                    </a:lnTo>
                    <a:lnTo>
                      <a:pt x="781" y="367"/>
                    </a:lnTo>
                    <a:lnTo>
                      <a:pt x="800" y="367"/>
                    </a:lnTo>
                    <a:lnTo>
                      <a:pt x="878" y="364"/>
                    </a:lnTo>
                    <a:lnTo>
                      <a:pt x="884" y="360"/>
                    </a:lnTo>
                    <a:lnTo>
                      <a:pt x="962" y="360"/>
                    </a:lnTo>
                    <a:lnTo>
                      <a:pt x="968" y="355"/>
                    </a:lnTo>
                    <a:lnTo>
                      <a:pt x="1065" y="355"/>
                    </a:lnTo>
                    <a:lnTo>
                      <a:pt x="1069" y="349"/>
                    </a:lnTo>
                    <a:lnTo>
                      <a:pt x="1114" y="346"/>
                    </a:lnTo>
                    <a:lnTo>
                      <a:pt x="1137" y="330"/>
                    </a:lnTo>
                    <a:lnTo>
                      <a:pt x="1209" y="330"/>
                    </a:lnTo>
                    <a:lnTo>
                      <a:pt x="1225" y="306"/>
                    </a:lnTo>
                    <a:lnTo>
                      <a:pt x="1276" y="306"/>
                    </a:lnTo>
                    <a:lnTo>
                      <a:pt x="1287" y="294"/>
                    </a:lnTo>
                    <a:lnTo>
                      <a:pt x="1306" y="294"/>
                    </a:lnTo>
                    <a:lnTo>
                      <a:pt x="1327" y="288"/>
                    </a:lnTo>
                    <a:lnTo>
                      <a:pt x="1354" y="282"/>
                    </a:lnTo>
                    <a:lnTo>
                      <a:pt x="1378" y="279"/>
                    </a:lnTo>
                    <a:lnTo>
                      <a:pt x="1398" y="267"/>
                    </a:lnTo>
                    <a:lnTo>
                      <a:pt x="1449" y="262"/>
                    </a:lnTo>
                    <a:lnTo>
                      <a:pt x="1453" y="256"/>
                    </a:lnTo>
                    <a:lnTo>
                      <a:pt x="1563" y="256"/>
                    </a:lnTo>
                    <a:lnTo>
                      <a:pt x="1570" y="246"/>
                    </a:lnTo>
                    <a:lnTo>
                      <a:pt x="1593" y="246"/>
                    </a:lnTo>
                    <a:lnTo>
                      <a:pt x="1619" y="238"/>
                    </a:lnTo>
                    <a:lnTo>
                      <a:pt x="1632" y="234"/>
                    </a:lnTo>
                    <a:lnTo>
                      <a:pt x="1658" y="231"/>
                    </a:lnTo>
                    <a:lnTo>
                      <a:pt x="1659" y="220"/>
                    </a:lnTo>
                    <a:lnTo>
                      <a:pt x="1701" y="210"/>
                    </a:lnTo>
                    <a:lnTo>
                      <a:pt x="1722" y="204"/>
                    </a:lnTo>
                    <a:lnTo>
                      <a:pt x="1727" y="189"/>
                    </a:lnTo>
                    <a:lnTo>
                      <a:pt x="1790" y="187"/>
                    </a:lnTo>
                    <a:lnTo>
                      <a:pt x="1848" y="180"/>
                    </a:lnTo>
                    <a:lnTo>
                      <a:pt x="1875" y="169"/>
                    </a:lnTo>
                    <a:lnTo>
                      <a:pt x="1910" y="168"/>
                    </a:lnTo>
                    <a:lnTo>
                      <a:pt x="1953" y="162"/>
                    </a:lnTo>
                    <a:lnTo>
                      <a:pt x="2030" y="162"/>
                    </a:lnTo>
                    <a:lnTo>
                      <a:pt x="2072" y="141"/>
                    </a:lnTo>
                    <a:lnTo>
                      <a:pt x="2076" y="125"/>
                    </a:lnTo>
                    <a:lnTo>
                      <a:pt x="2126" y="122"/>
                    </a:lnTo>
                    <a:lnTo>
                      <a:pt x="2189" y="111"/>
                    </a:lnTo>
                    <a:lnTo>
                      <a:pt x="2221" y="77"/>
                    </a:lnTo>
                    <a:lnTo>
                      <a:pt x="2240" y="68"/>
                    </a:lnTo>
                    <a:lnTo>
                      <a:pt x="2281" y="65"/>
                    </a:lnTo>
                    <a:lnTo>
                      <a:pt x="2294" y="56"/>
                    </a:lnTo>
                    <a:lnTo>
                      <a:pt x="2365" y="56"/>
                    </a:lnTo>
                    <a:lnTo>
                      <a:pt x="2390" y="53"/>
                    </a:lnTo>
                    <a:lnTo>
                      <a:pt x="2401" y="41"/>
                    </a:lnTo>
                    <a:lnTo>
                      <a:pt x="2527" y="41"/>
                    </a:lnTo>
                    <a:lnTo>
                      <a:pt x="2555" y="23"/>
                    </a:lnTo>
                    <a:lnTo>
                      <a:pt x="2599" y="23"/>
                    </a:lnTo>
                    <a:lnTo>
                      <a:pt x="2617" y="18"/>
                    </a:lnTo>
                    <a:lnTo>
                      <a:pt x="2629" y="5"/>
                    </a:lnTo>
                    <a:lnTo>
                      <a:pt x="2683" y="0"/>
                    </a:lnTo>
                  </a:path>
                </a:pathLst>
              </a:custGeom>
              <a:noFill/>
              <a:ln w="19050">
                <a:solidFill>
                  <a:schemeClr val="accent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9" name="Freeform 6">
                <a:extLst>
                  <a:ext uri="{FF2B5EF4-FFF2-40B4-BE49-F238E27FC236}">
                    <a16:creationId xmlns:a16="http://schemas.microsoft.com/office/drawing/2014/main" xmlns="" id="{4717A130-8217-4875-B5EC-146D2983D4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9599" y="3966258"/>
                <a:ext cx="4055260" cy="904607"/>
              </a:xfrm>
              <a:custGeom>
                <a:avLst/>
                <a:gdLst>
                  <a:gd name="T0" fmla="*/ 8 w 2680"/>
                  <a:gd name="T1" fmla="*/ 544 h 577"/>
                  <a:gd name="T2" fmla="*/ 29 w 2680"/>
                  <a:gd name="T3" fmla="*/ 493 h 577"/>
                  <a:gd name="T4" fmla="*/ 78 w 2680"/>
                  <a:gd name="T5" fmla="*/ 484 h 577"/>
                  <a:gd name="T6" fmla="*/ 108 w 2680"/>
                  <a:gd name="T7" fmla="*/ 476 h 577"/>
                  <a:gd name="T8" fmla="*/ 146 w 2680"/>
                  <a:gd name="T9" fmla="*/ 466 h 577"/>
                  <a:gd name="T10" fmla="*/ 177 w 2680"/>
                  <a:gd name="T11" fmla="*/ 457 h 577"/>
                  <a:gd name="T12" fmla="*/ 204 w 2680"/>
                  <a:gd name="T13" fmla="*/ 446 h 577"/>
                  <a:gd name="T14" fmla="*/ 218 w 2680"/>
                  <a:gd name="T15" fmla="*/ 436 h 577"/>
                  <a:gd name="T16" fmla="*/ 237 w 2680"/>
                  <a:gd name="T17" fmla="*/ 424 h 577"/>
                  <a:gd name="T18" fmla="*/ 323 w 2680"/>
                  <a:gd name="T19" fmla="*/ 419 h 577"/>
                  <a:gd name="T20" fmla="*/ 335 w 2680"/>
                  <a:gd name="T21" fmla="*/ 403 h 577"/>
                  <a:gd name="T22" fmla="*/ 350 w 2680"/>
                  <a:gd name="T23" fmla="*/ 397 h 577"/>
                  <a:gd name="T24" fmla="*/ 434 w 2680"/>
                  <a:gd name="T25" fmla="*/ 388 h 577"/>
                  <a:gd name="T26" fmla="*/ 454 w 2680"/>
                  <a:gd name="T27" fmla="*/ 382 h 577"/>
                  <a:gd name="T28" fmla="*/ 532 w 2680"/>
                  <a:gd name="T29" fmla="*/ 371 h 577"/>
                  <a:gd name="T30" fmla="*/ 578 w 2680"/>
                  <a:gd name="T31" fmla="*/ 369 h 577"/>
                  <a:gd name="T32" fmla="*/ 637 w 2680"/>
                  <a:gd name="T33" fmla="*/ 364 h 577"/>
                  <a:gd name="T34" fmla="*/ 655 w 2680"/>
                  <a:gd name="T35" fmla="*/ 354 h 577"/>
                  <a:gd name="T36" fmla="*/ 670 w 2680"/>
                  <a:gd name="T37" fmla="*/ 349 h 577"/>
                  <a:gd name="T38" fmla="*/ 794 w 2680"/>
                  <a:gd name="T39" fmla="*/ 340 h 577"/>
                  <a:gd name="T40" fmla="*/ 884 w 2680"/>
                  <a:gd name="T41" fmla="*/ 334 h 577"/>
                  <a:gd name="T42" fmla="*/ 944 w 2680"/>
                  <a:gd name="T43" fmla="*/ 324 h 577"/>
                  <a:gd name="T44" fmla="*/ 1006 w 2680"/>
                  <a:gd name="T45" fmla="*/ 318 h 577"/>
                  <a:gd name="T46" fmla="*/ 1147 w 2680"/>
                  <a:gd name="T47" fmla="*/ 315 h 577"/>
                  <a:gd name="T48" fmla="*/ 1318 w 2680"/>
                  <a:gd name="T49" fmla="*/ 294 h 577"/>
                  <a:gd name="T50" fmla="*/ 1393 w 2680"/>
                  <a:gd name="T51" fmla="*/ 286 h 577"/>
                  <a:gd name="T52" fmla="*/ 1432 w 2680"/>
                  <a:gd name="T53" fmla="*/ 268 h 577"/>
                  <a:gd name="T54" fmla="*/ 1498 w 2680"/>
                  <a:gd name="T55" fmla="*/ 250 h 577"/>
                  <a:gd name="T56" fmla="*/ 1555 w 2680"/>
                  <a:gd name="T57" fmla="*/ 243 h 577"/>
                  <a:gd name="T58" fmla="*/ 1640 w 2680"/>
                  <a:gd name="T59" fmla="*/ 232 h 577"/>
                  <a:gd name="T60" fmla="*/ 1698 w 2680"/>
                  <a:gd name="T61" fmla="*/ 219 h 577"/>
                  <a:gd name="T62" fmla="*/ 1770 w 2680"/>
                  <a:gd name="T63" fmla="*/ 196 h 577"/>
                  <a:gd name="T64" fmla="*/ 1814 w 2680"/>
                  <a:gd name="T65" fmla="*/ 189 h 577"/>
                  <a:gd name="T66" fmla="*/ 1841 w 2680"/>
                  <a:gd name="T67" fmla="*/ 174 h 577"/>
                  <a:gd name="T68" fmla="*/ 1895 w 2680"/>
                  <a:gd name="T69" fmla="*/ 165 h 577"/>
                  <a:gd name="T70" fmla="*/ 1919 w 2680"/>
                  <a:gd name="T71" fmla="*/ 159 h 577"/>
                  <a:gd name="T72" fmla="*/ 2042 w 2680"/>
                  <a:gd name="T73" fmla="*/ 148 h 577"/>
                  <a:gd name="T74" fmla="*/ 2081 w 2680"/>
                  <a:gd name="T75" fmla="*/ 139 h 577"/>
                  <a:gd name="T76" fmla="*/ 2141 w 2680"/>
                  <a:gd name="T77" fmla="*/ 133 h 577"/>
                  <a:gd name="T78" fmla="*/ 2178 w 2680"/>
                  <a:gd name="T79" fmla="*/ 124 h 577"/>
                  <a:gd name="T80" fmla="*/ 2209 w 2680"/>
                  <a:gd name="T81" fmla="*/ 109 h 577"/>
                  <a:gd name="T82" fmla="*/ 2251 w 2680"/>
                  <a:gd name="T83" fmla="*/ 100 h 577"/>
                  <a:gd name="T84" fmla="*/ 2311 w 2680"/>
                  <a:gd name="T85" fmla="*/ 96 h 577"/>
                  <a:gd name="T86" fmla="*/ 2330 w 2680"/>
                  <a:gd name="T87" fmla="*/ 88 h 577"/>
                  <a:gd name="T88" fmla="*/ 2375 w 2680"/>
                  <a:gd name="T89" fmla="*/ 80 h 577"/>
                  <a:gd name="T90" fmla="*/ 2438 w 2680"/>
                  <a:gd name="T91" fmla="*/ 77 h 577"/>
                  <a:gd name="T92" fmla="*/ 2531 w 2680"/>
                  <a:gd name="T93" fmla="*/ 60 h 577"/>
                  <a:gd name="T94" fmla="*/ 2599 w 2680"/>
                  <a:gd name="T95" fmla="*/ 35 h 577"/>
                  <a:gd name="T96" fmla="*/ 2624 w 2680"/>
                  <a:gd name="T97" fmla="*/ 29 h 577"/>
                  <a:gd name="T98" fmla="*/ 2657 w 2680"/>
                  <a:gd name="T99" fmla="*/ 18 h 577"/>
                  <a:gd name="T100" fmla="*/ 2680 w 2680"/>
                  <a:gd name="T101" fmla="*/ 0 h 5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680" h="577">
                    <a:moveTo>
                      <a:pt x="0" y="577"/>
                    </a:moveTo>
                    <a:lnTo>
                      <a:pt x="8" y="544"/>
                    </a:lnTo>
                    <a:lnTo>
                      <a:pt x="15" y="521"/>
                    </a:lnTo>
                    <a:lnTo>
                      <a:pt x="29" y="493"/>
                    </a:lnTo>
                    <a:lnTo>
                      <a:pt x="41" y="484"/>
                    </a:lnTo>
                    <a:lnTo>
                      <a:pt x="78" y="484"/>
                    </a:lnTo>
                    <a:lnTo>
                      <a:pt x="81" y="478"/>
                    </a:lnTo>
                    <a:lnTo>
                      <a:pt x="108" y="476"/>
                    </a:lnTo>
                    <a:lnTo>
                      <a:pt x="135" y="470"/>
                    </a:lnTo>
                    <a:lnTo>
                      <a:pt x="146" y="466"/>
                    </a:lnTo>
                    <a:lnTo>
                      <a:pt x="156" y="461"/>
                    </a:lnTo>
                    <a:lnTo>
                      <a:pt x="177" y="457"/>
                    </a:lnTo>
                    <a:lnTo>
                      <a:pt x="182" y="446"/>
                    </a:lnTo>
                    <a:lnTo>
                      <a:pt x="204" y="446"/>
                    </a:lnTo>
                    <a:lnTo>
                      <a:pt x="209" y="437"/>
                    </a:lnTo>
                    <a:lnTo>
                      <a:pt x="218" y="436"/>
                    </a:lnTo>
                    <a:lnTo>
                      <a:pt x="230" y="430"/>
                    </a:lnTo>
                    <a:lnTo>
                      <a:pt x="237" y="424"/>
                    </a:lnTo>
                    <a:lnTo>
                      <a:pt x="240" y="422"/>
                    </a:lnTo>
                    <a:lnTo>
                      <a:pt x="323" y="419"/>
                    </a:lnTo>
                    <a:lnTo>
                      <a:pt x="327" y="410"/>
                    </a:lnTo>
                    <a:lnTo>
                      <a:pt x="335" y="403"/>
                    </a:lnTo>
                    <a:lnTo>
                      <a:pt x="344" y="400"/>
                    </a:lnTo>
                    <a:lnTo>
                      <a:pt x="350" y="397"/>
                    </a:lnTo>
                    <a:lnTo>
                      <a:pt x="428" y="397"/>
                    </a:lnTo>
                    <a:lnTo>
                      <a:pt x="434" y="388"/>
                    </a:lnTo>
                    <a:lnTo>
                      <a:pt x="449" y="388"/>
                    </a:lnTo>
                    <a:lnTo>
                      <a:pt x="454" y="382"/>
                    </a:lnTo>
                    <a:lnTo>
                      <a:pt x="520" y="382"/>
                    </a:lnTo>
                    <a:lnTo>
                      <a:pt x="532" y="371"/>
                    </a:lnTo>
                    <a:lnTo>
                      <a:pt x="574" y="374"/>
                    </a:lnTo>
                    <a:lnTo>
                      <a:pt x="578" y="369"/>
                    </a:lnTo>
                    <a:lnTo>
                      <a:pt x="631" y="371"/>
                    </a:lnTo>
                    <a:lnTo>
                      <a:pt x="637" y="364"/>
                    </a:lnTo>
                    <a:lnTo>
                      <a:pt x="649" y="360"/>
                    </a:lnTo>
                    <a:lnTo>
                      <a:pt x="655" y="354"/>
                    </a:lnTo>
                    <a:lnTo>
                      <a:pt x="659" y="354"/>
                    </a:lnTo>
                    <a:lnTo>
                      <a:pt x="670" y="349"/>
                    </a:lnTo>
                    <a:lnTo>
                      <a:pt x="671" y="340"/>
                    </a:lnTo>
                    <a:lnTo>
                      <a:pt x="794" y="340"/>
                    </a:lnTo>
                    <a:lnTo>
                      <a:pt x="802" y="331"/>
                    </a:lnTo>
                    <a:lnTo>
                      <a:pt x="884" y="334"/>
                    </a:lnTo>
                    <a:lnTo>
                      <a:pt x="896" y="324"/>
                    </a:lnTo>
                    <a:lnTo>
                      <a:pt x="944" y="324"/>
                    </a:lnTo>
                    <a:lnTo>
                      <a:pt x="949" y="318"/>
                    </a:lnTo>
                    <a:lnTo>
                      <a:pt x="1006" y="318"/>
                    </a:lnTo>
                    <a:lnTo>
                      <a:pt x="1012" y="313"/>
                    </a:lnTo>
                    <a:lnTo>
                      <a:pt x="1147" y="315"/>
                    </a:lnTo>
                    <a:lnTo>
                      <a:pt x="1180" y="295"/>
                    </a:lnTo>
                    <a:lnTo>
                      <a:pt x="1318" y="294"/>
                    </a:lnTo>
                    <a:lnTo>
                      <a:pt x="1338" y="286"/>
                    </a:lnTo>
                    <a:lnTo>
                      <a:pt x="1393" y="286"/>
                    </a:lnTo>
                    <a:lnTo>
                      <a:pt x="1422" y="280"/>
                    </a:lnTo>
                    <a:lnTo>
                      <a:pt x="1432" y="268"/>
                    </a:lnTo>
                    <a:lnTo>
                      <a:pt x="1479" y="268"/>
                    </a:lnTo>
                    <a:lnTo>
                      <a:pt x="1498" y="250"/>
                    </a:lnTo>
                    <a:lnTo>
                      <a:pt x="1527" y="246"/>
                    </a:lnTo>
                    <a:lnTo>
                      <a:pt x="1555" y="243"/>
                    </a:lnTo>
                    <a:lnTo>
                      <a:pt x="1608" y="238"/>
                    </a:lnTo>
                    <a:lnTo>
                      <a:pt x="1640" y="232"/>
                    </a:lnTo>
                    <a:lnTo>
                      <a:pt x="1677" y="229"/>
                    </a:lnTo>
                    <a:lnTo>
                      <a:pt x="1698" y="219"/>
                    </a:lnTo>
                    <a:lnTo>
                      <a:pt x="1751" y="219"/>
                    </a:lnTo>
                    <a:lnTo>
                      <a:pt x="1770" y="196"/>
                    </a:lnTo>
                    <a:lnTo>
                      <a:pt x="1800" y="196"/>
                    </a:lnTo>
                    <a:lnTo>
                      <a:pt x="1814" y="189"/>
                    </a:lnTo>
                    <a:lnTo>
                      <a:pt x="1818" y="175"/>
                    </a:lnTo>
                    <a:lnTo>
                      <a:pt x="1841" y="174"/>
                    </a:lnTo>
                    <a:lnTo>
                      <a:pt x="1845" y="169"/>
                    </a:lnTo>
                    <a:lnTo>
                      <a:pt x="1895" y="165"/>
                    </a:lnTo>
                    <a:lnTo>
                      <a:pt x="1910" y="159"/>
                    </a:lnTo>
                    <a:lnTo>
                      <a:pt x="1919" y="159"/>
                    </a:lnTo>
                    <a:lnTo>
                      <a:pt x="1922" y="151"/>
                    </a:lnTo>
                    <a:lnTo>
                      <a:pt x="2042" y="148"/>
                    </a:lnTo>
                    <a:lnTo>
                      <a:pt x="2048" y="139"/>
                    </a:lnTo>
                    <a:lnTo>
                      <a:pt x="2081" y="139"/>
                    </a:lnTo>
                    <a:lnTo>
                      <a:pt x="2094" y="133"/>
                    </a:lnTo>
                    <a:lnTo>
                      <a:pt x="2141" y="133"/>
                    </a:lnTo>
                    <a:lnTo>
                      <a:pt x="2148" y="126"/>
                    </a:lnTo>
                    <a:lnTo>
                      <a:pt x="2178" y="124"/>
                    </a:lnTo>
                    <a:lnTo>
                      <a:pt x="2184" y="109"/>
                    </a:lnTo>
                    <a:lnTo>
                      <a:pt x="2209" y="109"/>
                    </a:lnTo>
                    <a:lnTo>
                      <a:pt x="2218" y="100"/>
                    </a:lnTo>
                    <a:lnTo>
                      <a:pt x="2251" y="100"/>
                    </a:lnTo>
                    <a:lnTo>
                      <a:pt x="2261" y="96"/>
                    </a:lnTo>
                    <a:lnTo>
                      <a:pt x="2311" y="96"/>
                    </a:lnTo>
                    <a:lnTo>
                      <a:pt x="2320" y="91"/>
                    </a:lnTo>
                    <a:lnTo>
                      <a:pt x="2330" y="88"/>
                    </a:lnTo>
                    <a:lnTo>
                      <a:pt x="2330" y="82"/>
                    </a:lnTo>
                    <a:lnTo>
                      <a:pt x="2375" y="80"/>
                    </a:lnTo>
                    <a:lnTo>
                      <a:pt x="2405" y="77"/>
                    </a:lnTo>
                    <a:lnTo>
                      <a:pt x="2438" y="77"/>
                    </a:lnTo>
                    <a:lnTo>
                      <a:pt x="2483" y="63"/>
                    </a:lnTo>
                    <a:lnTo>
                      <a:pt x="2531" y="60"/>
                    </a:lnTo>
                    <a:lnTo>
                      <a:pt x="2585" y="57"/>
                    </a:lnTo>
                    <a:lnTo>
                      <a:pt x="2599" y="35"/>
                    </a:lnTo>
                    <a:lnTo>
                      <a:pt x="2603" y="29"/>
                    </a:lnTo>
                    <a:lnTo>
                      <a:pt x="2624" y="29"/>
                    </a:lnTo>
                    <a:lnTo>
                      <a:pt x="2632" y="18"/>
                    </a:lnTo>
                    <a:lnTo>
                      <a:pt x="2657" y="18"/>
                    </a:lnTo>
                    <a:lnTo>
                      <a:pt x="2668" y="6"/>
                    </a:lnTo>
                    <a:lnTo>
                      <a:pt x="2680" y="0"/>
                    </a:lnTo>
                  </a:path>
                </a:pathLst>
              </a:custGeom>
              <a:noFill/>
              <a:ln w="19050">
                <a:solidFill>
                  <a:schemeClr val="accent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xmlns="" id="{9A2C6777-B6A2-4CAB-8442-1564C777141C}"/>
                </a:ext>
              </a:extLst>
            </p:cNvPr>
            <p:cNvSpPr txBox="1"/>
            <p:nvPr/>
          </p:nvSpPr>
          <p:spPr>
            <a:xfrm rot="16200000">
              <a:off x="-328474" y="3316393"/>
              <a:ext cx="2886712" cy="2215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lIns="18288" tIns="18288" rIns="18288" bIns="18288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All-Cause Mortality (K-M%)</a:t>
              </a:r>
            </a:p>
          </p:txBody>
        </p:sp>
      </p:grpSp>
      <p:grpSp>
        <p:nvGrpSpPr>
          <p:cNvPr id="214" name="Group 213">
            <a:extLst>
              <a:ext uri="{FF2B5EF4-FFF2-40B4-BE49-F238E27FC236}">
                <a16:creationId xmlns:a16="http://schemas.microsoft.com/office/drawing/2014/main" xmlns="" id="{A36D07FD-8FD6-4658-8FD5-BC0E7BAC84F0}"/>
              </a:ext>
            </a:extLst>
          </p:cNvPr>
          <p:cNvGrpSpPr/>
          <p:nvPr/>
        </p:nvGrpSpPr>
        <p:grpSpPr>
          <a:xfrm>
            <a:off x="6210317" y="1822822"/>
            <a:ext cx="5591845" cy="3970458"/>
            <a:chOff x="6154381" y="1822822"/>
            <a:chExt cx="5591845" cy="3970458"/>
          </a:xfrm>
        </p:grpSpPr>
        <p:sp>
          <p:nvSpPr>
            <p:cNvPr id="215" name="TextBox 214">
              <a:extLst>
                <a:ext uri="{FF2B5EF4-FFF2-40B4-BE49-F238E27FC236}">
                  <a16:creationId xmlns:a16="http://schemas.microsoft.com/office/drawing/2014/main" xmlns="" id="{9525764E-21B6-40A0-88A3-C8B08EECBBF1}"/>
                </a:ext>
              </a:extLst>
            </p:cNvPr>
            <p:cNvSpPr txBox="1"/>
            <p:nvPr/>
          </p:nvSpPr>
          <p:spPr>
            <a:xfrm>
              <a:off x="8596552" y="1822822"/>
              <a:ext cx="2216196" cy="3674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SCAD</a:t>
              </a:r>
            </a:p>
          </p:txBody>
        </p:sp>
        <p:sp>
          <p:nvSpPr>
            <p:cNvPr id="216" name="TextBox 215">
              <a:extLst>
                <a:ext uri="{FF2B5EF4-FFF2-40B4-BE49-F238E27FC236}">
                  <a16:creationId xmlns:a16="http://schemas.microsoft.com/office/drawing/2014/main" xmlns="" id="{F04406FD-E90A-4F67-AEF7-66EBE5C80489}"/>
                </a:ext>
              </a:extLst>
            </p:cNvPr>
            <p:cNvSpPr txBox="1"/>
            <p:nvPr/>
          </p:nvSpPr>
          <p:spPr>
            <a:xfrm>
              <a:off x="8679178" y="3436694"/>
              <a:ext cx="2308389" cy="206210"/>
            </a:xfrm>
            <a:prstGeom prst="rect">
              <a:avLst/>
            </a:prstGeom>
            <a:noFill/>
          </p:spPr>
          <p:txBody>
            <a:bodyPr wrap="none" lIns="18288" tIns="18288" rIns="18288" bIns="18288" rtlCol="0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RR 0.90 (95% CI 0.69-1.16); p=0.41</a:t>
              </a:r>
            </a:p>
          </p:txBody>
        </p:sp>
        <p:sp>
          <p:nvSpPr>
            <p:cNvPr id="217" name="TextBox 216">
              <a:extLst>
                <a:ext uri="{FF2B5EF4-FFF2-40B4-BE49-F238E27FC236}">
                  <a16:creationId xmlns:a16="http://schemas.microsoft.com/office/drawing/2014/main" xmlns="" id="{879A8C8F-95B6-40F7-802B-CB998318671F}"/>
                </a:ext>
              </a:extLst>
            </p:cNvPr>
            <p:cNvSpPr txBox="1"/>
            <p:nvPr/>
          </p:nvSpPr>
          <p:spPr>
            <a:xfrm>
              <a:off x="6927137" y="2529840"/>
              <a:ext cx="254588" cy="183896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8" name="TextBox 217">
              <a:extLst>
                <a:ext uri="{FF2B5EF4-FFF2-40B4-BE49-F238E27FC236}">
                  <a16:creationId xmlns:a16="http://schemas.microsoft.com/office/drawing/2014/main" xmlns="" id="{252E90EF-9236-4B2F-86A7-D50A6557E174}"/>
                </a:ext>
              </a:extLst>
            </p:cNvPr>
            <p:cNvSpPr txBox="1"/>
            <p:nvPr/>
          </p:nvSpPr>
          <p:spPr>
            <a:xfrm rot="16200000">
              <a:off x="5564325" y="3316393"/>
              <a:ext cx="2886712" cy="2215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18288" tIns="18288" rIns="18288" bIns="18288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All-Cause Mortality (K-M%)</a:t>
              </a:r>
            </a:p>
          </p:txBody>
        </p:sp>
        <p:sp>
          <p:nvSpPr>
            <p:cNvPr id="219" name="Line 83">
              <a:extLst>
                <a:ext uri="{FF2B5EF4-FFF2-40B4-BE49-F238E27FC236}">
                  <a16:creationId xmlns:a16="http://schemas.microsoft.com/office/drawing/2014/main" xmlns="" id="{5834DC1A-55E2-4083-9B8A-908680B2B30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435696" y="1868857"/>
              <a:ext cx="0" cy="310081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0" name="Line 9">
              <a:extLst>
                <a:ext uri="{FF2B5EF4-FFF2-40B4-BE49-F238E27FC236}">
                  <a16:creationId xmlns:a16="http://schemas.microsoft.com/office/drawing/2014/main" xmlns="" id="{327E8C1D-976B-4310-8DBC-95DDA539F7A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362625" y="4870070"/>
              <a:ext cx="8229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1" name="Line 10">
              <a:extLst>
                <a:ext uri="{FF2B5EF4-FFF2-40B4-BE49-F238E27FC236}">
                  <a16:creationId xmlns:a16="http://schemas.microsoft.com/office/drawing/2014/main" xmlns="" id="{E511B88C-E7FD-4960-B41E-5C5AF6FDEAE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362625" y="4578632"/>
              <a:ext cx="8229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2" name="Line 21">
              <a:extLst>
                <a:ext uri="{FF2B5EF4-FFF2-40B4-BE49-F238E27FC236}">
                  <a16:creationId xmlns:a16="http://schemas.microsoft.com/office/drawing/2014/main" xmlns="" id="{759B2228-384C-41E9-802E-5363FE472A0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362625" y="4290176"/>
              <a:ext cx="8229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3" name="Line 32">
              <a:extLst>
                <a:ext uri="{FF2B5EF4-FFF2-40B4-BE49-F238E27FC236}">
                  <a16:creationId xmlns:a16="http://schemas.microsoft.com/office/drawing/2014/main" xmlns="" id="{1FA9EEAB-5A1A-4487-A253-425D14302D1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362625" y="3998738"/>
              <a:ext cx="8229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4" name="Line 43">
              <a:extLst>
                <a:ext uri="{FF2B5EF4-FFF2-40B4-BE49-F238E27FC236}">
                  <a16:creationId xmlns:a16="http://schemas.microsoft.com/office/drawing/2014/main" xmlns="" id="{0FE4149A-6AB0-4E50-A3E5-B406171BF62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362625" y="3707300"/>
              <a:ext cx="8229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5" name="Line 54">
              <a:extLst>
                <a:ext uri="{FF2B5EF4-FFF2-40B4-BE49-F238E27FC236}">
                  <a16:creationId xmlns:a16="http://schemas.microsoft.com/office/drawing/2014/main" xmlns="" id="{85432EF0-3258-4293-94A3-6B6E8180763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362625" y="3415862"/>
              <a:ext cx="8229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6" name="Line 65">
              <a:extLst>
                <a:ext uri="{FF2B5EF4-FFF2-40B4-BE49-F238E27FC236}">
                  <a16:creationId xmlns:a16="http://schemas.microsoft.com/office/drawing/2014/main" xmlns="" id="{60B20DAD-098A-4BA7-AC28-87F5F79CB09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362625" y="3127405"/>
              <a:ext cx="8229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7" name="Line 76">
              <a:extLst>
                <a:ext uri="{FF2B5EF4-FFF2-40B4-BE49-F238E27FC236}">
                  <a16:creationId xmlns:a16="http://schemas.microsoft.com/office/drawing/2014/main" xmlns="" id="{26F755AE-1A06-46B0-B02B-4FB88FDD409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362625" y="2835967"/>
              <a:ext cx="8229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8" name="Line 87">
              <a:extLst>
                <a:ext uri="{FF2B5EF4-FFF2-40B4-BE49-F238E27FC236}">
                  <a16:creationId xmlns:a16="http://schemas.microsoft.com/office/drawing/2014/main" xmlns="" id="{ED07D760-DA7F-4F85-82C0-C5512BF1BFE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362625" y="2544530"/>
              <a:ext cx="8229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9" name="Line 98">
              <a:extLst>
                <a:ext uri="{FF2B5EF4-FFF2-40B4-BE49-F238E27FC236}">
                  <a16:creationId xmlns:a16="http://schemas.microsoft.com/office/drawing/2014/main" xmlns="" id="{FF19C1DA-9977-4EC2-819D-FF4C63653CD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362625" y="2253092"/>
              <a:ext cx="8229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0" name="Line 109">
              <a:extLst>
                <a:ext uri="{FF2B5EF4-FFF2-40B4-BE49-F238E27FC236}">
                  <a16:creationId xmlns:a16="http://schemas.microsoft.com/office/drawing/2014/main" xmlns="" id="{1FF8C6C2-03D0-409B-901D-FF171C838A6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362625" y="1963890"/>
              <a:ext cx="8229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grpSp>
          <p:nvGrpSpPr>
            <p:cNvPr id="231" name="Group 230">
              <a:extLst>
                <a:ext uri="{FF2B5EF4-FFF2-40B4-BE49-F238E27FC236}">
                  <a16:creationId xmlns:a16="http://schemas.microsoft.com/office/drawing/2014/main" xmlns="" id="{3A6F8BA1-E6E3-46B7-B3B6-1D769EB2E79E}"/>
                </a:ext>
              </a:extLst>
            </p:cNvPr>
            <p:cNvGrpSpPr/>
            <p:nvPr/>
          </p:nvGrpSpPr>
          <p:grpSpPr>
            <a:xfrm>
              <a:off x="6958431" y="1837626"/>
              <a:ext cx="350909" cy="3145540"/>
              <a:chOff x="6718403" y="1847558"/>
              <a:chExt cx="350909" cy="3192758"/>
            </a:xfrm>
          </p:grpSpPr>
          <p:sp>
            <p:nvSpPr>
              <p:cNvPr id="293" name="TextBox 292">
                <a:extLst>
                  <a:ext uri="{FF2B5EF4-FFF2-40B4-BE49-F238E27FC236}">
                    <a16:creationId xmlns:a16="http://schemas.microsoft.com/office/drawing/2014/main" xmlns="" id="{78B2686B-686C-4989-8E20-C1DE7B91E85D}"/>
                  </a:ext>
                </a:extLst>
              </p:cNvPr>
              <p:cNvSpPr txBox="1"/>
              <p:nvPr/>
            </p:nvSpPr>
            <p:spPr>
              <a:xfrm flipH="1">
                <a:off x="6839919" y="4799825"/>
                <a:ext cx="229393" cy="240491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0</a:t>
                </a:r>
                <a:endParaRPr kumimoji="0" lang="en-IN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94" name="TextBox 293">
                <a:extLst>
                  <a:ext uri="{FF2B5EF4-FFF2-40B4-BE49-F238E27FC236}">
                    <a16:creationId xmlns:a16="http://schemas.microsoft.com/office/drawing/2014/main" xmlns="" id="{7C110326-A04B-4ACB-A7ED-FE25E821B721}"/>
                  </a:ext>
                </a:extLst>
              </p:cNvPr>
              <p:cNvSpPr txBox="1"/>
              <p:nvPr/>
            </p:nvSpPr>
            <p:spPr>
              <a:xfrm flipH="1">
                <a:off x="6839919" y="4209374"/>
                <a:ext cx="229393" cy="240491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2</a:t>
                </a:r>
                <a:endParaRPr kumimoji="0" lang="en-IN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95" name="TextBox 294">
                <a:extLst>
                  <a:ext uri="{FF2B5EF4-FFF2-40B4-BE49-F238E27FC236}">
                    <a16:creationId xmlns:a16="http://schemas.microsoft.com/office/drawing/2014/main" xmlns="" id="{B602DD71-6A19-4A41-9298-875985156DFE}"/>
                  </a:ext>
                </a:extLst>
              </p:cNvPr>
              <p:cNvSpPr txBox="1"/>
              <p:nvPr/>
            </p:nvSpPr>
            <p:spPr>
              <a:xfrm flipH="1">
                <a:off x="6839919" y="3914147"/>
                <a:ext cx="229393" cy="240491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3</a:t>
                </a:r>
                <a:endParaRPr kumimoji="0" lang="en-IN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96" name="TextBox 295">
                <a:extLst>
                  <a:ext uri="{FF2B5EF4-FFF2-40B4-BE49-F238E27FC236}">
                    <a16:creationId xmlns:a16="http://schemas.microsoft.com/office/drawing/2014/main" xmlns="" id="{0E3F6103-154D-48F7-900C-A72E1B6A11CB}"/>
                  </a:ext>
                </a:extLst>
              </p:cNvPr>
              <p:cNvSpPr txBox="1"/>
              <p:nvPr/>
            </p:nvSpPr>
            <p:spPr>
              <a:xfrm flipH="1">
                <a:off x="6839919" y="3618920"/>
                <a:ext cx="229393" cy="240491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4</a:t>
                </a:r>
                <a:endParaRPr kumimoji="0" lang="en-IN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97" name="TextBox 296">
                <a:extLst>
                  <a:ext uri="{FF2B5EF4-FFF2-40B4-BE49-F238E27FC236}">
                    <a16:creationId xmlns:a16="http://schemas.microsoft.com/office/drawing/2014/main" xmlns="" id="{26274CFA-0490-46B9-99B2-B318472182D7}"/>
                  </a:ext>
                </a:extLst>
              </p:cNvPr>
              <p:cNvSpPr txBox="1"/>
              <p:nvPr/>
            </p:nvSpPr>
            <p:spPr>
              <a:xfrm flipH="1">
                <a:off x="6839919" y="3323693"/>
                <a:ext cx="229393" cy="240491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5</a:t>
                </a:r>
                <a:endParaRPr kumimoji="0" lang="en-IN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98" name="TextBox 297">
                <a:extLst>
                  <a:ext uri="{FF2B5EF4-FFF2-40B4-BE49-F238E27FC236}">
                    <a16:creationId xmlns:a16="http://schemas.microsoft.com/office/drawing/2014/main" xmlns="" id="{2A65A5AB-5C28-4E41-96DC-91F78B14C285}"/>
                  </a:ext>
                </a:extLst>
              </p:cNvPr>
              <p:cNvSpPr txBox="1"/>
              <p:nvPr/>
            </p:nvSpPr>
            <p:spPr>
              <a:xfrm flipH="1">
                <a:off x="6839919" y="3028466"/>
                <a:ext cx="229393" cy="240491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6</a:t>
                </a:r>
                <a:endParaRPr kumimoji="0" lang="en-IN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99" name="TextBox 298">
                <a:extLst>
                  <a:ext uri="{FF2B5EF4-FFF2-40B4-BE49-F238E27FC236}">
                    <a16:creationId xmlns:a16="http://schemas.microsoft.com/office/drawing/2014/main" xmlns="" id="{94167710-45EE-4801-806C-63FD0B58A40A}"/>
                  </a:ext>
                </a:extLst>
              </p:cNvPr>
              <p:cNvSpPr txBox="1"/>
              <p:nvPr/>
            </p:nvSpPr>
            <p:spPr>
              <a:xfrm flipH="1">
                <a:off x="6839919" y="2733239"/>
                <a:ext cx="229393" cy="240491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7</a:t>
                </a:r>
                <a:endParaRPr kumimoji="0" lang="en-IN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00" name="TextBox 299">
                <a:extLst>
                  <a:ext uri="{FF2B5EF4-FFF2-40B4-BE49-F238E27FC236}">
                    <a16:creationId xmlns:a16="http://schemas.microsoft.com/office/drawing/2014/main" xmlns="" id="{B7628192-2D26-4641-B488-34C82A891841}"/>
                  </a:ext>
                </a:extLst>
              </p:cNvPr>
              <p:cNvSpPr txBox="1"/>
              <p:nvPr/>
            </p:nvSpPr>
            <p:spPr>
              <a:xfrm flipH="1">
                <a:off x="6839919" y="2438012"/>
                <a:ext cx="229393" cy="240491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8</a:t>
                </a:r>
                <a:endParaRPr kumimoji="0" lang="en-IN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01" name="TextBox 300">
                <a:extLst>
                  <a:ext uri="{FF2B5EF4-FFF2-40B4-BE49-F238E27FC236}">
                    <a16:creationId xmlns:a16="http://schemas.microsoft.com/office/drawing/2014/main" xmlns="" id="{F16DDF98-2095-479A-A95B-0EE21226DA5D}"/>
                  </a:ext>
                </a:extLst>
              </p:cNvPr>
              <p:cNvSpPr txBox="1"/>
              <p:nvPr/>
            </p:nvSpPr>
            <p:spPr>
              <a:xfrm flipH="1">
                <a:off x="6839919" y="2142785"/>
                <a:ext cx="229393" cy="240491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9</a:t>
                </a:r>
                <a:endParaRPr kumimoji="0" lang="en-IN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02" name="TextBox 301">
                <a:extLst>
                  <a:ext uri="{FF2B5EF4-FFF2-40B4-BE49-F238E27FC236}">
                    <a16:creationId xmlns:a16="http://schemas.microsoft.com/office/drawing/2014/main" xmlns="" id="{AF9D21B2-04B3-4EFE-97A4-3087DB014188}"/>
                  </a:ext>
                </a:extLst>
              </p:cNvPr>
              <p:cNvSpPr txBox="1"/>
              <p:nvPr/>
            </p:nvSpPr>
            <p:spPr>
              <a:xfrm flipH="1">
                <a:off x="6718403" y="1847558"/>
                <a:ext cx="350909" cy="240491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10</a:t>
                </a:r>
                <a:endParaRPr kumimoji="0" lang="en-IN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03" name="TextBox 302">
                <a:extLst>
                  <a:ext uri="{FF2B5EF4-FFF2-40B4-BE49-F238E27FC236}">
                    <a16:creationId xmlns:a16="http://schemas.microsoft.com/office/drawing/2014/main" xmlns="" id="{245F5570-3800-46B3-BFB0-6837F9ADBF6D}"/>
                  </a:ext>
                </a:extLst>
              </p:cNvPr>
              <p:cNvSpPr txBox="1"/>
              <p:nvPr/>
            </p:nvSpPr>
            <p:spPr>
              <a:xfrm flipH="1">
                <a:off x="6839919" y="4504601"/>
                <a:ext cx="229393" cy="240491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1</a:t>
                </a:r>
                <a:endParaRPr kumimoji="0" lang="en-IN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232" name="Group 231">
              <a:extLst>
                <a:ext uri="{FF2B5EF4-FFF2-40B4-BE49-F238E27FC236}">
                  <a16:creationId xmlns:a16="http://schemas.microsoft.com/office/drawing/2014/main" xmlns="" id="{6014849A-7BA4-4BED-934F-3A1BBFF86C7C}"/>
                </a:ext>
              </a:extLst>
            </p:cNvPr>
            <p:cNvGrpSpPr/>
            <p:nvPr/>
          </p:nvGrpSpPr>
          <p:grpSpPr>
            <a:xfrm>
              <a:off x="7431880" y="4972048"/>
              <a:ext cx="4238119" cy="68267"/>
              <a:chOff x="7185420" y="4972048"/>
              <a:chExt cx="4209114" cy="68267"/>
            </a:xfrm>
          </p:grpSpPr>
          <p:sp>
            <p:nvSpPr>
              <p:cNvPr id="279" name="Line 16">
                <a:extLst>
                  <a:ext uri="{FF2B5EF4-FFF2-40B4-BE49-F238E27FC236}">
                    <a16:creationId xmlns:a16="http://schemas.microsoft.com/office/drawing/2014/main" xmlns="" id="{B1E34440-C594-4CE6-92BD-58631667191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185420" y="4972048"/>
                <a:ext cx="4209114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80" name="Line 32">
                <a:extLst>
                  <a:ext uri="{FF2B5EF4-FFF2-40B4-BE49-F238E27FC236}">
                    <a16:creationId xmlns:a16="http://schemas.microsoft.com/office/drawing/2014/main" xmlns="" id="{54DD4827-9A14-4626-9CB5-3E6821DE52F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87877" y="4976406"/>
                <a:ext cx="0" cy="6390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81" name="Line 34">
                <a:extLst>
                  <a:ext uri="{FF2B5EF4-FFF2-40B4-BE49-F238E27FC236}">
                    <a16:creationId xmlns:a16="http://schemas.microsoft.com/office/drawing/2014/main" xmlns="" id="{2538F90A-6817-4604-9C31-A5369B0E83F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16891" y="4976406"/>
                <a:ext cx="0" cy="6390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82" name="Line 35">
                <a:extLst>
                  <a:ext uri="{FF2B5EF4-FFF2-40B4-BE49-F238E27FC236}">
                    <a16:creationId xmlns:a16="http://schemas.microsoft.com/office/drawing/2014/main" xmlns="" id="{C0AB5928-E1A6-45B9-8E9A-8573859599B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950634" y="4976406"/>
                <a:ext cx="0" cy="6390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83" name="Line 36">
                <a:extLst>
                  <a:ext uri="{FF2B5EF4-FFF2-40B4-BE49-F238E27FC236}">
                    <a16:creationId xmlns:a16="http://schemas.microsoft.com/office/drawing/2014/main" xmlns="" id="{883B8F78-5E54-46B0-808A-8A61459AA73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274917" y="4976406"/>
                <a:ext cx="0" cy="6390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84" name="Line 37">
                <a:extLst>
                  <a:ext uri="{FF2B5EF4-FFF2-40B4-BE49-F238E27FC236}">
                    <a16:creationId xmlns:a16="http://schemas.microsoft.com/office/drawing/2014/main" xmlns="" id="{6D7C5821-C0E7-4017-9662-CE5168E19A4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605031" y="4976406"/>
                <a:ext cx="0" cy="6390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85" name="Line 38">
                <a:extLst>
                  <a:ext uri="{FF2B5EF4-FFF2-40B4-BE49-F238E27FC236}">
                    <a16:creationId xmlns:a16="http://schemas.microsoft.com/office/drawing/2014/main" xmlns="" id="{0D53A485-8A52-456B-810E-A9F2DB44132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938492" y="4976406"/>
                <a:ext cx="0" cy="6390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86" name="Line 39">
                <a:extLst>
                  <a:ext uri="{FF2B5EF4-FFF2-40B4-BE49-F238E27FC236}">
                    <a16:creationId xmlns:a16="http://schemas.microsoft.com/office/drawing/2014/main" xmlns="" id="{5AD2DE2F-37D6-40A8-A3D5-0F3E39C3DBF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268653" y="4976406"/>
                <a:ext cx="0" cy="6390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87" name="Line 40">
                <a:extLst>
                  <a:ext uri="{FF2B5EF4-FFF2-40B4-BE49-F238E27FC236}">
                    <a16:creationId xmlns:a16="http://schemas.microsoft.com/office/drawing/2014/main" xmlns="" id="{0941B661-4F2E-44C6-B4CE-978040119A0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595164" y="4976406"/>
                <a:ext cx="0" cy="6390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88" name="Line 41">
                <a:extLst>
                  <a:ext uri="{FF2B5EF4-FFF2-40B4-BE49-F238E27FC236}">
                    <a16:creationId xmlns:a16="http://schemas.microsoft.com/office/drawing/2014/main" xmlns="" id="{55611E04-026A-4AB6-A56A-A912D7078DB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923335" y="4976406"/>
                <a:ext cx="0" cy="6390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89" name="Line 42">
                <a:extLst>
                  <a:ext uri="{FF2B5EF4-FFF2-40B4-BE49-F238E27FC236}">
                    <a16:creationId xmlns:a16="http://schemas.microsoft.com/office/drawing/2014/main" xmlns="" id="{98A3C51A-9117-4690-92EC-C623CCF0B9C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254704" y="4976406"/>
                <a:ext cx="0" cy="6390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90" name="Line 43">
                <a:extLst>
                  <a:ext uri="{FF2B5EF4-FFF2-40B4-BE49-F238E27FC236}">
                    <a16:creationId xmlns:a16="http://schemas.microsoft.com/office/drawing/2014/main" xmlns="" id="{6CF559CC-6D9F-4837-A735-16FA124B5A8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580254" y="4976406"/>
                <a:ext cx="0" cy="6390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91" name="Line 44">
                <a:extLst>
                  <a:ext uri="{FF2B5EF4-FFF2-40B4-BE49-F238E27FC236}">
                    <a16:creationId xmlns:a16="http://schemas.microsoft.com/office/drawing/2014/main" xmlns="" id="{E7CC869C-8A3D-4286-8B72-8347199477A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917539" y="4976406"/>
                <a:ext cx="0" cy="6390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92" name="Line 45">
                <a:extLst>
                  <a:ext uri="{FF2B5EF4-FFF2-40B4-BE49-F238E27FC236}">
                    <a16:creationId xmlns:a16="http://schemas.microsoft.com/office/drawing/2014/main" xmlns="" id="{C5FA619B-B436-4257-90FB-661D6628929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300265" y="4976406"/>
                <a:ext cx="0" cy="6390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sp>
          <p:nvSpPr>
            <p:cNvPr id="233" name="TextBox 232">
              <a:extLst>
                <a:ext uri="{FF2B5EF4-FFF2-40B4-BE49-F238E27FC236}">
                  <a16:creationId xmlns:a16="http://schemas.microsoft.com/office/drawing/2014/main" xmlns="" id="{A0055BC8-1141-47D4-BB7C-2486CE8AC680}"/>
                </a:ext>
              </a:extLst>
            </p:cNvPr>
            <p:cNvSpPr txBox="1"/>
            <p:nvPr/>
          </p:nvSpPr>
          <p:spPr>
            <a:xfrm flipH="1">
              <a:off x="7488941" y="5069766"/>
              <a:ext cx="85584" cy="1261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0</a:t>
              </a:r>
              <a:endParaRPr kumimoji="0" lang="en-IN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4" name="TextBox 233">
              <a:extLst>
                <a:ext uri="{FF2B5EF4-FFF2-40B4-BE49-F238E27FC236}">
                  <a16:creationId xmlns:a16="http://schemas.microsoft.com/office/drawing/2014/main" xmlns="" id="{F4EF8B3E-1CCD-4F3F-9DF1-CDE2C9908839}"/>
                </a:ext>
              </a:extLst>
            </p:cNvPr>
            <p:cNvSpPr txBox="1"/>
            <p:nvPr/>
          </p:nvSpPr>
          <p:spPr>
            <a:xfrm flipH="1">
              <a:off x="7770591" y="5069766"/>
              <a:ext cx="191506" cy="1261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60 </a:t>
              </a:r>
              <a:endParaRPr kumimoji="0" lang="en-IN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5" name="TextBox 234">
              <a:extLst>
                <a:ext uri="{FF2B5EF4-FFF2-40B4-BE49-F238E27FC236}">
                  <a16:creationId xmlns:a16="http://schemas.microsoft.com/office/drawing/2014/main" xmlns="" id="{6B764EAF-9256-4D24-9816-89138D696A4D}"/>
                </a:ext>
              </a:extLst>
            </p:cNvPr>
            <p:cNvSpPr txBox="1"/>
            <p:nvPr/>
          </p:nvSpPr>
          <p:spPr>
            <a:xfrm flipH="1">
              <a:off x="8062266" y="5069766"/>
              <a:ext cx="272000" cy="1261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120</a:t>
              </a:r>
              <a:endParaRPr kumimoji="0" lang="en-IN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6" name="TextBox 235">
              <a:extLst>
                <a:ext uri="{FF2B5EF4-FFF2-40B4-BE49-F238E27FC236}">
                  <a16:creationId xmlns:a16="http://schemas.microsoft.com/office/drawing/2014/main" xmlns="" id="{371A9931-BCCE-4E37-BAE5-8257D4DE7AE4}"/>
                </a:ext>
              </a:extLst>
            </p:cNvPr>
            <p:cNvSpPr txBox="1"/>
            <p:nvPr/>
          </p:nvSpPr>
          <p:spPr>
            <a:xfrm flipH="1">
              <a:off x="8394602" y="5069766"/>
              <a:ext cx="272000" cy="1261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180</a:t>
              </a:r>
              <a:endParaRPr kumimoji="0" lang="en-IN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7" name="TextBox 236">
              <a:extLst>
                <a:ext uri="{FF2B5EF4-FFF2-40B4-BE49-F238E27FC236}">
                  <a16:creationId xmlns:a16="http://schemas.microsoft.com/office/drawing/2014/main" xmlns="" id="{270E1B4D-F66F-497F-8AFC-0E125193B7ED}"/>
                </a:ext>
              </a:extLst>
            </p:cNvPr>
            <p:cNvSpPr txBox="1"/>
            <p:nvPr/>
          </p:nvSpPr>
          <p:spPr>
            <a:xfrm flipH="1">
              <a:off x="8726938" y="5069766"/>
              <a:ext cx="272000" cy="1261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240</a:t>
              </a:r>
              <a:endParaRPr kumimoji="0" lang="en-IN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8" name="TextBox 237">
              <a:extLst>
                <a:ext uri="{FF2B5EF4-FFF2-40B4-BE49-F238E27FC236}">
                  <a16:creationId xmlns:a16="http://schemas.microsoft.com/office/drawing/2014/main" xmlns="" id="{21E9E2BB-C218-450B-BBA2-5A35FC55B0AA}"/>
                </a:ext>
              </a:extLst>
            </p:cNvPr>
            <p:cNvSpPr txBox="1"/>
            <p:nvPr/>
          </p:nvSpPr>
          <p:spPr>
            <a:xfrm flipH="1">
              <a:off x="9059274" y="5069766"/>
              <a:ext cx="272000" cy="1261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300</a:t>
              </a:r>
              <a:endParaRPr kumimoji="0" lang="en-IN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9" name="TextBox 238">
              <a:extLst>
                <a:ext uri="{FF2B5EF4-FFF2-40B4-BE49-F238E27FC236}">
                  <a16:creationId xmlns:a16="http://schemas.microsoft.com/office/drawing/2014/main" xmlns="" id="{7B25F548-F794-4B7C-A693-1983D9F10566}"/>
                </a:ext>
              </a:extLst>
            </p:cNvPr>
            <p:cNvSpPr txBox="1"/>
            <p:nvPr/>
          </p:nvSpPr>
          <p:spPr>
            <a:xfrm flipH="1">
              <a:off x="9393193" y="5069766"/>
              <a:ext cx="272000" cy="1261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360</a:t>
              </a:r>
              <a:endParaRPr kumimoji="0" lang="en-IN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0" name="TextBox 239">
              <a:extLst>
                <a:ext uri="{FF2B5EF4-FFF2-40B4-BE49-F238E27FC236}">
                  <a16:creationId xmlns:a16="http://schemas.microsoft.com/office/drawing/2014/main" xmlns="" id="{2CA978F1-69D9-4F4E-9AB1-05AC5DC2090E}"/>
                </a:ext>
              </a:extLst>
            </p:cNvPr>
            <p:cNvSpPr txBox="1"/>
            <p:nvPr/>
          </p:nvSpPr>
          <p:spPr>
            <a:xfrm flipH="1">
              <a:off x="9733863" y="5069766"/>
              <a:ext cx="272000" cy="1261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420</a:t>
              </a:r>
              <a:endParaRPr kumimoji="0" lang="en-IN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1" name="TextBox 240">
              <a:extLst>
                <a:ext uri="{FF2B5EF4-FFF2-40B4-BE49-F238E27FC236}">
                  <a16:creationId xmlns:a16="http://schemas.microsoft.com/office/drawing/2014/main" xmlns="" id="{85E599E8-96AE-4BAB-BA19-D5658CEF2B62}"/>
                </a:ext>
              </a:extLst>
            </p:cNvPr>
            <p:cNvSpPr txBox="1"/>
            <p:nvPr/>
          </p:nvSpPr>
          <p:spPr>
            <a:xfrm flipH="1">
              <a:off x="10055481" y="5069766"/>
              <a:ext cx="272000" cy="1261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480</a:t>
              </a:r>
              <a:endParaRPr kumimoji="0" lang="en-IN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2" name="TextBox 241">
              <a:extLst>
                <a:ext uri="{FF2B5EF4-FFF2-40B4-BE49-F238E27FC236}">
                  <a16:creationId xmlns:a16="http://schemas.microsoft.com/office/drawing/2014/main" xmlns="" id="{BC814A6F-C358-4037-8BF9-567B71FC8061}"/>
                </a:ext>
              </a:extLst>
            </p:cNvPr>
            <p:cNvSpPr txBox="1"/>
            <p:nvPr/>
          </p:nvSpPr>
          <p:spPr>
            <a:xfrm flipH="1">
              <a:off x="10381862" y="5069766"/>
              <a:ext cx="272000" cy="1261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540</a:t>
              </a:r>
              <a:endParaRPr kumimoji="0" lang="en-IN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3" name="TextBox 242">
              <a:extLst>
                <a:ext uri="{FF2B5EF4-FFF2-40B4-BE49-F238E27FC236}">
                  <a16:creationId xmlns:a16="http://schemas.microsoft.com/office/drawing/2014/main" xmlns="" id="{F460652C-1537-475E-876C-9E704A08EF20}"/>
                </a:ext>
              </a:extLst>
            </p:cNvPr>
            <p:cNvSpPr txBox="1"/>
            <p:nvPr/>
          </p:nvSpPr>
          <p:spPr>
            <a:xfrm flipH="1">
              <a:off x="10717769" y="5069766"/>
              <a:ext cx="272000" cy="1261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600</a:t>
              </a:r>
              <a:endParaRPr kumimoji="0" lang="en-IN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4" name="TextBox 243">
              <a:extLst>
                <a:ext uri="{FF2B5EF4-FFF2-40B4-BE49-F238E27FC236}">
                  <a16:creationId xmlns:a16="http://schemas.microsoft.com/office/drawing/2014/main" xmlns="" id="{40B9E439-777A-436A-B9C0-724FA8E80A90}"/>
                </a:ext>
              </a:extLst>
            </p:cNvPr>
            <p:cNvSpPr txBox="1"/>
            <p:nvPr/>
          </p:nvSpPr>
          <p:spPr>
            <a:xfrm flipH="1">
              <a:off x="11053676" y="5069766"/>
              <a:ext cx="272000" cy="1261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660</a:t>
              </a:r>
              <a:endParaRPr kumimoji="0" lang="en-IN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5" name="TextBox 244">
              <a:extLst>
                <a:ext uri="{FF2B5EF4-FFF2-40B4-BE49-F238E27FC236}">
                  <a16:creationId xmlns:a16="http://schemas.microsoft.com/office/drawing/2014/main" xmlns="" id="{6D54060F-DF6F-4709-B42F-476EC2BD96D1}"/>
                </a:ext>
              </a:extLst>
            </p:cNvPr>
            <p:cNvSpPr txBox="1"/>
            <p:nvPr/>
          </p:nvSpPr>
          <p:spPr>
            <a:xfrm flipH="1">
              <a:off x="11437215" y="5069766"/>
              <a:ext cx="272000" cy="1261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730</a:t>
              </a:r>
              <a:endParaRPr kumimoji="0" lang="en-IN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6" name="Freeform 22">
              <a:extLst>
                <a:ext uri="{FF2B5EF4-FFF2-40B4-BE49-F238E27FC236}">
                  <a16:creationId xmlns:a16="http://schemas.microsoft.com/office/drawing/2014/main" xmlns="" id="{1085AB69-467E-47D5-975A-7731D80257E1}"/>
                </a:ext>
              </a:extLst>
            </p:cNvPr>
            <p:cNvSpPr>
              <a:spLocks/>
            </p:cNvSpPr>
            <p:nvPr/>
          </p:nvSpPr>
          <p:spPr bwMode="auto">
            <a:xfrm>
              <a:off x="7525068" y="4049713"/>
              <a:ext cx="4049713" cy="830263"/>
            </a:xfrm>
            <a:custGeom>
              <a:avLst/>
              <a:gdLst>
                <a:gd name="T0" fmla="*/ 20 w 2551"/>
                <a:gd name="T1" fmla="*/ 490 h 523"/>
                <a:gd name="T2" fmla="*/ 83 w 2551"/>
                <a:gd name="T3" fmla="*/ 478 h 523"/>
                <a:gd name="T4" fmla="*/ 194 w 2551"/>
                <a:gd name="T5" fmla="*/ 463 h 523"/>
                <a:gd name="T6" fmla="*/ 258 w 2551"/>
                <a:gd name="T7" fmla="*/ 452 h 523"/>
                <a:gd name="T8" fmla="*/ 341 w 2551"/>
                <a:gd name="T9" fmla="*/ 446 h 523"/>
                <a:gd name="T10" fmla="*/ 377 w 2551"/>
                <a:gd name="T11" fmla="*/ 427 h 523"/>
                <a:gd name="T12" fmla="*/ 427 w 2551"/>
                <a:gd name="T13" fmla="*/ 416 h 523"/>
                <a:gd name="T14" fmla="*/ 529 w 2551"/>
                <a:gd name="T15" fmla="*/ 421 h 523"/>
                <a:gd name="T16" fmla="*/ 560 w 2551"/>
                <a:gd name="T17" fmla="*/ 412 h 523"/>
                <a:gd name="T18" fmla="*/ 634 w 2551"/>
                <a:gd name="T19" fmla="*/ 404 h 523"/>
                <a:gd name="T20" fmla="*/ 680 w 2551"/>
                <a:gd name="T21" fmla="*/ 394 h 523"/>
                <a:gd name="T22" fmla="*/ 742 w 2551"/>
                <a:gd name="T23" fmla="*/ 388 h 523"/>
                <a:gd name="T24" fmla="*/ 817 w 2551"/>
                <a:gd name="T25" fmla="*/ 385 h 523"/>
                <a:gd name="T26" fmla="*/ 866 w 2551"/>
                <a:gd name="T27" fmla="*/ 376 h 523"/>
                <a:gd name="T28" fmla="*/ 889 w 2551"/>
                <a:gd name="T29" fmla="*/ 365 h 523"/>
                <a:gd name="T30" fmla="*/ 944 w 2551"/>
                <a:gd name="T31" fmla="*/ 347 h 523"/>
                <a:gd name="T32" fmla="*/ 986 w 2551"/>
                <a:gd name="T33" fmla="*/ 329 h 523"/>
                <a:gd name="T34" fmla="*/ 1019 w 2551"/>
                <a:gd name="T35" fmla="*/ 321 h 523"/>
                <a:gd name="T36" fmla="*/ 1121 w 2551"/>
                <a:gd name="T37" fmla="*/ 310 h 523"/>
                <a:gd name="T38" fmla="*/ 1181 w 2551"/>
                <a:gd name="T39" fmla="*/ 304 h 523"/>
                <a:gd name="T40" fmla="*/ 1244 w 2551"/>
                <a:gd name="T41" fmla="*/ 285 h 523"/>
                <a:gd name="T42" fmla="*/ 1282 w 2551"/>
                <a:gd name="T43" fmla="*/ 277 h 523"/>
                <a:gd name="T44" fmla="*/ 1325 w 2551"/>
                <a:gd name="T45" fmla="*/ 268 h 523"/>
                <a:gd name="T46" fmla="*/ 1358 w 2551"/>
                <a:gd name="T47" fmla="*/ 259 h 523"/>
                <a:gd name="T48" fmla="*/ 1424 w 2551"/>
                <a:gd name="T49" fmla="*/ 252 h 523"/>
                <a:gd name="T50" fmla="*/ 1476 w 2551"/>
                <a:gd name="T51" fmla="*/ 237 h 523"/>
                <a:gd name="T52" fmla="*/ 1501 w 2551"/>
                <a:gd name="T53" fmla="*/ 214 h 523"/>
                <a:gd name="T54" fmla="*/ 1528 w 2551"/>
                <a:gd name="T55" fmla="*/ 201 h 523"/>
                <a:gd name="T56" fmla="*/ 1677 w 2551"/>
                <a:gd name="T57" fmla="*/ 193 h 523"/>
                <a:gd name="T58" fmla="*/ 1728 w 2551"/>
                <a:gd name="T59" fmla="*/ 183 h 523"/>
                <a:gd name="T60" fmla="*/ 1776 w 2551"/>
                <a:gd name="T61" fmla="*/ 172 h 523"/>
                <a:gd name="T62" fmla="*/ 1846 w 2551"/>
                <a:gd name="T63" fmla="*/ 165 h 523"/>
                <a:gd name="T64" fmla="*/ 1908 w 2551"/>
                <a:gd name="T65" fmla="*/ 151 h 523"/>
                <a:gd name="T66" fmla="*/ 1972 w 2551"/>
                <a:gd name="T67" fmla="*/ 139 h 523"/>
                <a:gd name="T68" fmla="*/ 2055 w 2551"/>
                <a:gd name="T69" fmla="*/ 135 h 523"/>
                <a:gd name="T70" fmla="*/ 2097 w 2551"/>
                <a:gd name="T71" fmla="*/ 126 h 523"/>
                <a:gd name="T72" fmla="*/ 2143 w 2551"/>
                <a:gd name="T73" fmla="*/ 112 h 523"/>
                <a:gd name="T74" fmla="*/ 2167 w 2551"/>
                <a:gd name="T75" fmla="*/ 102 h 523"/>
                <a:gd name="T76" fmla="*/ 2245 w 2551"/>
                <a:gd name="T77" fmla="*/ 93 h 523"/>
                <a:gd name="T78" fmla="*/ 2296 w 2551"/>
                <a:gd name="T79" fmla="*/ 79 h 523"/>
                <a:gd name="T80" fmla="*/ 2331 w 2551"/>
                <a:gd name="T81" fmla="*/ 66 h 523"/>
                <a:gd name="T82" fmla="*/ 2349 w 2551"/>
                <a:gd name="T83" fmla="*/ 60 h 523"/>
                <a:gd name="T84" fmla="*/ 2379 w 2551"/>
                <a:gd name="T85" fmla="*/ 45 h 523"/>
                <a:gd name="T86" fmla="*/ 2407 w 2551"/>
                <a:gd name="T87" fmla="*/ 34 h 523"/>
                <a:gd name="T88" fmla="*/ 2433 w 2551"/>
                <a:gd name="T89" fmla="*/ 26 h 523"/>
                <a:gd name="T90" fmla="*/ 2469 w 2551"/>
                <a:gd name="T91" fmla="*/ 17 h 523"/>
                <a:gd name="T92" fmla="*/ 2508 w 2551"/>
                <a:gd name="T93" fmla="*/ 6 h 523"/>
                <a:gd name="T94" fmla="*/ 2527 w 2551"/>
                <a:gd name="T95" fmla="*/ 0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551" h="523">
                  <a:moveTo>
                    <a:pt x="0" y="523"/>
                  </a:moveTo>
                  <a:lnTo>
                    <a:pt x="20" y="490"/>
                  </a:lnTo>
                  <a:lnTo>
                    <a:pt x="59" y="482"/>
                  </a:lnTo>
                  <a:lnTo>
                    <a:pt x="83" y="478"/>
                  </a:lnTo>
                  <a:lnTo>
                    <a:pt x="162" y="463"/>
                  </a:lnTo>
                  <a:lnTo>
                    <a:pt x="194" y="463"/>
                  </a:lnTo>
                  <a:lnTo>
                    <a:pt x="237" y="458"/>
                  </a:lnTo>
                  <a:lnTo>
                    <a:pt x="258" y="452"/>
                  </a:lnTo>
                  <a:lnTo>
                    <a:pt x="287" y="445"/>
                  </a:lnTo>
                  <a:lnTo>
                    <a:pt x="341" y="446"/>
                  </a:lnTo>
                  <a:lnTo>
                    <a:pt x="362" y="431"/>
                  </a:lnTo>
                  <a:lnTo>
                    <a:pt x="377" y="427"/>
                  </a:lnTo>
                  <a:lnTo>
                    <a:pt x="412" y="421"/>
                  </a:lnTo>
                  <a:lnTo>
                    <a:pt x="427" y="416"/>
                  </a:lnTo>
                  <a:lnTo>
                    <a:pt x="479" y="422"/>
                  </a:lnTo>
                  <a:lnTo>
                    <a:pt x="529" y="421"/>
                  </a:lnTo>
                  <a:lnTo>
                    <a:pt x="542" y="412"/>
                  </a:lnTo>
                  <a:lnTo>
                    <a:pt x="560" y="412"/>
                  </a:lnTo>
                  <a:lnTo>
                    <a:pt x="575" y="404"/>
                  </a:lnTo>
                  <a:lnTo>
                    <a:pt x="634" y="404"/>
                  </a:lnTo>
                  <a:lnTo>
                    <a:pt x="643" y="398"/>
                  </a:lnTo>
                  <a:lnTo>
                    <a:pt x="680" y="394"/>
                  </a:lnTo>
                  <a:lnTo>
                    <a:pt x="703" y="388"/>
                  </a:lnTo>
                  <a:lnTo>
                    <a:pt x="742" y="388"/>
                  </a:lnTo>
                  <a:lnTo>
                    <a:pt x="776" y="385"/>
                  </a:lnTo>
                  <a:lnTo>
                    <a:pt x="817" y="385"/>
                  </a:lnTo>
                  <a:lnTo>
                    <a:pt x="824" y="376"/>
                  </a:lnTo>
                  <a:lnTo>
                    <a:pt x="866" y="376"/>
                  </a:lnTo>
                  <a:lnTo>
                    <a:pt x="871" y="365"/>
                  </a:lnTo>
                  <a:lnTo>
                    <a:pt x="889" y="365"/>
                  </a:lnTo>
                  <a:lnTo>
                    <a:pt x="904" y="347"/>
                  </a:lnTo>
                  <a:lnTo>
                    <a:pt x="944" y="347"/>
                  </a:lnTo>
                  <a:lnTo>
                    <a:pt x="974" y="343"/>
                  </a:lnTo>
                  <a:lnTo>
                    <a:pt x="986" y="329"/>
                  </a:lnTo>
                  <a:lnTo>
                    <a:pt x="1012" y="329"/>
                  </a:lnTo>
                  <a:lnTo>
                    <a:pt x="1019" y="321"/>
                  </a:lnTo>
                  <a:lnTo>
                    <a:pt x="1115" y="321"/>
                  </a:lnTo>
                  <a:lnTo>
                    <a:pt x="1121" y="310"/>
                  </a:lnTo>
                  <a:lnTo>
                    <a:pt x="1157" y="310"/>
                  </a:lnTo>
                  <a:lnTo>
                    <a:pt x="1181" y="304"/>
                  </a:lnTo>
                  <a:lnTo>
                    <a:pt x="1222" y="300"/>
                  </a:lnTo>
                  <a:lnTo>
                    <a:pt x="1244" y="285"/>
                  </a:lnTo>
                  <a:lnTo>
                    <a:pt x="1277" y="285"/>
                  </a:lnTo>
                  <a:lnTo>
                    <a:pt x="1282" y="277"/>
                  </a:lnTo>
                  <a:lnTo>
                    <a:pt x="1319" y="277"/>
                  </a:lnTo>
                  <a:lnTo>
                    <a:pt x="1325" y="268"/>
                  </a:lnTo>
                  <a:lnTo>
                    <a:pt x="1354" y="268"/>
                  </a:lnTo>
                  <a:lnTo>
                    <a:pt x="1358" y="259"/>
                  </a:lnTo>
                  <a:lnTo>
                    <a:pt x="1397" y="255"/>
                  </a:lnTo>
                  <a:lnTo>
                    <a:pt x="1424" y="252"/>
                  </a:lnTo>
                  <a:lnTo>
                    <a:pt x="1448" y="237"/>
                  </a:lnTo>
                  <a:lnTo>
                    <a:pt x="1476" y="237"/>
                  </a:lnTo>
                  <a:lnTo>
                    <a:pt x="1485" y="219"/>
                  </a:lnTo>
                  <a:lnTo>
                    <a:pt x="1501" y="214"/>
                  </a:lnTo>
                  <a:lnTo>
                    <a:pt x="1512" y="210"/>
                  </a:lnTo>
                  <a:lnTo>
                    <a:pt x="1528" y="201"/>
                  </a:lnTo>
                  <a:lnTo>
                    <a:pt x="1581" y="198"/>
                  </a:lnTo>
                  <a:lnTo>
                    <a:pt x="1677" y="193"/>
                  </a:lnTo>
                  <a:lnTo>
                    <a:pt x="1692" y="183"/>
                  </a:lnTo>
                  <a:lnTo>
                    <a:pt x="1728" y="183"/>
                  </a:lnTo>
                  <a:lnTo>
                    <a:pt x="1740" y="175"/>
                  </a:lnTo>
                  <a:lnTo>
                    <a:pt x="1776" y="172"/>
                  </a:lnTo>
                  <a:lnTo>
                    <a:pt x="1819" y="169"/>
                  </a:lnTo>
                  <a:lnTo>
                    <a:pt x="1846" y="165"/>
                  </a:lnTo>
                  <a:lnTo>
                    <a:pt x="1861" y="154"/>
                  </a:lnTo>
                  <a:lnTo>
                    <a:pt x="1908" y="151"/>
                  </a:lnTo>
                  <a:lnTo>
                    <a:pt x="1969" y="145"/>
                  </a:lnTo>
                  <a:lnTo>
                    <a:pt x="1972" y="139"/>
                  </a:lnTo>
                  <a:lnTo>
                    <a:pt x="2017" y="139"/>
                  </a:lnTo>
                  <a:lnTo>
                    <a:pt x="2055" y="135"/>
                  </a:lnTo>
                  <a:lnTo>
                    <a:pt x="2061" y="129"/>
                  </a:lnTo>
                  <a:lnTo>
                    <a:pt x="2097" y="126"/>
                  </a:lnTo>
                  <a:lnTo>
                    <a:pt x="2127" y="121"/>
                  </a:lnTo>
                  <a:lnTo>
                    <a:pt x="2143" y="112"/>
                  </a:lnTo>
                  <a:lnTo>
                    <a:pt x="2154" y="106"/>
                  </a:lnTo>
                  <a:lnTo>
                    <a:pt x="2167" y="102"/>
                  </a:lnTo>
                  <a:lnTo>
                    <a:pt x="2221" y="100"/>
                  </a:lnTo>
                  <a:lnTo>
                    <a:pt x="2245" y="93"/>
                  </a:lnTo>
                  <a:lnTo>
                    <a:pt x="2262" y="84"/>
                  </a:lnTo>
                  <a:lnTo>
                    <a:pt x="2296" y="79"/>
                  </a:lnTo>
                  <a:lnTo>
                    <a:pt x="2304" y="70"/>
                  </a:lnTo>
                  <a:lnTo>
                    <a:pt x="2331" y="66"/>
                  </a:lnTo>
                  <a:lnTo>
                    <a:pt x="2335" y="61"/>
                  </a:lnTo>
                  <a:lnTo>
                    <a:pt x="2349" y="60"/>
                  </a:lnTo>
                  <a:lnTo>
                    <a:pt x="2368" y="57"/>
                  </a:lnTo>
                  <a:lnTo>
                    <a:pt x="2379" y="45"/>
                  </a:lnTo>
                  <a:lnTo>
                    <a:pt x="2400" y="42"/>
                  </a:lnTo>
                  <a:lnTo>
                    <a:pt x="2407" y="34"/>
                  </a:lnTo>
                  <a:lnTo>
                    <a:pt x="2430" y="34"/>
                  </a:lnTo>
                  <a:lnTo>
                    <a:pt x="2433" y="26"/>
                  </a:lnTo>
                  <a:lnTo>
                    <a:pt x="2454" y="26"/>
                  </a:lnTo>
                  <a:lnTo>
                    <a:pt x="2469" y="17"/>
                  </a:lnTo>
                  <a:lnTo>
                    <a:pt x="2500" y="14"/>
                  </a:lnTo>
                  <a:lnTo>
                    <a:pt x="2508" y="6"/>
                  </a:lnTo>
                  <a:lnTo>
                    <a:pt x="2524" y="6"/>
                  </a:lnTo>
                  <a:lnTo>
                    <a:pt x="2527" y="0"/>
                  </a:lnTo>
                  <a:lnTo>
                    <a:pt x="2551" y="0"/>
                  </a:lnTo>
                </a:path>
              </a:pathLst>
            </a:custGeom>
            <a:noFill/>
            <a:ln w="19050">
              <a:solidFill>
                <a:schemeClr val="accent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7" name="Freeform 21">
              <a:extLst>
                <a:ext uri="{FF2B5EF4-FFF2-40B4-BE49-F238E27FC236}">
                  <a16:creationId xmlns:a16="http://schemas.microsoft.com/office/drawing/2014/main" xmlns="" id="{1C37F12A-BA8A-41EF-A2F2-87980DC7B344}"/>
                </a:ext>
              </a:extLst>
            </p:cNvPr>
            <p:cNvSpPr>
              <a:spLocks/>
            </p:cNvSpPr>
            <p:nvPr/>
          </p:nvSpPr>
          <p:spPr bwMode="auto">
            <a:xfrm>
              <a:off x="7525068" y="4121151"/>
              <a:ext cx="4052888" cy="760413"/>
            </a:xfrm>
            <a:custGeom>
              <a:avLst/>
              <a:gdLst>
                <a:gd name="T0" fmla="*/ 2 w 2553"/>
                <a:gd name="T1" fmla="*/ 452 h 479"/>
                <a:gd name="T2" fmla="*/ 69 w 2553"/>
                <a:gd name="T3" fmla="*/ 433 h 479"/>
                <a:gd name="T4" fmla="*/ 122 w 2553"/>
                <a:gd name="T5" fmla="*/ 427 h 479"/>
                <a:gd name="T6" fmla="*/ 167 w 2553"/>
                <a:gd name="T7" fmla="*/ 419 h 479"/>
                <a:gd name="T8" fmla="*/ 204 w 2553"/>
                <a:gd name="T9" fmla="*/ 413 h 479"/>
                <a:gd name="T10" fmla="*/ 240 w 2553"/>
                <a:gd name="T11" fmla="*/ 409 h 479"/>
                <a:gd name="T12" fmla="*/ 287 w 2553"/>
                <a:gd name="T13" fmla="*/ 404 h 479"/>
                <a:gd name="T14" fmla="*/ 379 w 2553"/>
                <a:gd name="T15" fmla="*/ 386 h 479"/>
                <a:gd name="T16" fmla="*/ 442 w 2553"/>
                <a:gd name="T17" fmla="*/ 371 h 479"/>
                <a:gd name="T18" fmla="*/ 541 w 2553"/>
                <a:gd name="T19" fmla="*/ 362 h 479"/>
                <a:gd name="T20" fmla="*/ 563 w 2553"/>
                <a:gd name="T21" fmla="*/ 355 h 479"/>
                <a:gd name="T22" fmla="*/ 635 w 2553"/>
                <a:gd name="T23" fmla="*/ 344 h 479"/>
                <a:gd name="T24" fmla="*/ 680 w 2553"/>
                <a:gd name="T25" fmla="*/ 334 h 479"/>
                <a:gd name="T26" fmla="*/ 758 w 2553"/>
                <a:gd name="T27" fmla="*/ 331 h 479"/>
                <a:gd name="T28" fmla="*/ 799 w 2553"/>
                <a:gd name="T29" fmla="*/ 322 h 479"/>
                <a:gd name="T30" fmla="*/ 820 w 2553"/>
                <a:gd name="T31" fmla="*/ 316 h 479"/>
                <a:gd name="T32" fmla="*/ 844 w 2553"/>
                <a:gd name="T33" fmla="*/ 311 h 479"/>
                <a:gd name="T34" fmla="*/ 911 w 2553"/>
                <a:gd name="T35" fmla="*/ 307 h 479"/>
                <a:gd name="T36" fmla="*/ 998 w 2553"/>
                <a:gd name="T37" fmla="*/ 301 h 479"/>
                <a:gd name="T38" fmla="*/ 1061 w 2553"/>
                <a:gd name="T39" fmla="*/ 286 h 479"/>
                <a:gd name="T40" fmla="*/ 1108 w 2553"/>
                <a:gd name="T41" fmla="*/ 280 h 479"/>
                <a:gd name="T42" fmla="*/ 1153 w 2553"/>
                <a:gd name="T43" fmla="*/ 270 h 479"/>
                <a:gd name="T44" fmla="*/ 1208 w 2553"/>
                <a:gd name="T45" fmla="*/ 264 h 479"/>
                <a:gd name="T46" fmla="*/ 1252 w 2553"/>
                <a:gd name="T47" fmla="*/ 262 h 479"/>
                <a:gd name="T48" fmla="*/ 1319 w 2553"/>
                <a:gd name="T49" fmla="*/ 255 h 479"/>
                <a:gd name="T50" fmla="*/ 1390 w 2553"/>
                <a:gd name="T51" fmla="*/ 247 h 479"/>
                <a:gd name="T52" fmla="*/ 1433 w 2553"/>
                <a:gd name="T53" fmla="*/ 244 h 479"/>
                <a:gd name="T54" fmla="*/ 1474 w 2553"/>
                <a:gd name="T55" fmla="*/ 237 h 479"/>
                <a:gd name="T56" fmla="*/ 1509 w 2553"/>
                <a:gd name="T57" fmla="*/ 226 h 479"/>
                <a:gd name="T58" fmla="*/ 1579 w 2553"/>
                <a:gd name="T59" fmla="*/ 219 h 479"/>
                <a:gd name="T60" fmla="*/ 1627 w 2553"/>
                <a:gd name="T61" fmla="*/ 205 h 479"/>
                <a:gd name="T62" fmla="*/ 1672 w 2553"/>
                <a:gd name="T63" fmla="*/ 183 h 479"/>
                <a:gd name="T64" fmla="*/ 1744 w 2553"/>
                <a:gd name="T65" fmla="*/ 175 h 479"/>
                <a:gd name="T66" fmla="*/ 1843 w 2553"/>
                <a:gd name="T67" fmla="*/ 145 h 479"/>
                <a:gd name="T68" fmla="*/ 1903 w 2553"/>
                <a:gd name="T69" fmla="*/ 135 h 479"/>
                <a:gd name="T70" fmla="*/ 2008 w 2553"/>
                <a:gd name="T71" fmla="*/ 126 h 479"/>
                <a:gd name="T72" fmla="*/ 2046 w 2553"/>
                <a:gd name="T73" fmla="*/ 112 h 479"/>
                <a:gd name="T74" fmla="*/ 2064 w 2553"/>
                <a:gd name="T75" fmla="*/ 105 h 479"/>
                <a:gd name="T76" fmla="*/ 2116 w 2553"/>
                <a:gd name="T77" fmla="*/ 91 h 479"/>
                <a:gd name="T78" fmla="*/ 2182 w 2553"/>
                <a:gd name="T79" fmla="*/ 84 h 479"/>
                <a:gd name="T80" fmla="*/ 2215 w 2553"/>
                <a:gd name="T81" fmla="*/ 75 h 479"/>
                <a:gd name="T82" fmla="*/ 2305 w 2553"/>
                <a:gd name="T83" fmla="*/ 52 h 479"/>
                <a:gd name="T84" fmla="*/ 2338 w 2553"/>
                <a:gd name="T85" fmla="*/ 40 h 479"/>
                <a:gd name="T86" fmla="*/ 2397 w 2553"/>
                <a:gd name="T87" fmla="*/ 31 h 479"/>
                <a:gd name="T88" fmla="*/ 2457 w 2553"/>
                <a:gd name="T89" fmla="*/ 22 h 479"/>
                <a:gd name="T90" fmla="*/ 2515 w 2553"/>
                <a:gd name="T91" fmla="*/ 21 h 479"/>
                <a:gd name="T92" fmla="*/ 2538 w 2553"/>
                <a:gd name="T93" fmla="*/ 7 h 479"/>
                <a:gd name="T94" fmla="*/ 2553 w 2553"/>
                <a:gd name="T95" fmla="*/ 0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553" h="479">
                  <a:moveTo>
                    <a:pt x="0" y="479"/>
                  </a:moveTo>
                  <a:lnTo>
                    <a:pt x="2" y="452"/>
                  </a:lnTo>
                  <a:lnTo>
                    <a:pt x="24" y="437"/>
                  </a:lnTo>
                  <a:lnTo>
                    <a:pt x="69" y="433"/>
                  </a:lnTo>
                  <a:lnTo>
                    <a:pt x="95" y="427"/>
                  </a:lnTo>
                  <a:lnTo>
                    <a:pt x="122" y="427"/>
                  </a:lnTo>
                  <a:lnTo>
                    <a:pt x="126" y="419"/>
                  </a:lnTo>
                  <a:lnTo>
                    <a:pt x="167" y="419"/>
                  </a:lnTo>
                  <a:lnTo>
                    <a:pt x="168" y="413"/>
                  </a:lnTo>
                  <a:lnTo>
                    <a:pt x="204" y="413"/>
                  </a:lnTo>
                  <a:lnTo>
                    <a:pt x="210" y="407"/>
                  </a:lnTo>
                  <a:lnTo>
                    <a:pt x="240" y="409"/>
                  </a:lnTo>
                  <a:lnTo>
                    <a:pt x="246" y="404"/>
                  </a:lnTo>
                  <a:lnTo>
                    <a:pt x="287" y="404"/>
                  </a:lnTo>
                  <a:lnTo>
                    <a:pt x="314" y="388"/>
                  </a:lnTo>
                  <a:lnTo>
                    <a:pt x="379" y="386"/>
                  </a:lnTo>
                  <a:lnTo>
                    <a:pt x="413" y="382"/>
                  </a:lnTo>
                  <a:lnTo>
                    <a:pt x="442" y="371"/>
                  </a:lnTo>
                  <a:lnTo>
                    <a:pt x="524" y="368"/>
                  </a:lnTo>
                  <a:lnTo>
                    <a:pt x="541" y="362"/>
                  </a:lnTo>
                  <a:lnTo>
                    <a:pt x="557" y="359"/>
                  </a:lnTo>
                  <a:lnTo>
                    <a:pt x="563" y="355"/>
                  </a:lnTo>
                  <a:lnTo>
                    <a:pt x="631" y="355"/>
                  </a:lnTo>
                  <a:lnTo>
                    <a:pt x="635" y="344"/>
                  </a:lnTo>
                  <a:lnTo>
                    <a:pt x="676" y="344"/>
                  </a:lnTo>
                  <a:lnTo>
                    <a:pt x="680" y="334"/>
                  </a:lnTo>
                  <a:lnTo>
                    <a:pt x="754" y="334"/>
                  </a:lnTo>
                  <a:lnTo>
                    <a:pt x="758" y="331"/>
                  </a:lnTo>
                  <a:lnTo>
                    <a:pt x="790" y="331"/>
                  </a:lnTo>
                  <a:lnTo>
                    <a:pt x="799" y="322"/>
                  </a:lnTo>
                  <a:lnTo>
                    <a:pt x="814" y="320"/>
                  </a:lnTo>
                  <a:lnTo>
                    <a:pt x="820" y="316"/>
                  </a:lnTo>
                  <a:lnTo>
                    <a:pt x="839" y="316"/>
                  </a:lnTo>
                  <a:lnTo>
                    <a:pt x="844" y="311"/>
                  </a:lnTo>
                  <a:lnTo>
                    <a:pt x="905" y="311"/>
                  </a:lnTo>
                  <a:lnTo>
                    <a:pt x="911" y="307"/>
                  </a:lnTo>
                  <a:lnTo>
                    <a:pt x="997" y="307"/>
                  </a:lnTo>
                  <a:lnTo>
                    <a:pt x="998" y="301"/>
                  </a:lnTo>
                  <a:lnTo>
                    <a:pt x="1034" y="301"/>
                  </a:lnTo>
                  <a:lnTo>
                    <a:pt x="1061" y="286"/>
                  </a:lnTo>
                  <a:lnTo>
                    <a:pt x="1102" y="283"/>
                  </a:lnTo>
                  <a:lnTo>
                    <a:pt x="1108" y="280"/>
                  </a:lnTo>
                  <a:lnTo>
                    <a:pt x="1135" y="278"/>
                  </a:lnTo>
                  <a:lnTo>
                    <a:pt x="1153" y="270"/>
                  </a:lnTo>
                  <a:lnTo>
                    <a:pt x="1204" y="270"/>
                  </a:lnTo>
                  <a:lnTo>
                    <a:pt x="1208" y="264"/>
                  </a:lnTo>
                  <a:lnTo>
                    <a:pt x="1246" y="267"/>
                  </a:lnTo>
                  <a:lnTo>
                    <a:pt x="1252" y="262"/>
                  </a:lnTo>
                  <a:lnTo>
                    <a:pt x="1304" y="262"/>
                  </a:lnTo>
                  <a:lnTo>
                    <a:pt x="1319" y="255"/>
                  </a:lnTo>
                  <a:lnTo>
                    <a:pt x="1330" y="247"/>
                  </a:lnTo>
                  <a:lnTo>
                    <a:pt x="1390" y="247"/>
                  </a:lnTo>
                  <a:lnTo>
                    <a:pt x="1396" y="243"/>
                  </a:lnTo>
                  <a:lnTo>
                    <a:pt x="1433" y="244"/>
                  </a:lnTo>
                  <a:lnTo>
                    <a:pt x="1442" y="237"/>
                  </a:lnTo>
                  <a:lnTo>
                    <a:pt x="1474" y="237"/>
                  </a:lnTo>
                  <a:lnTo>
                    <a:pt x="1486" y="226"/>
                  </a:lnTo>
                  <a:lnTo>
                    <a:pt x="1509" y="226"/>
                  </a:lnTo>
                  <a:lnTo>
                    <a:pt x="1510" y="219"/>
                  </a:lnTo>
                  <a:lnTo>
                    <a:pt x="1579" y="219"/>
                  </a:lnTo>
                  <a:lnTo>
                    <a:pt x="1602" y="208"/>
                  </a:lnTo>
                  <a:lnTo>
                    <a:pt x="1627" y="205"/>
                  </a:lnTo>
                  <a:lnTo>
                    <a:pt x="1645" y="186"/>
                  </a:lnTo>
                  <a:lnTo>
                    <a:pt x="1672" y="183"/>
                  </a:lnTo>
                  <a:lnTo>
                    <a:pt x="1687" y="175"/>
                  </a:lnTo>
                  <a:lnTo>
                    <a:pt x="1744" y="175"/>
                  </a:lnTo>
                  <a:lnTo>
                    <a:pt x="1788" y="147"/>
                  </a:lnTo>
                  <a:lnTo>
                    <a:pt x="1843" y="145"/>
                  </a:lnTo>
                  <a:lnTo>
                    <a:pt x="1861" y="138"/>
                  </a:lnTo>
                  <a:lnTo>
                    <a:pt x="1903" y="135"/>
                  </a:lnTo>
                  <a:lnTo>
                    <a:pt x="1954" y="132"/>
                  </a:lnTo>
                  <a:lnTo>
                    <a:pt x="2008" y="126"/>
                  </a:lnTo>
                  <a:lnTo>
                    <a:pt x="2023" y="112"/>
                  </a:lnTo>
                  <a:lnTo>
                    <a:pt x="2046" y="112"/>
                  </a:lnTo>
                  <a:lnTo>
                    <a:pt x="2049" y="106"/>
                  </a:lnTo>
                  <a:lnTo>
                    <a:pt x="2064" y="105"/>
                  </a:lnTo>
                  <a:lnTo>
                    <a:pt x="2070" y="91"/>
                  </a:lnTo>
                  <a:lnTo>
                    <a:pt x="2116" y="91"/>
                  </a:lnTo>
                  <a:lnTo>
                    <a:pt x="2136" y="84"/>
                  </a:lnTo>
                  <a:lnTo>
                    <a:pt x="2182" y="84"/>
                  </a:lnTo>
                  <a:lnTo>
                    <a:pt x="2193" y="75"/>
                  </a:lnTo>
                  <a:lnTo>
                    <a:pt x="2215" y="75"/>
                  </a:lnTo>
                  <a:lnTo>
                    <a:pt x="2230" y="55"/>
                  </a:lnTo>
                  <a:lnTo>
                    <a:pt x="2305" y="52"/>
                  </a:lnTo>
                  <a:lnTo>
                    <a:pt x="2332" y="51"/>
                  </a:lnTo>
                  <a:lnTo>
                    <a:pt x="2338" y="40"/>
                  </a:lnTo>
                  <a:lnTo>
                    <a:pt x="2386" y="40"/>
                  </a:lnTo>
                  <a:lnTo>
                    <a:pt x="2397" y="31"/>
                  </a:lnTo>
                  <a:lnTo>
                    <a:pt x="2442" y="31"/>
                  </a:lnTo>
                  <a:lnTo>
                    <a:pt x="2457" y="22"/>
                  </a:lnTo>
                  <a:lnTo>
                    <a:pt x="2493" y="22"/>
                  </a:lnTo>
                  <a:lnTo>
                    <a:pt x="2515" y="21"/>
                  </a:lnTo>
                  <a:lnTo>
                    <a:pt x="2523" y="15"/>
                  </a:lnTo>
                  <a:lnTo>
                    <a:pt x="2538" y="7"/>
                  </a:lnTo>
                  <a:lnTo>
                    <a:pt x="2550" y="1"/>
                  </a:lnTo>
                  <a:lnTo>
                    <a:pt x="2553" y="0"/>
                  </a:lnTo>
                </a:path>
              </a:pathLst>
            </a:custGeom>
            <a:noFill/>
            <a:ln w="19050">
              <a:solidFill>
                <a:schemeClr val="accent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8" name="TextBox 247">
              <a:extLst>
                <a:ext uri="{FF2B5EF4-FFF2-40B4-BE49-F238E27FC236}">
                  <a16:creationId xmlns:a16="http://schemas.microsoft.com/office/drawing/2014/main" xmlns="" id="{BFEAF00A-1E3C-44B8-B59A-FEFCB6B46541}"/>
                </a:ext>
              </a:extLst>
            </p:cNvPr>
            <p:cNvSpPr txBox="1"/>
            <p:nvPr/>
          </p:nvSpPr>
          <p:spPr>
            <a:xfrm>
              <a:off x="8206640" y="5246356"/>
              <a:ext cx="2886712" cy="2215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18288" tIns="18288" rIns="18288" bIns="18288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Days Since Index Procedure</a:t>
              </a:r>
            </a:p>
          </p:txBody>
        </p:sp>
        <p:grpSp>
          <p:nvGrpSpPr>
            <p:cNvPr id="249" name="Group 248">
              <a:extLst>
                <a:ext uri="{FF2B5EF4-FFF2-40B4-BE49-F238E27FC236}">
                  <a16:creationId xmlns:a16="http://schemas.microsoft.com/office/drawing/2014/main" xmlns="" id="{DDCB127B-9E3D-4BD7-9A68-9C05AA11F73F}"/>
                </a:ext>
              </a:extLst>
            </p:cNvPr>
            <p:cNvGrpSpPr/>
            <p:nvPr/>
          </p:nvGrpSpPr>
          <p:grpSpPr>
            <a:xfrm>
              <a:off x="6154381" y="5348587"/>
              <a:ext cx="5591845" cy="444693"/>
              <a:chOff x="95094" y="5131933"/>
              <a:chExt cx="5561194" cy="444693"/>
            </a:xfrm>
          </p:grpSpPr>
          <p:sp>
            <p:nvSpPr>
              <p:cNvPr id="250" name="Rectangle 3168">
                <a:extLst>
                  <a:ext uri="{FF2B5EF4-FFF2-40B4-BE49-F238E27FC236}">
                    <a16:creationId xmlns:a16="http://schemas.microsoft.com/office/drawing/2014/main" xmlns="" id="{351CDF94-842B-422C-9339-D6C5B1EEA7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31592" y="5291953"/>
                <a:ext cx="249599" cy="1384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N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4251</a:t>
                </a:r>
                <a:endParaRPr kumimoji="0" lang="en-US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51" name="Rectangle 3183">
                <a:extLst>
                  <a:ext uri="{FF2B5EF4-FFF2-40B4-BE49-F238E27FC236}">
                    <a16:creationId xmlns:a16="http://schemas.microsoft.com/office/drawing/2014/main" xmlns="" id="{90419DA0-9A5D-4D35-BB25-4547817B72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31592" y="5438127"/>
                <a:ext cx="249599" cy="1384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N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4230</a:t>
                </a:r>
                <a:endParaRPr kumimoji="0" lang="en-US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52" name="Rectangle 3169">
                <a:extLst>
                  <a:ext uri="{FF2B5EF4-FFF2-40B4-BE49-F238E27FC236}">
                    <a16:creationId xmlns:a16="http://schemas.microsoft.com/office/drawing/2014/main" xmlns="" id="{EA33524E-2C45-4D7B-AE4A-2A78D7527D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70150" y="5291953"/>
                <a:ext cx="249599" cy="1384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N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4236</a:t>
                </a:r>
                <a:endParaRPr kumimoji="0" lang="en-US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53" name="Rectangle 3185">
                <a:extLst>
                  <a:ext uri="{FF2B5EF4-FFF2-40B4-BE49-F238E27FC236}">
                    <a16:creationId xmlns:a16="http://schemas.microsoft.com/office/drawing/2014/main" xmlns="" id="{555D7B1B-9DFA-4154-8FB6-371B72F3A1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68276" y="5438127"/>
                <a:ext cx="249599" cy="1384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N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4211</a:t>
                </a:r>
                <a:endParaRPr kumimoji="0" lang="en-US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54" name="Rectangle 3171">
                <a:extLst>
                  <a:ext uri="{FF2B5EF4-FFF2-40B4-BE49-F238E27FC236}">
                    <a16:creationId xmlns:a16="http://schemas.microsoft.com/office/drawing/2014/main" xmlns="" id="{50165D5C-FEDA-476F-9FDB-993C7E269F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08707" y="5291953"/>
                <a:ext cx="249599" cy="1384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N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4227</a:t>
                </a:r>
                <a:endParaRPr kumimoji="0" lang="en-US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55" name="Rectangle 3187">
                <a:extLst>
                  <a:ext uri="{FF2B5EF4-FFF2-40B4-BE49-F238E27FC236}">
                    <a16:creationId xmlns:a16="http://schemas.microsoft.com/office/drawing/2014/main" xmlns="" id="{AB6351E6-F165-42C1-85C4-BBE52EC176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04960" y="5438127"/>
                <a:ext cx="249599" cy="1384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N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4204</a:t>
                </a:r>
                <a:endParaRPr kumimoji="0" lang="en-US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56" name="Rectangle 3173">
                <a:extLst>
                  <a:ext uri="{FF2B5EF4-FFF2-40B4-BE49-F238E27FC236}">
                    <a16:creationId xmlns:a16="http://schemas.microsoft.com/office/drawing/2014/main" xmlns="" id="{CEBD42E7-3C4F-4739-8A98-149E803ED1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47265" y="5291953"/>
                <a:ext cx="249599" cy="1384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N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4223</a:t>
                </a:r>
                <a:endParaRPr kumimoji="0" lang="en-US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57" name="Rectangle 3189">
                <a:extLst>
                  <a:ext uri="{FF2B5EF4-FFF2-40B4-BE49-F238E27FC236}">
                    <a16:creationId xmlns:a16="http://schemas.microsoft.com/office/drawing/2014/main" xmlns="" id="{33C294E2-7F23-43A2-A193-77D12C227D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41644" y="5438127"/>
                <a:ext cx="249599" cy="1384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N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4197</a:t>
                </a:r>
                <a:endParaRPr kumimoji="0" lang="en-US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58" name="Rectangle 3175">
                <a:extLst>
                  <a:ext uri="{FF2B5EF4-FFF2-40B4-BE49-F238E27FC236}">
                    <a16:creationId xmlns:a16="http://schemas.microsoft.com/office/drawing/2014/main" xmlns="" id="{F24513B0-99B3-4C3F-83BB-3EA846D0CB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85822" y="5291953"/>
                <a:ext cx="249599" cy="1384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N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4216</a:t>
                </a:r>
                <a:endParaRPr kumimoji="0" lang="en-US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59" name="Rectangle 3191">
                <a:extLst>
                  <a:ext uri="{FF2B5EF4-FFF2-40B4-BE49-F238E27FC236}">
                    <a16:creationId xmlns:a16="http://schemas.microsoft.com/office/drawing/2014/main" xmlns="" id="{583D648C-A56D-455D-AD25-432D00D0A0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78328" y="5438127"/>
                <a:ext cx="249599" cy="1384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N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4188</a:t>
                </a:r>
                <a:endParaRPr kumimoji="0" lang="en-US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60" name="Rectangle 3177">
                <a:extLst>
                  <a:ext uri="{FF2B5EF4-FFF2-40B4-BE49-F238E27FC236}">
                    <a16:creationId xmlns:a16="http://schemas.microsoft.com/office/drawing/2014/main" xmlns="" id="{46EF381F-BC98-43D0-9FC1-382C206278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24380" y="5291953"/>
                <a:ext cx="249599" cy="1384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N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4204</a:t>
                </a:r>
                <a:endParaRPr kumimoji="0" lang="en-US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61" name="Rectangle 3193">
                <a:extLst>
                  <a:ext uri="{FF2B5EF4-FFF2-40B4-BE49-F238E27FC236}">
                    <a16:creationId xmlns:a16="http://schemas.microsoft.com/office/drawing/2014/main" xmlns="" id="{870BCDFA-4D6E-480B-AC8C-A230F86BB7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15013" y="5438127"/>
                <a:ext cx="249599" cy="1384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N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4183</a:t>
                </a:r>
                <a:endParaRPr kumimoji="0" lang="en-US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62" name="Rectangle 3179">
                <a:extLst>
                  <a:ext uri="{FF2B5EF4-FFF2-40B4-BE49-F238E27FC236}">
                    <a16:creationId xmlns:a16="http://schemas.microsoft.com/office/drawing/2014/main" xmlns="" id="{8925A56F-79E3-472A-BE91-ACA04007F8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62937" y="5291953"/>
                <a:ext cx="249599" cy="1384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N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4196</a:t>
                </a:r>
                <a:endParaRPr kumimoji="0" lang="en-US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63" name="Rectangle 3195">
                <a:extLst>
                  <a:ext uri="{FF2B5EF4-FFF2-40B4-BE49-F238E27FC236}">
                    <a16:creationId xmlns:a16="http://schemas.microsoft.com/office/drawing/2014/main" xmlns="" id="{294AC2EE-6607-4175-929B-5DF9CEA8F5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74177" y="5438127"/>
                <a:ext cx="249599" cy="1384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N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4176</a:t>
                </a:r>
                <a:endParaRPr kumimoji="0" lang="en-US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64" name="Rectangle 3181">
                <a:extLst>
                  <a:ext uri="{FF2B5EF4-FFF2-40B4-BE49-F238E27FC236}">
                    <a16:creationId xmlns:a16="http://schemas.microsoft.com/office/drawing/2014/main" xmlns="" id="{09390079-65BE-482A-8437-D3EE20C313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23976" y="5291953"/>
                <a:ext cx="249599" cy="1384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4183</a:t>
                </a:r>
              </a:p>
            </p:txBody>
          </p:sp>
          <p:sp>
            <p:nvSpPr>
              <p:cNvPr id="265" name="Rectangle 3197">
                <a:extLst>
                  <a:ext uri="{FF2B5EF4-FFF2-40B4-BE49-F238E27FC236}">
                    <a16:creationId xmlns:a16="http://schemas.microsoft.com/office/drawing/2014/main" xmlns="" id="{A0AC9F72-7445-4ED7-9E9E-8C994641AA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33342" y="5438127"/>
                <a:ext cx="249599" cy="1384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N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4170</a:t>
                </a:r>
                <a:endParaRPr kumimoji="0" lang="en-US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66" name="Rectangle 3168">
                <a:extLst>
                  <a:ext uri="{FF2B5EF4-FFF2-40B4-BE49-F238E27FC236}">
                    <a16:creationId xmlns:a16="http://schemas.microsoft.com/office/drawing/2014/main" xmlns="" id="{05B464E0-8FAB-4BA0-B58C-C55F3E5E88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17574" y="5291953"/>
                <a:ext cx="249599" cy="1384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N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4174</a:t>
                </a:r>
                <a:endParaRPr kumimoji="0" lang="en-US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67" name="Rectangle 3183">
                <a:extLst>
                  <a:ext uri="{FF2B5EF4-FFF2-40B4-BE49-F238E27FC236}">
                    <a16:creationId xmlns:a16="http://schemas.microsoft.com/office/drawing/2014/main" xmlns="" id="{6C96D3B5-A622-4756-9F95-3A981A5CBA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25067" y="5438127"/>
                <a:ext cx="249599" cy="1384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N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4156</a:t>
                </a:r>
                <a:endParaRPr kumimoji="0" lang="en-US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68" name="Rectangle 3169">
                <a:extLst>
                  <a:ext uri="{FF2B5EF4-FFF2-40B4-BE49-F238E27FC236}">
                    <a16:creationId xmlns:a16="http://schemas.microsoft.com/office/drawing/2014/main" xmlns="" id="{517EB3A6-AD83-48BB-B13E-EA4682F8971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56132" y="5291953"/>
                <a:ext cx="249599" cy="1384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N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4162</a:t>
                </a:r>
                <a:endParaRPr kumimoji="0" lang="en-US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69" name="Rectangle 3185">
                <a:extLst>
                  <a:ext uri="{FF2B5EF4-FFF2-40B4-BE49-F238E27FC236}">
                    <a16:creationId xmlns:a16="http://schemas.microsoft.com/office/drawing/2014/main" xmlns="" id="{AC5C1E00-9FCF-4178-85D9-476221371D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61751" y="5438127"/>
                <a:ext cx="249599" cy="1384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N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4146</a:t>
                </a:r>
                <a:endParaRPr kumimoji="0" lang="en-US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70" name="Rectangle 3171">
                <a:extLst>
                  <a:ext uri="{FF2B5EF4-FFF2-40B4-BE49-F238E27FC236}">
                    <a16:creationId xmlns:a16="http://schemas.microsoft.com/office/drawing/2014/main" xmlns="" id="{0BFF58DF-95C3-4805-88C8-120F634B0A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94689" y="5291953"/>
                <a:ext cx="249599" cy="1384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N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4156</a:t>
                </a:r>
                <a:endParaRPr kumimoji="0" lang="en-US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71" name="Rectangle 3187">
                <a:extLst>
                  <a:ext uri="{FF2B5EF4-FFF2-40B4-BE49-F238E27FC236}">
                    <a16:creationId xmlns:a16="http://schemas.microsoft.com/office/drawing/2014/main" xmlns="" id="{3191ED60-D67C-42B1-96E4-BA91333A7E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98435" y="5438127"/>
                <a:ext cx="249599" cy="1384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N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4135</a:t>
                </a:r>
                <a:endParaRPr kumimoji="0" lang="en-US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72" name="Rectangle 3173">
                <a:extLst>
                  <a:ext uri="{FF2B5EF4-FFF2-40B4-BE49-F238E27FC236}">
                    <a16:creationId xmlns:a16="http://schemas.microsoft.com/office/drawing/2014/main" xmlns="" id="{F8361844-DD09-4274-BF50-EB7F1F8F25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33247" y="5291953"/>
                <a:ext cx="249599" cy="1384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N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4143</a:t>
                </a:r>
                <a:endParaRPr kumimoji="0" lang="en-US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73" name="Rectangle 3189">
                <a:extLst>
                  <a:ext uri="{FF2B5EF4-FFF2-40B4-BE49-F238E27FC236}">
                    <a16:creationId xmlns:a16="http://schemas.microsoft.com/office/drawing/2014/main" xmlns="" id="{0E19718C-5A91-44FE-BF50-AEBD6009E5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35119" y="5438127"/>
                <a:ext cx="249599" cy="1384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N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4125</a:t>
                </a:r>
                <a:endParaRPr kumimoji="0" lang="en-US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74" name="Rectangle 3173">
                <a:extLst>
                  <a:ext uri="{FF2B5EF4-FFF2-40B4-BE49-F238E27FC236}">
                    <a16:creationId xmlns:a16="http://schemas.microsoft.com/office/drawing/2014/main" xmlns="" id="{DAB9186D-2D9D-4EAD-95AF-7AC209C412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06689" y="5291953"/>
                <a:ext cx="249599" cy="1384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4103</a:t>
                </a:r>
              </a:p>
            </p:txBody>
          </p:sp>
          <p:sp>
            <p:nvSpPr>
              <p:cNvPr id="275" name="Rectangle 3189">
                <a:extLst>
                  <a:ext uri="{FF2B5EF4-FFF2-40B4-BE49-F238E27FC236}">
                    <a16:creationId xmlns:a16="http://schemas.microsoft.com/office/drawing/2014/main" xmlns="" id="{DD78DBA2-DAA2-48C6-9A56-C75655EF58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06689" y="5438127"/>
                <a:ext cx="249599" cy="1384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N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4072</a:t>
                </a:r>
                <a:endParaRPr kumimoji="0" lang="en-US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76" name="Rectangle 3168">
                <a:extLst>
                  <a:ext uri="{FF2B5EF4-FFF2-40B4-BE49-F238E27FC236}">
                    <a16:creationId xmlns:a16="http://schemas.microsoft.com/office/drawing/2014/main" xmlns="" id="{4D9E52D9-2454-4DF6-8BBD-619B747226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0890" y="5291953"/>
                <a:ext cx="982038" cy="1384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N" sz="9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6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SCAD - Reference</a:t>
                </a:r>
                <a:endParaRPr kumimoji="0" lang="en-US" alt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77" name="Rectangle 3168">
                <a:extLst>
                  <a:ext uri="{FF2B5EF4-FFF2-40B4-BE49-F238E27FC236}">
                    <a16:creationId xmlns:a16="http://schemas.microsoft.com/office/drawing/2014/main" xmlns="" id="{17EAA78B-A670-476E-92BC-F5152DADE1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9443" y="5131933"/>
                <a:ext cx="803486" cy="1384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N" sz="9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Number at risk</a:t>
                </a:r>
                <a:endParaRPr kumimoji="0" lang="en-US" alt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78" name="Rectangle 3168">
                <a:extLst>
                  <a:ext uri="{FF2B5EF4-FFF2-40B4-BE49-F238E27FC236}">
                    <a16:creationId xmlns:a16="http://schemas.microsoft.com/office/drawing/2014/main" xmlns="" id="{A5A82902-600E-4163-AFFC-83E3EDCA32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5094" y="5438127"/>
                <a:ext cx="1147836" cy="1384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N" sz="9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SCAD - Experimental</a:t>
                </a:r>
                <a:endParaRPr kumimoji="0" lang="en-US" alt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</p:grpSp>
      <p:cxnSp>
        <p:nvCxnSpPr>
          <p:cNvPr id="304" name="Straight Connector 303">
            <a:extLst>
              <a:ext uri="{FF2B5EF4-FFF2-40B4-BE49-F238E27FC236}">
                <a16:creationId xmlns:a16="http://schemas.microsoft.com/office/drawing/2014/main" xmlns="" id="{FF6010D6-FC15-4360-B811-2241A9338DF8}"/>
              </a:ext>
            </a:extLst>
          </p:cNvPr>
          <p:cNvCxnSpPr>
            <a:cxnSpLocks/>
          </p:cNvCxnSpPr>
          <p:nvPr/>
        </p:nvCxnSpPr>
        <p:spPr>
          <a:xfrm>
            <a:off x="6096000" y="1560104"/>
            <a:ext cx="0" cy="4232203"/>
          </a:xfrm>
          <a:prstGeom prst="line">
            <a:avLst/>
          </a:prstGeom>
          <a:ln>
            <a:solidFill>
              <a:schemeClr val="tx2">
                <a:lumMod val="20000"/>
                <a:lumOff val="8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5" name="Group 194">
            <a:extLst>
              <a:ext uri="{FF2B5EF4-FFF2-40B4-BE49-F238E27FC236}">
                <a16:creationId xmlns:a16="http://schemas.microsoft.com/office/drawing/2014/main" xmlns="" id="{52302EC6-ED25-4C0B-A46D-05DADC768DFE}"/>
              </a:ext>
            </a:extLst>
          </p:cNvPr>
          <p:cNvGrpSpPr/>
          <p:nvPr/>
        </p:nvGrpSpPr>
        <p:grpSpPr>
          <a:xfrm>
            <a:off x="3473060" y="6012348"/>
            <a:ext cx="5245881" cy="261610"/>
            <a:chOff x="3447413" y="5987131"/>
            <a:chExt cx="5245881" cy="261610"/>
          </a:xfrm>
        </p:grpSpPr>
        <p:grpSp>
          <p:nvGrpSpPr>
            <p:cNvPr id="196" name="Group 195">
              <a:extLst>
                <a:ext uri="{FF2B5EF4-FFF2-40B4-BE49-F238E27FC236}">
                  <a16:creationId xmlns:a16="http://schemas.microsoft.com/office/drawing/2014/main" xmlns="" id="{E8C95C66-911C-47D9-BDA3-AF763DE0F78E}"/>
                </a:ext>
              </a:extLst>
            </p:cNvPr>
            <p:cNvGrpSpPr/>
            <p:nvPr/>
          </p:nvGrpSpPr>
          <p:grpSpPr>
            <a:xfrm>
              <a:off x="3590147" y="5987131"/>
              <a:ext cx="5103147" cy="261610"/>
              <a:chOff x="3454224" y="5942664"/>
              <a:chExt cx="5103147" cy="261610"/>
            </a:xfrm>
          </p:grpSpPr>
          <p:sp>
            <p:nvSpPr>
              <p:cNvPr id="199" name="TextBox 198">
                <a:extLst>
                  <a:ext uri="{FF2B5EF4-FFF2-40B4-BE49-F238E27FC236}">
                    <a16:creationId xmlns:a16="http://schemas.microsoft.com/office/drawing/2014/main" xmlns="" id="{5E893C00-948C-4420-AC69-E0E8556B893D}"/>
                  </a:ext>
                </a:extLst>
              </p:cNvPr>
              <p:cNvSpPr txBox="1"/>
              <p:nvPr/>
            </p:nvSpPr>
            <p:spPr>
              <a:xfrm>
                <a:off x="6225441" y="5942664"/>
                <a:ext cx="2331930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b="1" dirty="0"/>
                  <a:t>Reference treatment strategy</a:t>
                </a:r>
              </a:p>
            </p:txBody>
          </p:sp>
          <p:sp>
            <p:nvSpPr>
              <p:cNvPr id="200" name="TextBox 199">
                <a:extLst>
                  <a:ext uri="{FF2B5EF4-FFF2-40B4-BE49-F238E27FC236}">
                    <a16:creationId xmlns:a16="http://schemas.microsoft.com/office/drawing/2014/main" xmlns="" id="{87186FBD-D3EA-4490-99EF-CADC17DBCEBE}"/>
                  </a:ext>
                </a:extLst>
              </p:cNvPr>
              <p:cNvSpPr txBox="1"/>
              <p:nvPr/>
            </p:nvSpPr>
            <p:spPr>
              <a:xfrm>
                <a:off x="3454224" y="5942664"/>
                <a:ext cx="2705472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b="1" dirty="0"/>
                  <a:t>Experimental treatment strategy</a:t>
                </a:r>
              </a:p>
            </p:txBody>
          </p:sp>
        </p:grpSp>
        <p:cxnSp>
          <p:nvCxnSpPr>
            <p:cNvPr id="197" name="Straight Connector 196">
              <a:extLst>
                <a:ext uri="{FF2B5EF4-FFF2-40B4-BE49-F238E27FC236}">
                  <a16:creationId xmlns:a16="http://schemas.microsoft.com/office/drawing/2014/main" xmlns="" id="{228D401D-C4B1-40B6-9576-FF36F3CD9D7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226609" y="6133027"/>
              <a:ext cx="182815" cy="0"/>
            </a:xfrm>
            <a:prstGeom prst="line">
              <a:avLst/>
            </a:prstGeom>
            <a:noFill/>
            <a:ln w="19050" cap="flat">
              <a:solidFill>
                <a:schemeClr val="accent6"/>
              </a:solidFill>
              <a:prstDash val="solid"/>
              <a:miter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cxnSp>
        <p:cxnSp>
          <p:nvCxnSpPr>
            <p:cNvPr id="198" name="Straight Connector 197">
              <a:extLst>
                <a:ext uri="{FF2B5EF4-FFF2-40B4-BE49-F238E27FC236}">
                  <a16:creationId xmlns:a16="http://schemas.microsoft.com/office/drawing/2014/main" xmlns="" id="{4780CEDC-5023-4838-928F-8AD68C1D47E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47413" y="6134805"/>
              <a:ext cx="182815" cy="0"/>
            </a:xfrm>
            <a:prstGeom prst="line">
              <a:avLst/>
            </a:prstGeom>
            <a:noFill/>
            <a:ln w="19050" cap="flat">
              <a:solidFill>
                <a:schemeClr val="accent1"/>
              </a:solidFill>
              <a:prstDash val="solid"/>
              <a:miter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152173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49CC833-5E2F-428E-B64F-463A1F0DFB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GLOBAL LEADERS ACS vs. SCAD Analysis: BARC 3 or 5 Bleeding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4A154335-E5F5-4137-BA41-51AA84EE9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591300"/>
            <a:ext cx="487680" cy="266700"/>
          </a:xfrm>
        </p:spPr>
        <p:txBody>
          <a:bodyPr/>
          <a:lstStyle/>
          <a:p>
            <a:pPr algn="ctr"/>
            <a:fld id="{CC7432E5-F8E0-41AE-9A6B-AD730338B005}" type="slidenum">
              <a:rPr lang="en-US" smtClean="0"/>
              <a:pPr algn="ctr"/>
              <a:t>40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94E38BBF-B8A3-4689-9804-ABFA07FBF99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ACS = acute coronary syndrome; BARC = Bleeding Academic Research Consortium; K-M = Kaplan-Meier; RR = rate ratio; SCAD = stable coronary artery disease.</a:t>
            </a:r>
          </a:p>
          <a:p>
            <a:r>
              <a:rPr lang="en-US" dirty="0"/>
              <a:t>Vranckx P et al. Presented at: TCT Conference; September 21-25, 2018; San Diego, CA.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C2CA968F-FB79-4C4E-9C17-23155233D263}"/>
              </a:ext>
            </a:extLst>
          </p:cNvPr>
          <p:cNvSpPr txBox="1"/>
          <p:nvPr/>
        </p:nvSpPr>
        <p:spPr>
          <a:xfrm>
            <a:off x="2922494" y="1250359"/>
            <a:ext cx="6347013" cy="307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Treatment by clinical presentation (ACS vs. SCAD) p-</a:t>
            </a:r>
            <a:r>
              <a:rPr lang="en-US" sz="1400" b="1" baseline="-25000" dirty="0"/>
              <a:t>interaction </a:t>
            </a:r>
            <a:r>
              <a:rPr lang="en-US" sz="1400" b="1" dirty="0"/>
              <a:t>=0.007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xmlns="" id="{3E0EDB1B-57A4-417D-B135-347DBD41F67E}"/>
              </a:ext>
            </a:extLst>
          </p:cNvPr>
          <p:cNvGrpSpPr/>
          <p:nvPr/>
        </p:nvGrpSpPr>
        <p:grpSpPr>
          <a:xfrm>
            <a:off x="6206647" y="1796851"/>
            <a:ext cx="5597350" cy="3996429"/>
            <a:chOff x="6154381" y="1796851"/>
            <a:chExt cx="5597350" cy="3996429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xmlns="" id="{48886BD4-0BFA-4E89-8519-26CB147D65A6}"/>
                </a:ext>
              </a:extLst>
            </p:cNvPr>
            <p:cNvSpPr txBox="1"/>
            <p:nvPr/>
          </p:nvSpPr>
          <p:spPr>
            <a:xfrm>
              <a:off x="8467334" y="1796851"/>
              <a:ext cx="2216196" cy="3674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SCAD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xmlns="" id="{487C7575-8D6C-4A35-9C6E-61F05013C40E}"/>
                </a:ext>
              </a:extLst>
            </p:cNvPr>
            <p:cNvSpPr txBox="1"/>
            <p:nvPr/>
          </p:nvSpPr>
          <p:spPr>
            <a:xfrm>
              <a:off x="8777309" y="3438262"/>
              <a:ext cx="2308389" cy="206210"/>
            </a:xfrm>
            <a:prstGeom prst="rect">
              <a:avLst/>
            </a:prstGeom>
            <a:noFill/>
          </p:spPr>
          <p:txBody>
            <a:bodyPr wrap="none" lIns="18288" tIns="18288" rIns="18288" bIns="18288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RR 1.32 (95% CI 0.97-1.81); p=0.08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xmlns="" id="{92B3EE95-972E-4A72-96AD-3214FFA8EF58}"/>
                </a:ext>
              </a:extLst>
            </p:cNvPr>
            <p:cNvSpPr txBox="1"/>
            <p:nvPr/>
          </p:nvSpPr>
          <p:spPr>
            <a:xfrm>
              <a:off x="6927137" y="2529840"/>
              <a:ext cx="254588" cy="183896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xmlns="" id="{B3482194-3919-4DC9-8C8D-6734AB131B7B}"/>
                </a:ext>
              </a:extLst>
            </p:cNvPr>
            <p:cNvSpPr txBox="1"/>
            <p:nvPr/>
          </p:nvSpPr>
          <p:spPr>
            <a:xfrm rot="16200000">
              <a:off x="5564325" y="3316393"/>
              <a:ext cx="2886712" cy="2215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18288" tIns="18288" rIns="18288" bIns="18288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BARC 3 or 5 Bleeding (K-M%)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xmlns="" id="{B3D832CE-849C-453D-92BB-0C1B91331213}"/>
                </a:ext>
              </a:extLst>
            </p:cNvPr>
            <p:cNvSpPr txBox="1"/>
            <p:nvPr/>
          </p:nvSpPr>
          <p:spPr>
            <a:xfrm flipH="1">
              <a:off x="7079947" y="4746232"/>
              <a:ext cx="229393" cy="236934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0</a:t>
              </a:r>
              <a:endParaRPr kumimoji="0" lang="en-I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xmlns="" id="{EAB5754A-2A2A-4213-B96C-6E4937604AD5}"/>
                </a:ext>
              </a:extLst>
            </p:cNvPr>
            <p:cNvSpPr txBox="1"/>
            <p:nvPr/>
          </p:nvSpPr>
          <p:spPr>
            <a:xfrm flipH="1">
              <a:off x="7079947" y="4164513"/>
              <a:ext cx="229393" cy="236934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2</a:t>
              </a:r>
              <a:endParaRPr kumimoji="0" lang="en-I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xmlns="" id="{5962AACA-F1BF-455D-9506-58023C3175F4}"/>
                </a:ext>
              </a:extLst>
            </p:cNvPr>
            <p:cNvSpPr txBox="1"/>
            <p:nvPr/>
          </p:nvSpPr>
          <p:spPr>
            <a:xfrm flipH="1">
              <a:off x="7079947" y="3873652"/>
              <a:ext cx="229393" cy="236934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3</a:t>
              </a:r>
              <a:endParaRPr kumimoji="0" lang="en-I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xmlns="" id="{39081F60-F4C1-4910-AFA7-A833F4917817}"/>
                </a:ext>
              </a:extLst>
            </p:cNvPr>
            <p:cNvSpPr txBox="1"/>
            <p:nvPr/>
          </p:nvSpPr>
          <p:spPr>
            <a:xfrm flipH="1">
              <a:off x="7079947" y="3582791"/>
              <a:ext cx="229393" cy="236934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4</a:t>
              </a:r>
              <a:endParaRPr kumimoji="0" lang="en-I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xmlns="" id="{70DD1FED-AF67-46C5-ACF3-E28CC4B202AD}"/>
                </a:ext>
              </a:extLst>
            </p:cNvPr>
            <p:cNvSpPr txBox="1"/>
            <p:nvPr/>
          </p:nvSpPr>
          <p:spPr>
            <a:xfrm flipH="1">
              <a:off x="7079947" y="3291930"/>
              <a:ext cx="229393" cy="236934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5</a:t>
              </a:r>
              <a:endParaRPr kumimoji="0" lang="en-I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xmlns="" id="{DD1329BC-328F-43B7-85C8-8FE5DB6B97E1}"/>
                </a:ext>
              </a:extLst>
            </p:cNvPr>
            <p:cNvSpPr txBox="1"/>
            <p:nvPr/>
          </p:nvSpPr>
          <p:spPr>
            <a:xfrm flipH="1">
              <a:off x="7079947" y="3001069"/>
              <a:ext cx="229393" cy="236934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6</a:t>
              </a:r>
              <a:endParaRPr kumimoji="0" lang="en-I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xmlns="" id="{070DC19F-5548-4462-A1AD-8ECB62BE4B64}"/>
                </a:ext>
              </a:extLst>
            </p:cNvPr>
            <p:cNvSpPr txBox="1"/>
            <p:nvPr/>
          </p:nvSpPr>
          <p:spPr>
            <a:xfrm flipH="1">
              <a:off x="7079947" y="2710209"/>
              <a:ext cx="229393" cy="236934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7</a:t>
              </a:r>
              <a:endParaRPr kumimoji="0" lang="en-I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xmlns="" id="{FCE888DF-07A6-4EEF-A4B0-1F06F276BED1}"/>
                </a:ext>
              </a:extLst>
            </p:cNvPr>
            <p:cNvSpPr txBox="1"/>
            <p:nvPr/>
          </p:nvSpPr>
          <p:spPr>
            <a:xfrm flipH="1">
              <a:off x="7079947" y="2419348"/>
              <a:ext cx="229393" cy="236934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8</a:t>
              </a:r>
              <a:endParaRPr kumimoji="0" lang="en-I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xmlns="" id="{73735B6A-D8F2-467C-BF2A-C9FD248A93E8}"/>
                </a:ext>
              </a:extLst>
            </p:cNvPr>
            <p:cNvSpPr txBox="1"/>
            <p:nvPr/>
          </p:nvSpPr>
          <p:spPr>
            <a:xfrm flipH="1">
              <a:off x="7079947" y="2128487"/>
              <a:ext cx="229393" cy="236934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9</a:t>
              </a:r>
              <a:endParaRPr kumimoji="0" lang="en-I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xmlns="" id="{C1394DF5-2FBD-445D-8B2D-A465B590A668}"/>
                </a:ext>
              </a:extLst>
            </p:cNvPr>
            <p:cNvSpPr txBox="1"/>
            <p:nvPr/>
          </p:nvSpPr>
          <p:spPr>
            <a:xfrm flipH="1">
              <a:off x="6958431" y="1837626"/>
              <a:ext cx="350909" cy="236934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10</a:t>
              </a:r>
              <a:endParaRPr kumimoji="0" lang="en-I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xmlns="" id="{7654837E-1C75-4A4D-8DA3-8ED72166F82B}"/>
                </a:ext>
              </a:extLst>
            </p:cNvPr>
            <p:cNvSpPr txBox="1"/>
            <p:nvPr/>
          </p:nvSpPr>
          <p:spPr>
            <a:xfrm flipH="1">
              <a:off x="7079947" y="4455374"/>
              <a:ext cx="229393" cy="236934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1</a:t>
              </a:r>
              <a:endParaRPr kumimoji="0" lang="en-I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xmlns="" id="{E3617F9D-035E-44EF-BD0F-7D379D0342D0}"/>
                </a:ext>
              </a:extLst>
            </p:cNvPr>
            <p:cNvSpPr txBox="1"/>
            <p:nvPr/>
          </p:nvSpPr>
          <p:spPr>
            <a:xfrm flipH="1">
              <a:off x="7488941" y="5069766"/>
              <a:ext cx="85584" cy="1261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0</a:t>
              </a:r>
              <a:endParaRPr kumimoji="0" lang="en-IN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xmlns="" id="{3AB43C81-E13E-434F-A706-5AD0E9A8CB36}"/>
                </a:ext>
              </a:extLst>
            </p:cNvPr>
            <p:cNvSpPr txBox="1"/>
            <p:nvPr/>
          </p:nvSpPr>
          <p:spPr>
            <a:xfrm flipH="1">
              <a:off x="7770591" y="5069766"/>
              <a:ext cx="191506" cy="1261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60 </a:t>
              </a:r>
              <a:endParaRPr kumimoji="0" lang="en-IN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xmlns="" id="{552EB5F8-436C-45D3-910E-E3193235498F}"/>
                </a:ext>
              </a:extLst>
            </p:cNvPr>
            <p:cNvSpPr txBox="1"/>
            <p:nvPr/>
          </p:nvSpPr>
          <p:spPr>
            <a:xfrm flipH="1">
              <a:off x="8062266" y="5069766"/>
              <a:ext cx="272000" cy="1261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120</a:t>
              </a:r>
              <a:endParaRPr kumimoji="0" lang="en-IN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xmlns="" id="{6041B275-B4DB-4E3A-A51A-08A12226152E}"/>
                </a:ext>
              </a:extLst>
            </p:cNvPr>
            <p:cNvSpPr txBox="1"/>
            <p:nvPr/>
          </p:nvSpPr>
          <p:spPr>
            <a:xfrm flipH="1">
              <a:off x="8394602" y="5069766"/>
              <a:ext cx="272000" cy="1261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180</a:t>
              </a:r>
              <a:endParaRPr kumimoji="0" lang="en-IN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xmlns="" id="{BCEE585F-D4B0-46BC-84FC-DD65AEF1D88B}"/>
                </a:ext>
              </a:extLst>
            </p:cNvPr>
            <p:cNvSpPr txBox="1"/>
            <p:nvPr/>
          </p:nvSpPr>
          <p:spPr>
            <a:xfrm flipH="1">
              <a:off x="8726938" y="5069766"/>
              <a:ext cx="272000" cy="1261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240</a:t>
              </a:r>
              <a:endParaRPr kumimoji="0" lang="en-IN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xmlns="" id="{D3855FE6-038D-4083-9E70-9EA23E840D4C}"/>
                </a:ext>
              </a:extLst>
            </p:cNvPr>
            <p:cNvSpPr txBox="1"/>
            <p:nvPr/>
          </p:nvSpPr>
          <p:spPr>
            <a:xfrm flipH="1">
              <a:off x="9059274" y="5069766"/>
              <a:ext cx="272000" cy="1261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300</a:t>
              </a:r>
              <a:endParaRPr kumimoji="0" lang="en-IN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xmlns="" id="{FBE35EFD-08CF-47F0-A566-0AD44C6CC501}"/>
                </a:ext>
              </a:extLst>
            </p:cNvPr>
            <p:cNvSpPr txBox="1"/>
            <p:nvPr/>
          </p:nvSpPr>
          <p:spPr>
            <a:xfrm flipH="1">
              <a:off x="9393193" y="5069766"/>
              <a:ext cx="272000" cy="1261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360</a:t>
              </a:r>
              <a:endParaRPr kumimoji="0" lang="en-IN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xmlns="" id="{AAA50D08-5EE6-40AB-8337-4B3185776F49}"/>
                </a:ext>
              </a:extLst>
            </p:cNvPr>
            <p:cNvSpPr txBox="1"/>
            <p:nvPr/>
          </p:nvSpPr>
          <p:spPr>
            <a:xfrm flipH="1">
              <a:off x="9733863" y="5069766"/>
              <a:ext cx="272000" cy="1261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420</a:t>
              </a:r>
              <a:endParaRPr kumimoji="0" lang="en-IN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xmlns="" id="{2C098A1A-A2B1-4EE0-82BE-09800E197C1D}"/>
                </a:ext>
              </a:extLst>
            </p:cNvPr>
            <p:cNvSpPr txBox="1"/>
            <p:nvPr/>
          </p:nvSpPr>
          <p:spPr>
            <a:xfrm flipH="1">
              <a:off x="10055481" y="5069766"/>
              <a:ext cx="272000" cy="1261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480</a:t>
              </a:r>
              <a:endParaRPr kumimoji="0" lang="en-IN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xmlns="" id="{84E2B44E-1C8E-4391-AA5E-E8C1A6C40E6C}"/>
                </a:ext>
              </a:extLst>
            </p:cNvPr>
            <p:cNvSpPr txBox="1"/>
            <p:nvPr/>
          </p:nvSpPr>
          <p:spPr>
            <a:xfrm flipH="1">
              <a:off x="10381862" y="5069766"/>
              <a:ext cx="272000" cy="1261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540</a:t>
              </a:r>
              <a:endParaRPr kumimoji="0" lang="en-IN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xmlns="" id="{80777957-3B17-41B5-9FD6-A52F299642A1}"/>
                </a:ext>
              </a:extLst>
            </p:cNvPr>
            <p:cNvSpPr txBox="1"/>
            <p:nvPr/>
          </p:nvSpPr>
          <p:spPr>
            <a:xfrm flipH="1">
              <a:off x="10717769" y="5069766"/>
              <a:ext cx="272000" cy="1261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600</a:t>
              </a:r>
              <a:endParaRPr kumimoji="0" lang="en-IN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xmlns="" id="{6A4AFD3A-C0B3-47AC-A795-4987A6ECC334}"/>
                </a:ext>
              </a:extLst>
            </p:cNvPr>
            <p:cNvSpPr txBox="1"/>
            <p:nvPr/>
          </p:nvSpPr>
          <p:spPr>
            <a:xfrm flipH="1">
              <a:off x="11053676" y="5069766"/>
              <a:ext cx="272000" cy="1261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660</a:t>
              </a:r>
              <a:endParaRPr kumimoji="0" lang="en-IN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xmlns="" id="{415325F6-3C17-4A8C-89BA-09D7D37AB307}"/>
                </a:ext>
              </a:extLst>
            </p:cNvPr>
            <p:cNvSpPr txBox="1"/>
            <p:nvPr/>
          </p:nvSpPr>
          <p:spPr>
            <a:xfrm flipH="1">
              <a:off x="11437215" y="5069766"/>
              <a:ext cx="272000" cy="1261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730</a:t>
              </a:r>
              <a:endParaRPr kumimoji="0" lang="en-IN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xmlns="" id="{A6DB2298-2F15-4310-B98A-EC95F781CF31}"/>
                </a:ext>
              </a:extLst>
            </p:cNvPr>
            <p:cNvSpPr txBox="1"/>
            <p:nvPr/>
          </p:nvSpPr>
          <p:spPr>
            <a:xfrm>
              <a:off x="8206640" y="5246356"/>
              <a:ext cx="2886712" cy="2215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18288" tIns="18288" rIns="18288" bIns="18288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Days Since Index Procedure</a:t>
              </a:r>
            </a:p>
          </p:txBody>
        </p: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xmlns="" id="{0E0AD769-B9C9-4511-8EC3-4A2935059C32}"/>
                </a:ext>
              </a:extLst>
            </p:cNvPr>
            <p:cNvGrpSpPr/>
            <p:nvPr/>
          </p:nvGrpSpPr>
          <p:grpSpPr>
            <a:xfrm>
              <a:off x="6154381" y="5348587"/>
              <a:ext cx="5597350" cy="444693"/>
              <a:chOff x="95094" y="5131933"/>
              <a:chExt cx="5566669" cy="444693"/>
            </a:xfrm>
          </p:grpSpPr>
          <p:sp>
            <p:nvSpPr>
              <p:cNvPr id="94" name="Rectangle 3168">
                <a:extLst>
                  <a:ext uri="{FF2B5EF4-FFF2-40B4-BE49-F238E27FC236}">
                    <a16:creationId xmlns:a16="http://schemas.microsoft.com/office/drawing/2014/main" xmlns="" id="{646341F0-F46B-4EFC-BC45-D7561A3C5B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31592" y="5291953"/>
                <a:ext cx="249599" cy="1384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N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4251</a:t>
                </a:r>
                <a:endParaRPr kumimoji="0" lang="en-US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95" name="Rectangle 3183">
                <a:extLst>
                  <a:ext uri="{FF2B5EF4-FFF2-40B4-BE49-F238E27FC236}">
                    <a16:creationId xmlns:a16="http://schemas.microsoft.com/office/drawing/2014/main" xmlns="" id="{24BB2123-4263-4CBB-8113-096BE7D78E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31592" y="5438127"/>
                <a:ext cx="249599" cy="1384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N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4230</a:t>
                </a:r>
                <a:endParaRPr kumimoji="0" lang="en-US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96" name="Rectangle 3169">
                <a:extLst>
                  <a:ext uri="{FF2B5EF4-FFF2-40B4-BE49-F238E27FC236}">
                    <a16:creationId xmlns:a16="http://schemas.microsoft.com/office/drawing/2014/main" xmlns="" id="{2EE4DD4C-5D44-4A1F-956B-8C0D3F32EE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70150" y="5291953"/>
                <a:ext cx="255074" cy="1384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N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4199</a:t>
                </a:r>
                <a:endParaRPr kumimoji="0" lang="en-US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97" name="Rectangle 3185">
                <a:extLst>
                  <a:ext uri="{FF2B5EF4-FFF2-40B4-BE49-F238E27FC236}">
                    <a16:creationId xmlns:a16="http://schemas.microsoft.com/office/drawing/2014/main" xmlns="" id="{81B04981-3A62-40BC-9E63-0B4909A07E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68276" y="5438127"/>
                <a:ext cx="255074" cy="1384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N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4144</a:t>
                </a:r>
                <a:endParaRPr kumimoji="0" lang="en-US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98" name="Rectangle 3171">
                <a:extLst>
                  <a:ext uri="{FF2B5EF4-FFF2-40B4-BE49-F238E27FC236}">
                    <a16:creationId xmlns:a16="http://schemas.microsoft.com/office/drawing/2014/main" xmlns="" id="{C68BC219-6073-4E5B-8AF2-4967097993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08707" y="5291953"/>
                <a:ext cx="255074" cy="1384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N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4177</a:t>
                </a:r>
                <a:endParaRPr kumimoji="0" lang="en-US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99" name="Rectangle 3187">
                <a:extLst>
                  <a:ext uri="{FF2B5EF4-FFF2-40B4-BE49-F238E27FC236}">
                    <a16:creationId xmlns:a16="http://schemas.microsoft.com/office/drawing/2014/main" xmlns="" id="{BCE08FBD-DB38-4823-973D-0900A325D1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04960" y="5438127"/>
                <a:ext cx="255074" cy="1384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N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4122</a:t>
                </a:r>
                <a:endParaRPr kumimoji="0" lang="en-US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00" name="Rectangle 3173">
                <a:extLst>
                  <a:ext uri="{FF2B5EF4-FFF2-40B4-BE49-F238E27FC236}">
                    <a16:creationId xmlns:a16="http://schemas.microsoft.com/office/drawing/2014/main" xmlns="" id="{0202C257-BA06-47DE-BCB2-E1977B21A9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47265" y="5291953"/>
                <a:ext cx="255074" cy="1384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N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4165</a:t>
                </a:r>
                <a:endParaRPr kumimoji="0" lang="en-US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01" name="Rectangle 3189">
                <a:extLst>
                  <a:ext uri="{FF2B5EF4-FFF2-40B4-BE49-F238E27FC236}">
                    <a16:creationId xmlns:a16="http://schemas.microsoft.com/office/drawing/2014/main" xmlns="" id="{B8642808-65B3-434D-99FF-9F8438AD20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41644" y="5438127"/>
                <a:ext cx="255074" cy="1384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N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4104</a:t>
                </a:r>
                <a:endParaRPr kumimoji="0" lang="en-US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02" name="Rectangle 3175">
                <a:extLst>
                  <a:ext uri="{FF2B5EF4-FFF2-40B4-BE49-F238E27FC236}">
                    <a16:creationId xmlns:a16="http://schemas.microsoft.com/office/drawing/2014/main" xmlns="" id="{4CB67430-3D7E-45BF-9776-EDEFB30F25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85822" y="5291953"/>
                <a:ext cx="255074" cy="1384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N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4147</a:t>
                </a:r>
                <a:endParaRPr kumimoji="0" lang="en-US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03" name="Rectangle 3191">
                <a:extLst>
                  <a:ext uri="{FF2B5EF4-FFF2-40B4-BE49-F238E27FC236}">
                    <a16:creationId xmlns:a16="http://schemas.microsoft.com/office/drawing/2014/main" xmlns="" id="{4CE7D5CD-B02A-410C-AD7E-257CC7FF3D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78328" y="5438127"/>
                <a:ext cx="255074" cy="1384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N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4086</a:t>
                </a:r>
                <a:endParaRPr kumimoji="0" lang="en-US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04" name="Rectangle 3177">
                <a:extLst>
                  <a:ext uri="{FF2B5EF4-FFF2-40B4-BE49-F238E27FC236}">
                    <a16:creationId xmlns:a16="http://schemas.microsoft.com/office/drawing/2014/main" xmlns="" id="{B781F279-FDA1-4058-91CE-2157441832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24380" y="5291953"/>
                <a:ext cx="255074" cy="1384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N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4134</a:t>
                </a:r>
                <a:endParaRPr kumimoji="0" lang="en-US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05" name="Rectangle 3193">
                <a:extLst>
                  <a:ext uri="{FF2B5EF4-FFF2-40B4-BE49-F238E27FC236}">
                    <a16:creationId xmlns:a16="http://schemas.microsoft.com/office/drawing/2014/main" xmlns="" id="{B855C9F0-0CBB-43BC-BB7A-48518C6F49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15013" y="5438127"/>
                <a:ext cx="255074" cy="1384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N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4076</a:t>
                </a:r>
                <a:endParaRPr kumimoji="0" lang="en-US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06" name="Rectangle 3179">
                <a:extLst>
                  <a:ext uri="{FF2B5EF4-FFF2-40B4-BE49-F238E27FC236}">
                    <a16:creationId xmlns:a16="http://schemas.microsoft.com/office/drawing/2014/main" xmlns="" id="{3B33F617-1DCE-4E7A-BADC-176BEDD7CA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62937" y="5291953"/>
                <a:ext cx="255074" cy="1384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N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4116</a:t>
                </a:r>
                <a:endParaRPr kumimoji="0" lang="en-US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07" name="Rectangle 3195">
                <a:extLst>
                  <a:ext uri="{FF2B5EF4-FFF2-40B4-BE49-F238E27FC236}">
                    <a16:creationId xmlns:a16="http://schemas.microsoft.com/office/drawing/2014/main" xmlns="" id="{5592EE73-B639-421F-9619-44D77CE7B5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74177" y="5438127"/>
                <a:ext cx="255074" cy="1384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N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4063</a:t>
                </a:r>
                <a:endParaRPr kumimoji="0" lang="en-US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08" name="Rectangle 3181">
                <a:extLst>
                  <a:ext uri="{FF2B5EF4-FFF2-40B4-BE49-F238E27FC236}">
                    <a16:creationId xmlns:a16="http://schemas.microsoft.com/office/drawing/2014/main" xmlns="" id="{63B68146-5591-432E-BAE4-207292BD08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23976" y="5291953"/>
                <a:ext cx="255074" cy="1384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4091</a:t>
                </a:r>
              </a:p>
            </p:txBody>
          </p:sp>
          <p:sp>
            <p:nvSpPr>
              <p:cNvPr id="109" name="Rectangle 3197">
                <a:extLst>
                  <a:ext uri="{FF2B5EF4-FFF2-40B4-BE49-F238E27FC236}">
                    <a16:creationId xmlns:a16="http://schemas.microsoft.com/office/drawing/2014/main" xmlns="" id="{B2BD223F-71DC-474C-934F-9AE9B1A52E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33342" y="5438127"/>
                <a:ext cx="255074" cy="1384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N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4040</a:t>
                </a:r>
                <a:endParaRPr kumimoji="0" lang="en-US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10" name="Rectangle 3168">
                <a:extLst>
                  <a:ext uri="{FF2B5EF4-FFF2-40B4-BE49-F238E27FC236}">
                    <a16:creationId xmlns:a16="http://schemas.microsoft.com/office/drawing/2014/main" xmlns="" id="{4330D0CB-92D6-4433-A0D7-A0CBBD8C0F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17574" y="5291953"/>
                <a:ext cx="255074" cy="1384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N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4080</a:t>
                </a:r>
                <a:endParaRPr kumimoji="0" lang="en-US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11" name="Rectangle 3183">
                <a:extLst>
                  <a:ext uri="{FF2B5EF4-FFF2-40B4-BE49-F238E27FC236}">
                    <a16:creationId xmlns:a16="http://schemas.microsoft.com/office/drawing/2014/main" xmlns="" id="{F4834655-E2E2-48C5-91F6-9EF0324DED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25067" y="5438127"/>
                <a:ext cx="255074" cy="1384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N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4023</a:t>
                </a:r>
                <a:endParaRPr kumimoji="0" lang="en-US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12" name="Rectangle 3169">
                <a:extLst>
                  <a:ext uri="{FF2B5EF4-FFF2-40B4-BE49-F238E27FC236}">
                    <a16:creationId xmlns:a16="http://schemas.microsoft.com/office/drawing/2014/main" xmlns="" id="{740F0AC6-058C-41F3-8561-00C4355607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56132" y="5291953"/>
                <a:ext cx="255074" cy="1384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N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4064</a:t>
                </a:r>
                <a:endParaRPr kumimoji="0" lang="en-US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13" name="Rectangle 3185">
                <a:extLst>
                  <a:ext uri="{FF2B5EF4-FFF2-40B4-BE49-F238E27FC236}">
                    <a16:creationId xmlns:a16="http://schemas.microsoft.com/office/drawing/2014/main" xmlns="" id="{4BBB5851-8F1C-41CC-86BE-911BBCAEEB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61751" y="5438127"/>
                <a:ext cx="255074" cy="1384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N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4009</a:t>
                </a:r>
                <a:endParaRPr kumimoji="0" lang="en-US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14" name="Rectangle 3171">
                <a:extLst>
                  <a:ext uri="{FF2B5EF4-FFF2-40B4-BE49-F238E27FC236}">
                    <a16:creationId xmlns:a16="http://schemas.microsoft.com/office/drawing/2014/main" xmlns="" id="{8B72FE44-CBCC-421F-8EE7-56AFC69589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94689" y="5291953"/>
                <a:ext cx="255074" cy="1384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N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4054</a:t>
                </a:r>
                <a:endParaRPr kumimoji="0" lang="en-US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15" name="Rectangle 3187">
                <a:extLst>
                  <a:ext uri="{FF2B5EF4-FFF2-40B4-BE49-F238E27FC236}">
                    <a16:creationId xmlns:a16="http://schemas.microsoft.com/office/drawing/2014/main" xmlns="" id="{A4CFB266-1232-4127-BB02-974A967D75B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98435" y="5438127"/>
                <a:ext cx="255074" cy="1384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N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3987</a:t>
                </a:r>
                <a:endParaRPr kumimoji="0" lang="en-US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16" name="Rectangle 3173">
                <a:extLst>
                  <a:ext uri="{FF2B5EF4-FFF2-40B4-BE49-F238E27FC236}">
                    <a16:creationId xmlns:a16="http://schemas.microsoft.com/office/drawing/2014/main" xmlns="" id="{AA23035C-2646-4E27-99AD-B226BC3C4E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33247" y="5291953"/>
                <a:ext cx="255074" cy="1384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N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4042</a:t>
                </a:r>
                <a:endParaRPr kumimoji="0" lang="en-US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17" name="Rectangle 3189">
                <a:extLst>
                  <a:ext uri="{FF2B5EF4-FFF2-40B4-BE49-F238E27FC236}">
                    <a16:creationId xmlns:a16="http://schemas.microsoft.com/office/drawing/2014/main" xmlns="" id="{7057B7BA-AC08-4D58-BCE0-567562A2FD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35119" y="5438127"/>
                <a:ext cx="255074" cy="1384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N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3970</a:t>
                </a:r>
                <a:endParaRPr kumimoji="0" lang="en-US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18" name="Rectangle 3173">
                <a:extLst>
                  <a:ext uri="{FF2B5EF4-FFF2-40B4-BE49-F238E27FC236}">
                    <a16:creationId xmlns:a16="http://schemas.microsoft.com/office/drawing/2014/main" xmlns="" id="{9874A3EB-1AB7-474F-BE69-3A44AF7F6C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06689" y="5291953"/>
                <a:ext cx="255074" cy="1384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3995</a:t>
                </a:r>
              </a:p>
            </p:txBody>
          </p:sp>
          <p:sp>
            <p:nvSpPr>
              <p:cNvPr id="119" name="Rectangle 3189">
                <a:extLst>
                  <a:ext uri="{FF2B5EF4-FFF2-40B4-BE49-F238E27FC236}">
                    <a16:creationId xmlns:a16="http://schemas.microsoft.com/office/drawing/2014/main" xmlns="" id="{F84A9416-0606-4F91-82FB-FEA60751036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06689" y="5438127"/>
                <a:ext cx="255074" cy="1384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N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3903</a:t>
                </a:r>
                <a:endParaRPr kumimoji="0" lang="en-US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20" name="Rectangle 3168">
                <a:extLst>
                  <a:ext uri="{FF2B5EF4-FFF2-40B4-BE49-F238E27FC236}">
                    <a16:creationId xmlns:a16="http://schemas.microsoft.com/office/drawing/2014/main" xmlns="" id="{FE035D80-2051-4F53-92FF-00EA1B6BF57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0890" y="5291953"/>
                <a:ext cx="982038" cy="1384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N" sz="9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6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SCAD - Reference</a:t>
                </a:r>
                <a:endParaRPr kumimoji="0" lang="en-US" alt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21" name="Rectangle 3168">
                <a:extLst>
                  <a:ext uri="{FF2B5EF4-FFF2-40B4-BE49-F238E27FC236}">
                    <a16:creationId xmlns:a16="http://schemas.microsoft.com/office/drawing/2014/main" xmlns="" id="{1940C637-CB17-40BE-A6ED-ED5158AFFF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9443" y="5131933"/>
                <a:ext cx="803486" cy="1384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N" sz="9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Number at risk</a:t>
                </a:r>
                <a:endParaRPr kumimoji="0" lang="en-US" alt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22" name="Rectangle 3168">
                <a:extLst>
                  <a:ext uri="{FF2B5EF4-FFF2-40B4-BE49-F238E27FC236}">
                    <a16:creationId xmlns:a16="http://schemas.microsoft.com/office/drawing/2014/main" xmlns="" id="{FFFFACC7-8A86-4176-AA2C-5D5612ED8C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5094" y="5438127"/>
                <a:ext cx="1147836" cy="1384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N" sz="9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SCAD - Experimental</a:t>
                </a:r>
                <a:endParaRPr kumimoji="0" lang="en-US" alt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xmlns="" id="{D847D9C6-A992-47D6-AF84-517A8DE4A031}"/>
                </a:ext>
              </a:extLst>
            </p:cNvPr>
            <p:cNvGrpSpPr/>
            <p:nvPr/>
          </p:nvGrpSpPr>
          <p:grpSpPr>
            <a:xfrm>
              <a:off x="7534951" y="4230807"/>
              <a:ext cx="4025901" cy="636588"/>
              <a:chOff x="7550150" y="4165601"/>
              <a:chExt cx="4025901" cy="636588"/>
            </a:xfrm>
          </p:grpSpPr>
          <p:sp>
            <p:nvSpPr>
              <p:cNvPr id="92" name="Freeform 25">
                <a:extLst>
                  <a:ext uri="{FF2B5EF4-FFF2-40B4-BE49-F238E27FC236}">
                    <a16:creationId xmlns:a16="http://schemas.microsoft.com/office/drawing/2014/main" xmlns="" id="{8ED19F10-7244-4104-9073-DEA47489C2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61263" y="4165601"/>
                <a:ext cx="4014788" cy="636588"/>
              </a:xfrm>
              <a:custGeom>
                <a:avLst/>
                <a:gdLst>
                  <a:gd name="T0" fmla="*/ 0 w 2529"/>
                  <a:gd name="T1" fmla="*/ 350 h 401"/>
                  <a:gd name="T2" fmla="*/ 8 w 2529"/>
                  <a:gd name="T3" fmla="*/ 330 h 401"/>
                  <a:gd name="T4" fmla="*/ 57 w 2529"/>
                  <a:gd name="T5" fmla="*/ 320 h 401"/>
                  <a:gd name="T6" fmla="*/ 78 w 2529"/>
                  <a:gd name="T7" fmla="*/ 315 h 401"/>
                  <a:gd name="T8" fmla="*/ 137 w 2529"/>
                  <a:gd name="T9" fmla="*/ 290 h 401"/>
                  <a:gd name="T10" fmla="*/ 183 w 2529"/>
                  <a:gd name="T11" fmla="*/ 284 h 401"/>
                  <a:gd name="T12" fmla="*/ 198 w 2529"/>
                  <a:gd name="T13" fmla="*/ 272 h 401"/>
                  <a:gd name="T14" fmla="*/ 332 w 2529"/>
                  <a:gd name="T15" fmla="*/ 264 h 401"/>
                  <a:gd name="T16" fmla="*/ 376 w 2529"/>
                  <a:gd name="T17" fmla="*/ 261 h 401"/>
                  <a:gd name="T18" fmla="*/ 392 w 2529"/>
                  <a:gd name="T19" fmla="*/ 254 h 401"/>
                  <a:gd name="T20" fmla="*/ 463 w 2529"/>
                  <a:gd name="T21" fmla="*/ 243 h 401"/>
                  <a:gd name="T22" fmla="*/ 481 w 2529"/>
                  <a:gd name="T23" fmla="*/ 233 h 401"/>
                  <a:gd name="T24" fmla="*/ 512 w 2529"/>
                  <a:gd name="T25" fmla="*/ 222 h 401"/>
                  <a:gd name="T26" fmla="*/ 551 w 2529"/>
                  <a:gd name="T27" fmla="*/ 216 h 401"/>
                  <a:gd name="T28" fmla="*/ 586 w 2529"/>
                  <a:gd name="T29" fmla="*/ 212 h 401"/>
                  <a:gd name="T30" fmla="*/ 652 w 2529"/>
                  <a:gd name="T31" fmla="*/ 207 h 401"/>
                  <a:gd name="T32" fmla="*/ 683 w 2529"/>
                  <a:gd name="T33" fmla="*/ 195 h 401"/>
                  <a:gd name="T34" fmla="*/ 755 w 2529"/>
                  <a:gd name="T35" fmla="*/ 190 h 401"/>
                  <a:gd name="T36" fmla="*/ 809 w 2529"/>
                  <a:gd name="T37" fmla="*/ 184 h 401"/>
                  <a:gd name="T38" fmla="*/ 842 w 2529"/>
                  <a:gd name="T39" fmla="*/ 178 h 401"/>
                  <a:gd name="T40" fmla="*/ 959 w 2529"/>
                  <a:gd name="T41" fmla="*/ 172 h 401"/>
                  <a:gd name="T42" fmla="*/ 1021 w 2529"/>
                  <a:gd name="T43" fmla="*/ 165 h 401"/>
                  <a:gd name="T44" fmla="*/ 1070 w 2529"/>
                  <a:gd name="T45" fmla="*/ 159 h 401"/>
                  <a:gd name="T46" fmla="*/ 1109 w 2529"/>
                  <a:gd name="T47" fmla="*/ 156 h 401"/>
                  <a:gd name="T48" fmla="*/ 1129 w 2529"/>
                  <a:gd name="T49" fmla="*/ 148 h 401"/>
                  <a:gd name="T50" fmla="*/ 1151 w 2529"/>
                  <a:gd name="T51" fmla="*/ 145 h 401"/>
                  <a:gd name="T52" fmla="*/ 1262 w 2529"/>
                  <a:gd name="T53" fmla="*/ 136 h 401"/>
                  <a:gd name="T54" fmla="*/ 1330 w 2529"/>
                  <a:gd name="T55" fmla="*/ 127 h 401"/>
                  <a:gd name="T56" fmla="*/ 1409 w 2529"/>
                  <a:gd name="T57" fmla="*/ 124 h 401"/>
                  <a:gd name="T58" fmla="*/ 1471 w 2529"/>
                  <a:gd name="T59" fmla="*/ 108 h 401"/>
                  <a:gd name="T60" fmla="*/ 1492 w 2529"/>
                  <a:gd name="T61" fmla="*/ 100 h 401"/>
                  <a:gd name="T62" fmla="*/ 1548 w 2529"/>
                  <a:gd name="T63" fmla="*/ 96 h 401"/>
                  <a:gd name="T64" fmla="*/ 1558 w 2529"/>
                  <a:gd name="T65" fmla="*/ 91 h 401"/>
                  <a:gd name="T66" fmla="*/ 1648 w 2529"/>
                  <a:gd name="T67" fmla="*/ 87 h 401"/>
                  <a:gd name="T68" fmla="*/ 1675 w 2529"/>
                  <a:gd name="T69" fmla="*/ 82 h 401"/>
                  <a:gd name="T70" fmla="*/ 1722 w 2529"/>
                  <a:gd name="T71" fmla="*/ 72 h 401"/>
                  <a:gd name="T72" fmla="*/ 1839 w 2529"/>
                  <a:gd name="T73" fmla="*/ 69 h 401"/>
                  <a:gd name="T74" fmla="*/ 1863 w 2529"/>
                  <a:gd name="T75" fmla="*/ 63 h 401"/>
                  <a:gd name="T76" fmla="*/ 2001 w 2529"/>
                  <a:gd name="T77" fmla="*/ 61 h 401"/>
                  <a:gd name="T78" fmla="*/ 2053 w 2529"/>
                  <a:gd name="T79" fmla="*/ 60 h 401"/>
                  <a:gd name="T80" fmla="*/ 2068 w 2529"/>
                  <a:gd name="T81" fmla="*/ 55 h 401"/>
                  <a:gd name="T82" fmla="*/ 2184 w 2529"/>
                  <a:gd name="T83" fmla="*/ 51 h 401"/>
                  <a:gd name="T84" fmla="*/ 2218 w 2529"/>
                  <a:gd name="T85" fmla="*/ 42 h 401"/>
                  <a:gd name="T86" fmla="*/ 2239 w 2529"/>
                  <a:gd name="T87" fmla="*/ 36 h 401"/>
                  <a:gd name="T88" fmla="*/ 2287 w 2529"/>
                  <a:gd name="T89" fmla="*/ 31 h 401"/>
                  <a:gd name="T90" fmla="*/ 2341 w 2529"/>
                  <a:gd name="T91" fmla="*/ 22 h 401"/>
                  <a:gd name="T92" fmla="*/ 2392 w 2529"/>
                  <a:gd name="T93" fmla="*/ 18 h 401"/>
                  <a:gd name="T94" fmla="*/ 2442 w 2529"/>
                  <a:gd name="T95" fmla="*/ 13 h 401"/>
                  <a:gd name="T96" fmla="*/ 2460 w 2529"/>
                  <a:gd name="T97" fmla="*/ 6 h 401"/>
                  <a:gd name="T98" fmla="*/ 2484 w 2529"/>
                  <a:gd name="T99" fmla="*/ 0 h 401"/>
                  <a:gd name="T100" fmla="*/ 2529 w 2529"/>
                  <a:gd name="T101" fmla="*/ 0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529" h="401">
                    <a:moveTo>
                      <a:pt x="0" y="401"/>
                    </a:moveTo>
                    <a:lnTo>
                      <a:pt x="0" y="350"/>
                    </a:lnTo>
                    <a:lnTo>
                      <a:pt x="3" y="339"/>
                    </a:lnTo>
                    <a:lnTo>
                      <a:pt x="8" y="330"/>
                    </a:lnTo>
                    <a:lnTo>
                      <a:pt x="15" y="321"/>
                    </a:lnTo>
                    <a:lnTo>
                      <a:pt x="57" y="320"/>
                    </a:lnTo>
                    <a:lnTo>
                      <a:pt x="65" y="315"/>
                    </a:lnTo>
                    <a:lnTo>
                      <a:pt x="78" y="315"/>
                    </a:lnTo>
                    <a:lnTo>
                      <a:pt x="131" y="296"/>
                    </a:lnTo>
                    <a:lnTo>
                      <a:pt x="137" y="290"/>
                    </a:lnTo>
                    <a:lnTo>
                      <a:pt x="168" y="290"/>
                    </a:lnTo>
                    <a:lnTo>
                      <a:pt x="183" y="284"/>
                    </a:lnTo>
                    <a:lnTo>
                      <a:pt x="192" y="281"/>
                    </a:lnTo>
                    <a:lnTo>
                      <a:pt x="198" y="272"/>
                    </a:lnTo>
                    <a:lnTo>
                      <a:pt x="322" y="272"/>
                    </a:lnTo>
                    <a:lnTo>
                      <a:pt x="332" y="264"/>
                    </a:lnTo>
                    <a:lnTo>
                      <a:pt x="344" y="263"/>
                    </a:lnTo>
                    <a:lnTo>
                      <a:pt x="376" y="261"/>
                    </a:lnTo>
                    <a:lnTo>
                      <a:pt x="382" y="255"/>
                    </a:lnTo>
                    <a:lnTo>
                      <a:pt x="392" y="254"/>
                    </a:lnTo>
                    <a:lnTo>
                      <a:pt x="458" y="252"/>
                    </a:lnTo>
                    <a:lnTo>
                      <a:pt x="463" y="243"/>
                    </a:lnTo>
                    <a:lnTo>
                      <a:pt x="470" y="236"/>
                    </a:lnTo>
                    <a:lnTo>
                      <a:pt x="481" y="233"/>
                    </a:lnTo>
                    <a:lnTo>
                      <a:pt x="497" y="227"/>
                    </a:lnTo>
                    <a:lnTo>
                      <a:pt x="512" y="222"/>
                    </a:lnTo>
                    <a:lnTo>
                      <a:pt x="547" y="221"/>
                    </a:lnTo>
                    <a:lnTo>
                      <a:pt x="551" y="216"/>
                    </a:lnTo>
                    <a:lnTo>
                      <a:pt x="578" y="216"/>
                    </a:lnTo>
                    <a:lnTo>
                      <a:pt x="586" y="212"/>
                    </a:lnTo>
                    <a:lnTo>
                      <a:pt x="608" y="210"/>
                    </a:lnTo>
                    <a:lnTo>
                      <a:pt x="652" y="207"/>
                    </a:lnTo>
                    <a:lnTo>
                      <a:pt x="662" y="198"/>
                    </a:lnTo>
                    <a:lnTo>
                      <a:pt x="683" y="195"/>
                    </a:lnTo>
                    <a:lnTo>
                      <a:pt x="752" y="193"/>
                    </a:lnTo>
                    <a:lnTo>
                      <a:pt x="755" y="190"/>
                    </a:lnTo>
                    <a:lnTo>
                      <a:pt x="802" y="189"/>
                    </a:lnTo>
                    <a:lnTo>
                      <a:pt x="809" y="184"/>
                    </a:lnTo>
                    <a:lnTo>
                      <a:pt x="826" y="183"/>
                    </a:lnTo>
                    <a:lnTo>
                      <a:pt x="842" y="178"/>
                    </a:lnTo>
                    <a:lnTo>
                      <a:pt x="953" y="177"/>
                    </a:lnTo>
                    <a:lnTo>
                      <a:pt x="959" y="172"/>
                    </a:lnTo>
                    <a:lnTo>
                      <a:pt x="1010" y="172"/>
                    </a:lnTo>
                    <a:lnTo>
                      <a:pt x="1021" y="165"/>
                    </a:lnTo>
                    <a:lnTo>
                      <a:pt x="1063" y="163"/>
                    </a:lnTo>
                    <a:lnTo>
                      <a:pt x="1070" y="159"/>
                    </a:lnTo>
                    <a:lnTo>
                      <a:pt x="1102" y="159"/>
                    </a:lnTo>
                    <a:lnTo>
                      <a:pt x="1109" y="156"/>
                    </a:lnTo>
                    <a:lnTo>
                      <a:pt x="1126" y="153"/>
                    </a:lnTo>
                    <a:lnTo>
                      <a:pt x="1129" y="148"/>
                    </a:lnTo>
                    <a:lnTo>
                      <a:pt x="1148" y="147"/>
                    </a:lnTo>
                    <a:lnTo>
                      <a:pt x="1151" y="145"/>
                    </a:lnTo>
                    <a:lnTo>
                      <a:pt x="1247" y="145"/>
                    </a:lnTo>
                    <a:lnTo>
                      <a:pt x="1262" y="136"/>
                    </a:lnTo>
                    <a:lnTo>
                      <a:pt x="1318" y="135"/>
                    </a:lnTo>
                    <a:lnTo>
                      <a:pt x="1330" y="127"/>
                    </a:lnTo>
                    <a:lnTo>
                      <a:pt x="1354" y="124"/>
                    </a:lnTo>
                    <a:lnTo>
                      <a:pt x="1409" y="124"/>
                    </a:lnTo>
                    <a:lnTo>
                      <a:pt x="1426" y="109"/>
                    </a:lnTo>
                    <a:lnTo>
                      <a:pt x="1471" y="108"/>
                    </a:lnTo>
                    <a:lnTo>
                      <a:pt x="1486" y="103"/>
                    </a:lnTo>
                    <a:lnTo>
                      <a:pt x="1492" y="100"/>
                    </a:lnTo>
                    <a:lnTo>
                      <a:pt x="1524" y="100"/>
                    </a:lnTo>
                    <a:lnTo>
                      <a:pt x="1548" y="96"/>
                    </a:lnTo>
                    <a:lnTo>
                      <a:pt x="1554" y="96"/>
                    </a:lnTo>
                    <a:lnTo>
                      <a:pt x="1558" y="91"/>
                    </a:lnTo>
                    <a:lnTo>
                      <a:pt x="1642" y="91"/>
                    </a:lnTo>
                    <a:lnTo>
                      <a:pt x="1648" y="87"/>
                    </a:lnTo>
                    <a:lnTo>
                      <a:pt x="1668" y="85"/>
                    </a:lnTo>
                    <a:lnTo>
                      <a:pt x="1675" y="82"/>
                    </a:lnTo>
                    <a:lnTo>
                      <a:pt x="1708" y="82"/>
                    </a:lnTo>
                    <a:lnTo>
                      <a:pt x="1722" y="72"/>
                    </a:lnTo>
                    <a:lnTo>
                      <a:pt x="1828" y="73"/>
                    </a:lnTo>
                    <a:lnTo>
                      <a:pt x="1839" y="69"/>
                    </a:lnTo>
                    <a:lnTo>
                      <a:pt x="1861" y="66"/>
                    </a:lnTo>
                    <a:lnTo>
                      <a:pt x="1863" y="63"/>
                    </a:lnTo>
                    <a:lnTo>
                      <a:pt x="1993" y="64"/>
                    </a:lnTo>
                    <a:lnTo>
                      <a:pt x="2001" y="61"/>
                    </a:lnTo>
                    <a:lnTo>
                      <a:pt x="2004" y="58"/>
                    </a:lnTo>
                    <a:lnTo>
                      <a:pt x="2053" y="60"/>
                    </a:lnTo>
                    <a:lnTo>
                      <a:pt x="2062" y="57"/>
                    </a:lnTo>
                    <a:lnTo>
                      <a:pt x="2068" y="55"/>
                    </a:lnTo>
                    <a:lnTo>
                      <a:pt x="2175" y="55"/>
                    </a:lnTo>
                    <a:lnTo>
                      <a:pt x="2184" y="51"/>
                    </a:lnTo>
                    <a:lnTo>
                      <a:pt x="2209" y="51"/>
                    </a:lnTo>
                    <a:lnTo>
                      <a:pt x="2218" y="42"/>
                    </a:lnTo>
                    <a:lnTo>
                      <a:pt x="2233" y="39"/>
                    </a:lnTo>
                    <a:lnTo>
                      <a:pt x="2239" y="36"/>
                    </a:lnTo>
                    <a:lnTo>
                      <a:pt x="2253" y="34"/>
                    </a:lnTo>
                    <a:lnTo>
                      <a:pt x="2287" y="31"/>
                    </a:lnTo>
                    <a:lnTo>
                      <a:pt x="2295" y="24"/>
                    </a:lnTo>
                    <a:lnTo>
                      <a:pt x="2341" y="22"/>
                    </a:lnTo>
                    <a:lnTo>
                      <a:pt x="2347" y="18"/>
                    </a:lnTo>
                    <a:lnTo>
                      <a:pt x="2392" y="18"/>
                    </a:lnTo>
                    <a:lnTo>
                      <a:pt x="2398" y="13"/>
                    </a:lnTo>
                    <a:lnTo>
                      <a:pt x="2442" y="13"/>
                    </a:lnTo>
                    <a:lnTo>
                      <a:pt x="2452" y="9"/>
                    </a:lnTo>
                    <a:lnTo>
                      <a:pt x="2460" y="6"/>
                    </a:lnTo>
                    <a:lnTo>
                      <a:pt x="2479" y="3"/>
                    </a:lnTo>
                    <a:lnTo>
                      <a:pt x="2484" y="0"/>
                    </a:lnTo>
                    <a:lnTo>
                      <a:pt x="2523" y="0"/>
                    </a:lnTo>
                    <a:lnTo>
                      <a:pt x="2529" y="0"/>
                    </a:lnTo>
                  </a:path>
                </a:pathLst>
              </a:custGeom>
              <a:noFill/>
              <a:ln w="19050">
                <a:solidFill>
                  <a:schemeClr val="accent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93" name="Freeform 26">
                <a:extLst>
                  <a:ext uri="{FF2B5EF4-FFF2-40B4-BE49-F238E27FC236}">
                    <a16:creationId xmlns:a16="http://schemas.microsoft.com/office/drawing/2014/main" xmlns="" id="{BB291373-5946-4210-B5F2-59C850B3C2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50150" y="4324351"/>
                <a:ext cx="4022725" cy="430213"/>
              </a:xfrm>
              <a:custGeom>
                <a:avLst/>
                <a:gdLst>
                  <a:gd name="T0" fmla="*/ 24 w 2534"/>
                  <a:gd name="T1" fmla="*/ 266 h 271"/>
                  <a:gd name="T2" fmla="*/ 54 w 2534"/>
                  <a:gd name="T3" fmla="*/ 260 h 271"/>
                  <a:gd name="T4" fmla="*/ 82 w 2534"/>
                  <a:gd name="T5" fmla="*/ 247 h 271"/>
                  <a:gd name="T6" fmla="*/ 97 w 2534"/>
                  <a:gd name="T7" fmla="*/ 239 h 271"/>
                  <a:gd name="T8" fmla="*/ 148 w 2534"/>
                  <a:gd name="T9" fmla="*/ 236 h 271"/>
                  <a:gd name="T10" fmla="*/ 248 w 2534"/>
                  <a:gd name="T11" fmla="*/ 227 h 271"/>
                  <a:gd name="T12" fmla="*/ 275 w 2534"/>
                  <a:gd name="T13" fmla="*/ 221 h 271"/>
                  <a:gd name="T14" fmla="*/ 297 w 2534"/>
                  <a:gd name="T15" fmla="*/ 214 h 271"/>
                  <a:gd name="T16" fmla="*/ 324 w 2534"/>
                  <a:gd name="T17" fmla="*/ 205 h 271"/>
                  <a:gd name="T18" fmla="*/ 386 w 2534"/>
                  <a:gd name="T19" fmla="*/ 202 h 271"/>
                  <a:gd name="T20" fmla="*/ 431 w 2534"/>
                  <a:gd name="T21" fmla="*/ 202 h 271"/>
                  <a:gd name="T22" fmla="*/ 458 w 2534"/>
                  <a:gd name="T23" fmla="*/ 193 h 271"/>
                  <a:gd name="T24" fmla="*/ 494 w 2534"/>
                  <a:gd name="T25" fmla="*/ 184 h 271"/>
                  <a:gd name="T26" fmla="*/ 539 w 2534"/>
                  <a:gd name="T27" fmla="*/ 172 h 271"/>
                  <a:gd name="T28" fmla="*/ 708 w 2534"/>
                  <a:gd name="T29" fmla="*/ 158 h 271"/>
                  <a:gd name="T30" fmla="*/ 773 w 2534"/>
                  <a:gd name="T31" fmla="*/ 151 h 271"/>
                  <a:gd name="T32" fmla="*/ 800 w 2534"/>
                  <a:gd name="T33" fmla="*/ 140 h 271"/>
                  <a:gd name="T34" fmla="*/ 863 w 2534"/>
                  <a:gd name="T35" fmla="*/ 134 h 271"/>
                  <a:gd name="T36" fmla="*/ 965 w 2534"/>
                  <a:gd name="T37" fmla="*/ 130 h 271"/>
                  <a:gd name="T38" fmla="*/ 996 w 2534"/>
                  <a:gd name="T39" fmla="*/ 121 h 271"/>
                  <a:gd name="T40" fmla="*/ 1068 w 2534"/>
                  <a:gd name="T41" fmla="*/ 116 h 271"/>
                  <a:gd name="T42" fmla="*/ 1085 w 2534"/>
                  <a:gd name="T43" fmla="*/ 109 h 271"/>
                  <a:gd name="T44" fmla="*/ 1137 w 2534"/>
                  <a:gd name="T45" fmla="*/ 104 h 271"/>
                  <a:gd name="T46" fmla="*/ 1185 w 2534"/>
                  <a:gd name="T47" fmla="*/ 99 h 271"/>
                  <a:gd name="T48" fmla="*/ 1218 w 2534"/>
                  <a:gd name="T49" fmla="*/ 95 h 271"/>
                  <a:gd name="T50" fmla="*/ 1245 w 2534"/>
                  <a:gd name="T51" fmla="*/ 89 h 271"/>
                  <a:gd name="T52" fmla="*/ 1296 w 2534"/>
                  <a:gd name="T53" fmla="*/ 90 h 271"/>
                  <a:gd name="T54" fmla="*/ 1317 w 2534"/>
                  <a:gd name="T55" fmla="*/ 86 h 271"/>
                  <a:gd name="T56" fmla="*/ 1359 w 2534"/>
                  <a:gd name="T57" fmla="*/ 77 h 271"/>
                  <a:gd name="T58" fmla="*/ 1383 w 2534"/>
                  <a:gd name="T59" fmla="*/ 68 h 271"/>
                  <a:gd name="T60" fmla="*/ 1436 w 2534"/>
                  <a:gd name="T61" fmla="*/ 60 h 271"/>
                  <a:gd name="T62" fmla="*/ 1510 w 2534"/>
                  <a:gd name="T63" fmla="*/ 59 h 271"/>
                  <a:gd name="T64" fmla="*/ 1544 w 2534"/>
                  <a:gd name="T65" fmla="*/ 60 h 271"/>
                  <a:gd name="T66" fmla="*/ 1579 w 2534"/>
                  <a:gd name="T67" fmla="*/ 54 h 271"/>
                  <a:gd name="T68" fmla="*/ 1589 w 2534"/>
                  <a:gd name="T69" fmla="*/ 47 h 271"/>
                  <a:gd name="T70" fmla="*/ 1639 w 2534"/>
                  <a:gd name="T71" fmla="*/ 41 h 271"/>
                  <a:gd name="T72" fmla="*/ 1718 w 2534"/>
                  <a:gd name="T73" fmla="*/ 38 h 271"/>
                  <a:gd name="T74" fmla="*/ 1831 w 2534"/>
                  <a:gd name="T75" fmla="*/ 33 h 271"/>
                  <a:gd name="T76" fmla="*/ 1882 w 2534"/>
                  <a:gd name="T77" fmla="*/ 29 h 271"/>
                  <a:gd name="T78" fmla="*/ 2098 w 2534"/>
                  <a:gd name="T79" fmla="*/ 29 h 271"/>
                  <a:gd name="T80" fmla="*/ 2144 w 2534"/>
                  <a:gd name="T81" fmla="*/ 24 h 271"/>
                  <a:gd name="T82" fmla="*/ 2164 w 2534"/>
                  <a:gd name="T83" fmla="*/ 18 h 271"/>
                  <a:gd name="T84" fmla="*/ 2237 w 2534"/>
                  <a:gd name="T85" fmla="*/ 15 h 271"/>
                  <a:gd name="T86" fmla="*/ 2305 w 2534"/>
                  <a:gd name="T87" fmla="*/ 11 h 271"/>
                  <a:gd name="T88" fmla="*/ 2369 w 2534"/>
                  <a:gd name="T89" fmla="*/ 6 h 271"/>
                  <a:gd name="T90" fmla="*/ 2453 w 2534"/>
                  <a:gd name="T91" fmla="*/ 0 h 271"/>
                  <a:gd name="T92" fmla="*/ 2534 w 2534"/>
                  <a:gd name="T93" fmla="*/ 0 h 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534" h="271">
                    <a:moveTo>
                      <a:pt x="0" y="271"/>
                    </a:moveTo>
                    <a:lnTo>
                      <a:pt x="24" y="266"/>
                    </a:lnTo>
                    <a:lnTo>
                      <a:pt x="34" y="260"/>
                    </a:lnTo>
                    <a:lnTo>
                      <a:pt x="54" y="260"/>
                    </a:lnTo>
                    <a:lnTo>
                      <a:pt x="66" y="248"/>
                    </a:lnTo>
                    <a:lnTo>
                      <a:pt x="82" y="247"/>
                    </a:lnTo>
                    <a:lnTo>
                      <a:pt x="94" y="244"/>
                    </a:lnTo>
                    <a:lnTo>
                      <a:pt x="97" y="239"/>
                    </a:lnTo>
                    <a:lnTo>
                      <a:pt x="121" y="238"/>
                    </a:lnTo>
                    <a:lnTo>
                      <a:pt x="148" y="236"/>
                    </a:lnTo>
                    <a:lnTo>
                      <a:pt x="156" y="227"/>
                    </a:lnTo>
                    <a:lnTo>
                      <a:pt x="248" y="227"/>
                    </a:lnTo>
                    <a:lnTo>
                      <a:pt x="255" y="223"/>
                    </a:lnTo>
                    <a:lnTo>
                      <a:pt x="275" y="221"/>
                    </a:lnTo>
                    <a:lnTo>
                      <a:pt x="279" y="215"/>
                    </a:lnTo>
                    <a:lnTo>
                      <a:pt x="297" y="214"/>
                    </a:lnTo>
                    <a:lnTo>
                      <a:pt x="318" y="209"/>
                    </a:lnTo>
                    <a:lnTo>
                      <a:pt x="324" y="205"/>
                    </a:lnTo>
                    <a:lnTo>
                      <a:pt x="357" y="203"/>
                    </a:lnTo>
                    <a:lnTo>
                      <a:pt x="386" y="202"/>
                    </a:lnTo>
                    <a:lnTo>
                      <a:pt x="411" y="202"/>
                    </a:lnTo>
                    <a:lnTo>
                      <a:pt x="431" y="202"/>
                    </a:lnTo>
                    <a:lnTo>
                      <a:pt x="452" y="202"/>
                    </a:lnTo>
                    <a:lnTo>
                      <a:pt x="458" y="193"/>
                    </a:lnTo>
                    <a:lnTo>
                      <a:pt x="482" y="191"/>
                    </a:lnTo>
                    <a:lnTo>
                      <a:pt x="494" y="184"/>
                    </a:lnTo>
                    <a:lnTo>
                      <a:pt x="525" y="184"/>
                    </a:lnTo>
                    <a:lnTo>
                      <a:pt x="539" y="172"/>
                    </a:lnTo>
                    <a:lnTo>
                      <a:pt x="689" y="170"/>
                    </a:lnTo>
                    <a:lnTo>
                      <a:pt x="708" y="158"/>
                    </a:lnTo>
                    <a:lnTo>
                      <a:pt x="729" y="155"/>
                    </a:lnTo>
                    <a:lnTo>
                      <a:pt x="773" y="151"/>
                    </a:lnTo>
                    <a:lnTo>
                      <a:pt x="794" y="146"/>
                    </a:lnTo>
                    <a:lnTo>
                      <a:pt x="800" y="140"/>
                    </a:lnTo>
                    <a:lnTo>
                      <a:pt x="858" y="139"/>
                    </a:lnTo>
                    <a:lnTo>
                      <a:pt x="863" y="134"/>
                    </a:lnTo>
                    <a:lnTo>
                      <a:pt x="890" y="134"/>
                    </a:lnTo>
                    <a:lnTo>
                      <a:pt x="965" y="130"/>
                    </a:lnTo>
                    <a:lnTo>
                      <a:pt x="975" y="122"/>
                    </a:lnTo>
                    <a:lnTo>
                      <a:pt x="996" y="121"/>
                    </a:lnTo>
                    <a:lnTo>
                      <a:pt x="1002" y="116"/>
                    </a:lnTo>
                    <a:lnTo>
                      <a:pt x="1068" y="116"/>
                    </a:lnTo>
                    <a:lnTo>
                      <a:pt x="1079" y="113"/>
                    </a:lnTo>
                    <a:lnTo>
                      <a:pt x="1085" y="109"/>
                    </a:lnTo>
                    <a:lnTo>
                      <a:pt x="1130" y="109"/>
                    </a:lnTo>
                    <a:lnTo>
                      <a:pt x="1137" y="104"/>
                    </a:lnTo>
                    <a:lnTo>
                      <a:pt x="1181" y="104"/>
                    </a:lnTo>
                    <a:lnTo>
                      <a:pt x="1185" y="99"/>
                    </a:lnTo>
                    <a:lnTo>
                      <a:pt x="1211" y="99"/>
                    </a:lnTo>
                    <a:lnTo>
                      <a:pt x="1218" y="95"/>
                    </a:lnTo>
                    <a:lnTo>
                      <a:pt x="1226" y="90"/>
                    </a:lnTo>
                    <a:lnTo>
                      <a:pt x="1245" y="89"/>
                    </a:lnTo>
                    <a:lnTo>
                      <a:pt x="1275" y="89"/>
                    </a:lnTo>
                    <a:lnTo>
                      <a:pt x="1296" y="90"/>
                    </a:lnTo>
                    <a:lnTo>
                      <a:pt x="1311" y="89"/>
                    </a:lnTo>
                    <a:lnTo>
                      <a:pt x="1317" y="86"/>
                    </a:lnTo>
                    <a:lnTo>
                      <a:pt x="1346" y="86"/>
                    </a:lnTo>
                    <a:lnTo>
                      <a:pt x="1359" y="77"/>
                    </a:lnTo>
                    <a:lnTo>
                      <a:pt x="1373" y="75"/>
                    </a:lnTo>
                    <a:lnTo>
                      <a:pt x="1383" y="68"/>
                    </a:lnTo>
                    <a:lnTo>
                      <a:pt x="1431" y="66"/>
                    </a:lnTo>
                    <a:lnTo>
                      <a:pt x="1436" y="60"/>
                    </a:lnTo>
                    <a:lnTo>
                      <a:pt x="1478" y="59"/>
                    </a:lnTo>
                    <a:lnTo>
                      <a:pt x="1510" y="59"/>
                    </a:lnTo>
                    <a:lnTo>
                      <a:pt x="1529" y="60"/>
                    </a:lnTo>
                    <a:lnTo>
                      <a:pt x="1544" y="60"/>
                    </a:lnTo>
                    <a:lnTo>
                      <a:pt x="1549" y="56"/>
                    </a:lnTo>
                    <a:lnTo>
                      <a:pt x="1579" y="54"/>
                    </a:lnTo>
                    <a:lnTo>
                      <a:pt x="1585" y="50"/>
                    </a:lnTo>
                    <a:lnTo>
                      <a:pt x="1589" y="47"/>
                    </a:lnTo>
                    <a:lnTo>
                      <a:pt x="1634" y="47"/>
                    </a:lnTo>
                    <a:lnTo>
                      <a:pt x="1639" y="41"/>
                    </a:lnTo>
                    <a:lnTo>
                      <a:pt x="1711" y="41"/>
                    </a:lnTo>
                    <a:lnTo>
                      <a:pt x="1718" y="38"/>
                    </a:lnTo>
                    <a:lnTo>
                      <a:pt x="1825" y="38"/>
                    </a:lnTo>
                    <a:lnTo>
                      <a:pt x="1831" y="33"/>
                    </a:lnTo>
                    <a:lnTo>
                      <a:pt x="1874" y="32"/>
                    </a:lnTo>
                    <a:lnTo>
                      <a:pt x="1882" y="29"/>
                    </a:lnTo>
                    <a:lnTo>
                      <a:pt x="2005" y="29"/>
                    </a:lnTo>
                    <a:lnTo>
                      <a:pt x="2098" y="29"/>
                    </a:lnTo>
                    <a:lnTo>
                      <a:pt x="2132" y="29"/>
                    </a:lnTo>
                    <a:lnTo>
                      <a:pt x="2144" y="24"/>
                    </a:lnTo>
                    <a:lnTo>
                      <a:pt x="2156" y="23"/>
                    </a:lnTo>
                    <a:lnTo>
                      <a:pt x="2164" y="18"/>
                    </a:lnTo>
                    <a:lnTo>
                      <a:pt x="2230" y="17"/>
                    </a:lnTo>
                    <a:lnTo>
                      <a:pt x="2237" y="15"/>
                    </a:lnTo>
                    <a:lnTo>
                      <a:pt x="2299" y="15"/>
                    </a:lnTo>
                    <a:lnTo>
                      <a:pt x="2305" y="11"/>
                    </a:lnTo>
                    <a:lnTo>
                      <a:pt x="2362" y="11"/>
                    </a:lnTo>
                    <a:lnTo>
                      <a:pt x="2369" y="6"/>
                    </a:lnTo>
                    <a:lnTo>
                      <a:pt x="2444" y="6"/>
                    </a:lnTo>
                    <a:lnTo>
                      <a:pt x="2453" y="0"/>
                    </a:lnTo>
                    <a:lnTo>
                      <a:pt x="2522" y="0"/>
                    </a:lnTo>
                    <a:lnTo>
                      <a:pt x="2534" y="0"/>
                    </a:lnTo>
                  </a:path>
                </a:pathLst>
              </a:custGeom>
              <a:noFill/>
              <a:ln w="19050">
                <a:solidFill>
                  <a:schemeClr val="accent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sp>
          <p:nvSpPr>
            <p:cNvPr id="66" name="Line 83">
              <a:extLst>
                <a:ext uri="{FF2B5EF4-FFF2-40B4-BE49-F238E27FC236}">
                  <a16:creationId xmlns:a16="http://schemas.microsoft.com/office/drawing/2014/main" xmlns="" id="{4C9613F4-DDD7-4EFB-ABBD-9D8D92F24B6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435696" y="1868857"/>
              <a:ext cx="0" cy="310081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7" name="Line 16">
              <a:extLst>
                <a:ext uri="{FF2B5EF4-FFF2-40B4-BE49-F238E27FC236}">
                  <a16:creationId xmlns:a16="http://schemas.microsoft.com/office/drawing/2014/main" xmlns="" id="{80C98F30-807C-414B-B91D-3050AA6C70B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431880" y="4972048"/>
              <a:ext cx="423811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8" name="Line 32">
              <a:extLst>
                <a:ext uri="{FF2B5EF4-FFF2-40B4-BE49-F238E27FC236}">
                  <a16:creationId xmlns:a16="http://schemas.microsoft.com/office/drawing/2014/main" xmlns="" id="{A9BFAC04-F7FE-4E16-9DE3-005D7D8AB03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35043" y="4976406"/>
              <a:ext cx="0" cy="6390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9" name="Line 34">
              <a:extLst>
                <a:ext uri="{FF2B5EF4-FFF2-40B4-BE49-F238E27FC236}">
                  <a16:creationId xmlns:a16="http://schemas.microsoft.com/office/drawing/2014/main" xmlns="" id="{8422C450-4DFF-4BDF-9807-26370A3A78D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866324" y="4976406"/>
              <a:ext cx="0" cy="6390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0" name="Line 35">
              <a:extLst>
                <a:ext uri="{FF2B5EF4-FFF2-40B4-BE49-F238E27FC236}">
                  <a16:creationId xmlns:a16="http://schemas.microsoft.com/office/drawing/2014/main" xmlns="" id="{BF433973-B8A2-4F3F-9A95-10929545A8D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202367" y="4976406"/>
              <a:ext cx="0" cy="6390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1" name="Line 36">
              <a:extLst>
                <a:ext uri="{FF2B5EF4-FFF2-40B4-BE49-F238E27FC236}">
                  <a16:creationId xmlns:a16="http://schemas.microsoft.com/office/drawing/2014/main" xmlns="" id="{01973C5D-0B11-4FC8-9FCE-260D11BD5A7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528885" y="4976406"/>
              <a:ext cx="0" cy="6390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2" name="Line 37">
              <a:extLst>
                <a:ext uri="{FF2B5EF4-FFF2-40B4-BE49-F238E27FC236}">
                  <a16:creationId xmlns:a16="http://schemas.microsoft.com/office/drawing/2014/main" xmlns="" id="{6EAF4AAA-F9D2-4216-9356-9676F3605F2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861274" y="4976406"/>
              <a:ext cx="0" cy="6390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3" name="Line 38">
              <a:extLst>
                <a:ext uri="{FF2B5EF4-FFF2-40B4-BE49-F238E27FC236}">
                  <a16:creationId xmlns:a16="http://schemas.microsoft.com/office/drawing/2014/main" xmlns="" id="{BD29655B-0FAC-42F1-8883-C7BBA2C0A68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197032" y="4976406"/>
              <a:ext cx="0" cy="6390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4" name="Line 39">
              <a:extLst>
                <a:ext uri="{FF2B5EF4-FFF2-40B4-BE49-F238E27FC236}">
                  <a16:creationId xmlns:a16="http://schemas.microsoft.com/office/drawing/2014/main" xmlns="" id="{57CFECAA-1589-4980-8784-8859A670EC3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529469" y="4976406"/>
              <a:ext cx="0" cy="6390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5" name="Line 40">
              <a:extLst>
                <a:ext uri="{FF2B5EF4-FFF2-40B4-BE49-F238E27FC236}">
                  <a16:creationId xmlns:a16="http://schemas.microsoft.com/office/drawing/2014/main" xmlns="" id="{5279290B-374D-4A21-B3C4-4A8B143CAD4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858230" y="4976406"/>
              <a:ext cx="0" cy="6390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6" name="Line 41">
              <a:extLst>
                <a:ext uri="{FF2B5EF4-FFF2-40B4-BE49-F238E27FC236}">
                  <a16:creationId xmlns:a16="http://schemas.microsoft.com/office/drawing/2014/main" xmlns="" id="{72E536A5-3F02-48FA-B515-9BF959EF3F9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188662" y="4976406"/>
              <a:ext cx="0" cy="6390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7" name="Line 42">
              <a:extLst>
                <a:ext uri="{FF2B5EF4-FFF2-40B4-BE49-F238E27FC236}">
                  <a16:creationId xmlns:a16="http://schemas.microsoft.com/office/drawing/2014/main" xmlns="" id="{F5F89516-BF30-4779-9049-E59105C1E0B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522314" y="4976406"/>
              <a:ext cx="0" cy="6390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8" name="Line 43">
              <a:extLst>
                <a:ext uri="{FF2B5EF4-FFF2-40B4-BE49-F238E27FC236}">
                  <a16:creationId xmlns:a16="http://schemas.microsoft.com/office/drawing/2014/main" xmlns="" id="{BF7EBC6B-721A-4AF4-ACA9-914F15B850B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850108" y="4976406"/>
              <a:ext cx="0" cy="6390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9" name="Line 44">
              <a:extLst>
                <a:ext uri="{FF2B5EF4-FFF2-40B4-BE49-F238E27FC236}">
                  <a16:creationId xmlns:a16="http://schemas.microsoft.com/office/drawing/2014/main" xmlns="" id="{D3F8A59E-84EE-43DD-BAF6-32F312BB553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189717" y="4976406"/>
              <a:ext cx="0" cy="6390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0" name="Line 45">
              <a:extLst>
                <a:ext uri="{FF2B5EF4-FFF2-40B4-BE49-F238E27FC236}">
                  <a16:creationId xmlns:a16="http://schemas.microsoft.com/office/drawing/2014/main" xmlns="" id="{C059D3A9-A6B4-4B7F-8C3D-9EF420CCD7F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575080" y="4976406"/>
              <a:ext cx="0" cy="6390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1" name="Line 9">
              <a:extLst>
                <a:ext uri="{FF2B5EF4-FFF2-40B4-BE49-F238E27FC236}">
                  <a16:creationId xmlns:a16="http://schemas.microsoft.com/office/drawing/2014/main" xmlns="" id="{997760FB-6C37-4EBA-A4E7-378C5AB587A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362625" y="4870070"/>
              <a:ext cx="8229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2" name="Line 10">
              <a:extLst>
                <a:ext uri="{FF2B5EF4-FFF2-40B4-BE49-F238E27FC236}">
                  <a16:creationId xmlns:a16="http://schemas.microsoft.com/office/drawing/2014/main" xmlns="" id="{6FADCB25-005A-44BF-B970-8986C9C0D87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362625" y="4578632"/>
              <a:ext cx="8229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3" name="Line 21">
              <a:extLst>
                <a:ext uri="{FF2B5EF4-FFF2-40B4-BE49-F238E27FC236}">
                  <a16:creationId xmlns:a16="http://schemas.microsoft.com/office/drawing/2014/main" xmlns="" id="{A3F41B08-84D7-4AF6-8B71-B9AA23DEC1A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362625" y="4290176"/>
              <a:ext cx="8229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4" name="Line 32">
              <a:extLst>
                <a:ext uri="{FF2B5EF4-FFF2-40B4-BE49-F238E27FC236}">
                  <a16:creationId xmlns:a16="http://schemas.microsoft.com/office/drawing/2014/main" xmlns="" id="{4746DF21-011D-4D55-B25B-06F00906C36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362625" y="3998738"/>
              <a:ext cx="8229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5" name="Line 43">
              <a:extLst>
                <a:ext uri="{FF2B5EF4-FFF2-40B4-BE49-F238E27FC236}">
                  <a16:creationId xmlns:a16="http://schemas.microsoft.com/office/drawing/2014/main" xmlns="" id="{35BD4202-5D8E-455A-B691-9A5F5272850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362625" y="3707300"/>
              <a:ext cx="8229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6" name="Line 54">
              <a:extLst>
                <a:ext uri="{FF2B5EF4-FFF2-40B4-BE49-F238E27FC236}">
                  <a16:creationId xmlns:a16="http://schemas.microsoft.com/office/drawing/2014/main" xmlns="" id="{508161B9-BC75-4D45-8563-6A4B602BC00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362625" y="3415862"/>
              <a:ext cx="8229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7" name="Line 65">
              <a:extLst>
                <a:ext uri="{FF2B5EF4-FFF2-40B4-BE49-F238E27FC236}">
                  <a16:creationId xmlns:a16="http://schemas.microsoft.com/office/drawing/2014/main" xmlns="" id="{1EC294DC-11A1-4F45-AAA0-FAD07DBB379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362625" y="3127405"/>
              <a:ext cx="8229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8" name="Line 76">
              <a:extLst>
                <a:ext uri="{FF2B5EF4-FFF2-40B4-BE49-F238E27FC236}">
                  <a16:creationId xmlns:a16="http://schemas.microsoft.com/office/drawing/2014/main" xmlns="" id="{955D9399-FDB7-4B47-84EC-A5C6EC79E14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362625" y="2835967"/>
              <a:ext cx="8229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9" name="Line 87">
              <a:extLst>
                <a:ext uri="{FF2B5EF4-FFF2-40B4-BE49-F238E27FC236}">
                  <a16:creationId xmlns:a16="http://schemas.microsoft.com/office/drawing/2014/main" xmlns="" id="{EA6EB1FE-F8F7-47F3-A906-D4C771EFD08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362625" y="2544530"/>
              <a:ext cx="8229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0" name="Line 98">
              <a:extLst>
                <a:ext uri="{FF2B5EF4-FFF2-40B4-BE49-F238E27FC236}">
                  <a16:creationId xmlns:a16="http://schemas.microsoft.com/office/drawing/2014/main" xmlns="" id="{F36A9C46-D071-489F-B5C2-BE25ADF96CD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362625" y="2253092"/>
              <a:ext cx="8229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1" name="Line 109">
              <a:extLst>
                <a:ext uri="{FF2B5EF4-FFF2-40B4-BE49-F238E27FC236}">
                  <a16:creationId xmlns:a16="http://schemas.microsoft.com/office/drawing/2014/main" xmlns="" id="{EEACAE5A-E5C0-4901-A17D-991495EA4D8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362625" y="1963890"/>
              <a:ext cx="8229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123" name="Group 122">
            <a:extLst>
              <a:ext uri="{FF2B5EF4-FFF2-40B4-BE49-F238E27FC236}">
                <a16:creationId xmlns:a16="http://schemas.microsoft.com/office/drawing/2014/main" xmlns="" id="{0070D537-E424-4D11-899C-4DC0153B38BD}"/>
              </a:ext>
            </a:extLst>
          </p:cNvPr>
          <p:cNvGrpSpPr/>
          <p:nvPr/>
        </p:nvGrpSpPr>
        <p:grpSpPr>
          <a:xfrm>
            <a:off x="330297" y="1796511"/>
            <a:ext cx="5513994" cy="3996769"/>
            <a:chOff x="344938" y="1796511"/>
            <a:chExt cx="5513994" cy="3996769"/>
          </a:xfrm>
        </p:grpSpPr>
        <p:grpSp>
          <p:nvGrpSpPr>
            <p:cNvPr id="124" name="Group 123">
              <a:extLst>
                <a:ext uri="{FF2B5EF4-FFF2-40B4-BE49-F238E27FC236}">
                  <a16:creationId xmlns:a16="http://schemas.microsoft.com/office/drawing/2014/main" xmlns="" id="{A3591A48-867C-4A35-9D7D-E4CC743FFB98}"/>
                </a:ext>
              </a:extLst>
            </p:cNvPr>
            <p:cNvGrpSpPr/>
            <p:nvPr/>
          </p:nvGrpSpPr>
          <p:grpSpPr>
            <a:xfrm>
              <a:off x="344938" y="5348587"/>
              <a:ext cx="5513994" cy="444693"/>
              <a:chOff x="177992" y="5131933"/>
              <a:chExt cx="5483771" cy="444693"/>
            </a:xfrm>
          </p:grpSpPr>
          <p:sp>
            <p:nvSpPr>
              <p:cNvPr id="185" name="Rectangle 3168">
                <a:extLst>
                  <a:ext uri="{FF2B5EF4-FFF2-40B4-BE49-F238E27FC236}">
                    <a16:creationId xmlns:a16="http://schemas.microsoft.com/office/drawing/2014/main" xmlns="" id="{3C3772B2-6DC7-4FDA-8C0F-A6B65362C7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31592" y="5291953"/>
                <a:ext cx="255074" cy="1384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N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3737</a:t>
                </a:r>
                <a:endParaRPr kumimoji="0" lang="en-US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86" name="Rectangle 3183">
                <a:extLst>
                  <a:ext uri="{FF2B5EF4-FFF2-40B4-BE49-F238E27FC236}">
                    <a16:creationId xmlns:a16="http://schemas.microsoft.com/office/drawing/2014/main" xmlns="" id="{9D364AF6-F2AD-42A3-9002-50CB3AB7AB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31592" y="5438127"/>
                <a:ext cx="255074" cy="1384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N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3750</a:t>
                </a:r>
                <a:endParaRPr kumimoji="0" lang="en-US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87" name="Rectangle 3169">
                <a:extLst>
                  <a:ext uri="{FF2B5EF4-FFF2-40B4-BE49-F238E27FC236}">
                    <a16:creationId xmlns:a16="http://schemas.microsoft.com/office/drawing/2014/main" xmlns="" id="{83635085-6388-405D-BF81-EBD008A98C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70150" y="5291953"/>
                <a:ext cx="255074" cy="1384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N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3648</a:t>
                </a:r>
                <a:endParaRPr kumimoji="0" lang="en-US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88" name="Rectangle 3185">
                <a:extLst>
                  <a:ext uri="{FF2B5EF4-FFF2-40B4-BE49-F238E27FC236}">
                    <a16:creationId xmlns:a16="http://schemas.microsoft.com/office/drawing/2014/main" xmlns="" id="{A71205BF-CC2E-4B51-BFBA-F3BBD5DCC41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68276" y="5438127"/>
                <a:ext cx="255074" cy="1384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N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3654</a:t>
                </a:r>
                <a:endParaRPr kumimoji="0" lang="en-US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89" name="Rectangle 3171">
                <a:extLst>
                  <a:ext uri="{FF2B5EF4-FFF2-40B4-BE49-F238E27FC236}">
                    <a16:creationId xmlns:a16="http://schemas.microsoft.com/office/drawing/2014/main" xmlns="" id="{5907A3CB-9064-4CF5-8D5D-6B2FFEDE09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08707" y="5291953"/>
                <a:ext cx="255074" cy="1384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N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3618</a:t>
                </a:r>
                <a:endParaRPr kumimoji="0" lang="en-US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90" name="Rectangle 3187">
                <a:extLst>
                  <a:ext uri="{FF2B5EF4-FFF2-40B4-BE49-F238E27FC236}">
                    <a16:creationId xmlns:a16="http://schemas.microsoft.com/office/drawing/2014/main" xmlns="" id="{97450F23-70C6-4FFE-A0B6-84EDE89E2B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04960" y="5438127"/>
                <a:ext cx="255074" cy="1384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N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3633</a:t>
                </a:r>
                <a:endParaRPr kumimoji="0" lang="en-US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91" name="Rectangle 3173">
                <a:extLst>
                  <a:ext uri="{FF2B5EF4-FFF2-40B4-BE49-F238E27FC236}">
                    <a16:creationId xmlns:a16="http://schemas.microsoft.com/office/drawing/2014/main" xmlns="" id="{45A4C5E2-838C-48EF-B178-9AEED9CBC4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47265" y="5291953"/>
                <a:ext cx="255074" cy="1384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N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3596</a:t>
                </a:r>
                <a:endParaRPr kumimoji="0" lang="en-US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92" name="Rectangle 3189">
                <a:extLst>
                  <a:ext uri="{FF2B5EF4-FFF2-40B4-BE49-F238E27FC236}">
                    <a16:creationId xmlns:a16="http://schemas.microsoft.com/office/drawing/2014/main" xmlns="" id="{3EAAAC29-C159-4AEA-83FD-2815723ACF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41644" y="5438127"/>
                <a:ext cx="255074" cy="1384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N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3622</a:t>
                </a:r>
                <a:endParaRPr kumimoji="0" lang="en-US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93" name="Rectangle 3175">
                <a:extLst>
                  <a:ext uri="{FF2B5EF4-FFF2-40B4-BE49-F238E27FC236}">
                    <a16:creationId xmlns:a16="http://schemas.microsoft.com/office/drawing/2014/main" xmlns="" id="{E7BA8308-A7FD-452B-B53C-2CE9DB68F6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85822" y="5291953"/>
                <a:ext cx="255074" cy="1384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N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3575</a:t>
                </a:r>
                <a:endParaRPr kumimoji="0" lang="en-US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94" name="Rectangle 3191">
                <a:extLst>
                  <a:ext uri="{FF2B5EF4-FFF2-40B4-BE49-F238E27FC236}">
                    <a16:creationId xmlns:a16="http://schemas.microsoft.com/office/drawing/2014/main" xmlns="" id="{EE076641-4A6C-4DBF-9F45-F8F75F8F79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78328" y="5438127"/>
                <a:ext cx="255074" cy="1384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N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3606</a:t>
                </a:r>
                <a:endParaRPr kumimoji="0" lang="en-US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95" name="Rectangle 3177">
                <a:extLst>
                  <a:ext uri="{FF2B5EF4-FFF2-40B4-BE49-F238E27FC236}">
                    <a16:creationId xmlns:a16="http://schemas.microsoft.com/office/drawing/2014/main" xmlns="" id="{C8842B74-C023-4682-BC29-8014763466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24380" y="5291953"/>
                <a:ext cx="255074" cy="1384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N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3564</a:t>
                </a:r>
                <a:endParaRPr kumimoji="0" lang="en-US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96" name="Rectangle 3193">
                <a:extLst>
                  <a:ext uri="{FF2B5EF4-FFF2-40B4-BE49-F238E27FC236}">
                    <a16:creationId xmlns:a16="http://schemas.microsoft.com/office/drawing/2014/main" xmlns="" id="{4C610CF4-40F8-4C10-B435-5F9168D8E3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15013" y="5438127"/>
                <a:ext cx="255074" cy="1384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N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3602</a:t>
                </a:r>
                <a:endParaRPr kumimoji="0" lang="en-US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97" name="Rectangle 3179">
                <a:extLst>
                  <a:ext uri="{FF2B5EF4-FFF2-40B4-BE49-F238E27FC236}">
                    <a16:creationId xmlns:a16="http://schemas.microsoft.com/office/drawing/2014/main" xmlns="" id="{EEC9B012-D158-437C-AC07-A9FD27621D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62937" y="5291953"/>
                <a:ext cx="255074" cy="1384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N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3548</a:t>
                </a:r>
                <a:endParaRPr kumimoji="0" lang="en-US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98" name="Rectangle 3195">
                <a:extLst>
                  <a:ext uri="{FF2B5EF4-FFF2-40B4-BE49-F238E27FC236}">
                    <a16:creationId xmlns:a16="http://schemas.microsoft.com/office/drawing/2014/main" xmlns="" id="{953677EF-3A7B-48F2-A9B4-4C4A609E1B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74177" y="5438127"/>
                <a:ext cx="255074" cy="1384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N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3592</a:t>
                </a:r>
                <a:endParaRPr kumimoji="0" lang="en-US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99" name="Rectangle 3181">
                <a:extLst>
                  <a:ext uri="{FF2B5EF4-FFF2-40B4-BE49-F238E27FC236}">
                    <a16:creationId xmlns:a16="http://schemas.microsoft.com/office/drawing/2014/main" xmlns="" id="{A1A264C5-2739-4D31-9EEA-346C72840B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23976" y="5291953"/>
                <a:ext cx="255074" cy="1384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3539</a:t>
                </a:r>
              </a:p>
            </p:txBody>
          </p:sp>
          <p:sp>
            <p:nvSpPr>
              <p:cNvPr id="200" name="Rectangle 3197">
                <a:extLst>
                  <a:ext uri="{FF2B5EF4-FFF2-40B4-BE49-F238E27FC236}">
                    <a16:creationId xmlns:a16="http://schemas.microsoft.com/office/drawing/2014/main" xmlns="" id="{2692DC12-2A08-4515-A72A-97B1BAAB2A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33342" y="5438127"/>
                <a:ext cx="255074" cy="1384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N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3577</a:t>
                </a:r>
                <a:endParaRPr kumimoji="0" lang="en-US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01" name="Rectangle 3168">
                <a:extLst>
                  <a:ext uri="{FF2B5EF4-FFF2-40B4-BE49-F238E27FC236}">
                    <a16:creationId xmlns:a16="http://schemas.microsoft.com/office/drawing/2014/main" xmlns="" id="{970D036B-32D0-4A25-9505-3B9FF202DDC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17574" y="5291953"/>
                <a:ext cx="255074" cy="1384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N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3526</a:t>
                </a:r>
                <a:endParaRPr kumimoji="0" lang="en-US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02" name="Rectangle 3183">
                <a:extLst>
                  <a:ext uri="{FF2B5EF4-FFF2-40B4-BE49-F238E27FC236}">
                    <a16:creationId xmlns:a16="http://schemas.microsoft.com/office/drawing/2014/main" xmlns="" id="{ED01F3D1-7285-4FA7-A6BF-5FFD57899C3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25067" y="5438127"/>
                <a:ext cx="255074" cy="1384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N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3564</a:t>
                </a:r>
                <a:endParaRPr kumimoji="0" lang="en-US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03" name="Rectangle 3169">
                <a:extLst>
                  <a:ext uri="{FF2B5EF4-FFF2-40B4-BE49-F238E27FC236}">
                    <a16:creationId xmlns:a16="http://schemas.microsoft.com/office/drawing/2014/main" xmlns="" id="{F00E2EC9-3BA7-421F-8689-5F14BAF2BC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56132" y="5291953"/>
                <a:ext cx="255074" cy="1384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N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3519</a:t>
                </a:r>
                <a:endParaRPr kumimoji="0" lang="en-US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04" name="Rectangle 3185">
                <a:extLst>
                  <a:ext uri="{FF2B5EF4-FFF2-40B4-BE49-F238E27FC236}">
                    <a16:creationId xmlns:a16="http://schemas.microsoft.com/office/drawing/2014/main" xmlns="" id="{680C374B-AFDB-4B94-9CD9-7E2B7C83E2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61751" y="5438127"/>
                <a:ext cx="255074" cy="1384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N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3553</a:t>
                </a:r>
                <a:endParaRPr kumimoji="0" lang="en-US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05" name="Rectangle 3171">
                <a:extLst>
                  <a:ext uri="{FF2B5EF4-FFF2-40B4-BE49-F238E27FC236}">
                    <a16:creationId xmlns:a16="http://schemas.microsoft.com/office/drawing/2014/main" xmlns="" id="{15A6271D-B5A3-4A22-97D8-9D3E8BF36B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94689" y="5291953"/>
                <a:ext cx="255074" cy="1384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N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3510</a:t>
                </a:r>
                <a:endParaRPr kumimoji="0" lang="en-US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06" name="Rectangle 3187">
                <a:extLst>
                  <a:ext uri="{FF2B5EF4-FFF2-40B4-BE49-F238E27FC236}">
                    <a16:creationId xmlns:a16="http://schemas.microsoft.com/office/drawing/2014/main" xmlns="" id="{DF2E8F70-5778-4549-9115-140DCB7053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98435" y="5438127"/>
                <a:ext cx="255074" cy="1384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N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3539</a:t>
                </a:r>
                <a:endParaRPr kumimoji="0" lang="en-US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07" name="Rectangle 3173">
                <a:extLst>
                  <a:ext uri="{FF2B5EF4-FFF2-40B4-BE49-F238E27FC236}">
                    <a16:creationId xmlns:a16="http://schemas.microsoft.com/office/drawing/2014/main" xmlns="" id="{59DF87AA-A191-476F-BA34-2A5F6FBE9F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33247" y="5291953"/>
                <a:ext cx="255074" cy="1384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N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3496</a:t>
                </a:r>
                <a:endParaRPr kumimoji="0" lang="en-US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08" name="Rectangle 3189">
                <a:extLst>
                  <a:ext uri="{FF2B5EF4-FFF2-40B4-BE49-F238E27FC236}">
                    <a16:creationId xmlns:a16="http://schemas.microsoft.com/office/drawing/2014/main" xmlns="" id="{7CBDE834-78B9-4243-9C1F-D45C850D0C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35119" y="5438127"/>
                <a:ext cx="255074" cy="1384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N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3531</a:t>
                </a:r>
                <a:endParaRPr kumimoji="0" lang="en-US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09" name="Rectangle 3173">
                <a:extLst>
                  <a:ext uri="{FF2B5EF4-FFF2-40B4-BE49-F238E27FC236}">
                    <a16:creationId xmlns:a16="http://schemas.microsoft.com/office/drawing/2014/main" xmlns="" id="{9A470447-D7B1-4D0C-B42F-E7C117544C8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06689" y="5291953"/>
                <a:ext cx="255074" cy="1384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3470</a:t>
                </a:r>
              </a:p>
            </p:txBody>
          </p:sp>
          <p:sp>
            <p:nvSpPr>
              <p:cNvPr id="210" name="Rectangle 3189">
                <a:extLst>
                  <a:ext uri="{FF2B5EF4-FFF2-40B4-BE49-F238E27FC236}">
                    <a16:creationId xmlns:a16="http://schemas.microsoft.com/office/drawing/2014/main" xmlns="" id="{B8FE1751-AB6B-4071-825E-DD70C9DB06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06689" y="5438127"/>
                <a:ext cx="255074" cy="1384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N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3483</a:t>
                </a:r>
                <a:endParaRPr kumimoji="0" lang="en-US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11" name="Rectangle 3168">
                <a:extLst>
                  <a:ext uri="{FF2B5EF4-FFF2-40B4-BE49-F238E27FC236}">
                    <a16:creationId xmlns:a16="http://schemas.microsoft.com/office/drawing/2014/main" xmlns="" id="{318B1569-93CA-4934-806A-638D543FA7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3789" y="5291953"/>
                <a:ext cx="899139" cy="1384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N" sz="9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6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ACS - Reference</a:t>
                </a:r>
                <a:endParaRPr kumimoji="0" lang="en-US" alt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12" name="Rectangle 3168">
                <a:extLst>
                  <a:ext uri="{FF2B5EF4-FFF2-40B4-BE49-F238E27FC236}">
                    <a16:creationId xmlns:a16="http://schemas.microsoft.com/office/drawing/2014/main" xmlns="" id="{C12B5A94-6754-48BA-855F-C1F1E6D335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9443" y="5131933"/>
                <a:ext cx="803485" cy="1384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N" sz="9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Number at risk</a:t>
                </a:r>
                <a:endParaRPr kumimoji="0" lang="en-US" alt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13" name="Rectangle 3168">
                <a:extLst>
                  <a:ext uri="{FF2B5EF4-FFF2-40B4-BE49-F238E27FC236}">
                    <a16:creationId xmlns:a16="http://schemas.microsoft.com/office/drawing/2014/main" xmlns="" id="{1E03CEBE-AF7F-4E5C-B82A-1488D0C266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7992" y="5438127"/>
                <a:ext cx="1064937" cy="1384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N" sz="9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ACS - Experimental</a:t>
                </a:r>
                <a:endParaRPr kumimoji="0" lang="en-US" alt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sp>
          <p:nvSpPr>
            <p:cNvPr id="125" name="TextBox 124">
              <a:extLst>
                <a:ext uri="{FF2B5EF4-FFF2-40B4-BE49-F238E27FC236}">
                  <a16:creationId xmlns:a16="http://schemas.microsoft.com/office/drawing/2014/main" xmlns="" id="{5DF01C49-CF1B-4A36-8873-77F28FD763C2}"/>
                </a:ext>
              </a:extLst>
            </p:cNvPr>
            <p:cNvSpPr txBox="1"/>
            <p:nvPr/>
          </p:nvSpPr>
          <p:spPr>
            <a:xfrm>
              <a:off x="2313841" y="5246356"/>
              <a:ext cx="2886712" cy="2215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18288" tIns="18288" rIns="18288" bIns="18288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Days Since Index Procedure</a:t>
              </a:r>
            </a:p>
          </p:txBody>
        </p:sp>
        <p:sp>
          <p:nvSpPr>
            <p:cNvPr id="126" name="TextBox 125">
              <a:extLst>
                <a:ext uri="{FF2B5EF4-FFF2-40B4-BE49-F238E27FC236}">
                  <a16:creationId xmlns:a16="http://schemas.microsoft.com/office/drawing/2014/main" xmlns="" id="{79576471-BBE4-4952-AA9E-DF248BCA87C2}"/>
                </a:ext>
              </a:extLst>
            </p:cNvPr>
            <p:cNvSpPr txBox="1"/>
            <p:nvPr/>
          </p:nvSpPr>
          <p:spPr>
            <a:xfrm>
              <a:off x="2828674" y="3449704"/>
              <a:ext cx="2308389" cy="206210"/>
            </a:xfrm>
            <a:prstGeom prst="rect">
              <a:avLst/>
            </a:prstGeom>
            <a:noFill/>
          </p:spPr>
          <p:txBody>
            <a:bodyPr wrap="none" lIns="18288" tIns="18288" rIns="18288" bIns="18288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RR 0.73 (95% CI 0.54-0.98); p=0.04</a:t>
              </a:r>
            </a:p>
          </p:txBody>
        </p:sp>
        <p:sp>
          <p:nvSpPr>
            <p:cNvPr id="127" name="TextBox 126">
              <a:extLst>
                <a:ext uri="{FF2B5EF4-FFF2-40B4-BE49-F238E27FC236}">
                  <a16:creationId xmlns:a16="http://schemas.microsoft.com/office/drawing/2014/main" xmlns="" id="{E3D45FE8-CF20-4A59-B77C-21DA9D581DE4}"/>
                </a:ext>
              </a:extLst>
            </p:cNvPr>
            <p:cNvSpPr txBox="1"/>
            <p:nvPr/>
          </p:nvSpPr>
          <p:spPr>
            <a:xfrm>
              <a:off x="1034338" y="2529840"/>
              <a:ext cx="254588" cy="183896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8" name="TextBox 127">
              <a:extLst>
                <a:ext uri="{FF2B5EF4-FFF2-40B4-BE49-F238E27FC236}">
                  <a16:creationId xmlns:a16="http://schemas.microsoft.com/office/drawing/2014/main" xmlns="" id="{14095576-0B6E-4677-8D7A-DBF2EC21D4C4}"/>
                </a:ext>
              </a:extLst>
            </p:cNvPr>
            <p:cNvSpPr txBox="1"/>
            <p:nvPr/>
          </p:nvSpPr>
          <p:spPr>
            <a:xfrm rot="16200000">
              <a:off x="-328474" y="3316393"/>
              <a:ext cx="2886712" cy="2215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18288" tIns="18288" rIns="18288" bIns="18288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BARC 3 or 5 Bleeding (K-M%)</a:t>
              </a:r>
            </a:p>
          </p:txBody>
        </p:sp>
        <p:grpSp>
          <p:nvGrpSpPr>
            <p:cNvPr id="129" name="Group 128">
              <a:extLst>
                <a:ext uri="{FF2B5EF4-FFF2-40B4-BE49-F238E27FC236}">
                  <a16:creationId xmlns:a16="http://schemas.microsoft.com/office/drawing/2014/main" xmlns="" id="{4CE04D20-9698-4BFC-9A4E-950783EED338}"/>
                </a:ext>
              </a:extLst>
            </p:cNvPr>
            <p:cNvGrpSpPr/>
            <p:nvPr/>
          </p:nvGrpSpPr>
          <p:grpSpPr>
            <a:xfrm>
              <a:off x="1065632" y="1837626"/>
              <a:ext cx="350909" cy="3145540"/>
              <a:chOff x="6718403" y="1847558"/>
              <a:chExt cx="350909" cy="3192758"/>
            </a:xfrm>
          </p:grpSpPr>
          <p:sp>
            <p:nvSpPr>
              <p:cNvPr id="174" name="TextBox 173">
                <a:extLst>
                  <a:ext uri="{FF2B5EF4-FFF2-40B4-BE49-F238E27FC236}">
                    <a16:creationId xmlns:a16="http://schemas.microsoft.com/office/drawing/2014/main" xmlns="" id="{705BDA55-27B2-4F3E-B8EC-7F938835493A}"/>
                  </a:ext>
                </a:extLst>
              </p:cNvPr>
              <p:cNvSpPr txBox="1"/>
              <p:nvPr/>
            </p:nvSpPr>
            <p:spPr>
              <a:xfrm flipH="1">
                <a:off x="6839919" y="4799825"/>
                <a:ext cx="229393" cy="240491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0</a:t>
                </a:r>
                <a:endParaRPr kumimoji="0" lang="en-IN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75" name="TextBox 174">
                <a:extLst>
                  <a:ext uri="{FF2B5EF4-FFF2-40B4-BE49-F238E27FC236}">
                    <a16:creationId xmlns:a16="http://schemas.microsoft.com/office/drawing/2014/main" xmlns="" id="{4EF721F4-0A4C-4616-837C-D3FF0575AC3F}"/>
                  </a:ext>
                </a:extLst>
              </p:cNvPr>
              <p:cNvSpPr txBox="1"/>
              <p:nvPr/>
            </p:nvSpPr>
            <p:spPr>
              <a:xfrm flipH="1">
                <a:off x="6839919" y="4209374"/>
                <a:ext cx="229393" cy="240491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2</a:t>
                </a:r>
                <a:endParaRPr kumimoji="0" lang="en-IN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76" name="TextBox 175">
                <a:extLst>
                  <a:ext uri="{FF2B5EF4-FFF2-40B4-BE49-F238E27FC236}">
                    <a16:creationId xmlns:a16="http://schemas.microsoft.com/office/drawing/2014/main" xmlns="" id="{4FBB0C22-921F-4DD4-BAB6-EFF313BDE719}"/>
                  </a:ext>
                </a:extLst>
              </p:cNvPr>
              <p:cNvSpPr txBox="1"/>
              <p:nvPr/>
            </p:nvSpPr>
            <p:spPr>
              <a:xfrm flipH="1">
                <a:off x="6839919" y="3914147"/>
                <a:ext cx="229393" cy="240491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3</a:t>
                </a:r>
                <a:endParaRPr kumimoji="0" lang="en-IN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77" name="TextBox 176">
                <a:extLst>
                  <a:ext uri="{FF2B5EF4-FFF2-40B4-BE49-F238E27FC236}">
                    <a16:creationId xmlns:a16="http://schemas.microsoft.com/office/drawing/2014/main" xmlns="" id="{C74F2A09-2C23-4210-B650-18B8A3F69A16}"/>
                  </a:ext>
                </a:extLst>
              </p:cNvPr>
              <p:cNvSpPr txBox="1"/>
              <p:nvPr/>
            </p:nvSpPr>
            <p:spPr>
              <a:xfrm flipH="1">
                <a:off x="6839919" y="3618920"/>
                <a:ext cx="229393" cy="240491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4</a:t>
                </a:r>
                <a:endParaRPr kumimoji="0" lang="en-IN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78" name="TextBox 177">
                <a:extLst>
                  <a:ext uri="{FF2B5EF4-FFF2-40B4-BE49-F238E27FC236}">
                    <a16:creationId xmlns:a16="http://schemas.microsoft.com/office/drawing/2014/main" xmlns="" id="{AB2E1FBB-FB32-46B1-AABA-7AED9BD58D3D}"/>
                  </a:ext>
                </a:extLst>
              </p:cNvPr>
              <p:cNvSpPr txBox="1"/>
              <p:nvPr/>
            </p:nvSpPr>
            <p:spPr>
              <a:xfrm flipH="1">
                <a:off x="6839919" y="3323693"/>
                <a:ext cx="229393" cy="240491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5</a:t>
                </a:r>
                <a:endParaRPr kumimoji="0" lang="en-IN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79" name="TextBox 178">
                <a:extLst>
                  <a:ext uri="{FF2B5EF4-FFF2-40B4-BE49-F238E27FC236}">
                    <a16:creationId xmlns:a16="http://schemas.microsoft.com/office/drawing/2014/main" xmlns="" id="{95C92423-A245-4DC3-9564-6A0F5BA98555}"/>
                  </a:ext>
                </a:extLst>
              </p:cNvPr>
              <p:cNvSpPr txBox="1"/>
              <p:nvPr/>
            </p:nvSpPr>
            <p:spPr>
              <a:xfrm flipH="1">
                <a:off x="6839919" y="3028466"/>
                <a:ext cx="229393" cy="240491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6</a:t>
                </a:r>
                <a:endParaRPr kumimoji="0" lang="en-IN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80" name="TextBox 179">
                <a:extLst>
                  <a:ext uri="{FF2B5EF4-FFF2-40B4-BE49-F238E27FC236}">
                    <a16:creationId xmlns:a16="http://schemas.microsoft.com/office/drawing/2014/main" xmlns="" id="{2A720944-334B-4855-B12A-E9DCA2C55E81}"/>
                  </a:ext>
                </a:extLst>
              </p:cNvPr>
              <p:cNvSpPr txBox="1"/>
              <p:nvPr/>
            </p:nvSpPr>
            <p:spPr>
              <a:xfrm flipH="1">
                <a:off x="6839919" y="2733239"/>
                <a:ext cx="229393" cy="240491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7</a:t>
                </a:r>
                <a:endParaRPr kumimoji="0" lang="en-IN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81" name="TextBox 180">
                <a:extLst>
                  <a:ext uri="{FF2B5EF4-FFF2-40B4-BE49-F238E27FC236}">
                    <a16:creationId xmlns:a16="http://schemas.microsoft.com/office/drawing/2014/main" xmlns="" id="{B736E10E-6134-49DE-8FAA-816DF714BDC6}"/>
                  </a:ext>
                </a:extLst>
              </p:cNvPr>
              <p:cNvSpPr txBox="1"/>
              <p:nvPr/>
            </p:nvSpPr>
            <p:spPr>
              <a:xfrm flipH="1">
                <a:off x="6839919" y="2438012"/>
                <a:ext cx="229393" cy="240491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8</a:t>
                </a:r>
                <a:endParaRPr kumimoji="0" lang="en-IN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82" name="TextBox 181">
                <a:extLst>
                  <a:ext uri="{FF2B5EF4-FFF2-40B4-BE49-F238E27FC236}">
                    <a16:creationId xmlns:a16="http://schemas.microsoft.com/office/drawing/2014/main" xmlns="" id="{23B9C228-1749-4EDE-B1D8-62DE58921A64}"/>
                  </a:ext>
                </a:extLst>
              </p:cNvPr>
              <p:cNvSpPr txBox="1"/>
              <p:nvPr/>
            </p:nvSpPr>
            <p:spPr>
              <a:xfrm flipH="1">
                <a:off x="6839919" y="2142785"/>
                <a:ext cx="229393" cy="240491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9</a:t>
                </a:r>
                <a:endParaRPr kumimoji="0" lang="en-IN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83" name="TextBox 182">
                <a:extLst>
                  <a:ext uri="{FF2B5EF4-FFF2-40B4-BE49-F238E27FC236}">
                    <a16:creationId xmlns:a16="http://schemas.microsoft.com/office/drawing/2014/main" xmlns="" id="{4214D420-4E21-4BFE-A6D3-8DF19240109F}"/>
                  </a:ext>
                </a:extLst>
              </p:cNvPr>
              <p:cNvSpPr txBox="1"/>
              <p:nvPr/>
            </p:nvSpPr>
            <p:spPr>
              <a:xfrm flipH="1">
                <a:off x="6718403" y="1847558"/>
                <a:ext cx="350909" cy="240491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10</a:t>
                </a:r>
                <a:endParaRPr kumimoji="0" lang="en-IN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84" name="TextBox 183">
                <a:extLst>
                  <a:ext uri="{FF2B5EF4-FFF2-40B4-BE49-F238E27FC236}">
                    <a16:creationId xmlns:a16="http://schemas.microsoft.com/office/drawing/2014/main" xmlns="" id="{2581F564-7237-46F2-832C-4024744626B6}"/>
                  </a:ext>
                </a:extLst>
              </p:cNvPr>
              <p:cNvSpPr txBox="1"/>
              <p:nvPr/>
            </p:nvSpPr>
            <p:spPr>
              <a:xfrm flipH="1">
                <a:off x="6839919" y="4504601"/>
                <a:ext cx="229393" cy="240491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1</a:t>
                </a:r>
                <a:endParaRPr kumimoji="0" lang="en-IN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30" name="Group 129">
              <a:extLst>
                <a:ext uri="{FF2B5EF4-FFF2-40B4-BE49-F238E27FC236}">
                  <a16:creationId xmlns:a16="http://schemas.microsoft.com/office/drawing/2014/main" xmlns="" id="{F64C0FBD-74EA-4F6C-AFA0-9267E2218669}"/>
                </a:ext>
              </a:extLst>
            </p:cNvPr>
            <p:cNvGrpSpPr/>
            <p:nvPr/>
          </p:nvGrpSpPr>
          <p:grpSpPr>
            <a:xfrm>
              <a:off x="1462999" y="1868857"/>
              <a:ext cx="4314201" cy="3171458"/>
              <a:chOff x="1462999" y="1868857"/>
              <a:chExt cx="4314201" cy="3171458"/>
            </a:xfrm>
          </p:grpSpPr>
          <p:sp>
            <p:nvSpPr>
              <p:cNvPr id="148" name="Line 83">
                <a:extLst>
                  <a:ext uri="{FF2B5EF4-FFF2-40B4-BE49-F238E27FC236}">
                    <a16:creationId xmlns:a16="http://schemas.microsoft.com/office/drawing/2014/main" xmlns="" id="{03CAF19D-4415-447E-BB29-BCEABF23057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42897" y="1868857"/>
                <a:ext cx="0" cy="310081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49" name="Line 9">
                <a:extLst>
                  <a:ext uri="{FF2B5EF4-FFF2-40B4-BE49-F238E27FC236}">
                    <a16:creationId xmlns:a16="http://schemas.microsoft.com/office/drawing/2014/main" xmlns="" id="{DEC6DEF1-84B2-4B97-8847-C56EB3736F6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62999" y="4870070"/>
                <a:ext cx="8229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50" name="Line 10">
                <a:extLst>
                  <a:ext uri="{FF2B5EF4-FFF2-40B4-BE49-F238E27FC236}">
                    <a16:creationId xmlns:a16="http://schemas.microsoft.com/office/drawing/2014/main" xmlns="" id="{CBD2C3EF-96C8-4288-8814-9CBCDA752C0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62999" y="4578632"/>
                <a:ext cx="8229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51" name="Line 21">
                <a:extLst>
                  <a:ext uri="{FF2B5EF4-FFF2-40B4-BE49-F238E27FC236}">
                    <a16:creationId xmlns:a16="http://schemas.microsoft.com/office/drawing/2014/main" xmlns="" id="{399B6CB8-48D3-481D-9739-C7D3746296F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62999" y="4290176"/>
                <a:ext cx="8229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52" name="Line 32">
                <a:extLst>
                  <a:ext uri="{FF2B5EF4-FFF2-40B4-BE49-F238E27FC236}">
                    <a16:creationId xmlns:a16="http://schemas.microsoft.com/office/drawing/2014/main" xmlns="" id="{5560B986-46C2-4130-8AAF-A09EE910525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62999" y="3998738"/>
                <a:ext cx="8229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53" name="Line 43">
                <a:extLst>
                  <a:ext uri="{FF2B5EF4-FFF2-40B4-BE49-F238E27FC236}">
                    <a16:creationId xmlns:a16="http://schemas.microsoft.com/office/drawing/2014/main" xmlns="" id="{DDCBCA0B-580F-4D6C-800A-A44C3C996E5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62999" y="3707300"/>
                <a:ext cx="8229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54" name="Line 54">
                <a:extLst>
                  <a:ext uri="{FF2B5EF4-FFF2-40B4-BE49-F238E27FC236}">
                    <a16:creationId xmlns:a16="http://schemas.microsoft.com/office/drawing/2014/main" xmlns="" id="{75E84B3D-3E5F-404B-B1D6-368383BCC85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62999" y="3415862"/>
                <a:ext cx="8229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55" name="Line 65">
                <a:extLst>
                  <a:ext uri="{FF2B5EF4-FFF2-40B4-BE49-F238E27FC236}">
                    <a16:creationId xmlns:a16="http://schemas.microsoft.com/office/drawing/2014/main" xmlns="" id="{EEED77BF-A24B-43D5-9383-C905EC25968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62999" y="3127405"/>
                <a:ext cx="8229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56" name="Line 76">
                <a:extLst>
                  <a:ext uri="{FF2B5EF4-FFF2-40B4-BE49-F238E27FC236}">
                    <a16:creationId xmlns:a16="http://schemas.microsoft.com/office/drawing/2014/main" xmlns="" id="{DDF3581F-3CFD-4716-8169-8D431CF6064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62999" y="2835967"/>
                <a:ext cx="8229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57" name="Line 87">
                <a:extLst>
                  <a:ext uri="{FF2B5EF4-FFF2-40B4-BE49-F238E27FC236}">
                    <a16:creationId xmlns:a16="http://schemas.microsoft.com/office/drawing/2014/main" xmlns="" id="{81F33FB2-B04B-42DA-AD9E-45C04CD778D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62999" y="2544530"/>
                <a:ext cx="8229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58" name="Line 98">
                <a:extLst>
                  <a:ext uri="{FF2B5EF4-FFF2-40B4-BE49-F238E27FC236}">
                    <a16:creationId xmlns:a16="http://schemas.microsoft.com/office/drawing/2014/main" xmlns="" id="{0203452F-E0A6-4EA1-9438-A585039066C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62999" y="2253092"/>
                <a:ext cx="8229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59" name="Line 109">
                <a:extLst>
                  <a:ext uri="{FF2B5EF4-FFF2-40B4-BE49-F238E27FC236}">
                    <a16:creationId xmlns:a16="http://schemas.microsoft.com/office/drawing/2014/main" xmlns="" id="{1E223FF9-C6DD-4C35-A715-1E5EAC8FCBF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62999" y="1963890"/>
                <a:ext cx="8229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60" name="Line 16">
                <a:extLst>
                  <a:ext uri="{FF2B5EF4-FFF2-40B4-BE49-F238E27FC236}">
                    <a16:creationId xmlns:a16="http://schemas.microsoft.com/office/drawing/2014/main" xmlns="" id="{14D60C2C-BB49-401F-87B1-9EC97065EA3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39081" y="4972048"/>
                <a:ext cx="423811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61" name="Line 32">
                <a:extLst>
                  <a:ext uri="{FF2B5EF4-FFF2-40B4-BE49-F238E27FC236}">
                    <a16:creationId xmlns:a16="http://schemas.microsoft.com/office/drawing/2014/main" xmlns="" id="{468425BD-28F9-47E2-8614-AF151C20BFD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42244" y="4976406"/>
                <a:ext cx="0" cy="6390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62" name="Line 34">
                <a:extLst>
                  <a:ext uri="{FF2B5EF4-FFF2-40B4-BE49-F238E27FC236}">
                    <a16:creationId xmlns:a16="http://schemas.microsoft.com/office/drawing/2014/main" xmlns="" id="{84B32285-3BF1-4353-8223-AA76EC7D65E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73525" y="4976406"/>
                <a:ext cx="0" cy="6390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63" name="Line 35">
                <a:extLst>
                  <a:ext uri="{FF2B5EF4-FFF2-40B4-BE49-F238E27FC236}">
                    <a16:creationId xmlns:a16="http://schemas.microsoft.com/office/drawing/2014/main" xmlns="" id="{7B610AA6-D89F-4458-BF97-8B2BBC85580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09568" y="4976406"/>
                <a:ext cx="0" cy="6390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64" name="Line 36">
                <a:extLst>
                  <a:ext uri="{FF2B5EF4-FFF2-40B4-BE49-F238E27FC236}">
                    <a16:creationId xmlns:a16="http://schemas.microsoft.com/office/drawing/2014/main" xmlns="" id="{C5D8141C-D0A6-4463-8435-C01E1F5E7DF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36086" y="4976406"/>
                <a:ext cx="0" cy="6390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65" name="Line 37">
                <a:extLst>
                  <a:ext uri="{FF2B5EF4-FFF2-40B4-BE49-F238E27FC236}">
                    <a16:creationId xmlns:a16="http://schemas.microsoft.com/office/drawing/2014/main" xmlns="" id="{70F2632A-CB16-4C0E-BF20-09FCC2BC941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68475" y="4976406"/>
                <a:ext cx="0" cy="6390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66" name="Line 38">
                <a:extLst>
                  <a:ext uri="{FF2B5EF4-FFF2-40B4-BE49-F238E27FC236}">
                    <a16:creationId xmlns:a16="http://schemas.microsoft.com/office/drawing/2014/main" xmlns="" id="{9F8A1132-BB91-473C-8F3C-92912699333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04233" y="4976406"/>
                <a:ext cx="0" cy="6390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67" name="Line 39">
                <a:extLst>
                  <a:ext uri="{FF2B5EF4-FFF2-40B4-BE49-F238E27FC236}">
                    <a16:creationId xmlns:a16="http://schemas.microsoft.com/office/drawing/2014/main" xmlns="" id="{1EC63470-4FAD-4E6C-A63A-96A6A9FB9B3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36670" y="4976406"/>
                <a:ext cx="0" cy="6390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68" name="Line 40">
                <a:extLst>
                  <a:ext uri="{FF2B5EF4-FFF2-40B4-BE49-F238E27FC236}">
                    <a16:creationId xmlns:a16="http://schemas.microsoft.com/office/drawing/2014/main" xmlns="" id="{45330EE4-F3FC-4901-9792-CDFBFF869BE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65431" y="4976406"/>
                <a:ext cx="0" cy="6390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69" name="Line 41">
                <a:extLst>
                  <a:ext uri="{FF2B5EF4-FFF2-40B4-BE49-F238E27FC236}">
                    <a16:creationId xmlns:a16="http://schemas.microsoft.com/office/drawing/2014/main" xmlns="" id="{67CEBF33-4BA8-4D88-B187-0ED3F815638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95863" y="4976406"/>
                <a:ext cx="0" cy="6390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70" name="Line 42">
                <a:extLst>
                  <a:ext uri="{FF2B5EF4-FFF2-40B4-BE49-F238E27FC236}">
                    <a16:creationId xmlns:a16="http://schemas.microsoft.com/office/drawing/2014/main" xmlns="" id="{023AEBE0-DF5A-4A8A-8741-84D52936376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29515" y="4976406"/>
                <a:ext cx="0" cy="6390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71" name="Line 43">
                <a:extLst>
                  <a:ext uri="{FF2B5EF4-FFF2-40B4-BE49-F238E27FC236}">
                    <a16:creationId xmlns:a16="http://schemas.microsoft.com/office/drawing/2014/main" xmlns="" id="{802D33A7-0494-4D95-BDA6-41FED7DBF13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957309" y="4976406"/>
                <a:ext cx="0" cy="6390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72" name="Line 44">
                <a:extLst>
                  <a:ext uri="{FF2B5EF4-FFF2-40B4-BE49-F238E27FC236}">
                    <a16:creationId xmlns:a16="http://schemas.microsoft.com/office/drawing/2014/main" xmlns="" id="{F9259EE4-329E-4816-A08D-A2B037020F4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296918" y="4976406"/>
                <a:ext cx="0" cy="6390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73" name="Line 45">
                <a:extLst>
                  <a:ext uri="{FF2B5EF4-FFF2-40B4-BE49-F238E27FC236}">
                    <a16:creationId xmlns:a16="http://schemas.microsoft.com/office/drawing/2014/main" xmlns="" id="{C2E9B8CE-2EE0-4C48-903E-05F0B2A6250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682281" y="4976406"/>
                <a:ext cx="0" cy="6390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sp>
          <p:nvSpPr>
            <p:cNvPr id="131" name="TextBox 130">
              <a:extLst>
                <a:ext uri="{FF2B5EF4-FFF2-40B4-BE49-F238E27FC236}">
                  <a16:creationId xmlns:a16="http://schemas.microsoft.com/office/drawing/2014/main" xmlns="" id="{44ACD8C8-82B5-4853-9CD3-680D1FEEB9A4}"/>
                </a:ext>
              </a:extLst>
            </p:cNvPr>
            <p:cNvSpPr txBox="1"/>
            <p:nvPr/>
          </p:nvSpPr>
          <p:spPr>
            <a:xfrm flipH="1">
              <a:off x="1596142" y="5069766"/>
              <a:ext cx="85584" cy="1261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0</a:t>
              </a:r>
              <a:endParaRPr kumimoji="0" lang="en-IN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2" name="TextBox 131">
              <a:extLst>
                <a:ext uri="{FF2B5EF4-FFF2-40B4-BE49-F238E27FC236}">
                  <a16:creationId xmlns:a16="http://schemas.microsoft.com/office/drawing/2014/main" xmlns="" id="{D75CC28C-35CC-417F-90E3-0B578B2CE3A1}"/>
                </a:ext>
              </a:extLst>
            </p:cNvPr>
            <p:cNvSpPr txBox="1"/>
            <p:nvPr/>
          </p:nvSpPr>
          <p:spPr>
            <a:xfrm flipH="1">
              <a:off x="1877792" y="5069766"/>
              <a:ext cx="191506" cy="1261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60 </a:t>
              </a:r>
              <a:endParaRPr kumimoji="0" lang="en-IN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3" name="TextBox 132">
              <a:extLst>
                <a:ext uri="{FF2B5EF4-FFF2-40B4-BE49-F238E27FC236}">
                  <a16:creationId xmlns:a16="http://schemas.microsoft.com/office/drawing/2014/main" xmlns="" id="{C349264F-9893-4644-A991-FF7454E4BA51}"/>
                </a:ext>
              </a:extLst>
            </p:cNvPr>
            <p:cNvSpPr txBox="1"/>
            <p:nvPr/>
          </p:nvSpPr>
          <p:spPr>
            <a:xfrm flipH="1">
              <a:off x="2169467" y="5069766"/>
              <a:ext cx="272000" cy="1261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120</a:t>
              </a:r>
              <a:endParaRPr kumimoji="0" lang="en-IN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4" name="TextBox 133">
              <a:extLst>
                <a:ext uri="{FF2B5EF4-FFF2-40B4-BE49-F238E27FC236}">
                  <a16:creationId xmlns:a16="http://schemas.microsoft.com/office/drawing/2014/main" xmlns="" id="{4C7D9855-5C1A-4FB9-A958-A560B638B531}"/>
                </a:ext>
              </a:extLst>
            </p:cNvPr>
            <p:cNvSpPr txBox="1"/>
            <p:nvPr/>
          </p:nvSpPr>
          <p:spPr>
            <a:xfrm flipH="1">
              <a:off x="2501803" y="5069766"/>
              <a:ext cx="272000" cy="1261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180</a:t>
              </a:r>
              <a:endParaRPr kumimoji="0" lang="en-IN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5" name="TextBox 134">
              <a:extLst>
                <a:ext uri="{FF2B5EF4-FFF2-40B4-BE49-F238E27FC236}">
                  <a16:creationId xmlns:a16="http://schemas.microsoft.com/office/drawing/2014/main" xmlns="" id="{7B047EE2-38B8-499C-B1FD-C55BD3F1207F}"/>
                </a:ext>
              </a:extLst>
            </p:cNvPr>
            <p:cNvSpPr txBox="1"/>
            <p:nvPr/>
          </p:nvSpPr>
          <p:spPr>
            <a:xfrm flipH="1">
              <a:off x="2834139" y="5069766"/>
              <a:ext cx="272000" cy="1261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240</a:t>
              </a:r>
              <a:endParaRPr kumimoji="0" lang="en-IN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6" name="TextBox 135">
              <a:extLst>
                <a:ext uri="{FF2B5EF4-FFF2-40B4-BE49-F238E27FC236}">
                  <a16:creationId xmlns:a16="http://schemas.microsoft.com/office/drawing/2014/main" xmlns="" id="{8B63DF90-8A91-438D-8098-3F9FEA37A579}"/>
                </a:ext>
              </a:extLst>
            </p:cNvPr>
            <p:cNvSpPr txBox="1"/>
            <p:nvPr/>
          </p:nvSpPr>
          <p:spPr>
            <a:xfrm flipH="1">
              <a:off x="3166475" y="5069766"/>
              <a:ext cx="272000" cy="1261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300</a:t>
              </a:r>
              <a:endParaRPr kumimoji="0" lang="en-IN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7" name="TextBox 136">
              <a:extLst>
                <a:ext uri="{FF2B5EF4-FFF2-40B4-BE49-F238E27FC236}">
                  <a16:creationId xmlns:a16="http://schemas.microsoft.com/office/drawing/2014/main" xmlns="" id="{B0336702-F203-44D6-8AFB-B1B2BEC0B23A}"/>
                </a:ext>
              </a:extLst>
            </p:cNvPr>
            <p:cNvSpPr txBox="1"/>
            <p:nvPr/>
          </p:nvSpPr>
          <p:spPr>
            <a:xfrm flipH="1">
              <a:off x="3500394" y="5069766"/>
              <a:ext cx="272000" cy="1261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360</a:t>
              </a:r>
              <a:endParaRPr kumimoji="0" lang="en-IN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8" name="TextBox 137">
              <a:extLst>
                <a:ext uri="{FF2B5EF4-FFF2-40B4-BE49-F238E27FC236}">
                  <a16:creationId xmlns:a16="http://schemas.microsoft.com/office/drawing/2014/main" xmlns="" id="{9C54CBA6-6C49-4A8D-99A5-B252D50ECD99}"/>
                </a:ext>
              </a:extLst>
            </p:cNvPr>
            <p:cNvSpPr txBox="1"/>
            <p:nvPr/>
          </p:nvSpPr>
          <p:spPr>
            <a:xfrm flipH="1">
              <a:off x="3841064" y="5069766"/>
              <a:ext cx="272000" cy="1261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420</a:t>
              </a:r>
              <a:endParaRPr kumimoji="0" lang="en-IN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9" name="TextBox 138">
              <a:extLst>
                <a:ext uri="{FF2B5EF4-FFF2-40B4-BE49-F238E27FC236}">
                  <a16:creationId xmlns:a16="http://schemas.microsoft.com/office/drawing/2014/main" xmlns="" id="{823AE4B4-C371-4E38-968B-5B09552F0C5B}"/>
                </a:ext>
              </a:extLst>
            </p:cNvPr>
            <p:cNvSpPr txBox="1"/>
            <p:nvPr/>
          </p:nvSpPr>
          <p:spPr>
            <a:xfrm flipH="1">
              <a:off x="4162682" y="5069766"/>
              <a:ext cx="272000" cy="1261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480</a:t>
              </a:r>
              <a:endParaRPr kumimoji="0" lang="en-IN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0" name="TextBox 139">
              <a:extLst>
                <a:ext uri="{FF2B5EF4-FFF2-40B4-BE49-F238E27FC236}">
                  <a16:creationId xmlns:a16="http://schemas.microsoft.com/office/drawing/2014/main" xmlns="" id="{B04B4DC8-F4DA-4996-9B0F-21FAA0EA57E4}"/>
                </a:ext>
              </a:extLst>
            </p:cNvPr>
            <p:cNvSpPr txBox="1"/>
            <p:nvPr/>
          </p:nvSpPr>
          <p:spPr>
            <a:xfrm flipH="1">
              <a:off x="4489063" y="5069766"/>
              <a:ext cx="272000" cy="1261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540</a:t>
              </a:r>
              <a:endParaRPr kumimoji="0" lang="en-IN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1" name="TextBox 140">
              <a:extLst>
                <a:ext uri="{FF2B5EF4-FFF2-40B4-BE49-F238E27FC236}">
                  <a16:creationId xmlns:a16="http://schemas.microsoft.com/office/drawing/2014/main" xmlns="" id="{C6FB5C95-C64F-493A-8588-CF5599FABF46}"/>
                </a:ext>
              </a:extLst>
            </p:cNvPr>
            <p:cNvSpPr txBox="1"/>
            <p:nvPr/>
          </p:nvSpPr>
          <p:spPr>
            <a:xfrm flipH="1">
              <a:off x="4824970" y="5069766"/>
              <a:ext cx="272000" cy="1261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600</a:t>
              </a:r>
              <a:endParaRPr kumimoji="0" lang="en-IN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2" name="TextBox 141">
              <a:extLst>
                <a:ext uri="{FF2B5EF4-FFF2-40B4-BE49-F238E27FC236}">
                  <a16:creationId xmlns:a16="http://schemas.microsoft.com/office/drawing/2014/main" xmlns="" id="{B8ECC05B-26D9-4C3A-B519-0334B862C358}"/>
                </a:ext>
              </a:extLst>
            </p:cNvPr>
            <p:cNvSpPr txBox="1"/>
            <p:nvPr/>
          </p:nvSpPr>
          <p:spPr>
            <a:xfrm flipH="1">
              <a:off x="5160877" y="5069766"/>
              <a:ext cx="272000" cy="1261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660</a:t>
              </a:r>
              <a:endParaRPr kumimoji="0" lang="en-IN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3" name="TextBox 142">
              <a:extLst>
                <a:ext uri="{FF2B5EF4-FFF2-40B4-BE49-F238E27FC236}">
                  <a16:creationId xmlns:a16="http://schemas.microsoft.com/office/drawing/2014/main" xmlns="" id="{EFEDEA60-6FF2-462C-A96B-91FF11D5611C}"/>
                </a:ext>
              </a:extLst>
            </p:cNvPr>
            <p:cNvSpPr txBox="1"/>
            <p:nvPr/>
          </p:nvSpPr>
          <p:spPr>
            <a:xfrm flipH="1">
              <a:off x="5544416" y="5069766"/>
              <a:ext cx="272000" cy="1261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730</a:t>
              </a:r>
              <a:endParaRPr kumimoji="0" lang="en-IN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4" name="TextBox 143">
              <a:extLst>
                <a:ext uri="{FF2B5EF4-FFF2-40B4-BE49-F238E27FC236}">
                  <a16:creationId xmlns:a16="http://schemas.microsoft.com/office/drawing/2014/main" xmlns="" id="{F14723D5-7A62-4DE6-B96D-7852E46D8933}"/>
                </a:ext>
              </a:extLst>
            </p:cNvPr>
            <p:cNvSpPr txBox="1"/>
            <p:nvPr/>
          </p:nvSpPr>
          <p:spPr>
            <a:xfrm>
              <a:off x="2565348" y="1796511"/>
              <a:ext cx="23774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ACS</a:t>
              </a:r>
            </a:p>
          </p:txBody>
        </p:sp>
        <p:grpSp>
          <p:nvGrpSpPr>
            <p:cNvPr id="145" name="Group 144">
              <a:extLst>
                <a:ext uri="{FF2B5EF4-FFF2-40B4-BE49-F238E27FC236}">
                  <a16:creationId xmlns:a16="http://schemas.microsoft.com/office/drawing/2014/main" xmlns="" id="{BC05FE8F-43F3-4F9B-A7FE-6D1302ADE9E8}"/>
                </a:ext>
              </a:extLst>
            </p:cNvPr>
            <p:cNvGrpSpPr/>
            <p:nvPr/>
          </p:nvGrpSpPr>
          <p:grpSpPr>
            <a:xfrm>
              <a:off x="1638619" y="4073707"/>
              <a:ext cx="4063681" cy="800100"/>
              <a:chOff x="-5169162" y="3967162"/>
              <a:chExt cx="4270375" cy="800100"/>
            </a:xfrm>
          </p:grpSpPr>
          <p:sp>
            <p:nvSpPr>
              <p:cNvPr id="146" name="Freeform 14">
                <a:extLst>
                  <a:ext uri="{FF2B5EF4-FFF2-40B4-BE49-F238E27FC236}">
                    <a16:creationId xmlns:a16="http://schemas.microsoft.com/office/drawing/2014/main" xmlns="" id="{83488DCC-48A8-4C98-A670-A66D57B3AA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5159637" y="3967162"/>
                <a:ext cx="4260850" cy="746125"/>
              </a:xfrm>
              <a:custGeom>
                <a:avLst/>
                <a:gdLst>
                  <a:gd name="T0" fmla="*/ 3 w 2684"/>
                  <a:gd name="T1" fmla="*/ 435 h 470"/>
                  <a:gd name="T2" fmla="*/ 21 w 2684"/>
                  <a:gd name="T3" fmla="*/ 407 h 470"/>
                  <a:gd name="T4" fmla="*/ 54 w 2684"/>
                  <a:gd name="T5" fmla="*/ 345 h 470"/>
                  <a:gd name="T6" fmla="*/ 96 w 2684"/>
                  <a:gd name="T7" fmla="*/ 338 h 470"/>
                  <a:gd name="T8" fmla="*/ 120 w 2684"/>
                  <a:gd name="T9" fmla="*/ 332 h 470"/>
                  <a:gd name="T10" fmla="*/ 183 w 2684"/>
                  <a:gd name="T11" fmla="*/ 300 h 470"/>
                  <a:gd name="T12" fmla="*/ 242 w 2684"/>
                  <a:gd name="T13" fmla="*/ 292 h 470"/>
                  <a:gd name="T14" fmla="*/ 291 w 2684"/>
                  <a:gd name="T15" fmla="*/ 280 h 470"/>
                  <a:gd name="T16" fmla="*/ 366 w 2684"/>
                  <a:gd name="T17" fmla="*/ 265 h 470"/>
                  <a:gd name="T18" fmla="*/ 425 w 2684"/>
                  <a:gd name="T19" fmla="*/ 256 h 470"/>
                  <a:gd name="T20" fmla="*/ 471 w 2684"/>
                  <a:gd name="T21" fmla="*/ 246 h 470"/>
                  <a:gd name="T22" fmla="*/ 537 w 2684"/>
                  <a:gd name="T23" fmla="*/ 231 h 470"/>
                  <a:gd name="T24" fmla="*/ 570 w 2684"/>
                  <a:gd name="T25" fmla="*/ 219 h 470"/>
                  <a:gd name="T26" fmla="*/ 597 w 2684"/>
                  <a:gd name="T27" fmla="*/ 210 h 470"/>
                  <a:gd name="T28" fmla="*/ 636 w 2684"/>
                  <a:gd name="T29" fmla="*/ 192 h 470"/>
                  <a:gd name="T30" fmla="*/ 657 w 2684"/>
                  <a:gd name="T31" fmla="*/ 183 h 470"/>
                  <a:gd name="T32" fmla="*/ 729 w 2684"/>
                  <a:gd name="T33" fmla="*/ 174 h 470"/>
                  <a:gd name="T34" fmla="*/ 786 w 2684"/>
                  <a:gd name="T35" fmla="*/ 154 h 470"/>
                  <a:gd name="T36" fmla="*/ 833 w 2684"/>
                  <a:gd name="T37" fmla="*/ 147 h 470"/>
                  <a:gd name="T38" fmla="*/ 864 w 2684"/>
                  <a:gd name="T39" fmla="*/ 121 h 470"/>
                  <a:gd name="T40" fmla="*/ 987 w 2684"/>
                  <a:gd name="T41" fmla="*/ 109 h 470"/>
                  <a:gd name="T42" fmla="*/ 1071 w 2684"/>
                  <a:gd name="T43" fmla="*/ 94 h 470"/>
                  <a:gd name="T44" fmla="*/ 1116 w 2684"/>
                  <a:gd name="T45" fmla="*/ 81 h 470"/>
                  <a:gd name="T46" fmla="*/ 1277 w 2684"/>
                  <a:gd name="T47" fmla="*/ 67 h 470"/>
                  <a:gd name="T48" fmla="*/ 1449 w 2684"/>
                  <a:gd name="T49" fmla="*/ 61 h 470"/>
                  <a:gd name="T50" fmla="*/ 1487 w 2684"/>
                  <a:gd name="T51" fmla="*/ 57 h 470"/>
                  <a:gd name="T52" fmla="*/ 1650 w 2684"/>
                  <a:gd name="T53" fmla="*/ 51 h 470"/>
                  <a:gd name="T54" fmla="*/ 1724 w 2684"/>
                  <a:gd name="T55" fmla="*/ 37 h 470"/>
                  <a:gd name="T56" fmla="*/ 1781 w 2684"/>
                  <a:gd name="T57" fmla="*/ 30 h 470"/>
                  <a:gd name="T58" fmla="*/ 1890 w 2684"/>
                  <a:gd name="T59" fmla="*/ 22 h 470"/>
                  <a:gd name="T60" fmla="*/ 1910 w 2684"/>
                  <a:gd name="T61" fmla="*/ 13 h 470"/>
                  <a:gd name="T62" fmla="*/ 2088 w 2684"/>
                  <a:gd name="T63" fmla="*/ 4 h 470"/>
                  <a:gd name="T64" fmla="*/ 2205 w 2684"/>
                  <a:gd name="T65" fmla="*/ 0 h 470"/>
                  <a:gd name="T66" fmla="*/ 2484 w 2684"/>
                  <a:gd name="T67" fmla="*/ 1 h 470"/>
                  <a:gd name="T68" fmla="*/ 2684 w 2684"/>
                  <a:gd name="T69" fmla="*/ 0 h 4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684" h="470">
                    <a:moveTo>
                      <a:pt x="0" y="470"/>
                    </a:moveTo>
                    <a:lnTo>
                      <a:pt x="3" y="435"/>
                    </a:lnTo>
                    <a:lnTo>
                      <a:pt x="9" y="420"/>
                    </a:lnTo>
                    <a:lnTo>
                      <a:pt x="21" y="407"/>
                    </a:lnTo>
                    <a:lnTo>
                      <a:pt x="48" y="375"/>
                    </a:lnTo>
                    <a:lnTo>
                      <a:pt x="54" y="345"/>
                    </a:lnTo>
                    <a:lnTo>
                      <a:pt x="78" y="342"/>
                    </a:lnTo>
                    <a:lnTo>
                      <a:pt x="96" y="338"/>
                    </a:lnTo>
                    <a:lnTo>
                      <a:pt x="99" y="332"/>
                    </a:lnTo>
                    <a:lnTo>
                      <a:pt x="120" y="332"/>
                    </a:lnTo>
                    <a:lnTo>
                      <a:pt x="141" y="326"/>
                    </a:lnTo>
                    <a:lnTo>
                      <a:pt x="183" y="300"/>
                    </a:lnTo>
                    <a:lnTo>
                      <a:pt x="237" y="297"/>
                    </a:lnTo>
                    <a:lnTo>
                      <a:pt x="242" y="292"/>
                    </a:lnTo>
                    <a:lnTo>
                      <a:pt x="272" y="291"/>
                    </a:lnTo>
                    <a:lnTo>
                      <a:pt x="291" y="280"/>
                    </a:lnTo>
                    <a:lnTo>
                      <a:pt x="338" y="279"/>
                    </a:lnTo>
                    <a:lnTo>
                      <a:pt x="366" y="265"/>
                    </a:lnTo>
                    <a:lnTo>
                      <a:pt x="401" y="261"/>
                    </a:lnTo>
                    <a:lnTo>
                      <a:pt x="425" y="256"/>
                    </a:lnTo>
                    <a:lnTo>
                      <a:pt x="444" y="250"/>
                    </a:lnTo>
                    <a:lnTo>
                      <a:pt x="471" y="246"/>
                    </a:lnTo>
                    <a:lnTo>
                      <a:pt x="509" y="240"/>
                    </a:lnTo>
                    <a:lnTo>
                      <a:pt x="537" y="231"/>
                    </a:lnTo>
                    <a:lnTo>
                      <a:pt x="540" y="223"/>
                    </a:lnTo>
                    <a:lnTo>
                      <a:pt x="570" y="219"/>
                    </a:lnTo>
                    <a:lnTo>
                      <a:pt x="576" y="213"/>
                    </a:lnTo>
                    <a:lnTo>
                      <a:pt x="597" y="210"/>
                    </a:lnTo>
                    <a:lnTo>
                      <a:pt x="627" y="198"/>
                    </a:lnTo>
                    <a:lnTo>
                      <a:pt x="636" y="192"/>
                    </a:lnTo>
                    <a:lnTo>
                      <a:pt x="653" y="190"/>
                    </a:lnTo>
                    <a:lnTo>
                      <a:pt x="657" y="183"/>
                    </a:lnTo>
                    <a:lnTo>
                      <a:pt x="713" y="183"/>
                    </a:lnTo>
                    <a:lnTo>
                      <a:pt x="729" y="174"/>
                    </a:lnTo>
                    <a:lnTo>
                      <a:pt x="756" y="163"/>
                    </a:lnTo>
                    <a:lnTo>
                      <a:pt x="786" y="154"/>
                    </a:lnTo>
                    <a:lnTo>
                      <a:pt x="816" y="148"/>
                    </a:lnTo>
                    <a:lnTo>
                      <a:pt x="833" y="147"/>
                    </a:lnTo>
                    <a:lnTo>
                      <a:pt x="843" y="129"/>
                    </a:lnTo>
                    <a:lnTo>
                      <a:pt x="864" y="121"/>
                    </a:lnTo>
                    <a:lnTo>
                      <a:pt x="915" y="115"/>
                    </a:lnTo>
                    <a:lnTo>
                      <a:pt x="987" y="109"/>
                    </a:lnTo>
                    <a:lnTo>
                      <a:pt x="1023" y="100"/>
                    </a:lnTo>
                    <a:lnTo>
                      <a:pt x="1071" y="94"/>
                    </a:lnTo>
                    <a:lnTo>
                      <a:pt x="1112" y="85"/>
                    </a:lnTo>
                    <a:lnTo>
                      <a:pt x="1116" y="81"/>
                    </a:lnTo>
                    <a:lnTo>
                      <a:pt x="1260" y="81"/>
                    </a:lnTo>
                    <a:lnTo>
                      <a:pt x="1277" y="67"/>
                    </a:lnTo>
                    <a:lnTo>
                      <a:pt x="1302" y="64"/>
                    </a:lnTo>
                    <a:lnTo>
                      <a:pt x="1449" y="61"/>
                    </a:lnTo>
                    <a:lnTo>
                      <a:pt x="1455" y="57"/>
                    </a:lnTo>
                    <a:lnTo>
                      <a:pt x="1487" y="57"/>
                    </a:lnTo>
                    <a:lnTo>
                      <a:pt x="1491" y="51"/>
                    </a:lnTo>
                    <a:lnTo>
                      <a:pt x="1650" y="51"/>
                    </a:lnTo>
                    <a:lnTo>
                      <a:pt x="1665" y="42"/>
                    </a:lnTo>
                    <a:lnTo>
                      <a:pt x="1724" y="37"/>
                    </a:lnTo>
                    <a:lnTo>
                      <a:pt x="1773" y="36"/>
                    </a:lnTo>
                    <a:lnTo>
                      <a:pt x="1781" y="30"/>
                    </a:lnTo>
                    <a:lnTo>
                      <a:pt x="1865" y="30"/>
                    </a:lnTo>
                    <a:lnTo>
                      <a:pt x="1890" y="22"/>
                    </a:lnTo>
                    <a:lnTo>
                      <a:pt x="1905" y="19"/>
                    </a:lnTo>
                    <a:lnTo>
                      <a:pt x="1910" y="13"/>
                    </a:lnTo>
                    <a:lnTo>
                      <a:pt x="1983" y="7"/>
                    </a:lnTo>
                    <a:lnTo>
                      <a:pt x="2088" y="4"/>
                    </a:lnTo>
                    <a:lnTo>
                      <a:pt x="2195" y="4"/>
                    </a:lnTo>
                    <a:lnTo>
                      <a:pt x="2205" y="0"/>
                    </a:lnTo>
                    <a:lnTo>
                      <a:pt x="2333" y="0"/>
                    </a:lnTo>
                    <a:lnTo>
                      <a:pt x="2484" y="1"/>
                    </a:lnTo>
                    <a:lnTo>
                      <a:pt x="2642" y="0"/>
                    </a:lnTo>
                    <a:lnTo>
                      <a:pt x="2684" y="0"/>
                    </a:lnTo>
                  </a:path>
                </a:pathLst>
              </a:custGeom>
              <a:noFill/>
              <a:ln w="19050">
                <a:solidFill>
                  <a:schemeClr val="accent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47" name="Freeform 13">
                <a:extLst>
                  <a:ext uri="{FF2B5EF4-FFF2-40B4-BE49-F238E27FC236}">
                    <a16:creationId xmlns:a16="http://schemas.microsoft.com/office/drawing/2014/main" xmlns="" id="{9D1F5769-7C03-4126-8FC2-07F8D59BC7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5169162" y="4183062"/>
                <a:ext cx="4270375" cy="584200"/>
              </a:xfrm>
              <a:custGeom>
                <a:avLst/>
                <a:gdLst>
                  <a:gd name="T0" fmla="*/ 0 w 2690"/>
                  <a:gd name="T1" fmla="*/ 368 h 368"/>
                  <a:gd name="T2" fmla="*/ 0 w 2690"/>
                  <a:gd name="T3" fmla="*/ 307 h 368"/>
                  <a:gd name="T4" fmla="*/ 14 w 2690"/>
                  <a:gd name="T5" fmla="*/ 274 h 368"/>
                  <a:gd name="T6" fmla="*/ 26 w 2690"/>
                  <a:gd name="T7" fmla="*/ 259 h 368"/>
                  <a:gd name="T8" fmla="*/ 71 w 2690"/>
                  <a:gd name="T9" fmla="*/ 242 h 368"/>
                  <a:gd name="T10" fmla="*/ 92 w 2690"/>
                  <a:gd name="T11" fmla="*/ 221 h 368"/>
                  <a:gd name="T12" fmla="*/ 140 w 2690"/>
                  <a:gd name="T13" fmla="*/ 220 h 368"/>
                  <a:gd name="T14" fmla="*/ 176 w 2690"/>
                  <a:gd name="T15" fmla="*/ 217 h 368"/>
                  <a:gd name="T16" fmla="*/ 182 w 2690"/>
                  <a:gd name="T17" fmla="*/ 206 h 368"/>
                  <a:gd name="T18" fmla="*/ 242 w 2690"/>
                  <a:gd name="T19" fmla="*/ 205 h 368"/>
                  <a:gd name="T20" fmla="*/ 266 w 2690"/>
                  <a:gd name="T21" fmla="*/ 203 h 368"/>
                  <a:gd name="T22" fmla="*/ 273 w 2690"/>
                  <a:gd name="T23" fmla="*/ 185 h 368"/>
                  <a:gd name="T24" fmla="*/ 335 w 2690"/>
                  <a:gd name="T25" fmla="*/ 185 h 368"/>
                  <a:gd name="T26" fmla="*/ 341 w 2690"/>
                  <a:gd name="T27" fmla="*/ 182 h 368"/>
                  <a:gd name="T28" fmla="*/ 513 w 2690"/>
                  <a:gd name="T29" fmla="*/ 182 h 368"/>
                  <a:gd name="T30" fmla="*/ 533 w 2690"/>
                  <a:gd name="T31" fmla="*/ 181 h 368"/>
                  <a:gd name="T32" fmla="*/ 540 w 2690"/>
                  <a:gd name="T33" fmla="*/ 170 h 368"/>
                  <a:gd name="T34" fmla="*/ 701 w 2690"/>
                  <a:gd name="T35" fmla="*/ 172 h 368"/>
                  <a:gd name="T36" fmla="*/ 723 w 2690"/>
                  <a:gd name="T37" fmla="*/ 165 h 368"/>
                  <a:gd name="T38" fmla="*/ 741 w 2690"/>
                  <a:gd name="T39" fmla="*/ 158 h 368"/>
                  <a:gd name="T40" fmla="*/ 756 w 2690"/>
                  <a:gd name="T41" fmla="*/ 147 h 368"/>
                  <a:gd name="T42" fmla="*/ 846 w 2690"/>
                  <a:gd name="T43" fmla="*/ 146 h 368"/>
                  <a:gd name="T44" fmla="*/ 869 w 2690"/>
                  <a:gd name="T45" fmla="*/ 135 h 368"/>
                  <a:gd name="T46" fmla="*/ 878 w 2690"/>
                  <a:gd name="T47" fmla="*/ 128 h 368"/>
                  <a:gd name="T48" fmla="*/ 975 w 2690"/>
                  <a:gd name="T49" fmla="*/ 128 h 368"/>
                  <a:gd name="T50" fmla="*/ 986 w 2690"/>
                  <a:gd name="T51" fmla="*/ 123 h 368"/>
                  <a:gd name="T52" fmla="*/ 1116 w 2690"/>
                  <a:gd name="T53" fmla="*/ 123 h 368"/>
                  <a:gd name="T54" fmla="*/ 1125 w 2690"/>
                  <a:gd name="T55" fmla="*/ 114 h 368"/>
                  <a:gd name="T56" fmla="*/ 1220 w 2690"/>
                  <a:gd name="T57" fmla="*/ 113 h 368"/>
                  <a:gd name="T58" fmla="*/ 1226 w 2690"/>
                  <a:gd name="T59" fmla="*/ 105 h 368"/>
                  <a:gd name="T60" fmla="*/ 1275 w 2690"/>
                  <a:gd name="T61" fmla="*/ 105 h 368"/>
                  <a:gd name="T62" fmla="*/ 1316 w 2690"/>
                  <a:gd name="T63" fmla="*/ 99 h 368"/>
                  <a:gd name="T64" fmla="*/ 1344 w 2690"/>
                  <a:gd name="T65" fmla="*/ 83 h 368"/>
                  <a:gd name="T66" fmla="*/ 1497 w 2690"/>
                  <a:gd name="T67" fmla="*/ 81 h 368"/>
                  <a:gd name="T68" fmla="*/ 1506 w 2690"/>
                  <a:gd name="T69" fmla="*/ 77 h 368"/>
                  <a:gd name="T70" fmla="*/ 1623 w 2690"/>
                  <a:gd name="T71" fmla="*/ 77 h 368"/>
                  <a:gd name="T72" fmla="*/ 1628 w 2690"/>
                  <a:gd name="T73" fmla="*/ 71 h 368"/>
                  <a:gd name="T74" fmla="*/ 1661 w 2690"/>
                  <a:gd name="T75" fmla="*/ 72 h 368"/>
                  <a:gd name="T76" fmla="*/ 1667 w 2690"/>
                  <a:gd name="T77" fmla="*/ 66 h 368"/>
                  <a:gd name="T78" fmla="*/ 1682 w 2690"/>
                  <a:gd name="T79" fmla="*/ 66 h 368"/>
                  <a:gd name="T80" fmla="*/ 1691 w 2690"/>
                  <a:gd name="T81" fmla="*/ 62 h 368"/>
                  <a:gd name="T82" fmla="*/ 1706 w 2690"/>
                  <a:gd name="T83" fmla="*/ 56 h 368"/>
                  <a:gd name="T84" fmla="*/ 1710 w 2690"/>
                  <a:gd name="T85" fmla="*/ 51 h 368"/>
                  <a:gd name="T86" fmla="*/ 1779 w 2690"/>
                  <a:gd name="T87" fmla="*/ 48 h 368"/>
                  <a:gd name="T88" fmla="*/ 1898 w 2690"/>
                  <a:gd name="T89" fmla="*/ 47 h 368"/>
                  <a:gd name="T90" fmla="*/ 1901 w 2690"/>
                  <a:gd name="T91" fmla="*/ 41 h 368"/>
                  <a:gd name="T92" fmla="*/ 2007 w 2690"/>
                  <a:gd name="T93" fmla="*/ 38 h 368"/>
                  <a:gd name="T94" fmla="*/ 2252 w 2690"/>
                  <a:gd name="T95" fmla="*/ 35 h 368"/>
                  <a:gd name="T96" fmla="*/ 2258 w 2690"/>
                  <a:gd name="T97" fmla="*/ 32 h 368"/>
                  <a:gd name="T98" fmla="*/ 2312 w 2690"/>
                  <a:gd name="T99" fmla="*/ 29 h 368"/>
                  <a:gd name="T100" fmla="*/ 2333 w 2690"/>
                  <a:gd name="T101" fmla="*/ 23 h 368"/>
                  <a:gd name="T102" fmla="*/ 2463 w 2690"/>
                  <a:gd name="T103" fmla="*/ 21 h 368"/>
                  <a:gd name="T104" fmla="*/ 2472 w 2690"/>
                  <a:gd name="T105" fmla="*/ 15 h 368"/>
                  <a:gd name="T106" fmla="*/ 2510 w 2690"/>
                  <a:gd name="T107" fmla="*/ 15 h 368"/>
                  <a:gd name="T108" fmla="*/ 2519 w 2690"/>
                  <a:gd name="T109" fmla="*/ 9 h 368"/>
                  <a:gd name="T110" fmla="*/ 2526 w 2690"/>
                  <a:gd name="T111" fmla="*/ 9 h 368"/>
                  <a:gd name="T112" fmla="*/ 2574 w 2690"/>
                  <a:gd name="T113" fmla="*/ 9 h 368"/>
                  <a:gd name="T114" fmla="*/ 2582 w 2690"/>
                  <a:gd name="T115" fmla="*/ 6 h 368"/>
                  <a:gd name="T116" fmla="*/ 2660 w 2690"/>
                  <a:gd name="T117" fmla="*/ 6 h 368"/>
                  <a:gd name="T118" fmla="*/ 2663 w 2690"/>
                  <a:gd name="T119" fmla="*/ 2 h 368"/>
                  <a:gd name="T120" fmla="*/ 2684 w 2690"/>
                  <a:gd name="T121" fmla="*/ 0 h 368"/>
                  <a:gd name="T122" fmla="*/ 2690 w 2690"/>
                  <a:gd name="T123" fmla="*/ 0 h 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690" h="368">
                    <a:moveTo>
                      <a:pt x="0" y="368"/>
                    </a:moveTo>
                    <a:lnTo>
                      <a:pt x="0" y="307"/>
                    </a:lnTo>
                    <a:lnTo>
                      <a:pt x="14" y="274"/>
                    </a:lnTo>
                    <a:lnTo>
                      <a:pt x="26" y="259"/>
                    </a:lnTo>
                    <a:lnTo>
                      <a:pt x="71" y="242"/>
                    </a:lnTo>
                    <a:lnTo>
                      <a:pt x="92" y="221"/>
                    </a:lnTo>
                    <a:lnTo>
                      <a:pt x="140" y="220"/>
                    </a:lnTo>
                    <a:lnTo>
                      <a:pt x="176" y="217"/>
                    </a:lnTo>
                    <a:lnTo>
                      <a:pt x="182" y="206"/>
                    </a:lnTo>
                    <a:lnTo>
                      <a:pt x="242" y="205"/>
                    </a:lnTo>
                    <a:lnTo>
                      <a:pt x="266" y="203"/>
                    </a:lnTo>
                    <a:lnTo>
                      <a:pt x="273" y="185"/>
                    </a:lnTo>
                    <a:lnTo>
                      <a:pt x="335" y="185"/>
                    </a:lnTo>
                    <a:lnTo>
                      <a:pt x="341" y="182"/>
                    </a:lnTo>
                    <a:lnTo>
                      <a:pt x="513" y="182"/>
                    </a:lnTo>
                    <a:lnTo>
                      <a:pt x="533" y="181"/>
                    </a:lnTo>
                    <a:lnTo>
                      <a:pt x="540" y="170"/>
                    </a:lnTo>
                    <a:lnTo>
                      <a:pt x="701" y="172"/>
                    </a:lnTo>
                    <a:lnTo>
                      <a:pt x="723" y="165"/>
                    </a:lnTo>
                    <a:lnTo>
                      <a:pt x="741" y="158"/>
                    </a:lnTo>
                    <a:lnTo>
                      <a:pt x="756" y="147"/>
                    </a:lnTo>
                    <a:lnTo>
                      <a:pt x="846" y="146"/>
                    </a:lnTo>
                    <a:lnTo>
                      <a:pt x="869" y="135"/>
                    </a:lnTo>
                    <a:lnTo>
                      <a:pt x="878" y="128"/>
                    </a:lnTo>
                    <a:lnTo>
                      <a:pt x="975" y="128"/>
                    </a:lnTo>
                    <a:lnTo>
                      <a:pt x="986" y="123"/>
                    </a:lnTo>
                    <a:lnTo>
                      <a:pt x="1116" y="123"/>
                    </a:lnTo>
                    <a:lnTo>
                      <a:pt x="1125" y="114"/>
                    </a:lnTo>
                    <a:lnTo>
                      <a:pt x="1220" y="113"/>
                    </a:lnTo>
                    <a:lnTo>
                      <a:pt x="1226" y="105"/>
                    </a:lnTo>
                    <a:lnTo>
                      <a:pt x="1275" y="105"/>
                    </a:lnTo>
                    <a:lnTo>
                      <a:pt x="1316" y="99"/>
                    </a:lnTo>
                    <a:lnTo>
                      <a:pt x="1344" y="83"/>
                    </a:lnTo>
                    <a:lnTo>
                      <a:pt x="1497" y="81"/>
                    </a:lnTo>
                    <a:lnTo>
                      <a:pt x="1506" y="77"/>
                    </a:lnTo>
                    <a:lnTo>
                      <a:pt x="1623" y="77"/>
                    </a:lnTo>
                    <a:lnTo>
                      <a:pt x="1628" y="71"/>
                    </a:lnTo>
                    <a:lnTo>
                      <a:pt x="1661" y="72"/>
                    </a:lnTo>
                    <a:lnTo>
                      <a:pt x="1667" y="66"/>
                    </a:lnTo>
                    <a:lnTo>
                      <a:pt x="1682" y="66"/>
                    </a:lnTo>
                    <a:lnTo>
                      <a:pt x="1691" y="62"/>
                    </a:lnTo>
                    <a:lnTo>
                      <a:pt x="1706" y="56"/>
                    </a:lnTo>
                    <a:lnTo>
                      <a:pt x="1710" y="51"/>
                    </a:lnTo>
                    <a:lnTo>
                      <a:pt x="1779" y="48"/>
                    </a:lnTo>
                    <a:lnTo>
                      <a:pt x="1898" y="47"/>
                    </a:lnTo>
                    <a:lnTo>
                      <a:pt x="1901" y="41"/>
                    </a:lnTo>
                    <a:lnTo>
                      <a:pt x="2007" y="38"/>
                    </a:lnTo>
                    <a:lnTo>
                      <a:pt x="2252" y="35"/>
                    </a:lnTo>
                    <a:lnTo>
                      <a:pt x="2258" y="32"/>
                    </a:lnTo>
                    <a:lnTo>
                      <a:pt x="2312" y="29"/>
                    </a:lnTo>
                    <a:lnTo>
                      <a:pt x="2333" y="23"/>
                    </a:lnTo>
                    <a:lnTo>
                      <a:pt x="2463" y="21"/>
                    </a:lnTo>
                    <a:lnTo>
                      <a:pt x="2472" y="15"/>
                    </a:lnTo>
                    <a:lnTo>
                      <a:pt x="2510" y="15"/>
                    </a:lnTo>
                    <a:lnTo>
                      <a:pt x="2519" y="9"/>
                    </a:lnTo>
                    <a:lnTo>
                      <a:pt x="2526" y="9"/>
                    </a:lnTo>
                    <a:lnTo>
                      <a:pt x="2574" y="9"/>
                    </a:lnTo>
                    <a:lnTo>
                      <a:pt x="2582" y="6"/>
                    </a:lnTo>
                    <a:lnTo>
                      <a:pt x="2660" y="6"/>
                    </a:lnTo>
                    <a:lnTo>
                      <a:pt x="2663" y="2"/>
                    </a:lnTo>
                    <a:lnTo>
                      <a:pt x="2684" y="0"/>
                    </a:lnTo>
                    <a:lnTo>
                      <a:pt x="2690" y="0"/>
                    </a:lnTo>
                  </a:path>
                </a:pathLst>
              </a:custGeom>
              <a:noFill/>
              <a:ln w="19050">
                <a:solidFill>
                  <a:schemeClr val="accent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</p:grpSp>
      <p:cxnSp>
        <p:nvCxnSpPr>
          <p:cNvPr id="214" name="Straight Connector 213">
            <a:extLst>
              <a:ext uri="{FF2B5EF4-FFF2-40B4-BE49-F238E27FC236}">
                <a16:creationId xmlns:a16="http://schemas.microsoft.com/office/drawing/2014/main" xmlns="" id="{C1063CD8-94AA-4B78-91D0-6AB7B6C96744}"/>
              </a:ext>
            </a:extLst>
          </p:cNvPr>
          <p:cNvCxnSpPr>
            <a:cxnSpLocks/>
          </p:cNvCxnSpPr>
          <p:nvPr/>
        </p:nvCxnSpPr>
        <p:spPr>
          <a:xfrm>
            <a:off x="6096000" y="1547578"/>
            <a:ext cx="0" cy="4232203"/>
          </a:xfrm>
          <a:prstGeom prst="line">
            <a:avLst/>
          </a:prstGeom>
          <a:ln>
            <a:solidFill>
              <a:schemeClr val="tx2">
                <a:lumMod val="20000"/>
                <a:lumOff val="8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5" name="Group 214">
            <a:extLst>
              <a:ext uri="{FF2B5EF4-FFF2-40B4-BE49-F238E27FC236}">
                <a16:creationId xmlns:a16="http://schemas.microsoft.com/office/drawing/2014/main" xmlns="" id="{CED4A7C6-3828-4F2B-8EAC-5EEC4FFC0917}"/>
              </a:ext>
            </a:extLst>
          </p:cNvPr>
          <p:cNvGrpSpPr/>
          <p:nvPr/>
        </p:nvGrpSpPr>
        <p:grpSpPr>
          <a:xfrm>
            <a:off x="3473060" y="6012348"/>
            <a:ext cx="5245881" cy="261610"/>
            <a:chOff x="3447413" y="5987131"/>
            <a:chExt cx="5245881" cy="261610"/>
          </a:xfrm>
        </p:grpSpPr>
        <p:grpSp>
          <p:nvGrpSpPr>
            <p:cNvPr id="216" name="Group 215">
              <a:extLst>
                <a:ext uri="{FF2B5EF4-FFF2-40B4-BE49-F238E27FC236}">
                  <a16:creationId xmlns:a16="http://schemas.microsoft.com/office/drawing/2014/main" xmlns="" id="{FE129180-738F-45BB-90C8-468D89A9ADBB}"/>
                </a:ext>
              </a:extLst>
            </p:cNvPr>
            <p:cNvGrpSpPr/>
            <p:nvPr/>
          </p:nvGrpSpPr>
          <p:grpSpPr>
            <a:xfrm>
              <a:off x="3590147" y="5987131"/>
              <a:ext cx="5103147" cy="261610"/>
              <a:chOff x="3454224" y="5942664"/>
              <a:chExt cx="5103147" cy="261610"/>
            </a:xfrm>
          </p:grpSpPr>
          <p:sp>
            <p:nvSpPr>
              <p:cNvPr id="219" name="TextBox 218">
                <a:extLst>
                  <a:ext uri="{FF2B5EF4-FFF2-40B4-BE49-F238E27FC236}">
                    <a16:creationId xmlns:a16="http://schemas.microsoft.com/office/drawing/2014/main" xmlns="" id="{6CE93249-390C-4613-82BD-CF3862662B19}"/>
                  </a:ext>
                </a:extLst>
              </p:cNvPr>
              <p:cNvSpPr txBox="1"/>
              <p:nvPr/>
            </p:nvSpPr>
            <p:spPr>
              <a:xfrm>
                <a:off x="6225441" y="5942664"/>
                <a:ext cx="2331930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b="1" dirty="0"/>
                  <a:t>Reference treatment strategy</a:t>
                </a:r>
              </a:p>
            </p:txBody>
          </p:sp>
          <p:sp>
            <p:nvSpPr>
              <p:cNvPr id="220" name="TextBox 219">
                <a:extLst>
                  <a:ext uri="{FF2B5EF4-FFF2-40B4-BE49-F238E27FC236}">
                    <a16:creationId xmlns:a16="http://schemas.microsoft.com/office/drawing/2014/main" xmlns="" id="{C564B2B0-05CC-4090-8478-787AE00E3505}"/>
                  </a:ext>
                </a:extLst>
              </p:cNvPr>
              <p:cNvSpPr txBox="1"/>
              <p:nvPr/>
            </p:nvSpPr>
            <p:spPr>
              <a:xfrm>
                <a:off x="3454224" y="5942664"/>
                <a:ext cx="2705472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b="1" dirty="0"/>
                  <a:t>Experimental treatment strategy</a:t>
                </a:r>
              </a:p>
            </p:txBody>
          </p:sp>
        </p:grpSp>
        <p:cxnSp>
          <p:nvCxnSpPr>
            <p:cNvPr id="217" name="Straight Connector 216">
              <a:extLst>
                <a:ext uri="{FF2B5EF4-FFF2-40B4-BE49-F238E27FC236}">
                  <a16:creationId xmlns:a16="http://schemas.microsoft.com/office/drawing/2014/main" xmlns="" id="{23773933-7D31-40B7-A39E-EEF819845BA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226609" y="6133027"/>
              <a:ext cx="182815" cy="0"/>
            </a:xfrm>
            <a:prstGeom prst="line">
              <a:avLst/>
            </a:prstGeom>
            <a:noFill/>
            <a:ln w="19050" cap="flat">
              <a:solidFill>
                <a:schemeClr val="accent6"/>
              </a:solidFill>
              <a:prstDash val="solid"/>
              <a:miter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cxnSp>
        <p:cxnSp>
          <p:nvCxnSpPr>
            <p:cNvPr id="218" name="Straight Connector 217">
              <a:extLst>
                <a:ext uri="{FF2B5EF4-FFF2-40B4-BE49-F238E27FC236}">
                  <a16:creationId xmlns:a16="http://schemas.microsoft.com/office/drawing/2014/main" xmlns="" id="{F489E3EF-10C0-471B-B1A8-A1C4F94BD7D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47413" y="6134805"/>
              <a:ext cx="182815" cy="0"/>
            </a:xfrm>
            <a:prstGeom prst="line">
              <a:avLst/>
            </a:prstGeom>
            <a:noFill/>
            <a:ln w="19050" cap="flat">
              <a:solidFill>
                <a:schemeClr val="accent1"/>
              </a:solidFill>
              <a:prstDash val="solid"/>
              <a:miter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2351936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49CC833-5E2F-428E-B64F-463A1F0DFB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GLOBAL LEADERS ACS vs SCAD Analysis: Composite</a:t>
            </a:r>
            <a:r>
              <a:rPr lang="en-US" baseline="30000" dirty="0"/>
              <a:t>a</a:t>
            </a:r>
            <a:r>
              <a:rPr lang="en-US" dirty="0"/>
              <a:t> of All-Cause Mortality, MI and BARC 3 or 5 Bleeding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4A154335-E5F5-4137-BA41-51AA84EE9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591300"/>
            <a:ext cx="487680" cy="266700"/>
          </a:xfrm>
        </p:spPr>
        <p:txBody>
          <a:bodyPr/>
          <a:lstStyle/>
          <a:p>
            <a:pPr algn="ctr"/>
            <a:fld id="{CC7432E5-F8E0-41AE-9A6B-AD730338B005}" type="slidenum">
              <a:rPr lang="en-US" smtClean="0"/>
              <a:pPr algn="ctr"/>
              <a:t>41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94E38BBF-B8A3-4689-9804-ABFA07FBF99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" y="5851602"/>
            <a:ext cx="10728960" cy="1005840"/>
          </a:xfrm>
        </p:spPr>
        <p:txBody>
          <a:bodyPr/>
          <a:lstStyle/>
          <a:p>
            <a:r>
              <a:rPr lang="en-US" baseline="30000" dirty="0"/>
              <a:t>a</a:t>
            </a:r>
            <a:r>
              <a:rPr lang="en-US" dirty="0"/>
              <a:t>Not a pre-specified analysis.</a:t>
            </a:r>
          </a:p>
          <a:p>
            <a:r>
              <a:rPr lang="en-US" dirty="0"/>
              <a:t>ACS = acute coronary syndrome; BARC = Bleeding Academic Research Consortium; K-M = Kaplan-Meier; MI = myocardial infarction; RR = rate ratio; SCAD = stable coronary artery disease.</a:t>
            </a:r>
          </a:p>
          <a:p>
            <a:r>
              <a:rPr lang="en-US" dirty="0"/>
              <a:t>Vranckx P et al. Presented at: TCT Conference; September 21-25, 2018; San Diego, CA.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C2CA968F-FB79-4C4E-9C17-23155233D263}"/>
              </a:ext>
            </a:extLst>
          </p:cNvPr>
          <p:cNvSpPr txBox="1"/>
          <p:nvPr/>
        </p:nvSpPr>
        <p:spPr>
          <a:xfrm>
            <a:off x="2871903" y="1250359"/>
            <a:ext cx="6448194" cy="307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Treatment by clinical presentation (ACS vs. SCAD) p-</a:t>
            </a:r>
            <a:r>
              <a:rPr lang="en-US" sz="1400" b="1" baseline="-25000" dirty="0"/>
              <a:t>interaction</a:t>
            </a:r>
            <a:r>
              <a:rPr lang="en-US" sz="1400" b="1" dirty="0"/>
              <a:t>=0.38</a:t>
            </a:r>
          </a:p>
        </p:txBody>
      </p:sp>
      <p:grpSp>
        <p:nvGrpSpPr>
          <p:cNvPr id="96" name="Group 95">
            <a:extLst>
              <a:ext uri="{FF2B5EF4-FFF2-40B4-BE49-F238E27FC236}">
                <a16:creationId xmlns:a16="http://schemas.microsoft.com/office/drawing/2014/main" xmlns="" id="{57E4EB0A-6D3A-4997-91A8-23416FB610BB}"/>
              </a:ext>
            </a:extLst>
          </p:cNvPr>
          <p:cNvGrpSpPr/>
          <p:nvPr/>
        </p:nvGrpSpPr>
        <p:grpSpPr>
          <a:xfrm>
            <a:off x="6206647" y="1797770"/>
            <a:ext cx="5597350" cy="3995510"/>
            <a:chOff x="6154381" y="1797770"/>
            <a:chExt cx="5597350" cy="3995510"/>
          </a:xfrm>
        </p:grpSpPr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xmlns="" id="{2201BF9D-8EF2-4F88-B9CE-FCAB2A2A10A1}"/>
                </a:ext>
              </a:extLst>
            </p:cNvPr>
            <p:cNvSpPr txBox="1"/>
            <p:nvPr/>
          </p:nvSpPr>
          <p:spPr>
            <a:xfrm>
              <a:off x="8206640" y="5246356"/>
              <a:ext cx="2886712" cy="2215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18288" tIns="18288" rIns="18288" bIns="18288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Days Since Index Procedure</a:t>
              </a:r>
            </a:p>
          </p:txBody>
        </p:sp>
        <p:grpSp>
          <p:nvGrpSpPr>
            <p:cNvPr id="98" name="Group 97">
              <a:extLst>
                <a:ext uri="{FF2B5EF4-FFF2-40B4-BE49-F238E27FC236}">
                  <a16:creationId xmlns:a16="http://schemas.microsoft.com/office/drawing/2014/main" xmlns="" id="{954A8273-083C-4CA4-87DE-BD82D9418759}"/>
                </a:ext>
              </a:extLst>
            </p:cNvPr>
            <p:cNvGrpSpPr/>
            <p:nvPr/>
          </p:nvGrpSpPr>
          <p:grpSpPr>
            <a:xfrm>
              <a:off x="6154381" y="5348587"/>
              <a:ext cx="5597350" cy="444693"/>
              <a:chOff x="95094" y="5131933"/>
              <a:chExt cx="5566669" cy="444693"/>
            </a:xfrm>
          </p:grpSpPr>
          <p:sp>
            <p:nvSpPr>
              <p:cNvPr id="159" name="Rectangle 3168">
                <a:extLst>
                  <a:ext uri="{FF2B5EF4-FFF2-40B4-BE49-F238E27FC236}">
                    <a16:creationId xmlns:a16="http://schemas.microsoft.com/office/drawing/2014/main" xmlns="" id="{79D46DB0-E531-4B47-8611-7101387E8AA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31592" y="5291953"/>
                <a:ext cx="249599" cy="1384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N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4251</a:t>
                </a:r>
                <a:endParaRPr kumimoji="0" lang="en-US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60" name="Rectangle 3183">
                <a:extLst>
                  <a:ext uri="{FF2B5EF4-FFF2-40B4-BE49-F238E27FC236}">
                    <a16:creationId xmlns:a16="http://schemas.microsoft.com/office/drawing/2014/main" xmlns="" id="{DA5906AB-3C74-4450-BD4E-3F8B7F9B4A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31592" y="5438127"/>
                <a:ext cx="249599" cy="1384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N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4230</a:t>
                </a:r>
                <a:endParaRPr kumimoji="0" lang="en-US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61" name="Rectangle 3169">
                <a:extLst>
                  <a:ext uri="{FF2B5EF4-FFF2-40B4-BE49-F238E27FC236}">
                    <a16:creationId xmlns:a16="http://schemas.microsoft.com/office/drawing/2014/main" xmlns="" id="{CF0E189E-FD6A-4BBD-BDA8-9092BA4CED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70150" y="5291953"/>
                <a:ext cx="255074" cy="1384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N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4156</a:t>
                </a:r>
                <a:endParaRPr kumimoji="0" lang="en-US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62" name="Rectangle 3185">
                <a:extLst>
                  <a:ext uri="{FF2B5EF4-FFF2-40B4-BE49-F238E27FC236}">
                    <a16:creationId xmlns:a16="http://schemas.microsoft.com/office/drawing/2014/main" xmlns="" id="{6D047A30-D802-42B6-8C73-60537092AB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68276" y="5438127"/>
                <a:ext cx="255074" cy="1384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N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4107</a:t>
                </a:r>
                <a:endParaRPr kumimoji="0" lang="en-US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63" name="Rectangle 3171">
                <a:extLst>
                  <a:ext uri="{FF2B5EF4-FFF2-40B4-BE49-F238E27FC236}">
                    <a16:creationId xmlns:a16="http://schemas.microsoft.com/office/drawing/2014/main" xmlns="" id="{0658413C-2A12-43B8-BFCB-0C874FA0B1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08707" y="5291953"/>
                <a:ext cx="255074" cy="1384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N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4125</a:t>
                </a:r>
                <a:endParaRPr kumimoji="0" lang="en-US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64" name="Rectangle 3187">
                <a:extLst>
                  <a:ext uri="{FF2B5EF4-FFF2-40B4-BE49-F238E27FC236}">
                    <a16:creationId xmlns:a16="http://schemas.microsoft.com/office/drawing/2014/main" xmlns="" id="{61BF45A7-12F4-4EF0-8F80-8EC0DE54DE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04960" y="5438127"/>
                <a:ext cx="255074" cy="1384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N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4076</a:t>
                </a:r>
                <a:endParaRPr kumimoji="0" lang="en-US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65" name="Rectangle 3173">
                <a:extLst>
                  <a:ext uri="{FF2B5EF4-FFF2-40B4-BE49-F238E27FC236}">
                    <a16:creationId xmlns:a16="http://schemas.microsoft.com/office/drawing/2014/main" xmlns="" id="{C237DDCD-1F44-45FD-A1B6-62BA595852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47265" y="5291953"/>
                <a:ext cx="255074" cy="1384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N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4104</a:t>
                </a:r>
                <a:endParaRPr kumimoji="0" lang="en-US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66" name="Rectangle 3189">
                <a:extLst>
                  <a:ext uri="{FF2B5EF4-FFF2-40B4-BE49-F238E27FC236}">
                    <a16:creationId xmlns:a16="http://schemas.microsoft.com/office/drawing/2014/main" xmlns="" id="{787F3E02-9B72-45EA-AA83-9571B07D7E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41644" y="5438127"/>
                <a:ext cx="255074" cy="1384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N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4044</a:t>
                </a:r>
                <a:endParaRPr kumimoji="0" lang="en-US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67" name="Rectangle 3175">
                <a:extLst>
                  <a:ext uri="{FF2B5EF4-FFF2-40B4-BE49-F238E27FC236}">
                    <a16:creationId xmlns:a16="http://schemas.microsoft.com/office/drawing/2014/main" xmlns="" id="{24C693EC-17AF-4932-94B0-8AB7CDE9C47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85822" y="5291953"/>
                <a:ext cx="255074" cy="1384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N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4078</a:t>
                </a:r>
                <a:endParaRPr kumimoji="0" lang="en-US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68" name="Rectangle 3191">
                <a:extLst>
                  <a:ext uri="{FF2B5EF4-FFF2-40B4-BE49-F238E27FC236}">
                    <a16:creationId xmlns:a16="http://schemas.microsoft.com/office/drawing/2014/main" xmlns="" id="{41446168-3C3C-4494-82F6-95E3F3D079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78328" y="5438127"/>
                <a:ext cx="255074" cy="1384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N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4021</a:t>
                </a:r>
                <a:endParaRPr kumimoji="0" lang="en-US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69" name="Rectangle 3177">
                <a:extLst>
                  <a:ext uri="{FF2B5EF4-FFF2-40B4-BE49-F238E27FC236}">
                    <a16:creationId xmlns:a16="http://schemas.microsoft.com/office/drawing/2014/main" xmlns="" id="{C4354446-1AE9-4E7D-81B8-1C9F6F96EF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24380" y="5291953"/>
                <a:ext cx="255074" cy="1384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N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4058</a:t>
                </a:r>
                <a:endParaRPr kumimoji="0" lang="en-US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70" name="Rectangle 3193">
                <a:extLst>
                  <a:ext uri="{FF2B5EF4-FFF2-40B4-BE49-F238E27FC236}">
                    <a16:creationId xmlns:a16="http://schemas.microsoft.com/office/drawing/2014/main" xmlns="" id="{5AAB96EB-161C-408D-90A7-B085E29701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15013" y="5438127"/>
                <a:ext cx="255074" cy="1384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N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4001</a:t>
                </a:r>
                <a:endParaRPr kumimoji="0" lang="en-US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71" name="Rectangle 3179">
                <a:extLst>
                  <a:ext uri="{FF2B5EF4-FFF2-40B4-BE49-F238E27FC236}">
                    <a16:creationId xmlns:a16="http://schemas.microsoft.com/office/drawing/2014/main" xmlns="" id="{37EEC38F-0BE0-4F29-A9D2-B995CDE1F1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62937" y="5291953"/>
                <a:ext cx="255074" cy="1384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N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4032</a:t>
                </a:r>
                <a:endParaRPr kumimoji="0" lang="en-US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72" name="Rectangle 3195">
                <a:extLst>
                  <a:ext uri="{FF2B5EF4-FFF2-40B4-BE49-F238E27FC236}">
                    <a16:creationId xmlns:a16="http://schemas.microsoft.com/office/drawing/2014/main" xmlns="" id="{D75B9D93-6139-41F0-A46B-FB1FCE46A3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74177" y="5438127"/>
                <a:ext cx="255074" cy="1384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N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3979</a:t>
                </a:r>
                <a:endParaRPr kumimoji="0" lang="en-US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73" name="Rectangle 3181">
                <a:extLst>
                  <a:ext uri="{FF2B5EF4-FFF2-40B4-BE49-F238E27FC236}">
                    <a16:creationId xmlns:a16="http://schemas.microsoft.com/office/drawing/2014/main" xmlns="" id="{6AD80BEE-A2C1-4EDD-B37D-9398761E147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23976" y="5291953"/>
                <a:ext cx="255074" cy="1384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4004</a:t>
                </a:r>
              </a:p>
            </p:txBody>
          </p:sp>
          <p:sp>
            <p:nvSpPr>
              <p:cNvPr id="174" name="Rectangle 3197">
                <a:extLst>
                  <a:ext uri="{FF2B5EF4-FFF2-40B4-BE49-F238E27FC236}">
                    <a16:creationId xmlns:a16="http://schemas.microsoft.com/office/drawing/2014/main" xmlns="" id="{4A10CD9B-D7E8-4D8F-B398-81ED811FD6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33342" y="5438127"/>
                <a:ext cx="255074" cy="1384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N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3950</a:t>
                </a:r>
                <a:endParaRPr kumimoji="0" lang="en-US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75" name="Rectangle 3168">
                <a:extLst>
                  <a:ext uri="{FF2B5EF4-FFF2-40B4-BE49-F238E27FC236}">
                    <a16:creationId xmlns:a16="http://schemas.microsoft.com/office/drawing/2014/main" xmlns="" id="{D9551E73-CB5C-4686-ACFC-0ACDDC155C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17574" y="5291953"/>
                <a:ext cx="255074" cy="1384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N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3983</a:t>
                </a:r>
                <a:endParaRPr kumimoji="0" lang="en-US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76" name="Rectangle 3183">
                <a:extLst>
                  <a:ext uri="{FF2B5EF4-FFF2-40B4-BE49-F238E27FC236}">
                    <a16:creationId xmlns:a16="http://schemas.microsoft.com/office/drawing/2014/main" xmlns="" id="{8A8826AC-9265-4A88-ABF0-D8A8A3D22A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25067" y="5438127"/>
                <a:ext cx="255074" cy="1384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N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3926</a:t>
                </a:r>
                <a:endParaRPr kumimoji="0" lang="en-US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77" name="Rectangle 3169">
                <a:extLst>
                  <a:ext uri="{FF2B5EF4-FFF2-40B4-BE49-F238E27FC236}">
                    <a16:creationId xmlns:a16="http://schemas.microsoft.com/office/drawing/2014/main" xmlns="" id="{9BDBF019-EF4A-4EFB-917A-C493F2EC5D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56132" y="5291953"/>
                <a:ext cx="255074" cy="1384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N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3955</a:t>
                </a:r>
                <a:endParaRPr kumimoji="0" lang="en-US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78" name="Rectangle 3185">
                <a:extLst>
                  <a:ext uri="{FF2B5EF4-FFF2-40B4-BE49-F238E27FC236}">
                    <a16:creationId xmlns:a16="http://schemas.microsoft.com/office/drawing/2014/main" xmlns="" id="{B3CC8A2F-0AAF-46FE-BBE6-4B564EE027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61751" y="5438127"/>
                <a:ext cx="255074" cy="1384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N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3904</a:t>
                </a:r>
                <a:endParaRPr kumimoji="0" lang="en-US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79" name="Rectangle 3171">
                <a:extLst>
                  <a:ext uri="{FF2B5EF4-FFF2-40B4-BE49-F238E27FC236}">
                    <a16:creationId xmlns:a16="http://schemas.microsoft.com/office/drawing/2014/main" xmlns="" id="{FEE02B8F-2B07-46F5-A7C2-02B4A95F8D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94689" y="5291953"/>
                <a:ext cx="255074" cy="1384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N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3937</a:t>
                </a:r>
                <a:endParaRPr kumimoji="0" lang="en-US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80" name="Rectangle 3187">
                <a:extLst>
                  <a:ext uri="{FF2B5EF4-FFF2-40B4-BE49-F238E27FC236}">
                    <a16:creationId xmlns:a16="http://schemas.microsoft.com/office/drawing/2014/main" xmlns="" id="{85B8AB3B-FA54-4701-B202-9658FEB2B4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98435" y="5438127"/>
                <a:ext cx="255074" cy="1384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N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3875</a:t>
                </a:r>
                <a:endParaRPr kumimoji="0" lang="en-US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81" name="Rectangle 3173">
                <a:extLst>
                  <a:ext uri="{FF2B5EF4-FFF2-40B4-BE49-F238E27FC236}">
                    <a16:creationId xmlns:a16="http://schemas.microsoft.com/office/drawing/2014/main" xmlns="" id="{879EE1C6-18FF-41F0-B6F1-2E4AF31808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33247" y="5291953"/>
                <a:ext cx="255074" cy="1384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N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3917</a:t>
                </a:r>
                <a:endParaRPr kumimoji="0" lang="en-US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82" name="Rectangle 3189">
                <a:extLst>
                  <a:ext uri="{FF2B5EF4-FFF2-40B4-BE49-F238E27FC236}">
                    <a16:creationId xmlns:a16="http://schemas.microsoft.com/office/drawing/2014/main" xmlns="" id="{CDD8EBF9-CAFC-40E1-AF6D-2C3156D040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35119" y="5438127"/>
                <a:ext cx="255074" cy="1384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N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3853</a:t>
                </a:r>
                <a:endParaRPr kumimoji="0" lang="en-US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83" name="Rectangle 3173">
                <a:extLst>
                  <a:ext uri="{FF2B5EF4-FFF2-40B4-BE49-F238E27FC236}">
                    <a16:creationId xmlns:a16="http://schemas.microsoft.com/office/drawing/2014/main" xmlns="" id="{891F81BB-3331-47B2-B0F8-73D1FEF2DC1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06689" y="5291953"/>
                <a:ext cx="255074" cy="1384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3859</a:t>
                </a:r>
              </a:p>
            </p:txBody>
          </p:sp>
          <p:sp>
            <p:nvSpPr>
              <p:cNvPr id="184" name="Rectangle 3189">
                <a:extLst>
                  <a:ext uri="{FF2B5EF4-FFF2-40B4-BE49-F238E27FC236}">
                    <a16:creationId xmlns:a16="http://schemas.microsoft.com/office/drawing/2014/main" xmlns="" id="{133A96EA-C691-4313-81BA-009C97B097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06689" y="5438127"/>
                <a:ext cx="255074" cy="1384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N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3785</a:t>
                </a:r>
                <a:endParaRPr kumimoji="0" lang="en-US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85" name="Rectangle 3168">
                <a:extLst>
                  <a:ext uri="{FF2B5EF4-FFF2-40B4-BE49-F238E27FC236}">
                    <a16:creationId xmlns:a16="http://schemas.microsoft.com/office/drawing/2014/main" xmlns="" id="{E9B70FE4-0702-4FCC-BE0E-53883D2B48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0890" y="5291953"/>
                <a:ext cx="982038" cy="1384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N" sz="9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6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SCAD - Reference</a:t>
                </a:r>
                <a:endParaRPr kumimoji="0" lang="en-US" alt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86" name="Rectangle 3168">
                <a:extLst>
                  <a:ext uri="{FF2B5EF4-FFF2-40B4-BE49-F238E27FC236}">
                    <a16:creationId xmlns:a16="http://schemas.microsoft.com/office/drawing/2014/main" xmlns="" id="{9343054C-0D57-4BEA-92F5-87A3FA7782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2723" y="5131933"/>
                <a:ext cx="750205" cy="1384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N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Number at risk</a:t>
                </a:r>
                <a:endParaRPr kumimoji="0" lang="en-US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87" name="Rectangle 3168">
                <a:extLst>
                  <a:ext uri="{FF2B5EF4-FFF2-40B4-BE49-F238E27FC236}">
                    <a16:creationId xmlns:a16="http://schemas.microsoft.com/office/drawing/2014/main" xmlns="" id="{DCD7389F-A227-4D9E-B22D-5CA5ECEE9F9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5094" y="5438127"/>
                <a:ext cx="1147836" cy="1384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N" sz="9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SCAD - Experimental</a:t>
                </a:r>
                <a:endParaRPr kumimoji="0" lang="en-US" alt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99" name="Group 98">
              <a:extLst>
                <a:ext uri="{FF2B5EF4-FFF2-40B4-BE49-F238E27FC236}">
                  <a16:creationId xmlns:a16="http://schemas.microsoft.com/office/drawing/2014/main" xmlns="" id="{35A4E856-AF06-4163-824F-F9DE48B52E1B}"/>
                </a:ext>
              </a:extLst>
            </p:cNvPr>
            <p:cNvGrpSpPr/>
            <p:nvPr/>
          </p:nvGrpSpPr>
          <p:grpSpPr>
            <a:xfrm>
              <a:off x="6709298" y="1797770"/>
              <a:ext cx="4999917" cy="3398173"/>
              <a:chOff x="6709298" y="1797770"/>
              <a:chExt cx="4999917" cy="3398173"/>
            </a:xfrm>
          </p:grpSpPr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xmlns="" id="{36BDDE01-30C7-4040-B96F-2EE05F7D71A5}"/>
                  </a:ext>
                </a:extLst>
              </p:cNvPr>
              <p:cNvSpPr txBox="1"/>
              <p:nvPr/>
            </p:nvSpPr>
            <p:spPr>
              <a:xfrm>
                <a:off x="7472198" y="1817589"/>
                <a:ext cx="2955389" cy="37884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xmlns="" id="{E5313BB8-ECAF-418B-AD2A-7A9ECC37E5D2}"/>
                  </a:ext>
                </a:extLst>
              </p:cNvPr>
              <p:cNvSpPr txBox="1"/>
              <p:nvPr/>
            </p:nvSpPr>
            <p:spPr>
              <a:xfrm>
                <a:off x="8588617" y="1797770"/>
                <a:ext cx="2216196" cy="3674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SCAD</a:t>
                </a:r>
              </a:p>
            </p:txBody>
          </p:sp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xmlns="" id="{70228187-E094-4DEE-9647-B6A1E3680D5B}"/>
                  </a:ext>
                </a:extLst>
              </p:cNvPr>
              <p:cNvSpPr txBox="1"/>
              <p:nvPr/>
            </p:nvSpPr>
            <p:spPr>
              <a:xfrm>
                <a:off x="8880782" y="4395325"/>
                <a:ext cx="2308389" cy="206210"/>
              </a:xfrm>
              <a:prstGeom prst="rect">
                <a:avLst/>
              </a:prstGeom>
              <a:noFill/>
            </p:spPr>
            <p:txBody>
              <a:bodyPr wrap="none" lIns="18288" tIns="18288" rIns="18288" bIns="18288" rtlCol="0" anchor="ctr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RR 1.00 (95% CI 0.85-1.17); p=0.96</a:t>
                </a:r>
              </a:p>
            </p:txBody>
          </p:sp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xmlns="" id="{48DE34B8-CC51-4AE1-A6F3-B25E3C8E8A7A}"/>
                  </a:ext>
                </a:extLst>
              </p:cNvPr>
              <p:cNvSpPr txBox="1"/>
              <p:nvPr/>
            </p:nvSpPr>
            <p:spPr>
              <a:xfrm>
                <a:off x="6927137" y="2529840"/>
                <a:ext cx="254588" cy="183896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xmlns="" id="{148AE653-BE4B-474A-857E-09F1D5CA0431}"/>
                  </a:ext>
                </a:extLst>
              </p:cNvPr>
              <p:cNvSpPr txBox="1"/>
              <p:nvPr/>
            </p:nvSpPr>
            <p:spPr>
              <a:xfrm rot="16200000">
                <a:off x="5469075" y="3224060"/>
                <a:ext cx="2886712" cy="40626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18288" tIns="18288" rIns="18288" bIns="18288" rtlCol="0" anchor="ctr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Composite of All-Cause Mortality, Ml, and BARC 3 or 5 Bleeding (K-M%)</a:t>
                </a:r>
              </a:p>
            </p:txBody>
          </p:sp>
          <p:grpSp>
            <p:nvGrpSpPr>
              <p:cNvPr id="105" name="Group 104">
                <a:extLst>
                  <a:ext uri="{FF2B5EF4-FFF2-40B4-BE49-F238E27FC236}">
                    <a16:creationId xmlns:a16="http://schemas.microsoft.com/office/drawing/2014/main" xmlns="" id="{058FB017-6350-4BCC-8D4E-4D759416FE94}"/>
                  </a:ext>
                </a:extLst>
              </p:cNvPr>
              <p:cNvGrpSpPr/>
              <p:nvPr/>
            </p:nvGrpSpPr>
            <p:grpSpPr>
              <a:xfrm>
                <a:off x="6958431" y="1837626"/>
                <a:ext cx="350909" cy="3145540"/>
                <a:chOff x="6718403" y="1847558"/>
                <a:chExt cx="350909" cy="3192758"/>
              </a:xfrm>
            </p:grpSpPr>
            <p:sp>
              <p:nvSpPr>
                <p:cNvPr id="148" name="TextBox 147">
                  <a:extLst>
                    <a:ext uri="{FF2B5EF4-FFF2-40B4-BE49-F238E27FC236}">
                      <a16:creationId xmlns:a16="http://schemas.microsoft.com/office/drawing/2014/main" xmlns="" id="{4F6D96BE-C9CB-48C4-B2B6-1DD96F2F7930}"/>
                    </a:ext>
                  </a:extLst>
                </p:cNvPr>
                <p:cNvSpPr txBox="1"/>
                <p:nvPr/>
              </p:nvSpPr>
              <p:spPr>
                <a:xfrm flipH="1">
                  <a:off x="6839919" y="4799825"/>
                  <a:ext cx="229393" cy="24049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ctr">
                  <a:noAutofit/>
                </a:bodyPr>
                <a:lstStyle/>
                <a:p>
                  <a:pPr marL="0" marR="0" lvl="0" indent="0" algn="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rPr>
                    <a:t>0</a:t>
                  </a:r>
                  <a:endParaRPr kumimoji="0" lang="en-IN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49" name="TextBox 148">
                  <a:extLst>
                    <a:ext uri="{FF2B5EF4-FFF2-40B4-BE49-F238E27FC236}">
                      <a16:creationId xmlns:a16="http://schemas.microsoft.com/office/drawing/2014/main" xmlns="" id="{C68CFCD3-034F-4958-B265-A06F2D491411}"/>
                    </a:ext>
                  </a:extLst>
                </p:cNvPr>
                <p:cNvSpPr txBox="1"/>
                <p:nvPr/>
              </p:nvSpPr>
              <p:spPr>
                <a:xfrm flipH="1">
                  <a:off x="6839919" y="4209374"/>
                  <a:ext cx="229393" cy="24049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ctr">
                  <a:noAutofit/>
                </a:bodyPr>
                <a:lstStyle/>
                <a:p>
                  <a:pPr marL="0" marR="0" lvl="0" indent="0" algn="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rPr>
                    <a:t>2</a:t>
                  </a:r>
                  <a:endParaRPr kumimoji="0" lang="en-IN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50" name="TextBox 149">
                  <a:extLst>
                    <a:ext uri="{FF2B5EF4-FFF2-40B4-BE49-F238E27FC236}">
                      <a16:creationId xmlns:a16="http://schemas.microsoft.com/office/drawing/2014/main" xmlns="" id="{B3A300AD-8ADC-4166-8CDD-D724FE897BE0}"/>
                    </a:ext>
                  </a:extLst>
                </p:cNvPr>
                <p:cNvSpPr txBox="1"/>
                <p:nvPr/>
              </p:nvSpPr>
              <p:spPr>
                <a:xfrm flipH="1">
                  <a:off x="6839919" y="3914147"/>
                  <a:ext cx="229393" cy="24049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ctr">
                  <a:noAutofit/>
                </a:bodyPr>
                <a:lstStyle/>
                <a:p>
                  <a:pPr marL="0" marR="0" lvl="0" indent="0" algn="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rPr>
                    <a:t>3</a:t>
                  </a:r>
                  <a:endParaRPr kumimoji="0" lang="en-IN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51" name="TextBox 150">
                  <a:extLst>
                    <a:ext uri="{FF2B5EF4-FFF2-40B4-BE49-F238E27FC236}">
                      <a16:creationId xmlns:a16="http://schemas.microsoft.com/office/drawing/2014/main" xmlns="" id="{0D96341A-CB79-4640-ABB1-B9FE6DC16FE7}"/>
                    </a:ext>
                  </a:extLst>
                </p:cNvPr>
                <p:cNvSpPr txBox="1"/>
                <p:nvPr/>
              </p:nvSpPr>
              <p:spPr>
                <a:xfrm flipH="1">
                  <a:off x="6839919" y="3618920"/>
                  <a:ext cx="229393" cy="24049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ctr">
                  <a:noAutofit/>
                </a:bodyPr>
                <a:lstStyle/>
                <a:p>
                  <a:pPr marL="0" marR="0" lvl="0" indent="0" algn="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rPr>
                    <a:t>4</a:t>
                  </a:r>
                  <a:endParaRPr kumimoji="0" lang="en-IN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52" name="TextBox 151">
                  <a:extLst>
                    <a:ext uri="{FF2B5EF4-FFF2-40B4-BE49-F238E27FC236}">
                      <a16:creationId xmlns:a16="http://schemas.microsoft.com/office/drawing/2014/main" xmlns="" id="{6C2B1825-E521-4204-AA49-CBB839D794DA}"/>
                    </a:ext>
                  </a:extLst>
                </p:cNvPr>
                <p:cNvSpPr txBox="1"/>
                <p:nvPr/>
              </p:nvSpPr>
              <p:spPr>
                <a:xfrm flipH="1">
                  <a:off x="6839919" y="3323693"/>
                  <a:ext cx="229393" cy="24049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ctr">
                  <a:noAutofit/>
                </a:bodyPr>
                <a:lstStyle/>
                <a:p>
                  <a:pPr marL="0" marR="0" lvl="0" indent="0" algn="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rPr>
                    <a:t>5</a:t>
                  </a:r>
                  <a:endParaRPr kumimoji="0" lang="en-IN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53" name="TextBox 152">
                  <a:extLst>
                    <a:ext uri="{FF2B5EF4-FFF2-40B4-BE49-F238E27FC236}">
                      <a16:creationId xmlns:a16="http://schemas.microsoft.com/office/drawing/2014/main" xmlns="" id="{0A9D6F89-5E15-4A2A-91B4-F766C7890398}"/>
                    </a:ext>
                  </a:extLst>
                </p:cNvPr>
                <p:cNvSpPr txBox="1"/>
                <p:nvPr/>
              </p:nvSpPr>
              <p:spPr>
                <a:xfrm flipH="1">
                  <a:off x="6839919" y="3028466"/>
                  <a:ext cx="229393" cy="24049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ctr">
                  <a:noAutofit/>
                </a:bodyPr>
                <a:lstStyle/>
                <a:p>
                  <a:pPr marL="0" marR="0" lvl="0" indent="0" algn="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rPr>
                    <a:t>6</a:t>
                  </a:r>
                  <a:endParaRPr kumimoji="0" lang="en-IN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54" name="TextBox 153">
                  <a:extLst>
                    <a:ext uri="{FF2B5EF4-FFF2-40B4-BE49-F238E27FC236}">
                      <a16:creationId xmlns:a16="http://schemas.microsoft.com/office/drawing/2014/main" xmlns="" id="{321D21FC-C7E0-4173-B472-E747EB28CEF6}"/>
                    </a:ext>
                  </a:extLst>
                </p:cNvPr>
                <p:cNvSpPr txBox="1"/>
                <p:nvPr/>
              </p:nvSpPr>
              <p:spPr>
                <a:xfrm flipH="1">
                  <a:off x="6839919" y="2733239"/>
                  <a:ext cx="229393" cy="24049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ctr">
                  <a:noAutofit/>
                </a:bodyPr>
                <a:lstStyle/>
                <a:p>
                  <a:pPr marL="0" marR="0" lvl="0" indent="0" algn="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rPr>
                    <a:t>7</a:t>
                  </a:r>
                  <a:endParaRPr kumimoji="0" lang="en-IN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55" name="TextBox 154">
                  <a:extLst>
                    <a:ext uri="{FF2B5EF4-FFF2-40B4-BE49-F238E27FC236}">
                      <a16:creationId xmlns:a16="http://schemas.microsoft.com/office/drawing/2014/main" xmlns="" id="{7D42090A-349B-4684-B44D-655956518D25}"/>
                    </a:ext>
                  </a:extLst>
                </p:cNvPr>
                <p:cNvSpPr txBox="1"/>
                <p:nvPr/>
              </p:nvSpPr>
              <p:spPr>
                <a:xfrm flipH="1">
                  <a:off x="6839919" y="2438012"/>
                  <a:ext cx="229393" cy="24049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ctr">
                  <a:noAutofit/>
                </a:bodyPr>
                <a:lstStyle/>
                <a:p>
                  <a:pPr marL="0" marR="0" lvl="0" indent="0" algn="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rPr>
                    <a:t>8</a:t>
                  </a:r>
                  <a:endParaRPr kumimoji="0" lang="en-IN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56" name="TextBox 155">
                  <a:extLst>
                    <a:ext uri="{FF2B5EF4-FFF2-40B4-BE49-F238E27FC236}">
                      <a16:creationId xmlns:a16="http://schemas.microsoft.com/office/drawing/2014/main" xmlns="" id="{D15A554B-1053-4F1C-9115-E0F99FBDAECB}"/>
                    </a:ext>
                  </a:extLst>
                </p:cNvPr>
                <p:cNvSpPr txBox="1"/>
                <p:nvPr/>
              </p:nvSpPr>
              <p:spPr>
                <a:xfrm flipH="1">
                  <a:off x="6839919" y="2142785"/>
                  <a:ext cx="229393" cy="24049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ctr">
                  <a:noAutofit/>
                </a:bodyPr>
                <a:lstStyle/>
                <a:p>
                  <a:pPr marL="0" marR="0" lvl="0" indent="0" algn="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rPr>
                    <a:t>9</a:t>
                  </a:r>
                  <a:endParaRPr kumimoji="0" lang="en-IN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57" name="TextBox 156">
                  <a:extLst>
                    <a:ext uri="{FF2B5EF4-FFF2-40B4-BE49-F238E27FC236}">
                      <a16:creationId xmlns:a16="http://schemas.microsoft.com/office/drawing/2014/main" xmlns="" id="{D8DDD8DD-B2BA-41A1-B207-90496B5984FE}"/>
                    </a:ext>
                  </a:extLst>
                </p:cNvPr>
                <p:cNvSpPr txBox="1"/>
                <p:nvPr/>
              </p:nvSpPr>
              <p:spPr>
                <a:xfrm flipH="1">
                  <a:off x="6718403" y="1847558"/>
                  <a:ext cx="350909" cy="24049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ctr">
                  <a:noAutofit/>
                </a:bodyPr>
                <a:lstStyle/>
                <a:p>
                  <a:pPr marL="0" marR="0" lvl="0" indent="0" algn="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rPr>
                    <a:t>10</a:t>
                  </a:r>
                  <a:endParaRPr kumimoji="0" lang="en-IN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58" name="TextBox 157">
                  <a:extLst>
                    <a:ext uri="{FF2B5EF4-FFF2-40B4-BE49-F238E27FC236}">
                      <a16:creationId xmlns:a16="http://schemas.microsoft.com/office/drawing/2014/main" xmlns="" id="{DBF6E1DE-2D8D-43C3-AFC2-2FA8DE28EBE9}"/>
                    </a:ext>
                  </a:extLst>
                </p:cNvPr>
                <p:cNvSpPr txBox="1"/>
                <p:nvPr/>
              </p:nvSpPr>
              <p:spPr>
                <a:xfrm flipH="1">
                  <a:off x="6839919" y="4504601"/>
                  <a:ext cx="229393" cy="24049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ctr">
                  <a:noAutofit/>
                </a:bodyPr>
                <a:lstStyle/>
                <a:p>
                  <a:pPr marL="0" marR="0" lvl="0" indent="0" algn="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rPr>
                    <a:t>1</a:t>
                  </a:r>
                  <a:endParaRPr kumimoji="0" lang="en-IN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xmlns="" id="{A1432690-58CF-4CA4-95C1-9162B2BABEB8}"/>
                  </a:ext>
                </a:extLst>
              </p:cNvPr>
              <p:cNvSpPr txBox="1"/>
              <p:nvPr/>
            </p:nvSpPr>
            <p:spPr>
              <a:xfrm flipH="1">
                <a:off x="7488941" y="5069766"/>
                <a:ext cx="85584" cy="1261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5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0</a:t>
                </a:r>
                <a:endParaRPr kumimoji="0" lang="en-IN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xmlns="" id="{4CC97A2D-7238-421E-A8FB-F2F859473BF8}"/>
                  </a:ext>
                </a:extLst>
              </p:cNvPr>
              <p:cNvSpPr txBox="1"/>
              <p:nvPr/>
            </p:nvSpPr>
            <p:spPr>
              <a:xfrm flipH="1">
                <a:off x="7770591" y="5069766"/>
                <a:ext cx="191506" cy="1261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5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60 </a:t>
                </a:r>
                <a:endParaRPr kumimoji="0" lang="en-IN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xmlns="" id="{FE7B6748-3C63-422A-8D22-F4D14BCE5966}"/>
                  </a:ext>
                </a:extLst>
              </p:cNvPr>
              <p:cNvSpPr txBox="1"/>
              <p:nvPr/>
            </p:nvSpPr>
            <p:spPr>
              <a:xfrm flipH="1">
                <a:off x="8062266" y="5069766"/>
                <a:ext cx="272000" cy="1261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5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120</a:t>
                </a:r>
                <a:endParaRPr kumimoji="0" lang="en-IN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09" name="TextBox 108">
                <a:extLst>
                  <a:ext uri="{FF2B5EF4-FFF2-40B4-BE49-F238E27FC236}">
                    <a16:creationId xmlns:a16="http://schemas.microsoft.com/office/drawing/2014/main" xmlns="" id="{3D95D6D8-3FCA-48D8-8469-5BC2C0E53768}"/>
                  </a:ext>
                </a:extLst>
              </p:cNvPr>
              <p:cNvSpPr txBox="1"/>
              <p:nvPr/>
            </p:nvSpPr>
            <p:spPr>
              <a:xfrm flipH="1">
                <a:off x="8394602" y="5069766"/>
                <a:ext cx="272000" cy="1261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5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180</a:t>
                </a:r>
                <a:endParaRPr kumimoji="0" lang="en-IN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10" name="TextBox 109">
                <a:extLst>
                  <a:ext uri="{FF2B5EF4-FFF2-40B4-BE49-F238E27FC236}">
                    <a16:creationId xmlns:a16="http://schemas.microsoft.com/office/drawing/2014/main" xmlns="" id="{63941967-ED8F-4DA6-A81B-FAF05BF10BE2}"/>
                  </a:ext>
                </a:extLst>
              </p:cNvPr>
              <p:cNvSpPr txBox="1"/>
              <p:nvPr/>
            </p:nvSpPr>
            <p:spPr>
              <a:xfrm flipH="1">
                <a:off x="8726938" y="5069766"/>
                <a:ext cx="272000" cy="1261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5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240</a:t>
                </a:r>
                <a:endParaRPr kumimoji="0" lang="en-IN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xmlns="" id="{4B8DB1F4-FABD-4943-906B-D7D4A37EE358}"/>
                  </a:ext>
                </a:extLst>
              </p:cNvPr>
              <p:cNvSpPr txBox="1"/>
              <p:nvPr/>
            </p:nvSpPr>
            <p:spPr>
              <a:xfrm flipH="1">
                <a:off x="9059274" y="5069766"/>
                <a:ext cx="272000" cy="1261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5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300</a:t>
                </a:r>
                <a:endParaRPr kumimoji="0" lang="en-IN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xmlns="" id="{E43EB060-CE56-48F5-8829-8456C324C97A}"/>
                  </a:ext>
                </a:extLst>
              </p:cNvPr>
              <p:cNvSpPr txBox="1"/>
              <p:nvPr/>
            </p:nvSpPr>
            <p:spPr>
              <a:xfrm flipH="1">
                <a:off x="9393193" y="5069766"/>
                <a:ext cx="272000" cy="1261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5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360</a:t>
                </a:r>
                <a:endParaRPr kumimoji="0" lang="en-IN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13" name="TextBox 112">
                <a:extLst>
                  <a:ext uri="{FF2B5EF4-FFF2-40B4-BE49-F238E27FC236}">
                    <a16:creationId xmlns:a16="http://schemas.microsoft.com/office/drawing/2014/main" xmlns="" id="{4785B84E-8382-4FE1-8F44-242B7F809433}"/>
                  </a:ext>
                </a:extLst>
              </p:cNvPr>
              <p:cNvSpPr txBox="1"/>
              <p:nvPr/>
            </p:nvSpPr>
            <p:spPr>
              <a:xfrm flipH="1">
                <a:off x="9733863" y="5069766"/>
                <a:ext cx="272000" cy="1261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5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420</a:t>
                </a:r>
                <a:endParaRPr kumimoji="0" lang="en-IN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14" name="TextBox 113">
                <a:extLst>
                  <a:ext uri="{FF2B5EF4-FFF2-40B4-BE49-F238E27FC236}">
                    <a16:creationId xmlns:a16="http://schemas.microsoft.com/office/drawing/2014/main" xmlns="" id="{8D27D35F-9884-4A0F-B727-B9AAACBB90D0}"/>
                  </a:ext>
                </a:extLst>
              </p:cNvPr>
              <p:cNvSpPr txBox="1"/>
              <p:nvPr/>
            </p:nvSpPr>
            <p:spPr>
              <a:xfrm flipH="1">
                <a:off x="10055481" y="5069766"/>
                <a:ext cx="272000" cy="1261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5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480</a:t>
                </a:r>
                <a:endParaRPr kumimoji="0" lang="en-IN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15" name="TextBox 114">
                <a:extLst>
                  <a:ext uri="{FF2B5EF4-FFF2-40B4-BE49-F238E27FC236}">
                    <a16:creationId xmlns:a16="http://schemas.microsoft.com/office/drawing/2014/main" xmlns="" id="{6577080B-B2FE-4CD4-B149-C1CDBE978930}"/>
                  </a:ext>
                </a:extLst>
              </p:cNvPr>
              <p:cNvSpPr txBox="1"/>
              <p:nvPr/>
            </p:nvSpPr>
            <p:spPr>
              <a:xfrm flipH="1">
                <a:off x="10381862" y="5069766"/>
                <a:ext cx="272000" cy="1261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5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540</a:t>
                </a:r>
                <a:endParaRPr kumimoji="0" lang="en-IN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16" name="TextBox 115">
                <a:extLst>
                  <a:ext uri="{FF2B5EF4-FFF2-40B4-BE49-F238E27FC236}">
                    <a16:creationId xmlns:a16="http://schemas.microsoft.com/office/drawing/2014/main" xmlns="" id="{FF79E6C0-B086-4943-B265-E3F015A84DFC}"/>
                  </a:ext>
                </a:extLst>
              </p:cNvPr>
              <p:cNvSpPr txBox="1"/>
              <p:nvPr/>
            </p:nvSpPr>
            <p:spPr>
              <a:xfrm flipH="1">
                <a:off x="10717769" y="5069766"/>
                <a:ext cx="272000" cy="1261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5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600</a:t>
                </a:r>
                <a:endParaRPr kumimoji="0" lang="en-IN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17" name="TextBox 116">
                <a:extLst>
                  <a:ext uri="{FF2B5EF4-FFF2-40B4-BE49-F238E27FC236}">
                    <a16:creationId xmlns:a16="http://schemas.microsoft.com/office/drawing/2014/main" xmlns="" id="{2AEEA451-5069-4BBE-A220-CC90DD689533}"/>
                  </a:ext>
                </a:extLst>
              </p:cNvPr>
              <p:cNvSpPr txBox="1"/>
              <p:nvPr/>
            </p:nvSpPr>
            <p:spPr>
              <a:xfrm flipH="1">
                <a:off x="11053676" y="5069766"/>
                <a:ext cx="272000" cy="1261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5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660</a:t>
                </a:r>
                <a:endParaRPr kumimoji="0" lang="en-IN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18" name="TextBox 117">
                <a:extLst>
                  <a:ext uri="{FF2B5EF4-FFF2-40B4-BE49-F238E27FC236}">
                    <a16:creationId xmlns:a16="http://schemas.microsoft.com/office/drawing/2014/main" xmlns="" id="{8520ACB1-CA0D-41D3-8E2F-D7AB8ADE14B5}"/>
                  </a:ext>
                </a:extLst>
              </p:cNvPr>
              <p:cNvSpPr txBox="1"/>
              <p:nvPr/>
            </p:nvSpPr>
            <p:spPr>
              <a:xfrm flipH="1">
                <a:off x="11437215" y="5069766"/>
                <a:ext cx="272000" cy="1261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5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730</a:t>
                </a:r>
                <a:endParaRPr kumimoji="0" lang="en-IN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grpSp>
            <p:nvGrpSpPr>
              <p:cNvPr id="119" name="Group 118">
                <a:extLst>
                  <a:ext uri="{FF2B5EF4-FFF2-40B4-BE49-F238E27FC236}">
                    <a16:creationId xmlns:a16="http://schemas.microsoft.com/office/drawing/2014/main" xmlns="" id="{4030ADDF-1277-41EE-AFE3-B121FFFCF726}"/>
                  </a:ext>
                </a:extLst>
              </p:cNvPr>
              <p:cNvGrpSpPr/>
              <p:nvPr/>
            </p:nvGrpSpPr>
            <p:grpSpPr>
              <a:xfrm>
                <a:off x="7532934" y="2720206"/>
                <a:ext cx="4058991" cy="2154237"/>
                <a:chOff x="13950078" y="2803336"/>
                <a:chExt cx="4129088" cy="2154237"/>
              </a:xfrm>
            </p:grpSpPr>
            <p:sp>
              <p:nvSpPr>
                <p:cNvPr id="146" name="Freeform 18">
                  <a:extLst>
                    <a:ext uri="{FF2B5EF4-FFF2-40B4-BE49-F238E27FC236}">
                      <a16:creationId xmlns:a16="http://schemas.microsoft.com/office/drawing/2014/main" xmlns="" id="{25E315AF-6007-43F6-982C-5D108404AD6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950078" y="2803336"/>
                  <a:ext cx="4129088" cy="2149475"/>
                </a:xfrm>
                <a:custGeom>
                  <a:avLst/>
                  <a:gdLst>
                    <a:gd name="T0" fmla="*/ 14 w 2601"/>
                    <a:gd name="T1" fmla="*/ 1194 h 1354"/>
                    <a:gd name="T2" fmla="*/ 53 w 2601"/>
                    <a:gd name="T3" fmla="*/ 1153 h 1354"/>
                    <a:gd name="T4" fmla="*/ 80 w 2601"/>
                    <a:gd name="T5" fmla="*/ 1129 h 1354"/>
                    <a:gd name="T6" fmla="*/ 125 w 2601"/>
                    <a:gd name="T7" fmla="*/ 1093 h 1354"/>
                    <a:gd name="T8" fmla="*/ 152 w 2601"/>
                    <a:gd name="T9" fmla="*/ 1075 h 1354"/>
                    <a:gd name="T10" fmla="*/ 177 w 2601"/>
                    <a:gd name="T11" fmla="*/ 1063 h 1354"/>
                    <a:gd name="T12" fmla="*/ 219 w 2601"/>
                    <a:gd name="T13" fmla="*/ 1057 h 1354"/>
                    <a:gd name="T14" fmla="*/ 261 w 2601"/>
                    <a:gd name="T15" fmla="*/ 1034 h 1354"/>
                    <a:gd name="T16" fmla="*/ 284 w 2601"/>
                    <a:gd name="T17" fmla="*/ 1016 h 1354"/>
                    <a:gd name="T18" fmla="*/ 320 w 2601"/>
                    <a:gd name="T19" fmla="*/ 1000 h 1354"/>
                    <a:gd name="T20" fmla="*/ 358 w 2601"/>
                    <a:gd name="T21" fmla="*/ 986 h 1354"/>
                    <a:gd name="T22" fmla="*/ 385 w 2601"/>
                    <a:gd name="T23" fmla="*/ 976 h 1354"/>
                    <a:gd name="T24" fmla="*/ 428 w 2601"/>
                    <a:gd name="T25" fmla="*/ 958 h 1354"/>
                    <a:gd name="T26" fmla="*/ 469 w 2601"/>
                    <a:gd name="T27" fmla="*/ 940 h 1354"/>
                    <a:gd name="T28" fmla="*/ 536 w 2601"/>
                    <a:gd name="T29" fmla="*/ 917 h 1354"/>
                    <a:gd name="T30" fmla="*/ 578 w 2601"/>
                    <a:gd name="T31" fmla="*/ 883 h 1354"/>
                    <a:gd name="T32" fmla="*/ 638 w 2601"/>
                    <a:gd name="T33" fmla="*/ 869 h 1354"/>
                    <a:gd name="T34" fmla="*/ 658 w 2601"/>
                    <a:gd name="T35" fmla="*/ 853 h 1354"/>
                    <a:gd name="T36" fmla="*/ 724 w 2601"/>
                    <a:gd name="T37" fmla="*/ 835 h 1354"/>
                    <a:gd name="T38" fmla="*/ 755 w 2601"/>
                    <a:gd name="T39" fmla="*/ 817 h 1354"/>
                    <a:gd name="T40" fmla="*/ 809 w 2601"/>
                    <a:gd name="T41" fmla="*/ 799 h 1354"/>
                    <a:gd name="T42" fmla="*/ 863 w 2601"/>
                    <a:gd name="T43" fmla="*/ 770 h 1354"/>
                    <a:gd name="T44" fmla="*/ 895 w 2601"/>
                    <a:gd name="T45" fmla="*/ 746 h 1354"/>
                    <a:gd name="T46" fmla="*/ 923 w 2601"/>
                    <a:gd name="T47" fmla="*/ 728 h 1354"/>
                    <a:gd name="T48" fmla="*/ 979 w 2601"/>
                    <a:gd name="T49" fmla="*/ 724 h 1354"/>
                    <a:gd name="T50" fmla="*/ 998 w 2601"/>
                    <a:gd name="T51" fmla="*/ 707 h 1354"/>
                    <a:gd name="T52" fmla="*/ 1039 w 2601"/>
                    <a:gd name="T53" fmla="*/ 694 h 1354"/>
                    <a:gd name="T54" fmla="*/ 1082 w 2601"/>
                    <a:gd name="T55" fmla="*/ 688 h 1354"/>
                    <a:gd name="T56" fmla="*/ 1126 w 2601"/>
                    <a:gd name="T57" fmla="*/ 671 h 1354"/>
                    <a:gd name="T58" fmla="*/ 1168 w 2601"/>
                    <a:gd name="T59" fmla="*/ 649 h 1354"/>
                    <a:gd name="T60" fmla="*/ 1222 w 2601"/>
                    <a:gd name="T61" fmla="*/ 635 h 1354"/>
                    <a:gd name="T62" fmla="*/ 1252 w 2601"/>
                    <a:gd name="T63" fmla="*/ 614 h 1354"/>
                    <a:gd name="T64" fmla="*/ 1294 w 2601"/>
                    <a:gd name="T65" fmla="*/ 589 h 1354"/>
                    <a:gd name="T66" fmla="*/ 1333 w 2601"/>
                    <a:gd name="T67" fmla="*/ 565 h 1354"/>
                    <a:gd name="T68" fmla="*/ 1384 w 2601"/>
                    <a:gd name="T69" fmla="*/ 548 h 1354"/>
                    <a:gd name="T70" fmla="*/ 1426 w 2601"/>
                    <a:gd name="T71" fmla="*/ 518 h 1354"/>
                    <a:gd name="T72" fmla="*/ 1493 w 2601"/>
                    <a:gd name="T73" fmla="*/ 500 h 1354"/>
                    <a:gd name="T74" fmla="*/ 1554 w 2601"/>
                    <a:gd name="T75" fmla="*/ 454 h 1354"/>
                    <a:gd name="T76" fmla="*/ 1617 w 2601"/>
                    <a:gd name="T77" fmla="*/ 449 h 1354"/>
                    <a:gd name="T78" fmla="*/ 1671 w 2601"/>
                    <a:gd name="T79" fmla="*/ 415 h 1354"/>
                    <a:gd name="T80" fmla="*/ 1735 w 2601"/>
                    <a:gd name="T81" fmla="*/ 374 h 1354"/>
                    <a:gd name="T82" fmla="*/ 1810 w 2601"/>
                    <a:gd name="T83" fmla="*/ 349 h 1354"/>
                    <a:gd name="T84" fmla="*/ 1857 w 2601"/>
                    <a:gd name="T85" fmla="*/ 338 h 1354"/>
                    <a:gd name="T86" fmla="*/ 1902 w 2601"/>
                    <a:gd name="T87" fmla="*/ 320 h 1354"/>
                    <a:gd name="T88" fmla="*/ 1974 w 2601"/>
                    <a:gd name="T89" fmla="*/ 296 h 1354"/>
                    <a:gd name="T90" fmla="*/ 2004 w 2601"/>
                    <a:gd name="T91" fmla="*/ 284 h 1354"/>
                    <a:gd name="T92" fmla="*/ 2040 w 2601"/>
                    <a:gd name="T93" fmla="*/ 279 h 1354"/>
                    <a:gd name="T94" fmla="*/ 2062 w 2601"/>
                    <a:gd name="T95" fmla="*/ 257 h 1354"/>
                    <a:gd name="T96" fmla="*/ 2095 w 2601"/>
                    <a:gd name="T97" fmla="*/ 243 h 1354"/>
                    <a:gd name="T98" fmla="*/ 2136 w 2601"/>
                    <a:gd name="T99" fmla="*/ 233 h 1354"/>
                    <a:gd name="T100" fmla="*/ 2187 w 2601"/>
                    <a:gd name="T101" fmla="*/ 212 h 1354"/>
                    <a:gd name="T102" fmla="*/ 2247 w 2601"/>
                    <a:gd name="T103" fmla="*/ 191 h 1354"/>
                    <a:gd name="T104" fmla="*/ 2298 w 2601"/>
                    <a:gd name="T105" fmla="*/ 174 h 1354"/>
                    <a:gd name="T106" fmla="*/ 2347 w 2601"/>
                    <a:gd name="T107" fmla="*/ 153 h 1354"/>
                    <a:gd name="T108" fmla="*/ 2394 w 2601"/>
                    <a:gd name="T109" fmla="*/ 126 h 1354"/>
                    <a:gd name="T110" fmla="*/ 2452 w 2601"/>
                    <a:gd name="T111" fmla="*/ 102 h 1354"/>
                    <a:gd name="T112" fmla="*/ 2499 w 2601"/>
                    <a:gd name="T113" fmla="*/ 83 h 1354"/>
                    <a:gd name="T114" fmla="*/ 2523 w 2601"/>
                    <a:gd name="T115" fmla="*/ 63 h 1354"/>
                    <a:gd name="T116" fmla="*/ 2571 w 2601"/>
                    <a:gd name="T117" fmla="*/ 29 h 1354"/>
                    <a:gd name="T118" fmla="*/ 2599 w 2601"/>
                    <a:gd name="T119" fmla="*/ 3 h 1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2601" h="1354">
                      <a:moveTo>
                        <a:pt x="3" y="1354"/>
                      </a:moveTo>
                      <a:lnTo>
                        <a:pt x="0" y="1233"/>
                      </a:lnTo>
                      <a:lnTo>
                        <a:pt x="14" y="1194"/>
                      </a:lnTo>
                      <a:lnTo>
                        <a:pt x="26" y="1176"/>
                      </a:lnTo>
                      <a:lnTo>
                        <a:pt x="47" y="1166"/>
                      </a:lnTo>
                      <a:lnTo>
                        <a:pt x="53" y="1153"/>
                      </a:lnTo>
                      <a:lnTo>
                        <a:pt x="63" y="1145"/>
                      </a:lnTo>
                      <a:lnTo>
                        <a:pt x="75" y="1138"/>
                      </a:lnTo>
                      <a:lnTo>
                        <a:pt x="80" y="1129"/>
                      </a:lnTo>
                      <a:lnTo>
                        <a:pt x="96" y="1117"/>
                      </a:lnTo>
                      <a:lnTo>
                        <a:pt x="104" y="1109"/>
                      </a:lnTo>
                      <a:lnTo>
                        <a:pt x="125" y="1093"/>
                      </a:lnTo>
                      <a:lnTo>
                        <a:pt x="140" y="1085"/>
                      </a:lnTo>
                      <a:lnTo>
                        <a:pt x="152" y="1075"/>
                      </a:lnTo>
                      <a:lnTo>
                        <a:pt x="152" y="1075"/>
                      </a:lnTo>
                      <a:lnTo>
                        <a:pt x="167" y="1069"/>
                      </a:lnTo>
                      <a:lnTo>
                        <a:pt x="167" y="1069"/>
                      </a:lnTo>
                      <a:lnTo>
                        <a:pt x="177" y="1063"/>
                      </a:lnTo>
                      <a:lnTo>
                        <a:pt x="195" y="1063"/>
                      </a:lnTo>
                      <a:lnTo>
                        <a:pt x="200" y="1057"/>
                      </a:lnTo>
                      <a:lnTo>
                        <a:pt x="219" y="1057"/>
                      </a:lnTo>
                      <a:lnTo>
                        <a:pt x="227" y="1045"/>
                      </a:lnTo>
                      <a:lnTo>
                        <a:pt x="243" y="1045"/>
                      </a:lnTo>
                      <a:lnTo>
                        <a:pt x="261" y="1034"/>
                      </a:lnTo>
                      <a:lnTo>
                        <a:pt x="267" y="1034"/>
                      </a:lnTo>
                      <a:lnTo>
                        <a:pt x="275" y="1021"/>
                      </a:lnTo>
                      <a:lnTo>
                        <a:pt x="284" y="1016"/>
                      </a:lnTo>
                      <a:lnTo>
                        <a:pt x="300" y="1010"/>
                      </a:lnTo>
                      <a:lnTo>
                        <a:pt x="314" y="1004"/>
                      </a:lnTo>
                      <a:lnTo>
                        <a:pt x="320" y="1000"/>
                      </a:lnTo>
                      <a:lnTo>
                        <a:pt x="341" y="997"/>
                      </a:lnTo>
                      <a:lnTo>
                        <a:pt x="353" y="992"/>
                      </a:lnTo>
                      <a:lnTo>
                        <a:pt x="358" y="986"/>
                      </a:lnTo>
                      <a:lnTo>
                        <a:pt x="364" y="980"/>
                      </a:lnTo>
                      <a:lnTo>
                        <a:pt x="370" y="976"/>
                      </a:lnTo>
                      <a:lnTo>
                        <a:pt x="385" y="976"/>
                      </a:lnTo>
                      <a:lnTo>
                        <a:pt x="407" y="970"/>
                      </a:lnTo>
                      <a:lnTo>
                        <a:pt x="422" y="962"/>
                      </a:lnTo>
                      <a:lnTo>
                        <a:pt x="428" y="958"/>
                      </a:lnTo>
                      <a:lnTo>
                        <a:pt x="443" y="950"/>
                      </a:lnTo>
                      <a:lnTo>
                        <a:pt x="463" y="950"/>
                      </a:lnTo>
                      <a:lnTo>
                        <a:pt x="469" y="940"/>
                      </a:lnTo>
                      <a:lnTo>
                        <a:pt x="494" y="935"/>
                      </a:lnTo>
                      <a:lnTo>
                        <a:pt x="506" y="922"/>
                      </a:lnTo>
                      <a:lnTo>
                        <a:pt x="536" y="917"/>
                      </a:lnTo>
                      <a:lnTo>
                        <a:pt x="548" y="905"/>
                      </a:lnTo>
                      <a:lnTo>
                        <a:pt x="574" y="895"/>
                      </a:lnTo>
                      <a:lnTo>
                        <a:pt x="578" y="883"/>
                      </a:lnTo>
                      <a:lnTo>
                        <a:pt x="602" y="881"/>
                      </a:lnTo>
                      <a:lnTo>
                        <a:pt x="622" y="875"/>
                      </a:lnTo>
                      <a:lnTo>
                        <a:pt x="638" y="869"/>
                      </a:lnTo>
                      <a:lnTo>
                        <a:pt x="652" y="865"/>
                      </a:lnTo>
                      <a:lnTo>
                        <a:pt x="655" y="859"/>
                      </a:lnTo>
                      <a:lnTo>
                        <a:pt x="658" y="853"/>
                      </a:lnTo>
                      <a:lnTo>
                        <a:pt x="692" y="851"/>
                      </a:lnTo>
                      <a:lnTo>
                        <a:pt x="712" y="851"/>
                      </a:lnTo>
                      <a:lnTo>
                        <a:pt x="724" y="835"/>
                      </a:lnTo>
                      <a:lnTo>
                        <a:pt x="731" y="829"/>
                      </a:lnTo>
                      <a:lnTo>
                        <a:pt x="746" y="829"/>
                      </a:lnTo>
                      <a:lnTo>
                        <a:pt x="755" y="817"/>
                      </a:lnTo>
                      <a:lnTo>
                        <a:pt x="782" y="815"/>
                      </a:lnTo>
                      <a:lnTo>
                        <a:pt x="796" y="805"/>
                      </a:lnTo>
                      <a:lnTo>
                        <a:pt x="809" y="799"/>
                      </a:lnTo>
                      <a:lnTo>
                        <a:pt x="821" y="788"/>
                      </a:lnTo>
                      <a:lnTo>
                        <a:pt x="851" y="787"/>
                      </a:lnTo>
                      <a:lnTo>
                        <a:pt x="863" y="770"/>
                      </a:lnTo>
                      <a:lnTo>
                        <a:pt x="875" y="763"/>
                      </a:lnTo>
                      <a:lnTo>
                        <a:pt x="883" y="752"/>
                      </a:lnTo>
                      <a:lnTo>
                        <a:pt x="895" y="746"/>
                      </a:lnTo>
                      <a:lnTo>
                        <a:pt x="905" y="742"/>
                      </a:lnTo>
                      <a:lnTo>
                        <a:pt x="911" y="736"/>
                      </a:lnTo>
                      <a:lnTo>
                        <a:pt x="923" y="728"/>
                      </a:lnTo>
                      <a:lnTo>
                        <a:pt x="959" y="728"/>
                      </a:lnTo>
                      <a:lnTo>
                        <a:pt x="967" y="728"/>
                      </a:lnTo>
                      <a:lnTo>
                        <a:pt x="979" y="724"/>
                      </a:lnTo>
                      <a:lnTo>
                        <a:pt x="985" y="719"/>
                      </a:lnTo>
                      <a:lnTo>
                        <a:pt x="991" y="716"/>
                      </a:lnTo>
                      <a:lnTo>
                        <a:pt x="998" y="707"/>
                      </a:lnTo>
                      <a:lnTo>
                        <a:pt x="1021" y="706"/>
                      </a:lnTo>
                      <a:lnTo>
                        <a:pt x="1028" y="701"/>
                      </a:lnTo>
                      <a:lnTo>
                        <a:pt x="1039" y="694"/>
                      </a:lnTo>
                      <a:lnTo>
                        <a:pt x="1057" y="694"/>
                      </a:lnTo>
                      <a:lnTo>
                        <a:pt x="1063" y="689"/>
                      </a:lnTo>
                      <a:lnTo>
                        <a:pt x="1082" y="688"/>
                      </a:lnTo>
                      <a:lnTo>
                        <a:pt x="1094" y="683"/>
                      </a:lnTo>
                      <a:lnTo>
                        <a:pt x="1108" y="676"/>
                      </a:lnTo>
                      <a:lnTo>
                        <a:pt x="1126" y="671"/>
                      </a:lnTo>
                      <a:lnTo>
                        <a:pt x="1141" y="665"/>
                      </a:lnTo>
                      <a:lnTo>
                        <a:pt x="1160" y="653"/>
                      </a:lnTo>
                      <a:lnTo>
                        <a:pt x="1168" y="649"/>
                      </a:lnTo>
                      <a:lnTo>
                        <a:pt x="1184" y="641"/>
                      </a:lnTo>
                      <a:lnTo>
                        <a:pt x="1208" y="641"/>
                      </a:lnTo>
                      <a:lnTo>
                        <a:pt x="1222" y="635"/>
                      </a:lnTo>
                      <a:lnTo>
                        <a:pt x="1232" y="631"/>
                      </a:lnTo>
                      <a:lnTo>
                        <a:pt x="1246" y="623"/>
                      </a:lnTo>
                      <a:lnTo>
                        <a:pt x="1252" y="614"/>
                      </a:lnTo>
                      <a:lnTo>
                        <a:pt x="1264" y="601"/>
                      </a:lnTo>
                      <a:lnTo>
                        <a:pt x="1280" y="598"/>
                      </a:lnTo>
                      <a:lnTo>
                        <a:pt x="1294" y="589"/>
                      </a:lnTo>
                      <a:lnTo>
                        <a:pt x="1324" y="584"/>
                      </a:lnTo>
                      <a:lnTo>
                        <a:pt x="1331" y="571"/>
                      </a:lnTo>
                      <a:lnTo>
                        <a:pt x="1333" y="565"/>
                      </a:lnTo>
                      <a:lnTo>
                        <a:pt x="1351" y="560"/>
                      </a:lnTo>
                      <a:lnTo>
                        <a:pt x="1372" y="556"/>
                      </a:lnTo>
                      <a:lnTo>
                        <a:pt x="1384" y="548"/>
                      </a:lnTo>
                      <a:lnTo>
                        <a:pt x="1403" y="536"/>
                      </a:lnTo>
                      <a:lnTo>
                        <a:pt x="1417" y="526"/>
                      </a:lnTo>
                      <a:lnTo>
                        <a:pt x="1426" y="518"/>
                      </a:lnTo>
                      <a:lnTo>
                        <a:pt x="1454" y="514"/>
                      </a:lnTo>
                      <a:lnTo>
                        <a:pt x="1469" y="503"/>
                      </a:lnTo>
                      <a:lnTo>
                        <a:pt x="1493" y="500"/>
                      </a:lnTo>
                      <a:lnTo>
                        <a:pt x="1511" y="484"/>
                      </a:lnTo>
                      <a:lnTo>
                        <a:pt x="1549" y="460"/>
                      </a:lnTo>
                      <a:lnTo>
                        <a:pt x="1554" y="454"/>
                      </a:lnTo>
                      <a:lnTo>
                        <a:pt x="1585" y="454"/>
                      </a:lnTo>
                      <a:lnTo>
                        <a:pt x="1611" y="449"/>
                      </a:lnTo>
                      <a:lnTo>
                        <a:pt x="1617" y="449"/>
                      </a:lnTo>
                      <a:lnTo>
                        <a:pt x="1629" y="427"/>
                      </a:lnTo>
                      <a:lnTo>
                        <a:pt x="1651" y="425"/>
                      </a:lnTo>
                      <a:lnTo>
                        <a:pt x="1671" y="415"/>
                      </a:lnTo>
                      <a:lnTo>
                        <a:pt x="1675" y="409"/>
                      </a:lnTo>
                      <a:lnTo>
                        <a:pt x="1708" y="407"/>
                      </a:lnTo>
                      <a:lnTo>
                        <a:pt x="1735" y="374"/>
                      </a:lnTo>
                      <a:lnTo>
                        <a:pt x="1762" y="371"/>
                      </a:lnTo>
                      <a:lnTo>
                        <a:pt x="1774" y="350"/>
                      </a:lnTo>
                      <a:lnTo>
                        <a:pt x="1810" y="349"/>
                      </a:lnTo>
                      <a:lnTo>
                        <a:pt x="1833" y="344"/>
                      </a:lnTo>
                      <a:lnTo>
                        <a:pt x="1851" y="344"/>
                      </a:lnTo>
                      <a:lnTo>
                        <a:pt x="1857" y="338"/>
                      </a:lnTo>
                      <a:lnTo>
                        <a:pt x="1879" y="338"/>
                      </a:lnTo>
                      <a:lnTo>
                        <a:pt x="1885" y="322"/>
                      </a:lnTo>
                      <a:lnTo>
                        <a:pt x="1902" y="320"/>
                      </a:lnTo>
                      <a:lnTo>
                        <a:pt x="1914" y="302"/>
                      </a:lnTo>
                      <a:lnTo>
                        <a:pt x="1924" y="296"/>
                      </a:lnTo>
                      <a:lnTo>
                        <a:pt x="1974" y="296"/>
                      </a:lnTo>
                      <a:lnTo>
                        <a:pt x="1981" y="291"/>
                      </a:lnTo>
                      <a:lnTo>
                        <a:pt x="1998" y="291"/>
                      </a:lnTo>
                      <a:lnTo>
                        <a:pt x="2004" y="284"/>
                      </a:lnTo>
                      <a:lnTo>
                        <a:pt x="2008" y="284"/>
                      </a:lnTo>
                      <a:lnTo>
                        <a:pt x="2019" y="279"/>
                      </a:lnTo>
                      <a:lnTo>
                        <a:pt x="2040" y="279"/>
                      </a:lnTo>
                      <a:lnTo>
                        <a:pt x="2049" y="273"/>
                      </a:lnTo>
                      <a:lnTo>
                        <a:pt x="2055" y="263"/>
                      </a:lnTo>
                      <a:lnTo>
                        <a:pt x="2062" y="257"/>
                      </a:lnTo>
                      <a:lnTo>
                        <a:pt x="2067" y="249"/>
                      </a:lnTo>
                      <a:lnTo>
                        <a:pt x="2088" y="249"/>
                      </a:lnTo>
                      <a:lnTo>
                        <a:pt x="2095" y="243"/>
                      </a:lnTo>
                      <a:lnTo>
                        <a:pt x="2101" y="239"/>
                      </a:lnTo>
                      <a:lnTo>
                        <a:pt x="2130" y="237"/>
                      </a:lnTo>
                      <a:lnTo>
                        <a:pt x="2136" y="233"/>
                      </a:lnTo>
                      <a:lnTo>
                        <a:pt x="2143" y="227"/>
                      </a:lnTo>
                      <a:lnTo>
                        <a:pt x="2166" y="225"/>
                      </a:lnTo>
                      <a:lnTo>
                        <a:pt x="2187" y="212"/>
                      </a:lnTo>
                      <a:lnTo>
                        <a:pt x="2200" y="203"/>
                      </a:lnTo>
                      <a:lnTo>
                        <a:pt x="2221" y="195"/>
                      </a:lnTo>
                      <a:lnTo>
                        <a:pt x="2247" y="191"/>
                      </a:lnTo>
                      <a:lnTo>
                        <a:pt x="2271" y="191"/>
                      </a:lnTo>
                      <a:lnTo>
                        <a:pt x="2284" y="179"/>
                      </a:lnTo>
                      <a:lnTo>
                        <a:pt x="2298" y="174"/>
                      </a:lnTo>
                      <a:lnTo>
                        <a:pt x="2308" y="168"/>
                      </a:lnTo>
                      <a:lnTo>
                        <a:pt x="2338" y="168"/>
                      </a:lnTo>
                      <a:lnTo>
                        <a:pt x="2347" y="153"/>
                      </a:lnTo>
                      <a:lnTo>
                        <a:pt x="2365" y="141"/>
                      </a:lnTo>
                      <a:lnTo>
                        <a:pt x="2377" y="129"/>
                      </a:lnTo>
                      <a:lnTo>
                        <a:pt x="2394" y="126"/>
                      </a:lnTo>
                      <a:lnTo>
                        <a:pt x="2421" y="123"/>
                      </a:lnTo>
                      <a:lnTo>
                        <a:pt x="2434" y="111"/>
                      </a:lnTo>
                      <a:lnTo>
                        <a:pt x="2452" y="102"/>
                      </a:lnTo>
                      <a:lnTo>
                        <a:pt x="2464" y="93"/>
                      </a:lnTo>
                      <a:lnTo>
                        <a:pt x="2473" y="87"/>
                      </a:lnTo>
                      <a:lnTo>
                        <a:pt x="2499" y="83"/>
                      </a:lnTo>
                      <a:lnTo>
                        <a:pt x="2514" y="80"/>
                      </a:lnTo>
                      <a:lnTo>
                        <a:pt x="2517" y="74"/>
                      </a:lnTo>
                      <a:lnTo>
                        <a:pt x="2523" y="63"/>
                      </a:lnTo>
                      <a:lnTo>
                        <a:pt x="2538" y="54"/>
                      </a:lnTo>
                      <a:lnTo>
                        <a:pt x="2553" y="45"/>
                      </a:lnTo>
                      <a:lnTo>
                        <a:pt x="2571" y="29"/>
                      </a:lnTo>
                      <a:lnTo>
                        <a:pt x="2584" y="20"/>
                      </a:lnTo>
                      <a:lnTo>
                        <a:pt x="2595" y="12"/>
                      </a:lnTo>
                      <a:lnTo>
                        <a:pt x="2599" y="3"/>
                      </a:lnTo>
                      <a:lnTo>
                        <a:pt x="2601" y="0"/>
                      </a:lnTo>
                    </a:path>
                  </a:pathLst>
                </a:custGeom>
                <a:noFill/>
                <a:ln w="19050">
                  <a:solidFill>
                    <a:schemeClr val="accent6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N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47" name="Freeform 17">
                  <a:extLst>
                    <a:ext uri="{FF2B5EF4-FFF2-40B4-BE49-F238E27FC236}">
                      <a16:creationId xmlns:a16="http://schemas.microsoft.com/office/drawing/2014/main" xmlns="" id="{03C87F08-B157-4284-B7A2-D6986A5E239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953253" y="2817623"/>
                  <a:ext cx="4122738" cy="2139950"/>
                </a:xfrm>
                <a:custGeom>
                  <a:avLst/>
                  <a:gdLst>
                    <a:gd name="T0" fmla="*/ 4 w 2597"/>
                    <a:gd name="T1" fmla="*/ 1176 h 1348"/>
                    <a:gd name="T2" fmla="*/ 28 w 2597"/>
                    <a:gd name="T3" fmla="*/ 1118 h 1348"/>
                    <a:gd name="T4" fmla="*/ 79 w 2597"/>
                    <a:gd name="T5" fmla="*/ 1096 h 1348"/>
                    <a:gd name="T6" fmla="*/ 127 w 2597"/>
                    <a:gd name="T7" fmla="*/ 1060 h 1348"/>
                    <a:gd name="T8" fmla="*/ 157 w 2597"/>
                    <a:gd name="T9" fmla="*/ 1042 h 1348"/>
                    <a:gd name="T10" fmla="*/ 186 w 2597"/>
                    <a:gd name="T11" fmla="*/ 1024 h 1348"/>
                    <a:gd name="T12" fmla="*/ 207 w 2597"/>
                    <a:gd name="T13" fmla="*/ 1013 h 1348"/>
                    <a:gd name="T14" fmla="*/ 231 w 2597"/>
                    <a:gd name="T15" fmla="*/ 983 h 1348"/>
                    <a:gd name="T16" fmla="*/ 270 w 2597"/>
                    <a:gd name="T17" fmla="*/ 977 h 1348"/>
                    <a:gd name="T18" fmla="*/ 304 w 2597"/>
                    <a:gd name="T19" fmla="*/ 953 h 1348"/>
                    <a:gd name="T20" fmla="*/ 339 w 2597"/>
                    <a:gd name="T21" fmla="*/ 937 h 1348"/>
                    <a:gd name="T22" fmla="*/ 387 w 2597"/>
                    <a:gd name="T23" fmla="*/ 926 h 1348"/>
                    <a:gd name="T24" fmla="*/ 426 w 2597"/>
                    <a:gd name="T25" fmla="*/ 908 h 1348"/>
                    <a:gd name="T26" fmla="*/ 467 w 2597"/>
                    <a:gd name="T27" fmla="*/ 896 h 1348"/>
                    <a:gd name="T28" fmla="*/ 485 w 2597"/>
                    <a:gd name="T29" fmla="*/ 878 h 1348"/>
                    <a:gd name="T30" fmla="*/ 513 w 2597"/>
                    <a:gd name="T31" fmla="*/ 850 h 1348"/>
                    <a:gd name="T32" fmla="*/ 548 w 2597"/>
                    <a:gd name="T33" fmla="*/ 827 h 1348"/>
                    <a:gd name="T34" fmla="*/ 575 w 2597"/>
                    <a:gd name="T35" fmla="*/ 808 h 1348"/>
                    <a:gd name="T36" fmla="*/ 611 w 2597"/>
                    <a:gd name="T37" fmla="*/ 787 h 1348"/>
                    <a:gd name="T38" fmla="*/ 678 w 2597"/>
                    <a:gd name="T39" fmla="*/ 773 h 1348"/>
                    <a:gd name="T40" fmla="*/ 710 w 2597"/>
                    <a:gd name="T41" fmla="*/ 749 h 1348"/>
                    <a:gd name="T42" fmla="*/ 750 w 2597"/>
                    <a:gd name="T43" fmla="*/ 743 h 1348"/>
                    <a:gd name="T44" fmla="*/ 776 w 2597"/>
                    <a:gd name="T45" fmla="*/ 727 h 1348"/>
                    <a:gd name="T46" fmla="*/ 824 w 2597"/>
                    <a:gd name="T47" fmla="*/ 709 h 1348"/>
                    <a:gd name="T48" fmla="*/ 855 w 2597"/>
                    <a:gd name="T49" fmla="*/ 692 h 1348"/>
                    <a:gd name="T50" fmla="*/ 921 w 2597"/>
                    <a:gd name="T51" fmla="*/ 679 h 1348"/>
                    <a:gd name="T52" fmla="*/ 977 w 2597"/>
                    <a:gd name="T53" fmla="*/ 662 h 1348"/>
                    <a:gd name="T54" fmla="*/ 1013 w 2597"/>
                    <a:gd name="T55" fmla="*/ 640 h 1348"/>
                    <a:gd name="T56" fmla="*/ 1092 w 2597"/>
                    <a:gd name="T57" fmla="*/ 604 h 1348"/>
                    <a:gd name="T58" fmla="*/ 1134 w 2597"/>
                    <a:gd name="T59" fmla="*/ 586 h 1348"/>
                    <a:gd name="T60" fmla="*/ 1182 w 2597"/>
                    <a:gd name="T61" fmla="*/ 562 h 1348"/>
                    <a:gd name="T62" fmla="*/ 1236 w 2597"/>
                    <a:gd name="T63" fmla="*/ 539 h 1348"/>
                    <a:gd name="T64" fmla="*/ 1268 w 2597"/>
                    <a:gd name="T65" fmla="*/ 529 h 1348"/>
                    <a:gd name="T66" fmla="*/ 1329 w 2597"/>
                    <a:gd name="T67" fmla="*/ 520 h 1348"/>
                    <a:gd name="T68" fmla="*/ 1355 w 2597"/>
                    <a:gd name="T69" fmla="*/ 500 h 1348"/>
                    <a:gd name="T70" fmla="*/ 1389 w 2597"/>
                    <a:gd name="T71" fmla="*/ 482 h 1348"/>
                    <a:gd name="T72" fmla="*/ 1431 w 2597"/>
                    <a:gd name="T73" fmla="*/ 463 h 1348"/>
                    <a:gd name="T74" fmla="*/ 1463 w 2597"/>
                    <a:gd name="T75" fmla="*/ 446 h 1348"/>
                    <a:gd name="T76" fmla="*/ 1517 w 2597"/>
                    <a:gd name="T77" fmla="*/ 428 h 1348"/>
                    <a:gd name="T78" fmla="*/ 1541 w 2597"/>
                    <a:gd name="T79" fmla="*/ 406 h 1348"/>
                    <a:gd name="T80" fmla="*/ 1579 w 2597"/>
                    <a:gd name="T81" fmla="*/ 388 h 1348"/>
                    <a:gd name="T82" fmla="*/ 1631 w 2597"/>
                    <a:gd name="T83" fmla="*/ 371 h 1348"/>
                    <a:gd name="T84" fmla="*/ 1673 w 2597"/>
                    <a:gd name="T85" fmla="*/ 347 h 1348"/>
                    <a:gd name="T86" fmla="*/ 1718 w 2597"/>
                    <a:gd name="T87" fmla="*/ 331 h 1348"/>
                    <a:gd name="T88" fmla="*/ 1775 w 2597"/>
                    <a:gd name="T89" fmla="*/ 313 h 1348"/>
                    <a:gd name="T90" fmla="*/ 1837 w 2597"/>
                    <a:gd name="T91" fmla="*/ 284 h 1348"/>
                    <a:gd name="T92" fmla="*/ 1894 w 2597"/>
                    <a:gd name="T93" fmla="*/ 267 h 1348"/>
                    <a:gd name="T94" fmla="*/ 1930 w 2597"/>
                    <a:gd name="T95" fmla="*/ 245 h 1348"/>
                    <a:gd name="T96" fmla="*/ 1994 w 2597"/>
                    <a:gd name="T97" fmla="*/ 234 h 1348"/>
                    <a:gd name="T98" fmla="*/ 2083 w 2597"/>
                    <a:gd name="T99" fmla="*/ 210 h 1348"/>
                    <a:gd name="T100" fmla="*/ 2117 w 2597"/>
                    <a:gd name="T101" fmla="*/ 176 h 1348"/>
                    <a:gd name="T102" fmla="*/ 2213 w 2597"/>
                    <a:gd name="T103" fmla="*/ 170 h 1348"/>
                    <a:gd name="T104" fmla="*/ 2251 w 2597"/>
                    <a:gd name="T105" fmla="*/ 153 h 1348"/>
                    <a:gd name="T106" fmla="*/ 2285 w 2597"/>
                    <a:gd name="T107" fmla="*/ 123 h 1348"/>
                    <a:gd name="T108" fmla="*/ 2318 w 2597"/>
                    <a:gd name="T109" fmla="*/ 101 h 1348"/>
                    <a:gd name="T110" fmla="*/ 2390 w 2597"/>
                    <a:gd name="T111" fmla="*/ 78 h 1348"/>
                    <a:gd name="T112" fmla="*/ 2438 w 2597"/>
                    <a:gd name="T113" fmla="*/ 69 h 1348"/>
                    <a:gd name="T114" fmla="*/ 2486 w 2597"/>
                    <a:gd name="T115" fmla="*/ 54 h 1348"/>
                    <a:gd name="T116" fmla="*/ 2524 w 2597"/>
                    <a:gd name="T117" fmla="*/ 41 h 1348"/>
                    <a:gd name="T118" fmla="*/ 2561 w 2597"/>
                    <a:gd name="T119" fmla="*/ 24 h 1348"/>
                    <a:gd name="T120" fmla="*/ 2584 w 2597"/>
                    <a:gd name="T121" fmla="*/ 8 h 13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597" h="1348">
                      <a:moveTo>
                        <a:pt x="0" y="1348"/>
                      </a:moveTo>
                      <a:lnTo>
                        <a:pt x="0" y="1228"/>
                      </a:lnTo>
                      <a:lnTo>
                        <a:pt x="4" y="1176"/>
                      </a:lnTo>
                      <a:lnTo>
                        <a:pt x="12" y="1145"/>
                      </a:lnTo>
                      <a:lnTo>
                        <a:pt x="15" y="1132"/>
                      </a:lnTo>
                      <a:lnTo>
                        <a:pt x="28" y="1118"/>
                      </a:lnTo>
                      <a:lnTo>
                        <a:pt x="52" y="1108"/>
                      </a:lnTo>
                      <a:lnTo>
                        <a:pt x="61" y="1105"/>
                      </a:lnTo>
                      <a:lnTo>
                        <a:pt x="79" y="1096"/>
                      </a:lnTo>
                      <a:lnTo>
                        <a:pt x="96" y="1082"/>
                      </a:lnTo>
                      <a:lnTo>
                        <a:pt x="106" y="1076"/>
                      </a:lnTo>
                      <a:lnTo>
                        <a:pt x="127" y="1060"/>
                      </a:lnTo>
                      <a:lnTo>
                        <a:pt x="132" y="1049"/>
                      </a:lnTo>
                      <a:lnTo>
                        <a:pt x="145" y="1046"/>
                      </a:lnTo>
                      <a:lnTo>
                        <a:pt x="157" y="1042"/>
                      </a:lnTo>
                      <a:lnTo>
                        <a:pt x="169" y="1033"/>
                      </a:lnTo>
                      <a:lnTo>
                        <a:pt x="177" y="1025"/>
                      </a:lnTo>
                      <a:lnTo>
                        <a:pt x="186" y="1024"/>
                      </a:lnTo>
                      <a:lnTo>
                        <a:pt x="192" y="1019"/>
                      </a:lnTo>
                      <a:lnTo>
                        <a:pt x="201" y="1015"/>
                      </a:lnTo>
                      <a:lnTo>
                        <a:pt x="207" y="1013"/>
                      </a:lnTo>
                      <a:lnTo>
                        <a:pt x="205" y="997"/>
                      </a:lnTo>
                      <a:lnTo>
                        <a:pt x="223" y="995"/>
                      </a:lnTo>
                      <a:lnTo>
                        <a:pt x="231" y="983"/>
                      </a:lnTo>
                      <a:lnTo>
                        <a:pt x="238" y="982"/>
                      </a:lnTo>
                      <a:lnTo>
                        <a:pt x="249" y="977"/>
                      </a:lnTo>
                      <a:lnTo>
                        <a:pt x="270" y="977"/>
                      </a:lnTo>
                      <a:lnTo>
                        <a:pt x="280" y="971"/>
                      </a:lnTo>
                      <a:lnTo>
                        <a:pt x="297" y="961"/>
                      </a:lnTo>
                      <a:lnTo>
                        <a:pt x="304" y="953"/>
                      </a:lnTo>
                      <a:lnTo>
                        <a:pt x="309" y="949"/>
                      </a:lnTo>
                      <a:lnTo>
                        <a:pt x="334" y="949"/>
                      </a:lnTo>
                      <a:lnTo>
                        <a:pt x="339" y="937"/>
                      </a:lnTo>
                      <a:lnTo>
                        <a:pt x="360" y="932"/>
                      </a:lnTo>
                      <a:lnTo>
                        <a:pt x="383" y="931"/>
                      </a:lnTo>
                      <a:lnTo>
                        <a:pt x="387" y="926"/>
                      </a:lnTo>
                      <a:lnTo>
                        <a:pt x="399" y="920"/>
                      </a:lnTo>
                      <a:lnTo>
                        <a:pt x="411" y="914"/>
                      </a:lnTo>
                      <a:lnTo>
                        <a:pt x="426" y="908"/>
                      </a:lnTo>
                      <a:lnTo>
                        <a:pt x="437" y="907"/>
                      </a:lnTo>
                      <a:lnTo>
                        <a:pt x="449" y="902"/>
                      </a:lnTo>
                      <a:lnTo>
                        <a:pt x="467" y="896"/>
                      </a:lnTo>
                      <a:lnTo>
                        <a:pt x="479" y="893"/>
                      </a:lnTo>
                      <a:lnTo>
                        <a:pt x="482" y="883"/>
                      </a:lnTo>
                      <a:lnTo>
                        <a:pt x="485" y="878"/>
                      </a:lnTo>
                      <a:lnTo>
                        <a:pt x="485" y="859"/>
                      </a:lnTo>
                      <a:lnTo>
                        <a:pt x="497" y="854"/>
                      </a:lnTo>
                      <a:lnTo>
                        <a:pt x="513" y="850"/>
                      </a:lnTo>
                      <a:lnTo>
                        <a:pt x="530" y="842"/>
                      </a:lnTo>
                      <a:lnTo>
                        <a:pt x="540" y="833"/>
                      </a:lnTo>
                      <a:lnTo>
                        <a:pt x="548" y="827"/>
                      </a:lnTo>
                      <a:lnTo>
                        <a:pt x="561" y="827"/>
                      </a:lnTo>
                      <a:lnTo>
                        <a:pt x="567" y="815"/>
                      </a:lnTo>
                      <a:lnTo>
                        <a:pt x="575" y="808"/>
                      </a:lnTo>
                      <a:lnTo>
                        <a:pt x="591" y="808"/>
                      </a:lnTo>
                      <a:lnTo>
                        <a:pt x="599" y="799"/>
                      </a:lnTo>
                      <a:lnTo>
                        <a:pt x="611" y="787"/>
                      </a:lnTo>
                      <a:lnTo>
                        <a:pt x="630" y="785"/>
                      </a:lnTo>
                      <a:lnTo>
                        <a:pt x="642" y="776"/>
                      </a:lnTo>
                      <a:lnTo>
                        <a:pt x="678" y="773"/>
                      </a:lnTo>
                      <a:lnTo>
                        <a:pt x="692" y="757"/>
                      </a:lnTo>
                      <a:lnTo>
                        <a:pt x="704" y="755"/>
                      </a:lnTo>
                      <a:lnTo>
                        <a:pt x="710" y="749"/>
                      </a:lnTo>
                      <a:lnTo>
                        <a:pt x="720" y="749"/>
                      </a:lnTo>
                      <a:lnTo>
                        <a:pt x="734" y="743"/>
                      </a:lnTo>
                      <a:lnTo>
                        <a:pt x="750" y="743"/>
                      </a:lnTo>
                      <a:lnTo>
                        <a:pt x="758" y="739"/>
                      </a:lnTo>
                      <a:lnTo>
                        <a:pt x="770" y="731"/>
                      </a:lnTo>
                      <a:lnTo>
                        <a:pt x="776" y="727"/>
                      </a:lnTo>
                      <a:lnTo>
                        <a:pt x="792" y="727"/>
                      </a:lnTo>
                      <a:lnTo>
                        <a:pt x="807" y="715"/>
                      </a:lnTo>
                      <a:lnTo>
                        <a:pt x="824" y="709"/>
                      </a:lnTo>
                      <a:lnTo>
                        <a:pt x="831" y="704"/>
                      </a:lnTo>
                      <a:lnTo>
                        <a:pt x="848" y="704"/>
                      </a:lnTo>
                      <a:lnTo>
                        <a:pt x="855" y="692"/>
                      </a:lnTo>
                      <a:lnTo>
                        <a:pt x="879" y="691"/>
                      </a:lnTo>
                      <a:lnTo>
                        <a:pt x="894" y="679"/>
                      </a:lnTo>
                      <a:lnTo>
                        <a:pt x="921" y="679"/>
                      </a:lnTo>
                      <a:lnTo>
                        <a:pt x="933" y="667"/>
                      </a:lnTo>
                      <a:lnTo>
                        <a:pt x="936" y="662"/>
                      </a:lnTo>
                      <a:lnTo>
                        <a:pt x="977" y="662"/>
                      </a:lnTo>
                      <a:lnTo>
                        <a:pt x="989" y="650"/>
                      </a:lnTo>
                      <a:lnTo>
                        <a:pt x="1001" y="644"/>
                      </a:lnTo>
                      <a:lnTo>
                        <a:pt x="1013" y="640"/>
                      </a:lnTo>
                      <a:lnTo>
                        <a:pt x="1043" y="638"/>
                      </a:lnTo>
                      <a:lnTo>
                        <a:pt x="1061" y="622"/>
                      </a:lnTo>
                      <a:lnTo>
                        <a:pt x="1092" y="604"/>
                      </a:lnTo>
                      <a:lnTo>
                        <a:pt x="1110" y="598"/>
                      </a:lnTo>
                      <a:lnTo>
                        <a:pt x="1122" y="596"/>
                      </a:lnTo>
                      <a:lnTo>
                        <a:pt x="1134" y="586"/>
                      </a:lnTo>
                      <a:lnTo>
                        <a:pt x="1142" y="580"/>
                      </a:lnTo>
                      <a:lnTo>
                        <a:pt x="1164" y="569"/>
                      </a:lnTo>
                      <a:lnTo>
                        <a:pt x="1182" y="562"/>
                      </a:lnTo>
                      <a:lnTo>
                        <a:pt x="1194" y="551"/>
                      </a:lnTo>
                      <a:lnTo>
                        <a:pt x="1224" y="550"/>
                      </a:lnTo>
                      <a:lnTo>
                        <a:pt x="1236" y="539"/>
                      </a:lnTo>
                      <a:lnTo>
                        <a:pt x="1245" y="535"/>
                      </a:lnTo>
                      <a:lnTo>
                        <a:pt x="1263" y="532"/>
                      </a:lnTo>
                      <a:lnTo>
                        <a:pt x="1268" y="529"/>
                      </a:lnTo>
                      <a:lnTo>
                        <a:pt x="1286" y="527"/>
                      </a:lnTo>
                      <a:lnTo>
                        <a:pt x="1298" y="521"/>
                      </a:lnTo>
                      <a:lnTo>
                        <a:pt x="1329" y="520"/>
                      </a:lnTo>
                      <a:lnTo>
                        <a:pt x="1334" y="511"/>
                      </a:lnTo>
                      <a:lnTo>
                        <a:pt x="1343" y="505"/>
                      </a:lnTo>
                      <a:lnTo>
                        <a:pt x="1355" y="500"/>
                      </a:lnTo>
                      <a:lnTo>
                        <a:pt x="1365" y="497"/>
                      </a:lnTo>
                      <a:lnTo>
                        <a:pt x="1380" y="490"/>
                      </a:lnTo>
                      <a:lnTo>
                        <a:pt x="1389" y="482"/>
                      </a:lnTo>
                      <a:lnTo>
                        <a:pt x="1412" y="481"/>
                      </a:lnTo>
                      <a:lnTo>
                        <a:pt x="1419" y="472"/>
                      </a:lnTo>
                      <a:lnTo>
                        <a:pt x="1431" y="463"/>
                      </a:lnTo>
                      <a:lnTo>
                        <a:pt x="1445" y="458"/>
                      </a:lnTo>
                      <a:lnTo>
                        <a:pt x="1454" y="457"/>
                      </a:lnTo>
                      <a:lnTo>
                        <a:pt x="1463" y="446"/>
                      </a:lnTo>
                      <a:lnTo>
                        <a:pt x="1469" y="434"/>
                      </a:lnTo>
                      <a:lnTo>
                        <a:pt x="1497" y="431"/>
                      </a:lnTo>
                      <a:lnTo>
                        <a:pt x="1517" y="428"/>
                      </a:lnTo>
                      <a:lnTo>
                        <a:pt x="1527" y="422"/>
                      </a:lnTo>
                      <a:lnTo>
                        <a:pt x="1535" y="416"/>
                      </a:lnTo>
                      <a:lnTo>
                        <a:pt x="1541" y="406"/>
                      </a:lnTo>
                      <a:lnTo>
                        <a:pt x="1562" y="404"/>
                      </a:lnTo>
                      <a:lnTo>
                        <a:pt x="1571" y="392"/>
                      </a:lnTo>
                      <a:lnTo>
                        <a:pt x="1579" y="388"/>
                      </a:lnTo>
                      <a:lnTo>
                        <a:pt x="1601" y="386"/>
                      </a:lnTo>
                      <a:lnTo>
                        <a:pt x="1616" y="376"/>
                      </a:lnTo>
                      <a:lnTo>
                        <a:pt x="1631" y="371"/>
                      </a:lnTo>
                      <a:lnTo>
                        <a:pt x="1663" y="358"/>
                      </a:lnTo>
                      <a:lnTo>
                        <a:pt x="1667" y="353"/>
                      </a:lnTo>
                      <a:lnTo>
                        <a:pt x="1673" y="347"/>
                      </a:lnTo>
                      <a:lnTo>
                        <a:pt x="1678" y="341"/>
                      </a:lnTo>
                      <a:lnTo>
                        <a:pt x="1705" y="337"/>
                      </a:lnTo>
                      <a:lnTo>
                        <a:pt x="1718" y="331"/>
                      </a:lnTo>
                      <a:lnTo>
                        <a:pt x="1723" y="323"/>
                      </a:lnTo>
                      <a:lnTo>
                        <a:pt x="1765" y="323"/>
                      </a:lnTo>
                      <a:lnTo>
                        <a:pt x="1775" y="313"/>
                      </a:lnTo>
                      <a:lnTo>
                        <a:pt x="1796" y="310"/>
                      </a:lnTo>
                      <a:lnTo>
                        <a:pt x="1813" y="293"/>
                      </a:lnTo>
                      <a:lnTo>
                        <a:pt x="1837" y="284"/>
                      </a:lnTo>
                      <a:lnTo>
                        <a:pt x="1847" y="278"/>
                      </a:lnTo>
                      <a:lnTo>
                        <a:pt x="1879" y="275"/>
                      </a:lnTo>
                      <a:lnTo>
                        <a:pt x="1894" y="267"/>
                      </a:lnTo>
                      <a:lnTo>
                        <a:pt x="1901" y="257"/>
                      </a:lnTo>
                      <a:lnTo>
                        <a:pt x="1918" y="251"/>
                      </a:lnTo>
                      <a:lnTo>
                        <a:pt x="1930" y="245"/>
                      </a:lnTo>
                      <a:lnTo>
                        <a:pt x="1939" y="242"/>
                      </a:lnTo>
                      <a:lnTo>
                        <a:pt x="1978" y="242"/>
                      </a:lnTo>
                      <a:lnTo>
                        <a:pt x="1994" y="234"/>
                      </a:lnTo>
                      <a:lnTo>
                        <a:pt x="2041" y="233"/>
                      </a:lnTo>
                      <a:lnTo>
                        <a:pt x="2057" y="224"/>
                      </a:lnTo>
                      <a:lnTo>
                        <a:pt x="2083" y="210"/>
                      </a:lnTo>
                      <a:lnTo>
                        <a:pt x="2095" y="200"/>
                      </a:lnTo>
                      <a:lnTo>
                        <a:pt x="2107" y="182"/>
                      </a:lnTo>
                      <a:lnTo>
                        <a:pt x="2117" y="176"/>
                      </a:lnTo>
                      <a:lnTo>
                        <a:pt x="2153" y="176"/>
                      </a:lnTo>
                      <a:lnTo>
                        <a:pt x="2161" y="168"/>
                      </a:lnTo>
                      <a:lnTo>
                        <a:pt x="2213" y="170"/>
                      </a:lnTo>
                      <a:lnTo>
                        <a:pt x="2224" y="164"/>
                      </a:lnTo>
                      <a:lnTo>
                        <a:pt x="2237" y="158"/>
                      </a:lnTo>
                      <a:lnTo>
                        <a:pt x="2251" y="153"/>
                      </a:lnTo>
                      <a:lnTo>
                        <a:pt x="2264" y="143"/>
                      </a:lnTo>
                      <a:lnTo>
                        <a:pt x="2276" y="135"/>
                      </a:lnTo>
                      <a:lnTo>
                        <a:pt x="2285" y="123"/>
                      </a:lnTo>
                      <a:lnTo>
                        <a:pt x="2300" y="113"/>
                      </a:lnTo>
                      <a:lnTo>
                        <a:pt x="2311" y="107"/>
                      </a:lnTo>
                      <a:lnTo>
                        <a:pt x="2318" y="101"/>
                      </a:lnTo>
                      <a:lnTo>
                        <a:pt x="2365" y="101"/>
                      </a:lnTo>
                      <a:lnTo>
                        <a:pt x="2384" y="83"/>
                      </a:lnTo>
                      <a:lnTo>
                        <a:pt x="2390" y="78"/>
                      </a:lnTo>
                      <a:lnTo>
                        <a:pt x="2413" y="78"/>
                      </a:lnTo>
                      <a:lnTo>
                        <a:pt x="2426" y="71"/>
                      </a:lnTo>
                      <a:lnTo>
                        <a:pt x="2438" y="69"/>
                      </a:lnTo>
                      <a:lnTo>
                        <a:pt x="2444" y="60"/>
                      </a:lnTo>
                      <a:lnTo>
                        <a:pt x="2465" y="59"/>
                      </a:lnTo>
                      <a:lnTo>
                        <a:pt x="2486" y="54"/>
                      </a:lnTo>
                      <a:lnTo>
                        <a:pt x="2500" y="48"/>
                      </a:lnTo>
                      <a:lnTo>
                        <a:pt x="2512" y="48"/>
                      </a:lnTo>
                      <a:lnTo>
                        <a:pt x="2524" y="41"/>
                      </a:lnTo>
                      <a:lnTo>
                        <a:pt x="2536" y="36"/>
                      </a:lnTo>
                      <a:lnTo>
                        <a:pt x="2549" y="30"/>
                      </a:lnTo>
                      <a:lnTo>
                        <a:pt x="2561" y="24"/>
                      </a:lnTo>
                      <a:lnTo>
                        <a:pt x="2569" y="18"/>
                      </a:lnTo>
                      <a:lnTo>
                        <a:pt x="2576" y="14"/>
                      </a:lnTo>
                      <a:lnTo>
                        <a:pt x="2584" y="8"/>
                      </a:lnTo>
                      <a:lnTo>
                        <a:pt x="2593" y="5"/>
                      </a:lnTo>
                      <a:lnTo>
                        <a:pt x="2597" y="0"/>
                      </a:lnTo>
                    </a:path>
                  </a:pathLst>
                </a:custGeom>
                <a:noFill/>
                <a:ln w="19050">
                  <a:solidFill>
                    <a:schemeClr val="accent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N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20" name="Line 83">
                <a:extLst>
                  <a:ext uri="{FF2B5EF4-FFF2-40B4-BE49-F238E27FC236}">
                    <a16:creationId xmlns:a16="http://schemas.microsoft.com/office/drawing/2014/main" xmlns="" id="{2C9D3446-E235-4E16-BA36-8E485873600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435696" y="1868857"/>
                <a:ext cx="0" cy="310081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21" name="Line 16">
                <a:extLst>
                  <a:ext uri="{FF2B5EF4-FFF2-40B4-BE49-F238E27FC236}">
                    <a16:creationId xmlns:a16="http://schemas.microsoft.com/office/drawing/2014/main" xmlns="" id="{E1F4A51D-DB11-4DC2-8E44-3837067D14A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431880" y="4972048"/>
                <a:ext cx="423811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22" name="Line 32">
                <a:extLst>
                  <a:ext uri="{FF2B5EF4-FFF2-40B4-BE49-F238E27FC236}">
                    <a16:creationId xmlns:a16="http://schemas.microsoft.com/office/drawing/2014/main" xmlns="" id="{67BF85F2-CB42-4965-940B-684F3E719AF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535043" y="4976406"/>
                <a:ext cx="0" cy="6390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23" name="Line 34">
                <a:extLst>
                  <a:ext uri="{FF2B5EF4-FFF2-40B4-BE49-F238E27FC236}">
                    <a16:creationId xmlns:a16="http://schemas.microsoft.com/office/drawing/2014/main" xmlns="" id="{6BDF26DE-2F76-4E95-BA42-5E42A7E4EE6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66324" y="4976406"/>
                <a:ext cx="0" cy="6390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24" name="Line 35">
                <a:extLst>
                  <a:ext uri="{FF2B5EF4-FFF2-40B4-BE49-F238E27FC236}">
                    <a16:creationId xmlns:a16="http://schemas.microsoft.com/office/drawing/2014/main" xmlns="" id="{C0002EA3-F75D-488A-93E7-91857CA44A8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202367" y="4976406"/>
                <a:ext cx="0" cy="6390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25" name="Line 36">
                <a:extLst>
                  <a:ext uri="{FF2B5EF4-FFF2-40B4-BE49-F238E27FC236}">
                    <a16:creationId xmlns:a16="http://schemas.microsoft.com/office/drawing/2014/main" xmlns="" id="{66A903F0-D7C3-428A-80A5-06CA1EBAF0F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528885" y="4976406"/>
                <a:ext cx="0" cy="6390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26" name="Line 37">
                <a:extLst>
                  <a:ext uri="{FF2B5EF4-FFF2-40B4-BE49-F238E27FC236}">
                    <a16:creationId xmlns:a16="http://schemas.microsoft.com/office/drawing/2014/main" xmlns="" id="{D1043744-8963-4981-BEF6-F9B7481BE06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861274" y="4976406"/>
                <a:ext cx="0" cy="6390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27" name="Line 38">
                <a:extLst>
                  <a:ext uri="{FF2B5EF4-FFF2-40B4-BE49-F238E27FC236}">
                    <a16:creationId xmlns:a16="http://schemas.microsoft.com/office/drawing/2014/main" xmlns="" id="{CCAAF229-70A1-4B8D-829C-581D8C0E230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197032" y="4976406"/>
                <a:ext cx="0" cy="6390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28" name="Line 39">
                <a:extLst>
                  <a:ext uri="{FF2B5EF4-FFF2-40B4-BE49-F238E27FC236}">
                    <a16:creationId xmlns:a16="http://schemas.microsoft.com/office/drawing/2014/main" xmlns="" id="{2B547EE7-8720-4437-B4A7-50290F6C33A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529469" y="4976406"/>
                <a:ext cx="0" cy="6390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29" name="Line 40">
                <a:extLst>
                  <a:ext uri="{FF2B5EF4-FFF2-40B4-BE49-F238E27FC236}">
                    <a16:creationId xmlns:a16="http://schemas.microsoft.com/office/drawing/2014/main" xmlns="" id="{1ABAFFAD-2476-4057-AD71-ED569F814FD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858230" y="4976406"/>
                <a:ext cx="0" cy="6390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30" name="Line 41">
                <a:extLst>
                  <a:ext uri="{FF2B5EF4-FFF2-40B4-BE49-F238E27FC236}">
                    <a16:creationId xmlns:a16="http://schemas.microsoft.com/office/drawing/2014/main" xmlns="" id="{7DB915D5-9738-4CFE-A6A4-A9F338AC694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188662" y="4976406"/>
                <a:ext cx="0" cy="6390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31" name="Line 42">
                <a:extLst>
                  <a:ext uri="{FF2B5EF4-FFF2-40B4-BE49-F238E27FC236}">
                    <a16:creationId xmlns:a16="http://schemas.microsoft.com/office/drawing/2014/main" xmlns="" id="{07CDA13A-648C-458C-8E9B-211840C7738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522314" y="4976406"/>
                <a:ext cx="0" cy="6390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32" name="Line 43">
                <a:extLst>
                  <a:ext uri="{FF2B5EF4-FFF2-40B4-BE49-F238E27FC236}">
                    <a16:creationId xmlns:a16="http://schemas.microsoft.com/office/drawing/2014/main" xmlns="" id="{76F5A8DC-25DE-4AE1-839D-D254F811F28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850108" y="4976406"/>
                <a:ext cx="0" cy="6390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33" name="Line 44">
                <a:extLst>
                  <a:ext uri="{FF2B5EF4-FFF2-40B4-BE49-F238E27FC236}">
                    <a16:creationId xmlns:a16="http://schemas.microsoft.com/office/drawing/2014/main" xmlns="" id="{E711E617-83F9-421C-B035-D107477D3F8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189717" y="4976406"/>
                <a:ext cx="0" cy="6390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34" name="Line 45">
                <a:extLst>
                  <a:ext uri="{FF2B5EF4-FFF2-40B4-BE49-F238E27FC236}">
                    <a16:creationId xmlns:a16="http://schemas.microsoft.com/office/drawing/2014/main" xmlns="" id="{2DF1C345-1FB0-4E10-AADE-486F716B088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575080" y="4976406"/>
                <a:ext cx="0" cy="6390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35" name="Line 9">
                <a:extLst>
                  <a:ext uri="{FF2B5EF4-FFF2-40B4-BE49-F238E27FC236}">
                    <a16:creationId xmlns:a16="http://schemas.microsoft.com/office/drawing/2014/main" xmlns="" id="{B261754C-00EE-40B0-9DC1-184535E0D6E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362625" y="4870070"/>
                <a:ext cx="8229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36" name="Line 10">
                <a:extLst>
                  <a:ext uri="{FF2B5EF4-FFF2-40B4-BE49-F238E27FC236}">
                    <a16:creationId xmlns:a16="http://schemas.microsoft.com/office/drawing/2014/main" xmlns="" id="{790F5345-22C0-4E1C-9651-9AC7909F8CD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362625" y="4578632"/>
                <a:ext cx="8229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37" name="Line 21">
                <a:extLst>
                  <a:ext uri="{FF2B5EF4-FFF2-40B4-BE49-F238E27FC236}">
                    <a16:creationId xmlns:a16="http://schemas.microsoft.com/office/drawing/2014/main" xmlns="" id="{439A09F2-CA24-4FA3-ACDA-EC53E34DE1A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362625" y="4290176"/>
                <a:ext cx="8229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38" name="Line 32">
                <a:extLst>
                  <a:ext uri="{FF2B5EF4-FFF2-40B4-BE49-F238E27FC236}">
                    <a16:creationId xmlns:a16="http://schemas.microsoft.com/office/drawing/2014/main" xmlns="" id="{4FA0A208-E146-40CC-95A5-0AE559AAD1E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362625" y="3998738"/>
                <a:ext cx="8229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39" name="Line 43">
                <a:extLst>
                  <a:ext uri="{FF2B5EF4-FFF2-40B4-BE49-F238E27FC236}">
                    <a16:creationId xmlns:a16="http://schemas.microsoft.com/office/drawing/2014/main" xmlns="" id="{75261C00-CACD-452B-BFDA-371DAB0391B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362625" y="3707300"/>
                <a:ext cx="8229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40" name="Line 54">
                <a:extLst>
                  <a:ext uri="{FF2B5EF4-FFF2-40B4-BE49-F238E27FC236}">
                    <a16:creationId xmlns:a16="http://schemas.microsoft.com/office/drawing/2014/main" xmlns="" id="{23EA2787-CB56-4DE8-92A4-6DB87C4D4DF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362625" y="3415862"/>
                <a:ext cx="8229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41" name="Line 65">
                <a:extLst>
                  <a:ext uri="{FF2B5EF4-FFF2-40B4-BE49-F238E27FC236}">
                    <a16:creationId xmlns:a16="http://schemas.microsoft.com/office/drawing/2014/main" xmlns="" id="{5BCE5D87-74A4-4F28-A369-4925D138494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362625" y="3127405"/>
                <a:ext cx="8229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42" name="Line 76">
                <a:extLst>
                  <a:ext uri="{FF2B5EF4-FFF2-40B4-BE49-F238E27FC236}">
                    <a16:creationId xmlns:a16="http://schemas.microsoft.com/office/drawing/2014/main" xmlns="" id="{BEE27F27-EC08-46DC-BFE9-C0572AA55B1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362625" y="2835967"/>
                <a:ext cx="8229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43" name="Line 87">
                <a:extLst>
                  <a:ext uri="{FF2B5EF4-FFF2-40B4-BE49-F238E27FC236}">
                    <a16:creationId xmlns:a16="http://schemas.microsoft.com/office/drawing/2014/main" xmlns="" id="{51D4CC23-22E4-41E8-BBF1-3A08B1E0F23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362625" y="2544530"/>
                <a:ext cx="8229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44" name="Line 98">
                <a:extLst>
                  <a:ext uri="{FF2B5EF4-FFF2-40B4-BE49-F238E27FC236}">
                    <a16:creationId xmlns:a16="http://schemas.microsoft.com/office/drawing/2014/main" xmlns="" id="{C6BE5644-ACA4-4F41-A312-B7A37CBF934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362625" y="2253092"/>
                <a:ext cx="8229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45" name="Line 109">
                <a:extLst>
                  <a:ext uri="{FF2B5EF4-FFF2-40B4-BE49-F238E27FC236}">
                    <a16:creationId xmlns:a16="http://schemas.microsoft.com/office/drawing/2014/main" xmlns="" id="{33E57C49-3074-4082-A047-C773DC61370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362625" y="1963890"/>
                <a:ext cx="8229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80" name="Group 279">
            <a:extLst>
              <a:ext uri="{FF2B5EF4-FFF2-40B4-BE49-F238E27FC236}">
                <a16:creationId xmlns:a16="http://schemas.microsoft.com/office/drawing/2014/main" xmlns="" id="{766B0EA8-AC5F-4C5C-9928-7B4D32B7037A}"/>
              </a:ext>
            </a:extLst>
          </p:cNvPr>
          <p:cNvGrpSpPr/>
          <p:nvPr/>
        </p:nvGrpSpPr>
        <p:grpSpPr>
          <a:xfrm>
            <a:off x="330297" y="1796511"/>
            <a:ext cx="5513994" cy="3996769"/>
            <a:chOff x="344938" y="1796511"/>
            <a:chExt cx="5513994" cy="3996769"/>
          </a:xfrm>
        </p:grpSpPr>
        <p:grpSp>
          <p:nvGrpSpPr>
            <p:cNvPr id="281" name="Group 280">
              <a:extLst>
                <a:ext uri="{FF2B5EF4-FFF2-40B4-BE49-F238E27FC236}">
                  <a16:creationId xmlns:a16="http://schemas.microsoft.com/office/drawing/2014/main" xmlns="" id="{84CDD850-768C-404E-8620-67273CCA0E93}"/>
                </a:ext>
              </a:extLst>
            </p:cNvPr>
            <p:cNvGrpSpPr/>
            <p:nvPr/>
          </p:nvGrpSpPr>
          <p:grpSpPr>
            <a:xfrm>
              <a:off x="344938" y="5348587"/>
              <a:ext cx="5513994" cy="444693"/>
              <a:chOff x="177992" y="5131933"/>
              <a:chExt cx="5483771" cy="444693"/>
            </a:xfrm>
          </p:grpSpPr>
          <p:sp>
            <p:nvSpPr>
              <p:cNvPr id="342" name="Rectangle 3168">
                <a:extLst>
                  <a:ext uri="{FF2B5EF4-FFF2-40B4-BE49-F238E27FC236}">
                    <a16:creationId xmlns:a16="http://schemas.microsoft.com/office/drawing/2014/main" xmlns="" id="{056E12DC-849C-4BCB-A6BA-D20C8140759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31592" y="5291953"/>
                <a:ext cx="255074" cy="1384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N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3737</a:t>
                </a:r>
                <a:endParaRPr kumimoji="0" lang="en-US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43" name="Rectangle 3183">
                <a:extLst>
                  <a:ext uri="{FF2B5EF4-FFF2-40B4-BE49-F238E27FC236}">
                    <a16:creationId xmlns:a16="http://schemas.microsoft.com/office/drawing/2014/main" xmlns="" id="{8C0C59C4-AD35-43F0-92CC-955D9F5085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31592" y="5438127"/>
                <a:ext cx="255074" cy="1384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N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3750</a:t>
                </a:r>
                <a:endParaRPr kumimoji="0" lang="en-US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44" name="Rectangle 3169">
                <a:extLst>
                  <a:ext uri="{FF2B5EF4-FFF2-40B4-BE49-F238E27FC236}">
                    <a16:creationId xmlns:a16="http://schemas.microsoft.com/office/drawing/2014/main" xmlns="" id="{E3F53697-00F9-4571-984A-6AEE723F28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70150" y="5291953"/>
                <a:ext cx="255074" cy="1384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N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3597</a:t>
                </a:r>
                <a:endParaRPr kumimoji="0" lang="en-US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45" name="Rectangle 3185">
                <a:extLst>
                  <a:ext uri="{FF2B5EF4-FFF2-40B4-BE49-F238E27FC236}">
                    <a16:creationId xmlns:a16="http://schemas.microsoft.com/office/drawing/2014/main" xmlns="" id="{E416D0FA-0585-4EC1-8BD4-920BE5AC10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68276" y="5438127"/>
                <a:ext cx="255074" cy="1384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N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3605</a:t>
                </a:r>
                <a:endParaRPr kumimoji="0" lang="en-US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46" name="Rectangle 3171">
                <a:extLst>
                  <a:ext uri="{FF2B5EF4-FFF2-40B4-BE49-F238E27FC236}">
                    <a16:creationId xmlns:a16="http://schemas.microsoft.com/office/drawing/2014/main" xmlns="" id="{90E6E6FA-EC56-4EC5-B403-261044D91D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08707" y="5291953"/>
                <a:ext cx="255074" cy="1384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N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3557</a:t>
                </a:r>
                <a:endParaRPr kumimoji="0" lang="en-US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47" name="Rectangle 3187">
                <a:extLst>
                  <a:ext uri="{FF2B5EF4-FFF2-40B4-BE49-F238E27FC236}">
                    <a16:creationId xmlns:a16="http://schemas.microsoft.com/office/drawing/2014/main" xmlns="" id="{CDE99C94-D358-47DA-8C47-5D4815C8D9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04960" y="5438127"/>
                <a:ext cx="255074" cy="1384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N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3564</a:t>
                </a:r>
                <a:endParaRPr kumimoji="0" lang="en-US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48" name="Rectangle 3173">
                <a:extLst>
                  <a:ext uri="{FF2B5EF4-FFF2-40B4-BE49-F238E27FC236}">
                    <a16:creationId xmlns:a16="http://schemas.microsoft.com/office/drawing/2014/main" xmlns="" id="{8FFF4B4B-05B0-4C6C-BBEA-BE12FCC415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47265" y="5291953"/>
                <a:ext cx="255074" cy="1384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N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3528</a:t>
                </a:r>
                <a:endParaRPr kumimoji="0" lang="en-US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49" name="Rectangle 3189">
                <a:extLst>
                  <a:ext uri="{FF2B5EF4-FFF2-40B4-BE49-F238E27FC236}">
                    <a16:creationId xmlns:a16="http://schemas.microsoft.com/office/drawing/2014/main" xmlns="" id="{B856943E-8B51-466D-9A2B-35CDDA673E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41644" y="5438127"/>
                <a:ext cx="255074" cy="1384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N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3545</a:t>
                </a:r>
                <a:endParaRPr kumimoji="0" lang="en-US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50" name="Rectangle 3175">
                <a:extLst>
                  <a:ext uri="{FF2B5EF4-FFF2-40B4-BE49-F238E27FC236}">
                    <a16:creationId xmlns:a16="http://schemas.microsoft.com/office/drawing/2014/main" xmlns="" id="{4770D334-3EE3-4A15-A519-D442CD1A2B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85822" y="5291953"/>
                <a:ext cx="255074" cy="1384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N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3501</a:t>
                </a:r>
                <a:endParaRPr kumimoji="0" lang="en-US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51" name="Rectangle 3191">
                <a:extLst>
                  <a:ext uri="{FF2B5EF4-FFF2-40B4-BE49-F238E27FC236}">
                    <a16:creationId xmlns:a16="http://schemas.microsoft.com/office/drawing/2014/main" xmlns="" id="{9EDFBCAE-B143-4B7E-BB90-9B151ED16F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78328" y="5438127"/>
                <a:ext cx="255074" cy="1384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N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3519</a:t>
                </a:r>
                <a:endParaRPr kumimoji="0" lang="en-US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52" name="Rectangle 3177">
                <a:extLst>
                  <a:ext uri="{FF2B5EF4-FFF2-40B4-BE49-F238E27FC236}">
                    <a16:creationId xmlns:a16="http://schemas.microsoft.com/office/drawing/2014/main" xmlns="" id="{268E9369-C019-4201-A76C-1A54BC686D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24380" y="5291953"/>
                <a:ext cx="255074" cy="1384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N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3483</a:t>
                </a:r>
                <a:endParaRPr kumimoji="0" lang="en-US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53" name="Rectangle 3193">
                <a:extLst>
                  <a:ext uri="{FF2B5EF4-FFF2-40B4-BE49-F238E27FC236}">
                    <a16:creationId xmlns:a16="http://schemas.microsoft.com/office/drawing/2014/main" xmlns="" id="{E60DD926-A637-4035-A093-4D5027C576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15013" y="5438127"/>
                <a:ext cx="255074" cy="1384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N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3506</a:t>
                </a:r>
                <a:endParaRPr kumimoji="0" lang="en-US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54" name="Rectangle 3179">
                <a:extLst>
                  <a:ext uri="{FF2B5EF4-FFF2-40B4-BE49-F238E27FC236}">
                    <a16:creationId xmlns:a16="http://schemas.microsoft.com/office/drawing/2014/main" xmlns="" id="{B3096F5D-B204-4A79-8D9B-FA86AA95A8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62937" y="5291953"/>
                <a:ext cx="255074" cy="1384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N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3459</a:t>
                </a:r>
                <a:endParaRPr kumimoji="0" lang="en-US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55" name="Rectangle 3195">
                <a:extLst>
                  <a:ext uri="{FF2B5EF4-FFF2-40B4-BE49-F238E27FC236}">
                    <a16:creationId xmlns:a16="http://schemas.microsoft.com/office/drawing/2014/main" xmlns="" id="{BF16664C-66CC-409A-A9DE-3352C9C402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74177" y="5438127"/>
                <a:ext cx="255074" cy="1384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N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3491</a:t>
                </a:r>
                <a:endParaRPr kumimoji="0" lang="en-US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56" name="Rectangle 3181">
                <a:extLst>
                  <a:ext uri="{FF2B5EF4-FFF2-40B4-BE49-F238E27FC236}">
                    <a16:creationId xmlns:a16="http://schemas.microsoft.com/office/drawing/2014/main" xmlns="" id="{ABC61AD2-D589-4260-87EC-01EB64F843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23976" y="5291953"/>
                <a:ext cx="255074" cy="1384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3440</a:t>
                </a:r>
              </a:p>
            </p:txBody>
          </p:sp>
          <p:sp>
            <p:nvSpPr>
              <p:cNvPr id="357" name="Rectangle 3197">
                <a:extLst>
                  <a:ext uri="{FF2B5EF4-FFF2-40B4-BE49-F238E27FC236}">
                    <a16:creationId xmlns:a16="http://schemas.microsoft.com/office/drawing/2014/main" xmlns="" id="{66853349-171B-4C20-BC2C-3B24EFCAAA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33342" y="5438127"/>
                <a:ext cx="255074" cy="1384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N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3467</a:t>
                </a:r>
                <a:endParaRPr kumimoji="0" lang="en-US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58" name="Rectangle 3168">
                <a:extLst>
                  <a:ext uri="{FF2B5EF4-FFF2-40B4-BE49-F238E27FC236}">
                    <a16:creationId xmlns:a16="http://schemas.microsoft.com/office/drawing/2014/main" xmlns="" id="{3BB8D49C-99F5-4526-B602-3D5B76D26B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17574" y="5291953"/>
                <a:ext cx="255074" cy="1384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N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3416</a:t>
                </a:r>
                <a:endParaRPr kumimoji="0" lang="en-US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59" name="Rectangle 3183">
                <a:extLst>
                  <a:ext uri="{FF2B5EF4-FFF2-40B4-BE49-F238E27FC236}">
                    <a16:creationId xmlns:a16="http://schemas.microsoft.com/office/drawing/2014/main" xmlns="" id="{28C9B688-827B-4322-BAF6-9D2F2CA2CB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25067" y="5438127"/>
                <a:ext cx="255074" cy="1384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N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3448</a:t>
                </a:r>
                <a:endParaRPr kumimoji="0" lang="en-US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60" name="Rectangle 3169">
                <a:extLst>
                  <a:ext uri="{FF2B5EF4-FFF2-40B4-BE49-F238E27FC236}">
                    <a16:creationId xmlns:a16="http://schemas.microsoft.com/office/drawing/2014/main" xmlns="" id="{6A4E62BB-F286-490E-A87B-2E7CEEF380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56132" y="5291953"/>
                <a:ext cx="255074" cy="1384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N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3400</a:t>
                </a:r>
                <a:endParaRPr kumimoji="0" lang="en-US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61" name="Rectangle 3185">
                <a:extLst>
                  <a:ext uri="{FF2B5EF4-FFF2-40B4-BE49-F238E27FC236}">
                    <a16:creationId xmlns:a16="http://schemas.microsoft.com/office/drawing/2014/main" xmlns="" id="{3A8A065C-43A4-497C-8173-DF247DBAB9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61751" y="5438127"/>
                <a:ext cx="255074" cy="1384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N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3433</a:t>
                </a:r>
                <a:endParaRPr kumimoji="0" lang="en-US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62" name="Rectangle 3171">
                <a:extLst>
                  <a:ext uri="{FF2B5EF4-FFF2-40B4-BE49-F238E27FC236}">
                    <a16:creationId xmlns:a16="http://schemas.microsoft.com/office/drawing/2014/main" xmlns="" id="{A6213457-31D5-437B-BAD8-BE344521D9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94689" y="5291953"/>
                <a:ext cx="255074" cy="1384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N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3381</a:t>
                </a:r>
                <a:endParaRPr kumimoji="0" lang="en-US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63" name="Rectangle 3187">
                <a:extLst>
                  <a:ext uri="{FF2B5EF4-FFF2-40B4-BE49-F238E27FC236}">
                    <a16:creationId xmlns:a16="http://schemas.microsoft.com/office/drawing/2014/main" xmlns="" id="{442C4F17-4534-4EAC-B145-4798223C4EF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98435" y="5438127"/>
                <a:ext cx="255074" cy="1384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N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3414</a:t>
                </a:r>
                <a:endParaRPr kumimoji="0" lang="en-US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64" name="Rectangle 3173">
                <a:extLst>
                  <a:ext uri="{FF2B5EF4-FFF2-40B4-BE49-F238E27FC236}">
                    <a16:creationId xmlns:a16="http://schemas.microsoft.com/office/drawing/2014/main" xmlns="" id="{D7665EF7-0629-4BE2-8E86-D798D0B591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33247" y="5291953"/>
                <a:ext cx="255074" cy="1384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N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3362</a:t>
                </a:r>
                <a:endParaRPr kumimoji="0" lang="en-US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65" name="Rectangle 3189">
                <a:extLst>
                  <a:ext uri="{FF2B5EF4-FFF2-40B4-BE49-F238E27FC236}">
                    <a16:creationId xmlns:a16="http://schemas.microsoft.com/office/drawing/2014/main" xmlns="" id="{258903C1-6913-40B0-8E3D-10364D4EE0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35119" y="5438127"/>
                <a:ext cx="255074" cy="1384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N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3399</a:t>
                </a:r>
                <a:endParaRPr kumimoji="0" lang="en-US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66" name="Rectangle 3173">
                <a:extLst>
                  <a:ext uri="{FF2B5EF4-FFF2-40B4-BE49-F238E27FC236}">
                    <a16:creationId xmlns:a16="http://schemas.microsoft.com/office/drawing/2014/main" xmlns="" id="{C571E871-738B-466D-84B0-8EE86C7BACE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06689" y="5291953"/>
                <a:ext cx="255074" cy="1384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3334</a:t>
                </a:r>
              </a:p>
            </p:txBody>
          </p:sp>
          <p:sp>
            <p:nvSpPr>
              <p:cNvPr id="367" name="Rectangle 3189">
                <a:extLst>
                  <a:ext uri="{FF2B5EF4-FFF2-40B4-BE49-F238E27FC236}">
                    <a16:creationId xmlns:a16="http://schemas.microsoft.com/office/drawing/2014/main" xmlns="" id="{625D5F57-631F-44E4-AAE1-819563F213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06689" y="5438127"/>
                <a:ext cx="255074" cy="1384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N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3346</a:t>
                </a:r>
                <a:endParaRPr kumimoji="0" lang="en-US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68" name="Rectangle 3168">
                <a:extLst>
                  <a:ext uri="{FF2B5EF4-FFF2-40B4-BE49-F238E27FC236}">
                    <a16:creationId xmlns:a16="http://schemas.microsoft.com/office/drawing/2014/main" xmlns="" id="{1D81D03F-B1BC-4D05-8ED7-1BB9747E59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3789" y="5291953"/>
                <a:ext cx="899139" cy="1384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N" sz="9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6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ACS - Reference</a:t>
                </a:r>
                <a:endParaRPr kumimoji="0" lang="en-US" alt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69" name="Rectangle 3168">
                <a:extLst>
                  <a:ext uri="{FF2B5EF4-FFF2-40B4-BE49-F238E27FC236}">
                    <a16:creationId xmlns:a16="http://schemas.microsoft.com/office/drawing/2014/main" xmlns="" id="{5CA5432D-B71D-4EA8-934A-43ECA0B42C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6835" y="5131933"/>
                <a:ext cx="746093" cy="1384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N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Number at risk</a:t>
                </a:r>
                <a:endParaRPr kumimoji="0" lang="en-US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70" name="Rectangle 3168">
                <a:extLst>
                  <a:ext uri="{FF2B5EF4-FFF2-40B4-BE49-F238E27FC236}">
                    <a16:creationId xmlns:a16="http://schemas.microsoft.com/office/drawing/2014/main" xmlns="" id="{2114750A-B1DB-45BD-9E40-22D3F16E4C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7992" y="5438127"/>
                <a:ext cx="1064937" cy="1384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N" sz="9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ACS - Experimental</a:t>
                </a:r>
                <a:endParaRPr kumimoji="0" lang="en-US" alt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sp>
          <p:nvSpPr>
            <p:cNvPr id="282" name="TextBox 281">
              <a:extLst>
                <a:ext uri="{FF2B5EF4-FFF2-40B4-BE49-F238E27FC236}">
                  <a16:creationId xmlns:a16="http://schemas.microsoft.com/office/drawing/2014/main" xmlns="" id="{F27E901F-ED70-4B7C-AEE8-6D5BE681B752}"/>
                </a:ext>
              </a:extLst>
            </p:cNvPr>
            <p:cNvSpPr txBox="1"/>
            <p:nvPr/>
          </p:nvSpPr>
          <p:spPr>
            <a:xfrm>
              <a:off x="2313841" y="5246356"/>
              <a:ext cx="2886712" cy="2215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18288" tIns="18288" rIns="18288" bIns="18288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Days Since Index Procedure</a:t>
              </a:r>
            </a:p>
          </p:txBody>
        </p:sp>
        <p:sp>
          <p:nvSpPr>
            <p:cNvPr id="283" name="TextBox 282">
              <a:extLst>
                <a:ext uri="{FF2B5EF4-FFF2-40B4-BE49-F238E27FC236}">
                  <a16:creationId xmlns:a16="http://schemas.microsoft.com/office/drawing/2014/main" xmlns="" id="{F82936E1-D994-4571-935A-C5725FD9161D}"/>
                </a:ext>
              </a:extLst>
            </p:cNvPr>
            <p:cNvSpPr txBox="1"/>
            <p:nvPr/>
          </p:nvSpPr>
          <p:spPr>
            <a:xfrm>
              <a:off x="3018439" y="4395325"/>
              <a:ext cx="2308389" cy="206210"/>
            </a:xfrm>
            <a:prstGeom prst="rect">
              <a:avLst/>
            </a:prstGeom>
            <a:noFill/>
          </p:spPr>
          <p:txBody>
            <a:bodyPr wrap="none" lIns="18288" tIns="18288" rIns="18288" bIns="18288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RR 0.90 (95% CI 0.77-1.05); p=0.19</a:t>
              </a:r>
            </a:p>
          </p:txBody>
        </p:sp>
        <p:sp>
          <p:nvSpPr>
            <p:cNvPr id="284" name="TextBox 283">
              <a:extLst>
                <a:ext uri="{FF2B5EF4-FFF2-40B4-BE49-F238E27FC236}">
                  <a16:creationId xmlns:a16="http://schemas.microsoft.com/office/drawing/2014/main" xmlns="" id="{60FBDAE8-D4E2-44D5-96F5-E794DC782D34}"/>
                </a:ext>
              </a:extLst>
            </p:cNvPr>
            <p:cNvSpPr txBox="1"/>
            <p:nvPr/>
          </p:nvSpPr>
          <p:spPr>
            <a:xfrm>
              <a:off x="1034338" y="2529840"/>
              <a:ext cx="254588" cy="183896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5" name="TextBox 284">
              <a:extLst>
                <a:ext uri="{FF2B5EF4-FFF2-40B4-BE49-F238E27FC236}">
                  <a16:creationId xmlns:a16="http://schemas.microsoft.com/office/drawing/2014/main" xmlns="" id="{41C62374-A641-49C3-83B4-8DDCB525961E}"/>
                </a:ext>
              </a:extLst>
            </p:cNvPr>
            <p:cNvSpPr txBox="1"/>
            <p:nvPr/>
          </p:nvSpPr>
          <p:spPr>
            <a:xfrm rot="16200000">
              <a:off x="-423724" y="3224060"/>
              <a:ext cx="2886712" cy="4062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18288" tIns="18288" rIns="18288" bIns="18288" rtlCol="0" anchor="b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Composite of All-Cause Mortality, Ml, and BARC 3 or 5 Bleeding (K-M%)</a:t>
              </a:r>
            </a:p>
          </p:txBody>
        </p:sp>
        <p:grpSp>
          <p:nvGrpSpPr>
            <p:cNvPr id="286" name="Group 285">
              <a:extLst>
                <a:ext uri="{FF2B5EF4-FFF2-40B4-BE49-F238E27FC236}">
                  <a16:creationId xmlns:a16="http://schemas.microsoft.com/office/drawing/2014/main" xmlns="" id="{33C16D68-0FB4-450A-BBAF-EACDAADC9A46}"/>
                </a:ext>
              </a:extLst>
            </p:cNvPr>
            <p:cNvGrpSpPr/>
            <p:nvPr/>
          </p:nvGrpSpPr>
          <p:grpSpPr>
            <a:xfrm>
              <a:off x="1065632" y="1837626"/>
              <a:ext cx="350909" cy="3145540"/>
              <a:chOff x="6718403" y="1847558"/>
              <a:chExt cx="350909" cy="3192758"/>
            </a:xfrm>
          </p:grpSpPr>
          <p:sp>
            <p:nvSpPr>
              <p:cNvPr id="331" name="TextBox 330">
                <a:extLst>
                  <a:ext uri="{FF2B5EF4-FFF2-40B4-BE49-F238E27FC236}">
                    <a16:creationId xmlns:a16="http://schemas.microsoft.com/office/drawing/2014/main" xmlns="" id="{4ED99508-9704-4DF2-AA22-6AABDE8A5695}"/>
                  </a:ext>
                </a:extLst>
              </p:cNvPr>
              <p:cNvSpPr txBox="1"/>
              <p:nvPr/>
            </p:nvSpPr>
            <p:spPr>
              <a:xfrm flipH="1">
                <a:off x="6839919" y="4799825"/>
                <a:ext cx="229393" cy="240491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0</a:t>
                </a:r>
                <a:endParaRPr kumimoji="0" lang="en-IN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32" name="TextBox 331">
                <a:extLst>
                  <a:ext uri="{FF2B5EF4-FFF2-40B4-BE49-F238E27FC236}">
                    <a16:creationId xmlns:a16="http://schemas.microsoft.com/office/drawing/2014/main" xmlns="" id="{C4F0E818-0167-4307-B949-FE5E9B2F6ADF}"/>
                  </a:ext>
                </a:extLst>
              </p:cNvPr>
              <p:cNvSpPr txBox="1"/>
              <p:nvPr/>
            </p:nvSpPr>
            <p:spPr>
              <a:xfrm flipH="1">
                <a:off x="6839919" y="4209374"/>
                <a:ext cx="229393" cy="240491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2</a:t>
                </a:r>
                <a:endParaRPr kumimoji="0" lang="en-IN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33" name="TextBox 332">
                <a:extLst>
                  <a:ext uri="{FF2B5EF4-FFF2-40B4-BE49-F238E27FC236}">
                    <a16:creationId xmlns:a16="http://schemas.microsoft.com/office/drawing/2014/main" xmlns="" id="{29A4B259-BA2D-411B-AE64-7EFB8D0FF615}"/>
                  </a:ext>
                </a:extLst>
              </p:cNvPr>
              <p:cNvSpPr txBox="1"/>
              <p:nvPr/>
            </p:nvSpPr>
            <p:spPr>
              <a:xfrm flipH="1">
                <a:off x="6839919" y="3914147"/>
                <a:ext cx="229393" cy="240491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3</a:t>
                </a:r>
                <a:endParaRPr kumimoji="0" lang="en-IN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34" name="TextBox 333">
                <a:extLst>
                  <a:ext uri="{FF2B5EF4-FFF2-40B4-BE49-F238E27FC236}">
                    <a16:creationId xmlns:a16="http://schemas.microsoft.com/office/drawing/2014/main" xmlns="" id="{B519594A-872B-4BD7-975D-F90401F82BB1}"/>
                  </a:ext>
                </a:extLst>
              </p:cNvPr>
              <p:cNvSpPr txBox="1"/>
              <p:nvPr/>
            </p:nvSpPr>
            <p:spPr>
              <a:xfrm flipH="1">
                <a:off x="6839919" y="3618920"/>
                <a:ext cx="229393" cy="240491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4</a:t>
                </a:r>
                <a:endParaRPr kumimoji="0" lang="en-IN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35" name="TextBox 334">
                <a:extLst>
                  <a:ext uri="{FF2B5EF4-FFF2-40B4-BE49-F238E27FC236}">
                    <a16:creationId xmlns:a16="http://schemas.microsoft.com/office/drawing/2014/main" xmlns="" id="{2607EEEE-F2EC-4BF0-AB71-8E81A42A786F}"/>
                  </a:ext>
                </a:extLst>
              </p:cNvPr>
              <p:cNvSpPr txBox="1"/>
              <p:nvPr/>
            </p:nvSpPr>
            <p:spPr>
              <a:xfrm flipH="1">
                <a:off x="6839919" y="3323693"/>
                <a:ext cx="229393" cy="240491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5</a:t>
                </a:r>
                <a:endParaRPr kumimoji="0" lang="en-IN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36" name="TextBox 335">
                <a:extLst>
                  <a:ext uri="{FF2B5EF4-FFF2-40B4-BE49-F238E27FC236}">
                    <a16:creationId xmlns:a16="http://schemas.microsoft.com/office/drawing/2014/main" xmlns="" id="{E9986C12-207A-487F-B1F6-4C93CAF08DBA}"/>
                  </a:ext>
                </a:extLst>
              </p:cNvPr>
              <p:cNvSpPr txBox="1"/>
              <p:nvPr/>
            </p:nvSpPr>
            <p:spPr>
              <a:xfrm flipH="1">
                <a:off x="6839919" y="3028466"/>
                <a:ext cx="229393" cy="240491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6</a:t>
                </a:r>
                <a:endParaRPr kumimoji="0" lang="en-IN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37" name="TextBox 336">
                <a:extLst>
                  <a:ext uri="{FF2B5EF4-FFF2-40B4-BE49-F238E27FC236}">
                    <a16:creationId xmlns:a16="http://schemas.microsoft.com/office/drawing/2014/main" xmlns="" id="{C73901BC-FB62-415E-B62B-EDCEC713BA15}"/>
                  </a:ext>
                </a:extLst>
              </p:cNvPr>
              <p:cNvSpPr txBox="1"/>
              <p:nvPr/>
            </p:nvSpPr>
            <p:spPr>
              <a:xfrm flipH="1">
                <a:off x="6839919" y="2733239"/>
                <a:ext cx="229393" cy="240491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7</a:t>
                </a:r>
                <a:endParaRPr kumimoji="0" lang="en-IN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38" name="TextBox 337">
                <a:extLst>
                  <a:ext uri="{FF2B5EF4-FFF2-40B4-BE49-F238E27FC236}">
                    <a16:creationId xmlns:a16="http://schemas.microsoft.com/office/drawing/2014/main" xmlns="" id="{140BC8D9-1CDB-4227-BA0E-960119FD766F}"/>
                  </a:ext>
                </a:extLst>
              </p:cNvPr>
              <p:cNvSpPr txBox="1"/>
              <p:nvPr/>
            </p:nvSpPr>
            <p:spPr>
              <a:xfrm flipH="1">
                <a:off x="6839919" y="2438012"/>
                <a:ext cx="229393" cy="240491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8</a:t>
                </a:r>
                <a:endParaRPr kumimoji="0" lang="en-IN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39" name="TextBox 338">
                <a:extLst>
                  <a:ext uri="{FF2B5EF4-FFF2-40B4-BE49-F238E27FC236}">
                    <a16:creationId xmlns:a16="http://schemas.microsoft.com/office/drawing/2014/main" xmlns="" id="{66E58CBB-20F4-4C88-B62E-6692C9530934}"/>
                  </a:ext>
                </a:extLst>
              </p:cNvPr>
              <p:cNvSpPr txBox="1"/>
              <p:nvPr/>
            </p:nvSpPr>
            <p:spPr>
              <a:xfrm flipH="1">
                <a:off x="6839919" y="2142785"/>
                <a:ext cx="229393" cy="240491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9</a:t>
                </a:r>
                <a:endParaRPr kumimoji="0" lang="en-IN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40" name="TextBox 339">
                <a:extLst>
                  <a:ext uri="{FF2B5EF4-FFF2-40B4-BE49-F238E27FC236}">
                    <a16:creationId xmlns:a16="http://schemas.microsoft.com/office/drawing/2014/main" xmlns="" id="{E1F560CA-5AA8-4B85-9D04-61A7DF80BF9E}"/>
                  </a:ext>
                </a:extLst>
              </p:cNvPr>
              <p:cNvSpPr txBox="1"/>
              <p:nvPr/>
            </p:nvSpPr>
            <p:spPr>
              <a:xfrm flipH="1">
                <a:off x="6718403" y="1847558"/>
                <a:ext cx="350909" cy="240491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10</a:t>
                </a:r>
                <a:endParaRPr kumimoji="0" lang="en-IN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41" name="TextBox 340">
                <a:extLst>
                  <a:ext uri="{FF2B5EF4-FFF2-40B4-BE49-F238E27FC236}">
                    <a16:creationId xmlns:a16="http://schemas.microsoft.com/office/drawing/2014/main" xmlns="" id="{DBF23DC8-C02C-47DB-A93E-791E7FAC2BC7}"/>
                  </a:ext>
                </a:extLst>
              </p:cNvPr>
              <p:cNvSpPr txBox="1"/>
              <p:nvPr/>
            </p:nvSpPr>
            <p:spPr>
              <a:xfrm flipH="1">
                <a:off x="6839919" y="4504601"/>
                <a:ext cx="229393" cy="240491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1</a:t>
                </a:r>
                <a:endParaRPr kumimoji="0" lang="en-IN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sp>
          <p:nvSpPr>
            <p:cNvPr id="287" name="TextBox 286">
              <a:extLst>
                <a:ext uri="{FF2B5EF4-FFF2-40B4-BE49-F238E27FC236}">
                  <a16:creationId xmlns:a16="http://schemas.microsoft.com/office/drawing/2014/main" xmlns="" id="{25CFCC95-197B-44AA-AF9B-C48DDBC509E1}"/>
                </a:ext>
              </a:extLst>
            </p:cNvPr>
            <p:cNvSpPr txBox="1"/>
            <p:nvPr/>
          </p:nvSpPr>
          <p:spPr>
            <a:xfrm flipH="1">
              <a:off x="1596142" y="5069766"/>
              <a:ext cx="85584" cy="1261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0</a:t>
              </a:r>
              <a:endParaRPr kumimoji="0" lang="en-IN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8" name="TextBox 287">
              <a:extLst>
                <a:ext uri="{FF2B5EF4-FFF2-40B4-BE49-F238E27FC236}">
                  <a16:creationId xmlns:a16="http://schemas.microsoft.com/office/drawing/2014/main" xmlns="" id="{7BA006AF-CB4A-4C05-B76A-1DED1734B0AB}"/>
                </a:ext>
              </a:extLst>
            </p:cNvPr>
            <p:cNvSpPr txBox="1"/>
            <p:nvPr/>
          </p:nvSpPr>
          <p:spPr>
            <a:xfrm flipH="1">
              <a:off x="1877792" y="5069766"/>
              <a:ext cx="191506" cy="1261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60 </a:t>
              </a:r>
              <a:endParaRPr kumimoji="0" lang="en-IN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9" name="TextBox 288">
              <a:extLst>
                <a:ext uri="{FF2B5EF4-FFF2-40B4-BE49-F238E27FC236}">
                  <a16:creationId xmlns:a16="http://schemas.microsoft.com/office/drawing/2014/main" xmlns="" id="{6AD9122C-3953-4EC6-B1EA-D253496BDCCA}"/>
                </a:ext>
              </a:extLst>
            </p:cNvPr>
            <p:cNvSpPr txBox="1"/>
            <p:nvPr/>
          </p:nvSpPr>
          <p:spPr>
            <a:xfrm flipH="1">
              <a:off x="2169467" y="5069766"/>
              <a:ext cx="272000" cy="1261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120</a:t>
              </a:r>
              <a:endParaRPr kumimoji="0" lang="en-IN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0" name="TextBox 289">
              <a:extLst>
                <a:ext uri="{FF2B5EF4-FFF2-40B4-BE49-F238E27FC236}">
                  <a16:creationId xmlns:a16="http://schemas.microsoft.com/office/drawing/2014/main" xmlns="" id="{FF1C0008-790B-4146-832D-CDE92B115F2B}"/>
                </a:ext>
              </a:extLst>
            </p:cNvPr>
            <p:cNvSpPr txBox="1"/>
            <p:nvPr/>
          </p:nvSpPr>
          <p:spPr>
            <a:xfrm flipH="1">
              <a:off x="2501803" y="5069766"/>
              <a:ext cx="272000" cy="1261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180</a:t>
              </a:r>
              <a:endParaRPr kumimoji="0" lang="en-IN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1" name="TextBox 290">
              <a:extLst>
                <a:ext uri="{FF2B5EF4-FFF2-40B4-BE49-F238E27FC236}">
                  <a16:creationId xmlns:a16="http://schemas.microsoft.com/office/drawing/2014/main" xmlns="" id="{065BBF3B-D0EF-46A1-A2F0-7F06D647A114}"/>
                </a:ext>
              </a:extLst>
            </p:cNvPr>
            <p:cNvSpPr txBox="1"/>
            <p:nvPr/>
          </p:nvSpPr>
          <p:spPr>
            <a:xfrm flipH="1">
              <a:off x="2834139" y="5069766"/>
              <a:ext cx="272000" cy="1261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240</a:t>
              </a:r>
              <a:endParaRPr kumimoji="0" lang="en-IN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2" name="TextBox 291">
              <a:extLst>
                <a:ext uri="{FF2B5EF4-FFF2-40B4-BE49-F238E27FC236}">
                  <a16:creationId xmlns:a16="http://schemas.microsoft.com/office/drawing/2014/main" xmlns="" id="{324DC915-41A5-45D7-9870-FA85DD4CCE1E}"/>
                </a:ext>
              </a:extLst>
            </p:cNvPr>
            <p:cNvSpPr txBox="1"/>
            <p:nvPr/>
          </p:nvSpPr>
          <p:spPr>
            <a:xfrm flipH="1">
              <a:off x="3166475" y="5069766"/>
              <a:ext cx="272000" cy="1261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300</a:t>
              </a:r>
              <a:endParaRPr kumimoji="0" lang="en-IN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3" name="TextBox 292">
              <a:extLst>
                <a:ext uri="{FF2B5EF4-FFF2-40B4-BE49-F238E27FC236}">
                  <a16:creationId xmlns:a16="http://schemas.microsoft.com/office/drawing/2014/main" xmlns="" id="{BFD488F7-4FFB-4D49-B155-918ACF262B06}"/>
                </a:ext>
              </a:extLst>
            </p:cNvPr>
            <p:cNvSpPr txBox="1"/>
            <p:nvPr/>
          </p:nvSpPr>
          <p:spPr>
            <a:xfrm flipH="1">
              <a:off x="3500394" y="5069766"/>
              <a:ext cx="272000" cy="1261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360</a:t>
              </a:r>
              <a:endParaRPr kumimoji="0" lang="en-IN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4" name="TextBox 293">
              <a:extLst>
                <a:ext uri="{FF2B5EF4-FFF2-40B4-BE49-F238E27FC236}">
                  <a16:creationId xmlns:a16="http://schemas.microsoft.com/office/drawing/2014/main" xmlns="" id="{1911C377-86C9-47B5-A062-A225E160C125}"/>
                </a:ext>
              </a:extLst>
            </p:cNvPr>
            <p:cNvSpPr txBox="1"/>
            <p:nvPr/>
          </p:nvSpPr>
          <p:spPr>
            <a:xfrm flipH="1">
              <a:off x="3841064" y="5069766"/>
              <a:ext cx="272000" cy="1261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420</a:t>
              </a:r>
              <a:endParaRPr kumimoji="0" lang="en-IN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5" name="TextBox 294">
              <a:extLst>
                <a:ext uri="{FF2B5EF4-FFF2-40B4-BE49-F238E27FC236}">
                  <a16:creationId xmlns:a16="http://schemas.microsoft.com/office/drawing/2014/main" xmlns="" id="{FD357081-73E7-4ABE-8967-964E653CC91A}"/>
                </a:ext>
              </a:extLst>
            </p:cNvPr>
            <p:cNvSpPr txBox="1"/>
            <p:nvPr/>
          </p:nvSpPr>
          <p:spPr>
            <a:xfrm flipH="1">
              <a:off x="4162682" y="5069766"/>
              <a:ext cx="272000" cy="1261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480</a:t>
              </a:r>
              <a:endParaRPr kumimoji="0" lang="en-IN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6" name="TextBox 295">
              <a:extLst>
                <a:ext uri="{FF2B5EF4-FFF2-40B4-BE49-F238E27FC236}">
                  <a16:creationId xmlns:a16="http://schemas.microsoft.com/office/drawing/2014/main" xmlns="" id="{F2197B92-51A4-4FCF-BD08-CB9AC9FFD8A1}"/>
                </a:ext>
              </a:extLst>
            </p:cNvPr>
            <p:cNvSpPr txBox="1"/>
            <p:nvPr/>
          </p:nvSpPr>
          <p:spPr>
            <a:xfrm flipH="1">
              <a:off x="4489063" y="5069766"/>
              <a:ext cx="272000" cy="1261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540</a:t>
              </a:r>
              <a:endParaRPr kumimoji="0" lang="en-IN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7" name="TextBox 296">
              <a:extLst>
                <a:ext uri="{FF2B5EF4-FFF2-40B4-BE49-F238E27FC236}">
                  <a16:creationId xmlns:a16="http://schemas.microsoft.com/office/drawing/2014/main" xmlns="" id="{79A3355E-7C20-4499-9A2F-F48523FD49EA}"/>
                </a:ext>
              </a:extLst>
            </p:cNvPr>
            <p:cNvSpPr txBox="1"/>
            <p:nvPr/>
          </p:nvSpPr>
          <p:spPr>
            <a:xfrm flipH="1">
              <a:off x="4824970" y="5069766"/>
              <a:ext cx="272000" cy="1261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600</a:t>
              </a:r>
              <a:endParaRPr kumimoji="0" lang="en-IN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8" name="TextBox 297">
              <a:extLst>
                <a:ext uri="{FF2B5EF4-FFF2-40B4-BE49-F238E27FC236}">
                  <a16:creationId xmlns:a16="http://schemas.microsoft.com/office/drawing/2014/main" xmlns="" id="{9181903A-97B8-4C47-8086-30813660DD8B}"/>
                </a:ext>
              </a:extLst>
            </p:cNvPr>
            <p:cNvSpPr txBox="1"/>
            <p:nvPr/>
          </p:nvSpPr>
          <p:spPr>
            <a:xfrm flipH="1">
              <a:off x="5160877" y="5069766"/>
              <a:ext cx="272000" cy="1261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660</a:t>
              </a:r>
              <a:endParaRPr kumimoji="0" lang="en-IN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9" name="TextBox 298">
              <a:extLst>
                <a:ext uri="{FF2B5EF4-FFF2-40B4-BE49-F238E27FC236}">
                  <a16:creationId xmlns:a16="http://schemas.microsoft.com/office/drawing/2014/main" xmlns="" id="{F7907981-142C-4076-A772-7FE32AD04E3F}"/>
                </a:ext>
              </a:extLst>
            </p:cNvPr>
            <p:cNvSpPr txBox="1"/>
            <p:nvPr/>
          </p:nvSpPr>
          <p:spPr>
            <a:xfrm flipH="1">
              <a:off x="5544416" y="5069766"/>
              <a:ext cx="272000" cy="1261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730</a:t>
              </a:r>
              <a:endParaRPr kumimoji="0" lang="en-IN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0" name="TextBox 299">
              <a:extLst>
                <a:ext uri="{FF2B5EF4-FFF2-40B4-BE49-F238E27FC236}">
                  <a16:creationId xmlns:a16="http://schemas.microsoft.com/office/drawing/2014/main" xmlns="" id="{590920B9-CACE-4642-9D24-F146B46CF5A4}"/>
                </a:ext>
              </a:extLst>
            </p:cNvPr>
            <p:cNvSpPr txBox="1"/>
            <p:nvPr/>
          </p:nvSpPr>
          <p:spPr>
            <a:xfrm>
              <a:off x="2564078" y="1796511"/>
              <a:ext cx="23774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ACS</a:t>
              </a:r>
            </a:p>
          </p:txBody>
        </p:sp>
        <p:grpSp>
          <p:nvGrpSpPr>
            <p:cNvPr id="301" name="Group 300">
              <a:extLst>
                <a:ext uri="{FF2B5EF4-FFF2-40B4-BE49-F238E27FC236}">
                  <a16:creationId xmlns:a16="http://schemas.microsoft.com/office/drawing/2014/main" xmlns="" id="{E62A6CDF-476F-4A33-9358-28F169D9EEED}"/>
                </a:ext>
              </a:extLst>
            </p:cNvPr>
            <p:cNvGrpSpPr/>
            <p:nvPr/>
          </p:nvGrpSpPr>
          <p:grpSpPr>
            <a:xfrm>
              <a:off x="1624107" y="2180568"/>
              <a:ext cx="4059144" cy="2682875"/>
              <a:chOff x="-5387174" y="2049120"/>
              <a:chExt cx="4273551" cy="2682875"/>
            </a:xfrm>
          </p:grpSpPr>
          <p:sp>
            <p:nvSpPr>
              <p:cNvPr id="329" name="Freeform 8">
                <a:extLst>
                  <a:ext uri="{FF2B5EF4-FFF2-40B4-BE49-F238E27FC236}">
                    <a16:creationId xmlns:a16="http://schemas.microsoft.com/office/drawing/2014/main" xmlns="" id="{32762AEA-435E-4C67-8194-F65B6292D6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5387174" y="2049120"/>
                <a:ext cx="4273550" cy="2681288"/>
              </a:xfrm>
              <a:custGeom>
                <a:avLst/>
                <a:gdLst>
                  <a:gd name="T0" fmla="*/ 10 w 2692"/>
                  <a:gd name="T1" fmla="*/ 1530 h 1689"/>
                  <a:gd name="T2" fmla="*/ 27 w 2692"/>
                  <a:gd name="T3" fmla="*/ 1381 h 1689"/>
                  <a:gd name="T4" fmla="*/ 60 w 2692"/>
                  <a:gd name="T5" fmla="*/ 1304 h 1689"/>
                  <a:gd name="T6" fmla="*/ 88 w 2692"/>
                  <a:gd name="T7" fmla="*/ 1250 h 1689"/>
                  <a:gd name="T8" fmla="*/ 111 w 2692"/>
                  <a:gd name="T9" fmla="*/ 1219 h 1689"/>
                  <a:gd name="T10" fmla="*/ 142 w 2692"/>
                  <a:gd name="T11" fmla="*/ 1186 h 1689"/>
                  <a:gd name="T12" fmla="*/ 178 w 2692"/>
                  <a:gd name="T13" fmla="*/ 1136 h 1689"/>
                  <a:gd name="T14" fmla="*/ 222 w 2692"/>
                  <a:gd name="T15" fmla="*/ 1099 h 1689"/>
                  <a:gd name="T16" fmla="*/ 259 w 2692"/>
                  <a:gd name="T17" fmla="*/ 1064 h 1689"/>
                  <a:gd name="T18" fmla="*/ 289 w 2692"/>
                  <a:gd name="T19" fmla="*/ 1028 h 1689"/>
                  <a:gd name="T20" fmla="*/ 342 w 2692"/>
                  <a:gd name="T21" fmla="*/ 1006 h 1689"/>
                  <a:gd name="T22" fmla="*/ 390 w 2692"/>
                  <a:gd name="T23" fmla="*/ 983 h 1689"/>
                  <a:gd name="T24" fmla="*/ 411 w 2692"/>
                  <a:gd name="T25" fmla="*/ 958 h 1689"/>
                  <a:gd name="T26" fmla="*/ 437 w 2692"/>
                  <a:gd name="T27" fmla="*/ 941 h 1689"/>
                  <a:gd name="T28" fmla="*/ 462 w 2692"/>
                  <a:gd name="T29" fmla="*/ 920 h 1689"/>
                  <a:gd name="T30" fmla="*/ 492 w 2692"/>
                  <a:gd name="T31" fmla="*/ 910 h 1689"/>
                  <a:gd name="T32" fmla="*/ 533 w 2692"/>
                  <a:gd name="T33" fmla="*/ 892 h 1689"/>
                  <a:gd name="T34" fmla="*/ 552 w 2692"/>
                  <a:gd name="T35" fmla="*/ 880 h 1689"/>
                  <a:gd name="T36" fmla="*/ 572 w 2692"/>
                  <a:gd name="T37" fmla="*/ 871 h 1689"/>
                  <a:gd name="T38" fmla="*/ 608 w 2692"/>
                  <a:gd name="T39" fmla="*/ 857 h 1689"/>
                  <a:gd name="T40" fmla="*/ 638 w 2692"/>
                  <a:gd name="T41" fmla="*/ 824 h 1689"/>
                  <a:gd name="T42" fmla="*/ 668 w 2692"/>
                  <a:gd name="T43" fmla="*/ 805 h 1689"/>
                  <a:gd name="T44" fmla="*/ 702 w 2692"/>
                  <a:gd name="T45" fmla="*/ 790 h 1689"/>
                  <a:gd name="T46" fmla="*/ 747 w 2692"/>
                  <a:gd name="T47" fmla="*/ 778 h 1689"/>
                  <a:gd name="T48" fmla="*/ 765 w 2692"/>
                  <a:gd name="T49" fmla="*/ 757 h 1689"/>
                  <a:gd name="T50" fmla="*/ 783 w 2692"/>
                  <a:gd name="T51" fmla="*/ 742 h 1689"/>
                  <a:gd name="T52" fmla="*/ 843 w 2692"/>
                  <a:gd name="T53" fmla="*/ 721 h 1689"/>
                  <a:gd name="T54" fmla="*/ 885 w 2692"/>
                  <a:gd name="T55" fmla="*/ 688 h 1689"/>
                  <a:gd name="T56" fmla="*/ 939 w 2692"/>
                  <a:gd name="T57" fmla="*/ 676 h 1689"/>
                  <a:gd name="T58" fmla="*/ 980 w 2692"/>
                  <a:gd name="T59" fmla="*/ 656 h 1689"/>
                  <a:gd name="T60" fmla="*/ 1008 w 2692"/>
                  <a:gd name="T61" fmla="*/ 640 h 1689"/>
                  <a:gd name="T62" fmla="*/ 1070 w 2692"/>
                  <a:gd name="T63" fmla="*/ 626 h 1689"/>
                  <a:gd name="T64" fmla="*/ 1116 w 2692"/>
                  <a:gd name="T65" fmla="*/ 596 h 1689"/>
                  <a:gd name="T66" fmla="*/ 1185 w 2692"/>
                  <a:gd name="T67" fmla="*/ 588 h 1689"/>
                  <a:gd name="T68" fmla="*/ 1215 w 2692"/>
                  <a:gd name="T69" fmla="*/ 564 h 1689"/>
                  <a:gd name="T70" fmla="*/ 1281 w 2692"/>
                  <a:gd name="T71" fmla="*/ 525 h 1689"/>
                  <a:gd name="T72" fmla="*/ 1313 w 2692"/>
                  <a:gd name="T73" fmla="*/ 495 h 1689"/>
                  <a:gd name="T74" fmla="*/ 1386 w 2692"/>
                  <a:gd name="T75" fmla="*/ 465 h 1689"/>
                  <a:gd name="T76" fmla="*/ 1442 w 2692"/>
                  <a:gd name="T77" fmla="*/ 447 h 1689"/>
                  <a:gd name="T78" fmla="*/ 1496 w 2692"/>
                  <a:gd name="T79" fmla="*/ 425 h 1689"/>
                  <a:gd name="T80" fmla="*/ 1568 w 2692"/>
                  <a:gd name="T81" fmla="*/ 413 h 1689"/>
                  <a:gd name="T82" fmla="*/ 1604 w 2692"/>
                  <a:gd name="T83" fmla="*/ 395 h 1689"/>
                  <a:gd name="T84" fmla="*/ 1625 w 2692"/>
                  <a:gd name="T85" fmla="*/ 384 h 1689"/>
                  <a:gd name="T86" fmla="*/ 1672 w 2692"/>
                  <a:gd name="T87" fmla="*/ 374 h 1689"/>
                  <a:gd name="T88" fmla="*/ 1699 w 2692"/>
                  <a:gd name="T89" fmla="*/ 360 h 1689"/>
                  <a:gd name="T90" fmla="*/ 1742 w 2692"/>
                  <a:gd name="T91" fmla="*/ 303 h 1689"/>
                  <a:gd name="T92" fmla="*/ 1807 w 2692"/>
                  <a:gd name="T93" fmla="*/ 285 h 1689"/>
                  <a:gd name="T94" fmla="*/ 1871 w 2692"/>
                  <a:gd name="T95" fmla="*/ 275 h 1689"/>
                  <a:gd name="T96" fmla="*/ 1903 w 2692"/>
                  <a:gd name="T97" fmla="*/ 246 h 1689"/>
                  <a:gd name="T98" fmla="*/ 1958 w 2692"/>
                  <a:gd name="T99" fmla="*/ 234 h 1689"/>
                  <a:gd name="T100" fmla="*/ 1993 w 2692"/>
                  <a:gd name="T101" fmla="*/ 218 h 1689"/>
                  <a:gd name="T102" fmla="*/ 2072 w 2692"/>
                  <a:gd name="T103" fmla="*/ 200 h 1689"/>
                  <a:gd name="T104" fmla="*/ 2116 w 2692"/>
                  <a:gd name="T105" fmla="*/ 170 h 1689"/>
                  <a:gd name="T106" fmla="*/ 2156 w 2692"/>
                  <a:gd name="T107" fmla="*/ 158 h 1689"/>
                  <a:gd name="T108" fmla="*/ 2206 w 2692"/>
                  <a:gd name="T109" fmla="*/ 131 h 1689"/>
                  <a:gd name="T110" fmla="*/ 2236 w 2692"/>
                  <a:gd name="T111" fmla="*/ 89 h 1689"/>
                  <a:gd name="T112" fmla="*/ 2285 w 2692"/>
                  <a:gd name="T113" fmla="*/ 69 h 1689"/>
                  <a:gd name="T114" fmla="*/ 2342 w 2692"/>
                  <a:gd name="T115" fmla="*/ 60 h 1689"/>
                  <a:gd name="T116" fmla="*/ 2443 w 2692"/>
                  <a:gd name="T117" fmla="*/ 48 h 1689"/>
                  <a:gd name="T118" fmla="*/ 2494 w 2692"/>
                  <a:gd name="T119" fmla="*/ 38 h 1689"/>
                  <a:gd name="T120" fmla="*/ 2608 w 2692"/>
                  <a:gd name="T121" fmla="*/ 21 h 1689"/>
                  <a:gd name="T122" fmla="*/ 2662 w 2692"/>
                  <a:gd name="T123" fmla="*/ 3 h 16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692" h="1689">
                    <a:moveTo>
                      <a:pt x="0" y="1689"/>
                    </a:moveTo>
                    <a:lnTo>
                      <a:pt x="1" y="1537"/>
                    </a:lnTo>
                    <a:lnTo>
                      <a:pt x="10" y="1530"/>
                    </a:lnTo>
                    <a:lnTo>
                      <a:pt x="13" y="1463"/>
                    </a:lnTo>
                    <a:lnTo>
                      <a:pt x="21" y="1417"/>
                    </a:lnTo>
                    <a:lnTo>
                      <a:pt x="27" y="1381"/>
                    </a:lnTo>
                    <a:lnTo>
                      <a:pt x="33" y="1357"/>
                    </a:lnTo>
                    <a:lnTo>
                      <a:pt x="52" y="1310"/>
                    </a:lnTo>
                    <a:lnTo>
                      <a:pt x="60" y="1304"/>
                    </a:lnTo>
                    <a:lnTo>
                      <a:pt x="61" y="1280"/>
                    </a:lnTo>
                    <a:lnTo>
                      <a:pt x="78" y="1265"/>
                    </a:lnTo>
                    <a:lnTo>
                      <a:pt x="88" y="1250"/>
                    </a:lnTo>
                    <a:lnTo>
                      <a:pt x="93" y="1237"/>
                    </a:lnTo>
                    <a:lnTo>
                      <a:pt x="106" y="1228"/>
                    </a:lnTo>
                    <a:lnTo>
                      <a:pt x="111" y="1219"/>
                    </a:lnTo>
                    <a:lnTo>
                      <a:pt x="118" y="1211"/>
                    </a:lnTo>
                    <a:lnTo>
                      <a:pt x="130" y="1198"/>
                    </a:lnTo>
                    <a:lnTo>
                      <a:pt x="142" y="1186"/>
                    </a:lnTo>
                    <a:lnTo>
                      <a:pt x="153" y="1174"/>
                    </a:lnTo>
                    <a:lnTo>
                      <a:pt x="168" y="1151"/>
                    </a:lnTo>
                    <a:lnTo>
                      <a:pt x="178" y="1136"/>
                    </a:lnTo>
                    <a:lnTo>
                      <a:pt x="193" y="1112"/>
                    </a:lnTo>
                    <a:lnTo>
                      <a:pt x="211" y="1109"/>
                    </a:lnTo>
                    <a:lnTo>
                      <a:pt x="222" y="1099"/>
                    </a:lnTo>
                    <a:lnTo>
                      <a:pt x="238" y="1082"/>
                    </a:lnTo>
                    <a:lnTo>
                      <a:pt x="250" y="1067"/>
                    </a:lnTo>
                    <a:lnTo>
                      <a:pt x="259" y="1064"/>
                    </a:lnTo>
                    <a:lnTo>
                      <a:pt x="271" y="1049"/>
                    </a:lnTo>
                    <a:lnTo>
                      <a:pt x="280" y="1036"/>
                    </a:lnTo>
                    <a:lnTo>
                      <a:pt x="289" y="1028"/>
                    </a:lnTo>
                    <a:lnTo>
                      <a:pt x="300" y="1013"/>
                    </a:lnTo>
                    <a:lnTo>
                      <a:pt x="339" y="1013"/>
                    </a:lnTo>
                    <a:lnTo>
                      <a:pt x="342" y="1006"/>
                    </a:lnTo>
                    <a:lnTo>
                      <a:pt x="358" y="995"/>
                    </a:lnTo>
                    <a:lnTo>
                      <a:pt x="375" y="988"/>
                    </a:lnTo>
                    <a:lnTo>
                      <a:pt x="390" y="983"/>
                    </a:lnTo>
                    <a:lnTo>
                      <a:pt x="397" y="980"/>
                    </a:lnTo>
                    <a:lnTo>
                      <a:pt x="402" y="965"/>
                    </a:lnTo>
                    <a:lnTo>
                      <a:pt x="411" y="958"/>
                    </a:lnTo>
                    <a:lnTo>
                      <a:pt x="422" y="953"/>
                    </a:lnTo>
                    <a:lnTo>
                      <a:pt x="431" y="946"/>
                    </a:lnTo>
                    <a:lnTo>
                      <a:pt x="437" y="941"/>
                    </a:lnTo>
                    <a:lnTo>
                      <a:pt x="449" y="938"/>
                    </a:lnTo>
                    <a:lnTo>
                      <a:pt x="452" y="928"/>
                    </a:lnTo>
                    <a:lnTo>
                      <a:pt x="462" y="920"/>
                    </a:lnTo>
                    <a:lnTo>
                      <a:pt x="468" y="920"/>
                    </a:lnTo>
                    <a:lnTo>
                      <a:pt x="485" y="914"/>
                    </a:lnTo>
                    <a:lnTo>
                      <a:pt x="492" y="910"/>
                    </a:lnTo>
                    <a:lnTo>
                      <a:pt x="513" y="908"/>
                    </a:lnTo>
                    <a:lnTo>
                      <a:pt x="521" y="901"/>
                    </a:lnTo>
                    <a:lnTo>
                      <a:pt x="533" y="892"/>
                    </a:lnTo>
                    <a:lnTo>
                      <a:pt x="537" y="887"/>
                    </a:lnTo>
                    <a:lnTo>
                      <a:pt x="548" y="884"/>
                    </a:lnTo>
                    <a:lnTo>
                      <a:pt x="552" y="880"/>
                    </a:lnTo>
                    <a:lnTo>
                      <a:pt x="563" y="880"/>
                    </a:lnTo>
                    <a:lnTo>
                      <a:pt x="569" y="875"/>
                    </a:lnTo>
                    <a:lnTo>
                      <a:pt x="572" y="871"/>
                    </a:lnTo>
                    <a:lnTo>
                      <a:pt x="576" y="865"/>
                    </a:lnTo>
                    <a:lnTo>
                      <a:pt x="585" y="857"/>
                    </a:lnTo>
                    <a:lnTo>
                      <a:pt x="608" y="857"/>
                    </a:lnTo>
                    <a:lnTo>
                      <a:pt x="611" y="836"/>
                    </a:lnTo>
                    <a:lnTo>
                      <a:pt x="629" y="835"/>
                    </a:lnTo>
                    <a:lnTo>
                      <a:pt x="638" y="824"/>
                    </a:lnTo>
                    <a:lnTo>
                      <a:pt x="644" y="818"/>
                    </a:lnTo>
                    <a:lnTo>
                      <a:pt x="662" y="814"/>
                    </a:lnTo>
                    <a:lnTo>
                      <a:pt x="668" y="805"/>
                    </a:lnTo>
                    <a:lnTo>
                      <a:pt x="674" y="800"/>
                    </a:lnTo>
                    <a:lnTo>
                      <a:pt x="698" y="797"/>
                    </a:lnTo>
                    <a:lnTo>
                      <a:pt x="702" y="790"/>
                    </a:lnTo>
                    <a:lnTo>
                      <a:pt x="725" y="790"/>
                    </a:lnTo>
                    <a:lnTo>
                      <a:pt x="738" y="784"/>
                    </a:lnTo>
                    <a:lnTo>
                      <a:pt x="747" y="778"/>
                    </a:lnTo>
                    <a:lnTo>
                      <a:pt x="752" y="769"/>
                    </a:lnTo>
                    <a:lnTo>
                      <a:pt x="759" y="764"/>
                    </a:lnTo>
                    <a:lnTo>
                      <a:pt x="765" y="757"/>
                    </a:lnTo>
                    <a:lnTo>
                      <a:pt x="770" y="749"/>
                    </a:lnTo>
                    <a:lnTo>
                      <a:pt x="777" y="745"/>
                    </a:lnTo>
                    <a:lnTo>
                      <a:pt x="783" y="742"/>
                    </a:lnTo>
                    <a:lnTo>
                      <a:pt x="798" y="730"/>
                    </a:lnTo>
                    <a:lnTo>
                      <a:pt x="822" y="727"/>
                    </a:lnTo>
                    <a:lnTo>
                      <a:pt x="843" y="721"/>
                    </a:lnTo>
                    <a:lnTo>
                      <a:pt x="854" y="703"/>
                    </a:lnTo>
                    <a:lnTo>
                      <a:pt x="873" y="692"/>
                    </a:lnTo>
                    <a:lnTo>
                      <a:pt x="885" y="688"/>
                    </a:lnTo>
                    <a:lnTo>
                      <a:pt x="906" y="682"/>
                    </a:lnTo>
                    <a:lnTo>
                      <a:pt x="921" y="682"/>
                    </a:lnTo>
                    <a:lnTo>
                      <a:pt x="939" y="676"/>
                    </a:lnTo>
                    <a:lnTo>
                      <a:pt x="954" y="671"/>
                    </a:lnTo>
                    <a:lnTo>
                      <a:pt x="965" y="664"/>
                    </a:lnTo>
                    <a:lnTo>
                      <a:pt x="980" y="656"/>
                    </a:lnTo>
                    <a:lnTo>
                      <a:pt x="995" y="655"/>
                    </a:lnTo>
                    <a:lnTo>
                      <a:pt x="1002" y="647"/>
                    </a:lnTo>
                    <a:lnTo>
                      <a:pt x="1008" y="640"/>
                    </a:lnTo>
                    <a:lnTo>
                      <a:pt x="1025" y="632"/>
                    </a:lnTo>
                    <a:lnTo>
                      <a:pt x="1035" y="628"/>
                    </a:lnTo>
                    <a:lnTo>
                      <a:pt x="1070" y="626"/>
                    </a:lnTo>
                    <a:lnTo>
                      <a:pt x="1077" y="618"/>
                    </a:lnTo>
                    <a:lnTo>
                      <a:pt x="1097" y="603"/>
                    </a:lnTo>
                    <a:lnTo>
                      <a:pt x="1116" y="596"/>
                    </a:lnTo>
                    <a:lnTo>
                      <a:pt x="1122" y="593"/>
                    </a:lnTo>
                    <a:lnTo>
                      <a:pt x="1137" y="591"/>
                    </a:lnTo>
                    <a:lnTo>
                      <a:pt x="1185" y="588"/>
                    </a:lnTo>
                    <a:lnTo>
                      <a:pt x="1193" y="575"/>
                    </a:lnTo>
                    <a:lnTo>
                      <a:pt x="1209" y="572"/>
                    </a:lnTo>
                    <a:lnTo>
                      <a:pt x="1215" y="564"/>
                    </a:lnTo>
                    <a:lnTo>
                      <a:pt x="1218" y="540"/>
                    </a:lnTo>
                    <a:lnTo>
                      <a:pt x="1268" y="537"/>
                    </a:lnTo>
                    <a:lnTo>
                      <a:pt x="1281" y="525"/>
                    </a:lnTo>
                    <a:lnTo>
                      <a:pt x="1295" y="513"/>
                    </a:lnTo>
                    <a:lnTo>
                      <a:pt x="1304" y="504"/>
                    </a:lnTo>
                    <a:lnTo>
                      <a:pt x="1313" y="495"/>
                    </a:lnTo>
                    <a:lnTo>
                      <a:pt x="1332" y="492"/>
                    </a:lnTo>
                    <a:lnTo>
                      <a:pt x="1353" y="486"/>
                    </a:lnTo>
                    <a:lnTo>
                      <a:pt x="1386" y="465"/>
                    </a:lnTo>
                    <a:lnTo>
                      <a:pt x="1398" y="459"/>
                    </a:lnTo>
                    <a:lnTo>
                      <a:pt x="1433" y="458"/>
                    </a:lnTo>
                    <a:lnTo>
                      <a:pt x="1442" y="447"/>
                    </a:lnTo>
                    <a:lnTo>
                      <a:pt x="1460" y="441"/>
                    </a:lnTo>
                    <a:lnTo>
                      <a:pt x="1470" y="431"/>
                    </a:lnTo>
                    <a:lnTo>
                      <a:pt x="1496" y="425"/>
                    </a:lnTo>
                    <a:lnTo>
                      <a:pt x="1515" y="419"/>
                    </a:lnTo>
                    <a:lnTo>
                      <a:pt x="1524" y="414"/>
                    </a:lnTo>
                    <a:lnTo>
                      <a:pt x="1568" y="413"/>
                    </a:lnTo>
                    <a:lnTo>
                      <a:pt x="1574" y="402"/>
                    </a:lnTo>
                    <a:lnTo>
                      <a:pt x="1595" y="401"/>
                    </a:lnTo>
                    <a:lnTo>
                      <a:pt x="1604" y="395"/>
                    </a:lnTo>
                    <a:lnTo>
                      <a:pt x="1616" y="395"/>
                    </a:lnTo>
                    <a:lnTo>
                      <a:pt x="1624" y="393"/>
                    </a:lnTo>
                    <a:lnTo>
                      <a:pt x="1625" y="384"/>
                    </a:lnTo>
                    <a:lnTo>
                      <a:pt x="1642" y="384"/>
                    </a:lnTo>
                    <a:lnTo>
                      <a:pt x="1658" y="377"/>
                    </a:lnTo>
                    <a:lnTo>
                      <a:pt x="1672" y="374"/>
                    </a:lnTo>
                    <a:lnTo>
                      <a:pt x="1679" y="369"/>
                    </a:lnTo>
                    <a:lnTo>
                      <a:pt x="1691" y="365"/>
                    </a:lnTo>
                    <a:lnTo>
                      <a:pt x="1699" y="360"/>
                    </a:lnTo>
                    <a:lnTo>
                      <a:pt x="1711" y="347"/>
                    </a:lnTo>
                    <a:lnTo>
                      <a:pt x="1727" y="327"/>
                    </a:lnTo>
                    <a:lnTo>
                      <a:pt x="1742" y="303"/>
                    </a:lnTo>
                    <a:lnTo>
                      <a:pt x="1751" y="297"/>
                    </a:lnTo>
                    <a:lnTo>
                      <a:pt x="1789" y="293"/>
                    </a:lnTo>
                    <a:lnTo>
                      <a:pt x="1807" y="285"/>
                    </a:lnTo>
                    <a:lnTo>
                      <a:pt x="1835" y="285"/>
                    </a:lnTo>
                    <a:lnTo>
                      <a:pt x="1855" y="281"/>
                    </a:lnTo>
                    <a:lnTo>
                      <a:pt x="1871" y="275"/>
                    </a:lnTo>
                    <a:lnTo>
                      <a:pt x="1885" y="269"/>
                    </a:lnTo>
                    <a:lnTo>
                      <a:pt x="1897" y="257"/>
                    </a:lnTo>
                    <a:lnTo>
                      <a:pt x="1903" y="246"/>
                    </a:lnTo>
                    <a:lnTo>
                      <a:pt x="1913" y="240"/>
                    </a:lnTo>
                    <a:lnTo>
                      <a:pt x="1922" y="234"/>
                    </a:lnTo>
                    <a:lnTo>
                      <a:pt x="1958" y="234"/>
                    </a:lnTo>
                    <a:lnTo>
                      <a:pt x="1963" y="227"/>
                    </a:lnTo>
                    <a:lnTo>
                      <a:pt x="1982" y="224"/>
                    </a:lnTo>
                    <a:lnTo>
                      <a:pt x="1993" y="218"/>
                    </a:lnTo>
                    <a:lnTo>
                      <a:pt x="2032" y="218"/>
                    </a:lnTo>
                    <a:lnTo>
                      <a:pt x="2054" y="210"/>
                    </a:lnTo>
                    <a:lnTo>
                      <a:pt x="2072" y="200"/>
                    </a:lnTo>
                    <a:lnTo>
                      <a:pt x="2081" y="189"/>
                    </a:lnTo>
                    <a:lnTo>
                      <a:pt x="2092" y="177"/>
                    </a:lnTo>
                    <a:lnTo>
                      <a:pt x="2116" y="170"/>
                    </a:lnTo>
                    <a:lnTo>
                      <a:pt x="2128" y="164"/>
                    </a:lnTo>
                    <a:lnTo>
                      <a:pt x="2132" y="158"/>
                    </a:lnTo>
                    <a:lnTo>
                      <a:pt x="2156" y="158"/>
                    </a:lnTo>
                    <a:lnTo>
                      <a:pt x="2164" y="153"/>
                    </a:lnTo>
                    <a:lnTo>
                      <a:pt x="2188" y="153"/>
                    </a:lnTo>
                    <a:lnTo>
                      <a:pt x="2206" y="131"/>
                    </a:lnTo>
                    <a:lnTo>
                      <a:pt x="2213" y="119"/>
                    </a:lnTo>
                    <a:lnTo>
                      <a:pt x="2224" y="104"/>
                    </a:lnTo>
                    <a:lnTo>
                      <a:pt x="2236" y="89"/>
                    </a:lnTo>
                    <a:lnTo>
                      <a:pt x="2251" y="81"/>
                    </a:lnTo>
                    <a:lnTo>
                      <a:pt x="2267" y="72"/>
                    </a:lnTo>
                    <a:lnTo>
                      <a:pt x="2285" y="69"/>
                    </a:lnTo>
                    <a:lnTo>
                      <a:pt x="2300" y="65"/>
                    </a:lnTo>
                    <a:lnTo>
                      <a:pt x="2336" y="62"/>
                    </a:lnTo>
                    <a:lnTo>
                      <a:pt x="2342" y="60"/>
                    </a:lnTo>
                    <a:lnTo>
                      <a:pt x="2404" y="56"/>
                    </a:lnTo>
                    <a:lnTo>
                      <a:pt x="2413" y="50"/>
                    </a:lnTo>
                    <a:lnTo>
                      <a:pt x="2443" y="48"/>
                    </a:lnTo>
                    <a:lnTo>
                      <a:pt x="2461" y="44"/>
                    </a:lnTo>
                    <a:lnTo>
                      <a:pt x="2486" y="44"/>
                    </a:lnTo>
                    <a:lnTo>
                      <a:pt x="2494" y="38"/>
                    </a:lnTo>
                    <a:lnTo>
                      <a:pt x="2545" y="38"/>
                    </a:lnTo>
                    <a:lnTo>
                      <a:pt x="2564" y="26"/>
                    </a:lnTo>
                    <a:lnTo>
                      <a:pt x="2608" y="21"/>
                    </a:lnTo>
                    <a:lnTo>
                      <a:pt x="2635" y="15"/>
                    </a:lnTo>
                    <a:lnTo>
                      <a:pt x="2657" y="9"/>
                    </a:lnTo>
                    <a:lnTo>
                      <a:pt x="2662" y="3"/>
                    </a:lnTo>
                    <a:lnTo>
                      <a:pt x="2689" y="2"/>
                    </a:lnTo>
                    <a:lnTo>
                      <a:pt x="2692" y="0"/>
                    </a:lnTo>
                  </a:path>
                </a:pathLst>
              </a:custGeom>
              <a:noFill/>
              <a:ln w="19050">
                <a:solidFill>
                  <a:schemeClr val="accent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30" name="Freeform 7">
                <a:extLst>
                  <a:ext uri="{FF2B5EF4-FFF2-40B4-BE49-F238E27FC236}">
                    <a16:creationId xmlns:a16="http://schemas.microsoft.com/office/drawing/2014/main" xmlns="" id="{AF4167A9-7205-4C9E-956D-6572FEE998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5382411" y="2290420"/>
                <a:ext cx="4268788" cy="2441575"/>
              </a:xfrm>
              <a:custGeom>
                <a:avLst/>
                <a:gdLst>
                  <a:gd name="T0" fmla="*/ 3 w 2689"/>
                  <a:gd name="T1" fmla="*/ 1367 h 1538"/>
                  <a:gd name="T2" fmla="*/ 16 w 2689"/>
                  <a:gd name="T3" fmla="*/ 1242 h 1538"/>
                  <a:gd name="T4" fmla="*/ 70 w 2689"/>
                  <a:gd name="T5" fmla="*/ 1160 h 1538"/>
                  <a:gd name="T6" fmla="*/ 112 w 2689"/>
                  <a:gd name="T7" fmla="*/ 1088 h 1538"/>
                  <a:gd name="T8" fmla="*/ 171 w 2689"/>
                  <a:gd name="T9" fmla="*/ 1073 h 1538"/>
                  <a:gd name="T10" fmla="*/ 255 w 2689"/>
                  <a:gd name="T11" fmla="*/ 978 h 1538"/>
                  <a:gd name="T12" fmla="*/ 282 w 2689"/>
                  <a:gd name="T13" fmla="*/ 947 h 1538"/>
                  <a:gd name="T14" fmla="*/ 337 w 2689"/>
                  <a:gd name="T15" fmla="*/ 911 h 1538"/>
                  <a:gd name="T16" fmla="*/ 378 w 2689"/>
                  <a:gd name="T17" fmla="*/ 896 h 1538"/>
                  <a:gd name="T18" fmla="*/ 397 w 2689"/>
                  <a:gd name="T19" fmla="*/ 873 h 1538"/>
                  <a:gd name="T20" fmla="*/ 452 w 2689"/>
                  <a:gd name="T21" fmla="*/ 855 h 1538"/>
                  <a:gd name="T22" fmla="*/ 507 w 2689"/>
                  <a:gd name="T23" fmla="*/ 843 h 1538"/>
                  <a:gd name="T24" fmla="*/ 528 w 2689"/>
                  <a:gd name="T25" fmla="*/ 825 h 1538"/>
                  <a:gd name="T26" fmla="*/ 599 w 2689"/>
                  <a:gd name="T27" fmla="*/ 794 h 1538"/>
                  <a:gd name="T28" fmla="*/ 636 w 2689"/>
                  <a:gd name="T29" fmla="*/ 786 h 1538"/>
                  <a:gd name="T30" fmla="*/ 669 w 2689"/>
                  <a:gd name="T31" fmla="*/ 767 h 1538"/>
                  <a:gd name="T32" fmla="*/ 714 w 2689"/>
                  <a:gd name="T33" fmla="*/ 741 h 1538"/>
                  <a:gd name="T34" fmla="*/ 750 w 2689"/>
                  <a:gd name="T35" fmla="*/ 723 h 1538"/>
                  <a:gd name="T36" fmla="*/ 795 w 2689"/>
                  <a:gd name="T37" fmla="*/ 701 h 1538"/>
                  <a:gd name="T38" fmla="*/ 848 w 2689"/>
                  <a:gd name="T39" fmla="*/ 693 h 1538"/>
                  <a:gd name="T40" fmla="*/ 876 w 2689"/>
                  <a:gd name="T41" fmla="*/ 666 h 1538"/>
                  <a:gd name="T42" fmla="*/ 903 w 2689"/>
                  <a:gd name="T43" fmla="*/ 653 h 1538"/>
                  <a:gd name="T44" fmla="*/ 945 w 2689"/>
                  <a:gd name="T45" fmla="*/ 647 h 1538"/>
                  <a:gd name="T46" fmla="*/ 1019 w 2689"/>
                  <a:gd name="T47" fmla="*/ 630 h 1538"/>
                  <a:gd name="T48" fmla="*/ 1122 w 2689"/>
                  <a:gd name="T49" fmla="*/ 596 h 1538"/>
                  <a:gd name="T50" fmla="*/ 1208 w 2689"/>
                  <a:gd name="T51" fmla="*/ 569 h 1538"/>
                  <a:gd name="T52" fmla="*/ 1280 w 2689"/>
                  <a:gd name="T53" fmla="*/ 540 h 1538"/>
                  <a:gd name="T54" fmla="*/ 1340 w 2689"/>
                  <a:gd name="T55" fmla="*/ 522 h 1538"/>
                  <a:gd name="T56" fmla="*/ 1409 w 2689"/>
                  <a:gd name="T57" fmla="*/ 500 h 1538"/>
                  <a:gd name="T58" fmla="*/ 1457 w 2689"/>
                  <a:gd name="T59" fmla="*/ 471 h 1538"/>
                  <a:gd name="T60" fmla="*/ 1530 w 2689"/>
                  <a:gd name="T61" fmla="*/ 429 h 1538"/>
                  <a:gd name="T62" fmla="*/ 1574 w 2689"/>
                  <a:gd name="T63" fmla="*/ 406 h 1538"/>
                  <a:gd name="T64" fmla="*/ 1636 w 2689"/>
                  <a:gd name="T65" fmla="*/ 382 h 1538"/>
                  <a:gd name="T66" fmla="*/ 1676 w 2689"/>
                  <a:gd name="T67" fmla="*/ 366 h 1538"/>
                  <a:gd name="T68" fmla="*/ 1751 w 2689"/>
                  <a:gd name="T69" fmla="*/ 336 h 1538"/>
                  <a:gd name="T70" fmla="*/ 1783 w 2689"/>
                  <a:gd name="T71" fmla="*/ 319 h 1538"/>
                  <a:gd name="T72" fmla="*/ 1847 w 2689"/>
                  <a:gd name="T73" fmla="*/ 298 h 1538"/>
                  <a:gd name="T74" fmla="*/ 1889 w 2689"/>
                  <a:gd name="T75" fmla="*/ 283 h 1538"/>
                  <a:gd name="T76" fmla="*/ 1927 w 2689"/>
                  <a:gd name="T77" fmla="*/ 267 h 1538"/>
                  <a:gd name="T78" fmla="*/ 2038 w 2689"/>
                  <a:gd name="T79" fmla="*/ 249 h 1538"/>
                  <a:gd name="T80" fmla="*/ 2083 w 2689"/>
                  <a:gd name="T81" fmla="*/ 232 h 1538"/>
                  <a:gd name="T82" fmla="*/ 2113 w 2689"/>
                  <a:gd name="T83" fmla="*/ 213 h 1538"/>
                  <a:gd name="T84" fmla="*/ 2206 w 2689"/>
                  <a:gd name="T85" fmla="*/ 201 h 1538"/>
                  <a:gd name="T86" fmla="*/ 2276 w 2689"/>
                  <a:gd name="T87" fmla="*/ 169 h 1538"/>
                  <a:gd name="T88" fmla="*/ 2330 w 2689"/>
                  <a:gd name="T89" fmla="*/ 151 h 1538"/>
                  <a:gd name="T90" fmla="*/ 2380 w 2689"/>
                  <a:gd name="T91" fmla="*/ 142 h 1538"/>
                  <a:gd name="T92" fmla="*/ 2446 w 2689"/>
                  <a:gd name="T93" fmla="*/ 127 h 1538"/>
                  <a:gd name="T94" fmla="*/ 2491 w 2689"/>
                  <a:gd name="T95" fmla="*/ 109 h 1538"/>
                  <a:gd name="T96" fmla="*/ 2534 w 2689"/>
                  <a:gd name="T97" fmla="*/ 96 h 1538"/>
                  <a:gd name="T98" fmla="*/ 2576 w 2689"/>
                  <a:gd name="T99" fmla="*/ 72 h 1538"/>
                  <a:gd name="T100" fmla="*/ 2606 w 2689"/>
                  <a:gd name="T101" fmla="*/ 48 h 1538"/>
                  <a:gd name="T102" fmla="*/ 2656 w 2689"/>
                  <a:gd name="T103" fmla="*/ 30 h 15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689" h="1538">
                    <a:moveTo>
                      <a:pt x="0" y="1538"/>
                    </a:moveTo>
                    <a:lnTo>
                      <a:pt x="0" y="1387"/>
                    </a:lnTo>
                    <a:lnTo>
                      <a:pt x="3" y="1367"/>
                    </a:lnTo>
                    <a:lnTo>
                      <a:pt x="6" y="1314"/>
                    </a:lnTo>
                    <a:lnTo>
                      <a:pt x="12" y="1260"/>
                    </a:lnTo>
                    <a:lnTo>
                      <a:pt x="16" y="1242"/>
                    </a:lnTo>
                    <a:lnTo>
                      <a:pt x="25" y="1218"/>
                    </a:lnTo>
                    <a:lnTo>
                      <a:pt x="55" y="1176"/>
                    </a:lnTo>
                    <a:lnTo>
                      <a:pt x="70" y="1160"/>
                    </a:lnTo>
                    <a:lnTo>
                      <a:pt x="87" y="1140"/>
                    </a:lnTo>
                    <a:lnTo>
                      <a:pt x="90" y="1104"/>
                    </a:lnTo>
                    <a:lnTo>
                      <a:pt x="112" y="1088"/>
                    </a:lnTo>
                    <a:lnTo>
                      <a:pt x="135" y="1088"/>
                    </a:lnTo>
                    <a:lnTo>
                      <a:pt x="139" y="1073"/>
                    </a:lnTo>
                    <a:lnTo>
                      <a:pt x="171" y="1073"/>
                    </a:lnTo>
                    <a:lnTo>
                      <a:pt x="181" y="1049"/>
                    </a:lnTo>
                    <a:lnTo>
                      <a:pt x="231" y="1008"/>
                    </a:lnTo>
                    <a:lnTo>
                      <a:pt x="255" y="978"/>
                    </a:lnTo>
                    <a:lnTo>
                      <a:pt x="268" y="965"/>
                    </a:lnTo>
                    <a:lnTo>
                      <a:pt x="274" y="959"/>
                    </a:lnTo>
                    <a:lnTo>
                      <a:pt x="282" y="947"/>
                    </a:lnTo>
                    <a:lnTo>
                      <a:pt x="312" y="947"/>
                    </a:lnTo>
                    <a:lnTo>
                      <a:pt x="333" y="918"/>
                    </a:lnTo>
                    <a:lnTo>
                      <a:pt x="337" y="911"/>
                    </a:lnTo>
                    <a:lnTo>
                      <a:pt x="352" y="905"/>
                    </a:lnTo>
                    <a:lnTo>
                      <a:pt x="364" y="900"/>
                    </a:lnTo>
                    <a:lnTo>
                      <a:pt x="378" y="896"/>
                    </a:lnTo>
                    <a:lnTo>
                      <a:pt x="384" y="896"/>
                    </a:lnTo>
                    <a:lnTo>
                      <a:pt x="391" y="881"/>
                    </a:lnTo>
                    <a:lnTo>
                      <a:pt x="397" y="873"/>
                    </a:lnTo>
                    <a:lnTo>
                      <a:pt x="425" y="869"/>
                    </a:lnTo>
                    <a:lnTo>
                      <a:pt x="432" y="855"/>
                    </a:lnTo>
                    <a:lnTo>
                      <a:pt x="452" y="855"/>
                    </a:lnTo>
                    <a:lnTo>
                      <a:pt x="459" y="851"/>
                    </a:lnTo>
                    <a:lnTo>
                      <a:pt x="494" y="849"/>
                    </a:lnTo>
                    <a:lnTo>
                      <a:pt x="507" y="843"/>
                    </a:lnTo>
                    <a:lnTo>
                      <a:pt x="515" y="837"/>
                    </a:lnTo>
                    <a:lnTo>
                      <a:pt x="525" y="837"/>
                    </a:lnTo>
                    <a:lnTo>
                      <a:pt x="528" y="825"/>
                    </a:lnTo>
                    <a:lnTo>
                      <a:pt x="536" y="816"/>
                    </a:lnTo>
                    <a:lnTo>
                      <a:pt x="569" y="810"/>
                    </a:lnTo>
                    <a:lnTo>
                      <a:pt x="599" y="794"/>
                    </a:lnTo>
                    <a:lnTo>
                      <a:pt x="617" y="792"/>
                    </a:lnTo>
                    <a:lnTo>
                      <a:pt x="621" y="786"/>
                    </a:lnTo>
                    <a:lnTo>
                      <a:pt x="636" y="786"/>
                    </a:lnTo>
                    <a:lnTo>
                      <a:pt x="654" y="779"/>
                    </a:lnTo>
                    <a:lnTo>
                      <a:pt x="663" y="773"/>
                    </a:lnTo>
                    <a:lnTo>
                      <a:pt x="669" y="767"/>
                    </a:lnTo>
                    <a:lnTo>
                      <a:pt x="675" y="755"/>
                    </a:lnTo>
                    <a:lnTo>
                      <a:pt x="701" y="749"/>
                    </a:lnTo>
                    <a:lnTo>
                      <a:pt x="714" y="741"/>
                    </a:lnTo>
                    <a:lnTo>
                      <a:pt x="728" y="737"/>
                    </a:lnTo>
                    <a:lnTo>
                      <a:pt x="740" y="734"/>
                    </a:lnTo>
                    <a:lnTo>
                      <a:pt x="750" y="723"/>
                    </a:lnTo>
                    <a:lnTo>
                      <a:pt x="761" y="713"/>
                    </a:lnTo>
                    <a:lnTo>
                      <a:pt x="782" y="708"/>
                    </a:lnTo>
                    <a:lnTo>
                      <a:pt x="795" y="701"/>
                    </a:lnTo>
                    <a:lnTo>
                      <a:pt x="807" y="695"/>
                    </a:lnTo>
                    <a:lnTo>
                      <a:pt x="842" y="693"/>
                    </a:lnTo>
                    <a:lnTo>
                      <a:pt x="848" y="693"/>
                    </a:lnTo>
                    <a:lnTo>
                      <a:pt x="849" y="677"/>
                    </a:lnTo>
                    <a:lnTo>
                      <a:pt x="860" y="672"/>
                    </a:lnTo>
                    <a:lnTo>
                      <a:pt x="876" y="666"/>
                    </a:lnTo>
                    <a:lnTo>
                      <a:pt x="885" y="659"/>
                    </a:lnTo>
                    <a:lnTo>
                      <a:pt x="896" y="657"/>
                    </a:lnTo>
                    <a:lnTo>
                      <a:pt x="903" y="653"/>
                    </a:lnTo>
                    <a:lnTo>
                      <a:pt x="915" y="653"/>
                    </a:lnTo>
                    <a:lnTo>
                      <a:pt x="918" y="647"/>
                    </a:lnTo>
                    <a:lnTo>
                      <a:pt x="945" y="647"/>
                    </a:lnTo>
                    <a:lnTo>
                      <a:pt x="954" y="636"/>
                    </a:lnTo>
                    <a:lnTo>
                      <a:pt x="959" y="632"/>
                    </a:lnTo>
                    <a:lnTo>
                      <a:pt x="1019" y="630"/>
                    </a:lnTo>
                    <a:lnTo>
                      <a:pt x="1056" y="603"/>
                    </a:lnTo>
                    <a:lnTo>
                      <a:pt x="1092" y="603"/>
                    </a:lnTo>
                    <a:lnTo>
                      <a:pt x="1122" y="596"/>
                    </a:lnTo>
                    <a:lnTo>
                      <a:pt x="1149" y="593"/>
                    </a:lnTo>
                    <a:lnTo>
                      <a:pt x="1181" y="572"/>
                    </a:lnTo>
                    <a:lnTo>
                      <a:pt x="1208" y="569"/>
                    </a:lnTo>
                    <a:lnTo>
                      <a:pt x="1227" y="549"/>
                    </a:lnTo>
                    <a:lnTo>
                      <a:pt x="1272" y="546"/>
                    </a:lnTo>
                    <a:lnTo>
                      <a:pt x="1280" y="540"/>
                    </a:lnTo>
                    <a:lnTo>
                      <a:pt x="1310" y="537"/>
                    </a:lnTo>
                    <a:lnTo>
                      <a:pt x="1323" y="527"/>
                    </a:lnTo>
                    <a:lnTo>
                      <a:pt x="1340" y="522"/>
                    </a:lnTo>
                    <a:lnTo>
                      <a:pt x="1346" y="515"/>
                    </a:lnTo>
                    <a:lnTo>
                      <a:pt x="1386" y="515"/>
                    </a:lnTo>
                    <a:lnTo>
                      <a:pt x="1409" y="500"/>
                    </a:lnTo>
                    <a:lnTo>
                      <a:pt x="1428" y="494"/>
                    </a:lnTo>
                    <a:lnTo>
                      <a:pt x="1437" y="479"/>
                    </a:lnTo>
                    <a:lnTo>
                      <a:pt x="1457" y="471"/>
                    </a:lnTo>
                    <a:lnTo>
                      <a:pt x="1469" y="466"/>
                    </a:lnTo>
                    <a:lnTo>
                      <a:pt x="1502" y="432"/>
                    </a:lnTo>
                    <a:lnTo>
                      <a:pt x="1530" y="429"/>
                    </a:lnTo>
                    <a:lnTo>
                      <a:pt x="1551" y="424"/>
                    </a:lnTo>
                    <a:lnTo>
                      <a:pt x="1569" y="414"/>
                    </a:lnTo>
                    <a:lnTo>
                      <a:pt x="1574" y="406"/>
                    </a:lnTo>
                    <a:lnTo>
                      <a:pt x="1601" y="405"/>
                    </a:lnTo>
                    <a:lnTo>
                      <a:pt x="1618" y="391"/>
                    </a:lnTo>
                    <a:lnTo>
                      <a:pt x="1636" y="382"/>
                    </a:lnTo>
                    <a:lnTo>
                      <a:pt x="1645" y="376"/>
                    </a:lnTo>
                    <a:lnTo>
                      <a:pt x="1669" y="375"/>
                    </a:lnTo>
                    <a:lnTo>
                      <a:pt x="1676" y="366"/>
                    </a:lnTo>
                    <a:lnTo>
                      <a:pt x="1706" y="348"/>
                    </a:lnTo>
                    <a:lnTo>
                      <a:pt x="1732" y="342"/>
                    </a:lnTo>
                    <a:lnTo>
                      <a:pt x="1751" y="336"/>
                    </a:lnTo>
                    <a:lnTo>
                      <a:pt x="1762" y="331"/>
                    </a:lnTo>
                    <a:lnTo>
                      <a:pt x="1771" y="325"/>
                    </a:lnTo>
                    <a:lnTo>
                      <a:pt x="1783" y="319"/>
                    </a:lnTo>
                    <a:lnTo>
                      <a:pt x="1819" y="313"/>
                    </a:lnTo>
                    <a:lnTo>
                      <a:pt x="1822" y="301"/>
                    </a:lnTo>
                    <a:lnTo>
                      <a:pt x="1847" y="298"/>
                    </a:lnTo>
                    <a:lnTo>
                      <a:pt x="1853" y="289"/>
                    </a:lnTo>
                    <a:lnTo>
                      <a:pt x="1868" y="288"/>
                    </a:lnTo>
                    <a:lnTo>
                      <a:pt x="1889" y="283"/>
                    </a:lnTo>
                    <a:lnTo>
                      <a:pt x="1903" y="274"/>
                    </a:lnTo>
                    <a:lnTo>
                      <a:pt x="1924" y="271"/>
                    </a:lnTo>
                    <a:lnTo>
                      <a:pt x="1927" y="267"/>
                    </a:lnTo>
                    <a:lnTo>
                      <a:pt x="1996" y="267"/>
                    </a:lnTo>
                    <a:lnTo>
                      <a:pt x="2009" y="249"/>
                    </a:lnTo>
                    <a:lnTo>
                      <a:pt x="2038" y="249"/>
                    </a:lnTo>
                    <a:lnTo>
                      <a:pt x="2048" y="244"/>
                    </a:lnTo>
                    <a:lnTo>
                      <a:pt x="2051" y="232"/>
                    </a:lnTo>
                    <a:lnTo>
                      <a:pt x="2083" y="232"/>
                    </a:lnTo>
                    <a:lnTo>
                      <a:pt x="2084" y="220"/>
                    </a:lnTo>
                    <a:lnTo>
                      <a:pt x="2105" y="219"/>
                    </a:lnTo>
                    <a:lnTo>
                      <a:pt x="2113" y="213"/>
                    </a:lnTo>
                    <a:lnTo>
                      <a:pt x="2179" y="210"/>
                    </a:lnTo>
                    <a:lnTo>
                      <a:pt x="2185" y="204"/>
                    </a:lnTo>
                    <a:lnTo>
                      <a:pt x="2206" y="201"/>
                    </a:lnTo>
                    <a:lnTo>
                      <a:pt x="2219" y="195"/>
                    </a:lnTo>
                    <a:lnTo>
                      <a:pt x="2252" y="192"/>
                    </a:lnTo>
                    <a:lnTo>
                      <a:pt x="2276" y="169"/>
                    </a:lnTo>
                    <a:lnTo>
                      <a:pt x="2312" y="166"/>
                    </a:lnTo>
                    <a:lnTo>
                      <a:pt x="2323" y="157"/>
                    </a:lnTo>
                    <a:lnTo>
                      <a:pt x="2330" y="151"/>
                    </a:lnTo>
                    <a:lnTo>
                      <a:pt x="2335" y="147"/>
                    </a:lnTo>
                    <a:lnTo>
                      <a:pt x="2357" y="144"/>
                    </a:lnTo>
                    <a:lnTo>
                      <a:pt x="2380" y="142"/>
                    </a:lnTo>
                    <a:lnTo>
                      <a:pt x="2384" y="135"/>
                    </a:lnTo>
                    <a:lnTo>
                      <a:pt x="2416" y="130"/>
                    </a:lnTo>
                    <a:lnTo>
                      <a:pt x="2446" y="127"/>
                    </a:lnTo>
                    <a:lnTo>
                      <a:pt x="2455" y="117"/>
                    </a:lnTo>
                    <a:lnTo>
                      <a:pt x="2471" y="115"/>
                    </a:lnTo>
                    <a:lnTo>
                      <a:pt x="2491" y="109"/>
                    </a:lnTo>
                    <a:lnTo>
                      <a:pt x="2501" y="103"/>
                    </a:lnTo>
                    <a:lnTo>
                      <a:pt x="2509" y="100"/>
                    </a:lnTo>
                    <a:lnTo>
                      <a:pt x="2534" y="96"/>
                    </a:lnTo>
                    <a:lnTo>
                      <a:pt x="2552" y="87"/>
                    </a:lnTo>
                    <a:lnTo>
                      <a:pt x="2566" y="79"/>
                    </a:lnTo>
                    <a:lnTo>
                      <a:pt x="2576" y="72"/>
                    </a:lnTo>
                    <a:lnTo>
                      <a:pt x="2593" y="67"/>
                    </a:lnTo>
                    <a:lnTo>
                      <a:pt x="2600" y="58"/>
                    </a:lnTo>
                    <a:lnTo>
                      <a:pt x="2606" y="48"/>
                    </a:lnTo>
                    <a:lnTo>
                      <a:pt x="2612" y="39"/>
                    </a:lnTo>
                    <a:lnTo>
                      <a:pt x="2642" y="36"/>
                    </a:lnTo>
                    <a:lnTo>
                      <a:pt x="2656" y="30"/>
                    </a:lnTo>
                    <a:lnTo>
                      <a:pt x="2689" y="0"/>
                    </a:lnTo>
                  </a:path>
                </a:pathLst>
              </a:custGeom>
              <a:noFill/>
              <a:ln w="19050">
                <a:solidFill>
                  <a:schemeClr val="accent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302" name="Group 301">
              <a:extLst>
                <a:ext uri="{FF2B5EF4-FFF2-40B4-BE49-F238E27FC236}">
                  <a16:creationId xmlns:a16="http://schemas.microsoft.com/office/drawing/2014/main" xmlns="" id="{1B25637A-C3D6-40E1-A60D-00DC12B0A1A2}"/>
                </a:ext>
              </a:extLst>
            </p:cNvPr>
            <p:cNvGrpSpPr/>
            <p:nvPr/>
          </p:nvGrpSpPr>
          <p:grpSpPr>
            <a:xfrm>
              <a:off x="1462999" y="1868857"/>
              <a:ext cx="4314201" cy="3171458"/>
              <a:chOff x="1462999" y="1868857"/>
              <a:chExt cx="4314201" cy="3171458"/>
            </a:xfrm>
          </p:grpSpPr>
          <p:sp>
            <p:nvSpPr>
              <p:cNvPr id="303" name="Line 83">
                <a:extLst>
                  <a:ext uri="{FF2B5EF4-FFF2-40B4-BE49-F238E27FC236}">
                    <a16:creationId xmlns:a16="http://schemas.microsoft.com/office/drawing/2014/main" xmlns="" id="{EEFF90C2-2A61-47EE-9954-667378122E7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42897" y="1868857"/>
                <a:ext cx="0" cy="310081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04" name="Line 9">
                <a:extLst>
                  <a:ext uri="{FF2B5EF4-FFF2-40B4-BE49-F238E27FC236}">
                    <a16:creationId xmlns:a16="http://schemas.microsoft.com/office/drawing/2014/main" xmlns="" id="{F2DFF402-1189-44D6-8BF2-627627A59B9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62999" y="4870070"/>
                <a:ext cx="8229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05" name="Line 10">
                <a:extLst>
                  <a:ext uri="{FF2B5EF4-FFF2-40B4-BE49-F238E27FC236}">
                    <a16:creationId xmlns:a16="http://schemas.microsoft.com/office/drawing/2014/main" xmlns="" id="{67097F31-141C-4213-830B-EDB98957454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62999" y="4578632"/>
                <a:ext cx="8229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06" name="Line 21">
                <a:extLst>
                  <a:ext uri="{FF2B5EF4-FFF2-40B4-BE49-F238E27FC236}">
                    <a16:creationId xmlns:a16="http://schemas.microsoft.com/office/drawing/2014/main" xmlns="" id="{790EE240-4B3D-4390-A407-89443FB7B1F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62999" y="4290176"/>
                <a:ext cx="8229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07" name="Line 32">
                <a:extLst>
                  <a:ext uri="{FF2B5EF4-FFF2-40B4-BE49-F238E27FC236}">
                    <a16:creationId xmlns:a16="http://schemas.microsoft.com/office/drawing/2014/main" xmlns="" id="{96F6BB20-A147-4E33-A2A3-1FB188EE67E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62999" y="3998738"/>
                <a:ext cx="8229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08" name="Line 43">
                <a:extLst>
                  <a:ext uri="{FF2B5EF4-FFF2-40B4-BE49-F238E27FC236}">
                    <a16:creationId xmlns:a16="http://schemas.microsoft.com/office/drawing/2014/main" xmlns="" id="{4CF0CA0A-706A-4EEC-AE31-B26D89CA9D7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62999" y="3707300"/>
                <a:ext cx="8229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09" name="Line 54">
                <a:extLst>
                  <a:ext uri="{FF2B5EF4-FFF2-40B4-BE49-F238E27FC236}">
                    <a16:creationId xmlns:a16="http://schemas.microsoft.com/office/drawing/2014/main" xmlns="" id="{64E12812-3834-485C-A67C-D31896D9040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62999" y="3415862"/>
                <a:ext cx="8229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10" name="Line 65">
                <a:extLst>
                  <a:ext uri="{FF2B5EF4-FFF2-40B4-BE49-F238E27FC236}">
                    <a16:creationId xmlns:a16="http://schemas.microsoft.com/office/drawing/2014/main" xmlns="" id="{79CD4F3B-882B-4B98-9D12-FEE5AD47A4C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62999" y="3127405"/>
                <a:ext cx="8229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11" name="Line 76">
                <a:extLst>
                  <a:ext uri="{FF2B5EF4-FFF2-40B4-BE49-F238E27FC236}">
                    <a16:creationId xmlns:a16="http://schemas.microsoft.com/office/drawing/2014/main" xmlns="" id="{33924B59-F074-4BA2-98C7-FBE3D22BBF0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62999" y="2835967"/>
                <a:ext cx="8229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12" name="Line 87">
                <a:extLst>
                  <a:ext uri="{FF2B5EF4-FFF2-40B4-BE49-F238E27FC236}">
                    <a16:creationId xmlns:a16="http://schemas.microsoft.com/office/drawing/2014/main" xmlns="" id="{C71A9D77-21F3-457D-9CEB-C2F2CA979CD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62999" y="2544530"/>
                <a:ext cx="8229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13" name="Line 98">
                <a:extLst>
                  <a:ext uri="{FF2B5EF4-FFF2-40B4-BE49-F238E27FC236}">
                    <a16:creationId xmlns:a16="http://schemas.microsoft.com/office/drawing/2014/main" xmlns="" id="{7A2EC56E-0AE9-4AC0-86CF-895D0392B46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62999" y="2253092"/>
                <a:ext cx="8229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14" name="Line 109">
                <a:extLst>
                  <a:ext uri="{FF2B5EF4-FFF2-40B4-BE49-F238E27FC236}">
                    <a16:creationId xmlns:a16="http://schemas.microsoft.com/office/drawing/2014/main" xmlns="" id="{DB6A9013-5D69-40AF-9F36-BB969E0792F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62999" y="1963890"/>
                <a:ext cx="8229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15" name="Line 16">
                <a:extLst>
                  <a:ext uri="{FF2B5EF4-FFF2-40B4-BE49-F238E27FC236}">
                    <a16:creationId xmlns:a16="http://schemas.microsoft.com/office/drawing/2014/main" xmlns="" id="{8B434FDB-2A60-4531-A8E9-1C14EA10041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39081" y="4972048"/>
                <a:ext cx="423811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16" name="Line 32">
                <a:extLst>
                  <a:ext uri="{FF2B5EF4-FFF2-40B4-BE49-F238E27FC236}">
                    <a16:creationId xmlns:a16="http://schemas.microsoft.com/office/drawing/2014/main" xmlns="" id="{2384C371-226D-4294-A046-3CEE0C9F6AD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42244" y="4976406"/>
                <a:ext cx="0" cy="6390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17" name="Line 34">
                <a:extLst>
                  <a:ext uri="{FF2B5EF4-FFF2-40B4-BE49-F238E27FC236}">
                    <a16:creationId xmlns:a16="http://schemas.microsoft.com/office/drawing/2014/main" xmlns="" id="{ADC266AF-B4C4-404A-99C7-E762981CDF9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73525" y="4976406"/>
                <a:ext cx="0" cy="6390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18" name="Line 35">
                <a:extLst>
                  <a:ext uri="{FF2B5EF4-FFF2-40B4-BE49-F238E27FC236}">
                    <a16:creationId xmlns:a16="http://schemas.microsoft.com/office/drawing/2014/main" xmlns="" id="{FB09683A-7BF8-403D-90CB-1632881B256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09568" y="4976406"/>
                <a:ext cx="0" cy="6390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19" name="Line 36">
                <a:extLst>
                  <a:ext uri="{FF2B5EF4-FFF2-40B4-BE49-F238E27FC236}">
                    <a16:creationId xmlns:a16="http://schemas.microsoft.com/office/drawing/2014/main" xmlns="" id="{9B644A50-475D-4614-AD6D-D777E3F112B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36086" y="4976406"/>
                <a:ext cx="0" cy="6390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20" name="Line 37">
                <a:extLst>
                  <a:ext uri="{FF2B5EF4-FFF2-40B4-BE49-F238E27FC236}">
                    <a16:creationId xmlns:a16="http://schemas.microsoft.com/office/drawing/2014/main" xmlns="" id="{C7A00B45-1919-40EA-B5FB-F6CD012CF1F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68475" y="4976406"/>
                <a:ext cx="0" cy="6390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21" name="Line 38">
                <a:extLst>
                  <a:ext uri="{FF2B5EF4-FFF2-40B4-BE49-F238E27FC236}">
                    <a16:creationId xmlns:a16="http://schemas.microsoft.com/office/drawing/2014/main" xmlns="" id="{6748D8A2-5388-4C3E-BAA6-89557A497FC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04233" y="4976406"/>
                <a:ext cx="0" cy="6390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22" name="Line 39">
                <a:extLst>
                  <a:ext uri="{FF2B5EF4-FFF2-40B4-BE49-F238E27FC236}">
                    <a16:creationId xmlns:a16="http://schemas.microsoft.com/office/drawing/2014/main" xmlns="" id="{3D72CD51-9CB3-45F2-B8C6-9772CF710D0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36670" y="4976406"/>
                <a:ext cx="0" cy="6390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23" name="Line 40">
                <a:extLst>
                  <a:ext uri="{FF2B5EF4-FFF2-40B4-BE49-F238E27FC236}">
                    <a16:creationId xmlns:a16="http://schemas.microsoft.com/office/drawing/2014/main" xmlns="" id="{BCF51FA8-211C-43FD-B9A9-D8D0DB4FE28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65431" y="4976406"/>
                <a:ext cx="0" cy="6390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24" name="Line 41">
                <a:extLst>
                  <a:ext uri="{FF2B5EF4-FFF2-40B4-BE49-F238E27FC236}">
                    <a16:creationId xmlns:a16="http://schemas.microsoft.com/office/drawing/2014/main" xmlns="" id="{CC676589-5F04-43CB-A501-03E59AC8729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95863" y="4976406"/>
                <a:ext cx="0" cy="6390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25" name="Line 42">
                <a:extLst>
                  <a:ext uri="{FF2B5EF4-FFF2-40B4-BE49-F238E27FC236}">
                    <a16:creationId xmlns:a16="http://schemas.microsoft.com/office/drawing/2014/main" xmlns="" id="{7F3B855F-C058-4EE6-A4B0-A351C9612B2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29515" y="4976406"/>
                <a:ext cx="0" cy="6390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26" name="Line 43">
                <a:extLst>
                  <a:ext uri="{FF2B5EF4-FFF2-40B4-BE49-F238E27FC236}">
                    <a16:creationId xmlns:a16="http://schemas.microsoft.com/office/drawing/2014/main" xmlns="" id="{CD406C74-3B86-41AA-9E89-5F76F58535F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957309" y="4976406"/>
                <a:ext cx="0" cy="6390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27" name="Line 44">
                <a:extLst>
                  <a:ext uri="{FF2B5EF4-FFF2-40B4-BE49-F238E27FC236}">
                    <a16:creationId xmlns:a16="http://schemas.microsoft.com/office/drawing/2014/main" xmlns="" id="{39B35B2B-2800-4BFF-833D-B6F7E76DEDC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296918" y="4976406"/>
                <a:ext cx="0" cy="6390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28" name="Line 45">
                <a:extLst>
                  <a:ext uri="{FF2B5EF4-FFF2-40B4-BE49-F238E27FC236}">
                    <a16:creationId xmlns:a16="http://schemas.microsoft.com/office/drawing/2014/main" xmlns="" id="{20B158E0-8CD9-4682-B375-58E65122884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682281" y="4976406"/>
                <a:ext cx="0" cy="6390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</p:grpSp>
      <p:cxnSp>
        <p:nvCxnSpPr>
          <p:cNvPr id="371" name="Straight Connector 370">
            <a:extLst>
              <a:ext uri="{FF2B5EF4-FFF2-40B4-BE49-F238E27FC236}">
                <a16:creationId xmlns:a16="http://schemas.microsoft.com/office/drawing/2014/main" xmlns="" id="{911D4187-3950-41DF-99FC-F5C7E23DBABB}"/>
              </a:ext>
            </a:extLst>
          </p:cNvPr>
          <p:cNvCxnSpPr>
            <a:cxnSpLocks/>
          </p:cNvCxnSpPr>
          <p:nvPr/>
        </p:nvCxnSpPr>
        <p:spPr>
          <a:xfrm>
            <a:off x="6096000" y="1510000"/>
            <a:ext cx="0" cy="4232203"/>
          </a:xfrm>
          <a:prstGeom prst="line">
            <a:avLst/>
          </a:prstGeom>
          <a:ln>
            <a:solidFill>
              <a:schemeClr val="tx2">
                <a:lumMod val="20000"/>
                <a:lumOff val="8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8" name="Group 197">
            <a:extLst>
              <a:ext uri="{FF2B5EF4-FFF2-40B4-BE49-F238E27FC236}">
                <a16:creationId xmlns:a16="http://schemas.microsoft.com/office/drawing/2014/main" xmlns="" id="{B26982E7-89FF-4CA0-AE00-F7CF9FD8410A}"/>
              </a:ext>
            </a:extLst>
          </p:cNvPr>
          <p:cNvGrpSpPr/>
          <p:nvPr/>
        </p:nvGrpSpPr>
        <p:grpSpPr>
          <a:xfrm>
            <a:off x="3473060" y="5899614"/>
            <a:ext cx="5245881" cy="261610"/>
            <a:chOff x="3447413" y="5987131"/>
            <a:chExt cx="5245881" cy="261610"/>
          </a:xfrm>
        </p:grpSpPr>
        <p:grpSp>
          <p:nvGrpSpPr>
            <p:cNvPr id="199" name="Group 198">
              <a:extLst>
                <a:ext uri="{FF2B5EF4-FFF2-40B4-BE49-F238E27FC236}">
                  <a16:creationId xmlns:a16="http://schemas.microsoft.com/office/drawing/2014/main" xmlns="" id="{DB7FD18F-EB1C-45B0-A80E-77C510196551}"/>
                </a:ext>
              </a:extLst>
            </p:cNvPr>
            <p:cNvGrpSpPr/>
            <p:nvPr/>
          </p:nvGrpSpPr>
          <p:grpSpPr>
            <a:xfrm>
              <a:off x="3590147" y="5987131"/>
              <a:ext cx="5103147" cy="261610"/>
              <a:chOff x="3454224" y="5942664"/>
              <a:chExt cx="5103147" cy="261610"/>
            </a:xfrm>
          </p:grpSpPr>
          <p:sp>
            <p:nvSpPr>
              <p:cNvPr id="202" name="TextBox 201">
                <a:extLst>
                  <a:ext uri="{FF2B5EF4-FFF2-40B4-BE49-F238E27FC236}">
                    <a16:creationId xmlns:a16="http://schemas.microsoft.com/office/drawing/2014/main" xmlns="" id="{A761420D-9562-42EF-8970-3C6626E608F2}"/>
                  </a:ext>
                </a:extLst>
              </p:cNvPr>
              <p:cNvSpPr txBox="1"/>
              <p:nvPr/>
            </p:nvSpPr>
            <p:spPr>
              <a:xfrm>
                <a:off x="6225441" y="5942664"/>
                <a:ext cx="2331930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b="1" dirty="0"/>
                  <a:t>Reference treatment strategy</a:t>
                </a:r>
              </a:p>
            </p:txBody>
          </p:sp>
          <p:sp>
            <p:nvSpPr>
              <p:cNvPr id="203" name="TextBox 202">
                <a:extLst>
                  <a:ext uri="{FF2B5EF4-FFF2-40B4-BE49-F238E27FC236}">
                    <a16:creationId xmlns:a16="http://schemas.microsoft.com/office/drawing/2014/main" xmlns="" id="{4D0B95D1-2377-46A2-A125-7E810663D5DD}"/>
                  </a:ext>
                </a:extLst>
              </p:cNvPr>
              <p:cNvSpPr txBox="1"/>
              <p:nvPr/>
            </p:nvSpPr>
            <p:spPr>
              <a:xfrm>
                <a:off x="3454224" y="5942664"/>
                <a:ext cx="2705472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b="1" dirty="0"/>
                  <a:t>Experimental treatment strategy</a:t>
                </a:r>
              </a:p>
            </p:txBody>
          </p:sp>
        </p:grpSp>
        <p:cxnSp>
          <p:nvCxnSpPr>
            <p:cNvPr id="200" name="Straight Connector 199">
              <a:extLst>
                <a:ext uri="{FF2B5EF4-FFF2-40B4-BE49-F238E27FC236}">
                  <a16:creationId xmlns:a16="http://schemas.microsoft.com/office/drawing/2014/main" xmlns="" id="{D177B101-3CAE-46D5-98FC-93792349BC5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226609" y="6133027"/>
              <a:ext cx="182815" cy="0"/>
            </a:xfrm>
            <a:prstGeom prst="line">
              <a:avLst/>
            </a:prstGeom>
            <a:noFill/>
            <a:ln w="19050" cap="flat">
              <a:solidFill>
                <a:schemeClr val="accent6"/>
              </a:solidFill>
              <a:prstDash val="solid"/>
              <a:miter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cxnSp>
        <p:cxnSp>
          <p:nvCxnSpPr>
            <p:cNvPr id="201" name="Straight Connector 200">
              <a:extLst>
                <a:ext uri="{FF2B5EF4-FFF2-40B4-BE49-F238E27FC236}">
                  <a16:creationId xmlns:a16="http://schemas.microsoft.com/office/drawing/2014/main" xmlns="" id="{4C0149BE-D53F-439C-859C-FBB5963E973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47413" y="6134805"/>
              <a:ext cx="182815" cy="0"/>
            </a:xfrm>
            <a:prstGeom prst="line">
              <a:avLst/>
            </a:prstGeom>
            <a:noFill/>
            <a:ln w="19050" cap="flat">
              <a:solidFill>
                <a:schemeClr val="accent1"/>
              </a:solidFill>
              <a:prstDash val="solid"/>
              <a:miter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1699735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תוצאת תמונה עבור רואי בייג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300" y="257968"/>
            <a:ext cx="8508999" cy="6381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3618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תוצאת תמונה עבור ‪simple‬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2723" y="-269875"/>
            <a:ext cx="5372100" cy="537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תוצאת תמונה עבור ‪simple‬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7239" y="0"/>
            <a:ext cx="4751811" cy="2416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תוצאת תמונה עבור ‪simple‬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7765" y="-165100"/>
            <a:ext cx="2444235" cy="2395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תוצאת תמונה עבור ‪simple‬‏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7765" y="2235200"/>
            <a:ext cx="2444235" cy="2013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תוצאת תמונה עבור ‪simple‬‏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8773" y="4261653"/>
            <a:ext cx="5049650" cy="2583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תוצאת תמונה עבור ‪simple‬‏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383" y="2551529"/>
            <a:ext cx="3199779" cy="2550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תוצאת תמונה עבור ‪simple‬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76804"/>
            <a:ext cx="3047576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תוצאת תמונה עבור ‪simple‬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576" y="4775209"/>
            <a:ext cx="4071197" cy="207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1334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7D3EF67-E9A9-4E86-B808-BC203C6F0B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 fontScale="90000"/>
          </a:bodyPr>
          <a:lstStyle/>
          <a:p>
            <a:r>
              <a:rPr lang="en-GB" sz="2200" dirty="0"/>
              <a:t>Ticagrelor has a broad applicability, </a:t>
            </a:r>
            <a:r>
              <a:rPr lang="en-GB" sz="2200" dirty="0">
                <a:solidFill>
                  <a:schemeClr val="bg2">
                    <a:lumMod val="75000"/>
                  </a:schemeClr>
                </a:solidFill>
              </a:rPr>
              <a:t>whereas prasugrel can only be started </a:t>
            </a:r>
            <a:br>
              <a:rPr lang="en-GB" sz="2200" dirty="0">
                <a:solidFill>
                  <a:schemeClr val="bg2">
                    <a:lumMod val="75000"/>
                  </a:schemeClr>
                </a:solidFill>
              </a:rPr>
            </a:br>
            <a:r>
              <a:rPr lang="en-GB" sz="2200" dirty="0">
                <a:solidFill>
                  <a:schemeClr val="bg2">
                    <a:lumMod val="75000"/>
                  </a:schemeClr>
                </a:solidFill>
              </a:rPr>
              <a:t>after indication for PCI has been established, based on the absence of </a:t>
            </a:r>
            <a:br>
              <a:rPr lang="en-GB" sz="2200" dirty="0">
                <a:solidFill>
                  <a:schemeClr val="bg2">
                    <a:lumMod val="75000"/>
                  </a:schemeClr>
                </a:solidFill>
              </a:rPr>
            </a:br>
            <a:r>
              <a:rPr lang="en-GB" sz="2200" dirty="0">
                <a:solidFill>
                  <a:schemeClr val="bg2">
                    <a:lumMod val="75000"/>
                  </a:schemeClr>
                </a:solidFill>
              </a:rPr>
              <a:t>contraindications and known coronary anatomy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B288F278-7D39-47D6-BA59-7FA9806991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CC7432E5-F8E0-41AE-9A6B-AD730338B005}" type="slidenum">
              <a:rPr lang="en-US" smtClean="0">
                <a:solidFill>
                  <a:srgbClr val="000000"/>
                </a:solidFill>
              </a:rPr>
              <a:pPr defTabSz="914377"/>
              <a:t>44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="" xmlns:a16="http://schemas.microsoft.com/office/drawing/2014/main" id="{FAB0C9D2-C820-4697-B383-E77A1B34E3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sz="800" dirty="0"/>
              <a:t/>
            </a:r>
            <a:br>
              <a:rPr lang="en-GB" sz="800" dirty="0"/>
            </a:br>
            <a:r>
              <a:rPr lang="en-GB" sz="800" baseline="30000" dirty="0" err="1"/>
              <a:t>a</a:t>
            </a:r>
            <a:r>
              <a:rPr lang="en-GB" sz="800" dirty="0" err="1"/>
              <a:t>Contraindications</a:t>
            </a:r>
            <a:r>
              <a:rPr lang="en-GB" sz="800" dirty="0"/>
              <a:t> common to both agents: previous ICH, ongoing bleeds.</a:t>
            </a:r>
          </a:p>
          <a:p>
            <a:r>
              <a:rPr lang="en-US" sz="800" dirty="0"/>
              <a:t>ACS = acute coronary syndrome; </a:t>
            </a:r>
            <a:r>
              <a:rPr lang="en-GB" sz="800" dirty="0"/>
              <a:t>CABG = coronary artery bypass graft; ICH = intracranial haemorrhage; </a:t>
            </a:r>
            <a:br>
              <a:rPr lang="en-GB" sz="800" dirty="0"/>
            </a:br>
            <a:r>
              <a:rPr lang="en-GB" sz="800" dirty="0"/>
              <a:t>LD = loading dose; NSTE-ACS = non-ST-elevation acute coronary syndrome; OAP = oral antiplatelet; </a:t>
            </a:r>
            <a:br>
              <a:rPr lang="en-GB" sz="800" dirty="0"/>
            </a:br>
            <a:r>
              <a:rPr lang="en-US" sz="800" dirty="0"/>
              <a:t>PCI = percutaneous coronary intervention; </a:t>
            </a:r>
            <a:r>
              <a:rPr lang="en-GB" sz="800" dirty="0"/>
              <a:t>STEMI = ST-elevation myocardial infarction;</a:t>
            </a:r>
            <a:r>
              <a:rPr lang="en-US" sz="800" dirty="0"/>
              <a:t> </a:t>
            </a:r>
            <a:r>
              <a:rPr lang="en-GB" sz="800" dirty="0"/>
              <a:t>TIA = transient ischaemic attack; </a:t>
            </a:r>
            <a:br>
              <a:rPr lang="en-GB" sz="800" dirty="0"/>
            </a:br>
            <a:r>
              <a:rPr lang="en-GB" sz="800" dirty="0"/>
              <a:t>TRITON-TIMI 38 = Trial to Assess Improvement in Therapeutic Outcomes by Optimizing Platelet Inhibition with Prasugrel – </a:t>
            </a:r>
            <a:br>
              <a:rPr lang="en-GB" sz="800" dirty="0"/>
            </a:br>
            <a:r>
              <a:rPr lang="en-GB" sz="800" dirty="0"/>
              <a:t>Thrombolysis in Myocardial Infarction 38.</a:t>
            </a:r>
          </a:p>
          <a:p>
            <a:r>
              <a:rPr lang="en-GB" sz="800" dirty="0"/>
              <a:t>1. BRILIQUE Labelling information; 2. </a:t>
            </a:r>
            <a:r>
              <a:rPr lang="en-GB" sz="800" dirty="0" err="1"/>
              <a:t>Efient</a:t>
            </a:r>
            <a:r>
              <a:rPr lang="en-GB" sz="800" dirty="0"/>
              <a:t> Summary of Product Characteristics, Daiichi Sankyo EU GmbH,  </a:t>
            </a:r>
            <a:br>
              <a:rPr lang="en-GB" sz="800" dirty="0"/>
            </a:br>
            <a:r>
              <a:rPr lang="en-GB" sz="800" dirty="0"/>
              <a:t>December 2018; 3. Ibanez B et al. </a:t>
            </a:r>
            <a:r>
              <a:rPr lang="en-GB" sz="800" i="1" dirty="0"/>
              <a:t>Eur Heart J.</a:t>
            </a:r>
            <a:r>
              <a:rPr lang="en-GB" sz="800" dirty="0"/>
              <a:t> 2018;39:119–177; 4. </a:t>
            </a:r>
            <a:r>
              <a:rPr lang="en-GB" sz="800" dirty="0" err="1"/>
              <a:t>Valgimigli</a:t>
            </a:r>
            <a:r>
              <a:rPr lang="en-GB" sz="800" dirty="0"/>
              <a:t> M et al. </a:t>
            </a:r>
            <a:r>
              <a:rPr lang="en-GB" sz="800" i="1" dirty="0"/>
              <a:t>Eur Heart J.</a:t>
            </a:r>
            <a:r>
              <a:rPr lang="en-GB" sz="800" dirty="0"/>
              <a:t> 2018;39:213–260; </a:t>
            </a:r>
            <a:br>
              <a:rPr lang="en-GB" sz="800" dirty="0"/>
            </a:br>
            <a:r>
              <a:rPr lang="en-GB" sz="800" dirty="0"/>
              <a:t>5. </a:t>
            </a:r>
            <a:r>
              <a:rPr lang="en-GB" sz="800" dirty="0" err="1"/>
              <a:t>Roffi</a:t>
            </a:r>
            <a:r>
              <a:rPr lang="en-GB" sz="800" dirty="0"/>
              <a:t> M et al. </a:t>
            </a:r>
            <a:r>
              <a:rPr lang="en-GB" sz="800" i="1" dirty="0"/>
              <a:t>Eur Heart J.</a:t>
            </a:r>
            <a:r>
              <a:rPr lang="en-GB" sz="800" dirty="0"/>
              <a:t> 2016;37:267–315; 6. </a:t>
            </a:r>
            <a:r>
              <a:rPr lang="en-GB" sz="800" dirty="0" err="1"/>
              <a:t>Wiviott</a:t>
            </a:r>
            <a:r>
              <a:rPr lang="en-GB" sz="800" dirty="0"/>
              <a:t> SD et al. </a:t>
            </a:r>
            <a:r>
              <a:rPr lang="en-GB" sz="800" i="1" dirty="0"/>
              <a:t>N </a:t>
            </a:r>
            <a:r>
              <a:rPr lang="en-GB" sz="800" i="1" dirty="0" err="1"/>
              <a:t>Engl</a:t>
            </a:r>
            <a:r>
              <a:rPr lang="en-GB" sz="800" i="1" dirty="0"/>
              <a:t> J Med. </a:t>
            </a:r>
            <a:r>
              <a:rPr lang="en-GB" sz="800" dirty="0"/>
              <a:t>2007;357:2001–2015.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="" xmlns:a16="http://schemas.microsoft.com/office/drawing/2014/main" id="{653673E0-923E-4440-95AC-DA96B4FE8580}"/>
              </a:ext>
            </a:extLst>
          </p:cNvPr>
          <p:cNvSpPr/>
          <p:nvPr/>
        </p:nvSpPr>
        <p:spPr>
          <a:xfrm>
            <a:off x="717176" y="1270749"/>
            <a:ext cx="3307976" cy="384151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GB" b="1" dirty="0">
                <a:solidFill>
                  <a:srgbClr val="FFFFFF"/>
                </a:solidFill>
              </a:rPr>
              <a:t>Protocol for ticagrelor</a:t>
            </a:r>
            <a:r>
              <a:rPr lang="en-GB" b="1" baseline="30000" dirty="0">
                <a:solidFill>
                  <a:srgbClr val="FFFFFF"/>
                </a:solidFill>
              </a:rPr>
              <a:t>1</a:t>
            </a:r>
            <a:endParaRPr lang="en-GB" b="1" dirty="0">
              <a:solidFill>
                <a:srgbClr val="FFFFFF"/>
              </a:solidFill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="" xmlns:a16="http://schemas.microsoft.com/office/drawing/2014/main" id="{60454EA7-1CF0-4F77-A5D6-CCEB07A24313}"/>
              </a:ext>
            </a:extLst>
          </p:cNvPr>
          <p:cNvSpPr/>
          <p:nvPr/>
        </p:nvSpPr>
        <p:spPr>
          <a:xfrm>
            <a:off x="1308849" y="1809246"/>
            <a:ext cx="2124633" cy="384151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GB" b="1" dirty="0">
                <a:solidFill>
                  <a:srgbClr val="FFFFFF"/>
                </a:solidFill>
              </a:rPr>
              <a:t>ACS</a:t>
            </a:r>
            <a:r>
              <a:rPr lang="en-GB" b="1" baseline="30000" dirty="0">
                <a:solidFill>
                  <a:srgbClr val="FFFFFF"/>
                </a:solidFill>
              </a:rPr>
              <a:t>3–5</a:t>
            </a:r>
            <a:endParaRPr lang="en-GB" b="1" dirty="0">
              <a:solidFill>
                <a:srgbClr val="FFFFFF"/>
              </a:solidFill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="" xmlns:a16="http://schemas.microsoft.com/office/drawing/2014/main" id="{E00AB2DF-A847-45A3-877E-CAA5C0EF9328}"/>
              </a:ext>
            </a:extLst>
          </p:cNvPr>
          <p:cNvSpPr/>
          <p:nvPr/>
        </p:nvSpPr>
        <p:spPr>
          <a:xfrm>
            <a:off x="1308847" y="2347741"/>
            <a:ext cx="2124635" cy="2520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GB" sz="1400" dirty="0" err="1">
                <a:solidFill>
                  <a:srgbClr val="000000"/>
                </a:solidFill>
              </a:rPr>
              <a:t>Contraindications?</a:t>
            </a:r>
            <a:r>
              <a:rPr lang="en-GB" sz="1400" baseline="30000" dirty="0" err="1">
                <a:solidFill>
                  <a:srgbClr val="000000"/>
                </a:solidFill>
              </a:rPr>
              <a:t>a</a:t>
            </a:r>
            <a:endParaRPr lang="en-GB" sz="1400" baseline="30000" dirty="0">
              <a:solidFill>
                <a:srgbClr val="000000"/>
              </a:solidFill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="" xmlns:a16="http://schemas.microsoft.com/office/drawing/2014/main" id="{CB484212-9BC2-42EC-9605-4BAAB46A4AFE}"/>
              </a:ext>
            </a:extLst>
          </p:cNvPr>
          <p:cNvSpPr/>
          <p:nvPr/>
        </p:nvSpPr>
        <p:spPr>
          <a:xfrm>
            <a:off x="1308849" y="2754087"/>
            <a:ext cx="2124633" cy="64800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GB" sz="1400" dirty="0">
                <a:solidFill>
                  <a:srgbClr val="FFFFFF"/>
                </a:solidFill>
              </a:rPr>
              <a:t>Ticagrelor</a:t>
            </a:r>
          </a:p>
          <a:p>
            <a:pPr algn="ctr" defTabSz="914377"/>
            <a:r>
              <a:rPr lang="en-GB" sz="1400" dirty="0">
                <a:solidFill>
                  <a:srgbClr val="FFFFFF"/>
                </a:solidFill>
              </a:rPr>
              <a:t>LD: 2 x 90 mg</a:t>
            </a:r>
          </a:p>
          <a:p>
            <a:pPr algn="ctr" defTabSz="914377"/>
            <a:r>
              <a:rPr lang="en-GB" sz="1400" dirty="0">
                <a:solidFill>
                  <a:srgbClr val="FFFFFF"/>
                </a:solidFill>
              </a:rPr>
              <a:t>After: 90 mg BID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="" xmlns:a16="http://schemas.microsoft.com/office/drawing/2014/main" id="{02631FA4-A7A9-4E58-B18A-D5B51383DF39}"/>
              </a:ext>
            </a:extLst>
          </p:cNvPr>
          <p:cNvSpPr/>
          <p:nvPr/>
        </p:nvSpPr>
        <p:spPr>
          <a:xfrm>
            <a:off x="7483292" y="1270749"/>
            <a:ext cx="3307976" cy="384151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GB" b="1" dirty="0">
                <a:solidFill>
                  <a:srgbClr val="FFFFFF"/>
                </a:solidFill>
              </a:rPr>
              <a:t>Protocol for prasugrel</a:t>
            </a:r>
            <a:r>
              <a:rPr lang="en-GB" b="1" baseline="30000" dirty="0">
                <a:solidFill>
                  <a:srgbClr val="FFFFFF"/>
                </a:solidFill>
              </a:rPr>
              <a:t>2</a:t>
            </a:r>
            <a:endParaRPr lang="en-GB" b="1" dirty="0">
              <a:solidFill>
                <a:srgbClr val="FFFFFF"/>
              </a:solidFill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="" xmlns:a16="http://schemas.microsoft.com/office/drawing/2014/main" id="{6B38A829-2CB4-4643-9AA8-69612FAB49CA}"/>
              </a:ext>
            </a:extLst>
          </p:cNvPr>
          <p:cNvSpPr/>
          <p:nvPr/>
        </p:nvSpPr>
        <p:spPr>
          <a:xfrm>
            <a:off x="8074963" y="1809246"/>
            <a:ext cx="2124635" cy="384151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GB" b="1" dirty="0">
                <a:solidFill>
                  <a:srgbClr val="FFFFFF"/>
                </a:solidFill>
              </a:rPr>
              <a:t>ACS</a:t>
            </a:r>
            <a:r>
              <a:rPr lang="en-GB" b="1" baseline="30000" dirty="0">
                <a:solidFill>
                  <a:srgbClr val="FFFFFF"/>
                </a:solidFill>
              </a:rPr>
              <a:t>3–5</a:t>
            </a:r>
            <a:endParaRPr lang="en-GB" b="1" dirty="0">
              <a:solidFill>
                <a:srgbClr val="FFFFFF"/>
              </a:solidFill>
            </a:endParaRPr>
          </a:p>
        </p:txBody>
      </p:sp>
      <p:sp>
        <p:nvSpPr>
          <p:cNvPr id="26" name="Rectangle: Rounded Corners 25">
            <a:extLst>
              <a:ext uri="{FF2B5EF4-FFF2-40B4-BE49-F238E27FC236}">
                <a16:creationId xmlns="" xmlns:a16="http://schemas.microsoft.com/office/drawing/2014/main" id="{B53CAAD9-41BA-4EAE-9D4E-13C8F6BCC1E7}"/>
              </a:ext>
            </a:extLst>
          </p:cNvPr>
          <p:cNvSpPr/>
          <p:nvPr/>
        </p:nvSpPr>
        <p:spPr>
          <a:xfrm>
            <a:off x="8074963" y="2347741"/>
            <a:ext cx="2124635" cy="2520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GB" sz="1400" dirty="0">
                <a:solidFill>
                  <a:srgbClr val="000000"/>
                </a:solidFill>
              </a:rPr>
              <a:t>History of TIA/stroke?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="" xmlns:a16="http://schemas.microsoft.com/office/drawing/2014/main" id="{14FA0A9A-74BE-47CD-9EA2-922C14BE816A}"/>
              </a:ext>
            </a:extLst>
          </p:cNvPr>
          <p:cNvSpPr/>
          <p:nvPr/>
        </p:nvSpPr>
        <p:spPr>
          <a:xfrm>
            <a:off x="8074963" y="2754087"/>
            <a:ext cx="2124635" cy="2520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GB" sz="1400" dirty="0">
                <a:solidFill>
                  <a:srgbClr val="000000"/>
                </a:solidFill>
              </a:rPr>
              <a:t>Need for CABG?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="" xmlns:a16="http://schemas.microsoft.com/office/drawing/2014/main" id="{611FA6F3-44F9-4AA8-B856-2C4167528957}"/>
              </a:ext>
            </a:extLst>
          </p:cNvPr>
          <p:cNvSpPr/>
          <p:nvPr/>
        </p:nvSpPr>
        <p:spPr>
          <a:xfrm>
            <a:off x="8074963" y="3160433"/>
            <a:ext cx="2124635" cy="2520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GB" sz="1400" dirty="0">
                <a:solidFill>
                  <a:srgbClr val="000000"/>
                </a:solidFill>
              </a:rPr>
              <a:t>Treat non-invasively?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="" xmlns:a16="http://schemas.microsoft.com/office/drawing/2014/main" id="{4227CBF9-215B-45F1-A119-AD200C1E1C70}"/>
              </a:ext>
            </a:extLst>
          </p:cNvPr>
          <p:cNvSpPr/>
          <p:nvPr/>
        </p:nvSpPr>
        <p:spPr>
          <a:xfrm>
            <a:off x="8074963" y="3566779"/>
            <a:ext cx="2124635" cy="2520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GB" sz="1400" dirty="0">
                <a:solidFill>
                  <a:srgbClr val="000000"/>
                </a:solidFill>
              </a:rPr>
              <a:t>Weight &lt;60 kg?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="" xmlns:a16="http://schemas.microsoft.com/office/drawing/2014/main" id="{CBA92E46-AA9A-458D-9040-960E3C861A74}"/>
              </a:ext>
            </a:extLst>
          </p:cNvPr>
          <p:cNvSpPr/>
          <p:nvPr/>
        </p:nvSpPr>
        <p:spPr>
          <a:xfrm>
            <a:off x="8074963" y="3973125"/>
            <a:ext cx="2124635" cy="2520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GB" sz="1400" dirty="0">
                <a:solidFill>
                  <a:srgbClr val="000000"/>
                </a:solidFill>
              </a:rPr>
              <a:t>Age ≥75 years?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="" xmlns:a16="http://schemas.microsoft.com/office/drawing/2014/main" id="{99933468-5E20-456F-B568-AB4363A1795D}"/>
              </a:ext>
            </a:extLst>
          </p:cNvPr>
          <p:cNvSpPr/>
          <p:nvPr/>
        </p:nvSpPr>
        <p:spPr>
          <a:xfrm>
            <a:off x="8074963" y="4379471"/>
            <a:ext cx="2124635" cy="4320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GB" sz="1400" dirty="0">
                <a:solidFill>
                  <a:srgbClr val="000000"/>
                </a:solidFill>
              </a:rPr>
              <a:t>Pre-treatment with </a:t>
            </a:r>
            <a:r>
              <a:rPr lang="en-GB" sz="1400" dirty="0" err="1">
                <a:solidFill>
                  <a:srgbClr val="000000"/>
                </a:solidFill>
              </a:rPr>
              <a:t>clopidogrel</a:t>
            </a:r>
            <a:r>
              <a:rPr lang="en-GB" sz="1400" dirty="0">
                <a:solidFill>
                  <a:srgbClr val="000000"/>
                </a:solidFill>
              </a:rPr>
              <a:t>?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="" xmlns:a16="http://schemas.microsoft.com/office/drawing/2014/main" id="{83B28EC2-5C28-413C-B64E-416A0D8D6BBC}"/>
              </a:ext>
            </a:extLst>
          </p:cNvPr>
          <p:cNvSpPr/>
          <p:nvPr/>
        </p:nvSpPr>
        <p:spPr>
          <a:xfrm>
            <a:off x="8074963" y="4965817"/>
            <a:ext cx="2124635" cy="2520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GB" sz="1400" dirty="0">
                <a:solidFill>
                  <a:srgbClr val="000000"/>
                </a:solidFill>
              </a:rPr>
              <a:t>Type of ACS?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="" xmlns:a16="http://schemas.microsoft.com/office/drawing/2014/main" id="{126835E6-DCB1-4938-9934-434D305B79F0}"/>
              </a:ext>
            </a:extLst>
          </p:cNvPr>
          <p:cNvSpPr/>
          <p:nvPr/>
        </p:nvSpPr>
        <p:spPr>
          <a:xfrm>
            <a:off x="6329087" y="4965817"/>
            <a:ext cx="1580029" cy="252000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GB" sz="1400" b="1" dirty="0">
                <a:solidFill>
                  <a:srgbClr val="FFFFFF"/>
                </a:solidFill>
              </a:rPr>
              <a:t>STEMI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="" xmlns:a16="http://schemas.microsoft.com/office/drawing/2014/main" id="{986A2501-76B2-4CDE-9730-E0E8E57247B1}"/>
              </a:ext>
            </a:extLst>
          </p:cNvPr>
          <p:cNvSpPr/>
          <p:nvPr/>
        </p:nvSpPr>
        <p:spPr>
          <a:xfrm>
            <a:off x="10365446" y="4965817"/>
            <a:ext cx="1580029" cy="252000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GB" sz="1400" b="1" dirty="0">
                <a:solidFill>
                  <a:srgbClr val="FFFFFF"/>
                </a:solidFill>
              </a:rPr>
              <a:t>NSTE-ACS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="" xmlns:a16="http://schemas.microsoft.com/office/drawing/2014/main" id="{70C013FF-A6E0-47ED-AA36-741707C057B1}"/>
              </a:ext>
            </a:extLst>
          </p:cNvPr>
          <p:cNvSpPr/>
          <p:nvPr/>
        </p:nvSpPr>
        <p:spPr>
          <a:xfrm>
            <a:off x="6329087" y="5372163"/>
            <a:ext cx="2339784" cy="4320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GB" sz="1400" dirty="0" err="1">
                <a:solidFill>
                  <a:srgbClr val="000000"/>
                </a:solidFill>
              </a:rPr>
              <a:t>Contraindications?</a:t>
            </a:r>
            <a:r>
              <a:rPr lang="en-GB" sz="1400" baseline="30000" dirty="0" err="1">
                <a:solidFill>
                  <a:srgbClr val="000000"/>
                </a:solidFill>
              </a:rPr>
              <a:t>a</a:t>
            </a:r>
            <a:endParaRPr lang="en-GB" sz="1400" baseline="30000" dirty="0">
              <a:solidFill>
                <a:srgbClr val="000000"/>
              </a:solidFill>
            </a:endParaRPr>
          </a:p>
        </p:txBody>
      </p:sp>
      <p:sp>
        <p:nvSpPr>
          <p:cNvPr id="36" name="Rectangle: Rounded Corners 35">
            <a:extLst>
              <a:ext uri="{FF2B5EF4-FFF2-40B4-BE49-F238E27FC236}">
                <a16:creationId xmlns="" xmlns:a16="http://schemas.microsoft.com/office/drawing/2014/main" id="{C9912179-AA4F-4E98-89C9-12264A03982A}"/>
              </a:ext>
            </a:extLst>
          </p:cNvPr>
          <p:cNvSpPr/>
          <p:nvPr/>
        </p:nvSpPr>
        <p:spPr>
          <a:xfrm>
            <a:off x="9206758" y="5372163"/>
            <a:ext cx="2738717" cy="4320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GB" sz="1400" dirty="0">
                <a:solidFill>
                  <a:srgbClr val="000000"/>
                </a:solidFill>
              </a:rPr>
              <a:t>Is the coronary anatomy unknown?</a:t>
            </a:r>
          </a:p>
        </p:txBody>
      </p:sp>
      <p:sp>
        <p:nvSpPr>
          <p:cNvPr id="37" name="Rectangle: Rounded Corners 36">
            <a:extLst>
              <a:ext uri="{FF2B5EF4-FFF2-40B4-BE49-F238E27FC236}">
                <a16:creationId xmlns="" xmlns:a16="http://schemas.microsoft.com/office/drawing/2014/main" id="{06C21057-0848-4573-A946-50B6F6E28AF6}"/>
              </a:ext>
            </a:extLst>
          </p:cNvPr>
          <p:cNvSpPr/>
          <p:nvPr/>
        </p:nvSpPr>
        <p:spPr>
          <a:xfrm>
            <a:off x="8345475" y="5958515"/>
            <a:ext cx="3600000" cy="6480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GB" sz="1400" dirty="0">
                <a:solidFill>
                  <a:srgbClr val="000000"/>
                </a:solidFill>
              </a:rPr>
              <a:t>This was not examined in TRITON-TIMI 38 and is not recommended in </a:t>
            </a:r>
            <a:br>
              <a:rPr lang="en-GB" sz="1400" dirty="0">
                <a:solidFill>
                  <a:srgbClr val="000000"/>
                </a:solidFill>
              </a:rPr>
            </a:br>
            <a:r>
              <a:rPr lang="en-GB" sz="1400" dirty="0">
                <a:solidFill>
                  <a:srgbClr val="000000"/>
                </a:solidFill>
              </a:rPr>
              <a:t>NSTE-ACS guidelines</a:t>
            </a:r>
            <a:r>
              <a:rPr lang="en-GB" sz="1400" baseline="30000" dirty="0">
                <a:solidFill>
                  <a:srgbClr val="000000"/>
                </a:solidFill>
              </a:rPr>
              <a:t>4–6</a:t>
            </a:r>
            <a:endParaRPr lang="en-GB" sz="1400" dirty="0">
              <a:solidFill>
                <a:srgbClr val="000000"/>
              </a:solidFill>
            </a:endParaRPr>
          </a:p>
        </p:txBody>
      </p:sp>
      <p:sp>
        <p:nvSpPr>
          <p:cNvPr id="38" name="Rectangle: Rounded Corners 37">
            <a:extLst>
              <a:ext uri="{FF2B5EF4-FFF2-40B4-BE49-F238E27FC236}">
                <a16:creationId xmlns="" xmlns:a16="http://schemas.microsoft.com/office/drawing/2014/main" id="{1DABED4F-F5B3-4E83-8610-DAFCC73A848B}"/>
              </a:ext>
            </a:extLst>
          </p:cNvPr>
          <p:cNvSpPr/>
          <p:nvPr/>
        </p:nvSpPr>
        <p:spPr>
          <a:xfrm>
            <a:off x="6329087" y="5958515"/>
            <a:ext cx="1846800" cy="648000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GB" sz="1400" dirty="0">
                <a:solidFill>
                  <a:srgbClr val="FFFFFF"/>
                </a:solidFill>
              </a:rPr>
              <a:t>Prasugrel</a:t>
            </a:r>
          </a:p>
          <a:p>
            <a:pPr algn="ctr" defTabSz="914377"/>
            <a:r>
              <a:rPr lang="en-GB" sz="1400" dirty="0">
                <a:solidFill>
                  <a:srgbClr val="FFFFFF"/>
                </a:solidFill>
              </a:rPr>
              <a:t>LD: 6 x 10 mg</a:t>
            </a:r>
          </a:p>
          <a:p>
            <a:pPr algn="ctr" defTabSz="914377"/>
            <a:r>
              <a:rPr lang="en-GB" sz="1400" dirty="0">
                <a:solidFill>
                  <a:srgbClr val="FFFFFF"/>
                </a:solidFill>
              </a:rPr>
              <a:t>After: 10 mg QD</a:t>
            </a: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="" xmlns:a16="http://schemas.microsoft.com/office/drawing/2014/main" id="{1644C4CB-9A6C-4E7A-8F24-AE4B287C7EB4}"/>
              </a:ext>
            </a:extLst>
          </p:cNvPr>
          <p:cNvCxnSpPr>
            <a:cxnSpLocks/>
            <a:stCxn id="12" idx="2"/>
            <a:endCxn id="17" idx="0"/>
          </p:cNvCxnSpPr>
          <p:nvPr/>
        </p:nvCxnSpPr>
        <p:spPr>
          <a:xfrm>
            <a:off x="2371164" y="1654900"/>
            <a:ext cx="2" cy="154346"/>
          </a:xfrm>
          <a:prstGeom prst="straightConnector1">
            <a:avLst/>
          </a:prstGeom>
          <a:ln w="12700">
            <a:solidFill>
              <a:srgbClr val="FF6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="" xmlns:a16="http://schemas.microsoft.com/office/drawing/2014/main" id="{98264EA7-013F-4EDC-A169-6B3B67240640}"/>
              </a:ext>
            </a:extLst>
          </p:cNvPr>
          <p:cNvCxnSpPr>
            <a:cxnSpLocks/>
            <a:stCxn id="17" idx="2"/>
            <a:endCxn id="20" idx="0"/>
          </p:cNvCxnSpPr>
          <p:nvPr/>
        </p:nvCxnSpPr>
        <p:spPr>
          <a:xfrm flipH="1">
            <a:off x="2371165" y="2193397"/>
            <a:ext cx="1" cy="154344"/>
          </a:xfrm>
          <a:prstGeom prst="straightConnector1">
            <a:avLst/>
          </a:prstGeom>
          <a:ln w="12700">
            <a:solidFill>
              <a:srgbClr val="FF6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="" xmlns:a16="http://schemas.microsoft.com/office/drawing/2014/main" id="{86BFD8AC-CED9-409C-A5C4-4596CF16EA5C}"/>
              </a:ext>
            </a:extLst>
          </p:cNvPr>
          <p:cNvCxnSpPr>
            <a:cxnSpLocks/>
            <a:stCxn id="20" idx="2"/>
            <a:endCxn id="21" idx="0"/>
          </p:cNvCxnSpPr>
          <p:nvPr/>
        </p:nvCxnSpPr>
        <p:spPr>
          <a:xfrm>
            <a:off x="2371165" y="2599741"/>
            <a:ext cx="1" cy="154346"/>
          </a:xfrm>
          <a:prstGeom prst="straightConnector1">
            <a:avLst/>
          </a:prstGeom>
          <a:ln w="12700">
            <a:solidFill>
              <a:srgbClr val="FF6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="" xmlns:a16="http://schemas.microsoft.com/office/drawing/2014/main" id="{238CB9C6-E5FF-4FDB-B867-35F01C25307A}"/>
              </a:ext>
            </a:extLst>
          </p:cNvPr>
          <p:cNvCxnSpPr>
            <a:cxnSpLocks/>
            <a:stCxn id="24" idx="2"/>
            <a:endCxn id="25" idx="0"/>
          </p:cNvCxnSpPr>
          <p:nvPr/>
        </p:nvCxnSpPr>
        <p:spPr>
          <a:xfrm>
            <a:off x="9137280" y="1654900"/>
            <a:ext cx="1" cy="154346"/>
          </a:xfrm>
          <a:prstGeom prst="straightConnector1">
            <a:avLst/>
          </a:prstGeom>
          <a:ln w="12700">
            <a:solidFill>
              <a:srgbClr val="FF6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="" xmlns:a16="http://schemas.microsoft.com/office/drawing/2014/main" id="{AA774D24-1626-44EA-8072-A12406DEB8BD}"/>
              </a:ext>
            </a:extLst>
          </p:cNvPr>
          <p:cNvCxnSpPr>
            <a:cxnSpLocks/>
            <a:stCxn id="25" idx="2"/>
            <a:endCxn id="26" idx="0"/>
          </p:cNvCxnSpPr>
          <p:nvPr/>
        </p:nvCxnSpPr>
        <p:spPr>
          <a:xfrm>
            <a:off x="9137281" y="2193397"/>
            <a:ext cx="0" cy="154344"/>
          </a:xfrm>
          <a:prstGeom prst="line">
            <a:avLst/>
          </a:prstGeom>
          <a:ln w="1270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="" xmlns:a16="http://schemas.microsoft.com/office/drawing/2014/main" id="{BB083FA9-3C78-4D91-9F01-39D457B8A850}"/>
              </a:ext>
            </a:extLst>
          </p:cNvPr>
          <p:cNvCxnSpPr/>
          <p:nvPr/>
        </p:nvCxnSpPr>
        <p:spPr>
          <a:xfrm>
            <a:off x="9137280" y="2599741"/>
            <a:ext cx="0" cy="154347"/>
          </a:xfrm>
          <a:prstGeom prst="line">
            <a:avLst/>
          </a:prstGeom>
          <a:ln w="1270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="" xmlns:a16="http://schemas.microsoft.com/office/drawing/2014/main" id="{4EDE81A9-F36F-465B-99D3-248E322FC412}"/>
              </a:ext>
            </a:extLst>
          </p:cNvPr>
          <p:cNvCxnSpPr/>
          <p:nvPr/>
        </p:nvCxnSpPr>
        <p:spPr>
          <a:xfrm>
            <a:off x="9137280" y="3006087"/>
            <a:ext cx="0" cy="154347"/>
          </a:xfrm>
          <a:prstGeom prst="line">
            <a:avLst/>
          </a:prstGeom>
          <a:ln w="1270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="" xmlns:a16="http://schemas.microsoft.com/office/drawing/2014/main" id="{5A435176-2F10-4098-BEED-134E73A825C9}"/>
              </a:ext>
            </a:extLst>
          </p:cNvPr>
          <p:cNvCxnSpPr/>
          <p:nvPr/>
        </p:nvCxnSpPr>
        <p:spPr>
          <a:xfrm>
            <a:off x="9137280" y="3412433"/>
            <a:ext cx="0" cy="154347"/>
          </a:xfrm>
          <a:prstGeom prst="line">
            <a:avLst/>
          </a:prstGeom>
          <a:ln w="1270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="" xmlns:a16="http://schemas.microsoft.com/office/drawing/2014/main" id="{5D30E35C-FFB4-4D9F-870B-5DC3195F85A5}"/>
              </a:ext>
            </a:extLst>
          </p:cNvPr>
          <p:cNvCxnSpPr/>
          <p:nvPr/>
        </p:nvCxnSpPr>
        <p:spPr>
          <a:xfrm>
            <a:off x="9137280" y="3818779"/>
            <a:ext cx="0" cy="154347"/>
          </a:xfrm>
          <a:prstGeom prst="line">
            <a:avLst/>
          </a:prstGeom>
          <a:ln w="1270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="" xmlns:a16="http://schemas.microsoft.com/office/drawing/2014/main" id="{71976905-9359-4DDA-9F8F-AD4271353F37}"/>
              </a:ext>
            </a:extLst>
          </p:cNvPr>
          <p:cNvCxnSpPr/>
          <p:nvPr/>
        </p:nvCxnSpPr>
        <p:spPr>
          <a:xfrm>
            <a:off x="9137280" y="4225125"/>
            <a:ext cx="0" cy="154347"/>
          </a:xfrm>
          <a:prstGeom prst="line">
            <a:avLst/>
          </a:prstGeom>
          <a:ln w="1270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="" xmlns:a16="http://schemas.microsoft.com/office/drawing/2014/main" id="{17A60C66-CA79-4374-A33B-B5FAF2AE2143}"/>
              </a:ext>
            </a:extLst>
          </p:cNvPr>
          <p:cNvCxnSpPr/>
          <p:nvPr/>
        </p:nvCxnSpPr>
        <p:spPr>
          <a:xfrm>
            <a:off x="9137280" y="4811471"/>
            <a:ext cx="0" cy="154347"/>
          </a:xfrm>
          <a:prstGeom prst="straightConnector1">
            <a:avLst/>
          </a:prstGeom>
          <a:ln w="12700">
            <a:solidFill>
              <a:srgbClr val="FF6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="" xmlns:a16="http://schemas.microsoft.com/office/drawing/2014/main" id="{21749A05-EE73-4CC6-B3D5-22570A6FA477}"/>
              </a:ext>
            </a:extLst>
          </p:cNvPr>
          <p:cNvCxnSpPr/>
          <p:nvPr/>
        </p:nvCxnSpPr>
        <p:spPr>
          <a:xfrm>
            <a:off x="10199597" y="5091817"/>
            <a:ext cx="165848" cy="0"/>
          </a:xfrm>
          <a:prstGeom prst="straightConnector1">
            <a:avLst/>
          </a:prstGeom>
          <a:ln w="12700">
            <a:solidFill>
              <a:srgbClr val="FF6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="" xmlns:a16="http://schemas.microsoft.com/office/drawing/2014/main" id="{7789E38F-7A34-4478-8252-D7A880E65560}"/>
              </a:ext>
            </a:extLst>
          </p:cNvPr>
          <p:cNvCxnSpPr/>
          <p:nvPr/>
        </p:nvCxnSpPr>
        <p:spPr>
          <a:xfrm flipH="1">
            <a:off x="7909115" y="5091817"/>
            <a:ext cx="165848" cy="0"/>
          </a:xfrm>
          <a:prstGeom prst="straightConnector1">
            <a:avLst/>
          </a:prstGeom>
          <a:ln w="12700">
            <a:solidFill>
              <a:srgbClr val="FF6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="" xmlns:a16="http://schemas.microsoft.com/office/drawing/2014/main" id="{27FC2AD9-8B2D-4ABD-B859-8540C1EA8ED1}"/>
              </a:ext>
            </a:extLst>
          </p:cNvPr>
          <p:cNvCxnSpPr/>
          <p:nvPr/>
        </p:nvCxnSpPr>
        <p:spPr>
          <a:xfrm flipH="1">
            <a:off x="11155461" y="5217817"/>
            <a:ext cx="1" cy="154347"/>
          </a:xfrm>
          <a:prstGeom prst="straightConnector1">
            <a:avLst/>
          </a:prstGeom>
          <a:ln w="12700">
            <a:solidFill>
              <a:srgbClr val="FF6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>
            <a:extLst>
              <a:ext uri="{FF2B5EF4-FFF2-40B4-BE49-F238E27FC236}">
                <a16:creationId xmlns="" xmlns:a16="http://schemas.microsoft.com/office/drawing/2014/main" id="{957164DF-043A-401A-9604-6F9C3B86F40B}"/>
              </a:ext>
            </a:extLst>
          </p:cNvPr>
          <p:cNvCxnSpPr/>
          <p:nvPr/>
        </p:nvCxnSpPr>
        <p:spPr>
          <a:xfrm>
            <a:off x="7088967" y="5804165"/>
            <a:ext cx="0" cy="154351"/>
          </a:xfrm>
          <a:prstGeom prst="straightConnector1">
            <a:avLst/>
          </a:prstGeom>
          <a:ln w="12700">
            <a:solidFill>
              <a:srgbClr val="FF6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="" xmlns:a16="http://schemas.microsoft.com/office/drawing/2014/main" id="{3CB63BEC-B389-4CDB-B85A-6E658D0C9593}"/>
              </a:ext>
            </a:extLst>
          </p:cNvPr>
          <p:cNvCxnSpPr>
            <a:cxnSpLocks/>
          </p:cNvCxnSpPr>
          <p:nvPr/>
        </p:nvCxnSpPr>
        <p:spPr>
          <a:xfrm flipH="1">
            <a:off x="8668871" y="5588163"/>
            <a:ext cx="537888" cy="0"/>
          </a:xfrm>
          <a:prstGeom prst="straightConnector1">
            <a:avLst/>
          </a:prstGeom>
          <a:ln w="12700">
            <a:solidFill>
              <a:srgbClr val="FF6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="" xmlns:a16="http://schemas.microsoft.com/office/drawing/2014/main" id="{DD693D48-7ED6-4DEA-A027-13803858BCE3}"/>
              </a:ext>
            </a:extLst>
          </p:cNvPr>
          <p:cNvCxnSpPr/>
          <p:nvPr/>
        </p:nvCxnSpPr>
        <p:spPr>
          <a:xfrm>
            <a:off x="11155459" y="5804165"/>
            <a:ext cx="0" cy="154351"/>
          </a:xfrm>
          <a:prstGeom prst="straightConnector1">
            <a:avLst/>
          </a:prstGeom>
          <a:ln w="12700">
            <a:solidFill>
              <a:srgbClr val="FF6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Rectangle: Rounded Corners 78">
            <a:extLst>
              <a:ext uri="{FF2B5EF4-FFF2-40B4-BE49-F238E27FC236}">
                <a16:creationId xmlns="" xmlns:a16="http://schemas.microsoft.com/office/drawing/2014/main" id="{67A9D000-7978-4652-A81D-CC9913F7D428}"/>
              </a:ext>
            </a:extLst>
          </p:cNvPr>
          <p:cNvSpPr/>
          <p:nvPr/>
        </p:nvSpPr>
        <p:spPr>
          <a:xfrm>
            <a:off x="4089029" y="2352914"/>
            <a:ext cx="1846729" cy="1049173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GB" sz="14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Consider an alternative OAP</a:t>
            </a:r>
          </a:p>
        </p:txBody>
      </p:sp>
      <p:cxnSp>
        <p:nvCxnSpPr>
          <p:cNvPr id="81" name="Straight Arrow Connector 80">
            <a:extLst>
              <a:ext uri="{FF2B5EF4-FFF2-40B4-BE49-F238E27FC236}">
                <a16:creationId xmlns="" xmlns:a16="http://schemas.microsoft.com/office/drawing/2014/main" id="{32BA76C3-2A63-4675-993E-E47836571B2F}"/>
              </a:ext>
            </a:extLst>
          </p:cNvPr>
          <p:cNvCxnSpPr>
            <a:cxnSpLocks/>
            <a:stCxn id="20" idx="3"/>
          </p:cNvCxnSpPr>
          <p:nvPr/>
        </p:nvCxnSpPr>
        <p:spPr>
          <a:xfrm>
            <a:off x="3433482" y="2473741"/>
            <a:ext cx="655546" cy="2"/>
          </a:xfrm>
          <a:prstGeom prst="straightConnector1">
            <a:avLst/>
          </a:prstGeom>
          <a:ln w="12700">
            <a:solidFill>
              <a:srgbClr val="FF6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>
            <a:extLst>
              <a:ext uri="{FF2B5EF4-FFF2-40B4-BE49-F238E27FC236}">
                <a16:creationId xmlns="" xmlns:a16="http://schemas.microsoft.com/office/drawing/2014/main" id="{0EC6A72D-9DDD-4058-B80B-ED48A8FED86A}"/>
              </a:ext>
            </a:extLst>
          </p:cNvPr>
          <p:cNvCxnSpPr>
            <a:cxnSpLocks/>
            <a:stCxn id="26" idx="1"/>
          </p:cNvCxnSpPr>
          <p:nvPr/>
        </p:nvCxnSpPr>
        <p:spPr>
          <a:xfrm flipH="1" flipV="1">
            <a:off x="5923803" y="2472019"/>
            <a:ext cx="2151160" cy="1722"/>
          </a:xfrm>
          <a:prstGeom prst="straightConnector1">
            <a:avLst/>
          </a:prstGeom>
          <a:ln w="12700">
            <a:solidFill>
              <a:srgbClr val="FF6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>
            <a:extLst>
              <a:ext uri="{FF2B5EF4-FFF2-40B4-BE49-F238E27FC236}">
                <a16:creationId xmlns="" xmlns:a16="http://schemas.microsoft.com/office/drawing/2014/main" id="{4345CB56-1D2F-4AEC-A1C6-4C6B50B9CFFE}"/>
              </a:ext>
            </a:extLst>
          </p:cNvPr>
          <p:cNvCxnSpPr>
            <a:cxnSpLocks/>
            <a:stCxn id="27" idx="1"/>
          </p:cNvCxnSpPr>
          <p:nvPr/>
        </p:nvCxnSpPr>
        <p:spPr>
          <a:xfrm flipH="1" flipV="1">
            <a:off x="5935755" y="2877499"/>
            <a:ext cx="2139208" cy="2588"/>
          </a:xfrm>
          <a:prstGeom prst="straightConnector1">
            <a:avLst/>
          </a:prstGeom>
          <a:ln w="12700">
            <a:solidFill>
              <a:srgbClr val="FF6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>
            <a:extLst>
              <a:ext uri="{FF2B5EF4-FFF2-40B4-BE49-F238E27FC236}">
                <a16:creationId xmlns="" xmlns:a16="http://schemas.microsoft.com/office/drawing/2014/main" id="{F720AC33-B6F7-4E56-AB86-80E93D7CF672}"/>
              </a:ext>
            </a:extLst>
          </p:cNvPr>
          <p:cNvCxnSpPr>
            <a:cxnSpLocks/>
            <a:stCxn id="28" idx="1"/>
          </p:cNvCxnSpPr>
          <p:nvPr/>
        </p:nvCxnSpPr>
        <p:spPr>
          <a:xfrm flipH="1">
            <a:off x="5923803" y="3286433"/>
            <a:ext cx="2151160" cy="0"/>
          </a:xfrm>
          <a:prstGeom prst="straightConnector1">
            <a:avLst/>
          </a:prstGeom>
          <a:ln w="12700">
            <a:solidFill>
              <a:srgbClr val="FF6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Rectangle: Rounded Corners 87">
            <a:extLst>
              <a:ext uri="{FF2B5EF4-FFF2-40B4-BE49-F238E27FC236}">
                <a16:creationId xmlns="" xmlns:a16="http://schemas.microsoft.com/office/drawing/2014/main" id="{3C251905-4677-44AD-99DC-2EB57A0B32BE}"/>
              </a:ext>
            </a:extLst>
          </p:cNvPr>
          <p:cNvSpPr/>
          <p:nvPr/>
        </p:nvSpPr>
        <p:spPr>
          <a:xfrm>
            <a:off x="4077076" y="3560467"/>
            <a:ext cx="1846729" cy="66466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GB" sz="14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Consider an alternative OAP or reduce the dose</a:t>
            </a:r>
          </a:p>
        </p:txBody>
      </p:sp>
      <p:cxnSp>
        <p:nvCxnSpPr>
          <p:cNvPr id="90" name="Straight Arrow Connector 89">
            <a:extLst>
              <a:ext uri="{FF2B5EF4-FFF2-40B4-BE49-F238E27FC236}">
                <a16:creationId xmlns="" xmlns:a16="http://schemas.microsoft.com/office/drawing/2014/main" id="{71336224-DCD3-4555-A884-3CEA785EFBD8}"/>
              </a:ext>
            </a:extLst>
          </p:cNvPr>
          <p:cNvCxnSpPr>
            <a:cxnSpLocks/>
            <a:stCxn id="29" idx="1"/>
          </p:cNvCxnSpPr>
          <p:nvPr/>
        </p:nvCxnSpPr>
        <p:spPr>
          <a:xfrm flipH="1">
            <a:off x="5923803" y="3692779"/>
            <a:ext cx="2151160" cy="0"/>
          </a:xfrm>
          <a:prstGeom prst="straightConnector1">
            <a:avLst/>
          </a:prstGeom>
          <a:ln w="12700">
            <a:solidFill>
              <a:srgbClr val="FF6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>
            <a:extLst>
              <a:ext uri="{FF2B5EF4-FFF2-40B4-BE49-F238E27FC236}">
                <a16:creationId xmlns="" xmlns:a16="http://schemas.microsoft.com/office/drawing/2014/main" id="{98FA625D-1CFF-423B-8262-178368943340}"/>
              </a:ext>
            </a:extLst>
          </p:cNvPr>
          <p:cNvCxnSpPr>
            <a:cxnSpLocks/>
            <a:stCxn id="30" idx="1"/>
          </p:cNvCxnSpPr>
          <p:nvPr/>
        </p:nvCxnSpPr>
        <p:spPr>
          <a:xfrm flipH="1">
            <a:off x="5923803" y="4099125"/>
            <a:ext cx="2151160" cy="0"/>
          </a:xfrm>
          <a:prstGeom prst="straightConnector1">
            <a:avLst/>
          </a:prstGeom>
          <a:ln w="12700">
            <a:solidFill>
              <a:srgbClr val="FF6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Rectangle: Rounded Corners 92">
            <a:extLst>
              <a:ext uri="{FF2B5EF4-FFF2-40B4-BE49-F238E27FC236}">
                <a16:creationId xmlns="" xmlns:a16="http://schemas.microsoft.com/office/drawing/2014/main" id="{BA1C7AA0-6463-4CF3-B2DE-BBD6CE1BA432}"/>
              </a:ext>
            </a:extLst>
          </p:cNvPr>
          <p:cNvSpPr/>
          <p:nvPr/>
        </p:nvSpPr>
        <p:spPr>
          <a:xfrm>
            <a:off x="4089028" y="4379471"/>
            <a:ext cx="1846729" cy="4320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GB" sz="14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Not evaluated in TRITON-TIMI 38</a:t>
            </a:r>
            <a:r>
              <a:rPr lang="en-GB" sz="1400" baseline="300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6</a:t>
            </a:r>
            <a:endParaRPr lang="en-GB" sz="1400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cxnSp>
        <p:nvCxnSpPr>
          <p:cNvPr id="95" name="Straight Arrow Connector 94">
            <a:extLst>
              <a:ext uri="{FF2B5EF4-FFF2-40B4-BE49-F238E27FC236}">
                <a16:creationId xmlns="" xmlns:a16="http://schemas.microsoft.com/office/drawing/2014/main" id="{13D2F744-1B21-47BD-9EFC-092F8AE3CAFB}"/>
              </a:ext>
            </a:extLst>
          </p:cNvPr>
          <p:cNvCxnSpPr>
            <a:cxnSpLocks/>
            <a:stCxn id="31" idx="1"/>
          </p:cNvCxnSpPr>
          <p:nvPr/>
        </p:nvCxnSpPr>
        <p:spPr>
          <a:xfrm flipH="1">
            <a:off x="5935755" y="4595471"/>
            <a:ext cx="2139208" cy="0"/>
          </a:xfrm>
          <a:prstGeom prst="straightConnector1">
            <a:avLst/>
          </a:prstGeom>
          <a:ln w="12700">
            <a:solidFill>
              <a:srgbClr val="FF6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Rectangle: Rounded Corners 101">
            <a:extLst>
              <a:ext uri="{FF2B5EF4-FFF2-40B4-BE49-F238E27FC236}">
                <a16:creationId xmlns="" xmlns:a16="http://schemas.microsoft.com/office/drawing/2014/main" id="{801EF6AD-1FFE-4A41-95C5-7CABA00DCDC0}"/>
              </a:ext>
            </a:extLst>
          </p:cNvPr>
          <p:cNvSpPr/>
          <p:nvPr/>
        </p:nvSpPr>
        <p:spPr>
          <a:xfrm>
            <a:off x="4077074" y="5374733"/>
            <a:ext cx="1846729" cy="4320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GB" sz="14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Consider an alternative OAP</a:t>
            </a:r>
          </a:p>
        </p:txBody>
      </p:sp>
      <p:cxnSp>
        <p:nvCxnSpPr>
          <p:cNvPr id="104" name="Straight Arrow Connector 103">
            <a:extLst>
              <a:ext uri="{FF2B5EF4-FFF2-40B4-BE49-F238E27FC236}">
                <a16:creationId xmlns="" xmlns:a16="http://schemas.microsoft.com/office/drawing/2014/main" id="{F00FC1A6-AC4C-40F2-B237-E6AEE324F5B0}"/>
              </a:ext>
            </a:extLst>
          </p:cNvPr>
          <p:cNvCxnSpPr>
            <a:cxnSpLocks/>
          </p:cNvCxnSpPr>
          <p:nvPr/>
        </p:nvCxnSpPr>
        <p:spPr>
          <a:xfrm flipH="1">
            <a:off x="5923803" y="5588163"/>
            <a:ext cx="405284" cy="2571"/>
          </a:xfrm>
          <a:prstGeom prst="straightConnector1">
            <a:avLst/>
          </a:prstGeom>
          <a:ln w="12700">
            <a:solidFill>
              <a:srgbClr val="FF6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TextBox 104">
            <a:extLst>
              <a:ext uri="{FF2B5EF4-FFF2-40B4-BE49-F238E27FC236}">
                <a16:creationId xmlns="" xmlns:a16="http://schemas.microsoft.com/office/drawing/2014/main" id="{03047D8D-7372-4DBE-BE84-4506B95F8F17}"/>
              </a:ext>
            </a:extLst>
          </p:cNvPr>
          <p:cNvSpPr txBox="1"/>
          <p:nvPr/>
        </p:nvSpPr>
        <p:spPr>
          <a:xfrm>
            <a:off x="1918770" y="2549957"/>
            <a:ext cx="440081" cy="2539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914377"/>
            <a:r>
              <a:rPr lang="en-GB" sz="1050" dirty="0">
                <a:solidFill>
                  <a:srgbClr val="000000"/>
                </a:solidFill>
              </a:rPr>
              <a:t>No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="" xmlns:a16="http://schemas.microsoft.com/office/drawing/2014/main" id="{78C4441C-0DA3-4423-AB45-9D92685CA14B}"/>
              </a:ext>
            </a:extLst>
          </p:cNvPr>
          <p:cNvSpPr txBox="1"/>
          <p:nvPr/>
        </p:nvSpPr>
        <p:spPr>
          <a:xfrm>
            <a:off x="3514167" y="2221950"/>
            <a:ext cx="515885" cy="2539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914377"/>
            <a:r>
              <a:rPr lang="en-GB" sz="1050" dirty="0">
                <a:solidFill>
                  <a:srgbClr val="000000"/>
                </a:solidFill>
              </a:rPr>
              <a:t>Yes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="" xmlns:a16="http://schemas.microsoft.com/office/drawing/2014/main" id="{E427F504-2DC2-42E4-A8C8-1CDAE62A4EE0}"/>
              </a:ext>
            </a:extLst>
          </p:cNvPr>
          <p:cNvSpPr txBox="1"/>
          <p:nvPr/>
        </p:nvSpPr>
        <p:spPr>
          <a:xfrm>
            <a:off x="6820689" y="2224901"/>
            <a:ext cx="430864" cy="2539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914377"/>
            <a:r>
              <a:rPr lang="en-GB" sz="1050" dirty="0">
                <a:solidFill>
                  <a:srgbClr val="000000"/>
                </a:solidFill>
              </a:rPr>
              <a:t>Yes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="" xmlns:a16="http://schemas.microsoft.com/office/drawing/2014/main" id="{B6BB2777-99CE-44E3-B1A1-61CB13518FFC}"/>
              </a:ext>
            </a:extLst>
          </p:cNvPr>
          <p:cNvSpPr txBox="1"/>
          <p:nvPr/>
        </p:nvSpPr>
        <p:spPr>
          <a:xfrm>
            <a:off x="6820689" y="2622965"/>
            <a:ext cx="430864" cy="2539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914377"/>
            <a:r>
              <a:rPr lang="en-GB" sz="1050" dirty="0">
                <a:solidFill>
                  <a:srgbClr val="000000"/>
                </a:solidFill>
              </a:rPr>
              <a:t>Yes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="" xmlns:a16="http://schemas.microsoft.com/office/drawing/2014/main" id="{FB46066E-2576-4C1E-AC37-B1AA86CDA309}"/>
              </a:ext>
            </a:extLst>
          </p:cNvPr>
          <p:cNvSpPr txBox="1"/>
          <p:nvPr/>
        </p:nvSpPr>
        <p:spPr>
          <a:xfrm>
            <a:off x="6778179" y="3038961"/>
            <a:ext cx="515885" cy="2539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914377"/>
            <a:r>
              <a:rPr lang="en-GB" sz="1050" dirty="0">
                <a:solidFill>
                  <a:srgbClr val="000000"/>
                </a:solidFill>
              </a:rPr>
              <a:t>Yes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="" xmlns:a16="http://schemas.microsoft.com/office/drawing/2014/main" id="{C6B6D48E-A577-4784-A54C-6EE9E99EF6FE}"/>
              </a:ext>
            </a:extLst>
          </p:cNvPr>
          <p:cNvSpPr txBox="1"/>
          <p:nvPr/>
        </p:nvSpPr>
        <p:spPr>
          <a:xfrm>
            <a:off x="6778179" y="3437025"/>
            <a:ext cx="515885" cy="2539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914377"/>
            <a:r>
              <a:rPr lang="en-GB" sz="1050" dirty="0">
                <a:solidFill>
                  <a:srgbClr val="000000"/>
                </a:solidFill>
              </a:rPr>
              <a:t>Yes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="" xmlns:a16="http://schemas.microsoft.com/office/drawing/2014/main" id="{0DA8EBF4-BE7B-4119-AA67-64B89D65FE0E}"/>
              </a:ext>
            </a:extLst>
          </p:cNvPr>
          <p:cNvSpPr txBox="1"/>
          <p:nvPr/>
        </p:nvSpPr>
        <p:spPr>
          <a:xfrm>
            <a:off x="6778179" y="3853021"/>
            <a:ext cx="515885" cy="2539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914377"/>
            <a:r>
              <a:rPr lang="en-GB" sz="1050" dirty="0">
                <a:solidFill>
                  <a:srgbClr val="000000"/>
                </a:solidFill>
              </a:rPr>
              <a:t>Yes</a:t>
            </a:r>
          </a:p>
        </p:txBody>
      </p:sp>
      <p:sp>
        <p:nvSpPr>
          <p:cNvPr id="112" name="TextBox 111">
            <a:extLst>
              <a:ext uri="{FF2B5EF4-FFF2-40B4-BE49-F238E27FC236}">
                <a16:creationId xmlns="" xmlns:a16="http://schemas.microsoft.com/office/drawing/2014/main" id="{8FA4F325-12B0-4B6D-AD04-EDA792FE9A5A}"/>
              </a:ext>
            </a:extLst>
          </p:cNvPr>
          <p:cNvSpPr txBox="1"/>
          <p:nvPr/>
        </p:nvSpPr>
        <p:spPr>
          <a:xfrm>
            <a:off x="6778179" y="4349698"/>
            <a:ext cx="515885" cy="2539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914377"/>
            <a:r>
              <a:rPr lang="en-GB" sz="1050" dirty="0">
                <a:solidFill>
                  <a:srgbClr val="000000"/>
                </a:solidFill>
              </a:rPr>
              <a:t>Yes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="" xmlns:a16="http://schemas.microsoft.com/office/drawing/2014/main" id="{BE0EEB9C-F347-481C-A86E-C5F82BBB06AC}"/>
              </a:ext>
            </a:extLst>
          </p:cNvPr>
          <p:cNvSpPr txBox="1"/>
          <p:nvPr/>
        </p:nvSpPr>
        <p:spPr>
          <a:xfrm>
            <a:off x="9193183" y="2549957"/>
            <a:ext cx="440081" cy="2539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914377"/>
            <a:r>
              <a:rPr lang="en-GB" sz="1050" dirty="0">
                <a:solidFill>
                  <a:srgbClr val="000000"/>
                </a:solidFill>
              </a:rPr>
              <a:t>No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="" xmlns:a16="http://schemas.microsoft.com/office/drawing/2014/main" id="{1D95B4A5-19CB-4A58-B2E5-8578DB2CACBF}"/>
              </a:ext>
            </a:extLst>
          </p:cNvPr>
          <p:cNvSpPr txBox="1"/>
          <p:nvPr/>
        </p:nvSpPr>
        <p:spPr>
          <a:xfrm>
            <a:off x="9193183" y="2962080"/>
            <a:ext cx="440081" cy="2539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914377"/>
            <a:r>
              <a:rPr lang="en-GB" sz="1050" dirty="0">
                <a:solidFill>
                  <a:srgbClr val="000000"/>
                </a:solidFill>
              </a:rPr>
              <a:t>No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="" xmlns:a16="http://schemas.microsoft.com/office/drawing/2014/main" id="{D15F1EA1-ADEB-4339-9115-7345BD0DB490}"/>
              </a:ext>
            </a:extLst>
          </p:cNvPr>
          <p:cNvSpPr txBox="1"/>
          <p:nvPr/>
        </p:nvSpPr>
        <p:spPr>
          <a:xfrm>
            <a:off x="9193183" y="3367854"/>
            <a:ext cx="440081" cy="2539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914377"/>
            <a:r>
              <a:rPr lang="en-GB" sz="1050" dirty="0">
                <a:solidFill>
                  <a:srgbClr val="000000"/>
                </a:solidFill>
              </a:rPr>
              <a:t>No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="" xmlns:a16="http://schemas.microsoft.com/office/drawing/2014/main" id="{FAED9259-110F-40A7-826C-42A0246D8F0D}"/>
              </a:ext>
            </a:extLst>
          </p:cNvPr>
          <p:cNvSpPr txBox="1"/>
          <p:nvPr/>
        </p:nvSpPr>
        <p:spPr>
          <a:xfrm>
            <a:off x="9193183" y="3770444"/>
            <a:ext cx="440081" cy="2539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914377"/>
            <a:r>
              <a:rPr lang="en-GB" sz="1050" dirty="0">
                <a:solidFill>
                  <a:srgbClr val="000000"/>
                </a:solidFill>
              </a:rPr>
              <a:t>No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="" xmlns:a16="http://schemas.microsoft.com/office/drawing/2014/main" id="{357FC3AD-1087-4B30-8454-843E3CDBA7F7}"/>
              </a:ext>
            </a:extLst>
          </p:cNvPr>
          <p:cNvSpPr txBox="1"/>
          <p:nvPr/>
        </p:nvSpPr>
        <p:spPr>
          <a:xfrm>
            <a:off x="9193183" y="4173898"/>
            <a:ext cx="440081" cy="2539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914377"/>
            <a:r>
              <a:rPr lang="en-GB" sz="1050" dirty="0">
                <a:solidFill>
                  <a:srgbClr val="000000"/>
                </a:solidFill>
              </a:rPr>
              <a:t>No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="" xmlns:a16="http://schemas.microsoft.com/office/drawing/2014/main" id="{9D630E1F-207A-44A4-B35E-5799C18E9BB2}"/>
              </a:ext>
            </a:extLst>
          </p:cNvPr>
          <p:cNvSpPr txBox="1"/>
          <p:nvPr/>
        </p:nvSpPr>
        <p:spPr>
          <a:xfrm>
            <a:off x="9193183" y="4757705"/>
            <a:ext cx="440081" cy="2539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914377"/>
            <a:r>
              <a:rPr lang="en-GB" sz="1050" dirty="0">
                <a:solidFill>
                  <a:srgbClr val="000000"/>
                </a:solidFill>
              </a:rPr>
              <a:t>No</a:t>
            </a:r>
          </a:p>
        </p:txBody>
      </p:sp>
      <p:sp>
        <p:nvSpPr>
          <p:cNvPr id="121" name="TextBox 120">
            <a:extLst>
              <a:ext uri="{FF2B5EF4-FFF2-40B4-BE49-F238E27FC236}">
                <a16:creationId xmlns="" xmlns:a16="http://schemas.microsoft.com/office/drawing/2014/main" id="{AB112CE3-2DCB-4D98-930E-3CCCBCF3ACD3}"/>
              </a:ext>
            </a:extLst>
          </p:cNvPr>
          <p:cNvSpPr txBox="1"/>
          <p:nvPr/>
        </p:nvSpPr>
        <p:spPr>
          <a:xfrm>
            <a:off x="8724347" y="5352538"/>
            <a:ext cx="515885" cy="2539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914377"/>
            <a:r>
              <a:rPr lang="en-GB" sz="1050" dirty="0">
                <a:solidFill>
                  <a:srgbClr val="000000"/>
                </a:solidFill>
              </a:rPr>
              <a:t>Yes</a:t>
            </a:r>
          </a:p>
        </p:txBody>
      </p:sp>
      <p:sp>
        <p:nvSpPr>
          <p:cNvPr id="122" name="TextBox 121">
            <a:extLst>
              <a:ext uri="{FF2B5EF4-FFF2-40B4-BE49-F238E27FC236}">
                <a16:creationId xmlns="" xmlns:a16="http://schemas.microsoft.com/office/drawing/2014/main" id="{645A4E9A-E267-45DF-B939-BB0A6FBD72AA}"/>
              </a:ext>
            </a:extLst>
          </p:cNvPr>
          <p:cNvSpPr txBox="1"/>
          <p:nvPr/>
        </p:nvSpPr>
        <p:spPr>
          <a:xfrm>
            <a:off x="5898223" y="5340945"/>
            <a:ext cx="515885" cy="2539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914377"/>
            <a:r>
              <a:rPr lang="en-GB" sz="1050" dirty="0">
                <a:solidFill>
                  <a:srgbClr val="000000"/>
                </a:solidFill>
              </a:rPr>
              <a:t>Yes</a:t>
            </a:r>
          </a:p>
        </p:txBody>
      </p:sp>
      <p:sp>
        <p:nvSpPr>
          <p:cNvPr id="123" name="TextBox 122">
            <a:extLst>
              <a:ext uri="{FF2B5EF4-FFF2-40B4-BE49-F238E27FC236}">
                <a16:creationId xmlns="" xmlns:a16="http://schemas.microsoft.com/office/drawing/2014/main" id="{7BF04AF8-F9D2-4477-8C2D-56DEC575AB52}"/>
              </a:ext>
            </a:extLst>
          </p:cNvPr>
          <p:cNvSpPr txBox="1"/>
          <p:nvPr/>
        </p:nvSpPr>
        <p:spPr>
          <a:xfrm>
            <a:off x="7068710" y="5753817"/>
            <a:ext cx="440081" cy="2539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914377"/>
            <a:r>
              <a:rPr lang="en-GB" sz="1050" dirty="0">
                <a:solidFill>
                  <a:srgbClr val="000000"/>
                </a:solidFill>
              </a:rPr>
              <a:t>No</a:t>
            </a:r>
          </a:p>
        </p:txBody>
      </p:sp>
      <p:sp>
        <p:nvSpPr>
          <p:cNvPr id="124" name="TextBox 123">
            <a:extLst>
              <a:ext uri="{FF2B5EF4-FFF2-40B4-BE49-F238E27FC236}">
                <a16:creationId xmlns="" xmlns:a16="http://schemas.microsoft.com/office/drawing/2014/main" id="{5C0E280D-F5EB-4FF3-9941-54675F4D444A}"/>
              </a:ext>
            </a:extLst>
          </p:cNvPr>
          <p:cNvSpPr txBox="1"/>
          <p:nvPr/>
        </p:nvSpPr>
        <p:spPr>
          <a:xfrm>
            <a:off x="11141273" y="5753817"/>
            <a:ext cx="440081" cy="2539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914377"/>
            <a:r>
              <a:rPr lang="en-GB" sz="1050" dirty="0">
                <a:solidFill>
                  <a:srgbClr val="000000"/>
                </a:solidFill>
              </a:rPr>
              <a:t>No</a:t>
            </a:r>
          </a:p>
        </p:txBody>
      </p:sp>
      <p:cxnSp>
        <p:nvCxnSpPr>
          <p:cNvPr id="7" name="Connector: Elbow 6">
            <a:extLst>
              <a:ext uri="{FF2B5EF4-FFF2-40B4-BE49-F238E27FC236}">
                <a16:creationId xmlns="" xmlns:a16="http://schemas.microsoft.com/office/drawing/2014/main" id="{08F72A08-226D-4A66-869C-1B9802B9757F}"/>
              </a:ext>
            </a:extLst>
          </p:cNvPr>
          <p:cNvCxnSpPr/>
          <p:nvPr/>
        </p:nvCxnSpPr>
        <p:spPr>
          <a:xfrm rot="16200000" flipH="1">
            <a:off x="8770435" y="3566483"/>
            <a:ext cx="154347" cy="3457015"/>
          </a:xfrm>
          <a:prstGeom prst="bentConnector3">
            <a:avLst>
              <a:gd name="adj1" fmla="val 26614"/>
            </a:avLst>
          </a:prstGeom>
          <a:ln w="12700">
            <a:solidFill>
              <a:srgbClr val="FF6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312124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PEGASUS-TIMI 54 established the efficacy and safety of ticagrelor 60 mg + aspirin in high-risk patients post-MI when compared to aspirin alone</a:t>
            </a:r>
            <a:endParaRPr lang="en-IN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432E5-F8E0-41AE-9A6B-AD730338B005}" type="slidenum">
              <a:rPr lang="en-US" smtClean="0">
                <a:solidFill>
                  <a:srgbClr val="000000"/>
                </a:solidFill>
              </a:rPr>
              <a:pPr/>
              <a:t>45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IN" baseline="30000" dirty="0"/>
              <a:t>a</a:t>
            </a:r>
            <a:r>
              <a:rPr lang="en-IN" dirty="0"/>
              <a:t>p&lt;0.026 indicates statistical significance.</a:t>
            </a:r>
          </a:p>
          <a:p>
            <a:r>
              <a:rPr lang="en-IN" dirty="0"/>
              <a:t>CV = cardiovascular; HR = hazard ratio; K-M = Kaplan-Meier; MI = myocardial infarction; </a:t>
            </a:r>
            <a:r>
              <a:rPr lang="en-US" dirty="0"/>
              <a:t>PEGASUS-TIMI 54 = PrEvention with ticaGrelor of secondAry thrombotic events in high-riSk patients with prior acUte coronary Syndrome - Thrombolysis In Myocardial Infarction 54;</a:t>
            </a:r>
            <a:r>
              <a:rPr lang="en-IN" dirty="0"/>
              <a:t> </a:t>
            </a:r>
            <a:r>
              <a:rPr lang="en-US" dirty="0"/>
              <a:t>TIMI = Thrombolysis in Myocardial Infarction</a:t>
            </a:r>
            <a:r>
              <a:rPr lang="en-IN" dirty="0"/>
              <a:t>. </a:t>
            </a:r>
          </a:p>
          <a:p>
            <a:r>
              <a:rPr lang="en-IN" dirty="0"/>
              <a:t>Bonaca MP et al. </a:t>
            </a:r>
            <a:r>
              <a:rPr lang="en-IN" i="1" dirty="0"/>
              <a:t>N Engl J Med. </a:t>
            </a:r>
            <a:r>
              <a:rPr lang="en-IN" dirty="0"/>
              <a:t>2015;372:1791–1800.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284287E7-526C-489B-9AA1-BA8587FBF451}"/>
              </a:ext>
            </a:extLst>
          </p:cNvPr>
          <p:cNvGrpSpPr/>
          <p:nvPr/>
        </p:nvGrpSpPr>
        <p:grpSpPr>
          <a:xfrm>
            <a:off x="218811" y="1257299"/>
            <a:ext cx="8187086" cy="4800353"/>
            <a:chOff x="2002457" y="1257299"/>
            <a:chExt cx="8187086" cy="4800353"/>
          </a:xfrm>
        </p:grpSpPr>
        <p:sp>
          <p:nvSpPr>
            <p:cNvPr id="72" name="TextBox 71"/>
            <p:cNvSpPr txBox="1"/>
            <p:nvPr/>
          </p:nvSpPr>
          <p:spPr>
            <a:xfrm>
              <a:off x="3065739" y="5182924"/>
              <a:ext cx="615377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200" b="1" dirty="0">
                  <a:solidFill>
                    <a:srgbClr val="000000"/>
                  </a:solidFill>
                  <a:ea typeface="ＭＳ Ｐゴシック" pitchFamily="34" charset="-128"/>
                </a:rPr>
                <a:t>Months from randomization</a:t>
              </a:r>
            </a:p>
          </p:txBody>
        </p:sp>
        <p:sp>
          <p:nvSpPr>
            <p:cNvPr id="73" name="TextBox 72"/>
            <p:cNvSpPr txBox="1"/>
            <p:nvPr/>
          </p:nvSpPr>
          <p:spPr>
            <a:xfrm rot="16200000">
              <a:off x="844395" y="2933722"/>
              <a:ext cx="3590365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300" b="1" dirty="0">
                  <a:solidFill>
                    <a:srgbClr val="000000"/>
                  </a:solidFill>
                  <a:ea typeface="ＭＳ Ｐゴシック" pitchFamily="34" charset="-128"/>
                </a:rPr>
                <a:t>Composite of CV death, MI,</a:t>
              </a:r>
              <a:br>
                <a:rPr lang="en-GB" sz="1300" b="1" dirty="0">
                  <a:solidFill>
                    <a:srgbClr val="000000"/>
                  </a:solidFill>
                  <a:ea typeface="ＭＳ Ｐゴシック" pitchFamily="34" charset="-128"/>
                </a:rPr>
              </a:br>
              <a:r>
                <a:rPr lang="en-GB" sz="1300" b="1" dirty="0">
                  <a:solidFill>
                    <a:srgbClr val="000000"/>
                  </a:solidFill>
                  <a:ea typeface="ＭＳ Ｐゴシック" pitchFamily="34" charset="-128"/>
                </a:rPr>
                <a:t> or stroke (K-M%)</a:t>
              </a:r>
            </a:p>
          </p:txBody>
        </p:sp>
        <p:grpSp>
          <p:nvGrpSpPr>
            <p:cNvPr id="74" name="Group 73"/>
            <p:cNvGrpSpPr/>
            <p:nvPr/>
          </p:nvGrpSpPr>
          <p:grpSpPr>
            <a:xfrm>
              <a:off x="6935669" y="3827037"/>
              <a:ext cx="2682580" cy="853540"/>
              <a:chOff x="5546392" y="3908349"/>
              <a:chExt cx="2934524" cy="933702"/>
            </a:xfrm>
          </p:grpSpPr>
          <p:sp>
            <p:nvSpPr>
              <p:cNvPr id="136" name="TextBox 135"/>
              <p:cNvSpPr txBox="1"/>
              <p:nvPr/>
            </p:nvSpPr>
            <p:spPr>
              <a:xfrm>
                <a:off x="5598017" y="4404364"/>
                <a:ext cx="2882899" cy="4376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GB" sz="1000" b="1" dirty="0">
                    <a:solidFill>
                      <a:srgbClr val="0D3759">
                        <a:lumMod val="60000"/>
                        <a:lumOff val="40000"/>
                      </a:srgbClr>
                    </a:solidFill>
                    <a:ea typeface="ＭＳ Ｐゴシック" pitchFamily="34" charset="-128"/>
                  </a:rPr>
                  <a:t>Ticagrelor 60 mg BID vs placebo  </a:t>
                </a:r>
                <a:br>
                  <a:rPr lang="en-GB" sz="1000" b="1" dirty="0">
                    <a:solidFill>
                      <a:srgbClr val="0D3759">
                        <a:lumMod val="60000"/>
                        <a:lumOff val="40000"/>
                      </a:srgbClr>
                    </a:solidFill>
                    <a:ea typeface="ＭＳ Ｐゴシック" pitchFamily="34" charset="-128"/>
                  </a:rPr>
                </a:br>
                <a:r>
                  <a:rPr lang="en-GB" sz="1000" b="1" dirty="0">
                    <a:solidFill>
                      <a:srgbClr val="0D3759">
                        <a:lumMod val="60000"/>
                        <a:lumOff val="40000"/>
                      </a:srgbClr>
                    </a:solidFill>
                    <a:ea typeface="ＭＳ Ｐゴシック" pitchFamily="34" charset="-128"/>
                  </a:rPr>
                  <a:t>HR 0.84 (95% CI 0.74</a:t>
                </a:r>
                <a:r>
                  <a:rPr lang="en-GB" sz="1000" b="1" dirty="0">
                    <a:solidFill>
                      <a:srgbClr val="0D3759">
                        <a:lumMod val="60000"/>
                        <a:lumOff val="40000"/>
                      </a:srgbClr>
                    </a:solidFill>
                    <a:ea typeface="ＭＳ Ｐゴシック" pitchFamily="34" charset="-128"/>
                    <a:cs typeface="Arial"/>
                  </a:rPr>
                  <a:t>–</a:t>
                </a:r>
                <a:r>
                  <a:rPr lang="en-GB" sz="1000" b="1" dirty="0">
                    <a:solidFill>
                      <a:srgbClr val="0D3759">
                        <a:lumMod val="60000"/>
                        <a:lumOff val="40000"/>
                      </a:srgbClr>
                    </a:solidFill>
                    <a:ea typeface="ＭＳ Ｐゴシック" pitchFamily="34" charset="-128"/>
                  </a:rPr>
                  <a:t>0.95); p=0.004</a:t>
                </a:r>
                <a:r>
                  <a:rPr lang="en-GB" sz="1000" b="1" baseline="30000" dirty="0">
                    <a:solidFill>
                      <a:srgbClr val="0D3759">
                        <a:lumMod val="60000"/>
                        <a:lumOff val="40000"/>
                      </a:srgbClr>
                    </a:solidFill>
                    <a:ea typeface="ＭＳ Ｐゴシック" pitchFamily="34" charset="-128"/>
                  </a:rPr>
                  <a:t>a</a:t>
                </a:r>
                <a:endParaRPr lang="en-GB" sz="1000" b="1" dirty="0">
                  <a:solidFill>
                    <a:srgbClr val="0D3759">
                      <a:lumMod val="60000"/>
                      <a:lumOff val="40000"/>
                    </a:srgbClr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137" name="TextBox 136"/>
              <p:cNvSpPr txBox="1"/>
              <p:nvPr/>
            </p:nvSpPr>
            <p:spPr>
              <a:xfrm>
                <a:off x="5546392" y="3908349"/>
                <a:ext cx="2908394" cy="4376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GB" sz="1000" b="1" dirty="0">
                    <a:solidFill>
                      <a:srgbClr val="0D3759"/>
                    </a:solidFill>
                    <a:ea typeface="ＭＳ Ｐゴシック" pitchFamily="34" charset="-128"/>
                  </a:rPr>
                  <a:t>Ticagrelor 90 mg BID vs placebo  </a:t>
                </a:r>
                <a:br>
                  <a:rPr lang="en-GB" sz="1000" b="1" dirty="0">
                    <a:solidFill>
                      <a:srgbClr val="0D3759"/>
                    </a:solidFill>
                    <a:ea typeface="ＭＳ Ｐゴシック" pitchFamily="34" charset="-128"/>
                  </a:rPr>
                </a:br>
                <a:r>
                  <a:rPr lang="en-GB" sz="1000" b="1" dirty="0">
                    <a:solidFill>
                      <a:srgbClr val="0D3759"/>
                    </a:solidFill>
                    <a:ea typeface="ＭＳ Ｐゴシック" pitchFamily="34" charset="-128"/>
                  </a:rPr>
                  <a:t>HR 0.85 (95% CI 0.75</a:t>
                </a:r>
                <a:r>
                  <a:rPr lang="en-GB" sz="1000" b="1" dirty="0">
                    <a:solidFill>
                      <a:srgbClr val="0D3759"/>
                    </a:solidFill>
                    <a:ea typeface="ＭＳ Ｐゴシック" pitchFamily="34" charset="-128"/>
                    <a:cs typeface="Arial"/>
                  </a:rPr>
                  <a:t>–</a:t>
                </a:r>
                <a:r>
                  <a:rPr lang="en-GB" sz="1000" b="1" dirty="0">
                    <a:solidFill>
                      <a:srgbClr val="0D3759"/>
                    </a:solidFill>
                    <a:ea typeface="ＭＳ Ｐゴシック" pitchFamily="34" charset="-128"/>
                  </a:rPr>
                  <a:t>0.96); p=0.008</a:t>
                </a:r>
                <a:r>
                  <a:rPr lang="en-GB" sz="1000" b="1" baseline="30000" dirty="0">
                    <a:solidFill>
                      <a:srgbClr val="0D3759"/>
                    </a:solidFill>
                    <a:ea typeface="ＭＳ Ｐゴシック" pitchFamily="34" charset="-128"/>
                  </a:rPr>
                  <a:t>a</a:t>
                </a:r>
                <a:endParaRPr lang="en-GB" sz="1000" b="1" dirty="0">
                  <a:solidFill>
                    <a:srgbClr val="0D3759"/>
                  </a:solidFill>
                  <a:ea typeface="ＭＳ Ｐゴシック" pitchFamily="34" charset="-128"/>
                </a:endParaRPr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="" xmlns:a16="http://schemas.microsoft.com/office/drawing/2014/main" id="{401F6A1D-A63A-47F6-A193-35C50CFD9744}"/>
                </a:ext>
              </a:extLst>
            </p:cNvPr>
            <p:cNvGrpSpPr/>
            <p:nvPr/>
          </p:nvGrpSpPr>
          <p:grpSpPr>
            <a:xfrm>
              <a:off x="3348862" y="2725551"/>
              <a:ext cx="2481564" cy="553998"/>
              <a:chOff x="3348862" y="2725551"/>
              <a:chExt cx="2481564" cy="553998"/>
            </a:xfrm>
          </p:grpSpPr>
          <p:sp>
            <p:nvSpPr>
              <p:cNvPr id="75" name="TextBox 74"/>
              <p:cNvSpPr txBox="1"/>
              <p:nvPr/>
            </p:nvSpPr>
            <p:spPr>
              <a:xfrm>
                <a:off x="3669905" y="2725551"/>
                <a:ext cx="2160521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GB" sz="1000" b="1" dirty="0">
                    <a:solidFill>
                      <a:srgbClr val="FFFFFF">
                        <a:lumMod val="50000"/>
                      </a:srgbClr>
                    </a:solidFill>
                    <a:ea typeface="ＭＳ Ｐゴシック" pitchFamily="34" charset="-128"/>
                  </a:rPr>
                  <a:t>Placebo + Aspirin</a:t>
                </a: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GB" sz="1000" b="1" dirty="0">
                    <a:solidFill>
                      <a:srgbClr val="000000"/>
                    </a:solidFill>
                    <a:ea typeface="ＭＳ Ｐゴシック" pitchFamily="34" charset="-128"/>
                  </a:rPr>
                  <a:t>Ticagrelor 90 mg BID + Aspirin</a:t>
                </a: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GB" sz="1000" b="1" dirty="0">
                    <a:solidFill>
                      <a:srgbClr val="0D3759">
                        <a:lumMod val="60000"/>
                        <a:lumOff val="40000"/>
                      </a:srgbClr>
                    </a:solidFill>
                    <a:ea typeface="ＭＳ Ｐゴシック" pitchFamily="34" charset="-128"/>
                  </a:rPr>
                  <a:t>Ticagrelor 60 mg BID + Aspirin</a:t>
                </a:r>
              </a:p>
            </p:txBody>
          </p:sp>
          <p:cxnSp>
            <p:nvCxnSpPr>
              <p:cNvPr id="76" name="Straight Connector 75"/>
              <p:cNvCxnSpPr/>
              <p:nvPr/>
            </p:nvCxnSpPr>
            <p:spPr>
              <a:xfrm>
                <a:off x="3348862" y="2853244"/>
                <a:ext cx="338928" cy="0"/>
              </a:xfrm>
              <a:prstGeom prst="line">
                <a:avLst/>
              </a:prstGeom>
              <a:ln w="38100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/>
              <p:cNvCxnSpPr/>
              <p:nvPr/>
            </p:nvCxnSpPr>
            <p:spPr>
              <a:xfrm>
                <a:off x="3348862" y="3027772"/>
                <a:ext cx="338928" cy="0"/>
              </a:xfrm>
              <a:prstGeom prst="line">
                <a:avLst/>
              </a:prstGeom>
              <a:ln w="381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>
              <a:xfrm>
                <a:off x="3348862" y="3197313"/>
                <a:ext cx="338928" cy="0"/>
              </a:xfrm>
              <a:prstGeom prst="line">
                <a:avLst/>
              </a:prstGeom>
              <a:ln w="38100">
                <a:solidFill>
                  <a:schemeClr val="accent2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" name="Group 4"/>
            <p:cNvGrpSpPr/>
            <p:nvPr/>
          </p:nvGrpSpPr>
          <p:grpSpPr>
            <a:xfrm>
              <a:off x="3169291" y="1518979"/>
              <a:ext cx="6883966" cy="3404945"/>
              <a:chOff x="3169291" y="1518979"/>
              <a:chExt cx="6883966" cy="3404945"/>
            </a:xfrm>
          </p:grpSpPr>
          <p:sp>
            <p:nvSpPr>
              <p:cNvPr id="134" name="TextBox 133"/>
              <p:cNvSpPr txBox="1"/>
              <p:nvPr/>
            </p:nvSpPr>
            <p:spPr>
              <a:xfrm>
                <a:off x="8703707" y="1518979"/>
                <a:ext cx="1349550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GB" sz="1000" b="1" dirty="0">
                    <a:solidFill>
                      <a:srgbClr val="FFFFFF">
                        <a:lumMod val="50000"/>
                      </a:srgbClr>
                    </a:solidFill>
                    <a:ea typeface="ＭＳ Ｐゴシック" pitchFamily="34" charset="-128"/>
                  </a:rPr>
                  <a:t>9.04% Placebo</a:t>
                </a:r>
              </a:p>
            </p:txBody>
          </p:sp>
          <p:sp>
            <p:nvSpPr>
              <p:cNvPr id="135" name="Freeform 13"/>
              <p:cNvSpPr>
                <a:spLocks/>
              </p:cNvSpPr>
              <p:nvPr/>
            </p:nvSpPr>
            <p:spPr bwMode="auto">
              <a:xfrm>
                <a:off x="3169291" y="1746359"/>
                <a:ext cx="6102482" cy="3177565"/>
              </a:xfrm>
              <a:custGeom>
                <a:avLst/>
                <a:gdLst>
                  <a:gd name="T0" fmla="*/ 34 w 2661"/>
                  <a:gd name="T1" fmla="*/ 1686 h 1702"/>
                  <a:gd name="T2" fmla="*/ 56 w 2661"/>
                  <a:gd name="T3" fmla="*/ 1664 h 1702"/>
                  <a:gd name="T4" fmla="*/ 78 w 2661"/>
                  <a:gd name="T5" fmla="*/ 1632 h 1702"/>
                  <a:gd name="T6" fmla="*/ 98 w 2661"/>
                  <a:gd name="T7" fmla="*/ 1603 h 1702"/>
                  <a:gd name="T8" fmla="*/ 125 w 2661"/>
                  <a:gd name="T9" fmla="*/ 1585 h 1702"/>
                  <a:gd name="T10" fmla="*/ 149 w 2661"/>
                  <a:gd name="T11" fmla="*/ 1565 h 1702"/>
                  <a:gd name="T12" fmla="*/ 179 w 2661"/>
                  <a:gd name="T13" fmla="*/ 1545 h 1702"/>
                  <a:gd name="T14" fmla="*/ 203 w 2661"/>
                  <a:gd name="T15" fmla="*/ 1523 h 1702"/>
                  <a:gd name="T16" fmla="*/ 235 w 2661"/>
                  <a:gd name="T17" fmla="*/ 1497 h 1702"/>
                  <a:gd name="T18" fmla="*/ 271 w 2661"/>
                  <a:gd name="T19" fmla="*/ 1479 h 1702"/>
                  <a:gd name="T20" fmla="*/ 303 w 2661"/>
                  <a:gd name="T21" fmla="*/ 1447 h 1702"/>
                  <a:gd name="T22" fmla="*/ 343 w 2661"/>
                  <a:gd name="T23" fmla="*/ 1423 h 1702"/>
                  <a:gd name="T24" fmla="*/ 387 w 2661"/>
                  <a:gd name="T25" fmla="*/ 1395 h 1702"/>
                  <a:gd name="T26" fmla="*/ 419 w 2661"/>
                  <a:gd name="T27" fmla="*/ 1364 h 1702"/>
                  <a:gd name="T28" fmla="*/ 462 w 2661"/>
                  <a:gd name="T29" fmla="*/ 1340 h 1702"/>
                  <a:gd name="T30" fmla="*/ 502 w 2661"/>
                  <a:gd name="T31" fmla="*/ 1314 h 1702"/>
                  <a:gd name="T32" fmla="*/ 552 w 2661"/>
                  <a:gd name="T33" fmla="*/ 1288 h 1702"/>
                  <a:gd name="T34" fmla="*/ 588 w 2661"/>
                  <a:gd name="T35" fmla="*/ 1254 h 1702"/>
                  <a:gd name="T36" fmla="*/ 628 w 2661"/>
                  <a:gd name="T37" fmla="*/ 1228 h 1702"/>
                  <a:gd name="T38" fmla="*/ 680 w 2661"/>
                  <a:gd name="T39" fmla="*/ 1200 h 1702"/>
                  <a:gd name="T40" fmla="*/ 727 w 2661"/>
                  <a:gd name="T41" fmla="*/ 1169 h 1702"/>
                  <a:gd name="T42" fmla="*/ 773 w 2661"/>
                  <a:gd name="T43" fmla="*/ 1143 h 1702"/>
                  <a:gd name="T44" fmla="*/ 821 w 2661"/>
                  <a:gd name="T45" fmla="*/ 1121 h 1702"/>
                  <a:gd name="T46" fmla="*/ 877 w 2661"/>
                  <a:gd name="T47" fmla="*/ 1091 h 1702"/>
                  <a:gd name="T48" fmla="*/ 913 w 2661"/>
                  <a:gd name="T49" fmla="*/ 1061 h 1702"/>
                  <a:gd name="T50" fmla="*/ 939 w 2661"/>
                  <a:gd name="T51" fmla="*/ 1021 h 1702"/>
                  <a:gd name="T52" fmla="*/ 997 w 2661"/>
                  <a:gd name="T53" fmla="*/ 995 h 1702"/>
                  <a:gd name="T54" fmla="*/ 1042 w 2661"/>
                  <a:gd name="T55" fmla="*/ 958 h 1702"/>
                  <a:gd name="T56" fmla="*/ 1090 w 2661"/>
                  <a:gd name="T57" fmla="*/ 930 h 1702"/>
                  <a:gd name="T58" fmla="*/ 1122 w 2661"/>
                  <a:gd name="T59" fmla="*/ 884 h 1702"/>
                  <a:gd name="T60" fmla="*/ 1182 w 2661"/>
                  <a:gd name="T61" fmla="*/ 860 h 1702"/>
                  <a:gd name="T62" fmla="*/ 1222 w 2661"/>
                  <a:gd name="T63" fmla="*/ 830 h 1702"/>
                  <a:gd name="T64" fmla="*/ 1270 w 2661"/>
                  <a:gd name="T65" fmla="*/ 802 h 1702"/>
                  <a:gd name="T66" fmla="*/ 1343 w 2661"/>
                  <a:gd name="T67" fmla="*/ 766 h 1702"/>
                  <a:gd name="T68" fmla="*/ 1397 w 2661"/>
                  <a:gd name="T69" fmla="*/ 743 h 1702"/>
                  <a:gd name="T70" fmla="*/ 1457 w 2661"/>
                  <a:gd name="T71" fmla="*/ 719 h 1702"/>
                  <a:gd name="T72" fmla="*/ 1511 w 2661"/>
                  <a:gd name="T73" fmla="*/ 685 h 1702"/>
                  <a:gd name="T74" fmla="*/ 1573 w 2661"/>
                  <a:gd name="T75" fmla="*/ 661 h 1702"/>
                  <a:gd name="T76" fmla="*/ 1612 w 2661"/>
                  <a:gd name="T77" fmla="*/ 627 h 1702"/>
                  <a:gd name="T78" fmla="*/ 1656 w 2661"/>
                  <a:gd name="T79" fmla="*/ 591 h 1702"/>
                  <a:gd name="T80" fmla="*/ 1716 w 2661"/>
                  <a:gd name="T81" fmla="*/ 569 h 1702"/>
                  <a:gd name="T82" fmla="*/ 1766 w 2661"/>
                  <a:gd name="T83" fmla="*/ 537 h 1702"/>
                  <a:gd name="T84" fmla="*/ 1822 w 2661"/>
                  <a:gd name="T85" fmla="*/ 498 h 1702"/>
                  <a:gd name="T86" fmla="*/ 1866 w 2661"/>
                  <a:gd name="T87" fmla="*/ 468 h 1702"/>
                  <a:gd name="T88" fmla="*/ 1909 w 2661"/>
                  <a:gd name="T89" fmla="*/ 442 h 1702"/>
                  <a:gd name="T90" fmla="*/ 1945 w 2661"/>
                  <a:gd name="T91" fmla="*/ 408 h 1702"/>
                  <a:gd name="T92" fmla="*/ 1995 w 2661"/>
                  <a:gd name="T93" fmla="*/ 384 h 1702"/>
                  <a:gd name="T94" fmla="*/ 2037 w 2661"/>
                  <a:gd name="T95" fmla="*/ 352 h 1702"/>
                  <a:gd name="T96" fmla="*/ 2097 w 2661"/>
                  <a:gd name="T97" fmla="*/ 326 h 1702"/>
                  <a:gd name="T98" fmla="*/ 2147 w 2661"/>
                  <a:gd name="T99" fmla="*/ 285 h 1702"/>
                  <a:gd name="T100" fmla="*/ 2187 w 2661"/>
                  <a:gd name="T101" fmla="*/ 263 h 1702"/>
                  <a:gd name="T102" fmla="*/ 2238 w 2661"/>
                  <a:gd name="T103" fmla="*/ 231 h 1702"/>
                  <a:gd name="T104" fmla="*/ 2288 w 2661"/>
                  <a:gd name="T105" fmla="*/ 213 h 1702"/>
                  <a:gd name="T106" fmla="*/ 2326 w 2661"/>
                  <a:gd name="T107" fmla="*/ 183 h 1702"/>
                  <a:gd name="T108" fmla="*/ 2368 w 2661"/>
                  <a:gd name="T109" fmla="*/ 155 h 1702"/>
                  <a:gd name="T110" fmla="*/ 2412 w 2661"/>
                  <a:gd name="T111" fmla="*/ 127 h 1702"/>
                  <a:gd name="T112" fmla="*/ 2488 w 2661"/>
                  <a:gd name="T113" fmla="*/ 94 h 1702"/>
                  <a:gd name="T114" fmla="*/ 2525 w 2661"/>
                  <a:gd name="T115" fmla="*/ 46 h 1702"/>
                  <a:gd name="T116" fmla="*/ 2593 w 2661"/>
                  <a:gd name="T117" fmla="*/ 14 h 17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661" h="1702">
                    <a:moveTo>
                      <a:pt x="0" y="1702"/>
                    </a:moveTo>
                    <a:lnTo>
                      <a:pt x="0" y="1700"/>
                    </a:lnTo>
                    <a:lnTo>
                      <a:pt x="8" y="1700"/>
                    </a:lnTo>
                    <a:lnTo>
                      <a:pt x="8" y="1696"/>
                    </a:lnTo>
                    <a:lnTo>
                      <a:pt x="16" y="1696"/>
                    </a:lnTo>
                    <a:lnTo>
                      <a:pt x="16" y="1692"/>
                    </a:lnTo>
                    <a:lnTo>
                      <a:pt x="24" y="1692"/>
                    </a:lnTo>
                    <a:lnTo>
                      <a:pt x="24" y="1690"/>
                    </a:lnTo>
                    <a:lnTo>
                      <a:pt x="28" y="1690"/>
                    </a:lnTo>
                    <a:lnTo>
                      <a:pt x="28" y="1688"/>
                    </a:lnTo>
                    <a:lnTo>
                      <a:pt x="30" y="1688"/>
                    </a:lnTo>
                    <a:lnTo>
                      <a:pt x="30" y="1686"/>
                    </a:lnTo>
                    <a:lnTo>
                      <a:pt x="34" y="1686"/>
                    </a:lnTo>
                    <a:lnTo>
                      <a:pt x="34" y="1682"/>
                    </a:lnTo>
                    <a:lnTo>
                      <a:pt x="38" y="1682"/>
                    </a:lnTo>
                    <a:lnTo>
                      <a:pt x="38" y="1680"/>
                    </a:lnTo>
                    <a:lnTo>
                      <a:pt x="40" y="1680"/>
                    </a:lnTo>
                    <a:lnTo>
                      <a:pt x="40" y="1678"/>
                    </a:lnTo>
                    <a:lnTo>
                      <a:pt x="44" y="1678"/>
                    </a:lnTo>
                    <a:lnTo>
                      <a:pt x="44" y="1676"/>
                    </a:lnTo>
                    <a:lnTo>
                      <a:pt x="46" y="1676"/>
                    </a:lnTo>
                    <a:lnTo>
                      <a:pt x="46" y="1674"/>
                    </a:lnTo>
                    <a:lnTo>
                      <a:pt x="50" y="1674"/>
                    </a:lnTo>
                    <a:lnTo>
                      <a:pt x="50" y="1668"/>
                    </a:lnTo>
                    <a:lnTo>
                      <a:pt x="56" y="1668"/>
                    </a:lnTo>
                    <a:lnTo>
                      <a:pt x="56" y="1664"/>
                    </a:lnTo>
                    <a:lnTo>
                      <a:pt x="58" y="1664"/>
                    </a:lnTo>
                    <a:lnTo>
                      <a:pt x="58" y="1648"/>
                    </a:lnTo>
                    <a:lnTo>
                      <a:pt x="62" y="1648"/>
                    </a:lnTo>
                    <a:lnTo>
                      <a:pt x="62" y="1644"/>
                    </a:lnTo>
                    <a:lnTo>
                      <a:pt x="66" y="1644"/>
                    </a:lnTo>
                    <a:lnTo>
                      <a:pt x="66" y="1640"/>
                    </a:lnTo>
                    <a:lnTo>
                      <a:pt x="70" y="1640"/>
                    </a:lnTo>
                    <a:lnTo>
                      <a:pt x="70" y="1636"/>
                    </a:lnTo>
                    <a:lnTo>
                      <a:pt x="74" y="1636"/>
                    </a:lnTo>
                    <a:lnTo>
                      <a:pt x="74" y="1634"/>
                    </a:lnTo>
                    <a:lnTo>
                      <a:pt x="76" y="1634"/>
                    </a:lnTo>
                    <a:lnTo>
                      <a:pt x="76" y="1632"/>
                    </a:lnTo>
                    <a:lnTo>
                      <a:pt x="78" y="1632"/>
                    </a:lnTo>
                    <a:lnTo>
                      <a:pt x="78" y="1628"/>
                    </a:lnTo>
                    <a:lnTo>
                      <a:pt x="82" y="1628"/>
                    </a:lnTo>
                    <a:lnTo>
                      <a:pt x="82" y="1624"/>
                    </a:lnTo>
                    <a:lnTo>
                      <a:pt x="86" y="1624"/>
                    </a:lnTo>
                    <a:lnTo>
                      <a:pt x="86" y="1622"/>
                    </a:lnTo>
                    <a:lnTo>
                      <a:pt x="90" y="1622"/>
                    </a:lnTo>
                    <a:lnTo>
                      <a:pt x="90" y="1618"/>
                    </a:lnTo>
                    <a:lnTo>
                      <a:pt x="92" y="1618"/>
                    </a:lnTo>
                    <a:lnTo>
                      <a:pt x="92" y="1614"/>
                    </a:lnTo>
                    <a:lnTo>
                      <a:pt x="94" y="1614"/>
                    </a:lnTo>
                    <a:lnTo>
                      <a:pt x="94" y="1610"/>
                    </a:lnTo>
                    <a:lnTo>
                      <a:pt x="98" y="1610"/>
                    </a:lnTo>
                    <a:lnTo>
                      <a:pt x="98" y="1603"/>
                    </a:lnTo>
                    <a:lnTo>
                      <a:pt x="102" y="1603"/>
                    </a:lnTo>
                    <a:lnTo>
                      <a:pt x="102" y="1601"/>
                    </a:lnTo>
                    <a:lnTo>
                      <a:pt x="104" y="1601"/>
                    </a:lnTo>
                    <a:lnTo>
                      <a:pt x="104" y="1597"/>
                    </a:lnTo>
                    <a:lnTo>
                      <a:pt x="106" y="1597"/>
                    </a:lnTo>
                    <a:lnTo>
                      <a:pt x="106" y="1593"/>
                    </a:lnTo>
                    <a:lnTo>
                      <a:pt x="110" y="1593"/>
                    </a:lnTo>
                    <a:lnTo>
                      <a:pt x="110" y="1591"/>
                    </a:lnTo>
                    <a:lnTo>
                      <a:pt x="116" y="1591"/>
                    </a:lnTo>
                    <a:lnTo>
                      <a:pt x="116" y="1587"/>
                    </a:lnTo>
                    <a:lnTo>
                      <a:pt x="118" y="1587"/>
                    </a:lnTo>
                    <a:lnTo>
                      <a:pt x="118" y="1585"/>
                    </a:lnTo>
                    <a:lnTo>
                      <a:pt x="125" y="1585"/>
                    </a:lnTo>
                    <a:lnTo>
                      <a:pt x="125" y="1583"/>
                    </a:lnTo>
                    <a:lnTo>
                      <a:pt x="129" y="1583"/>
                    </a:lnTo>
                    <a:lnTo>
                      <a:pt x="129" y="1579"/>
                    </a:lnTo>
                    <a:lnTo>
                      <a:pt x="133" y="1579"/>
                    </a:lnTo>
                    <a:lnTo>
                      <a:pt x="133" y="1577"/>
                    </a:lnTo>
                    <a:lnTo>
                      <a:pt x="137" y="1577"/>
                    </a:lnTo>
                    <a:lnTo>
                      <a:pt x="137" y="1575"/>
                    </a:lnTo>
                    <a:lnTo>
                      <a:pt x="141" y="1575"/>
                    </a:lnTo>
                    <a:lnTo>
                      <a:pt x="141" y="1571"/>
                    </a:lnTo>
                    <a:lnTo>
                      <a:pt x="145" y="1571"/>
                    </a:lnTo>
                    <a:lnTo>
                      <a:pt x="145" y="1567"/>
                    </a:lnTo>
                    <a:lnTo>
                      <a:pt x="149" y="1567"/>
                    </a:lnTo>
                    <a:lnTo>
                      <a:pt x="149" y="1565"/>
                    </a:lnTo>
                    <a:lnTo>
                      <a:pt x="153" y="1565"/>
                    </a:lnTo>
                    <a:lnTo>
                      <a:pt x="153" y="1563"/>
                    </a:lnTo>
                    <a:lnTo>
                      <a:pt x="157" y="1563"/>
                    </a:lnTo>
                    <a:lnTo>
                      <a:pt x="157" y="1559"/>
                    </a:lnTo>
                    <a:lnTo>
                      <a:pt x="161" y="1559"/>
                    </a:lnTo>
                    <a:lnTo>
                      <a:pt x="161" y="1557"/>
                    </a:lnTo>
                    <a:lnTo>
                      <a:pt x="167" y="1557"/>
                    </a:lnTo>
                    <a:lnTo>
                      <a:pt x="167" y="1553"/>
                    </a:lnTo>
                    <a:lnTo>
                      <a:pt x="171" y="1553"/>
                    </a:lnTo>
                    <a:lnTo>
                      <a:pt x="171" y="1549"/>
                    </a:lnTo>
                    <a:lnTo>
                      <a:pt x="175" y="1549"/>
                    </a:lnTo>
                    <a:lnTo>
                      <a:pt x="175" y="1545"/>
                    </a:lnTo>
                    <a:lnTo>
                      <a:pt x="179" y="1545"/>
                    </a:lnTo>
                    <a:lnTo>
                      <a:pt x="179" y="1541"/>
                    </a:lnTo>
                    <a:lnTo>
                      <a:pt x="181" y="1541"/>
                    </a:lnTo>
                    <a:lnTo>
                      <a:pt x="181" y="1537"/>
                    </a:lnTo>
                    <a:lnTo>
                      <a:pt x="185" y="1537"/>
                    </a:lnTo>
                    <a:lnTo>
                      <a:pt x="185" y="1533"/>
                    </a:lnTo>
                    <a:lnTo>
                      <a:pt x="191" y="1533"/>
                    </a:lnTo>
                    <a:lnTo>
                      <a:pt x="191" y="1531"/>
                    </a:lnTo>
                    <a:lnTo>
                      <a:pt x="197" y="1531"/>
                    </a:lnTo>
                    <a:lnTo>
                      <a:pt x="197" y="1527"/>
                    </a:lnTo>
                    <a:lnTo>
                      <a:pt x="201" y="1527"/>
                    </a:lnTo>
                    <a:lnTo>
                      <a:pt x="201" y="1525"/>
                    </a:lnTo>
                    <a:lnTo>
                      <a:pt x="203" y="1525"/>
                    </a:lnTo>
                    <a:lnTo>
                      <a:pt x="203" y="1523"/>
                    </a:lnTo>
                    <a:lnTo>
                      <a:pt x="207" y="1523"/>
                    </a:lnTo>
                    <a:lnTo>
                      <a:pt x="207" y="1519"/>
                    </a:lnTo>
                    <a:lnTo>
                      <a:pt x="213" y="1519"/>
                    </a:lnTo>
                    <a:lnTo>
                      <a:pt x="213" y="1517"/>
                    </a:lnTo>
                    <a:lnTo>
                      <a:pt x="219" y="1517"/>
                    </a:lnTo>
                    <a:lnTo>
                      <a:pt x="219" y="1511"/>
                    </a:lnTo>
                    <a:lnTo>
                      <a:pt x="223" y="1511"/>
                    </a:lnTo>
                    <a:lnTo>
                      <a:pt x="223" y="1507"/>
                    </a:lnTo>
                    <a:lnTo>
                      <a:pt x="225" y="1507"/>
                    </a:lnTo>
                    <a:lnTo>
                      <a:pt x="225" y="1501"/>
                    </a:lnTo>
                    <a:lnTo>
                      <a:pt x="229" y="1501"/>
                    </a:lnTo>
                    <a:lnTo>
                      <a:pt x="229" y="1497"/>
                    </a:lnTo>
                    <a:lnTo>
                      <a:pt x="235" y="1497"/>
                    </a:lnTo>
                    <a:lnTo>
                      <a:pt x="235" y="1495"/>
                    </a:lnTo>
                    <a:lnTo>
                      <a:pt x="239" y="1495"/>
                    </a:lnTo>
                    <a:lnTo>
                      <a:pt x="239" y="1493"/>
                    </a:lnTo>
                    <a:lnTo>
                      <a:pt x="245" y="1493"/>
                    </a:lnTo>
                    <a:lnTo>
                      <a:pt x="245" y="1489"/>
                    </a:lnTo>
                    <a:lnTo>
                      <a:pt x="251" y="1489"/>
                    </a:lnTo>
                    <a:lnTo>
                      <a:pt x="251" y="1487"/>
                    </a:lnTo>
                    <a:lnTo>
                      <a:pt x="259" y="1487"/>
                    </a:lnTo>
                    <a:lnTo>
                      <a:pt x="259" y="1485"/>
                    </a:lnTo>
                    <a:lnTo>
                      <a:pt x="265" y="1485"/>
                    </a:lnTo>
                    <a:lnTo>
                      <a:pt x="265" y="1481"/>
                    </a:lnTo>
                    <a:lnTo>
                      <a:pt x="271" y="1481"/>
                    </a:lnTo>
                    <a:lnTo>
                      <a:pt x="271" y="1479"/>
                    </a:lnTo>
                    <a:lnTo>
                      <a:pt x="275" y="1479"/>
                    </a:lnTo>
                    <a:lnTo>
                      <a:pt x="275" y="1475"/>
                    </a:lnTo>
                    <a:lnTo>
                      <a:pt x="281" y="1475"/>
                    </a:lnTo>
                    <a:lnTo>
                      <a:pt x="281" y="1471"/>
                    </a:lnTo>
                    <a:lnTo>
                      <a:pt x="285" y="1471"/>
                    </a:lnTo>
                    <a:lnTo>
                      <a:pt x="285" y="1465"/>
                    </a:lnTo>
                    <a:lnTo>
                      <a:pt x="289" y="1465"/>
                    </a:lnTo>
                    <a:lnTo>
                      <a:pt x="289" y="1463"/>
                    </a:lnTo>
                    <a:lnTo>
                      <a:pt x="299" y="1463"/>
                    </a:lnTo>
                    <a:lnTo>
                      <a:pt x="299" y="1457"/>
                    </a:lnTo>
                    <a:lnTo>
                      <a:pt x="301" y="1457"/>
                    </a:lnTo>
                    <a:lnTo>
                      <a:pt x="301" y="1447"/>
                    </a:lnTo>
                    <a:lnTo>
                      <a:pt x="303" y="1447"/>
                    </a:lnTo>
                    <a:lnTo>
                      <a:pt x="303" y="1443"/>
                    </a:lnTo>
                    <a:lnTo>
                      <a:pt x="309" y="1443"/>
                    </a:lnTo>
                    <a:lnTo>
                      <a:pt x="309" y="1439"/>
                    </a:lnTo>
                    <a:lnTo>
                      <a:pt x="319" y="1439"/>
                    </a:lnTo>
                    <a:lnTo>
                      <a:pt x="319" y="1437"/>
                    </a:lnTo>
                    <a:lnTo>
                      <a:pt x="323" y="1437"/>
                    </a:lnTo>
                    <a:lnTo>
                      <a:pt x="323" y="1435"/>
                    </a:lnTo>
                    <a:lnTo>
                      <a:pt x="329" y="1435"/>
                    </a:lnTo>
                    <a:lnTo>
                      <a:pt x="329" y="1431"/>
                    </a:lnTo>
                    <a:lnTo>
                      <a:pt x="335" y="1431"/>
                    </a:lnTo>
                    <a:lnTo>
                      <a:pt x="335" y="1427"/>
                    </a:lnTo>
                    <a:lnTo>
                      <a:pt x="343" y="1427"/>
                    </a:lnTo>
                    <a:lnTo>
                      <a:pt x="343" y="1423"/>
                    </a:lnTo>
                    <a:lnTo>
                      <a:pt x="349" y="1423"/>
                    </a:lnTo>
                    <a:lnTo>
                      <a:pt x="349" y="1419"/>
                    </a:lnTo>
                    <a:lnTo>
                      <a:pt x="357" y="1419"/>
                    </a:lnTo>
                    <a:lnTo>
                      <a:pt x="357" y="1415"/>
                    </a:lnTo>
                    <a:lnTo>
                      <a:pt x="365" y="1415"/>
                    </a:lnTo>
                    <a:lnTo>
                      <a:pt x="365" y="1411"/>
                    </a:lnTo>
                    <a:lnTo>
                      <a:pt x="369" y="1411"/>
                    </a:lnTo>
                    <a:lnTo>
                      <a:pt x="369" y="1405"/>
                    </a:lnTo>
                    <a:lnTo>
                      <a:pt x="373" y="1405"/>
                    </a:lnTo>
                    <a:lnTo>
                      <a:pt x="373" y="1401"/>
                    </a:lnTo>
                    <a:lnTo>
                      <a:pt x="383" y="1401"/>
                    </a:lnTo>
                    <a:lnTo>
                      <a:pt x="383" y="1395"/>
                    </a:lnTo>
                    <a:lnTo>
                      <a:pt x="387" y="1395"/>
                    </a:lnTo>
                    <a:lnTo>
                      <a:pt x="387" y="1390"/>
                    </a:lnTo>
                    <a:lnTo>
                      <a:pt x="391" y="1390"/>
                    </a:lnTo>
                    <a:lnTo>
                      <a:pt x="391" y="1386"/>
                    </a:lnTo>
                    <a:lnTo>
                      <a:pt x="395" y="1386"/>
                    </a:lnTo>
                    <a:lnTo>
                      <a:pt x="395" y="1380"/>
                    </a:lnTo>
                    <a:lnTo>
                      <a:pt x="399" y="1380"/>
                    </a:lnTo>
                    <a:lnTo>
                      <a:pt x="399" y="1376"/>
                    </a:lnTo>
                    <a:lnTo>
                      <a:pt x="405" y="1376"/>
                    </a:lnTo>
                    <a:lnTo>
                      <a:pt x="405" y="1372"/>
                    </a:lnTo>
                    <a:lnTo>
                      <a:pt x="413" y="1372"/>
                    </a:lnTo>
                    <a:lnTo>
                      <a:pt x="413" y="1368"/>
                    </a:lnTo>
                    <a:lnTo>
                      <a:pt x="419" y="1368"/>
                    </a:lnTo>
                    <a:lnTo>
                      <a:pt x="419" y="1364"/>
                    </a:lnTo>
                    <a:lnTo>
                      <a:pt x="428" y="1364"/>
                    </a:lnTo>
                    <a:lnTo>
                      <a:pt x="428" y="1362"/>
                    </a:lnTo>
                    <a:lnTo>
                      <a:pt x="434" y="1362"/>
                    </a:lnTo>
                    <a:lnTo>
                      <a:pt x="434" y="1360"/>
                    </a:lnTo>
                    <a:lnTo>
                      <a:pt x="442" y="1360"/>
                    </a:lnTo>
                    <a:lnTo>
                      <a:pt x="442" y="1356"/>
                    </a:lnTo>
                    <a:lnTo>
                      <a:pt x="446" y="1356"/>
                    </a:lnTo>
                    <a:lnTo>
                      <a:pt x="446" y="1352"/>
                    </a:lnTo>
                    <a:lnTo>
                      <a:pt x="452" y="1352"/>
                    </a:lnTo>
                    <a:lnTo>
                      <a:pt x="452" y="1346"/>
                    </a:lnTo>
                    <a:lnTo>
                      <a:pt x="456" y="1346"/>
                    </a:lnTo>
                    <a:lnTo>
                      <a:pt x="456" y="1340"/>
                    </a:lnTo>
                    <a:lnTo>
                      <a:pt x="462" y="1340"/>
                    </a:lnTo>
                    <a:lnTo>
                      <a:pt x="462" y="1338"/>
                    </a:lnTo>
                    <a:lnTo>
                      <a:pt x="466" y="1338"/>
                    </a:lnTo>
                    <a:lnTo>
                      <a:pt x="466" y="1334"/>
                    </a:lnTo>
                    <a:lnTo>
                      <a:pt x="474" y="1334"/>
                    </a:lnTo>
                    <a:lnTo>
                      <a:pt x="474" y="1330"/>
                    </a:lnTo>
                    <a:lnTo>
                      <a:pt x="478" y="1330"/>
                    </a:lnTo>
                    <a:lnTo>
                      <a:pt x="478" y="1326"/>
                    </a:lnTo>
                    <a:lnTo>
                      <a:pt x="482" y="1326"/>
                    </a:lnTo>
                    <a:lnTo>
                      <a:pt x="482" y="1322"/>
                    </a:lnTo>
                    <a:lnTo>
                      <a:pt x="492" y="1322"/>
                    </a:lnTo>
                    <a:lnTo>
                      <a:pt x="492" y="1318"/>
                    </a:lnTo>
                    <a:lnTo>
                      <a:pt x="502" y="1318"/>
                    </a:lnTo>
                    <a:lnTo>
                      <a:pt x="502" y="1314"/>
                    </a:lnTo>
                    <a:lnTo>
                      <a:pt x="510" y="1314"/>
                    </a:lnTo>
                    <a:lnTo>
                      <a:pt x="510" y="1310"/>
                    </a:lnTo>
                    <a:lnTo>
                      <a:pt x="518" y="1310"/>
                    </a:lnTo>
                    <a:lnTo>
                      <a:pt x="518" y="1304"/>
                    </a:lnTo>
                    <a:lnTo>
                      <a:pt x="522" y="1304"/>
                    </a:lnTo>
                    <a:lnTo>
                      <a:pt x="522" y="1300"/>
                    </a:lnTo>
                    <a:lnTo>
                      <a:pt x="528" y="1300"/>
                    </a:lnTo>
                    <a:lnTo>
                      <a:pt x="528" y="1298"/>
                    </a:lnTo>
                    <a:lnTo>
                      <a:pt x="534" y="1298"/>
                    </a:lnTo>
                    <a:lnTo>
                      <a:pt x="534" y="1294"/>
                    </a:lnTo>
                    <a:lnTo>
                      <a:pt x="548" y="1294"/>
                    </a:lnTo>
                    <a:lnTo>
                      <a:pt x="548" y="1288"/>
                    </a:lnTo>
                    <a:lnTo>
                      <a:pt x="552" y="1288"/>
                    </a:lnTo>
                    <a:lnTo>
                      <a:pt x="552" y="1284"/>
                    </a:lnTo>
                    <a:lnTo>
                      <a:pt x="558" y="1284"/>
                    </a:lnTo>
                    <a:lnTo>
                      <a:pt x="558" y="1278"/>
                    </a:lnTo>
                    <a:lnTo>
                      <a:pt x="564" y="1278"/>
                    </a:lnTo>
                    <a:lnTo>
                      <a:pt x="564" y="1274"/>
                    </a:lnTo>
                    <a:lnTo>
                      <a:pt x="570" y="1274"/>
                    </a:lnTo>
                    <a:lnTo>
                      <a:pt x="570" y="1270"/>
                    </a:lnTo>
                    <a:lnTo>
                      <a:pt x="574" y="1270"/>
                    </a:lnTo>
                    <a:lnTo>
                      <a:pt x="574" y="1268"/>
                    </a:lnTo>
                    <a:lnTo>
                      <a:pt x="584" y="1268"/>
                    </a:lnTo>
                    <a:lnTo>
                      <a:pt x="584" y="1258"/>
                    </a:lnTo>
                    <a:lnTo>
                      <a:pt x="588" y="1258"/>
                    </a:lnTo>
                    <a:lnTo>
                      <a:pt x="588" y="1254"/>
                    </a:lnTo>
                    <a:lnTo>
                      <a:pt x="592" y="1254"/>
                    </a:lnTo>
                    <a:lnTo>
                      <a:pt x="592" y="1252"/>
                    </a:lnTo>
                    <a:lnTo>
                      <a:pt x="596" y="1252"/>
                    </a:lnTo>
                    <a:lnTo>
                      <a:pt x="596" y="1248"/>
                    </a:lnTo>
                    <a:lnTo>
                      <a:pt x="600" y="1248"/>
                    </a:lnTo>
                    <a:lnTo>
                      <a:pt x="600" y="1240"/>
                    </a:lnTo>
                    <a:lnTo>
                      <a:pt x="608" y="1240"/>
                    </a:lnTo>
                    <a:lnTo>
                      <a:pt x="608" y="1234"/>
                    </a:lnTo>
                    <a:lnTo>
                      <a:pt x="614" y="1234"/>
                    </a:lnTo>
                    <a:lnTo>
                      <a:pt x="614" y="1232"/>
                    </a:lnTo>
                    <a:lnTo>
                      <a:pt x="620" y="1232"/>
                    </a:lnTo>
                    <a:lnTo>
                      <a:pt x="620" y="1228"/>
                    </a:lnTo>
                    <a:lnTo>
                      <a:pt x="628" y="1228"/>
                    </a:lnTo>
                    <a:lnTo>
                      <a:pt x="628" y="1224"/>
                    </a:lnTo>
                    <a:lnTo>
                      <a:pt x="636" y="1224"/>
                    </a:lnTo>
                    <a:lnTo>
                      <a:pt x="636" y="1222"/>
                    </a:lnTo>
                    <a:lnTo>
                      <a:pt x="650" y="1222"/>
                    </a:lnTo>
                    <a:lnTo>
                      <a:pt x="650" y="1218"/>
                    </a:lnTo>
                    <a:lnTo>
                      <a:pt x="662" y="1218"/>
                    </a:lnTo>
                    <a:lnTo>
                      <a:pt x="662" y="1214"/>
                    </a:lnTo>
                    <a:lnTo>
                      <a:pt x="668" y="1214"/>
                    </a:lnTo>
                    <a:lnTo>
                      <a:pt x="668" y="1210"/>
                    </a:lnTo>
                    <a:lnTo>
                      <a:pt x="676" y="1210"/>
                    </a:lnTo>
                    <a:lnTo>
                      <a:pt x="676" y="1204"/>
                    </a:lnTo>
                    <a:lnTo>
                      <a:pt x="680" y="1204"/>
                    </a:lnTo>
                    <a:lnTo>
                      <a:pt x="680" y="1200"/>
                    </a:lnTo>
                    <a:lnTo>
                      <a:pt x="686" y="1200"/>
                    </a:lnTo>
                    <a:lnTo>
                      <a:pt x="686" y="1196"/>
                    </a:lnTo>
                    <a:lnTo>
                      <a:pt x="692" y="1196"/>
                    </a:lnTo>
                    <a:lnTo>
                      <a:pt x="692" y="1188"/>
                    </a:lnTo>
                    <a:lnTo>
                      <a:pt x="696" y="1188"/>
                    </a:lnTo>
                    <a:lnTo>
                      <a:pt x="696" y="1184"/>
                    </a:lnTo>
                    <a:lnTo>
                      <a:pt x="698" y="1184"/>
                    </a:lnTo>
                    <a:lnTo>
                      <a:pt x="698" y="1180"/>
                    </a:lnTo>
                    <a:lnTo>
                      <a:pt x="714" y="1180"/>
                    </a:lnTo>
                    <a:lnTo>
                      <a:pt x="714" y="1173"/>
                    </a:lnTo>
                    <a:lnTo>
                      <a:pt x="721" y="1173"/>
                    </a:lnTo>
                    <a:lnTo>
                      <a:pt x="721" y="1169"/>
                    </a:lnTo>
                    <a:lnTo>
                      <a:pt x="727" y="1169"/>
                    </a:lnTo>
                    <a:lnTo>
                      <a:pt x="727" y="1165"/>
                    </a:lnTo>
                    <a:lnTo>
                      <a:pt x="733" y="1165"/>
                    </a:lnTo>
                    <a:lnTo>
                      <a:pt x="733" y="1161"/>
                    </a:lnTo>
                    <a:lnTo>
                      <a:pt x="741" y="1161"/>
                    </a:lnTo>
                    <a:lnTo>
                      <a:pt x="741" y="1155"/>
                    </a:lnTo>
                    <a:lnTo>
                      <a:pt x="749" y="1155"/>
                    </a:lnTo>
                    <a:lnTo>
                      <a:pt x="749" y="1153"/>
                    </a:lnTo>
                    <a:lnTo>
                      <a:pt x="759" y="1153"/>
                    </a:lnTo>
                    <a:lnTo>
                      <a:pt x="759" y="1149"/>
                    </a:lnTo>
                    <a:lnTo>
                      <a:pt x="769" y="1149"/>
                    </a:lnTo>
                    <a:lnTo>
                      <a:pt x="769" y="1145"/>
                    </a:lnTo>
                    <a:lnTo>
                      <a:pt x="773" y="1145"/>
                    </a:lnTo>
                    <a:lnTo>
                      <a:pt x="773" y="1143"/>
                    </a:lnTo>
                    <a:lnTo>
                      <a:pt x="781" y="1143"/>
                    </a:lnTo>
                    <a:lnTo>
                      <a:pt x="781" y="1139"/>
                    </a:lnTo>
                    <a:lnTo>
                      <a:pt x="785" y="1139"/>
                    </a:lnTo>
                    <a:lnTo>
                      <a:pt x="785" y="1135"/>
                    </a:lnTo>
                    <a:lnTo>
                      <a:pt x="791" y="1135"/>
                    </a:lnTo>
                    <a:lnTo>
                      <a:pt x="791" y="1131"/>
                    </a:lnTo>
                    <a:lnTo>
                      <a:pt x="797" y="1131"/>
                    </a:lnTo>
                    <a:lnTo>
                      <a:pt x="797" y="1127"/>
                    </a:lnTo>
                    <a:lnTo>
                      <a:pt x="807" y="1127"/>
                    </a:lnTo>
                    <a:lnTo>
                      <a:pt x="807" y="1125"/>
                    </a:lnTo>
                    <a:lnTo>
                      <a:pt x="813" y="1125"/>
                    </a:lnTo>
                    <a:lnTo>
                      <a:pt x="813" y="1121"/>
                    </a:lnTo>
                    <a:lnTo>
                      <a:pt x="821" y="1121"/>
                    </a:lnTo>
                    <a:lnTo>
                      <a:pt x="821" y="1117"/>
                    </a:lnTo>
                    <a:lnTo>
                      <a:pt x="831" y="1117"/>
                    </a:lnTo>
                    <a:lnTo>
                      <a:pt x="831" y="1113"/>
                    </a:lnTo>
                    <a:lnTo>
                      <a:pt x="837" y="1113"/>
                    </a:lnTo>
                    <a:lnTo>
                      <a:pt x="837" y="1109"/>
                    </a:lnTo>
                    <a:lnTo>
                      <a:pt x="847" y="1109"/>
                    </a:lnTo>
                    <a:lnTo>
                      <a:pt x="847" y="1105"/>
                    </a:lnTo>
                    <a:lnTo>
                      <a:pt x="859" y="1105"/>
                    </a:lnTo>
                    <a:lnTo>
                      <a:pt x="859" y="1101"/>
                    </a:lnTo>
                    <a:lnTo>
                      <a:pt x="867" y="1101"/>
                    </a:lnTo>
                    <a:lnTo>
                      <a:pt x="867" y="1097"/>
                    </a:lnTo>
                    <a:lnTo>
                      <a:pt x="877" y="1097"/>
                    </a:lnTo>
                    <a:lnTo>
                      <a:pt x="877" y="1091"/>
                    </a:lnTo>
                    <a:lnTo>
                      <a:pt x="881" y="1091"/>
                    </a:lnTo>
                    <a:lnTo>
                      <a:pt x="881" y="1089"/>
                    </a:lnTo>
                    <a:lnTo>
                      <a:pt x="887" y="1089"/>
                    </a:lnTo>
                    <a:lnTo>
                      <a:pt x="887" y="1083"/>
                    </a:lnTo>
                    <a:lnTo>
                      <a:pt x="891" y="1083"/>
                    </a:lnTo>
                    <a:lnTo>
                      <a:pt x="891" y="1075"/>
                    </a:lnTo>
                    <a:lnTo>
                      <a:pt x="893" y="1075"/>
                    </a:lnTo>
                    <a:lnTo>
                      <a:pt x="893" y="1071"/>
                    </a:lnTo>
                    <a:lnTo>
                      <a:pt x="895" y="1071"/>
                    </a:lnTo>
                    <a:lnTo>
                      <a:pt x="895" y="1063"/>
                    </a:lnTo>
                    <a:lnTo>
                      <a:pt x="901" y="1063"/>
                    </a:lnTo>
                    <a:lnTo>
                      <a:pt x="901" y="1061"/>
                    </a:lnTo>
                    <a:lnTo>
                      <a:pt x="913" y="1061"/>
                    </a:lnTo>
                    <a:lnTo>
                      <a:pt x="913" y="1055"/>
                    </a:lnTo>
                    <a:lnTo>
                      <a:pt x="917" y="1055"/>
                    </a:lnTo>
                    <a:lnTo>
                      <a:pt x="917" y="1047"/>
                    </a:lnTo>
                    <a:lnTo>
                      <a:pt x="923" y="1047"/>
                    </a:lnTo>
                    <a:lnTo>
                      <a:pt x="923" y="1041"/>
                    </a:lnTo>
                    <a:lnTo>
                      <a:pt x="925" y="1041"/>
                    </a:lnTo>
                    <a:lnTo>
                      <a:pt x="925" y="1035"/>
                    </a:lnTo>
                    <a:lnTo>
                      <a:pt x="929" y="1035"/>
                    </a:lnTo>
                    <a:lnTo>
                      <a:pt x="929" y="1027"/>
                    </a:lnTo>
                    <a:lnTo>
                      <a:pt x="933" y="1027"/>
                    </a:lnTo>
                    <a:lnTo>
                      <a:pt x="933" y="1023"/>
                    </a:lnTo>
                    <a:lnTo>
                      <a:pt x="939" y="1023"/>
                    </a:lnTo>
                    <a:lnTo>
                      <a:pt x="939" y="1021"/>
                    </a:lnTo>
                    <a:lnTo>
                      <a:pt x="951" y="1021"/>
                    </a:lnTo>
                    <a:lnTo>
                      <a:pt x="951" y="1017"/>
                    </a:lnTo>
                    <a:lnTo>
                      <a:pt x="955" y="1017"/>
                    </a:lnTo>
                    <a:lnTo>
                      <a:pt x="955" y="1013"/>
                    </a:lnTo>
                    <a:lnTo>
                      <a:pt x="963" y="1013"/>
                    </a:lnTo>
                    <a:lnTo>
                      <a:pt x="963" y="1009"/>
                    </a:lnTo>
                    <a:lnTo>
                      <a:pt x="967" y="1009"/>
                    </a:lnTo>
                    <a:lnTo>
                      <a:pt x="967" y="1003"/>
                    </a:lnTo>
                    <a:lnTo>
                      <a:pt x="987" y="1003"/>
                    </a:lnTo>
                    <a:lnTo>
                      <a:pt x="987" y="1001"/>
                    </a:lnTo>
                    <a:lnTo>
                      <a:pt x="993" y="1001"/>
                    </a:lnTo>
                    <a:lnTo>
                      <a:pt x="993" y="995"/>
                    </a:lnTo>
                    <a:lnTo>
                      <a:pt x="997" y="995"/>
                    </a:lnTo>
                    <a:lnTo>
                      <a:pt x="997" y="991"/>
                    </a:lnTo>
                    <a:lnTo>
                      <a:pt x="1005" y="991"/>
                    </a:lnTo>
                    <a:lnTo>
                      <a:pt x="1005" y="985"/>
                    </a:lnTo>
                    <a:lnTo>
                      <a:pt x="1011" y="985"/>
                    </a:lnTo>
                    <a:lnTo>
                      <a:pt x="1011" y="983"/>
                    </a:lnTo>
                    <a:lnTo>
                      <a:pt x="1022" y="983"/>
                    </a:lnTo>
                    <a:lnTo>
                      <a:pt x="1022" y="979"/>
                    </a:lnTo>
                    <a:lnTo>
                      <a:pt x="1028" y="979"/>
                    </a:lnTo>
                    <a:lnTo>
                      <a:pt x="1028" y="973"/>
                    </a:lnTo>
                    <a:lnTo>
                      <a:pt x="1034" y="973"/>
                    </a:lnTo>
                    <a:lnTo>
                      <a:pt x="1034" y="967"/>
                    </a:lnTo>
                    <a:lnTo>
                      <a:pt x="1042" y="967"/>
                    </a:lnTo>
                    <a:lnTo>
                      <a:pt x="1042" y="958"/>
                    </a:lnTo>
                    <a:lnTo>
                      <a:pt x="1048" y="958"/>
                    </a:lnTo>
                    <a:lnTo>
                      <a:pt x="1048" y="954"/>
                    </a:lnTo>
                    <a:lnTo>
                      <a:pt x="1054" y="954"/>
                    </a:lnTo>
                    <a:lnTo>
                      <a:pt x="1054" y="948"/>
                    </a:lnTo>
                    <a:lnTo>
                      <a:pt x="1060" y="948"/>
                    </a:lnTo>
                    <a:lnTo>
                      <a:pt x="1060" y="944"/>
                    </a:lnTo>
                    <a:lnTo>
                      <a:pt x="1068" y="944"/>
                    </a:lnTo>
                    <a:lnTo>
                      <a:pt x="1068" y="938"/>
                    </a:lnTo>
                    <a:lnTo>
                      <a:pt x="1076" y="938"/>
                    </a:lnTo>
                    <a:lnTo>
                      <a:pt x="1076" y="934"/>
                    </a:lnTo>
                    <a:lnTo>
                      <a:pt x="1084" y="934"/>
                    </a:lnTo>
                    <a:lnTo>
                      <a:pt x="1084" y="930"/>
                    </a:lnTo>
                    <a:lnTo>
                      <a:pt x="1090" y="930"/>
                    </a:lnTo>
                    <a:lnTo>
                      <a:pt x="1090" y="924"/>
                    </a:lnTo>
                    <a:lnTo>
                      <a:pt x="1094" y="924"/>
                    </a:lnTo>
                    <a:lnTo>
                      <a:pt x="1094" y="916"/>
                    </a:lnTo>
                    <a:lnTo>
                      <a:pt x="1100" y="916"/>
                    </a:lnTo>
                    <a:lnTo>
                      <a:pt x="1100" y="910"/>
                    </a:lnTo>
                    <a:lnTo>
                      <a:pt x="1104" y="910"/>
                    </a:lnTo>
                    <a:lnTo>
                      <a:pt x="1104" y="902"/>
                    </a:lnTo>
                    <a:lnTo>
                      <a:pt x="1108" y="902"/>
                    </a:lnTo>
                    <a:lnTo>
                      <a:pt x="1108" y="896"/>
                    </a:lnTo>
                    <a:lnTo>
                      <a:pt x="1116" y="896"/>
                    </a:lnTo>
                    <a:lnTo>
                      <a:pt x="1116" y="892"/>
                    </a:lnTo>
                    <a:lnTo>
                      <a:pt x="1122" y="892"/>
                    </a:lnTo>
                    <a:lnTo>
                      <a:pt x="1122" y="884"/>
                    </a:lnTo>
                    <a:lnTo>
                      <a:pt x="1128" y="884"/>
                    </a:lnTo>
                    <a:lnTo>
                      <a:pt x="1128" y="880"/>
                    </a:lnTo>
                    <a:lnTo>
                      <a:pt x="1134" y="880"/>
                    </a:lnTo>
                    <a:lnTo>
                      <a:pt x="1134" y="874"/>
                    </a:lnTo>
                    <a:lnTo>
                      <a:pt x="1144" y="874"/>
                    </a:lnTo>
                    <a:lnTo>
                      <a:pt x="1144" y="872"/>
                    </a:lnTo>
                    <a:lnTo>
                      <a:pt x="1154" y="872"/>
                    </a:lnTo>
                    <a:lnTo>
                      <a:pt x="1154" y="868"/>
                    </a:lnTo>
                    <a:lnTo>
                      <a:pt x="1170" y="868"/>
                    </a:lnTo>
                    <a:lnTo>
                      <a:pt x="1170" y="864"/>
                    </a:lnTo>
                    <a:lnTo>
                      <a:pt x="1176" y="864"/>
                    </a:lnTo>
                    <a:lnTo>
                      <a:pt x="1176" y="860"/>
                    </a:lnTo>
                    <a:lnTo>
                      <a:pt x="1182" y="860"/>
                    </a:lnTo>
                    <a:lnTo>
                      <a:pt x="1182" y="856"/>
                    </a:lnTo>
                    <a:lnTo>
                      <a:pt x="1186" y="856"/>
                    </a:lnTo>
                    <a:lnTo>
                      <a:pt x="1186" y="850"/>
                    </a:lnTo>
                    <a:lnTo>
                      <a:pt x="1192" y="850"/>
                    </a:lnTo>
                    <a:lnTo>
                      <a:pt x="1192" y="844"/>
                    </a:lnTo>
                    <a:lnTo>
                      <a:pt x="1198" y="844"/>
                    </a:lnTo>
                    <a:lnTo>
                      <a:pt x="1198" y="840"/>
                    </a:lnTo>
                    <a:lnTo>
                      <a:pt x="1210" y="840"/>
                    </a:lnTo>
                    <a:lnTo>
                      <a:pt x="1210" y="838"/>
                    </a:lnTo>
                    <a:lnTo>
                      <a:pt x="1220" y="838"/>
                    </a:lnTo>
                    <a:lnTo>
                      <a:pt x="1220" y="834"/>
                    </a:lnTo>
                    <a:lnTo>
                      <a:pt x="1222" y="834"/>
                    </a:lnTo>
                    <a:lnTo>
                      <a:pt x="1222" y="830"/>
                    </a:lnTo>
                    <a:lnTo>
                      <a:pt x="1228" y="830"/>
                    </a:lnTo>
                    <a:lnTo>
                      <a:pt x="1228" y="824"/>
                    </a:lnTo>
                    <a:lnTo>
                      <a:pt x="1234" y="824"/>
                    </a:lnTo>
                    <a:lnTo>
                      <a:pt x="1234" y="822"/>
                    </a:lnTo>
                    <a:lnTo>
                      <a:pt x="1242" y="822"/>
                    </a:lnTo>
                    <a:lnTo>
                      <a:pt x="1242" y="818"/>
                    </a:lnTo>
                    <a:lnTo>
                      <a:pt x="1248" y="818"/>
                    </a:lnTo>
                    <a:lnTo>
                      <a:pt x="1248" y="812"/>
                    </a:lnTo>
                    <a:lnTo>
                      <a:pt x="1256" y="812"/>
                    </a:lnTo>
                    <a:lnTo>
                      <a:pt x="1256" y="806"/>
                    </a:lnTo>
                    <a:lnTo>
                      <a:pt x="1266" y="806"/>
                    </a:lnTo>
                    <a:lnTo>
                      <a:pt x="1266" y="802"/>
                    </a:lnTo>
                    <a:lnTo>
                      <a:pt x="1270" y="802"/>
                    </a:lnTo>
                    <a:lnTo>
                      <a:pt x="1270" y="796"/>
                    </a:lnTo>
                    <a:lnTo>
                      <a:pt x="1276" y="796"/>
                    </a:lnTo>
                    <a:lnTo>
                      <a:pt x="1276" y="790"/>
                    </a:lnTo>
                    <a:lnTo>
                      <a:pt x="1302" y="790"/>
                    </a:lnTo>
                    <a:lnTo>
                      <a:pt x="1302" y="784"/>
                    </a:lnTo>
                    <a:lnTo>
                      <a:pt x="1310" y="784"/>
                    </a:lnTo>
                    <a:lnTo>
                      <a:pt x="1310" y="780"/>
                    </a:lnTo>
                    <a:lnTo>
                      <a:pt x="1327" y="780"/>
                    </a:lnTo>
                    <a:lnTo>
                      <a:pt x="1327" y="774"/>
                    </a:lnTo>
                    <a:lnTo>
                      <a:pt x="1337" y="774"/>
                    </a:lnTo>
                    <a:lnTo>
                      <a:pt x="1337" y="770"/>
                    </a:lnTo>
                    <a:lnTo>
                      <a:pt x="1343" y="770"/>
                    </a:lnTo>
                    <a:lnTo>
                      <a:pt x="1343" y="766"/>
                    </a:lnTo>
                    <a:lnTo>
                      <a:pt x="1351" y="766"/>
                    </a:lnTo>
                    <a:lnTo>
                      <a:pt x="1351" y="762"/>
                    </a:lnTo>
                    <a:lnTo>
                      <a:pt x="1357" y="762"/>
                    </a:lnTo>
                    <a:lnTo>
                      <a:pt x="1357" y="760"/>
                    </a:lnTo>
                    <a:lnTo>
                      <a:pt x="1365" y="760"/>
                    </a:lnTo>
                    <a:lnTo>
                      <a:pt x="1365" y="756"/>
                    </a:lnTo>
                    <a:lnTo>
                      <a:pt x="1373" y="756"/>
                    </a:lnTo>
                    <a:lnTo>
                      <a:pt x="1373" y="750"/>
                    </a:lnTo>
                    <a:lnTo>
                      <a:pt x="1379" y="750"/>
                    </a:lnTo>
                    <a:lnTo>
                      <a:pt x="1379" y="745"/>
                    </a:lnTo>
                    <a:lnTo>
                      <a:pt x="1387" y="745"/>
                    </a:lnTo>
                    <a:lnTo>
                      <a:pt x="1387" y="743"/>
                    </a:lnTo>
                    <a:lnTo>
                      <a:pt x="1397" y="743"/>
                    </a:lnTo>
                    <a:lnTo>
                      <a:pt x="1397" y="739"/>
                    </a:lnTo>
                    <a:lnTo>
                      <a:pt x="1407" y="739"/>
                    </a:lnTo>
                    <a:lnTo>
                      <a:pt x="1407" y="737"/>
                    </a:lnTo>
                    <a:lnTo>
                      <a:pt x="1413" y="737"/>
                    </a:lnTo>
                    <a:lnTo>
                      <a:pt x="1413" y="735"/>
                    </a:lnTo>
                    <a:lnTo>
                      <a:pt x="1423" y="735"/>
                    </a:lnTo>
                    <a:lnTo>
                      <a:pt x="1423" y="731"/>
                    </a:lnTo>
                    <a:lnTo>
                      <a:pt x="1429" y="731"/>
                    </a:lnTo>
                    <a:lnTo>
                      <a:pt x="1429" y="725"/>
                    </a:lnTo>
                    <a:lnTo>
                      <a:pt x="1435" y="725"/>
                    </a:lnTo>
                    <a:lnTo>
                      <a:pt x="1435" y="721"/>
                    </a:lnTo>
                    <a:lnTo>
                      <a:pt x="1457" y="721"/>
                    </a:lnTo>
                    <a:lnTo>
                      <a:pt x="1457" y="719"/>
                    </a:lnTo>
                    <a:lnTo>
                      <a:pt x="1461" y="719"/>
                    </a:lnTo>
                    <a:lnTo>
                      <a:pt x="1461" y="713"/>
                    </a:lnTo>
                    <a:lnTo>
                      <a:pt x="1479" y="713"/>
                    </a:lnTo>
                    <a:lnTo>
                      <a:pt x="1479" y="709"/>
                    </a:lnTo>
                    <a:lnTo>
                      <a:pt x="1483" y="709"/>
                    </a:lnTo>
                    <a:lnTo>
                      <a:pt x="1483" y="701"/>
                    </a:lnTo>
                    <a:lnTo>
                      <a:pt x="1487" y="701"/>
                    </a:lnTo>
                    <a:lnTo>
                      <a:pt x="1487" y="695"/>
                    </a:lnTo>
                    <a:lnTo>
                      <a:pt x="1491" y="695"/>
                    </a:lnTo>
                    <a:lnTo>
                      <a:pt x="1491" y="689"/>
                    </a:lnTo>
                    <a:lnTo>
                      <a:pt x="1505" y="689"/>
                    </a:lnTo>
                    <a:lnTo>
                      <a:pt x="1505" y="685"/>
                    </a:lnTo>
                    <a:lnTo>
                      <a:pt x="1511" y="685"/>
                    </a:lnTo>
                    <a:lnTo>
                      <a:pt x="1511" y="681"/>
                    </a:lnTo>
                    <a:lnTo>
                      <a:pt x="1519" y="681"/>
                    </a:lnTo>
                    <a:lnTo>
                      <a:pt x="1519" y="679"/>
                    </a:lnTo>
                    <a:lnTo>
                      <a:pt x="1541" y="679"/>
                    </a:lnTo>
                    <a:lnTo>
                      <a:pt x="1541" y="675"/>
                    </a:lnTo>
                    <a:lnTo>
                      <a:pt x="1551" y="675"/>
                    </a:lnTo>
                    <a:lnTo>
                      <a:pt x="1551" y="671"/>
                    </a:lnTo>
                    <a:lnTo>
                      <a:pt x="1559" y="671"/>
                    </a:lnTo>
                    <a:lnTo>
                      <a:pt x="1559" y="667"/>
                    </a:lnTo>
                    <a:lnTo>
                      <a:pt x="1565" y="667"/>
                    </a:lnTo>
                    <a:lnTo>
                      <a:pt x="1565" y="665"/>
                    </a:lnTo>
                    <a:lnTo>
                      <a:pt x="1573" y="665"/>
                    </a:lnTo>
                    <a:lnTo>
                      <a:pt x="1573" y="661"/>
                    </a:lnTo>
                    <a:lnTo>
                      <a:pt x="1581" y="661"/>
                    </a:lnTo>
                    <a:lnTo>
                      <a:pt x="1581" y="657"/>
                    </a:lnTo>
                    <a:lnTo>
                      <a:pt x="1587" y="657"/>
                    </a:lnTo>
                    <a:lnTo>
                      <a:pt x="1587" y="651"/>
                    </a:lnTo>
                    <a:lnTo>
                      <a:pt x="1591" y="651"/>
                    </a:lnTo>
                    <a:lnTo>
                      <a:pt x="1591" y="645"/>
                    </a:lnTo>
                    <a:lnTo>
                      <a:pt x="1595" y="645"/>
                    </a:lnTo>
                    <a:lnTo>
                      <a:pt x="1595" y="639"/>
                    </a:lnTo>
                    <a:lnTo>
                      <a:pt x="1599" y="639"/>
                    </a:lnTo>
                    <a:lnTo>
                      <a:pt x="1599" y="633"/>
                    </a:lnTo>
                    <a:lnTo>
                      <a:pt x="1607" y="633"/>
                    </a:lnTo>
                    <a:lnTo>
                      <a:pt x="1607" y="627"/>
                    </a:lnTo>
                    <a:lnTo>
                      <a:pt x="1612" y="627"/>
                    </a:lnTo>
                    <a:lnTo>
                      <a:pt x="1612" y="623"/>
                    </a:lnTo>
                    <a:lnTo>
                      <a:pt x="1616" y="623"/>
                    </a:lnTo>
                    <a:lnTo>
                      <a:pt x="1616" y="617"/>
                    </a:lnTo>
                    <a:lnTo>
                      <a:pt x="1622" y="617"/>
                    </a:lnTo>
                    <a:lnTo>
                      <a:pt x="1622" y="613"/>
                    </a:lnTo>
                    <a:lnTo>
                      <a:pt x="1630" y="613"/>
                    </a:lnTo>
                    <a:lnTo>
                      <a:pt x="1630" y="609"/>
                    </a:lnTo>
                    <a:lnTo>
                      <a:pt x="1634" y="609"/>
                    </a:lnTo>
                    <a:lnTo>
                      <a:pt x="1634" y="607"/>
                    </a:lnTo>
                    <a:lnTo>
                      <a:pt x="1644" y="607"/>
                    </a:lnTo>
                    <a:lnTo>
                      <a:pt x="1644" y="599"/>
                    </a:lnTo>
                    <a:lnTo>
                      <a:pt x="1656" y="599"/>
                    </a:lnTo>
                    <a:lnTo>
                      <a:pt x="1656" y="591"/>
                    </a:lnTo>
                    <a:lnTo>
                      <a:pt x="1670" y="591"/>
                    </a:lnTo>
                    <a:lnTo>
                      <a:pt x="1670" y="585"/>
                    </a:lnTo>
                    <a:lnTo>
                      <a:pt x="1678" y="585"/>
                    </a:lnTo>
                    <a:lnTo>
                      <a:pt x="1678" y="583"/>
                    </a:lnTo>
                    <a:lnTo>
                      <a:pt x="1684" y="583"/>
                    </a:lnTo>
                    <a:lnTo>
                      <a:pt x="1684" y="577"/>
                    </a:lnTo>
                    <a:lnTo>
                      <a:pt x="1690" y="577"/>
                    </a:lnTo>
                    <a:lnTo>
                      <a:pt x="1690" y="575"/>
                    </a:lnTo>
                    <a:lnTo>
                      <a:pt x="1700" y="575"/>
                    </a:lnTo>
                    <a:lnTo>
                      <a:pt x="1700" y="571"/>
                    </a:lnTo>
                    <a:lnTo>
                      <a:pt x="1708" y="571"/>
                    </a:lnTo>
                    <a:lnTo>
                      <a:pt x="1708" y="569"/>
                    </a:lnTo>
                    <a:lnTo>
                      <a:pt x="1716" y="569"/>
                    </a:lnTo>
                    <a:lnTo>
                      <a:pt x="1716" y="565"/>
                    </a:lnTo>
                    <a:lnTo>
                      <a:pt x="1724" y="565"/>
                    </a:lnTo>
                    <a:lnTo>
                      <a:pt x="1724" y="561"/>
                    </a:lnTo>
                    <a:lnTo>
                      <a:pt x="1728" y="561"/>
                    </a:lnTo>
                    <a:lnTo>
                      <a:pt x="1728" y="557"/>
                    </a:lnTo>
                    <a:lnTo>
                      <a:pt x="1734" y="557"/>
                    </a:lnTo>
                    <a:lnTo>
                      <a:pt x="1734" y="551"/>
                    </a:lnTo>
                    <a:lnTo>
                      <a:pt x="1740" y="551"/>
                    </a:lnTo>
                    <a:lnTo>
                      <a:pt x="1740" y="547"/>
                    </a:lnTo>
                    <a:lnTo>
                      <a:pt x="1746" y="547"/>
                    </a:lnTo>
                    <a:lnTo>
                      <a:pt x="1746" y="543"/>
                    </a:lnTo>
                    <a:lnTo>
                      <a:pt x="1766" y="543"/>
                    </a:lnTo>
                    <a:lnTo>
                      <a:pt x="1766" y="537"/>
                    </a:lnTo>
                    <a:lnTo>
                      <a:pt x="1768" y="537"/>
                    </a:lnTo>
                    <a:lnTo>
                      <a:pt x="1768" y="526"/>
                    </a:lnTo>
                    <a:lnTo>
                      <a:pt x="1778" y="526"/>
                    </a:lnTo>
                    <a:lnTo>
                      <a:pt x="1778" y="524"/>
                    </a:lnTo>
                    <a:lnTo>
                      <a:pt x="1786" y="524"/>
                    </a:lnTo>
                    <a:lnTo>
                      <a:pt x="1786" y="516"/>
                    </a:lnTo>
                    <a:lnTo>
                      <a:pt x="1796" y="516"/>
                    </a:lnTo>
                    <a:lnTo>
                      <a:pt x="1796" y="510"/>
                    </a:lnTo>
                    <a:lnTo>
                      <a:pt x="1810" y="510"/>
                    </a:lnTo>
                    <a:lnTo>
                      <a:pt x="1810" y="506"/>
                    </a:lnTo>
                    <a:lnTo>
                      <a:pt x="1816" y="506"/>
                    </a:lnTo>
                    <a:lnTo>
                      <a:pt x="1816" y="498"/>
                    </a:lnTo>
                    <a:lnTo>
                      <a:pt x="1822" y="498"/>
                    </a:lnTo>
                    <a:lnTo>
                      <a:pt x="1822" y="494"/>
                    </a:lnTo>
                    <a:lnTo>
                      <a:pt x="1828" y="494"/>
                    </a:lnTo>
                    <a:lnTo>
                      <a:pt x="1828" y="488"/>
                    </a:lnTo>
                    <a:lnTo>
                      <a:pt x="1834" y="488"/>
                    </a:lnTo>
                    <a:lnTo>
                      <a:pt x="1834" y="484"/>
                    </a:lnTo>
                    <a:lnTo>
                      <a:pt x="1844" y="484"/>
                    </a:lnTo>
                    <a:lnTo>
                      <a:pt x="1844" y="480"/>
                    </a:lnTo>
                    <a:lnTo>
                      <a:pt x="1850" y="480"/>
                    </a:lnTo>
                    <a:lnTo>
                      <a:pt x="1850" y="476"/>
                    </a:lnTo>
                    <a:lnTo>
                      <a:pt x="1856" y="476"/>
                    </a:lnTo>
                    <a:lnTo>
                      <a:pt x="1856" y="472"/>
                    </a:lnTo>
                    <a:lnTo>
                      <a:pt x="1866" y="472"/>
                    </a:lnTo>
                    <a:lnTo>
                      <a:pt x="1866" y="468"/>
                    </a:lnTo>
                    <a:lnTo>
                      <a:pt x="1872" y="468"/>
                    </a:lnTo>
                    <a:lnTo>
                      <a:pt x="1872" y="464"/>
                    </a:lnTo>
                    <a:lnTo>
                      <a:pt x="1878" y="464"/>
                    </a:lnTo>
                    <a:lnTo>
                      <a:pt x="1878" y="458"/>
                    </a:lnTo>
                    <a:lnTo>
                      <a:pt x="1882" y="458"/>
                    </a:lnTo>
                    <a:lnTo>
                      <a:pt x="1882" y="454"/>
                    </a:lnTo>
                    <a:lnTo>
                      <a:pt x="1888" y="454"/>
                    </a:lnTo>
                    <a:lnTo>
                      <a:pt x="1888" y="450"/>
                    </a:lnTo>
                    <a:lnTo>
                      <a:pt x="1894" y="450"/>
                    </a:lnTo>
                    <a:lnTo>
                      <a:pt x="1894" y="444"/>
                    </a:lnTo>
                    <a:lnTo>
                      <a:pt x="1898" y="444"/>
                    </a:lnTo>
                    <a:lnTo>
                      <a:pt x="1898" y="442"/>
                    </a:lnTo>
                    <a:lnTo>
                      <a:pt x="1909" y="442"/>
                    </a:lnTo>
                    <a:lnTo>
                      <a:pt x="1909" y="438"/>
                    </a:lnTo>
                    <a:lnTo>
                      <a:pt x="1911" y="438"/>
                    </a:lnTo>
                    <a:lnTo>
                      <a:pt x="1911" y="434"/>
                    </a:lnTo>
                    <a:lnTo>
                      <a:pt x="1917" y="434"/>
                    </a:lnTo>
                    <a:lnTo>
                      <a:pt x="1917" y="428"/>
                    </a:lnTo>
                    <a:lnTo>
                      <a:pt x="1921" y="428"/>
                    </a:lnTo>
                    <a:lnTo>
                      <a:pt x="1921" y="424"/>
                    </a:lnTo>
                    <a:lnTo>
                      <a:pt x="1933" y="424"/>
                    </a:lnTo>
                    <a:lnTo>
                      <a:pt x="1933" y="420"/>
                    </a:lnTo>
                    <a:lnTo>
                      <a:pt x="1937" y="420"/>
                    </a:lnTo>
                    <a:lnTo>
                      <a:pt x="1937" y="414"/>
                    </a:lnTo>
                    <a:lnTo>
                      <a:pt x="1945" y="414"/>
                    </a:lnTo>
                    <a:lnTo>
                      <a:pt x="1945" y="408"/>
                    </a:lnTo>
                    <a:lnTo>
                      <a:pt x="1963" y="408"/>
                    </a:lnTo>
                    <a:lnTo>
                      <a:pt x="1963" y="404"/>
                    </a:lnTo>
                    <a:lnTo>
                      <a:pt x="1969" y="404"/>
                    </a:lnTo>
                    <a:lnTo>
                      <a:pt x="1969" y="400"/>
                    </a:lnTo>
                    <a:lnTo>
                      <a:pt x="1973" y="400"/>
                    </a:lnTo>
                    <a:lnTo>
                      <a:pt x="1973" y="394"/>
                    </a:lnTo>
                    <a:lnTo>
                      <a:pt x="1977" y="394"/>
                    </a:lnTo>
                    <a:lnTo>
                      <a:pt x="1977" y="392"/>
                    </a:lnTo>
                    <a:lnTo>
                      <a:pt x="1983" y="392"/>
                    </a:lnTo>
                    <a:lnTo>
                      <a:pt x="1983" y="388"/>
                    </a:lnTo>
                    <a:lnTo>
                      <a:pt x="1987" y="388"/>
                    </a:lnTo>
                    <a:lnTo>
                      <a:pt x="1987" y="384"/>
                    </a:lnTo>
                    <a:lnTo>
                      <a:pt x="1995" y="384"/>
                    </a:lnTo>
                    <a:lnTo>
                      <a:pt x="1995" y="380"/>
                    </a:lnTo>
                    <a:lnTo>
                      <a:pt x="2003" y="380"/>
                    </a:lnTo>
                    <a:lnTo>
                      <a:pt x="2003" y="376"/>
                    </a:lnTo>
                    <a:lnTo>
                      <a:pt x="2011" y="376"/>
                    </a:lnTo>
                    <a:lnTo>
                      <a:pt x="2011" y="372"/>
                    </a:lnTo>
                    <a:lnTo>
                      <a:pt x="2019" y="372"/>
                    </a:lnTo>
                    <a:lnTo>
                      <a:pt x="2019" y="368"/>
                    </a:lnTo>
                    <a:lnTo>
                      <a:pt x="2027" y="368"/>
                    </a:lnTo>
                    <a:lnTo>
                      <a:pt x="2027" y="364"/>
                    </a:lnTo>
                    <a:lnTo>
                      <a:pt x="2033" y="364"/>
                    </a:lnTo>
                    <a:lnTo>
                      <a:pt x="2033" y="360"/>
                    </a:lnTo>
                    <a:lnTo>
                      <a:pt x="2037" y="360"/>
                    </a:lnTo>
                    <a:lnTo>
                      <a:pt x="2037" y="352"/>
                    </a:lnTo>
                    <a:lnTo>
                      <a:pt x="2041" y="352"/>
                    </a:lnTo>
                    <a:lnTo>
                      <a:pt x="2041" y="346"/>
                    </a:lnTo>
                    <a:lnTo>
                      <a:pt x="2047" y="346"/>
                    </a:lnTo>
                    <a:lnTo>
                      <a:pt x="2047" y="344"/>
                    </a:lnTo>
                    <a:lnTo>
                      <a:pt x="2067" y="344"/>
                    </a:lnTo>
                    <a:lnTo>
                      <a:pt x="2067" y="340"/>
                    </a:lnTo>
                    <a:lnTo>
                      <a:pt x="2071" y="340"/>
                    </a:lnTo>
                    <a:lnTo>
                      <a:pt x="2071" y="336"/>
                    </a:lnTo>
                    <a:lnTo>
                      <a:pt x="2075" y="336"/>
                    </a:lnTo>
                    <a:lnTo>
                      <a:pt x="2075" y="330"/>
                    </a:lnTo>
                    <a:lnTo>
                      <a:pt x="2083" y="330"/>
                    </a:lnTo>
                    <a:lnTo>
                      <a:pt x="2083" y="326"/>
                    </a:lnTo>
                    <a:lnTo>
                      <a:pt x="2097" y="326"/>
                    </a:lnTo>
                    <a:lnTo>
                      <a:pt x="2097" y="322"/>
                    </a:lnTo>
                    <a:lnTo>
                      <a:pt x="2103" y="322"/>
                    </a:lnTo>
                    <a:lnTo>
                      <a:pt x="2103" y="317"/>
                    </a:lnTo>
                    <a:lnTo>
                      <a:pt x="2111" y="317"/>
                    </a:lnTo>
                    <a:lnTo>
                      <a:pt x="2111" y="315"/>
                    </a:lnTo>
                    <a:lnTo>
                      <a:pt x="2121" y="315"/>
                    </a:lnTo>
                    <a:lnTo>
                      <a:pt x="2121" y="307"/>
                    </a:lnTo>
                    <a:lnTo>
                      <a:pt x="2123" y="307"/>
                    </a:lnTo>
                    <a:lnTo>
                      <a:pt x="2123" y="301"/>
                    </a:lnTo>
                    <a:lnTo>
                      <a:pt x="2141" y="301"/>
                    </a:lnTo>
                    <a:lnTo>
                      <a:pt x="2141" y="289"/>
                    </a:lnTo>
                    <a:lnTo>
                      <a:pt x="2147" y="289"/>
                    </a:lnTo>
                    <a:lnTo>
                      <a:pt x="2147" y="285"/>
                    </a:lnTo>
                    <a:lnTo>
                      <a:pt x="2149" y="285"/>
                    </a:lnTo>
                    <a:lnTo>
                      <a:pt x="2149" y="281"/>
                    </a:lnTo>
                    <a:lnTo>
                      <a:pt x="2157" y="281"/>
                    </a:lnTo>
                    <a:lnTo>
                      <a:pt x="2157" y="279"/>
                    </a:lnTo>
                    <a:lnTo>
                      <a:pt x="2161" y="279"/>
                    </a:lnTo>
                    <a:lnTo>
                      <a:pt x="2161" y="275"/>
                    </a:lnTo>
                    <a:lnTo>
                      <a:pt x="2167" y="275"/>
                    </a:lnTo>
                    <a:lnTo>
                      <a:pt x="2167" y="273"/>
                    </a:lnTo>
                    <a:lnTo>
                      <a:pt x="2173" y="273"/>
                    </a:lnTo>
                    <a:lnTo>
                      <a:pt x="2173" y="267"/>
                    </a:lnTo>
                    <a:lnTo>
                      <a:pt x="2177" y="267"/>
                    </a:lnTo>
                    <a:lnTo>
                      <a:pt x="2177" y="263"/>
                    </a:lnTo>
                    <a:lnTo>
                      <a:pt x="2187" y="263"/>
                    </a:lnTo>
                    <a:lnTo>
                      <a:pt x="2187" y="261"/>
                    </a:lnTo>
                    <a:lnTo>
                      <a:pt x="2214" y="261"/>
                    </a:lnTo>
                    <a:lnTo>
                      <a:pt x="2214" y="255"/>
                    </a:lnTo>
                    <a:lnTo>
                      <a:pt x="2218" y="255"/>
                    </a:lnTo>
                    <a:lnTo>
                      <a:pt x="2218" y="251"/>
                    </a:lnTo>
                    <a:lnTo>
                      <a:pt x="2224" y="251"/>
                    </a:lnTo>
                    <a:lnTo>
                      <a:pt x="2224" y="247"/>
                    </a:lnTo>
                    <a:lnTo>
                      <a:pt x="2230" y="247"/>
                    </a:lnTo>
                    <a:lnTo>
                      <a:pt x="2230" y="243"/>
                    </a:lnTo>
                    <a:lnTo>
                      <a:pt x="2234" y="243"/>
                    </a:lnTo>
                    <a:lnTo>
                      <a:pt x="2234" y="237"/>
                    </a:lnTo>
                    <a:lnTo>
                      <a:pt x="2238" y="237"/>
                    </a:lnTo>
                    <a:lnTo>
                      <a:pt x="2238" y="231"/>
                    </a:lnTo>
                    <a:lnTo>
                      <a:pt x="2246" y="231"/>
                    </a:lnTo>
                    <a:lnTo>
                      <a:pt x="2246" y="229"/>
                    </a:lnTo>
                    <a:lnTo>
                      <a:pt x="2250" y="229"/>
                    </a:lnTo>
                    <a:lnTo>
                      <a:pt x="2250" y="223"/>
                    </a:lnTo>
                    <a:lnTo>
                      <a:pt x="2256" y="223"/>
                    </a:lnTo>
                    <a:lnTo>
                      <a:pt x="2256" y="221"/>
                    </a:lnTo>
                    <a:lnTo>
                      <a:pt x="2274" y="221"/>
                    </a:lnTo>
                    <a:lnTo>
                      <a:pt x="2274" y="217"/>
                    </a:lnTo>
                    <a:lnTo>
                      <a:pt x="2278" y="217"/>
                    </a:lnTo>
                    <a:lnTo>
                      <a:pt x="2278" y="215"/>
                    </a:lnTo>
                    <a:lnTo>
                      <a:pt x="2284" y="215"/>
                    </a:lnTo>
                    <a:lnTo>
                      <a:pt x="2284" y="213"/>
                    </a:lnTo>
                    <a:lnTo>
                      <a:pt x="2288" y="213"/>
                    </a:lnTo>
                    <a:lnTo>
                      <a:pt x="2288" y="207"/>
                    </a:lnTo>
                    <a:lnTo>
                      <a:pt x="2292" y="207"/>
                    </a:lnTo>
                    <a:lnTo>
                      <a:pt x="2292" y="201"/>
                    </a:lnTo>
                    <a:lnTo>
                      <a:pt x="2296" y="201"/>
                    </a:lnTo>
                    <a:lnTo>
                      <a:pt x="2296" y="197"/>
                    </a:lnTo>
                    <a:lnTo>
                      <a:pt x="2302" y="197"/>
                    </a:lnTo>
                    <a:lnTo>
                      <a:pt x="2302" y="193"/>
                    </a:lnTo>
                    <a:lnTo>
                      <a:pt x="2312" y="193"/>
                    </a:lnTo>
                    <a:lnTo>
                      <a:pt x="2312" y="191"/>
                    </a:lnTo>
                    <a:lnTo>
                      <a:pt x="2318" y="191"/>
                    </a:lnTo>
                    <a:lnTo>
                      <a:pt x="2318" y="187"/>
                    </a:lnTo>
                    <a:lnTo>
                      <a:pt x="2326" y="187"/>
                    </a:lnTo>
                    <a:lnTo>
                      <a:pt x="2326" y="183"/>
                    </a:lnTo>
                    <a:lnTo>
                      <a:pt x="2330" y="183"/>
                    </a:lnTo>
                    <a:lnTo>
                      <a:pt x="2330" y="179"/>
                    </a:lnTo>
                    <a:lnTo>
                      <a:pt x="2336" y="179"/>
                    </a:lnTo>
                    <a:lnTo>
                      <a:pt x="2336" y="173"/>
                    </a:lnTo>
                    <a:lnTo>
                      <a:pt x="2342" y="173"/>
                    </a:lnTo>
                    <a:lnTo>
                      <a:pt x="2342" y="169"/>
                    </a:lnTo>
                    <a:lnTo>
                      <a:pt x="2346" y="169"/>
                    </a:lnTo>
                    <a:lnTo>
                      <a:pt x="2346" y="163"/>
                    </a:lnTo>
                    <a:lnTo>
                      <a:pt x="2352" y="163"/>
                    </a:lnTo>
                    <a:lnTo>
                      <a:pt x="2352" y="159"/>
                    </a:lnTo>
                    <a:lnTo>
                      <a:pt x="2360" y="159"/>
                    </a:lnTo>
                    <a:lnTo>
                      <a:pt x="2360" y="155"/>
                    </a:lnTo>
                    <a:lnTo>
                      <a:pt x="2368" y="155"/>
                    </a:lnTo>
                    <a:lnTo>
                      <a:pt x="2368" y="151"/>
                    </a:lnTo>
                    <a:lnTo>
                      <a:pt x="2374" y="151"/>
                    </a:lnTo>
                    <a:lnTo>
                      <a:pt x="2374" y="149"/>
                    </a:lnTo>
                    <a:lnTo>
                      <a:pt x="2380" y="149"/>
                    </a:lnTo>
                    <a:lnTo>
                      <a:pt x="2380" y="145"/>
                    </a:lnTo>
                    <a:lnTo>
                      <a:pt x="2386" y="145"/>
                    </a:lnTo>
                    <a:lnTo>
                      <a:pt x="2386" y="139"/>
                    </a:lnTo>
                    <a:lnTo>
                      <a:pt x="2394" y="139"/>
                    </a:lnTo>
                    <a:lnTo>
                      <a:pt x="2394" y="135"/>
                    </a:lnTo>
                    <a:lnTo>
                      <a:pt x="2404" y="135"/>
                    </a:lnTo>
                    <a:lnTo>
                      <a:pt x="2404" y="131"/>
                    </a:lnTo>
                    <a:lnTo>
                      <a:pt x="2412" y="131"/>
                    </a:lnTo>
                    <a:lnTo>
                      <a:pt x="2412" y="127"/>
                    </a:lnTo>
                    <a:lnTo>
                      <a:pt x="2414" y="127"/>
                    </a:lnTo>
                    <a:lnTo>
                      <a:pt x="2414" y="119"/>
                    </a:lnTo>
                    <a:lnTo>
                      <a:pt x="2428" y="119"/>
                    </a:lnTo>
                    <a:lnTo>
                      <a:pt x="2428" y="117"/>
                    </a:lnTo>
                    <a:lnTo>
                      <a:pt x="2468" y="117"/>
                    </a:lnTo>
                    <a:lnTo>
                      <a:pt x="2468" y="113"/>
                    </a:lnTo>
                    <a:lnTo>
                      <a:pt x="2472" y="113"/>
                    </a:lnTo>
                    <a:lnTo>
                      <a:pt x="2472" y="105"/>
                    </a:lnTo>
                    <a:lnTo>
                      <a:pt x="2476" y="105"/>
                    </a:lnTo>
                    <a:lnTo>
                      <a:pt x="2476" y="102"/>
                    </a:lnTo>
                    <a:lnTo>
                      <a:pt x="2484" y="102"/>
                    </a:lnTo>
                    <a:lnTo>
                      <a:pt x="2484" y="94"/>
                    </a:lnTo>
                    <a:lnTo>
                      <a:pt x="2488" y="94"/>
                    </a:lnTo>
                    <a:lnTo>
                      <a:pt x="2488" y="88"/>
                    </a:lnTo>
                    <a:lnTo>
                      <a:pt x="2492" y="88"/>
                    </a:lnTo>
                    <a:lnTo>
                      <a:pt x="2492" y="84"/>
                    </a:lnTo>
                    <a:lnTo>
                      <a:pt x="2503" y="84"/>
                    </a:lnTo>
                    <a:lnTo>
                      <a:pt x="2503" y="76"/>
                    </a:lnTo>
                    <a:lnTo>
                      <a:pt x="2507" y="76"/>
                    </a:lnTo>
                    <a:lnTo>
                      <a:pt x="2507" y="70"/>
                    </a:lnTo>
                    <a:lnTo>
                      <a:pt x="2511" y="70"/>
                    </a:lnTo>
                    <a:lnTo>
                      <a:pt x="2511" y="66"/>
                    </a:lnTo>
                    <a:lnTo>
                      <a:pt x="2521" y="66"/>
                    </a:lnTo>
                    <a:lnTo>
                      <a:pt x="2521" y="56"/>
                    </a:lnTo>
                    <a:lnTo>
                      <a:pt x="2525" y="56"/>
                    </a:lnTo>
                    <a:lnTo>
                      <a:pt x="2525" y="46"/>
                    </a:lnTo>
                    <a:lnTo>
                      <a:pt x="2531" y="46"/>
                    </a:lnTo>
                    <a:lnTo>
                      <a:pt x="2531" y="42"/>
                    </a:lnTo>
                    <a:lnTo>
                      <a:pt x="2533" y="42"/>
                    </a:lnTo>
                    <a:lnTo>
                      <a:pt x="2533" y="34"/>
                    </a:lnTo>
                    <a:lnTo>
                      <a:pt x="2545" y="34"/>
                    </a:lnTo>
                    <a:lnTo>
                      <a:pt x="2545" y="30"/>
                    </a:lnTo>
                    <a:lnTo>
                      <a:pt x="2549" y="30"/>
                    </a:lnTo>
                    <a:lnTo>
                      <a:pt x="2549" y="26"/>
                    </a:lnTo>
                    <a:lnTo>
                      <a:pt x="2565" y="26"/>
                    </a:lnTo>
                    <a:lnTo>
                      <a:pt x="2565" y="20"/>
                    </a:lnTo>
                    <a:lnTo>
                      <a:pt x="2577" y="20"/>
                    </a:lnTo>
                    <a:lnTo>
                      <a:pt x="2577" y="14"/>
                    </a:lnTo>
                    <a:lnTo>
                      <a:pt x="2593" y="14"/>
                    </a:lnTo>
                    <a:lnTo>
                      <a:pt x="2593" y="10"/>
                    </a:lnTo>
                    <a:lnTo>
                      <a:pt x="2629" y="10"/>
                    </a:lnTo>
                    <a:lnTo>
                      <a:pt x="2629" y="0"/>
                    </a:lnTo>
                    <a:lnTo>
                      <a:pt x="2661" y="0"/>
                    </a:lnTo>
                  </a:path>
                </a:pathLst>
              </a:custGeom>
              <a:noFill/>
              <a:ln w="38100" cap="flat">
                <a:solidFill>
                  <a:schemeClr val="bg1">
                    <a:lumMod val="65000"/>
                  </a:schemeClr>
                </a:solidFill>
                <a:prstDash val="solid"/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sz="1000" b="1" dirty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>
              <a:off x="3150902" y="1895061"/>
              <a:ext cx="7038641" cy="3028864"/>
              <a:chOff x="3150902" y="1895061"/>
              <a:chExt cx="7038641" cy="3028864"/>
            </a:xfrm>
          </p:grpSpPr>
          <p:sp>
            <p:nvSpPr>
              <p:cNvPr id="130" name="TextBox 129"/>
              <p:cNvSpPr txBox="1"/>
              <p:nvPr/>
            </p:nvSpPr>
            <p:spPr>
              <a:xfrm>
                <a:off x="8819223" y="1895061"/>
                <a:ext cx="1370320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GB" sz="1000" b="1" dirty="0">
                    <a:solidFill>
                      <a:srgbClr val="0D3759"/>
                    </a:solidFill>
                    <a:ea typeface="ＭＳ Ｐゴシック" pitchFamily="34" charset="-128"/>
                  </a:rPr>
                  <a:t>7.85% 90 mg BID</a:t>
                </a:r>
              </a:p>
            </p:txBody>
          </p:sp>
          <p:sp>
            <p:nvSpPr>
              <p:cNvPr id="131" name="TextBox 130"/>
              <p:cNvSpPr txBox="1"/>
              <p:nvPr/>
            </p:nvSpPr>
            <p:spPr>
              <a:xfrm>
                <a:off x="8813953" y="2352629"/>
                <a:ext cx="1370320" cy="24622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GB" sz="1000" b="1" dirty="0">
                    <a:solidFill>
                      <a:srgbClr val="0D3759">
                        <a:lumMod val="60000"/>
                        <a:lumOff val="40000"/>
                      </a:srgbClr>
                    </a:solidFill>
                    <a:ea typeface="ＭＳ Ｐゴシック" pitchFamily="34" charset="-128"/>
                  </a:rPr>
                  <a:t>7.77% 60 mg BID</a:t>
                </a:r>
              </a:p>
            </p:txBody>
          </p:sp>
          <p:sp>
            <p:nvSpPr>
              <p:cNvPr id="132" name="Freeform 12"/>
              <p:cNvSpPr>
                <a:spLocks/>
              </p:cNvSpPr>
              <p:nvPr/>
            </p:nvSpPr>
            <p:spPr bwMode="auto">
              <a:xfrm>
                <a:off x="3160095" y="2192432"/>
                <a:ext cx="6089433" cy="2731493"/>
              </a:xfrm>
              <a:custGeom>
                <a:avLst/>
                <a:gdLst>
                  <a:gd name="T0" fmla="*/ 40 w 2659"/>
                  <a:gd name="T1" fmla="*/ 1435 h 1463"/>
                  <a:gd name="T2" fmla="*/ 104 w 2659"/>
                  <a:gd name="T3" fmla="*/ 1387 h 1463"/>
                  <a:gd name="T4" fmla="*/ 135 w 2659"/>
                  <a:gd name="T5" fmla="*/ 1360 h 1463"/>
                  <a:gd name="T6" fmla="*/ 193 w 2659"/>
                  <a:gd name="T7" fmla="*/ 1342 h 1463"/>
                  <a:gd name="T8" fmla="*/ 231 w 2659"/>
                  <a:gd name="T9" fmla="*/ 1324 h 1463"/>
                  <a:gd name="T10" fmla="*/ 269 w 2659"/>
                  <a:gd name="T11" fmla="*/ 1302 h 1463"/>
                  <a:gd name="T12" fmla="*/ 317 w 2659"/>
                  <a:gd name="T13" fmla="*/ 1276 h 1463"/>
                  <a:gd name="T14" fmla="*/ 353 w 2659"/>
                  <a:gd name="T15" fmla="*/ 1250 h 1463"/>
                  <a:gd name="T16" fmla="*/ 403 w 2659"/>
                  <a:gd name="T17" fmla="*/ 1224 h 1463"/>
                  <a:gd name="T18" fmla="*/ 438 w 2659"/>
                  <a:gd name="T19" fmla="*/ 1202 h 1463"/>
                  <a:gd name="T20" fmla="*/ 474 w 2659"/>
                  <a:gd name="T21" fmla="*/ 1184 h 1463"/>
                  <a:gd name="T22" fmla="*/ 504 w 2659"/>
                  <a:gd name="T23" fmla="*/ 1164 h 1463"/>
                  <a:gd name="T24" fmla="*/ 534 w 2659"/>
                  <a:gd name="T25" fmla="*/ 1143 h 1463"/>
                  <a:gd name="T26" fmla="*/ 570 w 2659"/>
                  <a:gd name="T27" fmla="*/ 1117 h 1463"/>
                  <a:gd name="T28" fmla="*/ 600 w 2659"/>
                  <a:gd name="T29" fmla="*/ 1095 h 1463"/>
                  <a:gd name="T30" fmla="*/ 652 w 2659"/>
                  <a:gd name="T31" fmla="*/ 1077 h 1463"/>
                  <a:gd name="T32" fmla="*/ 688 w 2659"/>
                  <a:gd name="T33" fmla="*/ 1053 h 1463"/>
                  <a:gd name="T34" fmla="*/ 731 w 2659"/>
                  <a:gd name="T35" fmla="*/ 1029 h 1463"/>
                  <a:gd name="T36" fmla="*/ 757 w 2659"/>
                  <a:gd name="T37" fmla="*/ 1005 h 1463"/>
                  <a:gd name="T38" fmla="*/ 813 w 2659"/>
                  <a:gd name="T39" fmla="*/ 985 h 1463"/>
                  <a:gd name="T40" fmla="*/ 859 w 2659"/>
                  <a:gd name="T41" fmla="*/ 963 h 1463"/>
                  <a:gd name="T42" fmla="*/ 895 w 2659"/>
                  <a:gd name="T43" fmla="*/ 943 h 1463"/>
                  <a:gd name="T44" fmla="*/ 939 w 2659"/>
                  <a:gd name="T45" fmla="*/ 918 h 1463"/>
                  <a:gd name="T46" fmla="*/ 985 w 2659"/>
                  <a:gd name="T47" fmla="*/ 896 h 1463"/>
                  <a:gd name="T48" fmla="*/ 1048 w 2659"/>
                  <a:gd name="T49" fmla="*/ 876 h 1463"/>
                  <a:gd name="T50" fmla="*/ 1104 w 2659"/>
                  <a:gd name="T51" fmla="*/ 852 h 1463"/>
                  <a:gd name="T52" fmla="*/ 1146 w 2659"/>
                  <a:gd name="T53" fmla="*/ 814 h 1463"/>
                  <a:gd name="T54" fmla="*/ 1210 w 2659"/>
                  <a:gd name="T55" fmla="*/ 792 h 1463"/>
                  <a:gd name="T56" fmla="*/ 1260 w 2659"/>
                  <a:gd name="T57" fmla="*/ 762 h 1463"/>
                  <a:gd name="T58" fmla="*/ 1310 w 2659"/>
                  <a:gd name="T59" fmla="*/ 742 h 1463"/>
                  <a:gd name="T60" fmla="*/ 1343 w 2659"/>
                  <a:gd name="T61" fmla="*/ 713 h 1463"/>
                  <a:gd name="T62" fmla="*/ 1385 w 2659"/>
                  <a:gd name="T63" fmla="*/ 697 h 1463"/>
                  <a:gd name="T64" fmla="*/ 1423 w 2659"/>
                  <a:gd name="T65" fmla="*/ 675 h 1463"/>
                  <a:gd name="T66" fmla="*/ 1451 w 2659"/>
                  <a:gd name="T67" fmla="*/ 655 h 1463"/>
                  <a:gd name="T68" fmla="*/ 1495 w 2659"/>
                  <a:gd name="T69" fmla="*/ 635 h 1463"/>
                  <a:gd name="T70" fmla="*/ 1533 w 2659"/>
                  <a:gd name="T71" fmla="*/ 613 h 1463"/>
                  <a:gd name="T72" fmla="*/ 1567 w 2659"/>
                  <a:gd name="T73" fmla="*/ 585 h 1463"/>
                  <a:gd name="T74" fmla="*/ 1599 w 2659"/>
                  <a:gd name="T75" fmla="*/ 551 h 1463"/>
                  <a:gd name="T76" fmla="*/ 1660 w 2659"/>
                  <a:gd name="T77" fmla="*/ 529 h 1463"/>
                  <a:gd name="T78" fmla="*/ 1704 w 2659"/>
                  <a:gd name="T79" fmla="*/ 504 h 1463"/>
                  <a:gd name="T80" fmla="*/ 1742 w 2659"/>
                  <a:gd name="T81" fmla="*/ 476 h 1463"/>
                  <a:gd name="T82" fmla="*/ 1784 w 2659"/>
                  <a:gd name="T83" fmla="*/ 450 h 1463"/>
                  <a:gd name="T84" fmla="*/ 1812 w 2659"/>
                  <a:gd name="T85" fmla="*/ 430 h 1463"/>
                  <a:gd name="T86" fmla="*/ 1862 w 2659"/>
                  <a:gd name="T87" fmla="*/ 414 h 1463"/>
                  <a:gd name="T88" fmla="*/ 1945 w 2659"/>
                  <a:gd name="T89" fmla="*/ 396 h 1463"/>
                  <a:gd name="T90" fmla="*/ 1989 w 2659"/>
                  <a:gd name="T91" fmla="*/ 372 h 1463"/>
                  <a:gd name="T92" fmla="*/ 2033 w 2659"/>
                  <a:gd name="T93" fmla="*/ 348 h 1463"/>
                  <a:gd name="T94" fmla="*/ 2069 w 2659"/>
                  <a:gd name="T95" fmla="*/ 328 h 1463"/>
                  <a:gd name="T96" fmla="*/ 2111 w 2659"/>
                  <a:gd name="T97" fmla="*/ 306 h 1463"/>
                  <a:gd name="T98" fmla="*/ 2183 w 2659"/>
                  <a:gd name="T99" fmla="*/ 283 h 1463"/>
                  <a:gd name="T100" fmla="*/ 2230 w 2659"/>
                  <a:gd name="T101" fmla="*/ 263 h 1463"/>
                  <a:gd name="T102" fmla="*/ 2266 w 2659"/>
                  <a:gd name="T103" fmla="*/ 243 h 1463"/>
                  <a:gd name="T104" fmla="*/ 2306 w 2659"/>
                  <a:gd name="T105" fmla="*/ 219 h 1463"/>
                  <a:gd name="T106" fmla="*/ 2382 w 2659"/>
                  <a:gd name="T107" fmla="*/ 185 h 1463"/>
                  <a:gd name="T108" fmla="*/ 2416 w 2659"/>
                  <a:gd name="T109" fmla="*/ 145 h 1463"/>
                  <a:gd name="T110" fmla="*/ 2458 w 2659"/>
                  <a:gd name="T111" fmla="*/ 111 h 1463"/>
                  <a:gd name="T112" fmla="*/ 2486 w 2659"/>
                  <a:gd name="T113" fmla="*/ 81 h 1463"/>
                  <a:gd name="T114" fmla="*/ 2539 w 2659"/>
                  <a:gd name="T115" fmla="*/ 58 h 1463"/>
                  <a:gd name="T116" fmla="*/ 2587 w 2659"/>
                  <a:gd name="T117" fmla="*/ 34 h 1463"/>
                  <a:gd name="T118" fmla="*/ 2641 w 2659"/>
                  <a:gd name="T119" fmla="*/ 6 h 14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659" h="1463">
                    <a:moveTo>
                      <a:pt x="0" y="1463"/>
                    </a:moveTo>
                    <a:lnTo>
                      <a:pt x="0" y="1459"/>
                    </a:lnTo>
                    <a:lnTo>
                      <a:pt x="10" y="1459"/>
                    </a:lnTo>
                    <a:lnTo>
                      <a:pt x="10" y="1453"/>
                    </a:lnTo>
                    <a:lnTo>
                      <a:pt x="18" y="1453"/>
                    </a:lnTo>
                    <a:lnTo>
                      <a:pt x="18" y="1447"/>
                    </a:lnTo>
                    <a:lnTo>
                      <a:pt x="28" y="1447"/>
                    </a:lnTo>
                    <a:lnTo>
                      <a:pt x="28" y="1443"/>
                    </a:lnTo>
                    <a:lnTo>
                      <a:pt x="36" y="1443"/>
                    </a:lnTo>
                    <a:lnTo>
                      <a:pt x="36" y="1439"/>
                    </a:lnTo>
                    <a:lnTo>
                      <a:pt x="40" y="1439"/>
                    </a:lnTo>
                    <a:lnTo>
                      <a:pt x="40" y="1435"/>
                    </a:lnTo>
                    <a:lnTo>
                      <a:pt x="48" y="1435"/>
                    </a:lnTo>
                    <a:lnTo>
                      <a:pt x="48" y="1431"/>
                    </a:lnTo>
                    <a:lnTo>
                      <a:pt x="56" y="1431"/>
                    </a:lnTo>
                    <a:lnTo>
                      <a:pt x="56" y="1417"/>
                    </a:lnTo>
                    <a:lnTo>
                      <a:pt x="68" y="1417"/>
                    </a:lnTo>
                    <a:lnTo>
                      <a:pt x="68" y="1409"/>
                    </a:lnTo>
                    <a:lnTo>
                      <a:pt x="80" y="1409"/>
                    </a:lnTo>
                    <a:lnTo>
                      <a:pt x="80" y="1401"/>
                    </a:lnTo>
                    <a:lnTo>
                      <a:pt x="96" y="1401"/>
                    </a:lnTo>
                    <a:lnTo>
                      <a:pt x="96" y="1393"/>
                    </a:lnTo>
                    <a:lnTo>
                      <a:pt x="104" y="1393"/>
                    </a:lnTo>
                    <a:lnTo>
                      <a:pt x="104" y="1387"/>
                    </a:lnTo>
                    <a:lnTo>
                      <a:pt x="110" y="1387"/>
                    </a:lnTo>
                    <a:lnTo>
                      <a:pt x="110" y="1381"/>
                    </a:lnTo>
                    <a:lnTo>
                      <a:pt x="116" y="1381"/>
                    </a:lnTo>
                    <a:lnTo>
                      <a:pt x="116" y="1377"/>
                    </a:lnTo>
                    <a:lnTo>
                      <a:pt x="122" y="1377"/>
                    </a:lnTo>
                    <a:lnTo>
                      <a:pt x="122" y="1373"/>
                    </a:lnTo>
                    <a:lnTo>
                      <a:pt x="126" y="1373"/>
                    </a:lnTo>
                    <a:lnTo>
                      <a:pt x="126" y="1368"/>
                    </a:lnTo>
                    <a:lnTo>
                      <a:pt x="131" y="1368"/>
                    </a:lnTo>
                    <a:lnTo>
                      <a:pt x="131" y="1364"/>
                    </a:lnTo>
                    <a:lnTo>
                      <a:pt x="135" y="1364"/>
                    </a:lnTo>
                    <a:lnTo>
                      <a:pt x="135" y="1360"/>
                    </a:lnTo>
                    <a:lnTo>
                      <a:pt x="141" y="1360"/>
                    </a:lnTo>
                    <a:lnTo>
                      <a:pt x="141" y="1356"/>
                    </a:lnTo>
                    <a:lnTo>
                      <a:pt x="145" y="1356"/>
                    </a:lnTo>
                    <a:lnTo>
                      <a:pt x="145" y="1354"/>
                    </a:lnTo>
                    <a:lnTo>
                      <a:pt x="153" y="1354"/>
                    </a:lnTo>
                    <a:lnTo>
                      <a:pt x="153" y="1350"/>
                    </a:lnTo>
                    <a:lnTo>
                      <a:pt x="161" y="1350"/>
                    </a:lnTo>
                    <a:lnTo>
                      <a:pt x="161" y="1348"/>
                    </a:lnTo>
                    <a:lnTo>
                      <a:pt x="169" y="1348"/>
                    </a:lnTo>
                    <a:lnTo>
                      <a:pt x="169" y="1346"/>
                    </a:lnTo>
                    <a:lnTo>
                      <a:pt x="193" y="1346"/>
                    </a:lnTo>
                    <a:lnTo>
                      <a:pt x="193" y="1342"/>
                    </a:lnTo>
                    <a:lnTo>
                      <a:pt x="201" y="1342"/>
                    </a:lnTo>
                    <a:lnTo>
                      <a:pt x="201" y="1338"/>
                    </a:lnTo>
                    <a:lnTo>
                      <a:pt x="205" y="1338"/>
                    </a:lnTo>
                    <a:lnTo>
                      <a:pt x="205" y="1334"/>
                    </a:lnTo>
                    <a:lnTo>
                      <a:pt x="209" y="1334"/>
                    </a:lnTo>
                    <a:lnTo>
                      <a:pt x="209" y="1330"/>
                    </a:lnTo>
                    <a:lnTo>
                      <a:pt x="215" y="1330"/>
                    </a:lnTo>
                    <a:lnTo>
                      <a:pt x="215" y="1328"/>
                    </a:lnTo>
                    <a:lnTo>
                      <a:pt x="223" y="1328"/>
                    </a:lnTo>
                    <a:lnTo>
                      <a:pt x="223" y="1326"/>
                    </a:lnTo>
                    <a:lnTo>
                      <a:pt x="231" y="1326"/>
                    </a:lnTo>
                    <a:lnTo>
                      <a:pt x="231" y="1324"/>
                    </a:lnTo>
                    <a:lnTo>
                      <a:pt x="237" y="1324"/>
                    </a:lnTo>
                    <a:lnTo>
                      <a:pt x="237" y="1320"/>
                    </a:lnTo>
                    <a:lnTo>
                      <a:pt x="241" y="1320"/>
                    </a:lnTo>
                    <a:lnTo>
                      <a:pt x="241" y="1314"/>
                    </a:lnTo>
                    <a:lnTo>
                      <a:pt x="249" y="1314"/>
                    </a:lnTo>
                    <a:lnTo>
                      <a:pt x="249" y="1312"/>
                    </a:lnTo>
                    <a:lnTo>
                      <a:pt x="257" y="1312"/>
                    </a:lnTo>
                    <a:lnTo>
                      <a:pt x="257" y="1308"/>
                    </a:lnTo>
                    <a:lnTo>
                      <a:pt x="265" y="1308"/>
                    </a:lnTo>
                    <a:lnTo>
                      <a:pt x="265" y="1304"/>
                    </a:lnTo>
                    <a:lnTo>
                      <a:pt x="269" y="1304"/>
                    </a:lnTo>
                    <a:lnTo>
                      <a:pt x="269" y="1302"/>
                    </a:lnTo>
                    <a:lnTo>
                      <a:pt x="277" y="1302"/>
                    </a:lnTo>
                    <a:lnTo>
                      <a:pt x="277" y="1298"/>
                    </a:lnTo>
                    <a:lnTo>
                      <a:pt x="283" y="1298"/>
                    </a:lnTo>
                    <a:lnTo>
                      <a:pt x="283" y="1294"/>
                    </a:lnTo>
                    <a:lnTo>
                      <a:pt x="291" y="1294"/>
                    </a:lnTo>
                    <a:lnTo>
                      <a:pt x="291" y="1290"/>
                    </a:lnTo>
                    <a:lnTo>
                      <a:pt x="301" y="1290"/>
                    </a:lnTo>
                    <a:lnTo>
                      <a:pt x="301" y="1286"/>
                    </a:lnTo>
                    <a:lnTo>
                      <a:pt x="309" y="1286"/>
                    </a:lnTo>
                    <a:lnTo>
                      <a:pt x="309" y="1282"/>
                    </a:lnTo>
                    <a:lnTo>
                      <a:pt x="317" y="1282"/>
                    </a:lnTo>
                    <a:lnTo>
                      <a:pt x="317" y="1276"/>
                    </a:lnTo>
                    <a:lnTo>
                      <a:pt x="323" y="1276"/>
                    </a:lnTo>
                    <a:lnTo>
                      <a:pt x="323" y="1272"/>
                    </a:lnTo>
                    <a:lnTo>
                      <a:pt x="329" y="1272"/>
                    </a:lnTo>
                    <a:lnTo>
                      <a:pt x="329" y="1266"/>
                    </a:lnTo>
                    <a:lnTo>
                      <a:pt x="335" y="1266"/>
                    </a:lnTo>
                    <a:lnTo>
                      <a:pt x="335" y="1262"/>
                    </a:lnTo>
                    <a:lnTo>
                      <a:pt x="343" y="1262"/>
                    </a:lnTo>
                    <a:lnTo>
                      <a:pt x="343" y="1260"/>
                    </a:lnTo>
                    <a:lnTo>
                      <a:pt x="347" y="1260"/>
                    </a:lnTo>
                    <a:lnTo>
                      <a:pt x="347" y="1254"/>
                    </a:lnTo>
                    <a:lnTo>
                      <a:pt x="353" y="1254"/>
                    </a:lnTo>
                    <a:lnTo>
                      <a:pt x="353" y="1250"/>
                    </a:lnTo>
                    <a:lnTo>
                      <a:pt x="359" y="1250"/>
                    </a:lnTo>
                    <a:lnTo>
                      <a:pt x="359" y="1248"/>
                    </a:lnTo>
                    <a:lnTo>
                      <a:pt x="365" y="1248"/>
                    </a:lnTo>
                    <a:lnTo>
                      <a:pt x="365" y="1242"/>
                    </a:lnTo>
                    <a:lnTo>
                      <a:pt x="369" y="1242"/>
                    </a:lnTo>
                    <a:lnTo>
                      <a:pt x="369" y="1236"/>
                    </a:lnTo>
                    <a:lnTo>
                      <a:pt x="375" y="1236"/>
                    </a:lnTo>
                    <a:lnTo>
                      <a:pt x="375" y="1232"/>
                    </a:lnTo>
                    <a:lnTo>
                      <a:pt x="395" y="1232"/>
                    </a:lnTo>
                    <a:lnTo>
                      <a:pt x="395" y="1228"/>
                    </a:lnTo>
                    <a:lnTo>
                      <a:pt x="403" y="1228"/>
                    </a:lnTo>
                    <a:lnTo>
                      <a:pt x="403" y="1224"/>
                    </a:lnTo>
                    <a:lnTo>
                      <a:pt x="411" y="1224"/>
                    </a:lnTo>
                    <a:lnTo>
                      <a:pt x="411" y="1220"/>
                    </a:lnTo>
                    <a:lnTo>
                      <a:pt x="417" y="1220"/>
                    </a:lnTo>
                    <a:lnTo>
                      <a:pt x="417" y="1218"/>
                    </a:lnTo>
                    <a:lnTo>
                      <a:pt x="423" y="1218"/>
                    </a:lnTo>
                    <a:lnTo>
                      <a:pt x="423" y="1214"/>
                    </a:lnTo>
                    <a:lnTo>
                      <a:pt x="430" y="1214"/>
                    </a:lnTo>
                    <a:lnTo>
                      <a:pt x="430" y="1210"/>
                    </a:lnTo>
                    <a:lnTo>
                      <a:pt x="436" y="1210"/>
                    </a:lnTo>
                    <a:lnTo>
                      <a:pt x="436" y="1206"/>
                    </a:lnTo>
                    <a:lnTo>
                      <a:pt x="438" y="1206"/>
                    </a:lnTo>
                    <a:lnTo>
                      <a:pt x="438" y="1202"/>
                    </a:lnTo>
                    <a:lnTo>
                      <a:pt x="442" y="1202"/>
                    </a:lnTo>
                    <a:lnTo>
                      <a:pt x="442" y="1198"/>
                    </a:lnTo>
                    <a:lnTo>
                      <a:pt x="448" y="1198"/>
                    </a:lnTo>
                    <a:lnTo>
                      <a:pt x="448" y="1196"/>
                    </a:lnTo>
                    <a:lnTo>
                      <a:pt x="456" y="1196"/>
                    </a:lnTo>
                    <a:lnTo>
                      <a:pt x="456" y="1194"/>
                    </a:lnTo>
                    <a:lnTo>
                      <a:pt x="460" y="1194"/>
                    </a:lnTo>
                    <a:lnTo>
                      <a:pt x="460" y="1190"/>
                    </a:lnTo>
                    <a:lnTo>
                      <a:pt x="466" y="1190"/>
                    </a:lnTo>
                    <a:lnTo>
                      <a:pt x="466" y="1188"/>
                    </a:lnTo>
                    <a:lnTo>
                      <a:pt x="474" y="1188"/>
                    </a:lnTo>
                    <a:lnTo>
                      <a:pt x="474" y="1184"/>
                    </a:lnTo>
                    <a:lnTo>
                      <a:pt x="478" y="1184"/>
                    </a:lnTo>
                    <a:lnTo>
                      <a:pt x="478" y="1180"/>
                    </a:lnTo>
                    <a:lnTo>
                      <a:pt x="480" y="1180"/>
                    </a:lnTo>
                    <a:lnTo>
                      <a:pt x="480" y="1176"/>
                    </a:lnTo>
                    <a:lnTo>
                      <a:pt x="486" y="1176"/>
                    </a:lnTo>
                    <a:lnTo>
                      <a:pt x="486" y="1172"/>
                    </a:lnTo>
                    <a:lnTo>
                      <a:pt x="492" y="1172"/>
                    </a:lnTo>
                    <a:lnTo>
                      <a:pt x="492" y="1170"/>
                    </a:lnTo>
                    <a:lnTo>
                      <a:pt x="498" y="1170"/>
                    </a:lnTo>
                    <a:lnTo>
                      <a:pt x="498" y="1166"/>
                    </a:lnTo>
                    <a:lnTo>
                      <a:pt x="504" y="1166"/>
                    </a:lnTo>
                    <a:lnTo>
                      <a:pt x="504" y="1164"/>
                    </a:lnTo>
                    <a:lnTo>
                      <a:pt x="510" y="1164"/>
                    </a:lnTo>
                    <a:lnTo>
                      <a:pt x="510" y="1162"/>
                    </a:lnTo>
                    <a:lnTo>
                      <a:pt x="516" y="1162"/>
                    </a:lnTo>
                    <a:lnTo>
                      <a:pt x="516" y="1158"/>
                    </a:lnTo>
                    <a:lnTo>
                      <a:pt x="522" y="1158"/>
                    </a:lnTo>
                    <a:lnTo>
                      <a:pt x="522" y="1153"/>
                    </a:lnTo>
                    <a:lnTo>
                      <a:pt x="526" y="1153"/>
                    </a:lnTo>
                    <a:lnTo>
                      <a:pt x="526" y="1151"/>
                    </a:lnTo>
                    <a:lnTo>
                      <a:pt x="530" y="1151"/>
                    </a:lnTo>
                    <a:lnTo>
                      <a:pt x="530" y="1147"/>
                    </a:lnTo>
                    <a:lnTo>
                      <a:pt x="534" y="1147"/>
                    </a:lnTo>
                    <a:lnTo>
                      <a:pt x="534" y="1143"/>
                    </a:lnTo>
                    <a:lnTo>
                      <a:pt x="540" y="1143"/>
                    </a:lnTo>
                    <a:lnTo>
                      <a:pt x="540" y="1139"/>
                    </a:lnTo>
                    <a:lnTo>
                      <a:pt x="544" y="1139"/>
                    </a:lnTo>
                    <a:lnTo>
                      <a:pt x="544" y="1133"/>
                    </a:lnTo>
                    <a:lnTo>
                      <a:pt x="548" y="1133"/>
                    </a:lnTo>
                    <a:lnTo>
                      <a:pt x="548" y="1129"/>
                    </a:lnTo>
                    <a:lnTo>
                      <a:pt x="558" y="1129"/>
                    </a:lnTo>
                    <a:lnTo>
                      <a:pt x="558" y="1125"/>
                    </a:lnTo>
                    <a:lnTo>
                      <a:pt x="564" y="1125"/>
                    </a:lnTo>
                    <a:lnTo>
                      <a:pt x="564" y="1123"/>
                    </a:lnTo>
                    <a:lnTo>
                      <a:pt x="570" y="1123"/>
                    </a:lnTo>
                    <a:lnTo>
                      <a:pt x="570" y="1117"/>
                    </a:lnTo>
                    <a:lnTo>
                      <a:pt x="574" y="1117"/>
                    </a:lnTo>
                    <a:lnTo>
                      <a:pt x="574" y="1113"/>
                    </a:lnTo>
                    <a:lnTo>
                      <a:pt x="580" y="1113"/>
                    </a:lnTo>
                    <a:lnTo>
                      <a:pt x="580" y="1109"/>
                    </a:lnTo>
                    <a:lnTo>
                      <a:pt x="584" y="1109"/>
                    </a:lnTo>
                    <a:lnTo>
                      <a:pt x="584" y="1105"/>
                    </a:lnTo>
                    <a:lnTo>
                      <a:pt x="590" y="1105"/>
                    </a:lnTo>
                    <a:lnTo>
                      <a:pt x="590" y="1103"/>
                    </a:lnTo>
                    <a:lnTo>
                      <a:pt x="594" y="1103"/>
                    </a:lnTo>
                    <a:lnTo>
                      <a:pt x="594" y="1099"/>
                    </a:lnTo>
                    <a:lnTo>
                      <a:pt x="600" y="1099"/>
                    </a:lnTo>
                    <a:lnTo>
                      <a:pt x="600" y="1095"/>
                    </a:lnTo>
                    <a:lnTo>
                      <a:pt x="608" y="1095"/>
                    </a:lnTo>
                    <a:lnTo>
                      <a:pt x="608" y="1093"/>
                    </a:lnTo>
                    <a:lnTo>
                      <a:pt x="614" y="1093"/>
                    </a:lnTo>
                    <a:lnTo>
                      <a:pt x="614" y="1091"/>
                    </a:lnTo>
                    <a:lnTo>
                      <a:pt x="624" y="1091"/>
                    </a:lnTo>
                    <a:lnTo>
                      <a:pt x="624" y="1087"/>
                    </a:lnTo>
                    <a:lnTo>
                      <a:pt x="636" y="1087"/>
                    </a:lnTo>
                    <a:lnTo>
                      <a:pt x="636" y="1085"/>
                    </a:lnTo>
                    <a:lnTo>
                      <a:pt x="644" y="1085"/>
                    </a:lnTo>
                    <a:lnTo>
                      <a:pt x="644" y="1081"/>
                    </a:lnTo>
                    <a:lnTo>
                      <a:pt x="652" y="1081"/>
                    </a:lnTo>
                    <a:lnTo>
                      <a:pt x="652" y="1077"/>
                    </a:lnTo>
                    <a:lnTo>
                      <a:pt x="658" y="1077"/>
                    </a:lnTo>
                    <a:lnTo>
                      <a:pt x="658" y="1075"/>
                    </a:lnTo>
                    <a:lnTo>
                      <a:pt x="668" y="1075"/>
                    </a:lnTo>
                    <a:lnTo>
                      <a:pt x="668" y="1073"/>
                    </a:lnTo>
                    <a:lnTo>
                      <a:pt x="676" y="1073"/>
                    </a:lnTo>
                    <a:lnTo>
                      <a:pt x="676" y="1069"/>
                    </a:lnTo>
                    <a:lnTo>
                      <a:pt x="680" y="1069"/>
                    </a:lnTo>
                    <a:lnTo>
                      <a:pt x="680" y="1063"/>
                    </a:lnTo>
                    <a:lnTo>
                      <a:pt x="684" y="1063"/>
                    </a:lnTo>
                    <a:lnTo>
                      <a:pt x="684" y="1057"/>
                    </a:lnTo>
                    <a:lnTo>
                      <a:pt x="688" y="1057"/>
                    </a:lnTo>
                    <a:lnTo>
                      <a:pt x="688" y="1053"/>
                    </a:lnTo>
                    <a:lnTo>
                      <a:pt x="694" y="1053"/>
                    </a:lnTo>
                    <a:lnTo>
                      <a:pt x="694" y="1049"/>
                    </a:lnTo>
                    <a:lnTo>
                      <a:pt x="700" y="1049"/>
                    </a:lnTo>
                    <a:lnTo>
                      <a:pt x="700" y="1043"/>
                    </a:lnTo>
                    <a:lnTo>
                      <a:pt x="706" y="1043"/>
                    </a:lnTo>
                    <a:lnTo>
                      <a:pt x="706" y="1039"/>
                    </a:lnTo>
                    <a:lnTo>
                      <a:pt x="718" y="1039"/>
                    </a:lnTo>
                    <a:lnTo>
                      <a:pt x="718" y="1037"/>
                    </a:lnTo>
                    <a:lnTo>
                      <a:pt x="727" y="1037"/>
                    </a:lnTo>
                    <a:lnTo>
                      <a:pt x="727" y="1033"/>
                    </a:lnTo>
                    <a:lnTo>
                      <a:pt x="731" y="1033"/>
                    </a:lnTo>
                    <a:lnTo>
                      <a:pt x="731" y="1029"/>
                    </a:lnTo>
                    <a:lnTo>
                      <a:pt x="735" y="1029"/>
                    </a:lnTo>
                    <a:lnTo>
                      <a:pt x="735" y="1025"/>
                    </a:lnTo>
                    <a:lnTo>
                      <a:pt x="739" y="1025"/>
                    </a:lnTo>
                    <a:lnTo>
                      <a:pt x="739" y="1021"/>
                    </a:lnTo>
                    <a:lnTo>
                      <a:pt x="743" y="1021"/>
                    </a:lnTo>
                    <a:lnTo>
                      <a:pt x="743" y="1017"/>
                    </a:lnTo>
                    <a:lnTo>
                      <a:pt x="747" y="1017"/>
                    </a:lnTo>
                    <a:lnTo>
                      <a:pt x="747" y="1013"/>
                    </a:lnTo>
                    <a:lnTo>
                      <a:pt x="751" y="1013"/>
                    </a:lnTo>
                    <a:lnTo>
                      <a:pt x="751" y="1007"/>
                    </a:lnTo>
                    <a:lnTo>
                      <a:pt x="757" y="1007"/>
                    </a:lnTo>
                    <a:lnTo>
                      <a:pt x="757" y="1005"/>
                    </a:lnTo>
                    <a:lnTo>
                      <a:pt x="777" y="1005"/>
                    </a:lnTo>
                    <a:lnTo>
                      <a:pt x="777" y="1001"/>
                    </a:lnTo>
                    <a:lnTo>
                      <a:pt x="783" y="1001"/>
                    </a:lnTo>
                    <a:lnTo>
                      <a:pt x="783" y="999"/>
                    </a:lnTo>
                    <a:lnTo>
                      <a:pt x="793" y="999"/>
                    </a:lnTo>
                    <a:lnTo>
                      <a:pt x="793" y="997"/>
                    </a:lnTo>
                    <a:lnTo>
                      <a:pt x="799" y="997"/>
                    </a:lnTo>
                    <a:lnTo>
                      <a:pt x="799" y="993"/>
                    </a:lnTo>
                    <a:lnTo>
                      <a:pt x="807" y="993"/>
                    </a:lnTo>
                    <a:lnTo>
                      <a:pt x="807" y="989"/>
                    </a:lnTo>
                    <a:lnTo>
                      <a:pt x="813" y="989"/>
                    </a:lnTo>
                    <a:lnTo>
                      <a:pt x="813" y="985"/>
                    </a:lnTo>
                    <a:lnTo>
                      <a:pt x="817" y="985"/>
                    </a:lnTo>
                    <a:lnTo>
                      <a:pt x="817" y="981"/>
                    </a:lnTo>
                    <a:lnTo>
                      <a:pt x="823" y="981"/>
                    </a:lnTo>
                    <a:lnTo>
                      <a:pt x="823" y="977"/>
                    </a:lnTo>
                    <a:lnTo>
                      <a:pt x="833" y="977"/>
                    </a:lnTo>
                    <a:lnTo>
                      <a:pt x="833" y="973"/>
                    </a:lnTo>
                    <a:lnTo>
                      <a:pt x="841" y="973"/>
                    </a:lnTo>
                    <a:lnTo>
                      <a:pt x="841" y="969"/>
                    </a:lnTo>
                    <a:lnTo>
                      <a:pt x="849" y="969"/>
                    </a:lnTo>
                    <a:lnTo>
                      <a:pt x="849" y="967"/>
                    </a:lnTo>
                    <a:lnTo>
                      <a:pt x="859" y="967"/>
                    </a:lnTo>
                    <a:lnTo>
                      <a:pt x="859" y="963"/>
                    </a:lnTo>
                    <a:lnTo>
                      <a:pt x="863" y="963"/>
                    </a:lnTo>
                    <a:lnTo>
                      <a:pt x="863" y="961"/>
                    </a:lnTo>
                    <a:lnTo>
                      <a:pt x="871" y="961"/>
                    </a:lnTo>
                    <a:lnTo>
                      <a:pt x="871" y="959"/>
                    </a:lnTo>
                    <a:lnTo>
                      <a:pt x="877" y="959"/>
                    </a:lnTo>
                    <a:lnTo>
                      <a:pt x="877" y="955"/>
                    </a:lnTo>
                    <a:lnTo>
                      <a:pt x="883" y="955"/>
                    </a:lnTo>
                    <a:lnTo>
                      <a:pt x="883" y="951"/>
                    </a:lnTo>
                    <a:lnTo>
                      <a:pt x="887" y="951"/>
                    </a:lnTo>
                    <a:lnTo>
                      <a:pt x="887" y="947"/>
                    </a:lnTo>
                    <a:lnTo>
                      <a:pt x="895" y="947"/>
                    </a:lnTo>
                    <a:lnTo>
                      <a:pt x="895" y="943"/>
                    </a:lnTo>
                    <a:lnTo>
                      <a:pt x="903" y="943"/>
                    </a:lnTo>
                    <a:lnTo>
                      <a:pt x="903" y="938"/>
                    </a:lnTo>
                    <a:lnTo>
                      <a:pt x="917" y="938"/>
                    </a:lnTo>
                    <a:lnTo>
                      <a:pt x="917" y="934"/>
                    </a:lnTo>
                    <a:lnTo>
                      <a:pt x="923" y="934"/>
                    </a:lnTo>
                    <a:lnTo>
                      <a:pt x="923" y="928"/>
                    </a:lnTo>
                    <a:lnTo>
                      <a:pt x="927" y="928"/>
                    </a:lnTo>
                    <a:lnTo>
                      <a:pt x="927" y="924"/>
                    </a:lnTo>
                    <a:lnTo>
                      <a:pt x="935" y="924"/>
                    </a:lnTo>
                    <a:lnTo>
                      <a:pt x="935" y="920"/>
                    </a:lnTo>
                    <a:lnTo>
                      <a:pt x="939" y="920"/>
                    </a:lnTo>
                    <a:lnTo>
                      <a:pt x="939" y="918"/>
                    </a:lnTo>
                    <a:lnTo>
                      <a:pt x="947" y="918"/>
                    </a:lnTo>
                    <a:lnTo>
                      <a:pt x="947" y="914"/>
                    </a:lnTo>
                    <a:lnTo>
                      <a:pt x="951" y="914"/>
                    </a:lnTo>
                    <a:lnTo>
                      <a:pt x="951" y="908"/>
                    </a:lnTo>
                    <a:lnTo>
                      <a:pt x="957" y="908"/>
                    </a:lnTo>
                    <a:lnTo>
                      <a:pt x="957" y="906"/>
                    </a:lnTo>
                    <a:lnTo>
                      <a:pt x="967" y="906"/>
                    </a:lnTo>
                    <a:lnTo>
                      <a:pt x="967" y="902"/>
                    </a:lnTo>
                    <a:lnTo>
                      <a:pt x="971" y="902"/>
                    </a:lnTo>
                    <a:lnTo>
                      <a:pt x="971" y="900"/>
                    </a:lnTo>
                    <a:lnTo>
                      <a:pt x="985" y="900"/>
                    </a:lnTo>
                    <a:lnTo>
                      <a:pt x="985" y="896"/>
                    </a:lnTo>
                    <a:lnTo>
                      <a:pt x="993" y="896"/>
                    </a:lnTo>
                    <a:lnTo>
                      <a:pt x="993" y="892"/>
                    </a:lnTo>
                    <a:lnTo>
                      <a:pt x="1003" y="892"/>
                    </a:lnTo>
                    <a:lnTo>
                      <a:pt x="1003" y="888"/>
                    </a:lnTo>
                    <a:lnTo>
                      <a:pt x="1022" y="888"/>
                    </a:lnTo>
                    <a:lnTo>
                      <a:pt x="1022" y="886"/>
                    </a:lnTo>
                    <a:lnTo>
                      <a:pt x="1028" y="886"/>
                    </a:lnTo>
                    <a:lnTo>
                      <a:pt x="1028" y="882"/>
                    </a:lnTo>
                    <a:lnTo>
                      <a:pt x="1036" y="882"/>
                    </a:lnTo>
                    <a:lnTo>
                      <a:pt x="1036" y="878"/>
                    </a:lnTo>
                    <a:lnTo>
                      <a:pt x="1048" y="878"/>
                    </a:lnTo>
                    <a:lnTo>
                      <a:pt x="1048" y="876"/>
                    </a:lnTo>
                    <a:lnTo>
                      <a:pt x="1064" y="876"/>
                    </a:lnTo>
                    <a:lnTo>
                      <a:pt x="1064" y="874"/>
                    </a:lnTo>
                    <a:lnTo>
                      <a:pt x="1074" y="874"/>
                    </a:lnTo>
                    <a:lnTo>
                      <a:pt x="1074" y="870"/>
                    </a:lnTo>
                    <a:lnTo>
                      <a:pt x="1080" y="870"/>
                    </a:lnTo>
                    <a:lnTo>
                      <a:pt x="1080" y="866"/>
                    </a:lnTo>
                    <a:lnTo>
                      <a:pt x="1088" y="866"/>
                    </a:lnTo>
                    <a:lnTo>
                      <a:pt x="1088" y="862"/>
                    </a:lnTo>
                    <a:lnTo>
                      <a:pt x="1094" y="862"/>
                    </a:lnTo>
                    <a:lnTo>
                      <a:pt x="1094" y="858"/>
                    </a:lnTo>
                    <a:lnTo>
                      <a:pt x="1104" y="858"/>
                    </a:lnTo>
                    <a:lnTo>
                      <a:pt x="1104" y="852"/>
                    </a:lnTo>
                    <a:lnTo>
                      <a:pt x="1112" y="852"/>
                    </a:lnTo>
                    <a:lnTo>
                      <a:pt x="1112" y="848"/>
                    </a:lnTo>
                    <a:lnTo>
                      <a:pt x="1120" y="848"/>
                    </a:lnTo>
                    <a:lnTo>
                      <a:pt x="1120" y="842"/>
                    </a:lnTo>
                    <a:lnTo>
                      <a:pt x="1124" y="842"/>
                    </a:lnTo>
                    <a:lnTo>
                      <a:pt x="1124" y="834"/>
                    </a:lnTo>
                    <a:lnTo>
                      <a:pt x="1128" y="834"/>
                    </a:lnTo>
                    <a:lnTo>
                      <a:pt x="1128" y="830"/>
                    </a:lnTo>
                    <a:lnTo>
                      <a:pt x="1136" y="830"/>
                    </a:lnTo>
                    <a:lnTo>
                      <a:pt x="1136" y="826"/>
                    </a:lnTo>
                    <a:lnTo>
                      <a:pt x="1146" y="826"/>
                    </a:lnTo>
                    <a:lnTo>
                      <a:pt x="1146" y="814"/>
                    </a:lnTo>
                    <a:lnTo>
                      <a:pt x="1150" y="814"/>
                    </a:lnTo>
                    <a:lnTo>
                      <a:pt x="1150" y="810"/>
                    </a:lnTo>
                    <a:lnTo>
                      <a:pt x="1156" y="810"/>
                    </a:lnTo>
                    <a:lnTo>
                      <a:pt x="1156" y="806"/>
                    </a:lnTo>
                    <a:lnTo>
                      <a:pt x="1166" y="806"/>
                    </a:lnTo>
                    <a:lnTo>
                      <a:pt x="1166" y="802"/>
                    </a:lnTo>
                    <a:lnTo>
                      <a:pt x="1174" y="802"/>
                    </a:lnTo>
                    <a:lnTo>
                      <a:pt x="1174" y="798"/>
                    </a:lnTo>
                    <a:lnTo>
                      <a:pt x="1196" y="798"/>
                    </a:lnTo>
                    <a:lnTo>
                      <a:pt x="1202" y="798"/>
                    </a:lnTo>
                    <a:lnTo>
                      <a:pt x="1202" y="792"/>
                    </a:lnTo>
                    <a:lnTo>
                      <a:pt x="1210" y="792"/>
                    </a:lnTo>
                    <a:lnTo>
                      <a:pt x="1210" y="788"/>
                    </a:lnTo>
                    <a:lnTo>
                      <a:pt x="1218" y="788"/>
                    </a:lnTo>
                    <a:lnTo>
                      <a:pt x="1218" y="776"/>
                    </a:lnTo>
                    <a:lnTo>
                      <a:pt x="1224" y="776"/>
                    </a:lnTo>
                    <a:lnTo>
                      <a:pt x="1224" y="772"/>
                    </a:lnTo>
                    <a:lnTo>
                      <a:pt x="1232" y="772"/>
                    </a:lnTo>
                    <a:lnTo>
                      <a:pt x="1232" y="768"/>
                    </a:lnTo>
                    <a:lnTo>
                      <a:pt x="1238" y="768"/>
                    </a:lnTo>
                    <a:lnTo>
                      <a:pt x="1238" y="764"/>
                    </a:lnTo>
                    <a:lnTo>
                      <a:pt x="1254" y="764"/>
                    </a:lnTo>
                    <a:lnTo>
                      <a:pt x="1260" y="764"/>
                    </a:lnTo>
                    <a:lnTo>
                      <a:pt x="1260" y="762"/>
                    </a:lnTo>
                    <a:lnTo>
                      <a:pt x="1268" y="762"/>
                    </a:lnTo>
                    <a:lnTo>
                      <a:pt x="1268" y="752"/>
                    </a:lnTo>
                    <a:lnTo>
                      <a:pt x="1282" y="752"/>
                    </a:lnTo>
                    <a:lnTo>
                      <a:pt x="1286" y="752"/>
                    </a:lnTo>
                    <a:lnTo>
                      <a:pt x="1290" y="752"/>
                    </a:lnTo>
                    <a:lnTo>
                      <a:pt x="1290" y="750"/>
                    </a:lnTo>
                    <a:lnTo>
                      <a:pt x="1296" y="750"/>
                    </a:lnTo>
                    <a:lnTo>
                      <a:pt x="1296" y="748"/>
                    </a:lnTo>
                    <a:lnTo>
                      <a:pt x="1302" y="748"/>
                    </a:lnTo>
                    <a:lnTo>
                      <a:pt x="1302" y="746"/>
                    </a:lnTo>
                    <a:lnTo>
                      <a:pt x="1310" y="746"/>
                    </a:lnTo>
                    <a:lnTo>
                      <a:pt x="1310" y="742"/>
                    </a:lnTo>
                    <a:lnTo>
                      <a:pt x="1314" y="742"/>
                    </a:lnTo>
                    <a:lnTo>
                      <a:pt x="1314" y="738"/>
                    </a:lnTo>
                    <a:lnTo>
                      <a:pt x="1319" y="738"/>
                    </a:lnTo>
                    <a:lnTo>
                      <a:pt x="1319" y="734"/>
                    </a:lnTo>
                    <a:lnTo>
                      <a:pt x="1325" y="734"/>
                    </a:lnTo>
                    <a:lnTo>
                      <a:pt x="1325" y="728"/>
                    </a:lnTo>
                    <a:lnTo>
                      <a:pt x="1331" y="728"/>
                    </a:lnTo>
                    <a:lnTo>
                      <a:pt x="1331" y="723"/>
                    </a:lnTo>
                    <a:lnTo>
                      <a:pt x="1337" y="723"/>
                    </a:lnTo>
                    <a:lnTo>
                      <a:pt x="1337" y="719"/>
                    </a:lnTo>
                    <a:lnTo>
                      <a:pt x="1343" y="719"/>
                    </a:lnTo>
                    <a:lnTo>
                      <a:pt x="1343" y="713"/>
                    </a:lnTo>
                    <a:lnTo>
                      <a:pt x="1349" y="713"/>
                    </a:lnTo>
                    <a:lnTo>
                      <a:pt x="1349" y="709"/>
                    </a:lnTo>
                    <a:lnTo>
                      <a:pt x="1357" y="709"/>
                    </a:lnTo>
                    <a:lnTo>
                      <a:pt x="1357" y="707"/>
                    </a:lnTo>
                    <a:lnTo>
                      <a:pt x="1367" y="707"/>
                    </a:lnTo>
                    <a:lnTo>
                      <a:pt x="1367" y="705"/>
                    </a:lnTo>
                    <a:lnTo>
                      <a:pt x="1375" y="705"/>
                    </a:lnTo>
                    <a:lnTo>
                      <a:pt x="1375" y="703"/>
                    </a:lnTo>
                    <a:lnTo>
                      <a:pt x="1379" y="703"/>
                    </a:lnTo>
                    <a:lnTo>
                      <a:pt x="1379" y="699"/>
                    </a:lnTo>
                    <a:lnTo>
                      <a:pt x="1385" y="699"/>
                    </a:lnTo>
                    <a:lnTo>
                      <a:pt x="1385" y="697"/>
                    </a:lnTo>
                    <a:lnTo>
                      <a:pt x="1391" y="697"/>
                    </a:lnTo>
                    <a:lnTo>
                      <a:pt x="1391" y="693"/>
                    </a:lnTo>
                    <a:lnTo>
                      <a:pt x="1397" y="693"/>
                    </a:lnTo>
                    <a:lnTo>
                      <a:pt x="1397" y="689"/>
                    </a:lnTo>
                    <a:lnTo>
                      <a:pt x="1401" y="689"/>
                    </a:lnTo>
                    <a:lnTo>
                      <a:pt x="1401" y="687"/>
                    </a:lnTo>
                    <a:lnTo>
                      <a:pt x="1409" y="687"/>
                    </a:lnTo>
                    <a:lnTo>
                      <a:pt x="1409" y="683"/>
                    </a:lnTo>
                    <a:lnTo>
                      <a:pt x="1415" y="683"/>
                    </a:lnTo>
                    <a:lnTo>
                      <a:pt x="1415" y="679"/>
                    </a:lnTo>
                    <a:lnTo>
                      <a:pt x="1423" y="679"/>
                    </a:lnTo>
                    <a:lnTo>
                      <a:pt x="1423" y="675"/>
                    </a:lnTo>
                    <a:lnTo>
                      <a:pt x="1427" y="675"/>
                    </a:lnTo>
                    <a:lnTo>
                      <a:pt x="1427" y="673"/>
                    </a:lnTo>
                    <a:lnTo>
                      <a:pt x="1435" y="673"/>
                    </a:lnTo>
                    <a:lnTo>
                      <a:pt x="1435" y="671"/>
                    </a:lnTo>
                    <a:lnTo>
                      <a:pt x="1439" y="671"/>
                    </a:lnTo>
                    <a:lnTo>
                      <a:pt x="1439" y="667"/>
                    </a:lnTo>
                    <a:lnTo>
                      <a:pt x="1443" y="667"/>
                    </a:lnTo>
                    <a:lnTo>
                      <a:pt x="1443" y="663"/>
                    </a:lnTo>
                    <a:lnTo>
                      <a:pt x="1445" y="663"/>
                    </a:lnTo>
                    <a:lnTo>
                      <a:pt x="1445" y="659"/>
                    </a:lnTo>
                    <a:lnTo>
                      <a:pt x="1451" y="659"/>
                    </a:lnTo>
                    <a:lnTo>
                      <a:pt x="1451" y="655"/>
                    </a:lnTo>
                    <a:lnTo>
                      <a:pt x="1459" y="655"/>
                    </a:lnTo>
                    <a:lnTo>
                      <a:pt x="1459" y="651"/>
                    </a:lnTo>
                    <a:lnTo>
                      <a:pt x="1467" y="651"/>
                    </a:lnTo>
                    <a:lnTo>
                      <a:pt x="1467" y="649"/>
                    </a:lnTo>
                    <a:lnTo>
                      <a:pt x="1477" y="649"/>
                    </a:lnTo>
                    <a:lnTo>
                      <a:pt x="1477" y="645"/>
                    </a:lnTo>
                    <a:lnTo>
                      <a:pt x="1483" y="645"/>
                    </a:lnTo>
                    <a:lnTo>
                      <a:pt x="1483" y="643"/>
                    </a:lnTo>
                    <a:lnTo>
                      <a:pt x="1489" y="643"/>
                    </a:lnTo>
                    <a:lnTo>
                      <a:pt x="1489" y="639"/>
                    </a:lnTo>
                    <a:lnTo>
                      <a:pt x="1495" y="639"/>
                    </a:lnTo>
                    <a:lnTo>
                      <a:pt x="1495" y="635"/>
                    </a:lnTo>
                    <a:lnTo>
                      <a:pt x="1499" y="635"/>
                    </a:lnTo>
                    <a:lnTo>
                      <a:pt x="1499" y="633"/>
                    </a:lnTo>
                    <a:lnTo>
                      <a:pt x="1503" y="633"/>
                    </a:lnTo>
                    <a:lnTo>
                      <a:pt x="1503" y="627"/>
                    </a:lnTo>
                    <a:lnTo>
                      <a:pt x="1507" y="627"/>
                    </a:lnTo>
                    <a:lnTo>
                      <a:pt x="1507" y="623"/>
                    </a:lnTo>
                    <a:lnTo>
                      <a:pt x="1517" y="623"/>
                    </a:lnTo>
                    <a:lnTo>
                      <a:pt x="1517" y="619"/>
                    </a:lnTo>
                    <a:lnTo>
                      <a:pt x="1525" y="619"/>
                    </a:lnTo>
                    <a:lnTo>
                      <a:pt x="1525" y="617"/>
                    </a:lnTo>
                    <a:lnTo>
                      <a:pt x="1533" y="617"/>
                    </a:lnTo>
                    <a:lnTo>
                      <a:pt x="1533" y="613"/>
                    </a:lnTo>
                    <a:lnTo>
                      <a:pt x="1541" y="613"/>
                    </a:lnTo>
                    <a:lnTo>
                      <a:pt x="1541" y="607"/>
                    </a:lnTo>
                    <a:lnTo>
                      <a:pt x="1545" y="607"/>
                    </a:lnTo>
                    <a:lnTo>
                      <a:pt x="1545" y="603"/>
                    </a:lnTo>
                    <a:lnTo>
                      <a:pt x="1545" y="595"/>
                    </a:lnTo>
                    <a:lnTo>
                      <a:pt x="1553" y="595"/>
                    </a:lnTo>
                    <a:lnTo>
                      <a:pt x="1553" y="593"/>
                    </a:lnTo>
                    <a:lnTo>
                      <a:pt x="1557" y="593"/>
                    </a:lnTo>
                    <a:lnTo>
                      <a:pt x="1557" y="589"/>
                    </a:lnTo>
                    <a:lnTo>
                      <a:pt x="1565" y="589"/>
                    </a:lnTo>
                    <a:lnTo>
                      <a:pt x="1565" y="585"/>
                    </a:lnTo>
                    <a:lnTo>
                      <a:pt x="1567" y="585"/>
                    </a:lnTo>
                    <a:lnTo>
                      <a:pt x="1567" y="579"/>
                    </a:lnTo>
                    <a:lnTo>
                      <a:pt x="1573" y="579"/>
                    </a:lnTo>
                    <a:lnTo>
                      <a:pt x="1573" y="575"/>
                    </a:lnTo>
                    <a:lnTo>
                      <a:pt x="1581" y="575"/>
                    </a:lnTo>
                    <a:lnTo>
                      <a:pt x="1581" y="571"/>
                    </a:lnTo>
                    <a:lnTo>
                      <a:pt x="1587" y="571"/>
                    </a:lnTo>
                    <a:lnTo>
                      <a:pt x="1587" y="565"/>
                    </a:lnTo>
                    <a:lnTo>
                      <a:pt x="1591" y="565"/>
                    </a:lnTo>
                    <a:lnTo>
                      <a:pt x="1591" y="559"/>
                    </a:lnTo>
                    <a:lnTo>
                      <a:pt x="1595" y="559"/>
                    </a:lnTo>
                    <a:lnTo>
                      <a:pt x="1595" y="551"/>
                    </a:lnTo>
                    <a:lnTo>
                      <a:pt x="1599" y="551"/>
                    </a:lnTo>
                    <a:lnTo>
                      <a:pt x="1599" y="547"/>
                    </a:lnTo>
                    <a:lnTo>
                      <a:pt x="1605" y="547"/>
                    </a:lnTo>
                    <a:lnTo>
                      <a:pt x="1605" y="541"/>
                    </a:lnTo>
                    <a:lnTo>
                      <a:pt x="1614" y="541"/>
                    </a:lnTo>
                    <a:lnTo>
                      <a:pt x="1614" y="539"/>
                    </a:lnTo>
                    <a:lnTo>
                      <a:pt x="1628" y="539"/>
                    </a:lnTo>
                    <a:lnTo>
                      <a:pt x="1628" y="535"/>
                    </a:lnTo>
                    <a:lnTo>
                      <a:pt x="1634" y="535"/>
                    </a:lnTo>
                    <a:lnTo>
                      <a:pt x="1634" y="533"/>
                    </a:lnTo>
                    <a:lnTo>
                      <a:pt x="1640" y="533"/>
                    </a:lnTo>
                    <a:lnTo>
                      <a:pt x="1640" y="529"/>
                    </a:lnTo>
                    <a:lnTo>
                      <a:pt x="1660" y="529"/>
                    </a:lnTo>
                    <a:lnTo>
                      <a:pt x="1660" y="527"/>
                    </a:lnTo>
                    <a:lnTo>
                      <a:pt x="1666" y="527"/>
                    </a:lnTo>
                    <a:lnTo>
                      <a:pt x="1666" y="523"/>
                    </a:lnTo>
                    <a:lnTo>
                      <a:pt x="1676" y="523"/>
                    </a:lnTo>
                    <a:lnTo>
                      <a:pt x="1676" y="519"/>
                    </a:lnTo>
                    <a:lnTo>
                      <a:pt x="1680" y="519"/>
                    </a:lnTo>
                    <a:lnTo>
                      <a:pt x="1680" y="515"/>
                    </a:lnTo>
                    <a:lnTo>
                      <a:pt x="1690" y="515"/>
                    </a:lnTo>
                    <a:lnTo>
                      <a:pt x="1690" y="508"/>
                    </a:lnTo>
                    <a:lnTo>
                      <a:pt x="1698" y="508"/>
                    </a:lnTo>
                    <a:lnTo>
                      <a:pt x="1698" y="504"/>
                    </a:lnTo>
                    <a:lnTo>
                      <a:pt x="1704" y="504"/>
                    </a:lnTo>
                    <a:lnTo>
                      <a:pt x="1704" y="500"/>
                    </a:lnTo>
                    <a:lnTo>
                      <a:pt x="1712" y="500"/>
                    </a:lnTo>
                    <a:lnTo>
                      <a:pt x="1712" y="494"/>
                    </a:lnTo>
                    <a:lnTo>
                      <a:pt x="1718" y="494"/>
                    </a:lnTo>
                    <a:lnTo>
                      <a:pt x="1718" y="490"/>
                    </a:lnTo>
                    <a:lnTo>
                      <a:pt x="1724" y="490"/>
                    </a:lnTo>
                    <a:lnTo>
                      <a:pt x="1724" y="484"/>
                    </a:lnTo>
                    <a:lnTo>
                      <a:pt x="1728" y="484"/>
                    </a:lnTo>
                    <a:lnTo>
                      <a:pt x="1728" y="480"/>
                    </a:lnTo>
                    <a:lnTo>
                      <a:pt x="1736" y="480"/>
                    </a:lnTo>
                    <a:lnTo>
                      <a:pt x="1736" y="476"/>
                    </a:lnTo>
                    <a:lnTo>
                      <a:pt x="1742" y="476"/>
                    </a:lnTo>
                    <a:lnTo>
                      <a:pt x="1742" y="472"/>
                    </a:lnTo>
                    <a:lnTo>
                      <a:pt x="1752" y="472"/>
                    </a:lnTo>
                    <a:lnTo>
                      <a:pt x="1752" y="470"/>
                    </a:lnTo>
                    <a:lnTo>
                      <a:pt x="1760" y="470"/>
                    </a:lnTo>
                    <a:lnTo>
                      <a:pt x="1760" y="464"/>
                    </a:lnTo>
                    <a:lnTo>
                      <a:pt x="1762" y="464"/>
                    </a:lnTo>
                    <a:lnTo>
                      <a:pt x="1762" y="460"/>
                    </a:lnTo>
                    <a:lnTo>
                      <a:pt x="1766" y="460"/>
                    </a:lnTo>
                    <a:lnTo>
                      <a:pt x="1766" y="454"/>
                    </a:lnTo>
                    <a:lnTo>
                      <a:pt x="1770" y="454"/>
                    </a:lnTo>
                    <a:lnTo>
                      <a:pt x="1770" y="450"/>
                    </a:lnTo>
                    <a:lnTo>
                      <a:pt x="1784" y="450"/>
                    </a:lnTo>
                    <a:lnTo>
                      <a:pt x="1784" y="448"/>
                    </a:lnTo>
                    <a:lnTo>
                      <a:pt x="1790" y="448"/>
                    </a:lnTo>
                    <a:lnTo>
                      <a:pt x="1790" y="444"/>
                    </a:lnTo>
                    <a:lnTo>
                      <a:pt x="1794" y="444"/>
                    </a:lnTo>
                    <a:lnTo>
                      <a:pt x="1794" y="440"/>
                    </a:lnTo>
                    <a:lnTo>
                      <a:pt x="1796" y="440"/>
                    </a:lnTo>
                    <a:lnTo>
                      <a:pt x="1796" y="436"/>
                    </a:lnTo>
                    <a:lnTo>
                      <a:pt x="1802" y="436"/>
                    </a:lnTo>
                    <a:lnTo>
                      <a:pt x="1802" y="434"/>
                    </a:lnTo>
                    <a:lnTo>
                      <a:pt x="1806" y="434"/>
                    </a:lnTo>
                    <a:lnTo>
                      <a:pt x="1806" y="430"/>
                    </a:lnTo>
                    <a:lnTo>
                      <a:pt x="1812" y="430"/>
                    </a:lnTo>
                    <a:lnTo>
                      <a:pt x="1812" y="428"/>
                    </a:lnTo>
                    <a:lnTo>
                      <a:pt x="1824" y="428"/>
                    </a:lnTo>
                    <a:lnTo>
                      <a:pt x="1824" y="426"/>
                    </a:lnTo>
                    <a:lnTo>
                      <a:pt x="1834" y="426"/>
                    </a:lnTo>
                    <a:lnTo>
                      <a:pt x="1834" y="424"/>
                    </a:lnTo>
                    <a:lnTo>
                      <a:pt x="1844" y="424"/>
                    </a:lnTo>
                    <a:lnTo>
                      <a:pt x="1844" y="422"/>
                    </a:lnTo>
                    <a:lnTo>
                      <a:pt x="1850" y="422"/>
                    </a:lnTo>
                    <a:lnTo>
                      <a:pt x="1850" y="418"/>
                    </a:lnTo>
                    <a:lnTo>
                      <a:pt x="1854" y="418"/>
                    </a:lnTo>
                    <a:lnTo>
                      <a:pt x="1854" y="414"/>
                    </a:lnTo>
                    <a:lnTo>
                      <a:pt x="1862" y="414"/>
                    </a:lnTo>
                    <a:lnTo>
                      <a:pt x="1862" y="412"/>
                    </a:lnTo>
                    <a:lnTo>
                      <a:pt x="1906" y="412"/>
                    </a:lnTo>
                    <a:lnTo>
                      <a:pt x="1906" y="408"/>
                    </a:lnTo>
                    <a:lnTo>
                      <a:pt x="1911" y="408"/>
                    </a:lnTo>
                    <a:lnTo>
                      <a:pt x="1911" y="406"/>
                    </a:lnTo>
                    <a:lnTo>
                      <a:pt x="1921" y="406"/>
                    </a:lnTo>
                    <a:lnTo>
                      <a:pt x="1921" y="404"/>
                    </a:lnTo>
                    <a:lnTo>
                      <a:pt x="1929" y="404"/>
                    </a:lnTo>
                    <a:lnTo>
                      <a:pt x="1929" y="400"/>
                    </a:lnTo>
                    <a:lnTo>
                      <a:pt x="1935" y="400"/>
                    </a:lnTo>
                    <a:lnTo>
                      <a:pt x="1935" y="396"/>
                    </a:lnTo>
                    <a:lnTo>
                      <a:pt x="1945" y="396"/>
                    </a:lnTo>
                    <a:lnTo>
                      <a:pt x="1945" y="390"/>
                    </a:lnTo>
                    <a:lnTo>
                      <a:pt x="1951" y="390"/>
                    </a:lnTo>
                    <a:lnTo>
                      <a:pt x="1951" y="388"/>
                    </a:lnTo>
                    <a:lnTo>
                      <a:pt x="1957" y="388"/>
                    </a:lnTo>
                    <a:lnTo>
                      <a:pt x="1957" y="382"/>
                    </a:lnTo>
                    <a:lnTo>
                      <a:pt x="1963" y="382"/>
                    </a:lnTo>
                    <a:lnTo>
                      <a:pt x="1963" y="378"/>
                    </a:lnTo>
                    <a:lnTo>
                      <a:pt x="1971" y="378"/>
                    </a:lnTo>
                    <a:lnTo>
                      <a:pt x="1971" y="374"/>
                    </a:lnTo>
                    <a:lnTo>
                      <a:pt x="1979" y="374"/>
                    </a:lnTo>
                    <a:lnTo>
                      <a:pt x="1979" y="372"/>
                    </a:lnTo>
                    <a:lnTo>
                      <a:pt x="1989" y="372"/>
                    </a:lnTo>
                    <a:lnTo>
                      <a:pt x="1989" y="368"/>
                    </a:lnTo>
                    <a:lnTo>
                      <a:pt x="1997" y="368"/>
                    </a:lnTo>
                    <a:lnTo>
                      <a:pt x="1997" y="364"/>
                    </a:lnTo>
                    <a:lnTo>
                      <a:pt x="2005" y="364"/>
                    </a:lnTo>
                    <a:lnTo>
                      <a:pt x="2005" y="362"/>
                    </a:lnTo>
                    <a:lnTo>
                      <a:pt x="2015" y="362"/>
                    </a:lnTo>
                    <a:lnTo>
                      <a:pt x="2015" y="356"/>
                    </a:lnTo>
                    <a:lnTo>
                      <a:pt x="2019" y="356"/>
                    </a:lnTo>
                    <a:lnTo>
                      <a:pt x="2019" y="352"/>
                    </a:lnTo>
                    <a:lnTo>
                      <a:pt x="2027" y="352"/>
                    </a:lnTo>
                    <a:lnTo>
                      <a:pt x="2027" y="348"/>
                    </a:lnTo>
                    <a:lnTo>
                      <a:pt x="2033" y="348"/>
                    </a:lnTo>
                    <a:lnTo>
                      <a:pt x="2033" y="344"/>
                    </a:lnTo>
                    <a:lnTo>
                      <a:pt x="2041" y="344"/>
                    </a:lnTo>
                    <a:lnTo>
                      <a:pt x="2041" y="342"/>
                    </a:lnTo>
                    <a:lnTo>
                      <a:pt x="2045" y="342"/>
                    </a:lnTo>
                    <a:lnTo>
                      <a:pt x="2045" y="338"/>
                    </a:lnTo>
                    <a:lnTo>
                      <a:pt x="2051" y="338"/>
                    </a:lnTo>
                    <a:lnTo>
                      <a:pt x="2051" y="334"/>
                    </a:lnTo>
                    <a:lnTo>
                      <a:pt x="2059" y="334"/>
                    </a:lnTo>
                    <a:lnTo>
                      <a:pt x="2059" y="330"/>
                    </a:lnTo>
                    <a:lnTo>
                      <a:pt x="2065" y="330"/>
                    </a:lnTo>
                    <a:lnTo>
                      <a:pt x="2065" y="328"/>
                    </a:lnTo>
                    <a:lnTo>
                      <a:pt x="2069" y="328"/>
                    </a:lnTo>
                    <a:lnTo>
                      <a:pt x="2069" y="324"/>
                    </a:lnTo>
                    <a:lnTo>
                      <a:pt x="2075" y="324"/>
                    </a:lnTo>
                    <a:lnTo>
                      <a:pt x="2075" y="318"/>
                    </a:lnTo>
                    <a:lnTo>
                      <a:pt x="2081" y="318"/>
                    </a:lnTo>
                    <a:lnTo>
                      <a:pt x="2081" y="314"/>
                    </a:lnTo>
                    <a:lnTo>
                      <a:pt x="2085" y="314"/>
                    </a:lnTo>
                    <a:lnTo>
                      <a:pt x="2085" y="312"/>
                    </a:lnTo>
                    <a:lnTo>
                      <a:pt x="2095" y="312"/>
                    </a:lnTo>
                    <a:lnTo>
                      <a:pt x="2095" y="308"/>
                    </a:lnTo>
                    <a:lnTo>
                      <a:pt x="2105" y="308"/>
                    </a:lnTo>
                    <a:lnTo>
                      <a:pt x="2105" y="306"/>
                    </a:lnTo>
                    <a:lnTo>
                      <a:pt x="2111" y="306"/>
                    </a:lnTo>
                    <a:lnTo>
                      <a:pt x="2111" y="302"/>
                    </a:lnTo>
                    <a:lnTo>
                      <a:pt x="2137" y="302"/>
                    </a:lnTo>
                    <a:lnTo>
                      <a:pt x="2137" y="298"/>
                    </a:lnTo>
                    <a:lnTo>
                      <a:pt x="2139" y="298"/>
                    </a:lnTo>
                    <a:lnTo>
                      <a:pt x="2139" y="293"/>
                    </a:lnTo>
                    <a:lnTo>
                      <a:pt x="2143" y="293"/>
                    </a:lnTo>
                    <a:lnTo>
                      <a:pt x="2143" y="289"/>
                    </a:lnTo>
                    <a:lnTo>
                      <a:pt x="2157" y="289"/>
                    </a:lnTo>
                    <a:lnTo>
                      <a:pt x="2157" y="285"/>
                    </a:lnTo>
                    <a:lnTo>
                      <a:pt x="2163" y="285"/>
                    </a:lnTo>
                    <a:lnTo>
                      <a:pt x="2163" y="283"/>
                    </a:lnTo>
                    <a:lnTo>
                      <a:pt x="2183" y="283"/>
                    </a:lnTo>
                    <a:lnTo>
                      <a:pt x="2183" y="279"/>
                    </a:lnTo>
                    <a:lnTo>
                      <a:pt x="2193" y="279"/>
                    </a:lnTo>
                    <a:lnTo>
                      <a:pt x="2193" y="277"/>
                    </a:lnTo>
                    <a:lnTo>
                      <a:pt x="2201" y="277"/>
                    </a:lnTo>
                    <a:lnTo>
                      <a:pt x="2201" y="273"/>
                    </a:lnTo>
                    <a:lnTo>
                      <a:pt x="2205" y="273"/>
                    </a:lnTo>
                    <a:lnTo>
                      <a:pt x="2205" y="271"/>
                    </a:lnTo>
                    <a:lnTo>
                      <a:pt x="2212" y="271"/>
                    </a:lnTo>
                    <a:lnTo>
                      <a:pt x="2212" y="267"/>
                    </a:lnTo>
                    <a:lnTo>
                      <a:pt x="2222" y="267"/>
                    </a:lnTo>
                    <a:lnTo>
                      <a:pt x="2222" y="263"/>
                    </a:lnTo>
                    <a:lnTo>
                      <a:pt x="2230" y="263"/>
                    </a:lnTo>
                    <a:lnTo>
                      <a:pt x="2230" y="261"/>
                    </a:lnTo>
                    <a:lnTo>
                      <a:pt x="2236" y="261"/>
                    </a:lnTo>
                    <a:lnTo>
                      <a:pt x="2236" y="257"/>
                    </a:lnTo>
                    <a:lnTo>
                      <a:pt x="2242" y="257"/>
                    </a:lnTo>
                    <a:lnTo>
                      <a:pt x="2242" y="255"/>
                    </a:lnTo>
                    <a:lnTo>
                      <a:pt x="2250" y="255"/>
                    </a:lnTo>
                    <a:lnTo>
                      <a:pt x="2250" y="249"/>
                    </a:lnTo>
                    <a:lnTo>
                      <a:pt x="2254" y="249"/>
                    </a:lnTo>
                    <a:lnTo>
                      <a:pt x="2254" y="247"/>
                    </a:lnTo>
                    <a:lnTo>
                      <a:pt x="2262" y="247"/>
                    </a:lnTo>
                    <a:lnTo>
                      <a:pt x="2262" y="243"/>
                    </a:lnTo>
                    <a:lnTo>
                      <a:pt x="2266" y="243"/>
                    </a:lnTo>
                    <a:lnTo>
                      <a:pt x="2266" y="237"/>
                    </a:lnTo>
                    <a:lnTo>
                      <a:pt x="2272" y="237"/>
                    </a:lnTo>
                    <a:lnTo>
                      <a:pt x="2272" y="233"/>
                    </a:lnTo>
                    <a:lnTo>
                      <a:pt x="2278" y="233"/>
                    </a:lnTo>
                    <a:lnTo>
                      <a:pt x="2278" y="231"/>
                    </a:lnTo>
                    <a:lnTo>
                      <a:pt x="2282" y="231"/>
                    </a:lnTo>
                    <a:lnTo>
                      <a:pt x="2282" y="225"/>
                    </a:lnTo>
                    <a:lnTo>
                      <a:pt x="2286" y="225"/>
                    </a:lnTo>
                    <a:lnTo>
                      <a:pt x="2286" y="221"/>
                    </a:lnTo>
                    <a:lnTo>
                      <a:pt x="2296" y="221"/>
                    </a:lnTo>
                    <a:lnTo>
                      <a:pt x="2296" y="219"/>
                    </a:lnTo>
                    <a:lnTo>
                      <a:pt x="2306" y="219"/>
                    </a:lnTo>
                    <a:lnTo>
                      <a:pt x="2306" y="213"/>
                    </a:lnTo>
                    <a:lnTo>
                      <a:pt x="2348" y="213"/>
                    </a:lnTo>
                    <a:lnTo>
                      <a:pt x="2348" y="207"/>
                    </a:lnTo>
                    <a:lnTo>
                      <a:pt x="2352" y="207"/>
                    </a:lnTo>
                    <a:lnTo>
                      <a:pt x="2352" y="205"/>
                    </a:lnTo>
                    <a:lnTo>
                      <a:pt x="2358" y="205"/>
                    </a:lnTo>
                    <a:lnTo>
                      <a:pt x="2358" y="197"/>
                    </a:lnTo>
                    <a:lnTo>
                      <a:pt x="2362" y="197"/>
                    </a:lnTo>
                    <a:lnTo>
                      <a:pt x="2362" y="191"/>
                    </a:lnTo>
                    <a:lnTo>
                      <a:pt x="2366" y="191"/>
                    </a:lnTo>
                    <a:lnTo>
                      <a:pt x="2366" y="185"/>
                    </a:lnTo>
                    <a:lnTo>
                      <a:pt x="2382" y="185"/>
                    </a:lnTo>
                    <a:lnTo>
                      <a:pt x="2382" y="181"/>
                    </a:lnTo>
                    <a:lnTo>
                      <a:pt x="2386" y="181"/>
                    </a:lnTo>
                    <a:lnTo>
                      <a:pt x="2386" y="173"/>
                    </a:lnTo>
                    <a:lnTo>
                      <a:pt x="2388" y="173"/>
                    </a:lnTo>
                    <a:lnTo>
                      <a:pt x="2388" y="161"/>
                    </a:lnTo>
                    <a:lnTo>
                      <a:pt x="2398" y="161"/>
                    </a:lnTo>
                    <a:lnTo>
                      <a:pt x="2398" y="159"/>
                    </a:lnTo>
                    <a:lnTo>
                      <a:pt x="2402" y="159"/>
                    </a:lnTo>
                    <a:lnTo>
                      <a:pt x="2402" y="155"/>
                    </a:lnTo>
                    <a:lnTo>
                      <a:pt x="2412" y="155"/>
                    </a:lnTo>
                    <a:lnTo>
                      <a:pt x="2412" y="145"/>
                    </a:lnTo>
                    <a:lnTo>
                      <a:pt x="2416" y="145"/>
                    </a:lnTo>
                    <a:lnTo>
                      <a:pt x="2416" y="141"/>
                    </a:lnTo>
                    <a:lnTo>
                      <a:pt x="2432" y="141"/>
                    </a:lnTo>
                    <a:lnTo>
                      <a:pt x="2432" y="137"/>
                    </a:lnTo>
                    <a:lnTo>
                      <a:pt x="2436" y="137"/>
                    </a:lnTo>
                    <a:lnTo>
                      <a:pt x="2436" y="133"/>
                    </a:lnTo>
                    <a:lnTo>
                      <a:pt x="2440" y="133"/>
                    </a:lnTo>
                    <a:lnTo>
                      <a:pt x="2440" y="129"/>
                    </a:lnTo>
                    <a:lnTo>
                      <a:pt x="2450" y="129"/>
                    </a:lnTo>
                    <a:lnTo>
                      <a:pt x="2450" y="121"/>
                    </a:lnTo>
                    <a:lnTo>
                      <a:pt x="2454" y="121"/>
                    </a:lnTo>
                    <a:lnTo>
                      <a:pt x="2454" y="111"/>
                    </a:lnTo>
                    <a:lnTo>
                      <a:pt x="2458" y="111"/>
                    </a:lnTo>
                    <a:lnTo>
                      <a:pt x="2458" y="107"/>
                    </a:lnTo>
                    <a:lnTo>
                      <a:pt x="2462" y="107"/>
                    </a:lnTo>
                    <a:lnTo>
                      <a:pt x="2462" y="101"/>
                    </a:lnTo>
                    <a:lnTo>
                      <a:pt x="2468" y="101"/>
                    </a:lnTo>
                    <a:lnTo>
                      <a:pt x="2468" y="95"/>
                    </a:lnTo>
                    <a:lnTo>
                      <a:pt x="2472" y="95"/>
                    </a:lnTo>
                    <a:lnTo>
                      <a:pt x="2472" y="87"/>
                    </a:lnTo>
                    <a:lnTo>
                      <a:pt x="2476" y="87"/>
                    </a:lnTo>
                    <a:lnTo>
                      <a:pt x="2476" y="83"/>
                    </a:lnTo>
                    <a:lnTo>
                      <a:pt x="2482" y="83"/>
                    </a:lnTo>
                    <a:lnTo>
                      <a:pt x="2482" y="81"/>
                    </a:lnTo>
                    <a:lnTo>
                      <a:pt x="2486" y="81"/>
                    </a:lnTo>
                    <a:lnTo>
                      <a:pt x="2486" y="78"/>
                    </a:lnTo>
                    <a:lnTo>
                      <a:pt x="2492" y="78"/>
                    </a:lnTo>
                    <a:lnTo>
                      <a:pt x="2492" y="70"/>
                    </a:lnTo>
                    <a:lnTo>
                      <a:pt x="2498" y="70"/>
                    </a:lnTo>
                    <a:lnTo>
                      <a:pt x="2498" y="68"/>
                    </a:lnTo>
                    <a:lnTo>
                      <a:pt x="2505" y="68"/>
                    </a:lnTo>
                    <a:lnTo>
                      <a:pt x="2505" y="64"/>
                    </a:lnTo>
                    <a:lnTo>
                      <a:pt x="2517" y="64"/>
                    </a:lnTo>
                    <a:lnTo>
                      <a:pt x="2517" y="62"/>
                    </a:lnTo>
                    <a:lnTo>
                      <a:pt x="2529" y="62"/>
                    </a:lnTo>
                    <a:lnTo>
                      <a:pt x="2529" y="58"/>
                    </a:lnTo>
                    <a:lnTo>
                      <a:pt x="2539" y="58"/>
                    </a:lnTo>
                    <a:lnTo>
                      <a:pt x="2539" y="54"/>
                    </a:lnTo>
                    <a:lnTo>
                      <a:pt x="2547" y="54"/>
                    </a:lnTo>
                    <a:lnTo>
                      <a:pt x="2547" y="48"/>
                    </a:lnTo>
                    <a:lnTo>
                      <a:pt x="2553" y="48"/>
                    </a:lnTo>
                    <a:lnTo>
                      <a:pt x="2553" y="46"/>
                    </a:lnTo>
                    <a:lnTo>
                      <a:pt x="2561" y="46"/>
                    </a:lnTo>
                    <a:lnTo>
                      <a:pt x="2561" y="42"/>
                    </a:lnTo>
                    <a:lnTo>
                      <a:pt x="2573" y="42"/>
                    </a:lnTo>
                    <a:lnTo>
                      <a:pt x="2573" y="38"/>
                    </a:lnTo>
                    <a:lnTo>
                      <a:pt x="2579" y="38"/>
                    </a:lnTo>
                    <a:lnTo>
                      <a:pt x="2579" y="34"/>
                    </a:lnTo>
                    <a:lnTo>
                      <a:pt x="2587" y="34"/>
                    </a:lnTo>
                    <a:lnTo>
                      <a:pt x="2587" y="28"/>
                    </a:lnTo>
                    <a:lnTo>
                      <a:pt x="2593" y="28"/>
                    </a:lnTo>
                    <a:lnTo>
                      <a:pt x="2593" y="26"/>
                    </a:lnTo>
                    <a:lnTo>
                      <a:pt x="2611" y="26"/>
                    </a:lnTo>
                    <a:lnTo>
                      <a:pt x="2611" y="20"/>
                    </a:lnTo>
                    <a:lnTo>
                      <a:pt x="2623" y="20"/>
                    </a:lnTo>
                    <a:lnTo>
                      <a:pt x="2623" y="18"/>
                    </a:lnTo>
                    <a:lnTo>
                      <a:pt x="2633" y="18"/>
                    </a:lnTo>
                    <a:lnTo>
                      <a:pt x="2633" y="12"/>
                    </a:lnTo>
                    <a:lnTo>
                      <a:pt x="2635" y="12"/>
                    </a:lnTo>
                    <a:lnTo>
                      <a:pt x="2635" y="6"/>
                    </a:lnTo>
                    <a:lnTo>
                      <a:pt x="2641" y="6"/>
                    </a:lnTo>
                    <a:lnTo>
                      <a:pt x="2641" y="0"/>
                    </a:lnTo>
                    <a:lnTo>
                      <a:pt x="2659" y="0"/>
                    </a:lnTo>
                  </a:path>
                </a:pathLst>
              </a:custGeom>
              <a:noFill/>
              <a:ln w="38100" cap="flat">
                <a:solidFill>
                  <a:schemeClr val="accent2">
                    <a:lumMod val="40000"/>
                    <a:lumOff val="60000"/>
                  </a:schemeClr>
                </a:solidFill>
                <a:prstDash val="solid"/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sz="1000" b="1" dirty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133" name="Freeform 11"/>
              <p:cNvSpPr>
                <a:spLocks/>
              </p:cNvSpPr>
              <p:nvPr/>
            </p:nvSpPr>
            <p:spPr bwMode="auto">
              <a:xfrm>
                <a:off x="3150902" y="2158824"/>
                <a:ext cx="6084356" cy="2761368"/>
              </a:xfrm>
              <a:custGeom>
                <a:avLst/>
                <a:gdLst>
                  <a:gd name="T0" fmla="*/ 38 w 2663"/>
                  <a:gd name="T1" fmla="*/ 1453 h 1479"/>
                  <a:gd name="T2" fmla="*/ 74 w 2663"/>
                  <a:gd name="T3" fmla="*/ 1425 h 1479"/>
                  <a:gd name="T4" fmla="*/ 139 w 2663"/>
                  <a:gd name="T5" fmla="*/ 1403 h 1479"/>
                  <a:gd name="T6" fmla="*/ 173 w 2663"/>
                  <a:gd name="T7" fmla="*/ 1374 h 1479"/>
                  <a:gd name="T8" fmla="*/ 201 w 2663"/>
                  <a:gd name="T9" fmla="*/ 1346 h 1479"/>
                  <a:gd name="T10" fmla="*/ 243 w 2663"/>
                  <a:gd name="T11" fmla="*/ 1316 h 1479"/>
                  <a:gd name="T12" fmla="*/ 301 w 2663"/>
                  <a:gd name="T13" fmla="*/ 1298 h 1479"/>
                  <a:gd name="T14" fmla="*/ 331 w 2663"/>
                  <a:gd name="T15" fmla="*/ 1262 h 1479"/>
                  <a:gd name="T16" fmla="*/ 379 w 2663"/>
                  <a:gd name="T17" fmla="*/ 1234 h 1479"/>
                  <a:gd name="T18" fmla="*/ 432 w 2663"/>
                  <a:gd name="T19" fmla="*/ 1204 h 1479"/>
                  <a:gd name="T20" fmla="*/ 472 w 2663"/>
                  <a:gd name="T21" fmla="*/ 1182 h 1479"/>
                  <a:gd name="T22" fmla="*/ 508 w 2663"/>
                  <a:gd name="T23" fmla="*/ 1159 h 1479"/>
                  <a:gd name="T24" fmla="*/ 556 w 2663"/>
                  <a:gd name="T25" fmla="*/ 1133 h 1479"/>
                  <a:gd name="T26" fmla="*/ 586 w 2663"/>
                  <a:gd name="T27" fmla="*/ 1107 h 1479"/>
                  <a:gd name="T28" fmla="*/ 630 w 2663"/>
                  <a:gd name="T29" fmla="*/ 1083 h 1479"/>
                  <a:gd name="T30" fmla="*/ 668 w 2663"/>
                  <a:gd name="T31" fmla="*/ 1057 h 1479"/>
                  <a:gd name="T32" fmla="*/ 714 w 2663"/>
                  <a:gd name="T33" fmla="*/ 1031 h 1479"/>
                  <a:gd name="T34" fmla="*/ 757 w 2663"/>
                  <a:gd name="T35" fmla="*/ 1003 h 1479"/>
                  <a:gd name="T36" fmla="*/ 815 w 2663"/>
                  <a:gd name="T37" fmla="*/ 985 h 1479"/>
                  <a:gd name="T38" fmla="*/ 853 w 2663"/>
                  <a:gd name="T39" fmla="*/ 959 h 1479"/>
                  <a:gd name="T40" fmla="*/ 903 w 2663"/>
                  <a:gd name="T41" fmla="*/ 938 h 1479"/>
                  <a:gd name="T42" fmla="*/ 943 w 2663"/>
                  <a:gd name="T43" fmla="*/ 912 h 1479"/>
                  <a:gd name="T44" fmla="*/ 1005 w 2663"/>
                  <a:gd name="T45" fmla="*/ 894 h 1479"/>
                  <a:gd name="T46" fmla="*/ 1068 w 2663"/>
                  <a:gd name="T47" fmla="*/ 874 h 1479"/>
                  <a:gd name="T48" fmla="*/ 1112 w 2663"/>
                  <a:gd name="T49" fmla="*/ 854 h 1479"/>
                  <a:gd name="T50" fmla="*/ 1160 w 2663"/>
                  <a:gd name="T51" fmla="*/ 834 h 1479"/>
                  <a:gd name="T52" fmla="*/ 1200 w 2663"/>
                  <a:gd name="T53" fmla="*/ 814 h 1479"/>
                  <a:gd name="T54" fmla="*/ 1248 w 2663"/>
                  <a:gd name="T55" fmla="*/ 786 h 1479"/>
                  <a:gd name="T56" fmla="*/ 1294 w 2663"/>
                  <a:gd name="T57" fmla="*/ 764 h 1479"/>
                  <a:gd name="T58" fmla="*/ 1316 w 2663"/>
                  <a:gd name="T59" fmla="*/ 733 h 1479"/>
                  <a:gd name="T60" fmla="*/ 1371 w 2663"/>
                  <a:gd name="T61" fmla="*/ 711 h 1479"/>
                  <a:gd name="T62" fmla="*/ 1403 w 2663"/>
                  <a:gd name="T63" fmla="*/ 691 h 1479"/>
                  <a:gd name="T64" fmla="*/ 1441 w 2663"/>
                  <a:gd name="T65" fmla="*/ 673 h 1479"/>
                  <a:gd name="T66" fmla="*/ 1469 w 2663"/>
                  <a:gd name="T67" fmla="*/ 649 h 1479"/>
                  <a:gd name="T68" fmla="*/ 1525 w 2663"/>
                  <a:gd name="T69" fmla="*/ 629 h 1479"/>
                  <a:gd name="T70" fmla="*/ 1573 w 2663"/>
                  <a:gd name="T71" fmla="*/ 609 h 1479"/>
                  <a:gd name="T72" fmla="*/ 1638 w 2663"/>
                  <a:gd name="T73" fmla="*/ 589 h 1479"/>
                  <a:gd name="T74" fmla="*/ 1660 w 2663"/>
                  <a:gd name="T75" fmla="*/ 559 h 1479"/>
                  <a:gd name="T76" fmla="*/ 1704 w 2663"/>
                  <a:gd name="T77" fmla="*/ 543 h 1479"/>
                  <a:gd name="T78" fmla="*/ 1742 w 2663"/>
                  <a:gd name="T79" fmla="*/ 512 h 1479"/>
                  <a:gd name="T80" fmla="*/ 1786 w 2663"/>
                  <a:gd name="T81" fmla="*/ 494 h 1479"/>
                  <a:gd name="T82" fmla="*/ 1810 w 2663"/>
                  <a:gd name="T83" fmla="*/ 470 h 1479"/>
                  <a:gd name="T84" fmla="*/ 1842 w 2663"/>
                  <a:gd name="T85" fmla="*/ 452 h 1479"/>
                  <a:gd name="T86" fmla="*/ 1880 w 2663"/>
                  <a:gd name="T87" fmla="*/ 434 h 1479"/>
                  <a:gd name="T88" fmla="*/ 1939 w 2663"/>
                  <a:gd name="T89" fmla="*/ 406 h 1479"/>
                  <a:gd name="T90" fmla="*/ 1973 w 2663"/>
                  <a:gd name="T91" fmla="*/ 382 h 1479"/>
                  <a:gd name="T92" fmla="*/ 2005 w 2663"/>
                  <a:gd name="T93" fmla="*/ 356 h 1479"/>
                  <a:gd name="T94" fmla="*/ 2035 w 2663"/>
                  <a:gd name="T95" fmla="*/ 332 h 1479"/>
                  <a:gd name="T96" fmla="*/ 2093 w 2663"/>
                  <a:gd name="T97" fmla="*/ 316 h 1479"/>
                  <a:gd name="T98" fmla="*/ 2109 w 2663"/>
                  <a:gd name="T99" fmla="*/ 275 h 1479"/>
                  <a:gd name="T100" fmla="*/ 2151 w 2663"/>
                  <a:gd name="T101" fmla="*/ 255 h 1479"/>
                  <a:gd name="T102" fmla="*/ 2226 w 2663"/>
                  <a:gd name="T103" fmla="*/ 231 h 1479"/>
                  <a:gd name="T104" fmla="*/ 2284 w 2663"/>
                  <a:gd name="T105" fmla="*/ 209 h 1479"/>
                  <a:gd name="T106" fmla="*/ 2342 w 2663"/>
                  <a:gd name="T107" fmla="*/ 183 h 1479"/>
                  <a:gd name="T108" fmla="*/ 2384 w 2663"/>
                  <a:gd name="T109" fmla="*/ 149 h 1479"/>
                  <a:gd name="T110" fmla="*/ 2424 w 2663"/>
                  <a:gd name="T111" fmla="*/ 113 h 1479"/>
                  <a:gd name="T112" fmla="*/ 2470 w 2663"/>
                  <a:gd name="T113" fmla="*/ 94 h 1479"/>
                  <a:gd name="T114" fmla="*/ 2502 w 2663"/>
                  <a:gd name="T115" fmla="*/ 70 h 1479"/>
                  <a:gd name="T116" fmla="*/ 2563 w 2663"/>
                  <a:gd name="T117" fmla="*/ 50 h 1479"/>
                  <a:gd name="T118" fmla="*/ 2639 w 2663"/>
                  <a:gd name="T119" fmla="*/ 18 h 14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663" h="1479">
                    <a:moveTo>
                      <a:pt x="0" y="1479"/>
                    </a:moveTo>
                    <a:lnTo>
                      <a:pt x="0" y="1473"/>
                    </a:lnTo>
                    <a:lnTo>
                      <a:pt x="8" y="1473"/>
                    </a:lnTo>
                    <a:lnTo>
                      <a:pt x="8" y="1465"/>
                    </a:lnTo>
                    <a:lnTo>
                      <a:pt x="16" y="1465"/>
                    </a:lnTo>
                    <a:lnTo>
                      <a:pt x="16" y="1459"/>
                    </a:lnTo>
                    <a:lnTo>
                      <a:pt x="30" y="1459"/>
                    </a:lnTo>
                    <a:lnTo>
                      <a:pt x="30" y="1453"/>
                    </a:lnTo>
                    <a:lnTo>
                      <a:pt x="38" y="1453"/>
                    </a:lnTo>
                    <a:lnTo>
                      <a:pt x="38" y="1449"/>
                    </a:lnTo>
                    <a:lnTo>
                      <a:pt x="50" y="1449"/>
                    </a:lnTo>
                    <a:lnTo>
                      <a:pt x="50" y="1443"/>
                    </a:lnTo>
                    <a:lnTo>
                      <a:pt x="60" y="1443"/>
                    </a:lnTo>
                    <a:lnTo>
                      <a:pt x="60" y="1437"/>
                    </a:lnTo>
                    <a:lnTo>
                      <a:pt x="68" y="1437"/>
                    </a:lnTo>
                    <a:lnTo>
                      <a:pt x="68" y="1431"/>
                    </a:lnTo>
                    <a:lnTo>
                      <a:pt x="74" y="1431"/>
                    </a:lnTo>
                    <a:lnTo>
                      <a:pt x="74" y="1425"/>
                    </a:lnTo>
                    <a:lnTo>
                      <a:pt x="84" y="1425"/>
                    </a:lnTo>
                    <a:lnTo>
                      <a:pt x="84" y="1423"/>
                    </a:lnTo>
                    <a:lnTo>
                      <a:pt x="94" y="1423"/>
                    </a:lnTo>
                    <a:lnTo>
                      <a:pt x="94" y="1419"/>
                    </a:lnTo>
                    <a:lnTo>
                      <a:pt x="118" y="1419"/>
                    </a:lnTo>
                    <a:lnTo>
                      <a:pt x="118" y="1411"/>
                    </a:lnTo>
                    <a:lnTo>
                      <a:pt x="126" y="1411"/>
                    </a:lnTo>
                    <a:lnTo>
                      <a:pt x="126" y="1403"/>
                    </a:lnTo>
                    <a:lnTo>
                      <a:pt x="139" y="1403"/>
                    </a:lnTo>
                    <a:lnTo>
                      <a:pt x="139" y="1399"/>
                    </a:lnTo>
                    <a:lnTo>
                      <a:pt x="147" y="1399"/>
                    </a:lnTo>
                    <a:lnTo>
                      <a:pt x="147" y="1395"/>
                    </a:lnTo>
                    <a:lnTo>
                      <a:pt x="159" y="1395"/>
                    </a:lnTo>
                    <a:lnTo>
                      <a:pt x="159" y="1389"/>
                    </a:lnTo>
                    <a:lnTo>
                      <a:pt x="167" y="1389"/>
                    </a:lnTo>
                    <a:lnTo>
                      <a:pt x="167" y="1382"/>
                    </a:lnTo>
                    <a:lnTo>
                      <a:pt x="173" y="1382"/>
                    </a:lnTo>
                    <a:lnTo>
                      <a:pt x="173" y="1374"/>
                    </a:lnTo>
                    <a:lnTo>
                      <a:pt x="177" y="1374"/>
                    </a:lnTo>
                    <a:lnTo>
                      <a:pt x="177" y="1366"/>
                    </a:lnTo>
                    <a:lnTo>
                      <a:pt x="181" y="1366"/>
                    </a:lnTo>
                    <a:lnTo>
                      <a:pt x="181" y="1358"/>
                    </a:lnTo>
                    <a:lnTo>
                      <a:pt x="189" y="1358"/>
                    </a:lnTo>
                    <a:lnTo>
                      <a:pt x="189" y="1354"/>
                    </a:lnTo>
                    <a:lnTo>
                      <a:pt x="197" y="1354"/>
                    </a:lnTo>
                    <a:lnTo>
                      <a:pt x="197" y="1346"/>
                    </a:lnTo>
                    <a:lnTo>
                      <a:pt x="201" y="1346"/>
                    </a:lnTo>
                    <a:lnTo>
                      <a:pt x="201" y="1340"/>
                    </a:lnTo>
                    <a:lnTo>
                      <a:pt x="213" y="1340"/>
                    </a:lnTo>
                    <a:lnTo>
                      <a:pt x="213" y="1334"/>
                    </a:lnTo>
                    <a:lnTo>
                      <a:pt x="227" y="1334"/>
                    </a:lnTo>
                    <a:lnTo>
                      <a:pt x="227" y="1330"/>
                    </a:lnTo>
                    <a:lnTo>
                      <a:pt x="237" y="1330"/>
                    </a:lnTo>
                    <a:lnTo>
                      <a:pt x="237" y="1322"/>
                    </a:lnTo>
                    <a:lnTo>
                      <a:pt x="243" y="1322"/>
                    </a:lnTo>
                    <a:lnTo>
                      <a:pt x="243" y="1316"/>
                    </a:lnTo>
                    <a:lnTo>
                      <a:pt x="257" y="1316"/>
                    </a:lnTo>
                    <a:lnTo>
                      <a:pt x="257" y="1312"/>
                    </a:lnTo>
                    <a:lnTo>
                      <a:pt x="265" y="1312"/>
                    </a:lnTo>
                    <a:lnTo>
                      <a:pt x="265" y="1308"/>
                    </a:lnTo>
                    <a:lnTo>
                      <a:pt x="273" y="1308"/>
                    </a:lnTo>
                    <a:lnTo>
                      <a:pt x="273" y="1302"/>
                    </a:lnTo>
                    <a:lnTo>
                      <a:pt x="283" y="1302"/>
                    </a:lnTo>
                    <a:lnTo>
                      <a:pt x="283" y="1298"/>
                    </a:lnTo>
                    <a:lnTo>
                      <a:pt x="301" y="1298"/>
                    </a:lnTo>
                    <a:lnTo>
                      <a:pt x="301" y="1290"/>
                    </a:lnTo>
                    <a:lnTo>
                      <a:pt x="309" y="1290"/>
                    </a:lnTo>
                    <a:lnTo>
                      <a:pt x="309" y="1280"/>
                    </a:lnTo>
                    <a:lnTo>
                      <a:pt x="317" y="1280"/>
                    </a:lnTo>
                    <a:lnTo>
                      <a:pt x="317" y="1272"/>
                    </a:lnTo>
                    <a:lnTo>
                      <a:pt x="325" y="1272"/>
                    </a:lnTo>
                    <a:lnTo>
                      <a:pt x="325" y="1266"/>
                    </a:lnTo>
                    <a:lnTo>
                      <a:pt x="331" y="1266"/>
                    </a:lnTo>
                    <a:lnTo>
                      <a:pt x="331" y="1262"/>
                    </a:lnTo>
                    <a:lnTo>
                      <a:pt x="341" y="1262"/>
                    </a:lnTo>
                    <a:lnTo>
                      <a:pt x="341" y="1254"/>
                    </a:lnTo>
                    <a:lnTo>
                      <a:pt x="351" y="1254"/>
                    </a:lnTo>
                    <a:lnTo>
                      <a:pt x="351" y="1250"/>
                    </a:lnTo>
                    <a:lnTo>
                      <a:pt x="361" y="1250"/>
                    </a:lnTo>
                    <a:lnTo>
                      <a:pt x="361" y="1242"/>
                    </a:lnTo>
                    <a:lnTo>
                      <a:pt x="367" y="1242"/>
                    </a:lnTo>
                    <a:lnTo>
                      <a:pt x="367" y="1234"/>
                    </a:lnTo>
                    <a:lnTo>
                      <a:pt x="379" y="1234"/>
                    </a:lnTo>
                    <a:lnTo>
                      <a:pt x="379" y="1228"/>
                    </a:lnTo>
                    <a:lnTo>
                      <a:pt x="389" y="1228"/>
                    </a:lnTo>
                    <a:lnTo>
                      <a:pt x="389" y="1224"/>
                    </a:lnTo>
                    <a:lnTo>
                      <a:pt x="397" y="1224"/>
                    </a:lnTo>
                    <a:lnTo>
                      <a:pt x="397" y="1212"/>
                    </a:lnTo>
                    <a:lnTo>
                      <a:pt x="417" y="1212"/>
                    </a:lnTo>
                    <a:lnTo>
                      <a:pt x="417" y="1208"/>
                    </a:lnTo>
                    <a:lnTo>
                      <a:pt x="432" y="1208"/>
                    </a:lnTo>
                    <a:lnTo>
                      <a:pt x="432" y="1204"/>
                    </a:lnTo>
                    <a:lnTo>
                      <a:pt x="438" y="1204"/>
                    </a:lnTo>
                    <a:lnTo>
                      <a:pt x="438" y="1200"/>
                    </a:lnTo>
                    <a:lnTo>
                      <a:pt x="444" y="1200"/>
                    </a:lnTo>
                    <a:lnTo>
                      <a:pt x="444" y="1192"/>
                    </a:lnTo>
                    <a:lnTo>
                      <a:pt x="456" y="1192"/>
                    </a:lnTo>
                    <a:lnTo>
                      <a:pt x="456" y="1188"/>
                    </a:lnTo>
                    <a:lnTo>
                      <a:pt x="466" y="1188"/>
                    </a:lnTo>
                    <a:lnTo>
                      <a:pt x="466" y="1182"/>
                    </a:lnTo>
                    <a:lnTo>
                      <a:pt x="472" y="1182"/>
                    </a:lnTo>
                    <a:lnTo>
                      <a:pt x="472" y="1178"/>
                    </a:lnTo>
                    <a:lnTo>
                      <a:pt x="484" y="1178"/>
                    </a:lnTo>
                    <a:lnTo>
                      <a:pt x="484" y="1174"/>
                    </a:lnTo>
                    <a:lnTo>
                      <a:pt x="490" y="1174"/>
                    </a:lnTo>
                    <a:lnTo>
                      <a:pt x="490" y="1167"/>
                    </a:lnTo>
                    <a:lnTo>
                      <a:pt x="500" y="1167"/>
                    </a:lnTo>
                    <a:lnTo>
                      <a:pt x="500" y="1163"/>
                    </a:lnTo>
                    <a:lnTo>
                      <a:pt x="508" y="1163"/>
                    </a:lnTo>
                    <a:lnTo>
                      <a:pt x="508" y="1159"/>
                    </a:lnTo>
                    <a:lnTo>
                      <a:pt x="518" y="1159"/>
                    </a:lnTo>
                    <a:lnTo>
                      <a:pt x="518" y="1155"/>
                    </a:lnTo>
                    <a:lnTo>
                      <a:pt x="526" y="1155"/>
                    </a:lnTo>
                    <a:lnTo>
                      <a:pt x="526" y="1147"/>
                    </a:lnTo>
                    <a:lnTo>
                      <a:pt x="530" y="1147"/>
                    </a:lnTo>
                    <a:lnTo>
                      <a:pt x="530" y="1139"/>
                    </a:lnTo>
                    <a:lnTo>
                      <a:pt x="544" y="1139"/>
                    </a:lnTo>
                    <a:lnTo>
                      <a:pt x="544" y="1133"/>
                    </a:lnTo>
                    <a:lnTo>
                      <a:pt x="556" y="1133"/>
                    </a:lnTo>
                    <a:lnTo>
                      <a:pt x="556" y="1129"/>
                    </a:lnTo>
                    <a:lnTo>
                      <a:pt x="564" y="1129"/>
                    </a:lnTo>
                    <a:lnTo>
                      <a:pt x="564" y="1123"/>
                    </a:lnTo>
                    <a:lnTo>
                      <a:pt x="570" y="1123"/>
                    </a:lnTo>
                    <a:lnTo>
                      <a:pt x="570" y="1117"/>
                    </a:lnTo>
                    <a:lnTo>
                      <a:pt x="576" y="1117"/>
                    </a:lnTo>
                    <a:lnTo>
                      <a:pt x="576" y="1111"/>
                    </a:lnTo>
                    <a:lnTo>
                      <a:pt x="586" y="1111"/>
                    </a:lnTo>
                    <a:lnTo>
                      <a:pt x="586" y="1107"/>
                    </a:lnTo>
                    <a:lnTo>
                      <a:pt x="588" y="1107"/>
                    </a:lnTo>
                    <a:lnTo>
                      <a:pt x="588" y="1099"/>
                    </a:lnTo>
                    <a:lnTo>
                      <a:pt x="594" y="1099"/>
                    </a:lnTo>
                    <a:lnTo>
                      <a:pt x="594" y="1093"/>
                    </a:lnTo>
                    <a:lnTo>
                      <a:pt x="602" y="1093"/>
                    </a:lnTo>
                    <a:lnTo>
                      <a:pt x="602" y="1087"/>
                    </a:lnTo>
                    <a:lnTo>
                      <a:pt x="612" y="1087"/>
                    </a:lnTo>
                    <a:lnTo>
                      <a:pt x="612" y="1083"/>
                    </a:lnTo>
                    <a:lnTo>
                      <a:pt x="630" y="1083"/>
                    </a:lnTo>
                    <a:lnTo>
                      <a:pt x="630" y="1077"/>
                    </a:lnTo>
                    <a:lnTo>
                      <a:pt x="644" y="1077"/>
                    </a:lnTo>
                    <a:lnTo>
                      <a:pt x="644" y="1075"/>
                    </a:lnTo>
                    <a:lnTo>
                      <a:pt x="650" y="1075"/>
                    </a:lnTo>
                    <a:lnTo>
                      <a:pt x="650" y="1067"/>
                    </a:lnTo>
                    <a:lnTo>
                      <a:pt x="656" y="1067"/>
                    </a:lnTo>
                    <a:lnTo>
                      <a:pt x="656" y="1063"/>
                    </a:lnTo>
                    <a:lnTo>
                      <a:pt x="668" y="1063"/>
                    </a:lnTo>
                    <a:lnTo>
                      <a:pt x="668" y="1057"/>
                    </a:lnTo>
                    <a:lnTo>
                      <a:pt x="676" y="1057"/>
                    </a:lnTo>
                    <a:lnTo>
                      <a:pt x="676" y="1049"/>
                    </a:lnTo>
                    <a:lnTo>
                      <a:pt x="682" y="1049"/>
                    </a:lnTo>
                    <a:lnTo>
                      <a:pt x="682" y="1043"/>
                    </a:lnTo>
                    <a:lnTo>
                      <a:pt x="704" y="1043"/>
                    </a:lnTo>
                    <a:lnTo>
                      <a:pt x="704" y="1037"/>
                    </a:lnTo>
                    <a:lnTo>
                      <a:pt x="710" y="1037"/>
                    </a:lnTo>
                    <a:lnTo>
                      <a:pt x="710" y="1031"/>
                    </a:lnTo>
                    <a:lnTo>
                      <a:pt x="714" y="1031"/>
                    </a:lnTo>
                    <a:lnTo>
                      <a:pt x="714" y="1023"/>
                    </a:lnTo>
                    <a:lnTo>
                      <a:pt x="720" y="1023"/>
                    </a:lnTo>
                    <a:lnTo>
                      <a:pt x="720" y="1017"/>
                    </a:lnTo>
                    <a:lnTo>
                      <a:pt x="731" y="1017"/>
                    </a:lnTo>
                    <a:lnTo>
                      <a:pt x="731" y="1013"/>
                    </a:lnTo>
                    <a:lnTo>
                      <a:pt x="743" y="1013"/>
                    </a:lnTo>
                    <a:lnTo>
                      <a:pt x="743" y="1007"/>
                    </a:lnTo>
                    <a:lnTo>
                      <a:pt x="757" y="1007"/>
                    </a:lnTo>
                    <a:lnTo>
                      <a:pt x="757" y="1003"/>
                    </a:lnTo>
                    <a:lnTo>
                      <a:pt x="765" y="1003"/>
                    </a:lnTo>
                    <a:lnTo>
                      <a:pt x="765" y="999"/>
                    </a:lnTo>
                    <a:lnTo>
                      <a:pt x="777" y="999"/>
                    </a:lnTo>
                    <a:lnTo>
                      <a:pt x="777" y="993"/>
                    </a:lnTo>
                    <a:lnTo>
                      <a:pt x="795" y="993"/>
                    </a:lnTo>
                    <a:lnTo>
                      <a:pt x="795" y="991"/>
                    </a:lnTo>
                    <a:lnTo>
                      <a:pt x="805" y="991"/>
                    </a:lnTo>
                    <a:lnTo>
                      <a:pt x="805" y="985"/>
                    </a:lnTo>
                    <a:lnTo>
                      <a:pt x="815" y="985"/>
                    </a:lnTo>
                    <a:lnTo>
                      <a:pt x="815" y="979"/>
                    </a:lnTo>
                    <a:lnTo>
                      <a:pt x="821" y="979"/>
                    </a:lnTo>
                    <a:lnTo>
                      <a:pt x="821" y="973"/>
                    </a:lnTo>
                    <a:lnTo>
                      <a:pt x="835" y="973"/>
                    </a:lnTo>
                    <a:lnTo>
                      <a:pt x="835" y="971"/>
                    </a:lnTo>
                    <a:lnTo>
                      <a:pt x="845" y="971"/>
                    </a:lnTo>
                    <a:lnTo>
                      <a:pt x="845" y="965"/>
                    </a:lnTo>
                    <a:lnTo>
                      <a:pt x="853" y="965"/>
                    </a:lnTo>
                    <a:lnTo>
                      <a:pt x="853" y="959"/>
                    </a:lnTo>
                    <a:lnTo>
                      <a:pt x="863" y="959"/>
                    </a:lnTo>
                    <a:lnTo>
                      <a:pt x="863" y="954"/>
                    </a:lnTo>
                    <a:lnTo>
                      <a:pt x="869" y="954"/>
                    </a:lnTo>
                    <a:lnTo>
                      <a:pt x="869" y="946"/>
                    </a:lnTo>
                    <a:lnTo>
                      <a:pt x="883" y="946"/>
                    </a:lnTo>
                    <a:lnTo>
                      <a:pt x="883" y="944"/>
                    </a:lnTo>
                    <a:lnTo>
                      <a:pt x="893" y="944"/>
                    </a:lnTo>
                    <a:lnTo>
                      <a:pt x="893" y="938"/>
                    </a:lnTo>
                    <a:lnTo>
                      <a:pt x="903" y="938"/>
                    </a:lnTo>
                    <a:lnTo>
                      <a:pt x="903" y="932"/>
                    </a:lnTo>
                    <a:lnTo>
                      <a:pt x="911" y="932"/>
                    </a:lnTo>
                    <a:lnTo>
                      <a:pt x="911" y="926"/>
                    </a:lnTo>
                    <a:lnTo>
                      <a:pt x="923" y="926"/>
                    </a:lnTo>
                    <a:lnTo>
                      <a:pt x="923" y="924"/>
                    </a:lnTo>
                    <a:lnTo>
                      <a:pt x="933" y="924"/>
                    </a:lnTo>
                    <a:lnTo>
                      <a:pt x="933" y="918"/>
                    </a:lnTo>
                    <a:lnTo>
                      <a:pt x="943" y="918"/>
                    </a:lnTo>
                    <a:lnTo>
                      <a:pt x="943" y="912"/>
                    </a:lnTo>
                    <a:lnTo>
                      <a:pt x="957" y="912"/>
                    </a:lnTo>
                    <a:lnTo>
                      <a:pt x="957" y="908"/>
                    </a:lnTo>
                    <a:lnTo>
                      <a:pt x="973" y="908"/>
                    </a:lnTo>
                    <a:lnTo>
                      <a:pt x="973" y="902"/>
                    </a:lnTo>
                    <a:lnTo>
                      <a:pt x="983" y="902"/>
                    </a:lnTo>
                    <a:lnTo>
                      <a:pt x="983" y="898"/>
                    </a:lnTo>
                    <a:lnTo>
                      <a:pt x="995" y="898"/>
                    </a:lnTo>
                    <a:lnTo>
                      <a:pt x="995" y="894"/>
                    </a:lnTo>
                    <a:lnTo>
                      <a:pt x="1005" y="894"/>
                    </a:lnTo>
                    <a:lnTo>
                      <a:pt x="1005" y="890"/>
                    </a:lnTo>
                    <a:lnTo>
                      <a:pt x="1017" y="890"/>
                    </a:lnTo>
                    <a:lnTo>
                      <a:pt x="1017" y="886"/>
                    </a:lnTo>
                    <a:lnTo>
                      <a:pt x="1026" y="886"/>
                    </a:lnTo>
                    <a:lnTo>
                      <a:pt x="1026" y="882"/>
                    </a:lnTo>
                    <a:lnTo>
                      <a:pt x="1058" y="882"/>
                    </a:lnTo>
                    <a:lnTo>
                      <a:pt x="1058" y="878"/>
                    </a:lnTo>
                    <a:lnTo>
                      <a:pt x="1068" y="878"/>
                    </a:lnTo>
                    <a:lnTo>
                      <a:pt x="1068" y="874"/>
                    </a:lnTo>
                    <a:lnTo>
                      <a:pt x="1076" y="874"/>
                    </a:lnTo>
                    <a:lnTo>
                      <a:pt x="1076" y="870"/>
                    </a:lnTo>
                    <a:lnTo>
                      <a:pt x="1086" y="870"/>
                    </a:lnTo>
                    <a:lnTo>
                      <a:pt x="1086" y="866"/>
                    </a:lnTo>
                    <a:lnTo>
                      <a:pt x="1094" y="866"/>
                    </a:lnTo>
                    <a:lnTo>
                      <a:pt x="1094" y="858"/>
                    </a:lnTo>
                    <a:lnTo>
                      <a:pt x="1100" y="858"/>
                    </a:lnTo>
                    <a:lnTo>
                      <a:pt x="1100" y="854"/>
                    </a:lnTo>
                    <a:lnTo>
                      <a:pt x="1112" y="854"/>
                    </a:lnTo>
                    <a:lnTo>
                      <a:pt x="1112" y="850"/>
                    </a:lnTo>
                    <a:lnTo>
                      <a:pt x="1122" y="850"/>
                    </a:lnTo>
                    <a:lnTo>
                      <a:pt x="1122" y="844"/>
                    </a:lnTo>
                    <a:lnTo>
                      <a:pt x="1136" y="844"/>
                    </a:lnTo>
                    <a:lnTo>
                      <a:pt x="1136" y="840"/>
                    </a:lnTo>
                    <a:lnTo>
                      <a:pt x="1150" y="840"/>
                    </a:lnTo>
                    <a:lnTo>
                      <a:pt x="1150" y="836"/>
                    </a:lnTo>
                    <a:lnTo>
                      <a:pt x="1160" y="836"/>
                    </a:lnTo>
                    <a:lnTo>
                      <a:pt x="1160" y="834"/>
                    </a:lnTo>
                    <a:lnTo>
                      <a:pt x="1168" y="834"/>
                    </a:lnTo>
                    <a:lnTo>
                      <a:pt x="1168" y="830"/>
                    </a:lnTo>
                    <a:lnTo>
                      <a:pt x="1178" y="830"/>
                    </a:lnTo>
                    <a:lnTo>
                      <a:pt x="1178" y="824"/>
                    </a:lnTo>
                    <a:lnTo>
                      <a:pt x="1186" y="824"/>
                    </a:lnTo>
                    <a:lnTo>
                      <a:pt x="1186" y="820"/>
                    </a:lnTo>
                    <a:lnTo>
                      <a:pt x="1194" y="820"/>
                    </a:lnTo>
                    <a:lnTo>
                      <a:pt x="1194" y="814"/>
                    </a:lnTo>
                    <a:lnTo>
                      <a:pt x="1200" y="814"/>
                    </a:lnTo>
                    <a:lnTo>
                      <a:pt x="1200" y="806"/>
                    </a:lnTo>
                    <a:lnTo>
                      <a:pt x="1208" y="806"/>
                    </a:lnTo>
                    <a:lnTo>
                      <a:pt x="1208" y="800"/>
                    </a:lnTo>
                    <a:lnTo>
                      <a:pt x="1232" y="800"/>
                    </a:lnTo>
                    <a:lnTo>
                      <a:pt x="1232" y="796"/>
                    </a:lnTo>
                    <a:lnTo>
                      <a:pt x="1240" y="796"/>
                    </a:lnTo>
                    <a:lnTo>
                      <a:pt x="1240" y="790"/>
                    </a:lnTo>
                    <a:lnTo>
                      <a:pt x="1248" y="790"/>
                    </a:lnTo>
                    <a:lnTo>
                      <a:pt x="1248" y="786"/>
                    </a:lnTo>
                    <a:lnTo>
                      <a:pt x="1256" y="786"/>
                    </a:lnTo>
                    <a:lnTo>
                      <a:pt x="1256" y="776"/>
                    </a:lnTo>
                    <a:lnTo>
                      <a:pt x="1268" y="776"/>
                    </a:lnTo>
                    <a:lnTo>
                      <a:pt x="1268" y="774"/>
                    </a:lnTo>
                    <a:lnTo>
                      <a:pt x="1280" y="774"/>
                    </a:lnTo>
                    <a:lnTo>
                      <a:pt x="1280" y="770"/>
                    </a:lnTo>
                    <a:lnTo>
                      <a:pt x="1288" y="770"/>
                    </a:lnTo>
                    <a:lnTo>
                      <a:pt x="1288" y="764"/>
                    </a:lnTo>
                    <a:lnTo>
                      <a:pt x="1294" y="764"/>
                    </a:lnTo>
                    <a:lnTo>
                      <a:pt x="1294" y="758"/>
                    </a:lnTo>
                    <a:lnTo>
                      <a:pt x="1300" y="758"/>
                    </a:lnTo>
                    <a:lnTo>
                      <a:pt x="1300" y="752"/>
                    </a:lnTo>
                    <a:lnTo>
                      <a:pt x="1306" y="752"/>
                    </a:lnTo>
                    <a:lnTo>
                      <a:pt x="1306" y="748"/>
                    </a:lnTo>
                    <a:lnTo>
                      <a:pt x="1310" y="748"/>
                    </a:lnTo>
                    <a:lnTo>
                      <a:pt x="1310" y="741"/>
                    </a:lnTo>
                    <a:lnTo>
                      <a:pt x="1316" y="741"/>
                    </a:lnTo>
                    <a:lnTo>
                      <a:pt x="1316" y="733"/>
                    </a:lnTo>
                    <a:lnTo>
                      <a:pt x="1327" y="733"/>
                    </a:lnTo>
                    <a:lnTo>
                      <a:pt x="1327" y="729"/>
                    </a:lnTo>
                    <a:lnTo>
                      <a:pt x="1337" y="729"/>
                    </a:lnTo>
                    <a:lnTo>
                      <a:pt x="1337" y="721"/>
                    </a:lnTo>
                    <a:lnTo>
                      <a:pt x="1345" y="721"/>
                    </a:lnTo>
                    <a:lnTo>
                      <a:pt x="1345" y="717"/>
                    </a:lnTo>
                    <a:lnTo>
                      <a:pt x="1353" y="717"/>
                    </a:lnTo>
                    <a:lnTo>
                      <a:pt x="1353" y="711"/>
                    </a:lnTo>
                    <a:lnTo>
                      <a:pt x="1371" y="711"/>
                    </a:lnTo>
                    <a:lnTo>
                      <a:pt x="1371" y="707"/>
                    </a:lnTo>
                    <a:lnTo>
                      <a:pt x="1379" y="707"/>
                    </a:lnTo>
                    <a:lnTo>
                      <a:pt x="1379" y="701"/>
                    </a:lnTo>
                    <a:lnTo>
                      <a:pt x="1389" y="701"/>
                    </a:lnTo>
                    <a:lnTo>
                      <a:pt x="1389" y="697"/>
                    </a:lnTo>
                    <a:lnTo>
                      <a:pt x="1395" y="697"/>
                    </a:lnTo>
                    <a:lnTo>
                      <a:pt x="1395" y="693"/>
                    </a:lnTo>
                    <a:lnTo>
                      <a:pt x="1403" y="693"/>
                    </a:lnTo>
                    <a:lnTo>
                      <a:pt x="1403" y="691"/>
                    </a:lnTo>
                    <a:lnTo>
                      <a:pt x="1413" y="691"/>
                    </a:lnTo>
                    <a:lnTo>
                      <a:pt x="1413" y="685"/>
                    </a:lnTo>
                    <a:lnTo>
                      <a:pt x="1419" y="685"/>
                    </a:lnTo>
                    <a:lnTo>
                      <a:pt x="1419" y="681"/>
                    </a:lnTo>
                    <a:lnTo>
                      <a:pt x="1427" y="681"/>
                    </a:lnTo>
                    <a:lnTo>
                      <a:pt x="1427" y="677"/>
                    </a:lnTo>
                    <a:lnTo>
                      <a:pt x="1435" y="677"/>
                    </a:lnTo>
                    <a:lnTo>
                      <a:pt x="1435" y="673"/>
                    </a:lnTo>
                    <a:lnTo>
                      <a:pt x="1441" y="673"/>
                    </a:lnTo>
                    <a:lnTo>
                      <a:pt x="1441" y="669"/>
                    </a:lnTo>
                    <a:lnTo>
                      <a:pt x="1445" y="669"/>
                    </a:lnTo>
                    <a:lnTo>
                      <a:pt x="1445" y="663"/>
                    </a:lnTo>
                    <a:lnTo>
                      <a:pt x="1453" y="663"/>
                    </a:lnTo>
                    <a:lnTo>
                      <a:pt x="1453" y="659"/>
                    </a:lnTo>
                    <a:lnTo>
                      <a:pt x="1461" y="659"/>
                    </a:lnTo>
                    <a:lnTo>
                      <a:pt x="1461" y="655"/>
                    </a:lnTo>
                    <a:lnTo>
                      <a:pt x="1469" y="655"/>
                    </a:lnTo>
                    <a:lnTo>
                      <a:pt x="1469" y="649"/>
                    </a:lnTo>
                    <a:lnTo>
                      <a:pt x="1477" y="649"/>
                    </a:lnTo>
                    <a:lnTo>
                      <a:pt x="1477" y="643"/>
                    </a:lnTo>
                    <a:lnTo>
                      <a:pt x="1489" y="643"/>
                    </a:lnTo>
                    <a:lnTo>
                      <a:pt x="1489" y="637"/>
                    </a:lnTo>
                    <a:lnTo>
                      <a:pt x="1493" y="637"/>
                    </a:lnTo>
                    <a:lnTo>
                      <a:pt x="1493" y="631"/>
                    </a:lnTo>
                    <a:lnTo>
                      <a:pt x="1513" y="631"/>
                    </a:lnTo>
                    <a:lnTo>
                      <a:pt x="1513" y="629"/>
                    </a:lnTo>
                    <a:lnTo>
                      <a:pt x="1525" y="629"/>
                    </a:lnTo>
                    <a:lnTo>
                      <a:pt x="1525" y="623"/>
                    </a:lnTo>
                    <a:lnTo>
                      <a:pt x="1535" y="623"/>
                    </a:lnTo>
                    <a:lnTo>
                      <a:pt x="1535" y="619"/>
                    </a:lnTo>
                    <a:lnTo>
                      <a:pt x="1547" y="619"/>
                    </a:lnTo>
                    <a:lnTo>
                      <a:pt x="1547" y="617"/>
                    </a:lnTo>
                    <a:lnTo>
                      <a:pt x="1561" y="617"/>
                    </a:lnTo>
                    <a:lnTo>
                      <a:pt x="1561" y="615"/>
                    </a:lnTo>
                    <a:lnTo>
                      <a:pt x="1573" y="615"/>
                    </a:lnTo>
                    <a:lnTo>
                      <a:pt x="1573" y="609"/>
                    </a:lnTo>
                    <a:lnTo>
                      <a:pt x="1587" y="609"/>
                    </a:lnTo>
                    <a:lnTo>
                      <a:pt x="1587" y="607"/>
                    </a:lnTo>
                    <a:lnTo>
                      <a:pt x="1599" y="607"/>
                    </a:lnTo>
                    <a:lnTo>
                      <a:pt x="1599" y="601"/>
                    </a:lnTo>
                    <a:lnTo>
                      <a:pt x="1605" y="601"/>
                    </a:lnTo>
                    <a:lnTo>
                      <a:pt x="1605" y="595"/>
                    </a:lnTo>
                    <a:lnTo>
                      <a:pt x="1611" y="595"/>
                    </a:lnTo>
                    <a:lnTo>
                      <a:pt x="1611" y="589"/>
                    </a:lnTo>
                    <a:lnTo>
                      <a:pt x="1638" y="589"/>
                    </a:lnTo>
                    <a:lnTo>
                      <a:pt x="1638" y="585"/>
                    </a:lnTo>
                    <a:lnTo>
                      <a:pt x="1642" y="585"/>
                    </a:lnTo>
                    <a:lnTo>
                      <a:pt x="1642" y="575"/>
                    </a:lnTo>
                    <a:lnTo>
                      <a:pt x="1646" y="575"/>
                    </a:lnTo>
                    <a:lnTo>
                      <a:pt x="1646" y="569"/>
                    </a:lnTo>
                    <a:lnTo>
                      <a:pt x="1652" y="569"/>
                    </a:lnTo>
                    <a:lnTo>
                      <a:pt x="1652" y="563"/>
                    </a:lnTo>
                    <a:lnTo>
                      <a:pt x="1660" y="563"/>
                    </a:lnTo>
                    <a:lnTo>
                      <a:pt x="1660" y="559"/>
                    </a:lnTo>
                    <a:lnTo>
                      <a:pt x="1670" y="559"/>
                    </a:lnTo>
                    <a:lnTo>
                      <a:pt x="1670" y="555"/>
                    </a:lnTo>
                    <a:lnTo>
                      <a:pt x="1678" y="555"/>
                    </a:lnTo>
                    <a:lnTo>
                      <a:pt x="1678" y="551"/>
                    </a:lnTo>
                    <a:lnTo>
                      <a:pt x="1688" y="551"/>
                    </a:lnTo>
                    <a:lnTo>
                      <a:pt x="1688" y="549"/>
                    </a:lnTo>
                    <a:lnTo>
                      <a:pt x="1698" y="549"/>
                    </a:lnTo>
                    <a:lnTo>
                      <a:pt x="1698" y="543"/>
                    </a:lnTo>
                    <a:lnTo>
                      <a:pt x="1704" y="543"/>
                    </a:lnTo>
                    <a:lnTo>
                      <a:pt x="1704" y="537"/>
                    </a:lnTo>
                    <a:lnTo>
                      <a:pt x="1716" y="537"/>
                    </a:lnTo>
                    <a:lnTo>
                      <a:pt x="1716" y="531"/>
                    </a:lnTo>
                    <a:lnTo>
                      <a:pt x="1732" y="531"/>
                    </a:lnTo>
                    <a:lnTo>
                      <a:pt x="1732" y="524"/>
                    </a:lnTo>
                    <a:lnTo>
                      <a:pt x="1736" y="524"/>
                    </a:lnTo>
                    <a:lnTo>
                      <a:pt x="1736" y="518"/>
                    </a:lnTo>
                    <a:lnTo>
                      <a:pt x="1742" y="518"/>
                    </a:lnTo>
                    <a:lnTo>
                      <a:pt x="1742" y="512"/>
                    </a:lnTo>
                    <a:lnTo>
                      <a:pt x="1762" y="512"/>
                    </a:lnTo>
                    <a:lnTo>
                      <a:pt x="1762" y="508"/>
                    </a:lnTo>
                    <a:lnTo>
                      <a:pt x="1770" y="508"/>
                    </a:lnTo>
                    <a:lnTo>
                      <a:pt x="1770" y="504"/>
                    </a:lnTo>
                    <a:lnTo>
                      <a:pt x="1776" y="504"/>
                    </a:lnTo>
                    <a:lnTo>
                      <a:pt x="1776" y="500"/>
                    </a:lnTo>
                    <a:lnTo>
                      <a:pt x="1780" y="500"/>
                    </a:lnTo>
                    <a:lnTo>
                      <a:pt x="1780" y="494"/>
                    </a:lnTo>
                    <a:lnTo>
                      <a:pt x="1786" y="494"/>
                    </a:lnTo>
                    <a:lnTo>
                      <a:pt x="1786" y="490"/>
                    </a:lnTo>
                    <a:lnTo>
                      <a:pt x="1792" y="490"/>
                    </a:lnTo>
                    <a:lnTo>
                      <a:pt x="1792" y="484"/>
                    </a:lnTo>
                    <a:lnTo>
                      <a:pt x="1798" y="484"/>
                    </a:lnTo>
                    <a:lnTo>
                      <a:pt x="1798" y="480"/>
                    </a:lnTo>
                    <a:lnTo>
                      <a:pt x="1802" y="480"/>
                    </a:lnTo>
                    <a:lnTo>
                      <a:pt x="1802" y="476"/>
                    </a:lnTo>
                    <a:lnTo>
                      <a:pt x="1810" y="476"/>
                    </a:lnTo>
                    <a:lnTo>
                      <a:pt x="1810" y="470"/>
                    </a:lnTo>
                    <a:lnTo>
                      <a:pt x="1814" y="470"/>
                    </a:lnTo>
                    <a:lnTo>
                      <a:pt x="1814" y="468"/>
                    </a:lnTo>
                    <a:lnTo>
                      <a:pt x="1820" y="468"/>
                    </a:lnTo>
                    <a:lnTo>
                      <a:pt x="1820" y="460"/>
                    </a:lnTo>
                    <a:lnTo>
                      <a:pt x="1824" y="460"/>
                    </a:lnTo>
                    <a:lnTo>
                      <a:pt x="1824" y="456"/>
                    </a:lnTo>
                    <a:lnTo>
                      <a:pt x="1834" y="456"/>
                    </a:lnTo>
                    <a:lnTo>
                      <a:pt x="1834" y="452"/>
                    </a:lnTo>
                    <a:lnTo>
                      <a:pt x="1842" y="452"/>
                    </a:lnTo>
                    <a:lnTo>
                      <a:pt x="1842" y="448"/>
                    </a:lnTo>
                    <a:lnTo>
                      <a:pt x="1860" y="448"/>
                    </a:lnTo>
                    <a:lnTo>
                      <a:pt x="1860" y="444"/>
                    </a:lnTo>
                    <a:lnTo>
                      <a:pt x="1866" y="444"/>
                    </a:lnTo>
                    <a:lnTo>
                      <a:pt x="1866" y="440"/>
                    </a:lnTo>
                    <a:lnTo>
                      <a:pt x="1874" y="440"/>
                    </a:lnTo>
                    <a:lnTo>
                      <a:pt x="1874" y="438"/>
                    </a:lnTo>
                    <a:lnTo>
                      <a:pt x="1880" y="438"/>
                    </a:lnTo>
                    <a:lnTo>
                      <a:pt x="1880" y="434"/>
                    </a:lnTo>
                    <a:lnTo>
                      <a:pt x="1900" y="434"/>
                    </a:lnTo>
                    <a:lnTo>
                      <a:pt x="1900" y="428"/>
                    </a:lnTo>
                    <a:lnTo>
                      <a:pt x="1906" y="428"/>
                    </a:lnTo>
                    <a:lnTo>
                      <a:pt x="1906" y="418"/>
                    </a:lnTo>
                    <a:lnTo>
                      <a:pt x="1925" y="418"/>
                    </a:lnTo>
                    <a:lnTo>
                      <a:pt x="1925" y="414"/>
                    </a:lnTo>
                    <a:lnTo>
                      <a:pt x="1931" y="414"/>
                    </a:lnTo>
                    <a:lnTo>
                      <a:pt x="1931" y="406"/>
                    </a:lnTo>
                    <a:lnTo>
                      <a:pt x="1939" y="406"/>
                    </a:lnTo>
                    <a:lnTo>
                      <a:pt x="1939" y="402"/>
                    </a:lnTo>
                    <a:lnTo>
                      <a:pt x="1947" y="402"/>
                    </a:lnTo>
                    <a:lnTo>
                      <a:pt x="1947" y="398"/>
                    </a:lnTo>
                    <a:lnTo>
                      <a:pt x="1955" y="398"/>
                    </a:lnTo>
                    <a:lnTo>
                      <a:pt x="1955" y="394"/>
                    </a:lnTo>
                    <a:lnTo>
                      <a:pt x="1963" y="394"/>
                    </a:lnTo>
                    <a:lnTo>
                      <a:pt x="1963" y="386"/>
                    </a:lnTo>
                    <a:lnTo>
                      <a:pt x="1973" y="386"/>
                    </a:lnTo>
                    <a:lnTo>
                      <a:pt x="1973" y="382"/>
                    </a:lnTo>
                    <a:lnTo>
                      <a:pt x="1979" y="382"/>
                    </a:lnTo>
                    <a:lnTo>
                      <a:pt x="1979" y="376"/>
                    </a:lnTo>
                    <a:lnTo>
                      <a:pt x="1987" y="376"/>
                    </a:lnTo>
                    <a:lnTo>
                      <a:pt x="1987" y="370"/>
                    </a:lnTo>
                    <a:lnTo>
                      <a:pt x="1993" y="370"/>
                    </a:lnTo>
                    <a:lnTo>
                      <a:pt x="1993" y="362"/>
                    </a:lnTo>
                    <a:lnTo>
                      <a:pt x="1997" y="362"/>
                    </a:lnTo>
                    <a:lnTo>
                      <a:pt x="1997" y="356"/>
                    </a:lnTo>
                    <a:lnTo>
                      <a:pt x="2005" y="356"/>
                    </a:lnTo>
                    <a:lnTo>
                      <a:pt x="2005" y="352"/>
                    </a:lnTo>
                    <a:lnTo>
                      <a:pt x="2011" y="352"/>
                    </a:lnTo>
                    <a:lnTo>
                      <a:pt x="2011" y="348"/>
                    </a:lnTo>
                    <a:lnTo>
                      <a:pt x="2019" y="348"/>
                    </a:lnTo>
                    <a:lnTo>
                      <a:pt x="2019" y="342"/>
                    </a:lnTo>
                    <a:lnTo>
                      <a:pt x="2027" y="342"/>
                    </a:lnTo>
                    <a:lnTo>
                      <a:pt x="2027" y="340"/>
                    </a:lnTo>
                    <a:lnTo>
                      <a:pt x="2035" y="340"/>
                    </a:lnTo>
                    <a:lnTo>
                      <a:pt x="2035" y="332"/>
                    </a:lnTo>
                    <a:lnTo>
                      <a:pt x="2043" y="332"/>
                    </a:lnTo>
                    <a:lnTo>
                      <a:pt x="2043" y="328"/>
                    </a:lnTo>
                    <a:lnTo>
                      <a:pt x="2055" y="328"/>
                    </a:lnTo>
                    <a:lnTo>
                      <a:pt x="2055" y="324"/>
                    </a:lnTo>
                    <a:lnTo>
                      <a:pt x="2065" y="324"/>
                    </a:lnTo>
                    <a:lnTo>
                      <a:pt x="2065" y="320"/>
                    </a:lnTo>
                    <a:lnTo>
                      <a:pt x="2071" y="320"/>
                    </a:lnTo>
                    <a:lnTo>
                      <a:pt x="2071" y="316"/>
                    </a:lnTo>
                    <a:lnTo>
                      <a:pt x="2093" y="316"/>
                    </a:lnTo>
                    <a:lnTo>
                      <a:pt x="2093" y="309"/>
                    </a:lnTo>
                    <a:lnTo>
                      <a:pt x="2097" y="309"/>
                    </a:lnTo>
                    <a:lnTo>
                      <a:pt x="2097" y="303"/>
                    </a:lnTo>
                    <a:lnTo>
                      <a:pt x="2101" y="303"/>
                    </a:lnTo>
                    <a:lnTo>
                      <a:pt x="2101" y="297"/>
                    </a:lnTo>
                    <a:lnTo>
                      <a:pt x="2105" y="297"/>
                    </a:lnTo>
                    <a:lnTo>
                      <a:pt x="2105" y="285"/>
                    </a:lnTo>
                    <a:lnTo>
                      <a:pt x="2109" y="285"/>
                    </a:lnTo>
                    <a:lnTo>
                      <a:pt x="2109" y="275"/>
                    </a:lnTo>
                    <a:lnTo>
                      <a:pt x="2113" y="275"/>
                    </a:lnTo>
                    <a:lnTo>
                      <a:pt x="2113" y="267"/>
                    </a:lnTo>
                    <a:lnTo>
                      <a:pt x="2125" y="267"/>
                    </a:lnTo>
                    <a:lnTo>
                      <a:pt x="2125" y="265"/>
                    </a:lnTo>
                    <a:lnTo>
                      <a:pt x="2135" y="265"/>
                    </a:lnTo>
                    <a:lnTo>
                      <a:pt x="2135" y="259"/>
                    </a:lnTo>
                    <a:lnTo>
                      <a:pt x="2145" y="259"/>
                    </a:lnTo>
                    <a:lnTo>
                      <a:pt x="2145" y="255"/>
                    </a:lnTo>
                    <a:lnTo>
                      <a:pt x="2151" y="255"/>
                    </a:lnTo>
                    <a:lnTo>
                      <a:pt x="2151" y="249"/>
                    </a:lnTo>
                    <a:lnTo>
                      <a:pt x="2183" y="249"/>
                    </a:lnTo>
                    <a:lnTo>
                      <a:pt x="2183" y="247"/>
                    </a:lnTo>
                    <a:lnTo>
                      <a:pt x="2191" y="247"/>
                    </a:lnTo>
                    <a:lnTo>
                      <a:pt x="2191" y="241"/>
                    </a:lnTo>
                    <a:lnTo>
                      <a:pt x="2220" y="241"/>
                    </a:lnTo>
                    <a:lnTo>
                      <a:pt x="2220" y="237"/>
                    </a:lnTo>
                    <a:lnTo>
                      <a:pt x="2226" y="237"/>
                    </a:lnTo>
                    <a:lnTo>
                      <a:pt x="2226" y="231"/>
                    </a:lnTo>
                    <a:lnTo>
                      <a:pt x="2232" y="231"/>
                    </a:lnTo>
                    <a:lnTo>
                      <a:pt x="2232" y="223"/>
                    </a:lnTo>
                    <a:lnTo>
                      <a:pt x="2250" y="223"/>
                    </a:lnTo>
                    <a:lnTo>
                      <a:pt x="2250" y="217"/>
                    </a:lnTo>
                    <a:lnTo>
                      <a:pt x="2260" y="217"/>
                    </a:lnTo>
                    <a:lnTo>
                      <a:pt x="2260" y="211"/>
                    </a:lnTo>
                    <a:lnTo>
                      <a:pt x="2272" y="211"/>
                    </a:lnTo>
                    <a:lnTo>
                      <a:pt x="2272" y="209"/>
                    </a:lnTo>
                    <a:lnTo>
                      <a:pt x="2284" y="209"/>
                    </a:lnTo>
                    <a:lnTo>
                      <a:pt x="2284" y="205"/>
                    </a:lnTo>
                    <a:lnTo>
                      <a:pt x="2304" y="205"/>
                    </a:lnTo>
                    <a:lnTo>
                      <a:pt x="2304" y="201"/>
                    </a:lnTo>
                    <a:lnTo>
                      <a:pt x="2316" y="201"/>
                    </a:lnTo>
                    <a:lnTo>
                      <a:pt x="2316" y="197"/>
                    </a:lnTo>
                    <a:lnTo>
                      <a:pt x="2338" y="197"/>
                    </a:lnTo>
                    <a:lnTo>
                      <a:pt x="2338" y="191"/>
                    </a:lnTo>
                    <a:lnTo>
                      <a:pt x="2342" y="191"/>
                    </a:lnTo>
                    <a:lnTo>
                      <a:pt x="2342" y="183"/>
                    </a:lnTo>
                    <a:lnTo>
                      <a:pt x="2352" y="183"/>
                    </a:lnTo>
                    <a:lnTo>
                      <a:pt x="2352" y="181"/>
                    </a:lnTo>
                    <a:lnTo>
                      <a:pt x="2370" y="181"/>
                    </a:lnTo>
                    <a:lnTo>
                      <a:pt x="2370" y="171"/>
                    </a:lnTo>
                    <a:lnTo>
                      <a:pt x="2374" y="171"/>
                    </a:lnTo>
                    <a:lnTo>
                      <a:pt x="2374" y="161"/>
                    </a:lnTo>
                    <a:lnTo>
                      <a:pt x="2378" y="161"/>
                    </a:lnTo>
                    <a:lnTo>
                      <a:pt x="2378" y="149"/>
                    </a:lnTo>
                    <a:lnTo>
                      <a:pt x="2384" y="149"/>
                    </a:lnTo>
                    <a:lnTo>
                      <a:pt x="2384" y="141"/>
                    </a:lnTo>
                    <a:lnTo>
                      <a:pt x="2404" y="141"/>
                    </a:lnTo>
                    <a:lnTo>
                      <a:pt x="2404" y="133"/>
                    </a:lnTo>
                    <a:lnTo>
                      <a:pt x="2408" y="133"/>
                    </a:lnTo>
                    <a:lnTo>
                      <a:pt x="2408" y="127"/>
                    </a:lnTo>
                    <a:lnTo>
                      <a:pt x="2414" y="127"/>
                    </a:lnTo>
                    <a:lnTo>
                      <a:pt x="2414" y="115"/>
                    </a:lnTo>
                    <a:lnTo>
                      <a:pt x="2424" y="115"/>
                    </a:lnTo>
                    <a:lnTo>
                      <a:pt x="2424" y="113"/>
                    </a:lnTo>
                    <a:lnTo>
                      <a:pt x="2434" y="113"/>
                    </a:lnTo>
                    <a:lnTo>
                      <a:pt x="2434" y="109"/>
                    </a:lnTo>
                    <a:lnTo>
                      <a:pt x="2442" y="109"/>
                    </a:lnTo>
                    <a:lnTo>
                      <a:pt x="2442" y="103"/>
                    </a:lnTo>
                    <a:lnTo>
                      <a:pt x="2452" y="103"/>
                    </a:lnTo>
                    <a:lnTo>
                      <a:pt x="2452" y="99"/>
                    </a:lnTo>
                    <a:lnTo>
                      <a:pt x="2458" y="99"/>
                    </a:lnTo>
                    <a:lnTo>
                      <a:pt x="2458" y="94"/>
                    </a:lnTo>
                    <a:lnTo>
                      <a:pt x="2470" y="94"/>
                    </a:lnTo>
                    <a:lnTo>
                      <a:pt x="2470" y="90"/>
                    </a:lnTo>
                    <a:lnTo>
                      <a:pt x="2478" y="90"/>
                    </a:lnTo>
                    <a:lnTo>
                      <a:pt x="2478" y="86"/>
                    </a:lnTo>
                    <a:lnTo>
                      <a:pt x="2486" y="86"/>
                    </a:lnTo>
                    <a:lnTo>
                      <a:pt x="2486" y="80"/>
                    </a:lnTo>
                    <a:lnTo>
                      <a:pt x="2496" y="80"/>
                    </a:lnTo>
                    <a:lnTo>
                      <a:pt x="2496" y="76"/>
                    </a:lnTo>
                    <a:lnTo>
                      <a:pt x="2502" y="76"/>
                    </a:lnTo>
                    <a:lnTo>
                      <a:pt x="2502" y="70"/>
                    </a:lnTo>
                    <a:lnTo>
                      <a:pt x="2517" y="70"/>
                    </a:lnTo>
                    <a:lnTo>
                      <a:pt x="2517" y="64"/>
                    </a:lnTo>
                    <a:lnTo>
                      <a:pt x="2543" y="64"/>
                    </a:lnTo>
                    <a:lnTo>
                      <a:pt x="2543" y="62"/>
                    </a:lnTo>
                    <a:lnTo>
                      <a:pt x="2551" y="62"/>
                    </a:lnTo>
                    <a:lnTo>
                      <a:pt x="2551" y="54"/>
                    </a:lnTo>
                    <a:lnTo>
                      <a:pt x="2555" y="54"/>
                    </a:lnTo>
                    <a:lnTo>
                      <a:pt x="2555" y="50"/>
                    </a:lnTo>
                    <a:lnTo>
                      <a:pt x="2563" y="50"/>
                    </a:lnTo>
                    <a:lnTo>
                      <a:pt x="2563" y="44"/>
                    </a:lnTo>
                    <a:lnTo>
                      <a:pt x="2563" y="40"/>
                    </a:lnTo>
                    <a:lnTo>
                      <a:pt x="2579" y="40"/>
                    </a:lnTo>
                    <a:lnTo>
                      <a:pt x="2579" y="34"/>
                    </a:lnTo>
                    <a:lnTo>
                      <a:pt x="2613" y="34"/>
                    </a:lnTo>
                    <a:lnTo>
                      <a:pt x="2613" y="24"/>
                    </a:lnTo>
                    <a:lnTo>
                      <a:pt x="2631" y="24"/>
                    </a:lnTo>
                    <a:lnTo>
                      <a:pt x="2631" y="18"/>
                    </a:lnTo>
                    <a:lnTo>
                      <a:pt x="2639" y="18"/>
                    </a:lnTo>
                    <a:lnTo>
                      <a:pt x="2639" y="8"/>
                    </a:lnTo>
                    <a:lnTo>
                      <a:pt x="2657" y="8"/>
                    </a:lnTo>
                    <a:lnTo>
                      <a:pt x="2657" y="0"/>
                    </a:lnTo>
                    <a:lnTo>
                      <a:pt x="2663" y="0"/>
                    </a:lnTo>
                  </a:path>
                </a:pathLst>
              </a:custGeom>
              <a:noFill/>
              <a:ln w="38100" cap="flat">
                <a:solidFill>
                  <a:schemeClr val="accent2"/>
                </a:solidFill>
                <a:prstDash val="solid"/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sz="1000" b="1" dirty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</p:grpSp>
        <p:sp>
          <p:nvSpPr>
            <p:cNvPr id="81" name="TextBox 80"/>
            <p:cNvSpPr txBox="1"/>
            <p:nvPr/>
          </p:nvSpPr>
          <p:spPr>
            <a:xfrm>
              <a:off x="2983683" y="5025959"/>
              <a:ext cx="271221" cy="2616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000" dirty="0">
                  <a:solidFill>
                    <a:srgbClr val="000000"/>
                  </a:solidFill>
                  <a:ea typeface="ＭＳ Ｐゴシック" pitchFamily="34" charset="-128"/>
                </a:rPr>
                <a:t>0</a:t>
              </a: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3501493" y="5025959"/>
              <a:ext cx="271221" cy="2616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000" dirty="0">
                  <a:solidFill>
                    <a:srgbClr val="000000"/>
                  </a:solidFill>
                  <a:ea typeface="ＭＳ Ｐゴシック" pitchFamily="34" charset="-128"/>
                </a:rPr>
                <a:t>3</a:t>
              </a: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4002333" y="5025959"/>
              <a:ext cx="271221" cy="2616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000" dirty="0">
                  <a:solidFill>
                    <a:srgbClr val="000000"/>
                  </a:solidFill>
                  <a:ea typeface="ＭＳ Ｐゴシック" pitchFamily="34" charset="-128"/>
                </a:rPr>
                <a:t>6</a:t>
              </a: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4505985" y="5025959"/>
              <a:ext cx="271221" cy="2616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000" dirty="0">
                  <a:solidFill>
                    <a:srgbClr val="000000"/>
                  </a:solidFill>
                  <a:ea typeface="ＭＳ Ｐゴシック" pitchFamily="34" charset="-128"/>
                </a:rPr>
                <a:t>9</a:t>
              </a:r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4977782" y="5025959"/>
              <a:ext cx="346181" cy="2616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000" dirty="0">
                  <a:solidFill>
                    <a:srgbClr val="000000"/>
                  </a:solidFill>
                  <a:ea typeface="ＭＳ Ｐゴシック" pitchFamily="34" charset="-128"/>
                </a:rPr>
                <a:t>12</a:t>
              </a:r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5484246" y="5025959"/>
              <a:ext cx="346181" cy="2616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000" dirty="0">
                  <a:solidFill>
                    <a:srgbClr val="000000"/>
                  </a:solidFill>
                  <a:ea typeface="ＭＳ Ｐゴシック" pitchFamily="34" charset="-128"/>
                </a:rPr>
                <a:t>15</a:t>
              </a: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5987897" y="5025959"/>
              <a:ext cx="346181" cy="2616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000" dirty="0">
                  <a:solidFill>
                    <a:srgbClr val="000000"/>
                  </a:solidFill>
                  <a:ea typeface="ＭＳ Ｐゴシック" pitchFamily="34" charset="-128"/>
                </a:rPr>
                <a:t>18</a:t>
              </a:r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6497172" y="5025959"/>
              <a:ext cx="346181" cy="2616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000" dirty="0">
                  <a:solidFill>
                    <a:srgbClr val="000000"/>
                  </a:solidFill>
                  <a:ea typeface="ＭＳ Ｐゴシック" pitchFamily="34" charset="-128"/>
                </a:rPr>
                <a:t>21</a:t>
              </a:r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7004752" y="5025959"/>
              <a:ext cx="346181" cy="2616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000" dirty="0">
                  <a:solidFill>
                    <a:srgbClr val="000000"/>
                  </a:solidFill>
                  <a:ea typeface="ＭＳ Ｐゴシック" pitchFamily="34" charset="-128"/>
                </a:rPr>
                <a:t>24</a:t>
              </a: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7507288" y="5025959"/>
              <a:ext cx="346181" cy="2616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000" dirty="0">
                  <a:solidFill>
                    <a:srgbClr val="000000"/>
                  </a:solidFill>
                  <a:ea typeface="ＭＳ Ｐゴシック" pitchFamily="34" charset="-128"/>
                </a:rPr>
                <a:t>27</a:t>
              </a: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8016564" y="5025959"/>
              <a:ext cx="346181" cy="2616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000" dirty="0">
                  <a:solidFill>
                    <a:srgbClr val="000000"/>
                  </a:solidFill>
                  <a:ea typeface="ＭＳ Ｐゴシック" pitchFamily="34" charset="-128"/>
                </a:rPr>
                <a:t>30</a:t>
              </a:r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8523027" y="5025959"/>
              <a:ext cx="346181" cy="2616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000" dirty="0">
                  <a:solidFill>
                    <a:srgbClr val="000000"/>
                  </a:solidFill>
                  <a:ea typeface="ＭＳ Ｐゴシック" pitchFamily="34" charset="-128"/>
                </a:rPr>
                <a:t>33</a:t>
              </a:r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9032301" y="5025959"/>
              <a:ext cx="346181" cy="2616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000" dirty="0">
                  <a:solidFill>
                    <a:srgbClr val="000000"/>
                  </a:solidFill>
                  <a:ea typeface="ＭＳ Ｐゴシック" pitchFamily="34" charset="-128"/>
                </a:rPr>
                <a:t>36</a:t>
              </a:r>
            </a:p>
          </p:txBody>
        </p:sp>
        <p:cxnSp>
          <p:nvCxnSpPr>
            <p:cNvPr id="94" name="Straight Connector 93"/>
            <p:cNvCxnSpPr/>
            <p:nvPr/>
          </p:nvCxnSpPr>
          <p:spPr>
            <a:xfrm>
              <a:off x="3028484" y="3861267"/>
              <a:ext cx="95599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>
              <a:off x="3028484" y="4217451"/>
              <a:ext cx="95599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>
              <a:off x="3028484" y="4570914"/>
              <a:ext cx="95599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/>
          </p:nvCxnSpPr>
          <p:spPr>
            <a:xfrm>
              <a:off x="3028484" y="4937430"/>
              <a:ext cx="95599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/>
            <p:nvPr/>
          </p:nvCxnSpPr>
          <p:spPr>
            <a:xfrm rot="16200000">
              <a:off x="3073554" y="4981475"/>
              <a:ext cx="92443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>
            <a:xfrm rot="16200000">
              <a:off x="3589637" y="4981475"/>
              <a:ext cx="92443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>
            <a:xfrm rot="16200000">
              <a:off x="4092933" y="4981476"/>
              <a:ext cx="92443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>
            <a:xfrm rot="16200000">
              <a:off x="4596229" y="4981476"/>
              <a:ext cx="92443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>
            <a:xfrm rot="16200000">
              <a:off x="5107958" y="4981476"/>
              <a:ext cx="92443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>
            <a:xfrm>
              <a:off x="3028484" y="3505085"/>
              <a:ext cx="95599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/>
            <p:nvPr/>
          </p:nvCxnSpPr>
          <p:spPr>
            <a:xfrm>
              <a:off x="3028484" y="3151621"/>
              <a:ext cx="95599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/>
          </p:nvCxnSpPr>
          <p:spPr>
            <a:xfrm rot="16200000">
              <a:off x="5614065" y="4981476"/>
              <a:ext cx="92443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/>
            <p:nvPr/>
          </p:nvCxnSpPr>
          <p:spPr>
            <a:xfrm rot="16200000">
              <a:off x="6117360" y="4981476"/>
              <a:ext cx="92443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/>
            <p:nvPr/>
          </p:nvCxnSpPr>
          <p:spPr>
            <a:xfrm rot="16200000">
              <a:off x="6626279" y="4981476"/>
              <a:ext cx="92443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>
              <a:off x="7129575" y="4981476"/>
              <a:ext cx="92443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/>
            <p:nvPr/>
          </p:nvCxnSpPr>
          <p:spPr>
            <a:xfrm rot="16200000">
              <a:off x="7635681" y="4981476"/>
              <a:ext cx="92443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/>
            <p:nvPr/>
          </p:nvCxnSpPr>
          <p:spPr>
            <a:xfrm rot="16200000">
              <a:off x="8144600" y="4981476"/>
              <a:ext cx="92443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/>
            <p:cNvCxnSpPr/>
            <p:nvPr/>
          </p:nvCxnSpPr>
          <p:spPr>
            <a:xfrm rot="16200000">
              <a:off x="8650707" y="4981478"/>
              <a:ext cx="92443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/>
            <p:cNvCxnSpPr/>
            <p:nvPr/>
          </p:nvCxnSpPr>
          <p:spPr>
            <a:xfrm rot="16200000">
              <a:off x="9162437" y="4981478"/>
              <a:ext cx="92443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3" name="TextBox 112"/>
            <p:cNvSpPr txBox="1"/>
            <p:nvPr/>
          </p:nvSpPr>
          <p:spPr>
            <a:xfrm>
              <a:off x="2760413" y="4813881"/>
              <a:ext cx="271221" cy="2616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000" dirty="0">
                  <a:solidFill>
                    <a:srgbClr val="000000"/>
                  </a:solidFill>
                  <a:ea typeface="ＭＳ Ｐゴシック" pitchFamily="34" charset="-128"/>
                </a:rPr>
                <a:t>0</a:t>
              </a:r>
            </a:p>
          </p:txBody>
        </p:sp>
        <p:cxnSp>
          <p:nvCxnSpPr>
            <p:cNvPr id="114" name="Straight Connector 113"/>
            <p:cNvCxnSpPr/>
            <p:nvPr/>
          </p:nvCxnSpPr>
          <p:spPr>
            <a:xfrm>
              <a:off x="3028484" y="2795439"/>
              <a:ext cx="95599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/>
            <p:cNvCxnSpPr/>
            <p:nvPr/>
          </p:nvCxnSpPr>
          <p:spPr>
            <a:xfrm>
              <a:off x="3028484" y="2439256"/>
              <a:ext cx="95599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/>
            <p:cNvCxnSpPr/>
            <p:nvPr/>
          </p:nvCxnSpPr>
          <p:spPr>
            <a:xfrm>
              <a:off x="3028484" y="2080355"/>
              <a:ext cx="95599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/>
            <p:cNvCxnSpPr/>
            <p:nvPr/>
          </p:nvCxnSpPr>
          <p:spPr>
            <a:xfrm>
              <a:off x="3023695" y="1371900"/>
              <a:ext cx="95599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3028484" y="1724173"/>
              <a:ext cx="95599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9" name="TextBox 118"/>
            <p:cNvSpPr txBox="1"/>
            <p:nvPr/>
          </p:nvSpPr>
          <p:spPr>
            <a:xfrm>
              <a:off x="2760413" y="4445227"/>
              <a:ext cx="271221" cy="2616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000" dirty="0">
                  <a:solidFill>
                    <a:srgbClr val="000000"/>
                  </a:solidFill>
                  <a:ea typeface="ＭＳ Ｐゴシック" pitchFamily="34" charset="-128"/>
                </a:rPr>
                <a:t>1</a:t>
              </a:r>
            </a:p>
          </p:txBody>
        </p:sp>
        <p:sp>
          <p:nvSpPr>
            <p:cNvPr id="120" name="TextBox 119"/>
            <p:cNvSpPr txBox="1"/>
            <p:nvPr/>
          </p:nvSpPr>
          <p:spPr>
            <a:xfrm>
              <a:off x="2760413" y="4092688"/>
              <a:ext cx="271221" cy="2616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000" dirty="0">
                  <a:solidFill>
                    <a:srgbClr val="000000"/>
                  </a:solidFill>
                  <a:ea typeface="ＭＳ Ｐゴシック" pitchFamily="34" charset="-128"/>
                </a:rPr>
                <a:t>2</a:t>
              </a:r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2760413" y="3737134"/>
              <a:ext cx="271221" cy="2616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000" dirty="0">
                  <a:solidFill>
                    <a:srgbClr val="000000"/>
                  </a:solidFill>
                  <a:ea typeface="ＭＳ Ｐゴシック" pitchFamily="34" charset="-128"/>
                </a:rPr>
                <a:t>3</a:t>
              </a:r>
            </a:p>
          </p:txBody>
        </p:sp>
        <p:sp>
          <p:nvSpPr>
            <p:cNvPr id="122" name="TextBox 121"/>
            <p:cNvSpPr txBox="1"/>
            <p:nvPr/>
          </p:nvSpPr>
          <p:spPr>
            <a:xfrm>
              <a:off x="2760413" y="3381581"/>
              <a:ext cx="271221" cy="2616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000" dirty="0">
                  <a:solidFill>
                    <a:srgbClr val="000000"/>
                  </a:solidFill>
                  <a:ea typeface="ＭＳ Ｐゴシック" pitchFamily="34" charset="-128"/>
                </a:rPr>
                <a:t>4</a:t>
              </a:r>
            </a:p>
          </p:txBody>
        </p:sp>
        <p:sp>
          <p:nvSpPr>
            <p:cNvPr id="123" name="TextBox 122"/>
            <p:cNvSpPr txBox="1"/>
            <p:nvPr/>
          </p:nvSpPr>
          <p:spPr>
            <a:xfrm>
              <a:off x="2760413" y="3026028"/>
              <a:ext cx="271221" cy="2616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000" dirty="0">
                  <a:solidFill>
                    <a:srgbClr val="000000"/>
                  </a:solidFill>
                  <a:ea typeface="ＭＳ Ｐゴシック" pitchFamily="34" charset="-128"/>
                </a:rPr>
                <a:t>5</a:t>
              </a:r>
            </a:p>
          </p:txBody>
        </p:sp>
        <p:sp>
          <p:nvSpPr>
            <p:cNvPr id="124" name="TextBox 123"/>
            <p:cNvSpPr txBox="1"/>
            <p:nvPr/>
          </p:nvSpPr>
          <p:spPr>
            <a:xfrm>
              <a:off x="2760413" y="2673486"/>
              <a:ext cx="271221" cy="2616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000" dirty="0">
                  <a:solidFill>
                    <a:srgbClr val="000000"/>
                  </a:solidFill>
                  <a:ea typeface="ＭＳ Ｐゴシック" pitchFamily="34" charset="-128"/>
                </a:rPr>
                <a:t>6</a:t>
              </a:r>
            </a:p>
          </p:txBody>
        </p:sp>
        <p:sp>
          <p:nvSpPr>
            <p:cNvPr id="125" name="TextBox 124"/>
            <p:cNvSpPr txBox="1"/>
            <p:nvPr/>
          </p:nvSpPr>
          <p:spPr>
            <a:xfrm>
              <a:off x="2760413" y="2314920"/>
              <a:ext cx="271221" cy="2616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000" dirty="0">
                  <a:solidFill>
                    <a:srgbClr val="000000"/>
                  </a:solidFill>
                  <a:ea typeface="ＭＳ Ｐゴシック" pitchFamily="34" charset="-128"/>
                </a:rPr>
                <a:t>7</a:t>
              </a:r>
            </a:p>
          </p:txBody>
        </p:sp>
        <p:sp>
          <p:nvSpPr>
            <p:cNvPr id="126" name="TextBox 125"/>
            <p:cNvSpPr txBox="1"/>
            <p:nvPr/>
          </p:nvSpPr>
          <p:spPr>
            <a:xfrm>
              <a:off x="2760413" y="1956354"/>
              <a:ext cx="271221" cy="2616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000" dirty="0">
                  <a:solidFill>
                    <a:srgbClr val="000000"/>
                  </a:solidFill>
                  <a:ea typeface="ＭＳ Ｐゴシック" pitchFamily="34" charset="-128"/>
                </a:rPr>
                <a:t>8</a:t>
              </a:r>
            </a:p>
          </p:txBody>
        </p:sp>
        <p:sp>
          <p:nvSpPr>
            <p:cNvPr id="127" name="TextBox 126"/>
            <p:cNvSpPr txBox="1"/>
            <p:nvPr/>
          </p:nvSpPr>
          <p:spPr>
            <a:xfrm>
              <a:off x="2760413" y="1597786"/>
              <a:ext cx="271221" cy="2616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000" dirty="0">
                  <a:solidFill>
                    <a:srgbClr val="000000"/>
                  </a:solidFill>
                  <a:ea typeface="ＭＳ Ｐゴシック" pitchFamily="34" charset="-128"/>
                </a:rPr>
                <a:t>9</a:t>
              </a:r>
            </a:p>
          </p:txBody>
        </p:sp>
        <p:sp>
          <p:nvSpPr>
            <p:cNvPr id="128" name="TextBox 127"/>
            <p:cNvSpPr txBox="1"/>
            <p:nvPr/>
          </p:nvSpPr>
          <p:spPr>
            <a:xfrm>
              <a:off x="2685453" y="1257299"/>
              <a:ext cx="346181" cy="2616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000" dirty="0">
                  <a:solidFill>
                    <a:srgbClr val="000000"/>
                  </a:solidFill>
                  <a:ea typeface="ＭＳ Ｐゴシック" pitchFamily="34" charset="-128"/>
                </a:rPr>
                <a:t>10</a:t>
              </a:r>
            </a:p>
          </p:txBody>
        </p:sp>
        <p:sp>
          <p:nvSpPr>
            <p:cNvPr id="129" name="Freeform 128"/>
            <p:cNvSpPr/>
            <p:nvPr/>
          </p:nvSpPr>
          <p:spPr>
            <a:xfrm>
              <a:off x="3119771" y="1370390"/>
              <a:ext cx="6096790" cy="3565989"/>
            </a:xfrm>
            <a:custGeom>
              <a:avLst/>
              <a:gdLst>
                <a:gd name="connsiteX0" fmla="*/ 0 w 7420396"/>
                <a:gd name="connsiteY0" fmla="*/ 0 h 4402067"/>
                <a:gd name="connsiteX1" fmla="*/ 0 w 7420396"/>
                <a:gd name="connsiteY1" fmla="*/ 4037926 h 4402067"/>
                <a:gd name="connsiteX2" fmla="*/ 6675929 w 7420396"/>
                <a:gd name="connsiteY2" fmla="*/ 4037926 h 4402067"/>
                <a:gd name="connsiteX3" fmla="*/ 7420396 w 7420396"/>
                <a:gd name="connsiteY3" fmla="*/ 4402067 h 4402067"/>
                <a:gd name="connsiteX0" fmla="*/ 0 w 6675929"/>
                <a:gd name="connsiteY0" fmla="*/ 0 h 4037926"/>
                <a:gd name="connsiteX1" fmla="*/ 0 w 6675929"/>
                <a:gd name="connsiteY1" fmla="*/ 4037926 h 4037926"/>
                <a:gd name="connsiteX2" fmla="*/ 6675929 w 6675929"/>
                <a:gd name="connsiteY2" fmla="*/ 4037926 h 4037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675929" h="4037926">
                  <a:moveTo>
                    <a:pt x="0" y="0"/>
                  </a:moveTo>
                  <a:lnTo>
                    <a:pt x="0" y="4037926"/>
                  </a:lnTo>
                  <a:lnTo>
                    <a:pt x="6675929" y="4037926"/>
                  </a:ln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GB" sz="1000" b="1" dirty="0">
                <a:solidFill>
                  <a:srgbClr val="FFFFFF"/>
                </a:solidFill>
              </a:endParaRPr>
            </a:p>
          </p:txBody>
        </p:sp>
        <p:sp>
          <p:nvSpPr>
            <p:cNvPr id="138" name="TextBox 137"/>
            <p:cNvSpPr txBox="1"/>
            <p:nvPr/>
          </p:nvSpPr>
          <p:spPr>
            <a:xfrm>
              <a:off x="2002457" y="5321676"/>
              <a:ext cx="74251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900" b="1" dirty="0">
                  <a:solidFill>
                    <a:srgbClr val="000000"/>
                  </a:solidFill>
                  <a:ea typeface="ＭＳ Ｐゴシック" pitchFamily="34" charset="-128"/>
                </a:rPr>
                <a:t>No. at risk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900" dirty="0">
                  <a:solidFill>
                    <a:srgbClr val="000000"/>
                  </a:solidFill>
                  <a:ea typeface="ＭＳ Ｐゴシック" pitchFamily="34" charset="-128"/>
                </a:rPr>
                <a:t>Placebo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900" dirty="0">
                  <a:solidFill>
                    <a:srgbClr val="000000"/>
                  </a:solidFill>
                  <a:ea typeface="ＭＳ Ｐゴシック" pitchFamily="34" charset="-128"/>
                </a:rPr>
                <a:t>90 mg BID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900" dirty="0">
                  <a:solidFill>
                    <a:srgbClr val="000000"/>
                  </a:solidFill>
                  <a:ea typeface="ＭＳ Ｐゴシック" pitchFamily="34" charset="-128"/>
                </a:rPr>
                <a:t>60 mg BID</a:t>
              </a:r>
            </a:p>
          </p:txBody>
        </p:sp>
        <p:sp>
          <p:nvSpPr>
            <p:cNvPr id="139" name="TextBox 138"/>
            <p:cNvSpPr txBox="1"/>
            <p:nvPr/>
          </p:nvSpPr>
          <p:spPr>
            <a:xfrm>
              <a:off x="2884872" y="5517936"/>
              <a:ext cx="468844" cy="5397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900" dirty="0">
                  <a:solidFill>
                    <a:srgbClr val="000000"/>
                  </a:solidFill>
                  <a:ea typeface="ＭＳ Ｐゴシック" pitchFamily="34" charset="-128"/>
                </a:rPr>
                <a:t>7067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900" dirty="0">
                  <a:solidFill>
                    <a:srgbClr val="000000"/>
                  </a:solidFill>
                  <a:ea typeface="ＭＳ Ｐゴシック" pitchFamily="34" charset="-128"/>
                </a:rPr>
                <a:t>7050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900" dirty="0">
                  <a:solidFill>
                    <a:srgbClr val="000000"/>
                  </a:solidFill>
                  <a:ea typeface="ＭＳ Ｐゴシック" pitchFamily="34" charset="-128"/>
                </a:rPr>
                <a:t>7045</a:t>
              </a:r>
            </a:p>
          </p:txBody>
        </p:sp>
        <p:sp>
          <p:nvSpPr>
            <p:cNvPr id="140" name="TextBox 139"/>
            <p:cNvSpPr txBox="1"/>
            <p:nvPr/>
          </p:nvSpPr>
          <p:spPr>
            <a:xfrm>
              <a:off x="3402681" y="5517936"/>
              <a:ext cx="468844" cy="5397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900" dirty="0">
                  <a:solidFill>
                    <a:srgbClr val="000000"/>
                  </a:solidFill>
                  <a:ea typeface="ＭＳ Ｐゴシック" pitchFamily="34" charset="-128"/>
                </a:rPr>
                <a:t>6979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900" dirty="0">
                  <a:solidFill>
                    <a:srgbClr val="000000"/>
                  </a:solidFill>
                  <a:ea typeface="ＭＳ Ｐゴシック" pitchFamily="34" charset="-128"/>
                </a:rPr>
                <a:t>6973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900" dirty="0">
                  <a:solidFill>
                    <a:srgbClr val="000000"/>
                  </a:solidFill>
                  <a:ea typeface="ＭＳ Ｐゴシック" pitchFamily="34" charset="-128"/>
                </a:rPr>
                <a:t>6969</a:t>
              </a:r>
            </a:p>
          </p:txBody>
        </p:sp>
        <p:sp>
          <p:nvSpPr>
            <p:cNvPr id="141" name="TextBox 140"/>
            <p:cNvSpPr txBox="1"/>
            <p:nvPr/>
          </p:nvSpPr>
          <p:spPr>
            <a:xfrm>
              <a:off x="3904328" y="5517936"/>
              <a:ext cx="468844" cy="5397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900" dirty="0">
                  <a:solidFill>
                    <a:srgbClr val="000000"/>
                  </a:solidFill>
                  <a:ea typeface="ＭＳ Ｐゴシック" pitchFamily="34" charset="-128"/>
                </a:rPr>
                <a:t>6892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900" dirty="0">
                  <a:solidFill>
                    <a:srgbClr val="000000"/>
                  </a:solidFill>
                  <a:ea typeface="ＭＳ Ｐゴシック" pitchFamily="34" charset="-128"/>
                </a:rPr>
                <a:t>6899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900" dirty="0">
                  <a:solidFill>
                    <a:srgbClr val="000000"/>
                  </a:solidFill>
                  <a:ea typeface="ＭＳ Ｐゴシック" pitchFamily="34" charset="-128"/>
                </a:rPr>
                <a:t>6905</a:t>
              </a:r>
            </a:p>
          </p:txBody>
        </p:sp>
        <p:sp>
          <p:nvSpPr>
            <p:cNvPr id="142" name="TextBox 141"/>
            <p:cNvSpPr txBox="1"/>
            <p:nvPr/>
          </p:nvSpPr>
          <p:spPr>
            <a:xfrm>
              <a:off x="4405975" y="5517936"/>
              <a:ext cx="468844" cy="5397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900" dirty="0">
                  <a:solidFill>
                    <a:srgbClr val="000000"/>
                  </a:solidFill>
                  <a:ea typeface="ＭＳ Ｐゴシック" pitchFamily="34" charset="-128"/>
                </a:rPr>
                <a:t>6823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900" dirty="0">
                  <a:solidFill>
                    <a:srgbClr val="000000"/>
                  </a:solidFill>
                  <a:ea typeface="ＭＳ Ｐゴシック" pitchFamily="34" charset="-128"/>
                </a:rPr>
                <a:t>6827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900" dirty="0">
                  <a:solidFill>
                    <a:srgbClr val="000000"/>
                  </a:solidFill>
                  <a:ea typeface="ＭＳ Ｐゴシック" pitchFamily="34" charset="-128"/>
                </a:rPr>
                <a:t>6842</a:t>
              </a:r>
            </a:p>
          </p:txBody>
        </p:sp>
        <p:sp>
          <p:nvSpPr>
            <p:cNvPr id="143" name="TextBox 142"/>
            <p:cNvSpPr txBox="1"/>
            <p:nvPr/>
          </p:nvSpPr>
          <p:spPr>
            <a:xfrm>
              <a:off x="4916368" y="5517936"/>
              <a:ext cx="468844" cy="5397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900" dirty="0">
                  <a:solidFill>
                    <a:srgbClr val="000000"/>
                  </a:solidFill>
                  <a:ea typeface="ＭＳ Ｐゴシック" pitchFamily="34" charset="-128"/>
                </a:rPr>
                <a:t>6761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900" dirty="0">
                  <a:solidFill>
                    <a:srgbClr val="000000"/>
                  </a:solidFill>
                  <a:ea typeface="ＭＳ Ｐゴシック" pitchFamily="34" charset="-128"/>
                </a:rPr>
                <a:t>6769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900" dirty="0">
                  <a:solidFill>
                    <a:srgbClr val="000000"/>
                  </a:solidFill>
                  <a:ea typeface="ＭＳ Ｐゴシック" pitchFamily="34" charset="-128"/>
                </a:rPr>
                <a:t>6784</a:t>
              </a:r>
            </a:p>
          </p:txBody>
        </p:sp>
        <p:sp>
          <p:nvSpPr>
            <p:cNvPr id="144" name="TextBox 143"/>
            <p:cNvSpPr txBox="1"/>
            <p:nvPr/>
          </p:nvSpPr>
          <p:spPr>
            <a:xfrm>
              <a:off x="5426761" y="5517936"/>
              <a:ext cx="468844" cy="5397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900" dirty="0">
                  <a:solidFill>
                    <a:srgbClr val="000000"/>
                  </a:solidFill>
                  <a:ea typeface="ＭＳ Ｐゴシック" pitchFamily="34" charset="-128"/>
                </a:rPr>
                <a:t>6681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900" dirty="0">
                  <a:solidFill>
                    <a:srgbClr val="000000"/>
                  </a:solidFill>
                  <a:ea typeface="ＭＳ Ｐゴシック" pitchFamily="34" charset="-128"/>
                </a:rPr>
                <a:t>6719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900" dirty="0">
                  <a:solidFill>
                    <a:srgbClr val="000000"/>
                  </a:solidFill>
                  <a:ea typeface="ＭＳ Ｐゴシック" pitchFamily="34" charset="-128"/>
                </a:rPr>
                <a:t>6733</a:t>
              </a:r>
            </a:p>
          </p:txBody>
        </p:sp>
        <p:sp>
          <p:nvSpPr>
            <p:cNvPr id="145" name="TextBox 144"/>
            <p:cNvSpPr txBox="1"/>
            <p:nvPr/>
          </p:nvSpPr>
          <p:spPr>
            <a:xfrm>
              <a:off x="5937153" y="5517936"/>
              <a:ext cx="468844" cy="5397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900" dirty="0">
                  <a:solidFill>
                    <a:srgbClr val="000000"/>
                  </a:solidFill>
                  <a:ea typeface="ＭＳ Ｐゴシック" pitchFamily="34" charset="-128"/>
                </a:rPr>
                <a:t>6508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900" dirty="0">
                  <a:solidFill>
                    <a:srgbClr val="000000"/>
                  </a:solidFill>
                  <a:ea typeface="ＭＳ Ｐゴシック" pitchFamily="34" charset="-128"/>
                </a:rPr>
                <a:t>6550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900" dirty="0">
                  <a:solidFill>
                    <a:srgbClr val="000000"/>
                  </a:solidFill>
                  <a:ea typeface="ＭＳ Ｐゴシック" pitchFamily="34" charset="-128"/>
                </a:rPr>
                <a:t>6557</a:t>
              </a:r>
            </a:p>
          </p:txBody>
        </p:sp>
        <p:sp>
          <p:nvSpPr>
            <p:cNvPr id="146" name="TextBox 145"/>
            <p:cNvSpPr txBox="1"/>
            <p:nvPr/>
          </p:nvSpPr>
          <p:spPr>
            <a:xfrm>
              <a:off x="6437774" y="5517936"/>
              <a:ext cx="468844" cy="5397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900" dirty="0">
                  <a:solidFill>
                    <a:srgbClr val="000000"/>
                  </a:solidFill>
                  <a:ea typeface="ＭＳ Ｐゴシック" pitchFamily="34" charset="-128"/>
                </a:rPr>
                <a:t>6236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900" dirty="0">
                  <a:solidFill>
                    <a:srgbClr val="000000"/>
                  </a:solidFill>
                  <a:ea typeface="ＭＳ Ｐゴシック" pitchFamily="34" charset="-128"/>
                </a:rPr>
                <a:t>6272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900" dirty="0">
                  <a:solidFill>
                    <a:srgbClr val="000000"/>
                  </a:solidFill>
                  <a:ea typeface="ＭＳ Ｐゴシック" pitchFamily="34" charset="-128"/>
                </a:rPr>
                <a:t>6270</a:t>
              </a:r>
            </a:p>
          </p:txBody>
        </p:sp>
        <p:sp>
          <p:nvSpPr>
            <p:cNvPr id="147" name="TextBox 146"/>
            <p:cNvSpPr txBox="1"/>
            <p:nvPr/>
          </p:nvSpPr>
          <p:spPr>
            <a:xfrm>
              <a:off x="6943421" y="5517936"/>
              <a:ext cx="468844" cy="5397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900" dirty="0">
                  <a:solidFill>
                    <a:srgbClr val="000000"/>
                  </a:solidFill>
                  <a:ea typeface="ＭＳ Ｐゴシック" pitchFamily="34" charset="-128"/>
                </a:rPr>
                <a:t>5876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900" dirty="0">
                  <a:solidFill>
                    <a:srgbClr val="000000"/>
                  </a:solidFill>
                  <a:ea typeface="ＭＳ Ｐゴシック" pitchFamily="34" charset="-128"/>
                </a:rPr>
                <a:t>5921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900" dirty="0">
                  <a:solidFill>
                    <a:srgbClr val="000000"/>
                  </a:solidFill>
                  <a:ea typeface="ＭＳ Ｐゴシック" pitchFamily="34" charset="-128"/>
                </a:rPr>
                <a:t>5904</a:t>
              </a:r>
            </a:p>
          </p:txBody>
        </p:sp>
        <p:sp>
          <p:nvSpPr>
            <p:cNvPr id="148" name="TextBox 147"/>
            <p:cNvSpPr txBox="1"/>
            <p:nvPr/>
          </p:nvSpPr>
          <p:spPr>
            <a:xfrm>
              <a:off x="7441691" y="5517936"/>
              <a:ext cx="468844" cy="5397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900" dirty="0">
                  <a:solidFill>
                    <a:srgbClr val="000000"/>
                  </a:solidFill>
                  <a:ea typeface="ＭＳ Ｐゴシック" pitchFamily="34" charset="-128"/>
                </a:rPr>
                <a:t>5157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900" dirty="0">
                  <a:solidFill>
                    <a:srgbClr val="000000"/>
                  </a:solidFill>
                  <a:ea typeface="ＭＳ Ｐゴシック" pitchFamily="34" charset="-128"/>
                </a:rPr>
                <a:t>5243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900" dirty="0">
                  <a:solidFill>
                    <a:srgbClr val="000000"/>
                  </a:solidFill>
                  <a:ea typeface="ＭＳ Ｐゴシック" pitchFamily="34" charset="-128"/>
                </a:rPr>
                <a:t>5222</a:t>
              </a:r>
            </a:p>
          </p:txBody>
        </p:sp>
        <p:sp>
          <p:nvSpPr>
            <p:cNvPr id="149" name="TextBox 148"/>
            <p:cNvSpPr txBox="1"/>
            <p:nvPr/>
          </p:nvSpPr>
          <p:spPr>
            <a:xfrm>
              <a:off x="7951876" y="5517936"/>
              <a:ext cx="468844" cy="5397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900" dirty="0">
                  <a:solidFill>
                    <a:srgbClr val="000000"/>
                  </a:solidFill>
                  <a:ea typeface="ＭＳ Ｐゴシック" pitchFamily="34" charset="-128"/>
                </a:rPr>
                <a:t>4343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900" dirty="0">
                  <a:solidFill>
                    <a:srgbClr val="000000"/>
                  </a:solidFill>
                  <a:ea typeface="ＭＳ Ｐゴシック" pitchFamily="34" charset="-128"/>
                </a:rPr>
                <a:t>4401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900" dirty="0">
                  <a:solidFill>
                    <a:srgbClr val="000000"/>
                  </a:solidFill>
                  <a:ea typeface="ＭＳ Ｐゴシック" pitchFamily="34" charset="-128"/>
                </a:rPr>
                <a:t>4424</a:t>
              </a:r>
            </a:p>
          </p:txBody>
        </p:sp>
        <p:sp>
          <p:nvSpPr>
            <p:cNvPr id="150" name="TextBox 149"/>
            <p:cNvSpPr txBox="1"/>
            <p:nvPr/>
          </p:nvSpPr>
          <p:spPr>
            <a:xfrm>
              <a:off x="8462060" y="5517936"/>
              <a:ext cx="468844" cy="5397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900" dirty="0">
                  <a:solidFill>
                    <a:srgbClr val="000000"/>
                  </a:solidFill>
                  <a:ea typeface="ＭＳ Ｐゴシック" pitchFamily="34" charset="-128"/>
                </a:rPr>
                <a:t>3360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900" dirty="0">
                  <a:solidFill>
                    <a:srgbClr val="000000"/>
                  </a:solidFill>
                  <a:ea typeface="ＭＳ Ｐゴシック" pitchFamily="34" charset="-128"/>
                </a:rPr>
                <a:t>3368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900" dirty="0">
                  <a:solidFill>
                    <a:srgbClr val="000000"/>
                  </a:solidFill>
                  <a:ea typeface="ＭＳ Ｐゴシック" pitchFamily="34" charset="-128"/>
                </a:rPr>
                <a:t>3392</a:t>
              </a:r>
            </a:p>
          </p:txBody>
        </p:sp>
        <p:sp>
          <p:nvSpPr>
            <p:cNvPr id="151" name="TextBox 150"/>
            <p:cNvSpPr txBox="1"/>
            <p:nvPr/>
          </p:nvSpPr>
          <p:spPr>
            <a:xfrm>
              <a:off x="8970970" y="5517936"/>
              <a:ext cx="468844" cy="5397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900" dirty="0">
                  <a:solidFill>
                    <a:srgbClr val="000000"/>
                  </a:solidFill>
                  <a:ea typeface="ＭＳ Ｐゴシック" pitchFamily="34" charset="-128"/>
                </a:rPr>
                <a:t>2028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900" dirty="0">
                  <a:solidFill>
                    <a:srgbClr val="000000"/>
                  </a:solidFill>
                  <a:ea typeface="ＭＳ Ｐゴシック" pitchFamily="34" charset="-128"/>
                </a:rPr>
                <a:t>2038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900" dirty="0">
                  <a:solidFill>
                    <a:srgbClr val="000000"/>
                  </a:solidFill>
                  <a:ea typeface="ＭＳ Ｐゴシック" pitchFamily="34" charset="-128"/>
                </a:rPr>
                <a:t>2055</a:t>
              </a:r>
            </a:p>
          </p:txBody>
        </p:sp>
      </p:grpSp>
      <p:sp>
        <p:nvSpPr>
          <p:cNvPr id="155" name="TextBox 154">
            <a:extLst>
              <a:ext uri="{FF2B5EF4-FFF2-40B4-BE49-F238E27FC236}">
                <a16:creationId xmlns="" xmlns:a16="http://schemas.microsoft.com/office/drawing/2014/main" id="{18846F5B-DA76-481C-A731-B911BCB02B5B}"/>
              </a:ext>
            </a:extLst>
          </p:cNvPr>
          <p:cNvSpPr txBox="1"/>
          <p:nvPr/>
        </p:nvSpPr>
        <p:spPr>
          <a:xfrm>
            <a:off x="8346332" y="1323919"/>
            <a:ext cx="3644779" cy="4610493"/>
          </a:xfrm>
          <a:prstGeom prst="round1Rect">
            <a:avLst/>
          </a:prstGeom>
          <a:noFill/>
        </p:spPr>
        <p:txBody>
          <a:bodyPr wrap="square" rtlCol="0">
            <a:spAutoFit/>
          </a:bodyPr>
          <a:lstStyle/>
          <a:p>
            <a:pPr marL="225425" lvl="1" indent="-225425">
              <a:lnSpc>
                <a:spcPct val="9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In high-risk post-MI patients, ticagrelor 60 mg or 90 mg + aspirin </a:t>
            </a:r>
            <a:r>
              <a:rPr lang="en-US" sz="1600" b="1" dirty="0">
                <a:solidFill>
                  <a:srgbClr val="7F134C"/>
                </a:solidFill>
              </a:rPr>
              <a:t>significantly reduced major CV events </a:t>
            </a:r>
            <a:r>
              <a:rPr lang="en-US" sz="1600" dirty="0">
                <a:solidFill>
                  <a:srgbClr val="000000"/>
                </a:solidFill>
              </a:rPr>
              <a:t>compared with aspirin monotherapy at 3 years.</a:t>
            </a:r>
          </a:p>
          <a:p>
            <a:pPr marL="225425" lvl="1" indent="-225425">
              <a:lnSpc>
                <a:spcPct val="9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IN" sz="1600" dirty="0">
                <a:solidFill>
                  <a:srgbClr val="000000"/>
                </a:solidFill>
              </a:rPr>
              <a:t>The rate of the primary safety endpoint of </a:t>
            </a:r>
            <a:r>
              <a:rPr lang="en-IN" sz="1600" b="1" dirty="0">
                <a:solidFill>
                  <a:srgbClr val="7F134C"/>
                </a:solidFill>
              </a:rPr>
              <a:t>TIMI major bleeding was significantly higher </a:t>
            </a:r>
            <a:r>
              <a:rPr lang="en-IN" sz="1600" dirty="0">
                <a:solidFill>
                  <a:srgbClr val="000000"/>
                </a:solidFill>
              </a:rPr>
              <a:t>with both doses of ticagrelor </a:t>
            </a:r>
            <a:br>
              <a:rPr lang="en-IN" sz="1600" dirty="0">
                <a:solidFill>
                  <a:srgbClr val="000000"/>
                </a:solidFill>
              </a:rPr>
            </a:br>
            <a:r>
              <a:rPr lang="en-IN" sz="1600" dirty="0">
                <a:solidFill>
                  <a:srgbClr val="000000"/>
                </a:solidFill>
              </a:rPr>
              <a:t>(60 mg, HR 2.32, 95% CI 1.68-3.21, p&lt;0.001; 90 mg, HR 2.69, 95% CI 1.96-3.70, p&lt;0.001</a:t>
            </a:r>
            <a:r>
              <a:rPr lang="en-IN" sz="1600" baseline="30000" dirty="0">
                <a:solidFill>
                  <a:srgbClr val="000000"/>
                </a:solidFill>
              </a:rPr>
              <a:t>a</a:t>
            </a:r>
            <a:r>
              <a:rPr lang="en-IN" sz="1600" dirty="0">
                <a:solidFill>
                  <a:srgbClr val="000000"/>
                </a:solidFill>
              </a:rPr>
              <a:t>) compared with placebo.</a:t>
            </a:r>
          </a:p>
          <a:p>
            <a:pPr marL="225425" lvl="1" indent="-225425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IN" sz="1600" dirty="0">
                <a:solidFill>
                  <a:srgbClr val="000000"/>
                </a:solidFill>
              </a:rPr>
              <a:t>The rate of </a:t>
            </a:r>
            <a:r>
              <a:rPr lang="en-IN" sz="1600" b="1" dirty="0">
                <a:solidFill>
                  <a:srgbClr val="7F134C"/>
                </a:solidFill>
              </a:rPr>
              <a:t>fatal bleeding or non-fatal intracranial hemorrhage was low</a:t>
            </a:r>
            <a:br>
              <a:rPr lang="en-IN" sz="1600" b="1" dirty="0">
                <a:solidFill>
                  <a:srgbClr val="7F134C"/>
                </a:solidFill>
              </a:rPr>
            </a:br>
            <a:r>
              <a:rPr lang="en-IN" sz="1600" dirty="0">
                <a:solidFill>
                  <a:srgbClr val="000000"/>
                </a:solidFill>
              </a:rPr>
              <a:t>(&lt;1% at 3 years) and did not significantly differ between treatment arms.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156" name="Rectangle 2">
            <a:extLst>
              <a:ext uri="{FF2B5EF4-FFF2-40B4-BE49-F238E27FC236}">
                <a16:creationId xmlns="" xmlns:a16="http://schemas.microsoft.com/office/drawing/2014/main" id="{5474CA50-62DF-4F28-A063-AC9F0DBFBF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9207" y="1388687"/>
            <a:ext cx="4191000" cy="34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ctr" eaLnBrk="0" hangingPunct="0">
              <a:defRPr/>
            </a:pPr>
            <a:r>
              <a:rPr lang="en-US" sz="1400" b="1" kern="0" dirty="0">
                <a:solidFill>
                  <a:srgbClr val="000000"/>
                </a:solidFill>
                <a:cs typeface="Arial Unicode MS" panose="020B0604020202020204" pitchFamily="34" charset="-128"/>
              </a:rPr>
              <a:t>Primary Efficacy Endpoint</a:t>
            </a:r>
          </a:p>
        </p:txBody>
      </p:sp>
      <p:pic>
        <p:nvPicPr>
          <p:cNvPr id="154" name="Picture 153">
            <a:hlinkClick r:id="rId3" action="ppaction://hlinksldjump"/>
            <a:extLst>
              <a:ext uri="{FF2B5EF4-FFF2-40B4-BE49-F238E27FC236}">
                <a16:creationId xmlns="" xmlns:a16="http://schemas.microsoft.com/office/drawing/2014/main" id="{1275036F-401E-4A52-840D-87482DFF13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5937" y="100948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573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7001" y="2479920"/>
            <a:ext cx="4481154" cy="4295588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3" name="תמונה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4659" y="2560869"/>
            <a:ext cx="4243441" cy="4226482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4" name="תמונה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9754" y="25828"/>
            <a:ext cx="6018046" cy="2377892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  <p:extLst>
      <p:ext uri="{BB962C8B-B14F-4D97-AF65-F5344CB8AC3E}">
        <p14:creationId xmlns:p14="http://schemas.microsoft.com/office/powerpoint/2010/main" val="456900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51685" y="1155664"/>
            <a:ext cx="5796644" cy="8331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lIns="90000" tIns="46800" rIns="90000" bIns="46800" rtlCol="0" anchor="ctr">
            <a:spAutoFit/>
          </a:bodyPr>
          <a:lstStyle/>
          <a:p>
            <a:pPr algn="ctr"/>
            <a:r>
              <a:rPr lang="en-US" sz="4800" b="1">
                <a:solidFill>
                  <a:schemeClr val="tx1">
                    <a:lumMod val="65000"/>
                    <a:lumOff val="35000"/>
                  </a:schemeClr>
                </a:solidFill>
                <a:latin typeface="Bahnschrift Light SemiCondensed" panose="020B0502040204020203" pitchFamily="34" charset="0"/>
              </a:rPr>
              <a:t>Thank You</a:t>
            </a:r>
            <a:endParaRPr lang="en-US" sz="4800" b="1" dirty="0">
              <a:solidFill>
                <a:schemeClr val="tx1">
                  <a:lumMod val="65000"/>
                  <a:lumOff val="35000"/>
                </a:schemeClr>
              </a:solidFill>
              <a:latin typeface="Bahnschrift Light SemiCondensed" panose="020B0502040204020203" pitchFamily="34" charset="0"/>
            </a:endParaRPr>
          </a:p>
        </p:txBody>
      </p:sp>
      <p:pic>
        <p:nvPicPr>
          <p:cNvPr id="1026" name="Picture 2" descr="×ª××× × ×§×©××¨×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209802"/>
            <a:ext cx="3505200" cy="3273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9233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Text Box 11"/>
          <p:cNvSpPr txBox="1">
            <a:spLocks noChangeArrowheads="1"/>
          </p:cNvSpPr>
          <p:nvPr/>
        </p:nvSpPr>
        <p:spPr bwMode="auto">
          <a:xfrm>
            <a:off x="4953000" y="6400801"/>
            <a:ext cx="2795588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>
              <a:spcBef>
                <a:spcPct val="30000"/>
              </a:spcBef>
              <a:buClr>
                <a:schemeClr val="tx2"/>
              </a:buClr>
              <a:buSzPct val="110000"/>
              <a:buChar char="•"/>
              <a:defRPr sz="3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2"/>
              </a:buClr>
              <a:buSzPct val="70000"/>
              <a:buFont typeface="Wingdings 2" panose="05020102010507070707" pitchFamily="18" charset="2"/>
              <a:buChar char="¡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GB" altLang="en-US" sz="1000">
              <a:solidFill>
                <a:srgbClr val="FFFFFF"/>
              </a:solidFill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sv-SE" altLang="en-US" sz="1000">
                <a:solidFill>
                  <a:srgbClr val="FFFFFF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James S et al. </a:t>
            </a:r>
            <a:r>
              <a:rPr lang="en-US" altLang="en-US" sz="1000">
                <a:solidFill>
                  <a:srgbClr val="FFFFFF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BMJ. 2011 Jun 17;342:d3527</a:t>
            </a:r>
            <a:endParaRPr lang="en-GB" altLang="en-US" sz="1000">
              <a:solidFill>
                <a:srgbClr val="FFFFFF"/>
              </a:solidFill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171011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3683000" y="206375"/>
            <a:ext cx="6345238" cy="850900"/>
          </a:xfrm>
        </p:spPr>
        <p:txBody>
          <a:bodyPr/>
          <a:lstStyle/>
          <a:p>
            <a:r>
              <a:rPr lang="en-GB" altLang="en-US" sz="2800" dirty="0">
                <a:solidFill>
                  <a:srgbClr val="FFCC00"/>
                </a:solidFill>
                <a:latin typeface="Arial" panose="020B0604020202020204" pitchFamily="34" charset="0"/>
              </a:rPr>
              <a:t>Mortality reduction in invasive and non-invasive treatment strategies</a:t>
            </a:r>
          </a:p>
        </p:txBody>
      </p:sp>
      <p:sp>
        <p:nvSpPr>
          <p:cNvPr id="171012" name="Text Box 4"/>
          <p:cNvSpPr txBox="1">
            <a:spLocks noChangeArrowheads="1"/>
          </p:cNvSpPr>
          <p:nvPr/>
        </p:nvSpPr>
        <p:spPr bwMode="auto">
          <a:xfrm>
            <a:off x="6308725" y="3733800"/>
            <a:ext cx="2960688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tx2"/>
              </a:buClr>
              <a:buSzPct val="110000"/>
              <a:buChar char="•"/>
              <a:defRPr sz="3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2"/>
              </a:buClr>
              <a:buSzPct val="70000"/>
              <a:buFont typeface="Wingdings 2" panose="05020102010507070707" pitchFamily="18" charset="2"/>
              <a:buChar char="¡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600">
                <a:solidFill>
                  <a:srgbClr val="FFFFFF"/>
                </a:solidFill>
                <a:ea typeface="ＭＳ Ｐゴシック" panose="020B0600070205080204" pitchFamily="34" charset="-128"/>
              </a:rPr>
              <a:t>Invasive</a:t>
            </a:r>
            <a:br>
              <a:rPr lang="en-US" altLang="en-US" sz="1600">
                <a:solidFill>
                  <a:srgbClr val="FFFFFF"/>
                </a:solidFill>
                <a:ea typeface="ＭＳ Ｐゴシック" panose="020B0600070205080204" pitchFamily="34" charset="-128"/>
              </a:rPr>
            </a:br>
            <a:r>
              <a:rPr lang="en-US" altLang="en-US" sz="1600">
                <a:solidFill>
                  <a:srgbClr val="FFFFFF"/>
                </a:solidFill>
                <a:ea typeface="ＭＳ Ｐゴシック" panose="020B0600070205080204" pitchFamily="34" charset="-128"/>
              </a:rPr>
              <a:t>HR, 0.81, 95% CI: (0.68</a:t>
            </a:r>
            <a:r>
              <a:rPr lang="en-US" altLang="en-US" sz="1600">
                <a:solidFill>
                  <a:srgbClr val="FFFFFF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–</a:t>
            </a:r>
            <a:r>
              <a:rPr lang="en-US" altLang="en-US" sz="1600">
                <a:solidFill>
                  <a:srgbClr val="FFFFFF"/>
                </a:solidFill>
                <a:ea typeface="ＭＳ Ｐゴシック" panose="020B0600070205080204" pitchFamily="34" charset="-128"/>
              </a:rPr>
              <a:t>0.95)</a:t>
            </a:r>
          </a:p>
        </p:txBody>
      </p:sp>
      <p:sp>
        <p:nvSpPr>
          <p:cNvPr id="73733" name="Text Box 5"/>
          <p:cNvSpPr txBox="1">
            <a:spLocks noChangeArrowheads="1"/>
          </p:cNvSpPr>
          <p:nvPr/>
        </p:nvSpPr>
        <p:spPr bwMode="auto">
          <a:xfrm>
            <a:off x="2016126" y="4876801"/>
            <a:ext cx="8043863" cy="134461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tabLst>
                <a:tab pos="114300" algn="l"/>
                <a:tab pos="1455738" algn="ctr"/>
                <a:tab pos="2484438" algn="ctr"/>
                <a:tab pos="3513138" algn="ctr"/>
                <a:tab pos="4541838" algn="ctr"/>
                <a:tab pos="5578475" algn="ctr"/>
                <a:tab pos="6599238" algn="ctr"/>
                <a:tab pos="7627938" algn="ctr"/>
              </a:tabLst>
              <a:defRPr b="1" i="1">
                <a:solidFill>
                  <a:srgbClr val="FFCC99"/>
                </a:solidFill>
                <a:latin typeface="Arial" pitchFamily="34" charset="0"/>
                <a:ea typeface="ヒラギノ角ゴ Pro W3" pitchFamily="1" charset="-128"/>
              </a:defRPr>
            </a:lvl1pPr>
            <a:lvl2pPr eaLnBrk="0" hangingPunct="0">
              <a:tabLst>
                <a:tab pos="114300" algn="l"/>
                <a:tab pos="1455738" algn="ctr"/>
                <a:tab pos="2484438" algn="ctr"/>
                <a:tab pos="3513138" algn="ctr"/>
                <a:tab pos="4541838" algn="ctr"/>
                <a:tab pos="5578475" algn="ctr"/>
                <a:tab pos="6599238" algn="ctr"/>
                <a:tab pos="7627938" algn="ctr"/>
              </a:tabLst>
              <a:defRPr b="1" i="1">
                <a:solidFill>
                  <a:srgbClr val="FFCC99"/>
                </a:solidFill>
                <a:latin typeface="Arial" pitchFamily="34" charset="0"/>
                <a:ea typeface="ヒラギノ角ゴ Pro W3" pitchFamily="1" charset="-128"/>
              </a:defRPr>
            </a:lvl2pPr>
            <a:lvl3pPr eaLnBrk="0" hangingPunct="0">
              <a:tabLst>
                <a:tab pos="114300" algn="l"/>
                <a:tab pos="1455738" algn="ctr"/>
                <a:tab pos="2484438" algn="ctr"/>
                <a:tab pos="3513138" algn="ctr"/>
                <a:tab pos="4541838" algn="ctr"/>
                <a:tab pos="5578475" algn="ctr"/>
                <a:tab pos="6599238" algn="ctr"/>
                <a:tab pos="7627938" algn="ctr"/>
              </a:tabLst>
              <a:defRPr b="1" i="1">
                <a:solidFill>
                  <a:srgbClr val="FFCC99"/>
                </a:solidFill>
                <a:latin typeface="Arial" pitchFamily="34" charset="0"/>
                <a:ea typeface="ヒラギノ角ゴ Pro W3" pitchFamily="1" charset="-128"/>
              </a:defRPr>
            </a:lvl3pPr>
            <a:lvl4pPr eaLnBrk="0" hangingPunct="0">
              <a:tabLst>
                <a:tab pos="114300" algn="l"/>
                <a:tab pos="1455738" algn="ctr"/>
                <a:tab pos="2484438" algn="ctr"/>
                <a:tab pos="3513138" algn="ctr"/>
                <a:tab pos="4541838" algn="ctr"/>
                <a:tab pos="5578475" algn="ctr"/>
                <a:tab pos="6599238" algn="ctr"/>
                <a:tab pos="7627938" algn="ctr"/>
              </a:tabLst>
              <a:defRPr b="1" i="1">
                <a:solidFill>
                  <a:srgbClr val="FFCC99"/>
                </a:solidFill>
                <a:latin typeface="Arial" pitchFamily="34" charset="0"/>
                <a:ea typeface="ヒラギノ角ゴ Pro W3" pitchFamily="1" charset="-128"/>
              </a:defRPr>
            </a:lvl4pPr>
            <a:lvl5pPr eaLnBrk="0" hangingPunct="0">
              <a:tabLst>
                <a:tab pos="114300" algn="l"/>
                <a:tab pos="1455738" algn="ctr"/>
                <a:tab pos="2484438" algn="ctr"/>
                <a:tab pos="3513138" algn="ctr"/>
                <a:tab pos="4541838" algn="ctr"/>
                <a:tab pos="5578475" algn="ctr"/>
                <a:tab pos="6599238" algn="ctr"/>
                <a:tab pos="7627938" algn="ctr"/>
              </a:tabLst>
              <a:defRPr b="1" i="1">
                <a:solidFill>
                  <a:srgbClr val="FFCC99"/>
                </a:solidFill>
                <a:latin typeface="Arial" pitchFamily="34" charset="0"/>
                <a:ea typeface="ヒラギノ角ゴ Pro W3" pitchFamily="1" charset="-128"/>
              </a:defRPr>
            </a:lvl5pPr>
            <a:lvl6pPr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" algn="l"/>
                <a:tab pos="1455738" algn="ctr"/>
                <a:tab pos="2484438" algn="ctr"/>
                <a:tab pos="3513138" algn="ctr"/>
                <a:tab pos="4541838" algn="ctr"/>
                <a:tab pos="5578475" algn="ctr"/>
                <a:tab pos="6599238" algn="ctr"/>
                <a:tab pos="7627938" algn="ctr"/>
              </a:tabLst>
              <a:defRPr b="1" i="1">
                <a:solidFill>
                  <a:srgbClr val="FFCC99"/>
                </a:solidFill>
                <a:latin typeface="Arial" pitchFamily="34" charset="0"/>
                <a:ea typeface="ヒラギノ角ゴ Pro W3" pitchFamily="1" charset="-128"/>
              </a:defRPr>
            </a:lvl6pPr>
            <a:lvl7pPr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" algn="l"/>
                <a:tab pos="1455738" algn="ctr"/>
                <a:tab pos="2484438" algn="ctr"/>
                <a:tab pos="3513138" algn="ctr"/>
                <a:tab pos="4541838" algn="ctr"/>
                <a:tab pos="5578475" algn="ctr"/>
                <a:tab pos="6599238" algn="ctr"/>
                <a:tab pos="7627938" algn="ctr"/>
              </a:tabLst>
              <a:defRPr b="1" i="1">
                <a:solidFill>
                  <a:srgbClr val="FFCC99"/>
                </a:solidFill>
                <a:latin typeface="Arial" pitchFamily="34" charset="0"/>
                <a:ea typeface="ヒラギノ角ゴ Pro W3" pitchFamily="1" charset="-128"/>
              </a:defRPr>
            </a:lvl7pPr>
            <a:lvl8pPr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" algn="l"/>
                <a:tab pos="1455738" algn="ctr"/>
                <a:tab pos="2484438" algn="ctr"/>
                <a:tab pos="3513138" algn="ctr"/>
                <a:tab pos="4541838" algn="ctr"/>
                <a:tab pos="5578475" algn="ctr"/>
                <a:tab pos="6599238" algn="ctr"/>
                <a:tab pos="7627938" algn="ctr"/>
              </a:tabLst>
              <a:defRPr b="1" i="1">
                <a:solidFill>
                  <a:srgbClr val="FFCC99"/>
                </a:solidFill>
                <a:latin typeface="Arial" pitchFamily="34" charset="0"/>
                <a:ea typeface="ヒラギノ角ゴ Pro W3" pitchFamily="1" charset="-128"/>
              </a:defRPr>
            </a:lvl8pPr>
            <a:lvl9pPr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" algn="l"/>
                <a:tab pos="1455738" algn="ctr"/>
                <a:tab pos="2484438" algn="ctr"/>
                <a:tab pos="3513138" algn="ctr"/>
                <a:tab pos="4541838" algn="ctr"/>
                <a:tab pos="5578475" algn="ctr"/>
                <a:tab pos="6599238" algn="ctr"/>
                <a:tab pos="7627938" algn="ctr"/>
              </a:tabLst>
              <a:defRPr b="1" i="1">
                <a:solidFill>
                  <a:srgbClr val="FFCC99"/>
                </a:solidFill>
                <a:latin typeface="Arial" pitchFamily="34" charset="0"/>
                <a:ea typeface="ヒラギノ角ゴ Pro W3" pitchFamily="1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20000"/>
              </a:spcAft>
              <a:defRPr/>
            </a:pPr>
            <a:r>
              <a:rPr lang="en-GB" sz="1100" i="0">
                <a:solidFill>
                  <a:srgbClr val="FFFFFF"/>
                </a:solidFill>
                <a:ea typeface="ＭＳ Ｐゴシック" pitchFamily="34" charset="-128"/>
              </a:rPr>
              <a:t>Number at risk</a:t>
            </a:r>
          </a:p>
          <a:p>
            <a:pPr eaLnBrk="1" fontAlgn="base" hangingPunct="1">
              <a:spcBef>
                <a:spcPct val="0"/>
              </a:spcBef>
              <a:spcAft>
                <a:spcPct val="20000"/>
              </a:spcAft>
              <a:defRPr/>
            </a:pPr>
            <a:r>
              <a:rPr lang="en-GB" sz="1100" i="0">
                <a:solidFill>
                  <a:srgbClr val="FFFFFF"/>
                </a:solidFill>
                <a:ea typeface="ＭＳ Ｐゴシック" pitchFamily="34" charset="-128"/>
              </a:rPr>
              <a:t>Invasive</a:t>
            </a:r>
            <a:br>
              <a:rPr lang="en-GB" sz="1100" i="0">
                <a:solidFill>
                  <a:srgbClr val="FFFFFF"/>
                </a:solidFill>
                <a:ea typeface="ＭＳ Ｐゴシック" pitchFamily="34" charset="-128"/>
              </a:rPr>
            </a:br>
            <a:r>
              <a:rPr lang="en-GB" sz="1100" i="0">
                <a:solidFill>
                  <a:srgbClr val="FFFFFF"/>
                </a:solidFill>
                <a:ea typeface="ＭＳ Ｐゴシック" pitchFamily="34" charset="-128"/>
              </a:rPr>
              <a:t>	Ticagrelor	6732	6439	6375	6241	5141	3951	3233</a:t>
            </a:r>
            <a:br>
              <a:rPr lang="en-GB" sz="1100" i="0">
                <a:solidFill>
                  <a:srgbClr val="FFFFFF"/>
                </a:solidFill>
                <a:ea typeface="ＭＳ Ｐゴシック" pitchFamily="34" charset="-128"/>
              </a:rPr>
            </a:br>
            <a:r>
              <a:rPr lang="en-GB" sz="1100" i="0">
                <a:solidFill>
                  <a:srgbClr val="FFFFFF"/>
                </a:solidFill>
                <a:ea typeface="ＭＳ Ｐゴシック" pitchFamily="34" charset="-128"/>
              </a:rPr>
              <a:t>	Clopidogrel	6676	6376	6331	6209	5114	3917	3164</a:t>
            </a:r>
          </a:p>
          <a:p>
            <a:pPr eaLnBrk="1" fontAlgn="base" hangingPunct="1">
              <a:spcBef>
                <a:spcPct val="0"/>
              </a:spcBef>
              <a:spcAft>
                <a:spcPct val="20000"/>
              </a:spcAft>
              <a:defRPr/>
            </a:pPr>
            <a:r>
              <a:rPr lang="en-GB" sz="1100" i="0">
                <a:solidFill>
                  <a:srgbClr val="FFFFFF"/>
                </a:solidFill>
                <a:ea typeface="ＭＳ Ｐゴシック" pitchFamily="34" charset="-128"/>
              </a:rPr>
              <a:t>Non-invasive</a:t>
            </a:r>
            <a:br>
              <a:rPr lang="en-GB" sz="1100" i="0">
                <a:solidFill>
                  <a:srgbClr val="FFFFFF"/>
                </a:solidFill>
                <a:ea typeface="ＭＳ Ｐゴシック" pitchFamily="34" charset="-128"/>
              </a:rPr>
            </a:br>
            <a:r>
              <a:rPr lang="en-GB" sz="1100" i="0">
                <a:solidFill>
                  <a:srgbClr val="FFFFFF"/>
                </a:solidFill>
                <a:ea typeface="ＭＳ Ｐゴシック" pitchFamily="34" charset="-128"/>
              </a:rPr>
              <a:t>	Ticagrelor	2601	2485	2447	2385	1978	1531	1186</a:t>
            </a:r>
            <a:br>
              <a:rPr lang="en-GB" sz="1100" i="0">
                <a:solidFill>
                  <a:srgbClr val="FFFFFF"/>
                </a:solidFill>
                <a:ea typeface="ＭＳ Ｐゴシック" pitchFamily="34" charset="-128"/>
              </a:rPr>
            </a:br>
            <a:r>
              <a:rPr lang="en-GB" sz="1100" i="0">
                <a:solidFill>
                  <a:srgbClr val="FFFFFF"/>
                </a:solidFill>
                <a:ea typeface="ＭＳ Ｐゴシック" pitchFamily="34" charset="-128"/>
              </a:rPr>
              <a:t>	Clopidogrel	2615	2488	2448	2380	1965	1524	1200</a:t>
            </a:r>
          </a:p>
        </p:txBody>
      </p:sp>
      <p:sp>
        <p:nvSpPr>
          <p:cNvPr id="171014" name="Line 6"/>
          <p:cNvSpPr>
            <a:spLocks noChangeShapeType="1"/>
          </p:cNvSpPr>
          <p:nvPr/>
        </p:nvSpPr>
        <p:spPr bwMode="auto">
          <a:xfrm>
            <a:off x="1524000" y="5391150"/>
            <a:ext cx="457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999999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71015" name="Line 7"/>
          <p:cNvSpPr>
            <a:spLocks noChangeShapeType="1"/>
          </p:cNvSpPr>
          <p:nvPr/>
        </p:nvSpPr>
        <p:spPr bwMode="auto">
          <a:xfrm>
            <a:off x="1524000" y="5556250"/>
            <a:ext cx="4572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3D5C99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71016" name="Line 8"/>
          <p:cNvSpPr>
            <a:spLocks noChangeShapeType="1"/>
          </p:cNvSpPr>
          <p:nvPr/>
        </p:nvSpPr>
        <p:spPr bwMode="auto">
          <a:xfrm>
            <a:off x="1524000" y="5922963"/>
            <a:ext cx="45720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999999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71017" name="Line 9"/>
          <p:cNvSpPr>
            <a:spLocks noChangeShapeType="1"/>
          </p:cNvSpPr>
          <p:nvPr/>
        </p:nvSpPr>
        <p:spPr bwMode="auto">
          <a:xfrm>
            <a:off x="1524000" y="6086475"/>
            <a:ext cx="457200" cy="0"/>
          </a:xfrm>
          <a:prstGeom prst="line">
            <a:avLst/>
          </a:prstGeom>
          <a:noFill/>
          <a:ln w="28575">
            <a:solidFill>
              <a:schemeClr val="accent2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3D5C99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73738" name="Text Box 10"/>
          <p:cNvSpPr txBox="1">
            <a:spLocks noChangeArrowheads="1"/>
          </p:cNvSpPr>
          <p:nvPr/>
        </p:nvSpPr>
        <p:spPr bwMode="auto">
          <a:xfrm>
            <a:off x="5397501" y="4935539"/>
            <a:ext cx="2638425" cy="338137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600" b="1">
                <a:solidFill>
                  <a:srgbClr val="FFFFFF"/>
                </a:solidFill>
                <a:latin typeface="Arial" panose="020B0604020202020204" pitchFamily="34" charset="0"/>
                <a:ea typeface="ＭＳ Ｐゴシック" pitchFamily="34" charset="-128"/>
              </a:rPr>
              <a:t>Days after randomization</a:t>
            </a:r>
          </a:p>
        </p:txBody>
      </p:sp>
      <p:sp>
        <p:nvSpPr>
          <p:cNvPr id="73739" name="Text Box 11"/>
          <p:cNvSpPr txBox="1">
            <a:spLocks noChangeArrowheads="1"/>
          </p:cNvSpPr>
          <p:nvPr/>
        </p:nvSpPr>
        <p:spPr bwMode="auto">
          <a:xfrm rot="16200000">
            <a:off x="1678782" y="2640807"/>
            <a:ext cx="2401888" cy="3397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600" b="1">
                <a:solidFill>
                  <a:srgbClr val="FFFFFF"/>
                </a:solidFill>
                <a:latin typeface="Arial" panose="020B0604020202020204" pitchFamily="34" charset="0"/>
                <a:ea typeface="ＭＳ Ｐゴシック" pitchFamily="34" charset="-128"/>
              </a:rPr>
              <a:t>All-cause mortality (%)</a:t>
            </a:r>
          </a:p>
        </p:txBody>
      </p:sp>
      <p:sp>
        <p:nvSpPr>
          <p:cNvPr id="171020" name="Text Box 12"/>
          <p:cNvSpPr txBox="1">
            <a:spLocks noChangeArrowheads="1"/>
          </p:cNvSpPr>
          <p:nvPr/>
        </p:nvSpPr>
        <p:spPr bwMode="auto">
          <a:xfrm>
            <a:off x="9810750" y="3048000"/>
            <a:ext cx="609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chemeClr val="tx2"/>
              </a:buClr>
              <a:buSzPct val="110000"/>
              <a:buChar char="•"/>
              <a:defRPr sz="3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2"/>
              </a:buClr>
              <a:buSzPct val="70000"/>
              <a:buFont typeface="Wingdings 2" panose="05020102010507070707" pitchFamily="18" charset="2"/>
              <a:buChar char="¡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en-US" sz="1400">
                <a:solidFill>
                  <a:srgbClr val="FFFFFF"/>
                </a:solidFill>
                <a:ea typeface="ＭＳ Ｐゴシック" panose="020B0600070205080204" pitchFamily="34" charset="-128"/>
              </a:rPr>
              <a:t>3.9%</a:t>
            </a:r>
          </a:p>
        </p:txBody>
      </p:sp>
      <p:sp>
        <p:nvSpPr>
          <p:cNvPr id="171021" name="Text Box 13"/>
          <p:cNvSpPr txBox="1">
            <a:spLocks noChangeArrowheads="1"/>
          </p:cNvSpPr>
          <p:nvPr/>
        </p:nvSpPr>
        <p:spPr bwMode="auto">
          <a:xfrm>
            <a:off x="9810750" y="2743200"/>
            <a:ext cx="609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chemeClr val="tx2"/>
              </a:buClr>
              <a:buSzPct val="110000"/>
              <a:buChar char="•"/>
              <a:defRPr sz="3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2"/>
              </a:buClr>
              <a:buSzPct val="70000"/>
              <a:buFont typeface="Wingdings 2" panose="05020102010507070707" pitchFamily="18" charset="2"/>
              <a:buChar char="¡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en-US" sz="1400">
                <a:solidFill>
                  <a:srgbClr val="FFFFFF"/>
                </a:solidFill>
                <a:ea typeface="ＭＳ Ｐゴシック" panose="020B0600070205080204" pitchFamily="34" charset="-128"/>
              </a:rPr>
              <a:t>5.0%</a:t>
            </a:r>
          </a:p>
        </p:txBody>
      </p:sp>
      <p:sp>
        <p:nvSpPr>
          <p:cNvPr id="171022" name="Line 14"/>
          <p:cNvSpPr>
            <a:spLocks noChangeShapeType="1"/>
          </p:cNvSpPr>
          <p:nvPr/>
        </p:nvSpPr>
        <p:spPr bwMode="auto">
          <a:xfrm>
            <a:off x="3570288" y="1258888"/>
            <a:ext cx="0" cy="31940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71023" name="Line 15"/>
          <p:cNvSpPr>
            <a:spLocks noChangeShapeType="1"/>
          </p:cNvSpPr>
          <p:nvPr/>
        </p:nvSpPr>
        <p:spPr bwMode="auto">
          <a:xfrm>
            <a:off x="3492500" y="4452938"/>
            <a:ext cx="7778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71024" name="Line 16"/>
          <p:cNvSpPr>
            <a:spLocks noChangeShapeType="1"/>
          </p:cNvSpPr>
          <p:nvPr/>
        </p:nvSpPr>
        <p:spPr bwMode="auto">
          <a:xfrm>
            <a:off x="3492500" y="3810000"/>
            <a:ext cx="7778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71025" name="Line 17"/>
          <p:cNvSpPr>
            <a:spLocks noChangeShapeType="1"/>
          </p:cNvSpPr>
          <p:nvPr/>
        </p:nvSpPr>
        <p:spPr bwMode="auto">
          <a:xfrm>
            <a:off x="3492500" y="3178175"/>
            <a:ext cx="7778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71026" name="Line 18"/>
          <p:cNvSpPr>
            <a:spLocks noChangeShapeType="1"/>
          </p:cNvSpPr>
          <p:nvPr/>
        </p:nvSpPr>
        <p:spPr bwMode="auto">
          <a:xfrm>
            <a:off x="3492500" y="2535238"/>
            <a:ext cx="7778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71027" name="Line 19"/>
          <p:cNvSpPr>
            <a:spLocks noChangeShapeType="1"/>
          </p:cNvSpPr>
          <p:nvPr/>
        </p:nvSpPr>
        <p:spPr bwMode="auto">
          <a:xfrm>
            <a:off x="3492500" y="1901825"/>
            <a:ext cx="7778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71028" name="Line 20"/>
          <p:cNvSpPr>
            <a:spLocks noChangeShapeType="1"/>
          </p:cNvSpPr>
          <p:nvPr/>
        </p:nvSpPr>
        <p:spPr bwMode="auto">
          <a:xfrm>
            <a:off x="2324100" y="1462088"/>
            <a:ext cx="7778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71029" name="Line 21"/>
          <p:cNvSpPr>
            <a:spLocks noChangeShapeType="1"/>
          </p:cNvSpPr>
          <p:nvPr/>
        </p:nvSpPr>
        <p:spPr bwMode="auto">
          <a:xfrm>
            <a:off x="3570289" y="4452938"/>
            <a:ext cx="61737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71030" name="Line 22"/>
          <p:cNvSpPr>
            <a:spLocks noChangeShapeType="1"/>
          </p:cNvSpPr>
          <p:nvPr/>
        </p:nvSpPr>
        <p:spPr bwMode="auto">
          <a:xfrm flipV="1">
            <a:off x="3570288" y="4452938"/>
            <a:ext cx="0" cy="76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71031" name="Line 23"/>
          <p:cNvSpPr>
            <a:spLocks noChangeShapeType="1"/>
          </p:cNvSpPr>
          <p:nvPr/>
        </p:nvSpPr>
        <p:spPr bwMode="auto">
          <a:xfrm flipV="1">
            <a:off x="4595813" y="4452938"/>
            <a:ext cx="0" cy="76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71032" name="Line 24"/>
          <p:cNvSpPr>
            <a:spLocks noChangeShapeType="1"/>
          </p:cNvSpPr>
          <p:nvPr/>
        </p:nvSpPr>
        <p:spPr bwMode="auto">
          <a:xfrm flipV="1">
            <a:off x="5630863" y="4452938"/>
            <a:ext cx="0" cy="76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71033" name="Line 25"/>
          <p:cNvSpPr>
            <a:spLocks noChangeShapeType="1"/>
          </p:cNvSpPr>
          <p:nvPr/>
        </p:nvSpPr>
        <p:spPr bwMode="auto">
          <a:xfrm flipV="1">
            <a:off x="6657975" y="4452938"/>
            <a:ext cx="0" cy="76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71034" name="Line 26"/>
          <p:cNvSpPr>
            <a:spLocks noChangeShapeType="1"/>
          </p:cNvSpPr>
          <p:nvPr/>
        </p:nvSpPr>
        <p:spPr bwMode="auto">
          <a:xfrm flipV="1">
            <a:off x="7683500" y="4452938"/>
            <a:ext cx="0" cy="76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71035" name="Line 27"/>
          <p:cNvSpPr>
            <a:spLocks noChangeShapeType="1"/>
          </p:cNvSpPr>
          <p:nvPr/>
        </p:nvSpPr>
        <p:spPr bwMode="auto">
          <a:xfrm flipV="1">
            <a:off x="8718550" y="4452938"/>
            <a:ext cx="0" cy="76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71036" name="Line 28"/>
          <p:cNvSpPr>
            <a:spLocks noChangeShapeType="1"/>
          </p:cNvSpPr>
          <p:nvPr/>
        </p:nvSpPr>
        <p:spPr bwMode="auto">
          <a:xfrm flipV="1">
            <a:off x="9744075" y="4452938"/>
            <a:ext cx="0" cy="76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71037" name="Freeform 29"/>
          <p:cNvSpPr>
            <a:spLocks/>
          </p:cNvSpPr>
          <p:nvPr/>
        </p:nvSpPr>
        <p:spPr bwMode="auto">
          <a:xfrm>
            <a:off x="3570289" y="3197226"/>
            <a:ext cx="6173787" cy="1255713"/>
          </a:xfrm>
          <a:custGeom>
            <a:avLst/>
            <a:gdLst>
              <a:gd name="T0" fmla="*/ 2147483646 w 644"/>
              <a:gd name="T1" fmla="*/ 2147483646 h 131"/>
              <a:gd name="T2" fmla="*/ 2147483646 w 644"/>
              <a:gd name="T3" fmla="*/ 2147483646 h 131"/>
              <a:gd name="T4" fmla="*/ 2147483646 w 644"/>
              <a:gd name="T5" fmla="*/ 2147483646 h 131"/>
              <a:gd name="T6" fmla="*/ 2147483646 w 644"/>
              <a:gd name="T7" fmla="*/ 2147483646 h 131"/>
              <a:gd name="T8" fmla="*/ 2147483646 w 644"/>
              <a:gd name="T9" fmla="*/ 2147483646 h 131"/>
              <a:gd name="T10" fmla="*/ 2147483646 w 644"/>
              <a:gd name="T11" fmla="*/ 2147483646 h 131"/>
              <a:gd name="T12" fmla="*/ 2147483646 w 644"/>
              <a:gd name="T13" fmla="*/ 2147483646 h 131"/>
              <a:gd name="T14" fmla="*/ 2147483646 w 644"/>
              <a:gd name="T15" fmla="*/ 2147483646 h 131"/>
              <a:gd name="T16" fmla="*/ 2147483646 w 644"/>
              <a:gd name="T17" fmla="*/ 2147483646 h 131"/>
              <a:gd name="T18" fmla="*/ 2147483646 w 644"/>
              <a:gd name="T19" fmla="*/ 2147483646 h 131"/>
              <a:gd name="T20" fmla="*/ 2147483646 w 644"/>
              <a:gd name="T21" fmla="*/ 2147483646 h 131"/>
              <a:gd name="T22" fmla="*/ 2147483646 w 644"/>
              <a:gd name="T23" fmla="*/ 2147483646 h 131"/>
              <a:gd name="T24" fmla="*/ 2147483646 w 644"/>
              <a:gd name="T25" fmla="*/ 2147483646 h 131"/>
              <a:gd name="T26" fmla="*/ 2147483646 w 644"/>
              <a:gd name="T27" fmla="*/ 2147483646 h 131"/>
              <a:gd name="T28" fmla="*/ 2147483646 w 644"/>
              <a:gd name="T29" fmla="*/ 2147483646 h 131"/>
              <a:gd name="T30" fmla="*/ 2147483646 w 644"/>
              <a:gd name="T31" fmla="*/ 2147483646 h 131"/>
              <a:gd name="T32" fmla="*/ 2147483646 w 644"/>
              <a:gd name="T33" fmla="*/ 2147483646 h 131"/>
              <a:gd name="T34" fmla="*/ 2147483646 w 644"/>
              <a:gd name="T35" fmla="*/ 2147483646 h 131"/>
              <a:gd name="T36" fmla="*/ 2147483646 w 644"/>
              <a:gd name="T37" fmla="*/ 2147483646 h 131"/>
              <a:gd name="T38" fmla="*/ 2147483646 w 644"/>
              <a:gd name="T39" fmla="*/ 2147483646 h 131"/>
              <a:gd name="T40" fmla="*/ 2147483646 w 644"/>
              <a:gd name="T41" fmla="*/ 2147483646 h 131"/>
              <a:gd name="T42" fmla="*/ 2147483646 w 644"/>
              <a:gd name="T43" fmla="*/ 2147483646 h 131"/>
              <a:gd name="T44" fmla="*/ 2147483646 w 644"/>
              <a:gd name="T45" fmla="*/ 2147483646 h 131"/>
              <a:gd name="T46" fmla="*/ 2147483646 w 644"/>
              <a:gd name="T47" fmla="*/ 2147483646 h 131"/>
              <a:gd name="T48" fmla="*/ 2147483646 w 644"/>
              <a:gd name="T49" fmla="*/ 2147483646 h 131"/>
              <a:gd name="T50" fmla="*/ 2147483646 w 644"/>
              <a:gd name="T51" fmla="*/ 2147483646 h 131"/>
              <a:gd name="T52" fmla="*/ 2147483646 w 644"/>
              <a:gd name="T53" fmla="*/ 2147483646 h 131"/>
              <a:gd name="T54" fmla="*/ 2147483646 w 644"/>
              <a:gd name="T55" fmla="*/ 2147483646 h 131"/>
              <a:gd name="T56" fmla="*/ 2147483646 w 644"/>
              <a:gd name="T57" fmla="*/ 2147483646 h 131"/>
              <a:gd name="T58" fmla="*/ 2147483646 w 644"/>
              <a:gd name="T59" fmla="*/ 2147483646 h 131"/>
              <a:gd name="T60" fmla="*/ 2147483646 w 644"/>
              <a:gd name="T61" fmla="*/ 2147483646 h 131"/>
              <a:gd name="T62" fmla="*/ 2147483646 w 644"/>
              <a:gd name="T63" fmla="*/ 2147483646 h 131"/>
              <a:gd name="T64" fmla="*/ 2147483646 w 644"/>
              <a:gd name="T65" fmla="*/ 2147483646 h 131"/>
              <a:gd name="T66" fmla="*/ 2147483646 w 644"/>
              <a:gd name="T67" fmla="*/ 2147483646 h 131"/>
              <a:gd name="T68" fmla="*/ 2147483646 w 644"/>
              <a:gd name="T69" fmla="*/ 2147483646 h 131"/>
              <a:gd name="T70" fmla="*/ 2147483646 w 644"/>
              <a:gd name="T71" fmla="*/ 2147483646 h 131"/>
              <a:gd name="T72" fmla="*/ 2147483646 w 644"/>
              <a:gd name="T73" fmla="*/ 2147483646 h 131"/>
              <a:gd name="T74" fmla="*/ 2147483646 w 644"/>
              <a:gd name="T75" fmla="*/ 2147483646 h 131"/>
              <a:gd name="T76" fmla="*/ 2147483646 w 644"/>
              <a:gd name="T77" fmla="*/ 2147483646 h 131"/>
              <a:gd name="T78" fmla="*/ 2147483646 w 644"/>
              <a:gd name="T79" fmla="*/ 2147483646 h 131"/>
              <a:gd name="T80" fmla="*/ 2147483646 w 644"/>
              <a:gd name="T81" fmla="*/ 2147483646 h 131"/>
              <a:gd name="T82" fmla="*/ 2147483646 w 644"/>
              <a:gd name="T83" fmla="*/ 2147483646 h 131"/>
              <a:gd name="T84" fmla="*/ 2147483646 w 644"/>
              <a:gd name="T85" fmla="*/ 2147483646 h 131"/>
              <a:gd name="T86" fmla="*/ 2147483646 w 644"/>
              <a:gd name="T87" fmla="*/ 2147483646 h 131"/>
              <a:gd name="T88" fmla="*/ 2147483646 w 644"/>
              <a:gd name="T89" fmla="*/ 2147483646 h 131"/>
              <a:gd name="T90" fmla="*/ 2147483646 w 644"/>
              <a:gd name="T91" fmla="*/ 2147483646 h 131"/>
              <a:gd name="T92" fmla="*/ 2147483646 w 644"/>
              <a:gd name="T93" fmla="*/ 2147483646 h 131"/>
              <a:gd name="T94" fmla="*/ 2147483646 w 644"/>
              <a:gd name="T95" fmla="*/ 2147483646 h 131"/>
              <a:gd name="T96" fmla="*/ 2147483646 w 644"/>
              <a:gd name="T97" fmla="*/ 2147483646 h 131"/>
              <a:gd name="T98" fmla="*/ 2147483646 w 644"/>
              <a:gd name="T99" fmla="*/ 2147483646 h 131"/>
              <a:gd name="T100" fmla="*/ 2147483646 w 644"/>
              <a:gd name="T101" fmla="*/ 2147483646 h 131"/>
              <a:gd name="T102" fmla="*/ 2147483646 w 644"/>
              <a:gd name="T103" fmla="*/ 2147483646 h 131"/>
              <a:gd name="T104" fmla="*/ 2147483646 w 644"/>
              <a:gd name="T105" fmla="*/ 2147483646 h 131"/>
              <a:gd name="T106" fmla="*/ 2147483646 w 644"/>
              <a:gd name="T107" fmla="*/ 2147483646 h 131"/>
              <a:gd name="T108" fmla="*/ 2147483646 w 644"/>
              <a:gd name="T109" fmla="*/ 2147483646 h 131"/>
              <a:gd name="T110" fmla="*/ 2147483646 w 644"/>
              <a:gd name="T111" fmla="*/ 2147483646 h 131"/>
              <a:gd name="T112" fmla="*/ 2147483646 w 644"/>
              <a:gd name="T113" fmla="*/ 2147483646 h 131"/>
              <a:gd name="T114" fmla="*/ 2147483646 w 644"/>
              <a:gd name="T115" fmla="*/ 2147483646 h 131"/>
              <a:gd name="T116" fmla="*/ 2147483646 w 644"/>
              <a:gd name="T117" fmla="*/ 2147483646 h 131"/>
              <a:gd name="T118" fmla="*/ 2147483646 w 644"/>
              <a:gd name="T119" fmla="*/ 2147483646 h 131"/>
              <a:gd name="T120" fmla="*/ 2147483646 w 644"/>
              <a:gd name="T121" fmla="*/ 2147483646 h 131"/>
              <a:gd name="T122" fmla="*/ 2147483646 w 644"/>
              <a:gd name="T123" fmla="*/ 2147483646 h 131"/>
              <a:gd name="T124" fmla="*/ 2147483646 w 644"/>
              <a:gd name="T125" fmla="*/ 0 h 131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644" h="131">
                <a:moveTo>
                  <a:pt x="0" y="131"/>
                </a:moveTo>
                <a:lnTo>
                  <a:pt x="0" y="131"/>
                </a:lnTo>
                <a:lnTo>
                  <a:pt x="2" y="131"/>
                </a:lnTo>
                <a:lnTo>
                  <a:pt x="2" y="130"/>
                </a:lnTo>
                <a:lnTo>
                  <a:pt x="2" y="129"/>
                </a:lnTo>
                <a:lnTo>
                  <a:pt x="2" y="128"/>
                </a:lnTo>
                <a:lnTo>
                  <a:pt x="2" y="127"/>
                </a:lnTo>
                <a:lnTo>
                  <a:pt x="2" y="126"/>
                </a:lnTo>
                <a:lnTo>
                  <a:pt x="2" y="125"/>
                </a:lnTo>
                <a:lnTo>
                  <a:pt x="2" y="124"/>
                </a:lnTo>
                <a:lnTo>
                  <a:pt x="2" y="123"/>
                </a:lnTo>
                <a:lnTo>
                  <a:pt x="2" y="122"/>
                </a:lnTo>
                <a:lnTo>
                  <a:pt x="2" y="121"/>
                </a:lnTo>
                <a:lnTo>
                  <a:pt x="2" y="120"/>
                </a:lnTo>
                <a:lnTo>
                  <a:pt x="2" y="119"/>
                </a:lnTo>
                <a:lnTo>
                  <a:pt x="3" y="119"/>
                </a:lnTo>
                <a:lnTo>
                  <a:pt x="3" y="118"/>
                </a:lnTo>
                <a:lnTo>
                  <a:pt x="3" y="117"/>
                </a:lnTo>
                <a:lnTo>
                  <a:pt x="3" y="116"/>
                </a:lnTo>
                <a:lnTo>
                  <a:pt x="3" y="115"/>
                </a:lnTo>
                <a:lnTo>
                  <a:pt x="3" y="114"/>
                </a:lnTo>
                <a:lnTo>
                  <a:pt x="3" y="113"/>
                </a:lnTo>
                <a:lnTo>
                  <a:pt x="4" y="113"/>
                </a:lnTo>
                <a:lnTo>
                  <a:pt x="4" y="112"/>
                </a:lnTo>
                <a:lnTo>
                  <a:pt x="4" y="111"/>
                </a:lnTo>
                <a:lnTo>
                  <a:pt x="4" y="110"/>
                </a:lnTo>
                <a:lnTo>
                  <a:pt x="4" y="109"/>
                </a:lnTo>
                <a:lnTo>
                  <a:pt x="4" y="108"/>
                </a:lnTo>
                <a:lnTo>
                  <a:pt x="5" y="108"/>
                </a:lnTo>
                <a:lnTo>
                  <a:pt x="5" y="107"/>
                </a:lnTo>
                <a:lnTo>
                  <a:pt x="5" y="106"/>
                </a:lnTo>
                <a:lnTo>
                  <a:pt x="5" y="105"/>
                </a:lnTo>
                <a:lnTo>
                  <a:pt x="5" y="104"/>
                </a:lnTo>
                <a:lnTo>
                  <a:pt x="6" y="104"/>
                </a:lnTo>
                <a:lnTo>
                  <a:pt x="6" y="103"/>
                </a:lnTo>
                <a:lnTo>
                  <a:pt x="6" y="102"/>
                </a:lnTo>
                <a:lnTo>
                  <a:pt x="6" y="101"/>
                </a:lnTo>
                <a:lnTo>
                  <a:pt x="7" y="101"/>
                </a:lnTo>
                <a:lnTo>
                  <a:pt x="7" y="100"/>
                </a:lnTo>
                <a:lnTo>
                  <a:pt x="8" y="100"/>
                </a:lnTo>
                <a:lnTo>
                  <a:pt x="8" y="99"/>
                </a:lnTo>
                <a:lnTo>
                  <a:pt x="8" y="98"/>
                </a:lnTo>
                <a:lnTo>
                  <a:pt x="8" y="97"/>
                </a:lnTo>
                <a:lnTo>
                  <a:pt x="9" y="97"/>
                </a:lnTo>
                <a:lnTo>
                  <a:pt x="9" y="96"/>
                </a:lnTo>
                <a:lnTo>
                  <a:pt x="9" y="95"/>
                </a:lnTo>
                <a:lnTo>
                  <a:pt x="10" y="95"/>
                </a:lnTo>
                <a:lnTo>
                  <a:pt x="10" y="94"/>
                </a:lnTo>
                <a:lnTo>
                  <a:pt x="10" y="93"/>
                </a:lnTo>
                <a:lnTo>
                  <a:pt x="11" y="93"/>
                </a:lnTo>
                <a:lnTo>
                  <a:pt x="11" y="92"/>
                </a:lnTo>
                <a:lnTo>
                  <a:pt x="12" y="92"/>
                </a:lnTo>
                <a:lnTo>
                  <a:pt x="12" y="91"/>
                </a:lnTo>
                <a:lnTo>
                  <a:pt x="13" y="91"/>
                </a:lnTo>
                <a:lnTo>
                  <a:pt x="13" y="90"/>
                </a:lnTo>
                <a:lnTo>
                  <a:pt x="14" y="90"/>
                </a:lnTo>
                <a:lnTo>
                  <a:pt x="14" y="89"/>
                </a:lnTo>
                <a:lnTo>
                  <a:pt x="14" y="88"/>
                </a:lnTo>
                <a:lnTo>
                  <a:pt x="14" y="87"/>
                </a:lnTo>
                <a:lnTo>
                  <a:pt x="15" y="87"/>
                </a:lnTo>
                <a:lnTo>
                  <a:pt x="15" y="86"/>
                </a:lnTo>
                <a:lnTo>
                  <a:pt x="15" y="85"/>
                </a:lnTo>
                <a:lnTo>
                  <a:pt x="15" y="84"/>
                </a:lnTo>
                <a:lnTo>
                  <a:pt x="16" y="84"/>
                </a:lnTo>
                <a:lnTo>
                  <a:pt x="16" y="83"/>
                </a:lnTo>
                <a:lnTo>
                  <a:pt x="17" y="83"/>
                </a:lnTo>
                <a:lnTo>
                  <a:pt x="17" y="82"/>
                </a:lnTo>
                <a:lnTo>
                  <a:pt x="18" y="82"/>
                </a:lnTo>
                <a:lnTo>
                  <a:pt x="18" y="81"/>
                </a:lnTo>
                <a:lnTo>
                  <a:pt x="18" y="80"/>
                </a:lnTo>
                <a:lnTo>
                  <a:pt x="19" y="80"/>
                </a:lnTo>
                <a:lnTo>
                  <a:pt x="19" y="79"/>
                </a:lnTo>
                <a:lnTo>
                  <a:pt x="20" y="79"/>
                </a:lnTo>
                <a:lnTo>
                  <a:pt x="20" y="78"/>
                </a:lnTo>
                <a:lnTo>
                  <a:pt x="21" y="78"/>
                </a:lnTo>
                <a:lnTo>
                  <a:pt x="21" y="77"/>
                </a:lnTo>
                <a:lnTo>
                  <a:pt x="22" y="77"/>
                </a:lnTo>
                <a:lnTo>
                  <a:pt x="22" y="76"/>
                </a:lnTo>
                <a:lnTo>
                  <a:pt x="23" y="76"/>
                </a:lnTo>
                <a:lnTo>
                  <a:pt x="23" y="75"/>
                </a:lnTo>
                <a:lnTo>
                  <a:pt x="24" y="75"/>
                </a:lnTo>
                <a:lnTo>
                  <a:pt x="24" y="74"/>
                </a:lnTo>
                <a:lnTo>
                  <a:pt x="25" y="74"/>
                </a:lnTo>
                <a:lnTo>
                  <a:pt x="25" y="73"/>
                </a:lnTo>
                <a:lnTo>
                  <a:pt x="25" y="72"/>
                </a:lnTo>
                <a:lnTo>
                  <a:pt x="26" y="72"/>
                </a:lnTo>
                <a:lnTo>
                  <a:pt x="27" y="72"/>
                </a:lnTo>
                <a:lnTo>
                  <a:pt x="27" y="71"/>
                </a:lnTo>
                <a:lnTo>
                  <a:pt x="30" y="71"/>
                </a:lnTo>
                <a:lnTo>
                  <a:pt x="30" y="70"/>
                </a:lnTo>
                <a:lnTo>
                  <a:pt x="31" y="70"/>
                </a:lnTo>
                <a:lnTo>
                  <a:pt x="31" y="69"/>
                </a:lnTo>
                <a:lnTo>
                  <a:pt x="32" y="69"/>
                </a:lnTo>
                <a:lnTo>
                  <a:pt x="32" y="68"/>
                </a:lnTo>
                <a:lnTo>
                  <a:pt x="33" y="68"/>
                </a:lnTo>
                <a:lnTo>
                  <a:pt x="34" y="68"/>
                </a:lnTo>
                <a:lnTo>
                  <a:pt x="34" y="67"/>
                </a:lnTo>
                <a:lnTo>
                  <a:pt x="38" y="67"/>
                </a:lnTo>
                <a:lnTo>
                  <a:pt x="38" y="66"/>
                </a:lnTo>
                <a:lnTo>
                  <a:pt x="39" y="66"/>
                </a:lnTo>
                <a:lnTo>
                  <a:pt x="41" y="66"/>
                </a:lnTo>
                <a:lnTo>
                  <a:pt x="41" y="65"/>
                </a:lnTo>
                <a:lnTo>
                  <a:pt x="42" y="65"/>
                </a:lnTo>
                <a:lnTo>
                  <a:pt x="45" y="65"/>
                </a:lnTo>
                <a:lnTo>
                  <a:pt x="45" y="64"/>
                </a:lnTo>
                <a:lnTo>
                  <a:pt x="47" y="64"/>
                </a:lnTo>
                <a:lnTo>
                  <a:pt x="48" y="64"/>
                </a:lnTo>
                <a:lnTo>
                  <a:pt x="48" y="63"/>
                </a:lnTo>
                <a:lnTo>
                  <a:pt x="49" y="63"/>
                </a:lnTo>
                <a:lnTo>
                  <a:pt x="50" y="63"/>
                </a:lnTo>
                <a:lnTo>
                  <a:pt x="50" y="62"/>
                </a:lnTo>
                <a:lnTo>
                  <a:pt x="51" y="62"/>
                </a:lnTo>
                <a:lnTo>
                  <a:pt x="57" y="62"/>
                </a:lnTo>
                <a:lnTo>
                  <a:pt x="57" y="61"/>
                </a:lnTo>
                <a:lnTo>
                  <a:pt x="60" y="61"/>
                </a:lnTo>
                <a:lnTo>
                  <a:pt x="60" y="60"/>
                </a:lnTo>
                <a:lnTo>
                  <a:pt x="61" y="60"/>
                </a:lnTo>
                <a:lnTo>
                  <a:pt x="62" y="60"/>
                </a:lnTo>
                <a:lnTo>
                  <a:pt x="62" y="59"/>
                </a:lnTo>
                <a:lnTo>
                  <a:pt x="64" y="59"/>
                </a:lnTo>
                <a:lnTo>
                  <a:pt x="65" y="59"/>
                </a:lnTo>
                <a:lnTo>
                  <a:pt x="65" y="58"/>
                </a:lnTo>
                <a:lnTo>
                  <a:pt x="68" y="58"/>
                </a:lnTo>
                <a:lnTo>
                  <a:pt x="72" y="58"/>
                </a:lnTo>
                <a:lnTo>
                  <a:pt x="72" y="57"/>
                </a:lnTo>
                <a:lnTo>
                  <a:pt x="76" y="57"/>
                </a:lnTo>
                <a:lnTo>
                  <a:pt x="78" y="57"/>
                </a:lnTo>
                <a:lnTo>
                  <a:pt x="78" y="56"/>
                </a:lnTo>
                <a:lnTo>
                  <a:pt x="79" y="56"/>
                </a:lnTo>
                <a:lnTo>
                  <a:pt x="80" y="56"/>
                </a:lnTo>
                <a:lnTo>
                  <a:pt x="80" y="55"/>
                </a:lnTo>
                <a:lnTo>
                  <a:pt x="81" y="55"/>
                </a:lnTo>
                <a:lnTo>
                  <a:pt x="88" y="55"/>
                </a:lnTo>
                <a:lnTo>
                  <a:pt x="88" y="54"/>
                </a:lnTo>
                <a:lnTo>
                  <a:pt x="89" y="54"/>
                </a:lnTo>
                <a:lnTo>
                  <a:pt x="89" y="53"/>
                </a:lnTo>
                <a:lnTo>
                  <a:pt x="90" y="53"/>
                </a:lnTo>
                <a:lnTo>
                  <a:pt x="90" y="52"/>
                </a:lnTo>
                <a:lnTo>
                  <a:pt x="92" y="52"/>
                </a:lnTo>
                <a:lnTo>
                  <a:pt x="92" y="51"/>
                </a:lnTo>
                <a:lnTo>
                  <a:pt x="95" y="51"/>
                </a:lnTo>
                <a:lnTo>
                  <a:pt x="96" y="51"/>
                </a:lnTo>
                <a:lnTo>
                  <a:pt x="96" y="50"/>
                </a:lnTo>
                <a:lnTo>
                  <a:pt x="98" y="50"/>
                </a:lnTo>
                <a:lnTo>
                  <a:pt x="98" y="49"/>
                </a:lnTo>
                <a:lnTo>
                  <a:pt x="104" y="49"/>
                </a:lnTo>
                <a:lnTo>
                  <a:pt x="105" y="49"/>
                </a:lnTo>
                <a:lnTo>
                  <a:pt x="105" y="48"/>
                </a:lnTo>
                <a:lnTo>
                  <a:pt x="106" y="48"/>
                </a:lnTo>
                <a:lnTo>
                  <a:pt x="113" y="48"/>
                </a:lnTo>
                <a:lnTo>
                  <a:pt x="113" y="47"/>
                </a:lnTo>
                <a:lnTo>
                  <a:pt x="114" y="47"/>
                </a:lnTo>
                <a:lnTo>
                  <a:pt x="115" y="47"/>
                </a:lnTo>
                <a:lnTo>
                  <a:pt x="115" y="46"/>
                </a:lnTo>
                <a:lnTo>
                  <a:pt x="116" y="46"/>
                </a:lnTo>
                <a:lnTo>
                  <a:pt x="118" y="46"/>
                </a:lnTo>
                <a:lnTo>
                  <a:pt x="118" y="45"/>
                </a:lnTo>
                <a:lnTo>
                  <a:pt x="119" y="45"/>
                </a:lnTo>
                <a:lnTo>
                  <a:pt x="120" y="45"/>
                </a:lnTo>
                <a:lnTo>
                  <a:pt x="120" y="44"/>
                </a:lnTo>
                <a:lnTo>
                  <a:pt x="124" y="44"/>
                </a:lnTo>
                <a:lnTo>
                  <a:pt x="125" y="44"/>
                </a:lnTo>
                <a:lnTo>
                  <a:pt x="125" y="43"/>
                </a:lnTo>
                <a:lnTo>
                  <a:pt x="128" y="43"/>
                </a:lnTo>
                <a:lnTo>
                  <a:pt x="138" y="43"/>
                </a:lnTo>
                <a:lnTo>
                  <a:pt x="138" y="42"/>
                </a:lnTo>
                <a:lnTo>
                  <a:pt x="143" y="42"/>
                </a:lnTo>
                <a:lnTo>
                  <a:pt x="146" y="42"/>
                </a:lnTo>
                <a:lnTo>
                  <a:pt x="146" y="41"/>
                </a:lnTo>
                <a:lnTo>
                  <a:pt x="147" y="41"/>
                </a:lnTo>
                <a:lnTo>
                  <a:pt x="151" y="41"/>
                </a:lnTo>
                <a:lnTo>
                  <a:pt x="151" y="40"/>
                </a:lnTo>
                <a:lnTo>
                  <a:pt x="155" y="40"/>
                </a:lnTo>
                <a:lnTo>
                  <a:pt x="156" y="40"/>
                </a:lnTo>
                <a:lnTo>
                  <a:pt x="156" y="39"/>
                </a:lnTo>
                <a:lnTo>
                  <a:pt x="157" y="39"/>
                </a:lnTo>
                <a:lnTo>
                  <a:pt x="167" y="39"/>
                </a:lnTo>
                <a:lnTo>
                  <a:pt x="167" y="38"/>
                </a:lnTo>
                <a:lnTo>
                  <a:pt x="179" y="38"/>
                </a:lnTo>
                <a:lnTo>
                  <a:pt x="185" y="38"/>
                </a:lnTo>
                <a:lnTo>
                  <a:pt x="185" y="37"/>
                </a:lnTo>
                <a:lnTo>
                  <a:pt x="186" y="37"/>
                </a:lnTo>
                <a:lnTo>
                  <a:pt x="189" y="37"/>
                </a:lnTo>
                <a:lnTo>
                  <a:pt x="189" y="36"/>
                </a:lnTo>
                <a:lnTo>
                  <a:pt x="194" y="36"/>
                </a:lnTo>
                <a:lnTo>
                  <a:pt x="194" y="35"/>
                </a:lnTo>
                <a:lnTo>
                  <a:pt x="196" y="35"/>
                </a:lnTo>
                <a:lnTo>
                  <a:pt x="198" y="35"/>
                </a:lnTo>
                <a:lnTo>
                  <a:pt x="198" y="34"/>
                </a:lnTo>
                <a:lnTo>
                  <a:pt x="200" y="34"/>
                </a:lnTo>
                <a:lnTo>
                  <a:pt x="201" y="34"/>
                </a:lnTo>
                <a:lnTo>
                  <a:pt x="201" y="33"/>
                </a:lnTo>
                <a:lnTo>
                  <a:pt x="210" y="33"/>
                </a:lnTo>
                <a:lnTo>
                  <a:pt x="212" y="33"/>
                </a:lnTo>
                <a:lnTo>
                  <a:pt x="212" y="32"/>
                </a:lnTo>
                <a:lnTo>
                  <a:pt x="214" y="32"/>
                </a:lnTo>
                <a:lnTo>
                  <a:pt x="219" y="32"/>
                </a:lnTo>
                <a:lnTo>
                  <a:pt x="219" y="31"/>
                </a:lnTo>
                <a:lnTo>
                  <a:pt x="221" y="31"/>
                </a:lnTo>
                <a:lnTo>
                  <a:pt x="223" y="31"/>
                </a:lnTo>
                <a:lnTo>
                  <a:pt x="223" y="30"/>
                </a:lnTo>
                <a:lnTo>
                  <a:pt x="225" y="30"/>
                </a:lnTo>
                <a:lnTo>
                  <a:pt x="230" y="30"/>
                </a:lnTo>
                <a:lnTo>
                  <a:pt x="230" y="29"/>
                </a:lnTo>
                <a:lnTo>
                  <a:pt x="231" y="29"/>
                </a:lnTo>
                <a:lnTo>
                  <a:pt x="231" y="28"/>
                </a:lnTo>
                <a:lnTo>
                  <a:pt x="248" y="28"/>
                </a:lnTo>
                <a:lnTo>
                  <a:pt x="251" y="28"/>
                </a:lnTo>
                <a:lnTo>
                  <a:pt x="251" y="27"/>
                </a:lnTo>
                <a:lnTo>
                  <a:pt x="273" y="27"/>
                </a:lnTo>
                <a:lnTo>
                  <a:pt x="281" y="27"/>
                </a:lnTo>
                <a:lnTo>
                  <a:pt x="281" y="26"/>
                </a:lnTo>
                <a:lnTo>
                  <a:pt x="282" y="26"/>
                </a:lnTo>
                <a:lnTo>
                  <a:pt x="286" y="26"/>
                </a:lnTo>
                <a:lnTo>
                  <a:pt x="286" y="25"/>
                </a:lnTo>
                <a:lnTo>
                  <a:pt x="289" y="25"/>
                </a:lnTo>
                <a:lnTo>
                  <a:pt x="289" y="24"/>
                </a:lnTo>
                <a:lnTo>
                  <a:pt x="295" y="24"/>
                </a:lnTo>
                <a:lnTo>
                  <a:pt x="298" y="24"/>
                </a:lnTo>
                <a:lnTo>
                  <a:pt x="298" y="23"/>
                </a:lnTo>
                <a:lnTo>
                  <a:pt x="309" y="23"/>
                </a:lnTo>
                <a:lnTo>
                  <a:pt x="310" y="23"/>
                </a:lnTo>
                <a:lnTo>
                  <a:pt x="310" y="22"/>
                </a:lnTo>
                <a:lnTo>
                  <a:pt x="312" y="22"/>
                </a:lnTo>
                <a:lnTo>
                  <a:pt x="319" y="22"/>
                </a:lnTo>
                <a:lnTo>
                  <a:pt x="319" y="21"/>
                </a:lnTo>
                <a:lnTo>
                  <a:pt x="322" y="21"/>
                </a:lnTo>
                <a:lnTo>
                  <a:pt x="346" y="21"/>
                </a:lnTo>
                <a:lnTo>
                  <a:pt x="346" y="20"/>
                </a:lnTo>
                <a:lnTo>
                  <a:pt x="350" y="20"/>
                </a:lnTo>
                <a:lnTo>
                  <a:pt x="378" y="20"/>
                </a:lnTo>
                <a:lnTo>
                  <a:pt x="378" y="19"/>
                </a:lnTo>
                <a:lnTo>
                  <a:pt x="384" y="19"/>
                </a:lnTo>
                <a:lnTo>
                  <a:pt x="391" y="19"/>
                </a:lnTo>
                <a:lnTo>
                  <a:pt x="391" y="18"/>
                </a:lnTo>
                <a:lnTo>
                  <a:pt x="393" y="18"/>
                </a:lnTo>
                <a:lnTo>
                  <a:pt x="393" y="17"/>
                </a:lnTo>
                <a:lnTo>
                  <a:pt x="395" y="17"/>
                </a:lnTo>
                <a:lnTo>
                  <a:pt x="404" y="17"/>
                </a:lnTo>
                <a:lnTo>
                  <a:pt x="404" y="16"/>
                </a:lnTo>
                <a:lnTo>
                  <a:pt x="406" y="16"/>
                </a:lnTo>
                <a:lnTo>
                  <a:pt x="406" y="15"/>
                </a:lnTo>
                <a:lnTo>
                  <a:pt x="408" y="15"/>
                </a:lnTo>
                <a:lnTo>
                  <a:pt x="418" y="15"/>
                </a:lnTo>
                <a:lnTo>
                  <a:pt x="418" y="14"/>
                </a:lnTo>
                <a:lnTo>
                  <a:pt x="421" y="14"/>
                </a:lnTo>
                <a:lnTo>
                  <a:pt x="434" y="14"/>
                </a:lnTo>
                <a:lnTo>
                  <a:pt x="434" y="13"/>
                </a:lnTo>
                <a:lnTo>
                  <a:pt x="434" y="12"/>
                </a:lnTo>
                <a:lnTo>
                  <a:pt x="436" y="12"/>
                </a:lnTo>
                <a:lnTo>
                  <a:pt x="439" y="12"/>
                </a:lnTo>
                <a:lnTo>
                  <a:pt x="439" y="11"/>
                </a:lnTo>
                <a:lnTo>
                  <a:pt x="450" y="11"/>
                </a:lnTo>
                <a:lnTo>
                  <a:pt x="450" y="10"/>
                </a:lnTo>
                <a:lnTo>
                  <a:pt x="451" y="10"/>
                </a:lnTo>
                <a:lnTo>
                  <a:pt x="455" y="10"/>
                </a:lnTo>
                <a:lnTo>
                  <a:pt x="455" y="9"/>
                </a:lnTo>
                <a:lnTo>
                  <a:pt x="457" y="9"/>
                </a:lnTo>
                <a:lnTo>
                  <a:pt x="468" y="9"/>
                </a:lnTo>
                <a:lnTo>
                  <a:pt x="468" y="8"/>
                </a:lnTo>
                <a:lnTo>
                  <a:pt x="494" y="8"/>
                </a:lnTo>
                <a:lnTo>
                  <a:pt x="494" y="7"/>
                </a:lnTo>
                <a:lnTo>
                  <a:pt x="500" y="7"/>
                </a:lnTo>
                <a:lnTo>
                  <a:pt x="500" y="6"/>
                </a:lnTo>
                <a:lnTo>
                  <a:pt x="532" y="6"/>
                </a:lnTo>
                <a:lnTo>
                  <a:pt x="532" y="5"/>
                </a:lnTo>
                <a:lnTo>
                  <a:pt x="557" y="5"/>
                </a:lnTo>
                <a:lnTo>
                  <a:pt x="557" y="4"/>
                </a:lnTo>
                <a:lnTo>
                  <a:pt x="562" y="4"/>
                </a:lnTo>
                <a:lnTo>
                  <a:pt x="562" y="3"/>
                </a:lnTo>
                <a:lnTo>
                  <a:pt x="566" y="3"/>
                </a:lnTo>
                <a:lnTo>
                  <a:pt x="566" y="2"/>
                </a:lnTo>
                <a:lnTo>
                  <a:pt x="583" y="2"/>
                </a:lnTo>
                <a:lnTo>
                  <a:pt x="583" y="1"/>
                </a:lnTo>
                <a:lnTo>
                  <a:pt x="622" y="1"/>
                </a:lnTo>
                <a:lnTo>
                  <a:pt x="630" y="1"/>
                </a:lnTo>
                <a:lnTo>
                  <a:pt x="630" y="0"/>
                </a:lnTo>
                <a:lnTo>
                  <a:pt x="644" y="0"/>
                </a:lnTo>
              </a:path>
            </a:pathLst>
          </a:custGeom>
          <a:noFill/>
          <a:ln w="28575">
            <a:solidFill>
              <a:srgbClr val="FFCC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71038" name="Freeform 30"/>
          <p:cNvSpPr>
            <a:spLocks/>
          </p:cNvSpPr>
          <p:nvPr/>
        </p:nvSpPr>
        <p:spPr bwMode="auto">
          <a:xfrm>
            <a:off x="3570289" y="2851150"/>
            <a:ext cx="6173787" cy="1601788"/>
          </a:xfrm>
          <a:custGeom>
            <a:avLst/>
            <a:gdLst>
              <a:gd name="T0" fmla="*/ 2147483646 w 644"/>
              <a:gd name="T1" fmla="*/ 2147483646 h 167"/>
              <a:gd name="T2" fmla="*/ 2147483646 w 644"/>
              <a:gd name="T3" fmla="*/ 2147483646 h 167"/>
              <a:gd name="T4" fmla="*/ 2147483646 w 644"/>
              <a:gd name="T5" fmla="*/ 2147483646 h 167"/>
              <a:gd name="T6" fmla="*/ 2147483646 w 644"/>
              <a:gd name="T7" fmla="*/ 2147483646 h 167"/>
              <a:gd name="T8" fmla="*/ 2147483646 w 644"/>
              <a:gd name="T9" fmla="*/ 2147483646 h 167"/>
              <a:gd name="T10" fmla="*/ 2147483646 w 644"/>
              <a:gd name="T11" fmla="*/ 2147483646 h 167"/>
              <a:gd name="T12" fmla="*/ 2147483646 w 644"/>
              <a:gd name="T13" fmla="*/ 2147483646 h 167"/>
              <a:gd name="T14" fmla="*/ 2147483646 w 644"/>
              <a:gd name="T15" fmla="*/ 2147483646 h 167"/>
              <a:gd name="T16" fmla="*/ 2147483646 w 644"/>
              <a:gd name="T17" fmla="*/ 2147483646 h 167"/>
              <a:gd name="T18" fmla="*/ 2147483646 w 644"/>
              <a:gd name="T19" fmla="*/ 2147483646 h 167"/>
              <a:gd name="T20" fmla="*/ 2147483646 w 644"/>
              <a:gd name="T21" fmla="*/ 2147483646 h 167"/>
              <a:gd name="T22" fmla="*/ 2147483646 w 644"/>
              <a:gd name="T23" fmla="*/ 2147483646 h 167"/>
              <a:gd name="T24" fmla="*/ 2147483646 w 644"/>
              <a:gd name="T25" fmla="*/ 2147483646 h 167"/>
              <a:gd name="T26" fmla="*/ 2147483646 w 644"/>
              <a:gd name="T27" fmla="*/ 2147483646 h 167"/>
              <a:gd name="T28" fmla="*/ 2147483646 w 644"/>
              <a:gd name="T29" fmla="*/ 2147483646 h 167"/>
              <a:gd name="T30" fmla="*/ 2147483646 w 644"/>
              <a:gd name="T31" fmla="*/ 2147483646 h 167"/>
              <a:gd name="T32" fmla="*/ 2147483646 w 644"/>
              <a:gd name="T33" fmla="*/ 2147483646 h 167"/>
              <a:gd name="T34" fmla="*/ 2147483646 w 644"/>
              <a:gd name="T35" fmla="*/ 2147483646 h 167"/>
              <a:gd name="T36" fmla="*/ 2147483646 w 644"/>
              <a:gd name="T37" fmla="*/ 2147483646 h 167"/>
              <a:gd name="T38" fmla="*/ 2147483646 w 644"/>
              <a:gd name="T39" fmla="*/ 2147483646 h 167"/>
              <a:gd name="T40" fmla="*/ 2147483646 w 644"/>
              <a:gd name="T41" fmla="*/ 2147483646 h 167"/>
              <a:gd name="T42" fmla="*/ 2147483646 w 644"/>
              <a:gd name="T43" fmla="*/ 2147483646 h 167"/>
              <a:gd name="T44" fmla="*/ 2147483646 w 644"/>
              <a:gd name="T45" fmla="*/ 2147483646 h 167"/>
              <a:gd name="T46" fmla="*/ 2147483646 w 644"/>
              <a:gd name="T47" fmla="*/ 2147483646 h 167"/>
              <a:gd name="T48" fmla="*/ 2147483646 w 644"/>
              <a:gd name="T49" fmla="*/ 2147483646 h 167"/>
              <a:gd name="T50" fmla="*/ 2147483646 w 644"/>
              <a:gd name="T51" fmla="*/ 2147483646 h 167"/>
              <a:gd name="T52" fmla="*/ 2147483646 w 644"/>
              <a:gd name="T53" fmla="*/ 2147483646 h 167"/>
              <a:gd name="T54" fmla="*/ 2147483646 w 644"/>
              <a:gd name="T55" fmla="*/ 2147483646 h 167"/>
              <a:gd name="T56" fmla="*/ 2147483646 w 644"/>
              <a:gd name="T57" fmla="*/ 2147483646 h 167"/>
              <a:gd name="T58" fmla="*/ 2147483646 w 644"/>
              <a:gd name="T59" fmla="*/ 2147483646 h 167"/>
              <a:gd name="T60" fmla="*/ 2147483646 w 644"/>
              <a:gd name="T61" fmla="*/ 2147483646 h 167"/>
              <a:gd name="T62" fmla="*/ 2147483646 w 644"/>
              <a:gd name="T63" fmla="*/ 2147483646 h 167"/>
              <a:gd name="T64" fmla="*/ 2147483646 w 644"/>
              <a:gd name="T65" fmla="*/ 2147483646 h 167"/>
              <a:gd name="T66" fmla="*/ 2147483646 w 644"/>
              <a:gd name="T67" fmla="*/ 2147483646 h 167"/>
              <a:gd name="T68" fmla="*/ 2147483646 w 644"/>
              <a:gd name="T69" fmla="*/ 2147483646 h 167"/>
              <a:gd name="T70" fmla="*/ 2147483646 w 644"/>
              <a:gd name="T71" fmla="*/ 2147483646 h 167"/>
              <a:gd name="T72" fmla="*/ 2147483646 w 644"/>
              <a:gd name="T73" fmla="*/ 2147483646 h 167"/>
              <a:gd name="T74" fmla="*/ 2147483646 w 644"/>
              <a:gd name="T75" fmla="*/ 2147483646 h 167"/>
              <a:gd name="T76" fmla="*/ 2147483646 w 644"/>
              <a:gd name="T77" fmla="*/ 2147483646 h 167"/>
              <a:gd name="T78" fmla="*/ 2147483646 w 644"/>
              <a:gd name="T79" fmla="*/ 2147483646 h 167"/>
              <a:gd name="T80" fmla="*/ 2147483646 w 644"/>
              <a:gd name="T81" fmla="*/ 2147483646 h 167"/>
              <a:gd name="T82" fmla="*/ 2147483646 w 644"/>
              <a:gd name="T83" fmla="*/ 2147483646 h 167"/>
              <a:gd name="T84" fmla="*/ 2147483646 w 644"/>
              <a:gd name="T85" fmla="*/ 2147483646 h 167"/>
              <a:gd name="T86" fmla="*/ 2147483646 w 644"/>
              <a:gd name="T87" fmla="*/ 2147483646 h 167"/>
              <a:gd name="T88" fmla="*/ 2147483646 w 644"/>
              <a:gd name="T89" fmla="*/ 2147483646 h 167"/>
              <a:gd name="T90" fmla="*/ 2147483646 w 644"/>
              <a:gd name="T91" fmla="*/ 2147483646 h 167"/>
              <a:gd name="T92" fmla="*/ 2147483646 w 644"/>
              <a:gd name="T93" fmla="*/ 2147483646 h 167"/>
              <a:gd name="T94" fmla="*/ 2147483646 w 644"/>
              <a:gd name="T95" fmla="*/ 2147483646 h 167"/>
              <a:gd name="T96" fmla="*/ 2147483646 w 644"/>
              <a:gd name="T97" fmla="*/ 2147483646 h 167"/>
              <a:gd name="T98" fmla="*/ 2147483646 w 644"/>
              <a:gd name="T99" fmla="*/ 2147483646 h 167"/>
              <a:gd name="T100" fmla="*/ 2147483646 w 644"/>
              <a:gd name="T101" fmla="*/ 2147483646 h 167"/>
              <a:gd name="T102" fmla="*/ 2147483646 w 644"/>
              <a:gd name="T103" fmla="*/ 2147483646 h 167"/>
              <a:gd name="T104" fmla="*/ 2147483646 w 644"/>
              <a:gd name="T105" fmla="*/ 2147483646 h 167"/>
              <a:gd name="T106" fmla="*/ 2147483646 w 644"/>
              <a:gd name="T107" fmla="*/ 2147483646 h 167"/>
              <a:gd name="T108" fmla="*/ 2147483646 w 644"/>
              <a:gd name="T109" fmla="*/ 2147483646 h 167"/>
              <a:gd name="T110" fmla="*/ 2147483646 w 644"/>
              <a:gd name="T111" fmla="*/ 2147483646 h 167"/>
              <a:gd name="T112" fmla="*/ 2147483646 w 644"/>
              <a:gd name="T113" fmla="*/ 2147483646 h 167"/>
              <a:gd name="T114" fmla="*/ 2147483646 w 644"/>
              <a:gd name="T115" fmla="*/ 2147483646 h 167"/>
              <a:gd name="T116" fmla="*/ 2147483646 w 644"/>
              <a:gd name="T117" fmla="*/ 2147483646 h 167"/>
              <a:gd name="T118" fmla="*/ 2147483646 w 644"/>
              <a:gd name="T119" fmla="*/ 2147483646 h 167"/>
              <a:gd name="T120" fmla="*/ 2147483646 w 644"/>
              <a:gd name="T121" fmla="*/ 2147483646 h 167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644" h="167">
                <a:moveTo>
                  <a:pt x="0" y="167"/>
                </a:moveTo>
                <a:lnTo>
                  <a:pt x="0" y="167"/>
                </a:lnTo>
                <a:lnTo>
                  <a:pt x="2" y="167"/>
                </a:lnTo>
                <a:lnTo>
                  <a:pt x="2" y="166"/>
                </a:lnTo>
                <a:lnTo>
                  <a:pt x="2" y="165"/>
                </a:lnTo>
                <a:lnTo>
                  <a:pt x="2" y="164"/>
                </a:lnTo>
                <a:lnTo>
                  <a:pt x="2" y="163"/>
                </a:lnTo>
                <a:lnTo>
                  <a:pt x="2" y="162"/>
                </a:lnTo>
                <a:lnTo>
                  <a:pt x="2" y="161"/>
                </a:lnTo>
                <a:lnTo>
                  <a:pt x="2" y="160"/>
                </a:lnTo>
                <a:lnTo>
                  <a:pt x="2" y="159"/>
                </a:lnTo>
                <a:lnTo>
                  <a:pt x="2" y="158"/>
                </a:lnTo>
                <a:lnTo>
                  <a:pt x="3" y="158"/>
                </a:lnTo>
                <a:lnTo>
                  <a:pt x="3" y="157"/>
                </a:lnTo>
                <a:lnTo>
                  <a:pt x="3" y="156"/>
                </a:lnTo>
                <a:lnTo>
                  <a:pt x="3" y="155"/>
                </a:lnTo>
                <a:lnTo>
                  <a:pt x="3" y="154"/>
                </a:lnTo>
                <a:lnTo>
                  <a:pt x="4" y="154"/>
                </a:lnTo>
                <a:lnTo>
                  <a:pt x="4" y="153"/>
                </a:lnTo>
                <a:lnTo>
                  <a:pt x="4" y="152"/>
                </a:lnTo>
                <a:lnTo>
                  <a:pt x="4" y="151"/>
                </a:lnTo>
                <a:lnTo>
                  <a:pt x="4" y="150"/>
                </a:lnTo>
                <a:lnTo>
                  <a:pt x="4" y="149"/>
                </a:lnTo>
                <a:lnTo>
                  <a:pt x="5" y="149"/>
                </a:lnTo>
                <a:lnTo>
                  <a:pt x="5" y="148"/>
                </a:lnTo>
                <a:lnTo>
                  <a:pt x="5" y="147"/>
                </a:lnTo>
                <a:lnTo>
                  <a:pt x="5" y="146"/>
                </a:lnTo>
                <a:lnTo>
                  <a:pt x="5" y="145"/>
                </a:lnTo>
                <a:lnTo>
                  <a:pt x="6" y="145"/>
                </a:lnTo>
                <a:lnTo>
                  <a:pt x="6" y="144"/>
                </a:lnTo>
                <a:lnTo>
                  <a:pt x="6" y="143"/>
                </a:lnTo>
                <a:lnTo>
                  <a:pt x="7" y="143"/>
                </a:lnTo>
                <a:lnTo>
                  <a:pt x="7" y="142"/>
                </a:lnTo>
                <a:lnTo>
                  <a:pt x="8" y="142"/>
                </a:lnTo>
                <a:lnTo>
                  <a:pt x="8" y="141"/>
                </a:lnTo>
                <a:lnTo>
                  <a:pt x="8" y="140"/>
                </a:lnTo>
                <a:lnTo>
                  <a:pt x="8" y="139"/>
                </a:lnTo>
                <a:lnTo>
                  <a:pt x="9" y="139"/>
                </a:lnTo>
                <a:lnTo>
                  <a:pt x="9" y="138"/>
                </a:lnTo>
                <a:lnTo>
                  <a:pt x="9" y="137"/>
                </a:lnTo>
                <a:lnTo>
                  <a:pt x="10" y="137"/>
                </a:lnTo>
                <a:lnTo>
                  <a:pt x="10" y="136"/>
                </a:lnTo>
                <a:lnTo>
                  <a:pt x="10" y="135"/>
                </a:lnTo>
                <a:lnTo>
                  <a:pt x="10" y="134"/>
                </a:lnTo>
                <a:lnTo>
                  <a:pt x="10" y="133"/>
                </a:lnTo>
                <a:lnTo>
                  <a:pt x="10" y="132"/>
                </a:lnTo>
                <a:lnTo>
                  <a:pt x="11" y="132"/>
                </a:lnTo>
                <a:lnTo>
                  <a:pt x="11" y="131"/>
                </a:lnTo>
                <a:lnTo>
                  <a:pt x="11" y="130"/>
                </a:lnTo>
                <a:lnTo>
                  <a:pt x="11" y="129"/>
                </a:lnTo>
                <a:lnTo>
                  <a:pt x="12" y="129"/>
                </a:lnTo>
                <a:lnTo>
                  <a:pt x="12" y="128"/>
                </a:lnTo>
                <a:lnTo>
                  <a:pt x="12" y="127"/>
                </a:lnTo>
                <a:lnTo>
                  <a:pt x="12" y="126"/>
                </a:lnTo>
                <a:lnTo>
                  <a:pt x="13" y="126"/>
                </a:lnTo>
                <a:lnTo>
                  <a:pt x="13" y="125"/>
                </a:lnTo>
                <a:lnTo>
                  <a:pt x="14" y="125"/>
                </a:lnTo>
                <a:lnTo>
                  <a:pt x="14" y="124"/>
                </a:lnTo>
                <a:lnTo>
                  <a:pt x="15" y="124"/>
                </a:lnTo>
                <a:lnTo>
                  <a:pt x="15" y="123"/>
                </a:lnTo>
                <a:lnTo>
                  <a:pt x="15" y="122"/>
                </a:lnTo>
                <a:lnTo>
                  <a:pt x="15" y="121"/>
                </a:lnTo>
                <a:lnTo>
                  <a:pt x="15" y="120"/>
                </a:lnTo>
                <a:lnTo>
                  <a:pt x="16" y="120"/>
                </a:lnTo>
                <a:lnTo>
                  <a:pt x="16" y="119"/>
                </a:lnTo>
                <a:lnTo>
                  <a:pt x="16" y="118"/>
                </a:lnTo>
                <a:lnTo>
                  <a:pt x="16" y="117"/>
                </a:lnTo>
                <a:lnTo>
                  <a:pt x="17" y="117"/>
                </a:lnTo>
                <a:lnTo>
                  <a:pt x="17" y="116"/>
                </a:lnTo>
                <a:lnTo>
                  <a:pt x="17" y="115"/>
                </a:lnTo>
                <a:lnTo>
                  <a:pt x="19" y="115"/>
                </a:lnTo>
                <a:lnTo>
                  <a:pt x="19" y="114"/>
                </a:lnTo>
                <a:lnTo>
                  <a:pt x="19" y="113"/>
                </a:lnTo>
                <a:lnTo>
                  <a:pt x="19" y="112"/>
                </a:lnTo>
                <a:lnTo>
                  <a:pt x="20" y="112"/>
                </a:lnTo>
                <a:lnTo>
                  <a:pt x="20" y="111"/>
                </a:lnTo>
                <a:lnTo>
                  <a:pt x="20" y="110"/>
                </a:lnTo>
                <a:lnTo>
                  <a:pt x="21" y="110"/>
                </a:lnTo>
                <a:lnTo>
                  <a:pt x="21" y="109"/>
                </a:lnTo>
                <a:lnTo>
                  <a:pt x="22" y="109"/>
                </a:lnTo>
                <a:lnTo>
                  <a:pt x="22" y="108"/>
                </a:lnTo>
                <a:lnTo>
                  <a:pt x="24" y="108"/>
                </a:lnTo>
                <a:lnTo>
                  <a:pt x="24" y="107"/>
                </a:lnTo>
                <a:lnTo>
                  <a:pt x="25" y="107"/>
                </a:lnTo>
                <a:lnTo>
                  <a:pt x="27" y="107"/>
                </a:lnTo>
                <a:lnTo>
                  <a:pt x="27" y="106"/>
                </a:lnTo>
                <a:lnTo>
                  <a:pt x="28" y="106"/>
                </a:lnTo>
                <a:lnTo>
                  <a:pt x="28" y="105"/>
                </a:lnTo>
                <a:lnTo>
                  <a:pt x="28" y="104"/>
                </a:lnTo>
                <a:lnTo>
                  <a:pt x="29" y="104"/>
                </a:lnTo>
                <a:lnTo>
                  <a:pt x="30" y="104"/>
                </a:lnTo>
                <a:lnTo>
                  <a:pt x="30" y="103"/>
                </a:lnTo>
                <a:lnTo>
                  <a:pt x="30" y="102"/>
                </a:lnTo>
                <a:lnTo>
                  <a:pt x="31" y="102"/>
                </a:lnTo>
                <a:lnTo>
                  <a:pt x="32" y="102"/>
                </a:lnTo>
                <a:lnTo>
                  <a:pt x="32" y="101"/>
                </a:lnTo>
                <a:lnTo>
                  <a:pt x="34" y="101"/>
                </a:lnTo>
                <a:lnTo>
                  <a:pt x="34" y="100"/>
                </a:lnTo>
                <a:lnTo>
                  <a:pt x="35" y="100"/>
                </a:lnTo>
                <a:lnTo>
                  <a:pt x="36" y="100"/>
                </a:lnTo>
                <a:lnTo>
                  <a:pt x="36" y="99"/>
                </a:lnTo>
                <a:lnTo>
                  <a:pt x="36" y="98"/>
                </a:lnTo>
                <a:lnTo>
                  <a:pt x="37" y="98"/>
                </a:lnTo>
                <a:lnTo>
                  <a:pt x="38" y="98"/>
                </a:lnTo>
                <a:lnTo>
                  <a:pt x="38" y="97"/>
                </a:lnTo>
                <a:lnTo>
                  <a:pt x="39" y="97"/>
                </a:lnTo>
                <a:lnTo>
                  <a:pt x="40" y="97"/>
                </a:lnTo>
                <a:lnTo>
                  <a:pt x="40" y="96"/>
                </a:lnTo>
                <a:lnTo>
                  <a:pt x="41" y="96"/>
                </a:lnTo>
                <a:lnTo>
                  <a:pt x="44" y="96"/>
                </a:lnTo>
                <a:lnTo>
                  <a:pt x="44" y="95"/>
                </a:lnTo>
                <a:lnTo>
                  <a:pt x="47" y="95"/>
                </a:lnTo>
                <a:lnTo>
                  <a:pt x="47" y="94"/>
                </a:lnTo>
                <a:lnTo>
                  <a:pt x="47" y="93"/>
                </a:lnTo>
                <a:lnTo>
                  <a:pt x="48" y="93"/>
                </a:lnTo>
                <a:lnTo>
                  <a:pt x="49" y="93"/>
                </a:lnTo>
                <a:lnTo>
                  <a:pt x="49" y="92"/>
                </a:lnTo>
                <a:lnTo>
                  <a:pt x="50" y="92"/>
                </a:lnTo>
                <a:lnTo>
                  <a:pt x="50" y="91"/>
                </a:lnTo>
                <a:lnTo>
                  <a:pt x="52" y="91"/>
                </a:lnTo>
                <a:lnTo>
                  <a:pt x="52" y="90"/>
                </a:lnTo>
                <a:lnTo>
                  <a:pt x="55" y="90"/>
                </a:lnTo>
                <a:lnTo>
                  <a:pt x="57" y="90"/>
                </a:lnTo>
                <a:lnTo>
                  <a:pt x="57" y="89"/>
                </a:lnTo>
                <a:lnTo>
                  <a:pt x="59" y="89"/>
                </a:lnTo>
                <a:lnTo>
                  <a:pt x="60" y="89"/>
                </a:lnTo>
                <a:lnTo>
                  <a:pt x="60" y="88"/>
                </a:lnTo>
                <a:lnTo>
                  <a:pt x="61" y="88"/>
                </a:lnTo>
                <a:lnTo>
                  <a:pt x="61" y="87"/>
                </a:lnTo>
                <a:lnTo>
                  <a:pt x="64" y="87"/>
                </a:lnTo>
                <a:lnTo>
                  <a:pt x="65" y="87"/>
                </a:lnTo>
                <a:lnTo>
                  <a:pt x="65" y="86"/>
                </a:lnTo>
                <a:lnTo>
                  <a:pt x="66" y="86"/>
                </a:lnTo>
                <a:lnTo>
                  <a:pt x="66" y="85"/>
                </a:lnTo>
                <a:lnTo>
                  <a:pt x="68" y="85"/>
                </a:lnTo>
                <a:lnTo>
                  <a:pt x="71" y="85"/>
                </a:lnTo>
                <a:lnTo>
                  <a:pt x="71" y="84"/>
                </a:lnTo>
                <a:lnTo>
                  <a:pt x="72" y="84"/>
                </a:lnTo>
                <a:lnTo>
                  <a:pt x="72" y="83"/>
                </a:lnTo>
                <a:lnTo>
                  <a:pt x="73" y="83"/>
                </a:lnTo>
                <a:lnTo>
                  <a:pt x="74" y="83"/>
                </a:lnTo>
                <a:lnTo>
                  <a:pt x="74" y="82"/>
                </a:lnTo>
                <a:lnTo>
                  <a:pt x="77" y="82"/>
                </a:lnTo>
                <a:lnTo>
                  <a:pt x="77" y="81"/>
                </a:lnTo>
                <a:lnTo>
                  <a:pt x="78" y="81"/>
                </a:lnTo>
                <a:lnTo>
                  <a:pt x="78" y="80"/>
                </a:lnTo>
                <a:lnTo>
                  <a:pt x="82" y="80"/>
                </a:lnTo>
                <a:lnTo>
                  <a:pt x="83" y="80"/>
                </a:lnTo>
                <a:lnTo>
                  <a:pt x="83" y="79"/>
                </a:lnTo>
                <a:lnTo>
                  <a:pt x="85" y="79"/>
                </a:lnTo>
                <a:lnTo>
                  <a:pt x="86" y="79"/>
                </a:lnTo>
                <a:lnTo>
                  <a:pt x="86" y="78"/>
                </a:lnTo>
                <a:lnTo>
                  <a:pt x="88" y="78"/>
                </a:lnTo>
                <a:lnTo>
                  <a:pt x="88" y="77"/>
                </a:lnTo>
                <a:lnTo>
                  <a:pt x="92" y="77"/>
                </a:lnTo>
                <a:lnTo>
                  <a:pt x="94" y="77"/>
                </a:lnTo>
                <a:lnTo>
                  <a:pt x="94" y="76"/>
                </a:lnTo>
                <a:lnTo>
                  <a:pt x="95" y="76"/>
                </a:lnTo>
                <a:lnTo>
                  <a:pt x="96" y="76"/>
                </a:lnTo>
                <a:lnTo>
                  <a:pt x="96" y="75"/>
                </a:lnTo>
                <a:lnTo>
                  <a:pt x="97" y="75"/>
                </a:lnTo>
                <a:lnTo>
                  <a:pt x="97" y="74"/>
                </a:lnTo>
                <a:lnTo>
                  <a:pt x="99" y="74"/>
                </a:lnTo>
                <a:lnTo>
                  <a:pt x="100" y="74"/>
                </a:lnTo>
                <a:lnTo>
                  <a:pt x="100" y="73"/>
                </a:lnTo>
                <a:lnTo>
                  <a:pt x="101" y="73"/>
                </a:lnTo>
                <a:lnTo>
                  <a:pt x="101" y="72"/>
                </a:lnTo>
                <a:lnTo>
                  <a:pt x="104" y="72"/>
                </a:lnTo>
                <a:lnTo>
                  <a:pt x="105" y="72"/>
                </a:lnTo>
                <a:lnTo>
                  <a:pt x="105" y="71"/>
                </a:lnTo>
                <a:lnTo>
                  <a:pt x="107" y="71"/>
                </a:lnTo>
                <a:lnTo>
                  <a:pt x="110" y="71"/>
                </a:lnTo>
                <a:lnTo>
                  <a:pt x="110" y="70"/>
                </a:lnTo>
                <a:lnTo>
                  <a:pt x="111" y="70"/>
                </a:lnTo>
                <a:lnTo>
                  <a:pt x="113" y="70"/>
                </a:lnTo>
                <a:lnTo>
                  <a:pt x="113" y="69"/>
                </a:lnTo>
                <a:lnTo>
                  <a:pt x="120" y="69"/>
                </a:lnTo>
                <a:lnTo>
                  <a:pt x="123" y="69"/>
                </a:lnTo>
                <a:lnTo>
                  <a:pt x="123" y="68"/>
                </a:lnTo>
                <a:lnTo>
                  <a:pt x="130" y="68"/>
                </a:lnTo>
                <a:lnTo>
                  <a:pt x="131" y="68"/>
                </a:lnTo>
                <a:lnTo>
                  <a:pt x="131" y="67"/>
                </a:lnTo>
                <a:lnTo>
                  <a:pt x="136" y="67"/>
                </a:lnTo>
                <a:lnTo>
                  <a:pt x="139" y="67"/>
                </a:lnTo>
                <a:lnTo>
                  <a:pt x="139" y="66"/>
                </a:lnTo>
                <a:lnTo>
                  <a:pt x="140" y="66"/>
                </a:lnTo>
                <a:lnTo>
                  <a:pt x="146" y="66"/>
                </a:lnTo>
                <a:lnTo>
                  <a:pt x="146" y="65"/>
                </a:lnTo>
                <a:lnTo>
                  <a:pt x="148" y="65"/>
                </a:lnTo>
                <a:lnTo>
                  <a:pt x="148" y="64"/>
                </a:lnTo>
                <a:lnTo>
                  <a:pt x="150" y="64"/>
                </a:lnTo>
                <a:lnTo>
                  <a:pt x="150" y="63"/>
                </a:lnTo>
                <a:lnTo>
                  <a:pt x="155" y="63"/>
                </a:lnTo>
                <a:lnTo>
                  <a:pt x="158" y="63"/>
                </a:lnTo>
                <a:lnTo>
                  <a:pt x="158" y="62"/>
                </a:lnTo>
                <a:lnTo>
                  <a:pt x="164" y="62"/>
                </a:lnTo>
                <a:lnTo>
                  <a:pt x="165" y="62"/>
                </a:lnTo>
                <a:lnTo>
                  <a:pt x="165" y="61"/>
                </a:lnTo>
                <a:lnTo>
                  <a:pt x="169" y="61"/>
                </a:lnTo>
                <a:lnTo>
                  <a:pt x="170" y="61"/>
                </a:lnTo>
                <a:lnTo>
                  <a:pt x="170" y="60"/>
                </a:lnTo>
                <a:lnTo>
                  <a:pt x="176" y="60"/>
                </a:lnTo>
                <a:lnTo>
                  <a:pt x="188" y="60"/>
                </a:lnTo>
                <a:lnTo>
                  <a:pt x="188" y="59"/>
                </a:lnTo>
                <a:lnTo>
                  <a:pt x="192" y="59"/>
                </a:lnTo>
                <a:lnTo>
                  <a:pt x="197" y="59"/>
                </a:lnTo>
                <a:lnTo>
                  <a:pt x="197" y="58"/>
                </a:lnTo>
                <a:lnTo>
                  <a:pt x="199" y="58"/>
                </a:lnTo>
                <a:lnTo>
                  <a:pt x="202" y="58"/>
                </a:lnTo>
                <a:lnTo>
                  <a:pt x="202" y="57"/>
                </a:lnTo>
                <a:lnTo>
                  <a:pt x="203" y="57"/>
                </a:lnTo>
                <a:lnTo>
                  <a:pt x="213" y="57"/>
                </a:lnTo>
                <a:lnTo>
                  <a:pt x="213" y="56"/>
                </a:lnTo>
                <a:lnTo>
                  <a:pt x="214" y="56"/>
                </a:lnTo>
                <a:lnTo>
                  <a:pt x="214" y="55"/>
                </a:lnTo>
                <a:lnTo>
                  <a:pt x="221" y="55"/>
                </a:lnTo>
                <a:lnTo>
                  <a:pt x="224" y="55"/>
                </a:lnTo>
                <a:lnTo>
                  <a:pt x="224" y="54"/>
                </a:lnTo>
                <a:lnTo>
                  <a:pt x="229" y="54"/>
                </a:lnTo>
                <a:lnTo>
                  <a:pt x="232" y="54"/>
                </a:lnTo>
                <a:lnTo>
                  <a:pt x="232" y="53"/>
                </a:lnTo>
                <a:lnTo>
                  <a:pt x="235" y="53"/>
                </a:lnTo>
                <a:lnTo>
                  <a:pt x="235" y="52"/>
                </a:lnTo>
                <a:lnTo>
                  <a:pt x="237" y="52"/>
                </a:lnTo>
                <a:lnTo>
                  <a:pt x="237" y="51"/>
                </a:lnTo>
                <a:lnTo>
                  <a:pt x="240" y="51"/>
                </a:lnTo>
                <a:lnTo>
                  <a:pt x="243" y="51"/>
                </a:lnTo>
                <a:lnTo>
                  <a:pt x="243" y="50"/>
                </a:lnTo>
                <a:lnTo>
                  <a:pt x="244" y="50"/>
                </a:lnTo>
                <a:lnTo>
                  <a:pt x="249" y="50"/>
                </a:lnTo>
                <a:lnTo>
                  <a:pt x="249" y="49"/>
                </a:lnTo>
                <a:lnTo>
                  <a:pt x="254" y="49"/>
                </a:lnTo>
                <a:lnTo>
                  <a:pt x="255" y="49"/>
                </a:lnTo>
                <a:lnTo>
                  <a:pt x="255" y="48"/>
                </a:lnTo>
                <a:lnTo>
                  <a:pt x="262" y="48"/>
                </a:lnTo>
                <a:lnTo>
                  <a:pt x="269" y="48"/>
                </a:lnTo>
                <a:lnTo>
                  <a:pt x="269" y="47"/>
                </a:lnTo>
                <a:lnTo>
                  <a:pt x="271" y="47"/>
                </a:lnTo>
                <a:lnTo>
                  <a:pt x="273" y="47"/>
                </a:lnTo>
                <a:lnTo>
                  <a:pt x="273" y="46"/>
                </a:lnTo>
                <a:lnTo>
                  <a:pt x="276" y="46"/>
                </a:lnTo>
                <a:lnTo>
                  <a:pt x="277" y="46"/>
                </a:lnTo>
                <a:lnTo>
                  <a:pt x="277" y="45"/>
                </a:lnTo>
                <a:lnTo>
                  <a:pt x="282" y="45"/>
                </a:lnTo>
                <a:lnTo>
                  <a:pt x="288" y="45"/>
                </a:lnTo>
                <a:lnTo>
                  <a:pt x="288" y="44"/>
                </a:lnTo>
                <a:lnTo>
                  <a:pt x="301" y="44"/>
                </a:lnTo>
                <a:lnTo>
                  <a:pt x="301" y="43"/>
                </a:lnTo>
                <a:lnTo>
                  <a:pt x="303" y="43"/>
                </a:lnTo>
                <a:lnTo>
                  <a:pt x="303" y="42"/>
                </a:lnTo>
                <a:lnTo>
                  <a:pt x="305" y="42"/>
                </a:lnTo>
                <a:lnTo>
                  <a:pt x="316" y="42"/>
                </a:lnTo>
                <a:lnTo>
                  <a:pt x="316" y="41"/>
                </a:lnTo>
                <a:lnTo>
                  <a:pt x="323" y="41"/>
                </a:lnTo>
                <a:lnTo>
                  <a:pt x="328" y="41"/>
                </a:lnTo>
                <a:lnTo>
                  <a:pt x="328" y="40"/>
                </a:lnTo>
                <a:lnTo>
                  <a:pt x="334" y="40"/>
                </a:lnTo>
                <a:lnTo>
                  <a:pt x="334" y="39"/>
                </a:lnTo>
                <a:lnTo>
                  <a:pt x="336" y="39"/>
                </a:lnTo>
                <a:lnTo>
                  <a:pt x="339" y="39"/>
                </a:lnTo>
                <a:lnTo>
                  <a:pt x="339" y="38"/>
                </a:lnTo>
                <a:lnTo>
                  <a:pt x="352" y="38"/>
                </a:lnTo>
                <a:lnTo>
                  <a:pt x="352" y="37"/>
                </a:lnTo>
                <a:lnTo>
                  <a:pt x="355" y="37"/>
                </a:lnTo>
                <a:lnTo>
                  <a:pt x="355" y="36"/>
                </a:lnTo>
                <a:lnTo>
                  <a:pt x="355" y="35"/>
                </a:lnTo>
                <a:lnTo>
                  <a:pt x="361" y="35"/>
                </a:lnTo>
                <a:lnTo>
                  <a:pt x="362" y="35"/>
                </a:lnTo>
                <a:lnTo>
                  <a:pt x="362" y="34"/>
                </a:lnTo>
                <a:lnTo>
                  <a:pt x="366" y="34"/>
                </a:lnTo>
                <a:lnTo>
                  <a:pt x="370" y="34"/>
                </a:lnTo>
                <a:lnTo>
                  <a:pt x="370" y="33"/>
                </a:lnTo>
                <a:lnTo>
                  <a:pt x="371" y="33"/>
                </a:lnTo>
                <a:lnTo>
                  <a:pt x="371" y="32"/>
                </a:lnTo>
                <a:lnTo>
                  <a:pt x="374" y="32"/>
                </a:lnTo>
                <a:lnTo>
                  <a:pt x="377" y="32"/>
                </a:lnTo>
                <a:lnTo>
                  <a:pt x="377" y="31"/>
                </a:lnTo>
                <a:lnTo>
                  <a:pt x="381" y="31"/>
                </a:lnTo>
                <a:lnTo>
                  <a:pt x="382" y="31"/>
                </a:lnTo>
                <a:lnTo>
                  <a:pt x="382" y="30"/>
                </a:lnTo>
                <a:lnTo>
                  <a:pt x="385" y="30"/>
                </a:lnTo>
                <a:lnTo>
                  <a:pt x="385" y="29"/>
                </a:lnTo>
                <a:lnTo>
                  <a:pt x="395" y="29"/>
                </a:lnTo>
                <a:lnTo>
                  <a:pt x="397" y="29"/>
                </a:lnTo>
                <a:lnTo>
                  <a:pt x="397" y="28"/>
                </a:lnTo>
                <a:lnTo>
                  <a:pt x="403" y="28"/>
                </a:lnTo>
                <a:lnTo>
                  <a:pt x="403" y="27"/>
                </a:lnTo>
                <a:lnTo>
                  <a:pt x="407" y="27"/>
                </a:lnTo>
                <a:lnTo>
                  <a:pt x="407" y="26"/>
                </a:lnTo>
                <a:lnTo>
                  <a:pt x="409" y="26"/>
                </a:lnTo>
                <a:lnTo>
                  <a:pt x="412" y="26"/>
                </a:lnTo>
                <a:lnTo>
                  <a:pt x="412" y="25"/>
                </a:lnTo>
                <a:lnTo>
                  <a:pt x="421" y="25"/>
                </a:lnTo>
                <a:lnTo>
                  <a:pt x="421" y="24"/>
                </a:lnTo>
                <a:lnTo>
                  <a:pt x="429" y="24"/>
                </a:lnTo>
                <a:lnTo>
                  <a:pt x="430" y="24"/>
                </a:lnTo>
                <a:lnTo>
                  <a:pt x="430" y="23"/>
                </a:lnTo>
                <a:lnTo>
                  <a:pt x="441" y="23"/>
                </a:lnTo>
                <a:lnTo>
                  <a:pt x="448" y="23"/>
                </a:lnTo>
                <a:lnTo>
                  <a:pt x="448" y="22"/>
                </a:lnTo>
                <a:lnTo>
                  <a:pt x="462" y="22"/>
                </a:lnTo>
                <a:lnTo>
                  <a:pt x="462" y="21"/>
                </a:lnTo>
                <a:lnTo>
                  <a:pt x="481" y="21"/>
                </a:lnTo>
                <a:lnTo>
                  <a:pt x="490" y="21"/>
                </a:lnTo>
                <a:lnTo>
                  <a:pt x="490" y="20"/>
                </a:lnTo>
                <a:lnTo>
                  <a:pt x="498" y="20"/>
                </a:lnTo>
                <a:lnTo>
                  <a:pt x="498" y="19"/>
                </a:lnTo>
                <a:lnTo>
                  <a:pt x="501" y="19"/>
                </a:lnTo>
                <a:lnTo>
                  <a:pt x="512" y="19"/>
                </a:lnTo>
                <a:lnTo>
                  <a:pt x="512" y="18"/>
                </a:lnTo>
                <a:lnTo>
                  <a:pt x="515" y="18"/>
                </a:lnTo>
                <a:lnTo>
                  <a:pt x="515" y="17"/>
                </a:lnTo>
                <a:lnTo>
                  <a:pt x="519" y="17"/>
                </a:lnTo>
                <a:lnTo>
                  <a:pt x="519" y="16"/>
                </a:lnTo>
                <a:lnTo>
                  <a:pt x="520" y="16"/>
                </a:lnTo>
                <a:lnTo>
                  <a:pt x="520" y="15"/>
                </a:lnTo>
                <a:lnTo>
                  <a:pt x="522" y="15"/>
                </a:lnTo>
                <a:lnTo>
                  <a:pt x="532" y="15"/>
                </a:lnTo>
                <a:lnTo>
                  <a:pt x="532" y="14"/>
                </a:lnTo>
                <a:lnTo>
                  <a:pt x="538" y="14"/>
                </a:lnTo>
                <a:lnTo>
                  <a:pt x="538" y="13"/>
                </a:lnTo>
                <a:lnTo>
                  <a:pt x="543" y="13"/>
                </a:lnTo>
                <a:lnTo>
                  <a:pt x="543" y="12"/>
                </a:lnTo>
                <a:lnTo>
                  <a:pt x="557" y="12"/>
                </a:lnTo>
                <a:lnTo>
                  <a:pt x="557" y="11"/>
                </a:lnTo>
                <a:lnTo>
                  <a:pt x="568" y="11"/>
                </a:lnTo>
                <a:lnTo>
                  <a:pt x="568" y="10"/>
                </a:lnTo>
                <a:lnTo>
                  <a:pt x="576" y="10"/>
                </a:lnTo>
                <a:lnTo>
                  <a:pt x="585" y="10"/>
                </a:lnTo>
                <a:lnTo>
                  <a:pt x="585" y="9"/>
                </a:lnTo>
                <a:lnTo>
                  <a:pt x="587" y="9"/>
                </a:lnTo>
                <a:lnTo>
                  <a:pt x="587" y="8"/>
                </a:lnTo>
                <a:lnTo>
                  <a:pt x="591" y="8"/>
                </a:lnTo>
                <a:lnTo>
                  <a:pt x="591" y="7"/>
                </a:lnTo>
                <a:lnTo>
                  <a:pt x="595" y="7"/>
                </a:lnTo>
                <a:lnTo>
                  <a:pt x="595" y="6"/>
                </a:lnTo>
                <a:lnTo>
                  <a:pt x="597" y="6"/>
                </a:lnTo>
                <a:lnTo>
                  <a:pt x="597" y="5"/>
                </a:lnTo>
                <a:lnTo>
                  <a:pt x="597" y="4"/>
                </a:lnTo>
                <a:lnTo>
                  <a:pt x="600" y="4"/>
                </a:lnTo>
                <a:lnTo>
                  <a:pt x="600" y="3"/>
                </a:lnTo>
                <a:lnTo>
                  <a:pt x="604" y="3"/>
                </a:lnTo>
                <a:lnTo>
                  <a:pt x="604" y="2"/>
                </a:lnTo>
                <a:lnTo>
                  <a:pt x="634" y="2"/>
                </a:lnTo>
                <a:lnTo>
                  <a:pt x="634" y="1"/>
                </a:lnTo>
                <a:lnTo>
                  <a:pt x="638" y="1"/>
                </a:lnTo>
                <a:lnTo>
                  <a:pt x="638" y="0"/>
                </a:lnTo>
                <a:lnTo>
                  <a:pt x="644" y="0"/>
                </a:lnTo>
              </a:path>
            </a:pathLst>
          </a:custGeom>
          <a:noFill/>
          <a:ln w="2857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71039" name="Rectangle 31"/>
          <p:cNvSpPr>
            <a:spLocks noChangeArrowheads="1"/>
          </p:cNvSpPr>
          <p:nvPr/>
        </p:nvSpPr>
        <p:spPr bwMode="auto">
          <a:xfrm>
            <a:off x="3252789" y="4318001"/>
            <a:ext cx="1285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30000"/>
              </a:spcBef>
              <a:buClr>
                <a:schemeClr val="tx2"/>
              </a:buClr>
              <a:buSzPct val="110000"/>
              <a:buChar char="•"/>
              <a:defRPr sz="3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2"/>
              </a:buClr>
              <a:buSzPct val="70000"/>
              <a:buFont typeface="Wingdings 2" panose="05020102010507070707" pitchFamily="18" charset="2"/>
              <a:buChar char="¡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en-US" sz="1800">
                <a:solidFill>
                  <a:srgbClr val="FFFFFF"/>
                </a:solidFill>
                <a:ea typeface="ＭＳ Ｐゴシック" panose="020B0600070205080204" pitchFamily="34" charset="-128"/>
              </a:rPr>
              <a:t>0</a:t>
            </a:r>
            <a:endParaRPr lang="en-GB" altLang="en-US" sz="3200" b="0">
              <a:solidFill>
                <a:srgbClr val="FFFFFF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171040" name="Rectangle 32"/>
          <p:cNvSpPr>
            <a:spLocks noChangeArrowheads="1"/>
          </p:cNvSpPr>
          <p:nvPr/>
        </p:nvSpPr>
        <p:spPr bwMode="auto">
          <a:xfrm>
            <a:off x="3252789" y="3676651"/>
            <a:ext cx="1285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30000"/>
              </a:spcBef>
              <a:buClr>
                <a:schemeClr val="tx2"/>
              </a:buClr>
              <a:buSzPct val="110000"/>
              <a:buChar char="•"/>
              <a:defRPr sz="3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2"/>
              </a:buClr>
              <a:buSzPct val="70000"/>
              <a:buFont typeface="Wingdings 2" panose="05020102010507070707" pitchFamily="18" charset="2"/>
              <a:buChar char="¡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en-US" sz="1800">
                <a:solidFill>
                  <a:srgbClr val="FFFFFF"/>
                </a:solidFill>
                <a:ea typeface="ＭＳ Ｐゴシック" panose="020B0600070205080204" pitchFamily="34" charset="-128"/>
              </a:rPr>
              <a:t>2</a:t>
            </a:r>
            <a:endParaRPr lang="en-GB" altLang="en-US" sz="3200" b="0">
              <a:solidFill>
                <a:srgbClr val="FFFFFF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171041" name="Rectangle 33"/>
          <p:cNvSpPr>
            <a:spLocks noChangeArrowheads="1"/>
          </p:cNvSpPr>
          <p:nvPr/>
        </p:nvSpPr>
        <p:spPr bwMode="auto">
          <a:xfrm>
            <a:off x="3252789" y="3043239"/>
            <a:ext cx="1285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30000"/>
              </a:spcBef>
              <a:buClr>
                <a:schemeClr val="tx2"/>
              </a:buClr>
              <a:buSzPct val="110000"/>
              <a:buChar char="•"/>
              <a:defRPr sz="3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2"/>
              </a:buClr>
              <a:buSzPct val="70000"/>
              <a:buFont typeface="Wingdings 2" panose="05020102010507070707" pitchFamily="18" charset="2"/>
              <a:buChar char="¡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en-US" sz="1800">
                <a:solidFill>
                  <a:srgbClr val="FFFFFF"/>
                </a:solidFill>
                <a:ea typeface="ＭＳ Ｐゴシック" panose="020B0600070205080204" pitchFamily="34" charset="-128"/>
              </a:rPr>
              <a:t>4</a:t>
            </a:r>
            <a:endParaRPr lang="en-GB" altLang="en-US" sz="3200" b="0">
              <a:solidFill>
                <a:srgbClr val="FFFFFF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171042" name="Rectangle 34"/>
          <p:cNvSpPr>
            <a:spLocks noChangeArrowheads="1"/>
          </p:cNvSpPr>
          <p:nvPr/>
        </p:nvSpPr>
        <p:spPr bwMode="auto">
          <a:xfrm>
            <a:off x="3252789" y="2400301"/>
            <a:ext cx="1285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30000"/>
              </a:spcBef>
              <a:buClr>
                <a:schemeClr val="tx2"/>
              </a:buClr>
              <a:buSzPct val="110000"/>
              <a:buChar char="•"/>
              <a:defRPr sz="3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2"/>
              </a:buClr>
              <a:buSzPct val="70000"/>
              <a:buFont typeface="Wingdings 2" panose="05020102010507070707" pitchFamily="18" charset="2"/>
              <a:buChar char="¡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en-US" sz="1800">
                <a:solidFill>
                  <a:srgbClr val="FFFFFF"/>
                </a:solidFill>
                <a:ea typeface="ＭＳ Ｐゴシック" panose="020B0600070205080204" pitchFamily="34" charset="-128"/>
              </a:rPr>
              <a:t>6</a:t>
            </a:r>
            <a:endParaRPr lang="en-GB" altLang="en-US" sz="3200" b="0">
              <a:solidFill>
                <a:srgbClr val="FFFFFF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171043" name="Rectangle 35"/>
          <p:cNvSpPr>
            <a:spLocks noChangeArrowheads="1"/>
          </p:cNvSpPr>
          <p:nvPr/>
        </p:nvSpPr>
        <p:spPr bwMode="auto">
          <a:xfrm>
            <a:off x="3252789" y="1768476"/>
            <a:ext cx="1285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30000"/>
              </a:spcBef>
              <a:buClr>
                <a:schemeClr val="tx2"/>
              </a:buClr>
              <a:buSzPct val="110000"/>
              <a:buChar char="•"/>
              <a:defRPr sz="3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2"/>
              </a:buClr>
              <a:buSzPct val="70000"/>
              <a:buFont typeface="Wingdings 2" panose="05020102010507070707" pitchFamily="18" charset="2"/>
              <a:buChar char="¡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en-US" sz="1800">
                <a:solidFill>
                  <a:srgbClr val="FFFFFF"/>
                </a:solidFill>
                <a:ea typeface="ＭＳ Ｐゴシック" panose="020B0600070205080204" pitchFamily="34" charset="-128"/>
              </a:rPr>
              <a:t>8</a:t>
            </a:r>
            <a:endParaRPr lang="en-GB" altLang="en-US" sz="3200" b="0">
              <a:solidFill>
                <a:srgbClr val="FFFFFF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171044" name="Rectangle 36"/>
          <p:cNvSpPr>
            <a:spLocks noChangeArrowheads="1"/>
          </p:cNvSpPr>
          <p:nvPr/>
        </p:nvSpPr>
        <p:spPr bwMode="auto">
          <a:xfrm>
            <a:off x="1960564" y="1328739"/>
            <a:ext cx="2571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30000"/>
              </a:spcBef>
              <a:buClr>
                <a:schemeClr val="tx2"/>
              </a:buClr>
              <a:buSzPct val="110000"/>
              <a:buChar char="•"/>
              <a:defRPr sz="3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2"/>
              </a:buClr>
              <a:buSzPct val="70000"/>
              <a:buFont typeface="Wingdings 2" panose="05020102010507070707" pitchFamily="18" charset="2"/>
              <a:buChar char="¡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en-US" sz="1800">
                <a:solidFill>
                  <a:srgbClr val="FFFFFF"/>
                </a:solidFill>
                <a:ea typeface="ＭＳ Ｐゴシック" panose="020B0600070205080204" pitchFamily="34" charset="-128"/>
              </a:rPr>
              <a:t>10</a:t>
            </a:r>
            <a:endParaRPr lang="en-GB" altLang="en-US" sz="3200" b="0">
              <a:solidFill>
                <a:srgbClr val="FFFFFF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171045" name="Rectangle 37"/>
          <p:cNvSpPr>
            <a:spLocks noChangeArrowheads="1"/>
          </p:cNvSpPr>
          <p:nvPr/>
        </p:nvSpPr>
        <p:spPr bwMode="auto">
          <a:xfrm>
            <a:off x="3511550" y="4673601"/>
            <a:ext cx="1285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30000"/>
              </a:spcBef>
              <a:buClr>
                <a:schemeClr val="tx2"/>
              </a:buClr>
              <a:buSzPct val="110000"/>
              <a:buChar char="•"/>
              <a:defRPr sz="3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2"/>
              </a:buClr>
              <a:buSzPct val="70000"/>
              <a:buFont typeface="Wingdings 2" panose="05020102010507070707" pitchFamily="18" charset="2"/>
              <a:buChar char="¡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en-US" sz="1800">
                <a:solidFill>
                  <a:srgbClr val="FFFFFF"/>
                </a:solidFill>
                <a:ea typeface="ＭＳ Ｐゴシック" panose="020B0600070205080204" pitchFamily="34" charset="-128"/>
              </a:rPr>
              <a:t>0</a:t>
            </a:r>
            <a:endParaRPr lang="en-GB" altLang="en-US" sz="3200" b="0">
              <a:solidFill>
                <a:srgbClr val="FFFFFF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171046" name="Rectangle 38"/>
          <p:cNvSpPr>
            <a:spLocks noChangeArrowheads="1"/>
          </p:cNvSpPr>
          <p:nvPr/>
        </p:nvSpPr>
        <p:spPr bwMode="auto">
          <a:xfrm>
            <a:off x="4470401" y="4673601"/>
            <a:ext cx="2571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30000"/>
              </a:spcBef>
              <a:buClr>
                <a:schemeClr val="tx2"/>
              </a:buClr>
              <a:buSzPct val="110000"/>
              <a:buChar char="•"/>
              <a:defRPr sz="3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2"/>
              </a:buClr>
              <a:buSzPct val="70000"/>
              <a:buFont typeface="Wingdings 2" panose="05020102010507070707" pitchFamily="18" charset="2"/>
              <a:buChar char="¡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en-US" sz="1800">
                <a:solidFill>
                  <a:srgbClr val="FFFFFF"/>
                </a:solidFill>
                <a:ea typeface="ＭＳ Ｐゴシック" panose="020B0600070205080204" pitchFamily="34" charset="-128"/>
              </a:rPr>
              <a:t>60</a:t>
            </a:r>
            <a:endParaRPr lang="en-GB" altLang="en-US" sz="3200" b="0">
              <a:solidFill>
                <a:srgbClr val="FFFFFF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171047" name="Rectangle 39"/>
          <p:cNvSpPr>
            <a:spLocks noChangeArrowheads="1"/>
          </p:cNvSpPr>
          <p:nvPr/>
        </p:nvSpPr>
        <p:spPr bwMode="auto">
          <a:xfrm>
            <a:off x="5448301" y="4673601"/>
            <a:ext cx="3841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30000"/>
              </a:spcBef>
              <a:buClr>
                <a:schemeClr val="tx2"/>
              </a:buClr>
              <a:buSzPct val="110000"/>
              <a:buChar char="•"/>
              <a:defRPr sz="3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2"/>
              </a:buClr>
              <a:buSzPct val="70000"/>
              <a:buFont typeface="Wingdings 2" panose="05020102010507070707" pitchFamily="18" charset="2"/>
              <a:buChar char="¡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en-US" sz="1800">
                <a:solidFill>
                  <a:srgbClr val="FFFFFF"/>
                </a:solidFill>
                <a:ea typeface="ＭＳ Ｐゴシック" panose="020B0600070205080204" pitchFamily="34" charset="-128"/>
              </a:rPr>
              <a:t>120</a:t>
            </a:r>
            <a:endParaRPr lang="en-GB" altLang="en-US" sz="3200" b="0">
              <a:solidFill>
                <a:srgbClr val="FFFFFF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171048" name="Rectangle 40"/>
          <p:cNvSpPr>
            <a:spLocks noChangeArrowheads="1"/>
          </p:cNvSpPr>
          <p:nvPr/>
        </p:nvSpPr>
        <p:spPr bwMode="auto">
          <a:xfrm>
            <a:off x="6475414" y="4673601"/>
            <a:ext cx="3841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30000"/>
              </a:spcBef>
              <a:buClr>
                <a:schemeClr val="tx2"/>
              </a:buClr>
              <a:buSzPct val="110000"/>
              <a:buChar char="•"/>
              <a:defRPr sz="3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2"/>
              </a:buClr>
              <a:buSzPct val="70000"/>
              <a:buFont typeface="Wingdings 2" panose="05020102010507070707" pitchFamily="18" charset="2"/>
              <a:buChar char="¡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en-US" sz="1800">
                <a:solidFill>
                  <a:srgbClr val="FFFFFF"/>
                </a:solidFill>
                <a:ea typeface="ＭＳ Ｐゴシック" panose="020B0600070205080204" pitchFamily="34" charset="-128"/>
              </a:rPr>
              <a:t>180</a:t>
            </a:r>
            <a:endParaRPr lang="en-GB" altLang="en-US" sz="3200" b="0">
              <a:solidFill>
                <a:srgbClr val="FFFFFF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171049" name="Rectangle 41"/>
          <p:cNvSpPr>
            <a:spLocks noChangeArrowheads="1"/>
          </p:cNvSpPr>
          <p:nvPr/>
        </p:nvSpPr>
        <p:spPr bwMode="auto">
          <a:xfrm>
            <a:off x="7500939" y="4673601"/>
            <a:ext cx="3841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30000"/>
              </a:spcBef>
              <a:buClr>
                <a:schemeClr val="tx2"/>
              </a:buClr>
              <a:buSzPct val="110000"/>
              <a:buChar char="•"/>
              <a:defRPr sz="3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2"/>
              </a:buClr>
              <a:buSzPct val="70000"/>
              <a:buFont typeface="Wingdings 2" panose="05020102010507070707" pitchFamily="18" charset="2"/>
              <a:buChar char="¡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en-US" sz="1800">
                <a:solidFill>
                  <a:srgbClr val="FFFFFF"/>
                </a:solidFill>
                <a:ea typeface="ＭＳ Ｐゴシック" panose="020B0600070205080204" pitchFamily="34" charset="-128"/>
              </a:rPr>
              <a:t>240</a:t>
            </a:r>
            <a:endParaRPr lang="en-GB" altLang="en-US" sz="3200" b="0">
              <a:solidFill>
                <a:srgbClr val="FFFFFF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171050" name="Rectangle 42"/>
          <p:cNvSpPr>
            <a:spLocks noChangeArrowheads="1"/>
          </p:cNvSpPr>
          <p:nvPr/>
        </p:nvSpPr>
        <p:spPr bwMode="auto">
          <a:xfrm>
            <a:off x="8535989" y="4673601"/>
            <a:ext cx="3841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30000"/>
              </a:spcBef>
              <a:buClr>
                <a:schemeClr val="tx2"/>
              </a:buClr>
              <a:buSzPct val="110000"/>
              <a:buChar char="•"/>
              <a:defRPr sz="3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2"/>
              </a:buClr>
              <a:buSzPct val="70000"/>
              <a:buFont typeface="Wingdings 2" panose="05020102010507070707" pitchFamily="18" charset="2"/>
              <a:buChar char="¡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en-US" sz="1800">
                <a:solidFill>
                  <a:srgbClr val="FFFFFF"/>
                </a:solidFill>
                <a:ea typeface="ＭＳ Ｐゴシック" panose="020B0600070205080204" pitchFamily="34" charset="-128"/>
              </a:rPr>
              <a:t>300</a:t>
            </a:r>
            <a:endParaRPr lang="en-GB" altLang="en-US" sz="3200" b="0">
              <a:solidFill>
                <a:srgbClr val="FFFFFF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171051" name="Rectangle 43"/>
          <p:cNvSpPr>
            <a:spLocks noChangeArrowheads="1"/>
          </p:cNvSpPr>
          <p:nvPr/>
        </p:nvSpPr>
        <p:spPr bwMode="auto">
          <a:xfrm>
            <a:off x="9563101" y="4673601"/>
            <a:ext cx="3841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30000"/>
              </a:spcBef>
              <a:buClr>
                <a:schemeClr val="tx2"/>
              </a:buClr>
              <a:buSzPct val="110000"/>
              <a:buChar char="•"/>
              <a:defRPr sz="3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2"/>
              </a:buClr>
              <a:buSzPct val="70000"/>
              <a:buFont typeface="Wingdings 2" panose="05020102010507070707" pitchFamily="18" charset="2"/>
              <a:buChar char="¡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en-US" sz="1800">
                <a:solidFill>
                  <a:srgbClr val="FFFFFF"/>
                </a:solidFill>
                <a:ea typeface="ＭＳ Ｐゴシック" panose="020B0600070205080204" pitchFamily="34" charset="-128"/>
              </a:rPr>
              <a:t>360</a:t>
            </a:r>
            <a:endParaRPr lang="en-GB" altLang="en-US" sz="3200" b="0">
              <a:solidFill>
                <a:srgbClr val="FFFFFF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171052" name="Text Box 1327"/>
          <p:cNvSpPr txBox="1">
            <a:spLocks noChangeArrowheads="1"/>
          </p:cNvSpPr>
          <p:nvPr/>
        </p:nvSpPr>
        <p:spPr bwMode="auto">
          <a:xfrm>
            <a:off x="393700" y="890589"/>
            <a:ext cx="132873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chemeClr val="tx2"/>
              </a:buClr>
              <a:buSzPct val="110000"/>
              <a:buChar char="•"/>
              <a:defRPr sz="3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2"/>
              </a:buClr>
              <a:buSzPct val="70000"/>
              <a:buFont typeface="Wingdings 2" panose="05020102010507070707" pitchFamily="18" charset="2"/>
              <a:buChar char="¡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en-US" sz="2000" dirty="0">
                <a:solidFill>
                  <a:srgbClr val="FFFFFF"/>
                </a:solidFill>
                <a:ea typeface="ＭＳ Ｐゴシック" panose="020B0600070205080204" pitchFamily="34" charset="-128"/>
              </a:rPr>
              <a:t>Non-Invasive</a:t>
            </a:r>
          </a:p>
        </p:txBody>
      </p:sp>
      <p:pic>
        <p:nvPicPr>
          <p:cNvPr id="171053" name="Picture 292" descr="PLATO_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26" y="244476"/>
            <a:ext cx="1946275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1054" name="Text Box 46"/>
          <p:cNvSpPr txBox="1">
            <a:spLocks noChangeArrowheads="1"/>
          </p:cNvSpPr>
          <p:nvPr/>
        </p:nvSpPr>
        <p:spPr bwMode="auto">
          <a:xfrm>
            <a:off x="4859339" y="3752851"/>
            <a:ext cx="16160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chemeClr val="tx2"/>
              </a:buClr>
              <a:buSzPct val="110000"/>
              <a:buChar char="•"/>
              <a:defRPr sz="3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2"/>
              </a:buClr>
              <a:buSzPct val="70000"/>
              <a:buFont typeface="Wingdings 2" panose="05020102010507070707" pitchFamily="18" charset="2"/>
              <a:buChar char="¡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en-US" sz="2000" b="0">
                <a:solidFill>
                  <a:srgbClr val="FFFFFF"/>
                </a:solidFill>
                <a:ea typeface="ＭＳ Ｐゴシック" panose="020B0600070205080204" pitchFamily="34" charset="-128"/>
              </a:rPr>
              <a:t>N=13408</a:t>
            </a:r>
          </a:p>
        </p:txBody>
      </p:sp>
      <p:grpSp>
        <p:nvGrpSpPr>
          <p:cNvPr id="73785" name="Group 57"/>
          <p:cNvGrpSpPr>
            <a:grpSpLocks/>
          </p:cNvGrpSpPr>
          <p:nvPr/>
        </p:nvGrpSpPr>
        <p:grpSpPr bwMode="auto">
          <a:xfrm>
            <a:off x="3570288" y="1233488"/>
            <a:ext cx="6850062" cy="3219450"/>
            <a:chOff x="1289" y="777"/>
            <a:chExt cx="4315" cy="2028"/>
          </a:xfrm>
        </p:grpSpPr>
        <p:grpSp>
          <p:nvGrpSpPr>
            <p:cNvPr id="171056" name="Group 56"/>
            <p:cNvGrpSpPr>
              <a:grpSpLocks/>
            </p:cNvGrpSpPr>
            <p:nvPr/>
          </p:nvGrpSpPr>
          <p:grpSpPr bwMode="auto">
            <a:xfrm>
              <a:off x="1289" y="1027"/>
              <a:ext cx="4315" cy="1778"/>
              <a:chOff x="1289" y="1027"/>
              <a:chExt cx="4315" cy="1778"/>
            </a:xfrm>
          </p:grpSpPr>
          <p:sp>
            <p:nvSpPr>
              <p:cNvPr id="171058" name="Text Box 49"/>
              <p:cNvSpPr txBox="1">
                <a:spLocks noChangeArrowheads="1"/>
              </p:cNvSpPr>
              <p:nvPr/>
            </p:nvSpPr>
            <p:spPr bwMode="auto">
              <a:xfrm>
                <a:off x="1960" y="1027"/>
                <a:ext cx="1864" cy="36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hlink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30000"/>
                  </a:spcBef>
                  <a:buClr>
                    <a:schemeClr val="tx2"/>
                  </a:buClr>
                  <a:buSzPct val="110000"/>
                  <a:buChar char="•"/>
                  <a:defRPr sz="3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buClr>
                    <a:schemeClr val="tx2"/>
                  </a:buClr>
                  <a:buSzPct val="70000"/>
                  <a:buFont typeface="Wingdings 2" panose="05020102010507070707" pitchFamily="18" charset="2"/>
                  <a:buChar char="¡"/>
                  <a:defRPr sz="28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buChar char="–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buChar char="»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buChar char="»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buChar char="»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buChar char="»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buChar char="»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lang="en-US" altLang="en-US" sz="1600">
                    <a:solidFill>
                      <a:srgbClr val="FFFFFF"/>
                    </a:solidFill>
                    <a:ea typeface="ＭＳ Ｐゴシック" panose="020B0600070205080204" pitchFamily="34" charset="-128"/>
                  </a:rPr>
                  <a:t>Non-invasive</a:t>
                </a:r>
                <a:br>
                  <a:rPr lang="en-US" altLang="en-US" sz="1600">
                    <a:solidFill>
                      <a:srgbClr val="FFFFFF"/>
                    </a:solidFill>
                    <a:ea typeface="ＭＳ Ｐゴシック" panose="020B0600070205080204" pitchFamily="34" charset="-128"/>
                  </a:rPr>
                </a:br>
                <a:r>
                  <a:rPr lang="en-US" altLang="en-US" sz="1600">
                    <a:solidFill>
                      <a:srgbClr val="FFFFFF"/>
                    </a:solidFill>
                    <a:ea typeface="ＭＳ Ｐゴシック" panose="020B0600070205080204" pitchFamily="34" charset="-128"/>
                  </a:rPr>
                  <a:t>HR, 0.75, 95% CI: (0.61</a:t>
                </a:r>
                <a:r>
                  <a:rPr lang="en-US" altLang="en-US" sz="1600">
                    <a:solidFill>
                      <a:srgbClr val="FFFFFF"/>
                    </a:solidFill>
                    <a:ea typeface="ＭＳ Ｐゴシック" panose="020B0600070205080204" pitchFamily="34" charset="-128"/>
                    <a:cs typeface="Arial" panose="020B0604020202020204" pitchFamily="34" charset="0"/>
                  </a:rPr>
                  <a:t>–</a:t>
                </a:r>
                <a:r>
                  <a:rPr lang="en-US" altLang="en-US" sz="1600">
                    <a:solidFill>
                      <a:srgbClr val="FFFFFF"/>
                    </a:solidFill>
                    <a:ea typeface="ＭＳ Ｐゴシック" panose="020B0600070205080204" pitchFamily="34" charset="-128"/>
                  </a:rPr>
                  <a:t>0.93)</a:t>
                </a:r>
              </a:p>
            </p:txBody>
          </p:sp>
          <p:sp>
            <p:nvSpPr>
              <p:cNvPr id="171059" name="Freeform 50"/>
              <p:cNvSpPr>
                <a:spLocks/>
              </p:cNvSpPr>
              <p:nvPr/>
            </p:nvSpPr>
            <p:spPr bwMode="auto">
              <a:xfrm>
                <a:off x="1289" y="1585"/>
                <a:ext cx="3890" cy="1220"/>
              </a:xfrm>
              <a:custGeom>
                <a:avLst/>
                <a:gdLst>
                  <a:gd name="T0" fmla="*/ 2147483646 w 644"/>
                  <a:gd name="T1" fmla="*/ 2147483646 h 202"/>
                  <a:gd name="T2" fmla="*/ 2147483646 w 644"/>
                  <a:gd name="T3" fmla="*/ 2147483646 h 202"/>
                  <a:gd name="T4" fmla="*/ 2147483646 w 644"/>
                  <a:gd name="T5" fmla="*/ 2147483646 h 202"/>
                  <a:gd name="T6" fmla="*/ 2147483646 w 644"/>
                  <a:gd name="T7" fmla="*/ 2147483646 h 202"/>
                  <a:gd name="T8" fmla="*/ 2147483646 w 644"/>
                  <a:gd name="T9" fmla="*/ 2147483646 h 202"/>
                  <a:gd name="T10" fmla="*/ 2147483646 w 644"/>
                  <a:gd name="T11" fmla="*/ 2147483646 h 202"/>
                  <a:gd name="T12" fmla="*/ 2147483646 w 644"/>
                  <a:gd name="T13" fmla="*/ 2147483646 h 202"/>
                  <a:gd name="T14" fmla="*/ 2147483646 w 644"/>
                  <a:gd name="T15" fmla="*/ 2147483646 h 202"/>
                  <a:gd name="T16" fmla="*/ 2147483646 w 644"/>
                  <a:gd name="T17" fmla="*/ 2147483646 h 202"/>
                  <a:gd name="T18" fmla="*/ 2147483646 w 644"/>
                  <a:gd name="T19" fmla="*/ 2147483646 h 202"/>
                  <a:gd name="T20" fmla="*/ 2147483646 w 644"/>
                  <a:gd name="T21" fmla="*/ 2147483646 h 202"/>
                  <a:gd name="T22" fmla="*/ 2147483646 w 644"/>
                  <a:gd name="T23" fmla="*/ 2147483646 h 202"/>
                  <a:gd name="T24" fmla="*/ 2147483646 w 644"/>
                  <a:gd name="T25" fmla="*/ 2147483646 h 202"/>
                  <a:gd name="T26" fmla="*/ 2147483646 w 644"/>
                  <a:gd name="T27" fmla="*/ 2147483646 h 202"/>
                  <a:gd name="T28" fmla="*/ 2147483646 w 644"/>
                  <a:gd name="T29" fmla="*/ 2147483646 h 202"/>
                  <a:gd name="T30" fmla="*/ 2147483646 w 644"/>
                  <a:gd name="T31" fmla="*/ 2147483646 h 202"/>
                  <a:gd name="T32" fmla="*/ 2147483646 w 644"/>
                  <a:gd name="T33" fmla="*/ 2147483646 h 202"/>
                  <a:gd name="T34" fmla="*/ 2147483646 w 644"/>
                  <a:gd name="T35" fmla="*/ 2147483646 h 202"/>
                  <a:gd name="T36" fmla="*/ 2147483646 w 644"/>
                  <a:gd name="T37" fmla="*/ 2147483646 h 202"/>
                  <a:gd name="T38" fmla="*/ 2147483646 w 644"/>
                  <a:gd name="T39" fmla="*/ 2147483646 h 202"/>
                  <a:gd name="T40" fmla="*/ 2147483646 w 644"/>
                  <a:gd name="T41" fmla="*/ 2147483646 h 202"/>
                  <a:gd name="T42" fmla="*/ 2147483646 w 644"/>
                  <a:gd name="T43" fmla="*/ 2147483646 h 202"/>
                  <a:gd name="T44" fmla="*/ 2147483646 w 644"/>
                  <a:gd name="T45" fmla="*/ 2147483646 h 202"/>
                  <a:gd name="T46" fmla="*/ 2147483646 w 644"/>
                  <a:gd name="T47" fmla="*/ 2147483646 h 202"/>
                  <a:gd name="T48" fmla="*/ 2147483646 w 644"/>
                  <a:gd name="T49" fmla="*/ 2147483646 h 202"/>
                  <a:gd name="T50" fmla="*/ 2147483646 w 644"/>
                  <a:gd name="T51" fmla="*/ 2147483646 h 202"/>
                  <a:gd name="T52" fmla="*/ 2147483646 w 644"/>
                  <a:gd name="T53" fmla="*/ 2147483646 h 202"/>
                  <a:gd name="T54" fmla="*/ 2147483646 w 644"/>
                  <a:gd name="T55" fmla="*/ 2147483646 h 202"/>
                  <a:gd name="T56" fmla="*/ 2147483646 w 644"/>
                  <a:gd name="T57" fmla="*/ 2147483646 h 202"/>
                  <a:gd name="T58" fmla="*/ 2147483646 w 644"/>
                  <a:gd name="T59" fmla="*/ 2147483646 h 202"/>
                  <a:gd name="T60" fmla="*/ 2147483646 w 644"/>
                  <a:gd name="T61" fmla="*/ 2147483646 h 202"/>
                  <a:gd name="T62" fmla="*/ 2147483646 w 644"/>
                  <a:gd name="T63" fmla="*/ 2147483646 h 202"/>
                  <a:gd name="T64" fmla="*/ 2147483646 w 644"/>
                  <a:gd name="T65" fmla="*/ 2147483646 h 202"/>
                  <a:gd name="T66" fmla="*/ 2147483646 w 644"/>
                  <a:gd name="T67" fmla="*/ 2147483646 h 202"/>
                  <a:gd name="T68" fmla="*/ 2147483646 w 644"/>
                  <a:gd name="T69" fmla="*/ 2147483646 h 202"/>
                  <a:gd name="T70" fmla="*/ 2147483646 w 644"/>
                  <a:gd name="T71" fmla="*/ 2147483646 h 202"/>
                  <a:gd name="T72" fmla="*/ 2147483646 w 644"/>
                  <a:gd name="T73" fmla="*/ 2147483646 h 202"/>
                  <a:gd name="T74" fmla="*/ 2147483646 w 644"/>
                  <a:gd name="T75" fmla="*/ 2147483646 h 202"/>
                  <a:gd name="T76" fmla="*/ 2147483646 w 644"/>
                  <a:gd name="T77" fmla="*/ 2147483646 h 202"/>
                  <a:gd name="T78" fmla="*/ 2147483646 w 644"/>
                  <a:gd name="T79" fmla="*/ 2147483646 h 202"/>
                  <a:gd name="T80" fmla="*/ 2147483646 w 644"/>
                  <a:gd name="T81" fmla="*/ 2147483646 h 202"/>
                  <a:gd name="T82" fmla="*/ 2147483646 w 644"/>
                  <a:gd name="T83" fmla="*/ 2147483646 h 202"/>
                  <a:gd name="T84" fmla="*/ 2147483646 w 644"/>
                  <a:gd name="T85" fmla="*/ 2147483646 h 202"/>
                  <a:gd name="T86" fmla="*/ 2147483646 w 644"/>
                  <a:gd name="T87" fmla="*/ 2147483646 h 202"/>
                  <a:gd name="T88" fmla="*/ 2147483646 w 644"/>
                  <a:gd name="T89" fmla="*/ 2147483646 h 202"/>
                  <a:gd name="T90" fmla="*/ 2147483646 w 644"/>
                  <a:gd name="T91" fmla="*/ 2147483646 h 202"/>
                  <a:gd name="T92" fmla="*/ 2147483646 w 644"/>
                  <a:gd name="T93" fmla="*/ 2147483646 h 202"/>
                  <a:gd name="T94" fmla="*/ 2147483646 w 644"/>
                  <a:gd name="T95" fmla="*/ 2147483646 h 202"/>
                  <a:gd name="T96" fmla="*/ 2147483646 w 644"/>
                  <a:gd name="T97" fmla="*/ 2147483646 h 202"/>
                  <a:gd name="T98" fmla="*/ 2147483646 w 644"/>
                  <a:gd name="T99" fmla="*/ 2147483646 h 202"/>
                  <a:gd name="T100" fmla="*/ 2147483646 w 644"/>
                  <a:gd name="T101" fmla="*/ 2147483646 h 202"/>
                  <a:gd name="T102" fmla="*/ 2147483646 w 644"/>
                  <a:gd name="T103" fmla="*/ 2147483646 h 202"/>
                  <a:gd name="T104" fmla="*/ 2147483646 w 644"/>
                  <a:gd name="T105" fmla="*/ 2147483646 h 202"/>
                  <a:gd name="T106" fmla="*/ 2147483646 w 644"/>
                  <a:gd name="T107" fmla="*/ 2147483646 h 202"/>
                  <a:gd name="T108" fmla="*/ 2147483646 w 644"/>
                  <a:gd name="T109" fmla="*/ 2147483646 h 202"/>
                  <a:gd name="T110" fmla="*/ 2147483646 w 644"/>
                  <a:gd name="T111" fmla="*/ 2147483646 h 202"/>
                  <a:gd name="T112" fmla="*/ 2147483646 w 644"/>
                  <a:gd name="T113" fmla="*/ 2147483646 h 202"/>
                  <a:gd name="T114" fmla="*/ 2147483646 w 644"/>
                  <a:gd name="T115" fmla="*/ 2147483646 h 202"/>
                  <a:gd name="T116" fmla="*/ 2147483646 w 644"/>
                  <a:gd name="T117" fmla="*/ 0 h 202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644" h="202">
                    <a:moveTo>
                      <a:pt x="0" y="202"/>
                    </a:moveTo>
                    <a:lnTo>
                      <a:pt x="0" y="202"/>
                    </a:lnTo>
                    <a:lnTo>
                      <a:pt x="2" y="202"/>
                    </a:lnTo>
                    <a:lnTo>
                      <a:pt x="2" y="201"/>
                    </a:lnTo>
                    <a:lnTo>
                      <a:pt x="2" y="199"/>
                    </a:lnTo>
                    <a:lnTo>
                      <a:pt x="3" y="199"/>
                    </a:lnTo>
                    <a:lnTo>
                      <a:pt x="3" y="198"/>
                    </a:lnTo>
                    <a:lnTo>
                      <a:pt x="3" y="197"/>
                    </a:lnTo>
                    <a:lnTo>
                      <a:pt x="3" y="196"/>
                    </a:lnTo>
                    <a:lnTo>
                      <a:pt x="3" y="194"/>
                    </a:lnTo>
                    <a:lnTo>
                      <a:pt x="4" y="194"/>
                    </a:lnTo>
                    <a:lnTo>
                      <a:pt x="4" y="193"/>
                    </a:lnTo>
                    <a:lnTo>
                      <a:pt x="5" y="193"/>
                    </a:lnTo>
                    <a:lnTo>
                      <a:pt x="5" y="192"/>
                    </a:lnTo>
                    <a:lnTo>
                      <a:pt x="5" y="190"/>
                    </a:lnTo>
                    <a:lnTo>
                      <a:pt x="5" y="189"/>
                    </a:lnTo>
                    <a:lnTo>
                      <a:pt x="6" y="189"/>
                    </a:lnTo>
                    <a:lnTo>
                      <a:pt x="6" y="188"/>
                    </a:lnTo>
                    <a:lnTo>
                      <a:pt x="6" y="187"/>
                    </a:lnTo>
                    <a:lnTo>
                      <a:pt x="6" y="185"/>
                    </a:lnTo>
                    <a:lnTo>
                      <a:pt x="7" y="185"/>
                    </a:lnTo>
                    <a:lnTo>
                      <a:pt x="7" y="184"/>
                    </a:lnTo>
                    <a:lnTo>
                      <a:pt x="8" y="184"/>
                    </a:lnTo>
                    <a:lnTo>
                      <a:pt x="8" y="183"/>
                    </a:lnTo>
                    <a:lnTo>
                      <a:pt x="8" y="181"/>
                    </a:lnTo>
                    <a:lnTo>
                      <a:pt x="9" y="181"/>
                    </a:lnTo>
                    <a:lnTo>
                      <a:pt x="9" y="180"/>
                    </a:lnTo>
                    <a:lnTo>
                      <a:pt x="11" y="180"/>
                    </a:lnTo>
                    <a:lnTo>
                      <a:pt x="11" y="179"/>
                    </a:lnTo>
                    <a:lnTo>
                      <a:pt x="12" y="179"/>
                    </a:lnTo>
                    <a:lnTo>
                      <a:pt x="12" y="178"/>
                    </a:lnTo>
                    <a:lnTo>
                      <a:pt x="12" y="176"/>
                    </a:lnTo>
                    <a:lnTo>
                      <a:pt x="13" y="176"/>
                    </a:lnTo>
                    <a:lnTo>
                      <a:pt x="13" y="175"/>
                    </a:lnTo>
                    <a:lnTo>
                      <a:pt x="14" y="175"/>
                    </a:lnTo>
                    <a:lnTo>
                      <a:pt x="14" y="174"/>
                    </a:lnTo>
                    <a:lnTo>
                      <a:pt x="14" y="172"/>
                    </a:lnTo>
                    <a:lnTo>
                      <a:pt x="15" y="172"/>
                    </a:lnTo>
                    <a:lnTo>
                      <a:pt x="15" y="171"/>
                    </a:lnTo>
                    <a:lnTo>
                      <a:pt x="17" y="171"/>
                    </a:lnTo>
                    <a:lnTo>
                      <a:pt x="17" y="170"/>
                    </a:lnTo>
                    <a:lnTo>
                      <a:pt x="17" y="169"/>
                    </a:lnTo>
                    <a:lnTo>
                      <a:pt x="18" y="169"/>
                    </a:lnTo>
                    <a:lnTo>
                      <a:pt x="18" y="167"/>
                    </a:lnTo>
                    <a:lnTo>
                      <a:pt x="19" y="167"/>
                    </a:lnTo>
                    <a:lnTo>
                      <a:pt x="19" y="166"/>
                    </a:lnTo>
                    <a:lnTo>
                      <a:pt x="19" y="165"/>
                    </a:lnTo>
                    <a:lnTo>
                      <a:pt x="19" y="163"/>
                    </a:lnTo>
                    <a:lnTo>
                      <a:pt x="22" y="163"/>
                    </a:lnTo>
                    <a:lnTo>
                      <a:pt x="22" y="162"/>
                    </a:lnTo>
                    <a:lnTo>
                      <a:pt x="23" y="162"/>
                    </a:lnTo>
                    <a:lnTo>
                      <a:pt x="23" y="161"/>
                    </a:lnTo>
                    <a:lnTo>
                      <a:pt x="25" y="161"/>
                    </a:lnTo>
                    <a:lnTo>
                      <a:pt x="25" y="160"/>
                    </a:lnTo>
                    <a:lnTo>
                      <a:pt x="29" y="160"/>
                    </a:lnTo>
                    <a:lnTo>
                      <a:pt x="29" y="158"/>
                    </a:lnTo>
                    <a:lnTo>
                      <a:pt x="29" y="157"/>
                    </a:lnTo>
                    <a:lnTo>
                      <a:pt x="33" y="157"/>
                    </a:lnTo>
                    <a:lnTo>
                      <a:pt x="33" y="156"/>
                    </a:lnTo>
                    <a:lnTo>
                      <a:pt x="33" y="154"/>
                    </a:lnTo>
                    <a:lnTo>
                      <a:pt x="38" y="154"/>
                    </a:lnTo>
                    <a:lnTo>
                      <a:pt x="38" y="153"/>
                    </a:lnTo>
                    <a:lnTo>
                      <a:pt x="38" y="152"/>
                    </a:lnTo>
                    <a:lnTo>
                      <a:pt x="41" y="152"/>
                    </a:lnTo>
                    <a:lnTo>
                      <a:pt x="41" y="150"/>
                    </a:lnTo>
                    <a:lnTo>
                      <a:pt x="43" y="150"/>
                    </a:lnTo>
                    <a:lnTo>
                      <a:pt x="43" y="149"/>
                    </a:lnTo>
                    <a:lnTo>
                      <a:pt x="47" y="149"/>
                    </a:lnTo>
                    <a:lnTo>
                      <a:pt x="47" y="148"/>
                    </a:lnTo>
                    <a:lnTo>
                      <a:pt x="48" y="148"/>
                    </a:lnTo>
                    <a:lnTo>
                      <a:pt x="48" y="147"/>
                    </a:lnTo>
                    <a:lnTo>
                      <a:pt x="48" y="145"/>
                    </a:lnTo>
                    <a:lnTo>
                      <a:pt x="49" y="145"/>
                    </a:lnTo>
                    <a:lnTo>
                      <a:pt x="49" y="144"/>
                    </a:lnTo>
                    <a:lnTo>
                      <a:pt x="50" y="144"/>
                    </a:lnTo>
                    <a:lnTo>
                      <a:pt x="50" y="143"/>
                    </a:lnTo>
                    <a:lnTo>
                      <a:pt x="54" y="143"/>
                    </a:lnTo>
                    <a:lnTo>
                      <a:pt x="54" y="141"/>
                    </a:lnTo>
                    <a:lnTo>
                      <a:pt x="57" y="141"/>
                    </a:lnTo>
                    <a:lnTo>
                      <a:pt x="57" y="140"/>
                    </a:lnTo>
                    <a:lnTo>
                      <a:pt x="61" y="140"/>
                    </a:lnTo>
                    <a:lnTo>
                      <a:pt x="61" y="139"/>
                    </a:lnTo>
                    <a:lnTo>
                      <a:pt x="67" y="139"/>
                    </a:lnTo>
                    <a:lnTo>
                      <a:pt x="67" y="137"/>
                    </a:lnTo>
                    <a:lnTo>
                      <a:pt x="68" y="137"/>
                    </a:lnTo>
                    <a:lnTo>
                      <a:pt x="68" y="136"/>
                    </a:lnTo>
                    <a:lnTo>
                      <a:pt x="69" y="136"/>
                    </a:lnTo>
                    <a:lnTo>
                      <a:pt x="69" y="135"/>
                    </a:lnTo>
                    <a:lnTo>
                      <a:pt x="70" y="135"/>
                    </a:lnTo>
                    <a:lnTo>
                      <a:pt x="70" y="134"/>
                    </a:lnTo>
                    <a:lnTo>
                      <a:pt x="70" y="132"/>
                    </a:lnTo>
                    <a:lnTo>
                      <a:pt x="72" y="132"/>
                    </a:lnTo>
                    <a:lnTo>
                      <a:pt x="72" y="131"/>
                    </a:lnTo>
                    <a:lnTo>
                      <a:pt x="76" y="131"/>
                    </a:lnTo>
                    <a:lnTo>
                      <a:pt x="76" y="130"/>
                    </a:lnTo>
                    <a:lnTo>
                      <a:pt x="78" y="130"/>
                    </a:lnTo>
                    <a:lnTo>
                      <a:pt x="78" y="128"/>
                    </a:lnTo>
                    <a:lnTo>
                      <a:pt x="78" y="127"/>
                    </a:lnTo>
                    <a:lnTo>
                      <a:pt x="82" y="127"/>
                    </a:lnTo>
                    <a:lnTo>
                      <a:pt x="82" y="126"/>
                    </a:lnTo>
                    <a:lnTo>
                      <a:pt x="87" y="126"/>
                    </a:lnTo>
                    <a:lnTo>
                      <a:pt x="87" y="124"/>
                    </a:lnTo>
                    <a:lnTo>
                      <a:pt x="88" y="124"/>
                    </a:lnTo>
                    <a:lnTo>
                      <a:pt x="88" y="123"/>
                    </a:lnTo>
                    <a:lnTo>
                      <a:pt x="94" y="123"/>
                    </a:lnTo>
                    <a:lnTo>
                      <a:pt x="94" y="122"/>
                    </a:lnTo>
                    <a:lnTo>
                      <a:pt x="94" y="121"/>
                    </a:lnTo>
                    <a:lnTo>
                      <a:pt x="96" y="121"/>
                    </a:lnTo>
                    <a:lnTo>
                      <a:pt x="96" y="119"/>
                    </a:lnTo>
                    <a:lnTo>
                      <a:pt x="96" y="118"/>
                    </a:lnTo>
                    <a:lnTo>
                      <a:pt x="97" y="118"/>
                    </a:lnTo>
                    <a:lnTo>
                      <a:pt x="97" y="117"/>
                    </a:lnTo>
                    <a:lnTo>
                      <a:pt x="97" y="115"/>
                    </a:lnTo>
                    <a:lnTo>
                      <a:pt x="106" y="115"/>
                    </a:lnTo>
                    <a:lnTo>
                      <a:pt x="106" y="114"/>
                    </a:lnTo>
                    <a:lnTo>
                      <a:pt x="109" y="114"/>
                    </a:lnTo>
                    <a:lnTo>
                      <a:pt x="109" y="113"/>
                    </a:lnTo>
                    <a:lnTo>
                      <a:pt x="114" y="113"/>
                    </a:lnTo>
                    <a:lnTo>
                      <a:pt x="114" y="111"/>
                    </a:lnTo>
                    <a:lnTo>
                      <a:pt x="115" y="111"/>
                    </a:lnTo>
                    <a:lnTo>
                      <a:pt x="115" y="110"/>
                    </a:lnTo>
                    <a:lnTo>
                      <a:pt x="129" y="110"/>
                    </a:lnTo>
                    <a:lnTo>
                      <a:pt x="129" y="109"/>
                    </a:lnTo>
                    <a:lnTo>
                      <a:pt x="133" y="109"/>
                    </a:lnTo>
                    <a:lnTo>
                      <a:pt x="133" y="107"/>
                    </a:lnTo>
                    <a:lnTo>
                      <a:pt x="134" y="107"/>
                    </a:lnTo>
                    <a:lnTo>
                      <a:pt x="134" y="106"/>
                    </a:lnTo>
                    <a:lnTo>
                      <a:pt x="139" y="106"/>
                    </a:lnTo>
                    <a:lnTo>
                      <a:pt x="139" y="105"/>
                    </a:lnTo>
                    <a:lnTo>
                      <a:pt x="140" y="105"/>
                    </a:lnTo>
                    <a:lnTo>
                      <a:pt x="140" y="104"/>
                    </a:lnTo>
                    <a:lnTo>
                      <a:pt x="141" y="104"/>
                    </a:lnTo>
                    <a:lnTo>
                      <a:pt x="141" y="102"/>
                    </a:lnTo>
                    <a:lnTo>
                      <a:pt x="149" y="102"/>
                    </a:lnTo>
                    <a:lnTo>
                      <a:pt x="149" y="101"/>
                    </a:lnTo>
                    <a:lnTo>
                      <a:pt x="153" y="101"/>
                    </a:lnTo>
                    <a:lnTo>
                      <a:pt x="153" y="100"/>
                    </a:lnTo>
                    <a:lnTo>
                      <a:pt x="158" y="100"/>
                    </a:lnTo>
                    <a:lnTo>
                      <a:pt x="158" y="98"/>
                    </a:lnTo>
                    <a:lnTo>
                      <a:pt x="164" y="98"/>
                    </a:lnTo>
                    <a:lnTo>
                      <a:pt x="164" y="97"/>
                    </a:lnTo>
                    <a:lnTo>
                      <a:pt x="167" y="97"/>
                    </a:lnTo>
                    <a:lnTo>
                      <a:pt x="167" y="96"/>
                    </a:lnTo>
                    <a:lnTo>
                      <a:pt x="168" y="96"/>
                    </a:lnTo>
                    <a:lnTo>
                      <a:pt x="168" y="94"/>
                    </a:lnTo>
                    <a:lnTo>
                      <a:pt x="175" y="94"/>
                    </a:lnTo>
                    <a:lnTo>
                      <a:pt x="175" y="93"/>
                    </a:lnTo>
                    <a:lnTo>
                      <a:pt x="182" y="93"/>
                    </a:lnTo>
                    <a:lnTo>
                      <a:pt x="182" y="92"/>
                    </a:lnTo>
                    <a:lnTo>
                      <a:pt x="183" y="92"/>
                    </a:lnTo>
                    <a:lnTo>
                      <a:pt x="183" y="90"/>
                    </a:lnTo>
                    <a:lnTo>
                      <a:pt x="183" y="89"/>
                    </a:lnTo>
                    <a:lnTo>
                      <a:pt x="186" y="89"/>
                    </a:lnTo>
                    <a:lnTo>
                      <a:pt x="186" y="88"/>
                    </a:lnTo>
                    <a:lnTo>
                      <a:pt x="186" y="87"/>
                    </a:lnTo>
                    <a:lnTo>
                      <a:pt x="189" y="87"/>
                    </a:lnTo>
                    <a:lnTo>
                      <a:pt x="189" y="85"/>
                    </a:lnTo>
                    <a:lnTo>
                      <a:pt x="190" y="85"/>
                    </a:lnTo>
                    <a:lnTo>
                      <a:pt x="190" y="84"/>
                    </a:lnTo>
                    <a:lnTo>
                      <a:pt x="206" y="84"/>
                    </a:lnTo>
                    <a:lnTo>
                      <a:pt x="206" y="83"/>
                    </a:lnTo>
                    <a:lnTo>
                      <a:pt x="208" y="83"/>
                    </a:lnTo>
                    <a:lnTo>
                      <a:pt x="208" y="81"/>
                    </a:lnTo>
                    <a:lnTo>
                      <a:pt x="217" y="81"/>
                    </a:lnTo>
                    <a:lnTo>
                      <a:pt x="217" y="80"/>
                    </a:lnTo>
                    <a:lnTo>
                      <a:pt x="220" y="80"/>
                    </a:lnTo>
                    <a:lnTo>
                      <a:pt x="220" y="79"/>
                    </a:lnTo>
                    <a:lnTo>
                      <a:pt x="222" y="79"/>
                    </a:lnTo>
                    <a:lnTo>
                      <a:pt x="222" y="77"/>
                    </a:lnTo>
                    <a:lnTo>
                      <a:pt x="225" y="77"/>
                    </a:lnTo>
                    <a:lnTo>
                      <a:pt x="225" y="76"/>
                    </a:lnTo>
                    <a:lnTo>
                      <a:pt x="225" y="75"/>
                    </a:lnTo>
                    <a:lnTo>
                      <a:pt x="228" y="75"/>
                    </a:lnTo>
                    <a:lnTo>
                      <a:pt x="228" y="73"/>
                    </a:lnTo>
                    <a:lnTo>
                      <a:pt x="237" y="73"/>
                    </a:lnTo>
                    <a:lnTo>
                      <a:pt x="237" y="72"/>
                    </a:lnTo>
                    <a:lnTo>
                      <a:pt x="239" y="72"/>
                    </a:lnTo>
                    <a:lnTo>
                      <a:pt x="239" y="71"/>
                    </a:lnTo>
                    <a:lnTo>
                      <a:pt x="246" y="71"/>
                    </a:lnTo>
                    <a:lnTo>
                      <a:pt x="246" y="69"/>
                    </a:lnTo>
                    <a:lnTo>
                      <a:pt x="251" y="69"/>
                    </a:lnTo>
                    <a:lnTo>
                      <a:pt x="251" y="68"/>
                    </a:lnTo>
                    <a:lnTo>
                      <a:pt x="256" y="68"/>
                    </a:lnTo>
                    <a:lnTo>
                      <a:pt x="256" y="67"/>
                    </a:lnTo>
                    <a:lnTo>
                      <a:pt x="259" y="67"/>
                    </a:lnTo>
                    <a:lnTo>
                      <a:pt x="259" y="66"/>
                    </a:lnTo>
                    <a:lnTo>
                      <a:pt x="261" y="66"/>
                    </a:lnTo>
                    <a:lnTo>
                      <a:pt x="261" y="64"/>
                    </a:lnTo>
                    <a:lnTo>
                      <a:pt x="266" y="64"/>
                    </a:lnTo>
                    <a:lnTo>
                      <a:pt x="266" y="63"/>
                    </a:lnTo>
                    <a:lnTo>
                      <a:pt x="269" y="63"/>
                    </a:lnTo>
                    <a:lnTo>
                      <a:pt x="269" y="62"/>
                    </a:lnTo>
                    <a:lnTo>
                      <a:pt x="275" y="62"/>
                    </a:lnTo>
                    <a:lnTo>
                      <a:pt x="275" y="60"/>
                    </a:lnTo>
                    <a:lnTo>
                      <a:pt x="293" y="60"/>
                    </a:lnTo>
                    <a:lnTo>
                      <a:pt x="293" y="59"/>
                    </a:lnTo>
                    <a:lnTo>
                      <a:pt x="302" y="59"/>
                    </a:lnTo>
                    <a:lnTo>
                      <a:pt x="302" y="58"/>
                    </a:lnTo>
                    <a:lnTo>
                      <a:pt x="303" y="58"/>
                    </a:lnTo>
                    <a:lnTo>
                      <a:pt x="303" y="56"/>
                    </a:lnTo>
                    <a:lnTo>
                      <a:pt x="309" y="56"/>
                    </a:lnTo>
                    <a:lnTo>
                      <a:pt x="309" y="55"/>
                    </a:lnTo>
                    <a:lnTo>
                      <a:pt x="309" y="54"/>
                    </a:lnTo>
                    <a:lnTo>
                      <a:pt x="311" y="54"/>
                    </a:lnTo>
                    <a:lnTo>
                      <a:pt x="311" y="52"/>
                    </a:lnTo>
                    <a:lnTo>
                      <a:pt x="324" y="52"/>
                    </a:lnTo>
                    <a:lnTo>
                      <a:pt x="324" y="51"/>
                    </a:lnTo>
                    <a:lnTo>
                      <a:pt x="338" y="51"/>
                    </a:lnTo>
                    <a:lnTo>
                      <a:pt x="338" y="50"/>
                    </a:lnTo>
                    <a:lnTo>
                      <a:pt x="348" y="50"/>
                    </a:lnTo>
                    <a:lnTo>
                      <a:pt x="348" y="48"/>
                    </a:lnTo>
                    <a:lnTo>
                      <a:pt x="358" y="48"/>
                    </a:lnTo>
                    <a:lnTo>
                      <a:pt x="358" y="47"/>
                    </a:lnTo>
                    <a:lnTo>
                      <a:pt x="361" y="47"/>
                    </a:lnTo>
                    <a:lnTo>
                      <a:pt x="361" y="45"/>
                    </a:lnTo>
                    <a:lnTo>
                      <a:pt x="362" y="45"/>
                    </a:lnTo>
                    <a:lnTo>
                      <a:pt x="362" y="44"/>
                    </a:lnTo>
                    <a:lnTo>
                      <a:pt x="366" y="44"/>
                    </a:lnTo>
                    <a:lnTo>
                      <a:pt x="366" y="42"/>
                    </a:lnTo>
                    <a:lnTo>
                      <a:pt x="382" y="42"/>
                    </a:lnTo>
                    <a:lnTo>
                      <a:pt x="382" y="40"/>
                    </a:lnTo>
                    <a:lnTo>
                      <a:pt x="401" y="40"/>
                    </a:lnTo>
                    <a:lnTo>
                      <a:pt x="401" y="39"/>
                    </a:lnTo>
                    <a:lnTo>
                      <a:pt x="406" y="39"/>
                    </a:lnTo>
                    <a:lnTo>
                      <a:pt x="406" y="37"/>
                    </a:lnTo>
                    <a:lnTo>
                      <a:pt x="416" y="37"/>
                    </a:lnTo>
                    <a:lnTo>
                      <a:pt x="416" y="36"/>
                    </a:lnTo>
                    <a:lnTo>
                      <a:pt x="417" y="36"/>
                    </a:lnTo>
                    <a:lnTo>
                      <a:pt x="417" y="34"/>
                    </a:lnTo>
                    <a:lnTo>
                      <a:pt x="421" y="34"/>
                    </a:lnTo>
                    <a:lnTo>
                      <a:pt x="421" y="33"/>
                    </a:lnTo>
                    <a:lnTo>
                      <a:pt x="428" y="33"/>
                    </a:lnTo>
                    <a:lnTo>
                      <a:pt x="428" y="31"/>
                    </a:lnTo>
                    <a:lnTo>
                      <a:pt x="433" y="31"/>
                    </a:lnTo>
                    <a:lnTo>
                      <a:pt x="433" y="29"/>
                    </a:lnTo>
                    <a:lnTo>
                      <a:pt x="445" y="29"/>
                    </a:lnTo>
                    <a:lnTo>
                      <a:pt x="445" y="28"/>
                    </a:lnTo>
                    <a:lnTo>
                      <a:pt x="455" y="28"/>
                    </a:lnTo>
                    <a:lnTo>
                      <a:pt x="455" y="26"/>
                    </a:lnTo>
                    <a:lnTo>
                      <a:pt x="458" y="26"/>
                    </a:lnTo>
                    <a:lnTo>
                      <a:pt x="458" y="24"/>
                    </a:lnTo>
                    <a:lnTo>
                      <a:pt x="462" y="24"/>
                    </a:lnTo>
                    <a:lnTo>
                      <a:pt x="462" y="23"/>
                    </a:lnTo>
                    <a:lnTo>
                      <a:pt x="466" y="23"/>
                    </a:lnTo>
                    <a:lnTo>
                      <a:pt x="466" y="21"/>
                    </a:lnTo>
                    <a:lnTo>
                      <a:pt x="468" y="21"/>
                    </a:lnTo>
                    <a:lnTo>
                      <a:pt x="468" y="20"/>
                    </a:lnTo>
                    <a:lnTo>
                      <a:pt x="472" y="20"/>
                    </a:lnTo>
                    <a:lnTo>
                      <a:pt x="472" y="18"/>
                    </a:lnTo>
                    <a:lnTo>
                      <a:pt x="485" y="18"/>
                    </a:lnTo>
                    <a:lnTo>
                      <a:pt x="485" y="16"/>
                    </a:lnTo>
                    <a:lnTo>
                      <a:pt x="489" y="16"/>
                    </a:lnTo>
                    <a:lnTo>
                      <a:pt x="489" y="15"/>
                    </a:lnTo>
                    <a:lnTo>
                      <a:pt x="515" y="15"/>
                    </a:lnTo>
                    <a:lnTo>
                      <a:pt x="515" y="13"/>
                    </a:lnTo>
                    <a:lnTo>
                      <a:pt x="525" y="13"/>
                    </a:lnTo>
                    <a:lnTo>
                      <a:pt x="525" y="11"/>
                    </a:lnTo>
                    <a:lnTo>
                      <a:pt x="544" y="11"/>
                    </a:lnTo>
                    <a:lnTo>
                      <a:pt x="544" y="8"/>
                    </a:lnTo>
                    <a:lnTo>
                      <a:pt x="584" y="8"/>
                    </a:lnTo>
                    <a:lnTo>
                      <a:pt x="584" y="6"/>
                    </a:lnTo>
                    <a:lnTo>
                      <a:pt x="588" y="6"/>
                    </a:lnTo>
                    <a:lnTo>
                      <a:pt x="588" y="4"/>
                    </a:lnTo>
                    <a:lnTo>
                      <a:pt x="595" y="4"/>
                    </a:lnTo>
                    <a:lnTo>
                      <a:pt x="595" y="2"/>
                    </a:lnTo>
                    <a:lnTo>
                      <a:pt x="614" y="2"/>
                    </a:lnTo>
                    <a:lnTo>
                      <a:pt x="614" y="0"/>
                    </a:lnTo>
                    <a:lnTo>
                      <a:pt x="644" y="0"/>
                    </a:lnTo>
                  </a:path>
                </a:pathLst>
              </a:custGeom>
              <a:noFill/>
              <a:ln w="28575" cap="flat">
                <a:solidFill>
                  <a:schemeClr val="hlink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FFFFFF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1060" name="Text Box 51"/>
              <p:cNvSpPr txBox="1">
                <a:spLocks noChangeArrowheads="1"/>
              </p:cNvSpPr>
              <p:nvPr/>
            </p:nvSpPr>
            <p:spPr bwMode="auto">
              <a:xfrm>
                <a:off x="5220" y="1488"/>
                <a:ext cx="384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hlink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30000"/>
                  </a:spcBef>
                  <a:buClr>
                    <a:schemeClr val="tx2"/>
                  </a:buClr>
                  <a:buSzPct val="110000"/>
                  <a:buChar char="•"/>
                  <a:defRPr sz="3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buClr>
                    <a:schemeClr val="tx2"/>
                  </a:buClr>
                  <a:buSzPct val="70000"/>
                  <a:buFont typeface="Wingdings 2" panose="05020102010507070707" pitchFamily="18" charset="2"/>
                  <a:buChar char="¡"/>
                  <a:defRPr sz="28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buChar char="–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buChar char="»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buChar char="»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buChar char="»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buChar char="»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buChar char="»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lang="en-GB" altLang="en-US" sz="1400">
                    <a:solidFill>
                      <a:srgbClr val="FFFFFF"/>
                    </a:solidFill>
                    <a:ea typeface="ＭＳ Ｐゴシック" panose="020B0600070205080204" pitchFamily="34" charset="-128"/>
                  </a:rPr>
                  <a:t>6.1%</a:t>
                </a:r>
              </a:p>
            </p:txBody>
          </p:sp>
          <p:sp>
            <p:nvSpPr>
              <p:cNvPr id="171061" name="Text Box 52"/>
              <p:cNvSpPr txBox="1">
                <a:spLocks noChangeArrowheads="1"/>
              </p:cNvSpPr>
              <p:nvPr/>
            </p:nvSpPr>
            <p:spPr bwMode="auto">
              <a:xfrm>
                <a:off x="5220" y="1056"/>
                <a:ext cx="384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hlink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30000"/>
                  </a:spcBef>
                  <a:buClr>
                    <a:schemeClr val="tx2"/>
                  </a:buClr>
                  <a:buSzPct val="110000"/>
                  <a:buChar char="•"/>
                  <a:defRPr sz="3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30000"/>
                  </a:spcBef>
                  <a:buClr>
                    <a:schemeClr val="tx2"/>
                  </a:buClr>
                  <a:buSzPct val="70000"/>
                  <a:buFont typeface="Wingdings 2" panose="05020102010507070707" pitchFamily="18" charset="2"/>
                  <a:buChar char="¡"/>
                  <a:defRPr sz="28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3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30000"/>
                  </a:spcBef>
                  <a:buChar char="–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30000"/>
                  </a:spcBef>
                  <a:buChar char="»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buChar char="»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buChar char="»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buChar char="»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30000"/>
                  </a:spcBef>
                  <a:spcAft>
                    <a:spcPct val="0"/>
                  </a:spcAft>
                  <a:buChar char="»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lang="en-GB" altLang="en-US" sz="1400">
                    <a:solidFill>
                      <a:srgbClr val="FFFFFF"/>
                    </a:solidFill>
                    <a:ea typeface="ＭＳ Ｐゴシック" panose="020B0600070205080204" pitchFamily="34" charset="-128"/>
                  </a:rPr>
                  <a:t>8.2%</a:t>
                </a:r>
              </a:p>
            </p:txBody>
          </p:sp>
          <p:sp>
            <p:nvSpPr>
              <p:cNvPr id="171062" name="Freeform 53"/>
              <p:cNvSpPr>
                <a:spLocks/>
              </p:cNvSpPr>
              <p:nvPr/>
            </p:nvSpPr>
            <p:spPr bwMode="auto">
              <a:xfrm>
                <a:off x="1289" y="1162"/>
                <a:ext cx="3890" cy="1643"/>
              </a:xfrm>
              <a:custGeom>
                <a:avLst/>
                <a:gdLst>
                  <a:gd name="T0" fmla="*/ 2147483646 w 644"/>
                  <a:gd name="T1" fmla="*/ 2147483646 h 272"/>
                  <a:gd name="T2" fmla="*/ 2147483646 w 644"/>
                  <a:gd name="T3" fmla="*/ 2147483646 h 272"/>
                  <a:gd name="T4" fmla="*/ 2147483646 w 644"/>
                  <a:gd name="T5" fmla="*/ 2147483646 h 272"/>
                  <a:gd name="T6" fmla="*/ 2147483646 w 644"/>
                  <a:gd name="T7" fmla="*/ 2147483646 h 272"/>
                  <a:gd name="T8" fmla="*/ 2147483646 w 644"/>
                  <a:gd name="T9" fmla="*/ 2147483646 h 272"/>
                  <a:gd name="T10" fmla="*/ 2147483646 w 644"/>
                  <a:gd name="T11" fmla="*/ 2147483646 h 272"/>
                  <a:gd name="T12" fmla="*/ 2147483646 w 644"/>
                  <a:gd name="T13" fmla="*/ 2147483646 h 272"/>
                  <a:gd name="T14" fmla="*/ 2147483646 w 644"/>
                  <a:gd name="T15" fmla="*/ 2147483646 h 272"/>
                  <a:gd name="T16" fmla="*/ 2147483646 w 644"/>
                  <a:gd name="T17" fmla="*/ 2147483646 h 272"/>
                  <a:gd name="T18" fmla="*/ 2147483646 w 644"/>
                  <a:gd name="T19" fmla="*/ 2147483646 h 272"/>
                  <a:gd name="T20" fmla="*/ 2147483646 w 644"/>
                  <a:gd name="T21" fmla="*/ 2147483646 h 272"/>
                  <a:gd name="T22" fmla="*/ 2147483646 w 644"/>
                  <a:gd name="T23" fmla="*/ 2147483646 h 272"/>
                  <a:gd name="T24" fmla="*/ 2147483646 w 644"/>
                  <a:gd name="T25" fmla="*/ 2147483646 h 272"/>
                  <a:gd name="T26" fmla="*/ 2147483646 w 644"/>
                  <a:gd name="T27" fmla="*/ 2147483646 h 272"/>
                  <a:gd name="T28" fmla="*/ 2147483646 w 644"/>
                  <a:gd name="T29" fmla="*/ 2147483646 h 272"/>
                  <a:gd name="T30" fmla="*/ 2147483646 w 644"/>
                  <a:gd name="T31" fmla="*/ 2147483646 h 272"/>
                  <a:gd name="T32" fmla="*/ 2147483646 w 644"/>
                  <a:gd name="T33" fmla="*/ 2147483646 h 272"/>
                  <a:gd name="T34" fmla="*/ 2147483646 w 644"/>
                  <a:gd name="T35" fmla="*/ 2147483646 h 272"/>
                  <a:gd name="T36" fmla="*/ 2147483646 w 644"/>
                  <a:gd name="T37" fmla="*/ 2147483646 h 272"/>
                  <a:gd name="T38" fmla="*/ 2147483646 w 644"/>
                  <a:gd name="T39" fmla="*/ 2147483646 h 272"/>
                  <a:gd name="T40" fmla="*/ 2147483646 w 644"/>
                  <a:gd name="T41" fmla="*/ 2147483646 h 272"/>
                  <a:gd name="T42" fmla="*/ 2147483646 w 644"/>
                  <a:gd name="T43" fmla="*/ 2147483646 h 272"/>
                  <a:gd name="T44" fmla="*/ 2147483646 w 644"/>
                  <a:gd name="T45" fmla="*/ 2147483646 h 272"/>
                  <a:gd name="T46" fmla="*/ 2147483646 w 644"/>
                  <a:gd name="T47" fmla="*/ 2147483646 h 272"/>
                  <a:gd name="T48" fmla="*/ 2147483646 w 644"/>
                  <a:gd name="T49" fmla="*/ 2147483646 h 272"/>
                  <a:gd name="T50" fmla="*/ 2147483646 w 644"/>
                  <a:gd name="T51" fmla="*/ 2147483646 h 272"/>
                  <a:gd name="T52" fmla="*/ 2147483646 w 644"/>
                  <a:gd name="T53" fmla="*/ 2147483646 h 272"/>
                  <a:gd name="T54" fmla="*/ 2147483646 w 644"/>
                  <a:gd name="T55" fmla="*/ 2147483646 h 272"/>
                  <a:gd name="T56" fmla="*/ 2147483646 w 644"/>
                  <a:gd name="T57" fmla="*/ 2147483646 h 272"/>
                  <a:gd name="T58" fmla="*/ 2147483646 w 644"/>
                  <a:gd name="T59" fmla="*/ 2147483646 h 272"/>
                  <a:gd name="T60" fmla="*/ 2147483646 w 644"/>
                  <a:gd name="T61" fmla="*/ 2147483646 h 272"/>
                  <a:gd name="T62" fmla="*/ 2147483646 w 644"/>
                  <a:gd name="T63" fmla="*/ 2147483646 h 272"/>
                  <a:gd name="T64" fmla="*/ 2147483646 w 644"/>
                  <a:gd name="T65" fmla="*/ 2147483646 h 272"/>
                  <a:gd name="T66" fmla="*/ 2147483646 w 644"/>
                  <a:gd name="T67" fmla="*/ 2147483646 h 272"/>
                  <a:gd name="T68" fmla="*/ 2147483646 w 644"/>
                  <a:gd name="T69" fmla="*/ 2147483646 h 272"/>
                  <a:gd name="T70" fmla="*/ 2147483646 w 644"/>
                  <a:gd name="T71" fmla="*/ 2147483646 h 272"/>
                  <a:gd name="T72" fmla="*/ 2147483646 w 644"/>
                  <a:gd name="T73" fmla="*/ 2147483646 h 272"/>
                  <a:gd name="T74" fmla="*/ 2147483646 w 644"/>
                  <a:gd name="T75" fmla="*/ 2147483646 h 272"/>
                  <a:gd name="T76" fmla="*/ 2147483646 w 644"/>
                  <a:gd name="T77" fmla="*/ 2147483646 h 272"/>
                  <a:gd name="T78" fmla="*/ 2147483646 w 644"/>
                  <a:gd name="T79" fmla="*/ 2147483646 h 272"/>
                  <a:gd name="T80" fmla="*/ 2147483646 w 644"/>
                  <a:gd name="T81" fmla="*/ 2147483646 h 272"/>
                  <a:gd name="T82" fmla="*/ 2147483646 w 644"/>
                  <a:gd name="T83" fmla="*/ 2147483646 h 272"/>
                  <a:gd name="T84" fmla="*/ 2147483646 w 644"/>
                  <a:gd name="T85" fmla="*/ 2147483646 h 272"/>
                  <a:gd name="T86" fmla="*/ 2147483646 w 644"/>
                  <a:gd name="T87" fmla="*/ 2147483646 h 272"/>
                  <a:gd name="T88" fmla="*/ 2147483646 w 644"/>
                  <a:gd name="T89" fmla="*/ 2147483646 h 272"/>
                  <a:gd name="T90" fmla="*/ 2147483646 w 644"/>
                  <a:gd name="T91" fmla="*/ 2147483646 h 272"/>
                  <a:gd name="T92" fmla="*/ 2147483646 w 644"/>
                  <a:gd name="T93" fmla="*/ 2147483646 h 272"/>
                  <a:gd name="T94" fmla="*/ 2147483646 w 644"/>
                  <a:gd name="T95" fmla="*/ 2147483646 h 272"/>
                  <a:gd name="T96" fmla="*/ 2147483646 w 644"/>
                  <a:gd name="T97" fmla="*/ 2147483646 h 272"/>
                  <a:gd name="T98" fmla="*/ 2147483646 w 644"/>
                  <a:gd name="T99" fmla="*/ 2147483646 h 272"/>
                  <a:gd name="T100" fmla="*/ 2147483646 w 644"/>
                  <a:gd name="T101" fmla="*/ 2147483646 h 272"/>
                  <a:gd name="T102" fmla="*/ 2147483646 w 644"/>
                  <a:gd name="T103" fmla="*/ 2147483646 h 272"/>
                  <a:gd name="T104" fmla="*/ 2147483646 w 644"/>
                  <a:gd name="T105" fmla="*/ 2147483646 h 272"/>
                  <a:gd name="T106" fmla="*/ 2147483646 w 644"/>
                  <a:gd name="T107" fmla="*/ 2147483646 h 272"/>
                  <a:gd name="T108" fmla="*/ 2147483646 w 644"/>
                  <a:gd name="T109" fmla="*/ 2147483646 h 272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644" h="272">
                    <a:moveTo>
                      <a:pt x="0" y="272"/>
                    </a:moveTo>
                    <a:lnTo>
                      <a:pt x="0" y="272"/>
                    </a:lnTo>
                    <a:lnTo>
                      <a:pt x="2" y="272"/>
                    </a:lnTo>
                    <a:lnTo>
                      <a:pt x="2" y="271"/>
                    </a:lnTo>
                    <a:lnTo>
                      <a:pt x="2" y="269"/>
                    </a:lnTo>
                    <a:lnTo>
                      <a:pt x="2" y="268"/>
                    </a:lnTo>
                    <a:lnTo>
                      <a:pt x="2" y="267"/>
                    </a:lnTo>
                    <a:lnTo>
                      <a:pt x="3" y="267"/>
                    </a:lnTo>
                    <a:lnTo>
                      <a:pt x="3" y="266"/>
                    </a:lnTo>
                    <a:lnTo>
                      <a:pt x="3" y="264"/>
                    </a:lnTo>
                    <a:lnTo>
                      <a:pt x="3" y="263"/>
                    </a:lnTo>
                    <a:lnTo>
                      <a:pt x="3" y="262"/>
                    </a:lnTo>
                    <a:lnTo>
                      <a:pt x="3" y="261"/>
                    </a:lnTo>
                    <a:lnTo>
                      <a:pt x="4" y="261"/>
                    </a:lnTo>
                    <a:lnTo>
                      <a:pt x="4" y="259"/>
                    </a:lnTo>
                    <a:lnTo>
                      <a:pt x="4" y="258"/>
                    </a:lnTo>
                    <a:lnTo>
                      <a:pt x="4" y="257"/>
                    </a:lnTo>
                    <a:lnTo>
                      <a:pt x="4" y="255"/>
                    </a:lnTo>
                    <a:lnTo>
                      <a:pt x="4" y="254"/>
                    </a:lnTo>
                    <a:lnTo>
                      <a:pt x="4" y="253"/>
                    </a:lnTo>
                    <a:lnTo>
                      <a:pt x="5" y="253"/>
                    </a:lnTo>
                    <a:lnTo>
                      <a:pt x="5" y="252"/>
                    </a:lnTo>
                    <a:lnTo>
                      <a:pt x="5" y="250"/>
                    </a:lnTo>
                    <a:lnTo>
                      <a:pt x="6" y="250"/>
                    </a:lnTo>
                    <a:lnTo>
                      <a:pt x="6" y="249"/>
                    </a:lnTo>
                    <a:lnTo>
                      <a:pt x="6" y="248"/>
                    </a:lnTo>
                    <a:lnTo>
                      <a:pt x="6" y="247"/>
                    </a:lnTo>
                    <a:lnTo>
                      <a:pt x="7" y="247"/>
                    </a:lnTo>
                    <a:lnTo>
                      <a:pt x="7" y="245"/>
                    </a:lnTo>
                    <a:lnTo>
                      <a:pt x="7" y="244"/>
                    </a:lnTo>
                    <a:lnTo>
                      <a:pt x="7" y="243"/>
                    </a:lnTo>
                    <a:lnTo>
                      <a:pt x="7" y="241"/>
                    </a:lnTo>
                    <a:lnTo>
                      <a:pt x="8" y="241"/>
                    </a:lnTo>
                    <a:lnTo>
                      <a:pt x="8" y="240"/>
                    </a:lnTo>
                    <a:lnTo>
                      <a:pt x="8" y="239"/>
                    </a:lnTo>
                    <a:lnTo>
                      <a:pt x="9" y="239"/>
                    </a:lnTo>
                    <a:lnTo>
                      <a:pt x="9" y="238"/>
                    </a:lnTo>
                    <a:lnTo>
                      <a:pt x="10" y="238"/>
                    </a:lnTo>
                    <a:lnTo>
                      <a:pt x="10" y="236"/>
                    </a:lnTo>
                    <a:lnTo>
                      <a:pt x="11" y="236"/>
                    </a:lnTo>
                    <a:lnTo>
                      <a:pt x="11" y="235"/>
                    </a:lnTo>
                    <a:lnTo>
                      <a:pt x="11" y="234"/>
                    </a:lnTo>
                    <a:lnTo>
                      <a:pt x="13" y="234"/>
                    </a:lnTo>
                    <a:lnTo>
                      <a:pt x="13" y="232"/>
                    </a:lnTo>
                    <a:lnTo>
                      <a:pt x="13" y="231"/>
                    </a:lnTo>
                    <a:lnTo>
                      <a:pt x="13" y="230"/>
                    </a:lnTo>
                    <a:lnTo>
                      <a:pt x="16" y="230"/>
                    </a:lnTo>
                    <a:lnTo>
                      <a:pt x="16" y="229"/>
                    </a:lnTo>
                    <a:lnTo>
                      <a:pt x="16" y="227"/>
                    </a:lnTo>
                    <a:lnTo>
                      <a:pt x="18" y="227"/>
                    </a:lnTo>
                    <a:lnTo>
                      <a:pt x="18" y="226"/>
                    </a:lnTo>
                    <a:lnTo>
                      <a:pt x="19" y="226"/>
                    </a:lnTo>
                    <a:lnTo>
                      <a:pt x="19" y="225"/>
                    </a:lnTo>
                    <a:lnTo>
                      <a:pt x="19" y="223"/>
                    </a:lnTo>
                    <a:lnTo>
                      <a:pt x="20" y="223"/>
                    </a:lnTo>
                    <a:lnTo>
                      <a:pt x="20" y="222"/>
                    </a:lnTo>
                    <a:lnTo>
                      <a:pt x="20" y="221"/>
                    </a:lnTo>
                    <a:lnTo>
                      <a:pt x="22" y="221"/>
                    </a:lnTo>
                    <a:lnTo>
                      <a:pt x="22" y="220"/>
                    </a:lnTo>
                    <a:lnTo>
                      <a:pt x="22" y="218"/>
                    </a:lnTo>
                    <a:lnTo>
                      <a:pt x="22" y="217"/>
                    </a:lnTo>
                    <a:lnTo>
                      <a:pt x="22" y="216"/>
                    </a:lnTo>
                    <a:lnTo>
                      <a:pt x="25" y="216"/>
                    </a:lnTo>
                    <a:lnTo>
                      <a:pt x="25" y="214"/>
                    </a:lnTo>
                    <a:lnTo>
                      <a:pt x="25" y="213"/>
                    </a:lnTo>
                    <a:lnTo>
                      <a:pt x="25" y="212"/>
                    </a:lnTo>
                    <a:lnTo>
                      <a:pt x="26" y="212"/>
                    </a:lnTo>
                    <a:lnTo>
                      <a:pt x="26" y="211"/>
                    </a:lnTo>
                    <a:lnTo>
                      <a:pt x="28" y="211"/>
                    </a:lnTo>
                    <a:lnTo>
                      <a:pt x="28" y="209"/>
                    </a:lnTo>
                    <a:lnTo>
                      <a:pt x="28" y="208"/>
                    </a:lnTo>
                    <a:lnTo>
                      <a:pt x="28" y="207"/>
                    </a:lnTo>
                    <a:lnTo>
                      <a:pt x="28" y="205"/>
                    </a:lnTo>
                    <a:lnTo>
                      <a:pt x="29" y="205"/>
                    </a:lnTo>
                    <a:lnTo>
                      <a:pt x="29" y="204"/>
                    </a:lnTo>
                    <a:lnTo>
                      <a:pt x="29" y="203"/>
                    </a:lnTo>
                    <a:lnTo>
                      <a:pt x="30" y="203"/>
                    </a:lnTo>
                    <a:lnTo>
                      <a:pt x="30" y="202"/>
                    </a:lnTo>
                    <a:lnTo>
                      <a:pt x="36" y="202"/>
                    </a:lnTo>
                    <a:lnTo>
                      <a:pt x="36" y="200"/>
                    </a:lnTo>
                    <a:lnTo>
                      <a:pt x="39" y="200"/>
                    </a:lnTo>
                    <a:lnTo>
                      <a:pt x="39" y="199"/>
                    </a:lnTo>
                    <a:lnTo>
                      <a:pt x="40" y="199"/>
                    </a:lnTo>
                    <a:lnTo>
                      <a:pt x="40" y="198"/>
                    </a:lnTo>
                    <a:lnTo>
                      <a:pt x="40" y="197"/>
                    </a:lnTo>
                    <a:lnTo>
                      <a:pt x="42" y="197"/>
                    </a:lnTo>
                    <a:lnTo>
                      <a:pt x="42" y="195"/>
                    </a:lnTo>
                    <a:lnTo>
                      <a:pt x="42" y="194"/>
                    </a:lnTo>
                    <a:lnTo>
                      <a:pt x="42" y="193"/>
                    </a:lnTo>
                    <a:lnTo>
                      <a:pt x="42" y="191"/>
                    </a:lnTo>
                    <a:lnTo>
                      <a:pt x="43" y="191"/>
                    </a:lnTo>
                    <a:lnTo>
                      <a:pt x="43" y="190"/>
                    </a:lnTo>
                    <a:lnTo>
                      <a:pt x="44" y="190"/>
                    </a:lnTo>
                    <a:lnTo>
                      <a:pt x="44" y="189"/>
                    </a:lnTo>
                    <a:lnTo>
                      <a:pt x="44" y="188"/>
                    </a:lnTo>
                    <a:lnTo>
                      <a:pt x="45" y="188"/>
                    </a:lnTo>
                    <a:lnTo>
                      <a:pt x="45" y="186"/>
                    </a:lnTo>
                    <a:lnTo>
                      <a:pt x="47" y="186"/>
                    </a:lnTo>
                    <a:lnTo>
                      <a:pt x="47" y="185"/>
                    </a:lnTo>
                    <a:lnTo>
                      <a:pt x="50" y="185"/>
                    </a:lnTo>
                    <a:lnTo>
                      <a:pt x="50" y="184"/>
                    </a:lnTo>
                    <a:lnTo>
                      <a:pt x="52" y="184"/>
                    </a:lnTo>
                    <a:lnTo>
                      <a:pt x="52" y="182"/>
                    </a:lnTo>
                    <a:lnTo>
                      <a:pt x="53" y="182"/>
                    </a:lnTo>
                    <a:lnTo>
                      <a:pt x="53" y="181"/>
                    </a:lnTo>
                    <a:lnTo>
                      <a:pt x="57" y="181"/>
                    </a:lnTo>
                    <a:lnTo>
                      <a:pt x="57" y="180"/>
                    </a:lnTo>
                    <a:lnTo>
                      <a:pt x="58" y="180"/>
                    </a:lnTo>
                    <a:lnTo>
                      <a:pt x="58" y="179"/>
                    </a:lnTo>
                    <a:lnTo>
                      <a:pt x="58" y="177"/>
                    </a:lnTo>
                    <a:lnTo>
                      <a:pt x="59" y="177"/>
                    </a:lnTo>
                    <a:lnTo>
                      <a:pt x="59" y="176"/>
                    </a:lnTo>
                    <a:lnTo>
                      <a:pt x="61" y="176"/>
                    </a:lnTo>
                    <a:lnTo>
                      <a:pt x="61" y="175"/>
                    </a:lnTo>
                    <a:lnTo>
                      <a:pt x="62" y="175"/>
                    </a:lnTo>
                    <a:lnTo>
                      <a:pt x="62" y="173"/>
                    </a:lnTo>
                    <a:lnTo>
                      <a:pt x="65" y="173"/>
                    </a:lnTo>
                    <a:lnTo>
                      <a:pt x="65" y="172"/>
                    </a:lnTo>
                    <a:lnTo>
                      <a:pt x="68" y="172"/>
                    </a:lnTo>
                    <a:lnTo>
                      <a:pt x="68" y="171"/>
                    </a:lnTo>
                    <a:lnTo>
                      <a:pt x="72" y="171"/>
                    </a:lnTo>
                    <a:lnTo>
                      <a:pt x="72" y="170"/>
                    </a:lnTo>
                    <a:lnTo>
                      <a:pt x="74" y="170"/>
                    </a:lnTo>
                    <a:lnTo>
                      <a:pt x="74" y="168"/>
                    </a:lnTo>
                    <a:lnTo>
                      <a:pt x="77" y="168"/>
                    </a:lnTo>
                    <a:lnTo>
                      <a:pt x="77" y="167"/>
                    </a:lnTo>
                    <a:lnTo>
                      <a:pt x="78" y="167"/>
                    </a:lnTo>
                    <a:lnTo>
                      <a:pt x="78" y="166"/>
                    </a:lnTo>
                    <a:lnTo>
                      <a:pt x="78" y="164"/>
                    </a:lnTo>
                    <a:lnTo>
                      <a:pt x="79" y="164"/>
                    </a:lnTo>
                    <a:lnTo>
                      <a:pt x="79" y="163"/>
                    </a:lnTo>
                    <a:lnTo>
                      <a:pt x="83" y="163"/>
                    </a:lnTo>
                    <a:lnTo>
                      <a:pt x="83" y="162"/>
                    </a:lnTo>
                    <a:lnTo>
                      <a:pt x="85" y="162"/>
                    </a:lnTo>
                    <a:lnTo>
                      <a:pt x="85" y="161"/>
                    </a:lnTo>
                    <a:lnTo>
                      <a:pt x="85" y="159"/>
                    </a:lnTo>
                    <a:lnTo>
                      <a:pt x="86" y="159"/>
                    </a:lnTo>
                    <a:lnTo>
                      <a:pt x="86" y="158"/>
                    </a:lnTo>
                    <a:lnTo>
                      <a:pt x="98" y="158"/>
                    </a:lnTo>
                    <a:lnTo>
                      <a:pt x="98" y="157"/>
                    </a:lnTo>
                    <a:lnTo>
                      <a:pt x="98" y="155"/>
                    </a:lnTo>
                    <a:lnTo>
                      <a:pt x="99" y="155"/>
                    </a:lnTo>
                    <a:lnTo>
                      <a:pt x="99" y="154"/>
                    </a:lnTo>
                    <a:lnTo>
                      <a:pt x="99" y="153"/>
                    </a:lnTo>
                    <a:lnTo>
                      <a:pt x="99" y="152"/>
                    </a:lnTo>
                    <a:lnTo>
                      <a:pt x="100" y="152"/>
                    </a:lnTo>
                    <a:lnTo>
                      <a:pt x="100" y="150"/>
                    </a:lnTo>
                    <a:lnTo>
                      <a:pt x="100" y="149"/>
                    </a:lnTo>
                    <a:lnTo>
                      <a:pt x="101" y="149"/>
                    </a:lnTo>
                    <a:lnTo>
                      <a:pt x="101" y="148"/>
                    </a:lnTo>
                    <a:lnTo>
                      <a:pt x="106" y="148"/>
                    </a:lnTo>
                    <a:lnTo>
                      <a:pt x="106" y="146"/>
                    </a:lnTo>
                    <a:lnTo>
                      <a:pt x="107" y="146"/>
                    </a:lnTo>
                    <a:lnTo>
                      <a:pt x="107" y="145"/>
                    </a:lnTo>
                    <a:lnTo>
                      <a:pt x="114" y="145"/>
                    </a:lnTo>
                    <a:lnTo>
                      <a:pt x="114" y="144"/>
                    </a:lnTo>
                    <a:lnTo>
                      <a:pt x="119" y="144"/>
                    </a:lnTo>
                    <a:lnTo>
                      <a:pt x="119" y="142"/>
                    </a:lnTo>
                    <a:lnTo>
                      <a:pt x="121" y="142"/>
                    </a:lnTo>
                    <a:lnTo>
                      <a:pt x="121" y="141"/>
                    </a:lnTo>
                    <a:lnTo>
                      <a:pt x="125" y="141"/>
                    </a:lnTo>
                    <a:lnTo>
                      <a:pt x="125" y="140"/>
                    </a:lnTo>
                    <a:lnTo>
                      <a:pt x="128" y="140"/>
                    </a:lnTo>
                    <a:lnTo>
                      <a:pt x="128" y="139"/>
                    </a:lnTo>
                    <a:lnTo>
                      <a:pt x="132" y="139"/>
                    </a:lnTo>
                    <a:lnTo>
                      <a:pt x="132" y="137"/>
                    </a:lnTo>
                    <a:lnTo>
                      <a:pt x="137" y="137"/>
                    </a:lnTo>
                    <a:lnTo>
                      <a:pt x="137" y="136"/>
                    </a:lnTo>
                    <a:lnTo>
                      <a:pt x="141" y="136"/>
                    </a:lnTo>
                    <a:lnTo>
                      <a:pt x="141" y="135"/>
                    </a:lnTo>
                    <a:lnTo>
                      <a:pt x="144" y="135"/>
                    </a:lnTo>
                    <a:lnTo>
                      <a:pt x="144" y="133"/>
                    </a:lnTo>
                    <a:lnTo>
                      <a:pt x="151" y="133"/>
                    </a:lnTo>
                    <a:lnTo>
                      <a:pt x="151" y="132"/>
                    </a:lnTo>
                    <a:lnTo>
                      <a:pt x="158" y="132"/>
                    </a:lnTo>
                    <a:lnTo>
                      <a:pt x="158" y="131"/>
                    </a:lnTo>
                    <a:lnTo>
                      <a:pt x="162" y="131"/>
                    </a:lnTo>
                    <a:lnTo>
                      <a:pt x="162" y="130"/>
                    </a:lnTo>
                    <a:lnTo>
                      <a:pt x="162" y="128"/>
                    </a:lnTo>
                    <a:lnTo>
                      <a:pt x="166" y="128"/>
                    </a:lnTo>
                    <a:lnTo>
                      <a:pt x="166" y="127"/>
                    </a:lnTo>
                    <a:lnTo>
                      <a:pt x="167" y="127"/>
                    </a:lnTo>
                    <a:lnTo>
                      <a:pt x="167" y="126"/>
                    </a:lnTo>
                    <a:lnTo>
                      <a:pt x="169" y="126"/>
                    </a:lnTo>
                    <a:lnTo>
                      <a:pt x="169" y="124"/>
                    </a:lnTo>
                    <a:lnTo>
                      <a:pt x="172" y="124"/>
                    </a:lnTo>
                    <a:lnTo>
                      <a:pt x="172" y="123"/>
                    </a:lnTo>
                    <a:lnTo>
                      <a:pt x="172" y="122"/>
                    </a:lnTo>
                    <a:lnTo>
                      <a:pt x="178" y="122"/>
                    </a:lnTo>
                    <a:lnTo>
                      <a:pt x="178" y="121"/>
                    </a:lnTo>
                    <a:lnTo>
                      <a:pt x="185" y="121"/>
                    </a:lnTo>
                    <a:lnTo>
                      <a:pt x="185" y="119"/>
                    </a:lnTo>
                    <a:lnTo>
                      <a:pt x="193" y="119"/>
                    </a:lnTo>
                    <a:lnTo>
                      <a:pt x="193" y="118"/>
                    </a:lnTo>
                    <a:lnTo>
                      <a:pt x="195" y="118"/>
                    </a:lnTo>
                    <a:lnTo>
                      <a:pt x="195" y="117"/>
                    </a:lnTo>
                    <a:lnTo>
                      <a:pt x="199" y="117"/>
                    </a:lnTo>
                    <a:lnTo>
                      <a:pt x="199" y="115"/>
                    </a:lnTo>
                    <a:lnTo>
                      <a:pt x="213" y="115"/>
                    </a:lnTo>
                    <a:lnTo>
                      <a:pt x="213" y="114"/>
                    </a:lnTo>
                    <a:lnTo>
                      <a:pt x="219" y="114"/>
                    </a:lnTo>
                    <a:lnTo>
                      <a:pt x="219" y="113"/>
                    </a:lnTo>
                    <a:lnTo>
                      <a:pt x="224" y="113"/>
                    </a:lnTo>
                    <a:lnTo>
                      <a:pt x="224" y="111"/>
                    </a:lnTo>
                    <a:lnTo>
                      <a:pt x="228" y="111"/>
                    </a:lnTo>
                    <a:lnTo>
                      <a:pt x="228" y="110"/>
                    </a:lnTo>
                    <a:lnTo>
                      <a:pt x="235" y="110"/>
                    </a:lnTo>
                    <a:lnTo>
                      <a:pt x="235" y="109"/>
                    </a:lnTo>
                    <a:lnTo>
                      <a:pt x="236" y="109"/>
                    </a:lnTo>
                    <a:lnTo>
                      <a:pt x="236" y="108"/>
                    </a:lnTo>
                    <a:lnTo>
                      <a:pt x="241" y="108"/>
                    </a:lnTo>
                    <a:lnTo>
                      <a:pt x="241" y="106"/>
                    </a:lnTo>
                    <a:lnTo>
                      <a:pt x="242" y="106"/>
                    </a:lnTo>
                    <a:lnTo>
                      <a:pt x="242" y="105"/>
                    </a:lnTo>
                    <a:lnTo>
                      <a:pt x="255" y="105"/>
                    </a:lnTo>
                    <a:lnTo>
                      <a:pt x="255" y="104"/>
                    </a:lnTo>
                    <a:lnTo>
                      <a:pt x="258" y="104"/>
                    </a:lnTo>
                    <a:lnTo>
                      <a:pt x="258" y="102"/>
                    </a:lnTo>
                    <a:lnTo>
                      <a:pt x="263" y="102"/>
                    </a:lnTo>
                    <a:lnTo>
                      <a:pt x="263" y="101"/>
                    </a:lnTo>
                    <a:lnTo>
                      <a:pt x="265" y="101"/>
                    </a:lnTo>
                    <a:lnTo>
                      <a:pt x="265" y="100"/>
                    </a:lnTo>
                    <a:lnTo>
                      <a:pt x="267" y="100"/>
                    </a:lnTo>
                    <a:lnTo>
                      <a:pt x="267" y="98"/>
                    </a:lnTo>
                    <a:lnTo>
                      <a:pt x="273" y="98"/>
                    </a:lnTo>
                    <a:lnTo>
                      <a:pt x="273" y="97"/>
                    </a:lnTo>
                    <a:lnTo>
                      <a:pt x="279" y="97"/>
                    </a:lnTo>
                    <a:lnTo>
                      <a:pt x="279" y="96"/>
                    </a:lnTo>
                    <a:lnTo>
                      <a:pt x="280" y="96"/>
                    </a:lnTo>
                    <a:lnTo>
                      <a:pt x="280" y="95"/>
                    </a:lnTo>
                    <a:lnTo>
                      <a:pt x="289" y="95"/>
                    </a:lnTo>
                    <a:lnTo>
                      <a:pt x="289" y="93"/>
                    </a:lnTo>
                    <a:lnTo>
                      <a:pt x="294" y="93"/>
                    </a:lnTo>
                    <a:lnTo>
                      <a:pt x="294" y="92"/>
                    </a:lnTo>
                    <a:lnTo>
                      <a:pt x="298" y="92"/>
                    </a:lnTo>
                    <a:lnTo>
                      <a:pt x="298" y="91"/>
                    </a:lnTo>
                    <a:lnTo>
                      <a:pt x="300" y="91"/>
                    </a:lnTo>
                    <a:lnTo>
                      <a:pt x="300" y="89"/>
                    </a:lnTo>
                    <a:lnTo>
                      <a:pt x="315" y="89"/>
                    </a:lnTo>
                    <a:lnTo>
                      <a:pt x="315" y="88"/>
                    </a:lnTo>
                    <a:lnTo>
                      <a:pt x="321" y="88"/>
                    </a:lnTo>
                    <a:lnTo>
                      <a:pt x="321" y="87"/>
                    </a:lnTo>
                    <a:lnTo>
                      <a:pt x="321" y="85"/>
                    </a:lnTo>
                    <a:lnTo>
                      <a:pt x="323" y="85"/>
                    </a:lnTo>
                    <a:lnTo>
                      <a:pt x="323" y="84"/>
                    </a:lnTo>
                    <a:lnTo>
                      <a:pt x="324" y="84"/>
                    </a:lnTo>
                    <a:lnTo>
                      <a:pt x="324" y="83"/>
                    </a:lnTo>
                    <a:lnTo>
                      <a:pt x="325" y="83"/>
                    </a:lnTo>
                    <a:lnTo>
                      <a:pt x="325" y="81"/>
                    </a:lnTo>
                    <a:lnTo>
                      <a:pt x="344" y="81"/>
                    </a:lnTo>
                    <a:lnTo>
                      <a:pt x="344" y="80"/>
                    </a:lnTo>
                    <a:lnTo>
                      <a:pt x="352" y="80"/>
                    </a:lnTo>
                    <a:lnTo>
                      <a:pt x="352" y="78"/>
                    </a:lnTo>
                    <a:lnTo>
                      <a:pt x="353" y="78"/>
                    </a:lnTo>
                    <a:lnTo>
                      <a:pt x="353" y="77"/>
                    </a:lnTo>
                    <a:lnTo>
                      <a:pt x="358" y="77"/>
                    </a:lnTo>
                    <a:lnTo>
                      <a:pt x="358" y="75"/>
                    </a:lnTo>
                    <a:lnTo>
                      <a:pt x="367" y="75"/>
                    </a:lnTo>
                    <a:lnTo>
                      <a:pt x="367" y="74"/>
                    </a:lnTo>
                    <a:lnTo>
                      <a:pt x="371" y="74"/>
                    </a:lnTo>
                    <a:lnTo>
                      <a:pt x="371" y="72"/>
                    </a:lnTo>
                    <a:lnTo>
                      <a:pt x="382" y="72"/>
                    </a:lnTo>
                    <a:lnTo>
                      <a:pt x="382" y="71"/>
                    </a:lnTo>
                    <a:lnTo>
                      <a:pt x="385" y="71"/>
                    </a:lnTo>
                    <a:lnTo>
                      <a:pt x="385" y="69"/>
                    </a:lnTo>
                    <a:lnTo>
                      <a:pt x="407" y="69"/>
                    </a:lnTo>
                    <a:lnTo>
                      <a:pt x="407" y="68"/>
                    </a:lnTo>
                    <a:lnTo>
                      <a:pt x="408" y="68"/>
                    </a:lnTo>
                    <a:lnTo>
                      <a:pt x="408" y="66"/>
                    </a:lnTo>
                    <a:lnTo>
                      <a:pt x="412" y="66"/>
                    </a:lnTo>
                    <a:lnTo>
                      <a:pt x="412" y="65"/>
                    </a:lnTo>
                    <a:lnTo>
                      <a:pt x="414" y="65"/>
                    </a:lnTo>
                    <a:lnTo>
                      <a:pt x="414" y="63"/>
                    </a:lnTo>
                    <a:lnTo>
                      <a:pt x="419" y="63"/>
                    </a:lnTo>
                    <a:lnTo>
                      <a:pt x="419" y="61"/>
                    </a:lnTo>
                    <a:lnTo>
                      <a:pt x="422" y="61"/>
                    </a:lnTo>
                    <a:lnTo>
                      <a:pt x="422" y="60"/>
                    </a:lnTo>
                    <a:lnTo>
                      <a:pt x="425" y="60"/>
                    </a:lnTo>
                    <a:lnTo>
                      <a:pt x="425" y="58"/>
                    </a:lnTo>
                    <a:lnTo>
                      <a:pt x="429" y="58"/>
                    </a:lnTo>
                    <a:lnTo>
                      <a:pt x="429" y="57"/>
                    </a:lnTo>
                    <a:lnTo>
                      <a:pt x="444" y="57"/>
                    </a:lnTo>
                    <a:lnTo>
                      <a:pt x="444" y="55"/>
                    </a:lnTo>
                    <a:lnTo>
                      <a:pt x="446" y="55"/>
                    </a:lnTo>
                    <a:lnTo>
                      <a:pt x="446" y="53"/>
                    </a:lnTo>
                    <a:lnTo>
                      <a:pt x="446" y="52"/>
                    </a:lnTo>
                    <a:lnTo>
                      <a:pt x="448" y="52"/>
                    </a:lnTo>
                    <a:lnTo>
                      <a:pt x="448" y="50"/>
                    </a:lnTo>
                    <a:lnTo>
                      <a:pt x="450" y="50"/>
                    </a:lnTo>
                    <a:lnTo>
                      <a:pt x="450" y="49"/>
                    </a:lnTo>
                    <a:lnTo>
                      <a:pt x="473" y="49"/>
                    </a:lnTo>
                    <a:lnTo>
                      <a:pt x="473" y="47"/>
                    </a:lnTo>
                    <a:lnTo>
                      <a:pt x="477" y="47"/>
                    </a:lnTo>
                    <a:lnTo>
                      <a:pt x="477" y="45"/>
                    </a:lnTo>
                    <a:lnTo>
                      <a:pt x="490" y="45"/>
                    </a:lnTo>
                    <a:lnTo>
                      <a:pt x="490" y="44"/>
                    </a:lnTo>
                    <a:lnTo>
                      <a:pt x="496" y="44"/>
                    </a:lnTo>
                    <a:lnTo>
                      <a:pt x="496" y="42"/>
                    </a:lnTo>
                    <a:lnTo>
                      <a:pt x="500" y="42"/>
                    </a:lnTo>
                    <a:lnTo>
                      <a:pt x="500" y="40"/>
                    </a:lnTo>
                    <a:lnTo>
                      <a:pt x="508" y="40"/>
                    </a:lnTo>
                    <a:lnTo>
                      <a:pt x="508" y="38"/>
                    </a:lnTo>
                    <a:lnTo>
                      <a:pt x="509" y="38"/>
                    </a:lnTo>
                    <a:lnTo>
                      <a:pt x="509" y="36"/>
                    </a:lnTo>
                    <a:lnTo>
                      <a:pt x="509" y="34"/>
                    </a:lnTo>
                    <a:lnTo>
                      <a:pt x="518" y="34"/>
                    </a:lnTo>
                    <a:lnTo>
                      <a:pt x="518" y="32"/>
                    </a:lnTo>
                    <a:lnTo>
                      <a:pt x="540" y="32"/>
                    </a:lnTo>
                    <a:lnTo>
                      <a:pt x="540" y="30"/>
                    </a:lnTo>
                    <a:lnTo>
                      <a:pt x="542" y="30"/>
                    </a:lnTo>
                    <a:lnTo>
                      <a:pt x="542" y="28"/>
                    </a:lnTo>
                    <a:lnTo>
                      <a:pt x="545" y="28"/>
                    </a:lnTo>
                    <a:lnTo>
                      <a:pt x="545" y="26"/>
                    </a:lnTo>
                    <a:lnTo>
                      <a:pt x="547" y="26"/>
                    </a:lnTo>
                    <a:lnTo>
                      <a:pt x="547" y="24"/>
                    </a:lnTo>
                    <a:lnTo>
                      <a:pt x="561" y="24"/>
                    </a:lnTo>
                    <a:lnTo>
                      <a:pt x="561" y="22"/>
                    </a:lnTo>
                    <a:lnTo>
                      <a:pt x="567" y="22"/>
                    </a:lnTo>
                    <a:lnTo>
                      <a:pt x="567" y="20"/>
                    </a:lnTo>
                    <a:lnTo>
                      <a:pt x="573" y="20"/>
                    </a:lnTo>
                    <a:lnTo>
                      <a:pt x="573" y="17"/>
                    </a:lnTo>
                    <a:lnTo>
                      <a:pt x="573" y="15"/>
                    </a:lnTo>
                    <a:lnTo>
                      <a:pt x="577" y="15"/>
                    </a:lnTo>
                    <a:lnTo>
                      <a:pt x="577" y="13"/>
                    </a:lnTo>
                    <a:lnTo>
                      <a:pt x="585" y="13"/>
                    </a:lnTo>
                    <a:lnTo>
                      <a:pt x="585" y="11"/>
                    </a:lnTo>
                    <a:lnTo>
                      <a:pt x="592" y="11"/>
                    </a:lnTo>
                    <a:lnTo>
                      <a:pt x="592" y="9"/>
                    </a:lnTo>
                    <a:lnTo>
                      <a:pt x="597" y="9"/>
                    </a:lnTo>
                    <a:lnTo>
                      <a:pt x="597" y="7"/>
                    </a:lnTo>
                    <a:lnTo>
                      <a:pt x="609" y="7"/>
                    </a:lnTo>
                    <a:lnTo>
                      <a:pt x="609" y="5"/>
                    </a:lnTo>
                    <a:lnTo>
                      <a:pt x="610" y="5"/>
                    </a:lnTo>
                    <a:lnTo>
                      <a:pt x="610" y="2"/>
                    </a:lnTo>
                    <a:lnTo>
                      <a:pt x="634" y="2"/>
                    </a:lnTo>
                    <a:lnTo>
                      <a:pt x="634" y="0"/>
                    </a:lnTo>
                    <a:lnTo>
                      <a:pt x="644" y="0"/>
                    </a:lnTo>
                  </a:path>
                </a:pathLst>
              </a:custGeom>
              <a:noFill/>
              <a:ln w="28575" cap="flat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FFFFFF"/>
                  </a:solidFill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71057" name="Text Box 54"/>
            <p:cNvSpPr txBox="1">
              <a:spLocks noChangeArrowheads="1"/>
            </p:cNvSpPr>
            <p:nvPr/>
          </p:nvSpPr>
          <p:spPr bwMode="auto">
            <a:xfrm>
              <a:off x="2341" y="777"/>
              <a:ext cx="101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30000"/>
                </a:spcBef>
                <a:buClr>
                  <a:schemeClr val="tx2"/>
                </a:buClr>
                <a:buSzPct val="110000"/>
                <a:buChar char="•"/>
                <a:defRPr sz="3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30000"/>
                </a:spcBef>
                <a:buClr>
                  <a:schemeClr val="tx2"/>
                </a:buClr>
                <a:buSzPct val="70000"/>
                <a:buFont typeface="Wingdings 2" panose="05020102010507070707" pitchFamily="18" charset="2"/>
                <a:buChar char="¡"/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3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3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3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3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3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3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3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GB" altLang="en-US" sz="2000" b="0">
                  <a:solidFill>
                    <a:srgbClr val="FFFFFF"/>
                  </a:solidFill>
                  <a:ea typeface="ＭＳ Ｐゴシック" panose="020B0600070205080204" pitchFamily="34" charset="-128"/>
                </a:rPr>
                <a:t>N=5216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36455111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3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/>
          <p:cNvSpPr/>
          <p:nvPr/>
        </p:nvSpPr>
        <p:spPr bwMode="auto">
          <a:xfrm>
            <a:off x="1600200" y="1524000"/>
            <a:ext cx="8991600" cy="4572000"/>
          </a:xfrm>
          <a:prstGeom prst="rect">
            <a:avLst/>
          </a:prstGeom>
          <a:solidFill>
            <a:srgbClr val="14202E"/>
          </a:solidFill>
          <a:ln w="9525" cap="flat" cmpd="sng" algn="ctr">
            <a:solidFill>
              <a:schemeClr val="bg1">
                <a:lumMod val="90000"/>
                <a:lumOff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r">
              <a:defRPr/>
            </a:pPr>
            <a:endParaRPr lang="it-IT" b="1" i="1"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ヒラギノ角ゴ Pro W3" pitchFamily="112" charset="-128"/>
              <a:cs typeface="ＭＳ Ｐゴシック" charset="0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sz="3600" b="1" dirty="0"/>
              <a:t>Pretreatment with Ticagrelor in STEMI</a:t>
            </a:r>
          </a:p>
        </p:txBody>
      </p:sp>
      <p:sp>
        <p:nvSpPr>
          <p:cNvPr id="156676" name="Segnaposto testo 3"/>
          <p:cNvSpPr>
            <a:spLocks noGrp="1"/>
          </p:cNvSpPr>
          <p:nvPr>
            <p:ph type="body" sz="quarter" idx="10"/>
          </p:nvPr>
        </p:nvSpPr>
        <p:spPr bwMode="auto">
          <a:xfrm>
            <a:off x="3998912" y="6384925"/>
            <a:ext cx="4727576" cy="28623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indent="0"/>
            <a:r>
              <a:rPr altLang="en-US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Montalescot G, et al. </a:t>
            </a:r>
            <a:r>
              <a:rPr lang="en-US" altLang="en-US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N </a:t>
            </a:r>
            <a:r>
              <a:rPr lang="en-US" altLang="en-US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Engl</a:t>
            </a:r>
            <a:r>
              <a:rPr lang="en-US" altLang="en-US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J Med. 2014;371:1016-27</a:t>
            </a:r>
            <a:endParaRPr altLang="en-US" dirty="0">
              <a:solidFill>
                <a:schemeClr val="tx1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56677" name="Segnaposto testo 5"/>
          <p:cNvSpPr>
            <a:spLocks noGrp="1"/>
          </p:cNvSpPr>
          <p:nvPr>
            <p:ph type="body" sz="quarter" idx="11"/>
          </p:nvPr>
        </p:nvSpPr>
        <p:spPr bwMode="auto">
          <a:xfrm>
            <a:off x="1524000" y="1092200"/>
            <a:ext cx="9144000" cy="31393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indent="0"/>
            <a:r>
              <a:rPr altLang="en-US" b="1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ATLANTIC</a:t>
            </a:r>
            <a:r>
              <a:rPr altLang="en-US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: 1862 patients with STEMI randomized to ticagrelor pretreatment or no pretreatment</a:t>
            </a:r>
          </a:p>
        </p:txBody>
      </p:sp>
      <p:graphicFrame>
        <p:nvGraphicFramePr>
          <p:cNvPr id="4" name="Grafico 3"/>
          <p:cNvGraphicFramePr>
            <a:graphicFrameLocks/>
          </p:cNvGraphicFramePr>
          <p:nvPr/>
        </p:nvGraphicFramePr>
        <p:xfrm>
          <a:off x="1676400" y="1600200"/>
          <a:ext cx="3962400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6679" name="Rettangolo 8"/>
          <p:cNvSpPr>
            <a:spLocks noChangeArrowheads="1"/>
          </p:cNvSpPr>
          <p:nvPr/>
        </p:nvSpPr>
        <p:spPr bwMode="auto">
          <a:xfrm>
            <a:off x="1676400" y="1747838"/>
            <a:ext cx="3962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400" b="1">
                <a:solidFill>
                  <a:srgbClr val="FFFF66"/>
                </a:solidFill>
                <a:ea typeface="ＭＳ Ｐゴシック" panose="020B0600070205080204" pitchFamily="34" charset="-128"/>
              </a:rPr>
              <a:t>Co-primary endpoints</a:t>
            </a:r>
          </a:p>
        </p:txBody>
      </p:sp>
      <p:sp>
        <p:nvSpPr>
          <p:cNvPr id="156680" name="TextBox 105"/>
          <p:cNvSpPr txBox="1">
            <a:spLocks noChangeArrowheads="1"/>
          </p:cNvSpPr>
          <p:nvPr/>
        </p:nvSpPr>
        <p:spPr bwMode="auto">
          <a:xfrm>
            <a:off x="1828801" y="2971800"/>
            <a:ext cx="18002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1800">
                <a:solidFill>
                  <a:srgbClr val="FFFFFF"/>
                </a:solidFill>
                <a:ea typeface="ＭＳ Ｐゴシック" panose="020B0600070205080204" pitchFamily="34" charset="-128"/>
              </a:rPr>
              <a:t>P=0.63</a:t>
            </a:r>
          </a:p>
        </p:txBody>
      </p:sp>
      <p:sp>
        <p:nvSpPr>
          <p:cNvPr id="156681" name="TextBox 106"/>
          <p:cNvSpPr txBox="1">
            <a:spLocks noChangeArrowheads="1"/>
          </p:cNvSpPr>
          <p:nvPr/>
        </p:nvSpPr>
        <p:spPr bwMode="auto">
          <a:xfrm>
            <a:off x="3686176" y="2971800"/>
            <a:ext cx="18002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1800">
                <a:solidFill>
                  <a:srgbClr val="FFFFFF"/>
                </a:solidFill>
                <a:ea typeface="ＭＳ Ｐゴシック" panose="020B0600070205080204" pitchFamily="34" charset="-128"/>
              </a:rPr>
              <a:t>P=0.82</a:t>
            </a:r>
          </a:p>
        </p:txBody>
      </p:sp>
      <p:graphicFrame>
        <p:nvGraphicFramePr>
          <p:cNvPr id="3" name="Tabella 2"/>
          <p:cNvGraphicFramePr>
            <a:graphicFrameLocks noGrp="1"/>
          </p:cNvGraphicFramePr>
          <p:nvPr>
            <p:extLst/>
          </p:nvPr>
        </p:nvGraphicFramePr>
        <p:xfrm>
          <a:off x="5791200" y="2286000"/>
          <a:ext cx="4648200" cy="3652840"/>
        </p:xfrm>
        <a:graphic>
          <a:graphicData uri="http://schemas.openxmlformats.org/drawingml/2006/table">
            <a:tbl>
              <a:tblPr/>
              <a:tblGrid>
                <a:gridCol w="2047875"/>
                <a:gridCol w="866775"/>
                <a:gridCol w="866775"/>
                <a:gridCol w="866775"/>
              </a:tblGrid>
              <a:tr h="641349">
                <a:tc>
                  <a:txBody>
                    <a:bodyPr/>
                    <a:lstStyle>
                      <a:lvl1pPr algn="ctr" eaLnBrk="0" hangingPunct="0">
                        <a:buClr>
                          <a:srgbClr val="FDE25E"/>
                        </a:buClr>
                        <a:defRPr sz="3200" b="1" i="1">
                          <a:solidFill>
                            <a:schemeClr val="tx2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itchFamily="18" charset="2"/>
                        <a:defRPr sz="2400" b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T="45686" marB="4568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ctr" eaLnBrk="0" hangingPunct="0">
                        <a:buClr>
                          <a:srgbClr val="FDE25E"/>
                        </a:buClr>
                        <a:defRPr sz="3200" b="1" i="1">
                          <a:solidFill>
                            <a:schemeClr val="tx2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itchFamily="18" charset="2"/>
                        <a:defRPr sz="2400" b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Pre-H</a:t>
                      </a:r>
                    </a:p>
                  </a:txBody>
                  <a:tcPr marT="45686" marB="4568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ctr" eaLnBrk="0" hangingPunct="0">
                        <a:buClr>
                          <a:srgbClr val="FDE25E"/>
                        </a:buClr>
                        <a:defRPr sz="3200" b="1" i="1">
                          <a:solidFill>
                            <a:schemeClr val="tx2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itchFamily="18" charset="2"/>
                        <a:defRPr sz="2400" b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In-H</a:t>
                      </a:r>
                    </a:p>
                  </a:txBody>
                  <a:tcPr marT="45686" marB="4568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ctr" eaLnBrk="0" hangingPunct="0">
                        <a:buClr>
                          <a:srgbClr val="FDE25E"/>
                        </a:buClr>
                        <a:defRPr sz="3200" b="1" i="1">
                          <a:solidFill>
                            <a:schemeClr val="tx2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itchFamily="18" charset="2"/>
                        <a:defRPr sz="2400" b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P</a:t>
                      </a:r>
                    </a:p>
                  </a:txBody>
                  <a:tcPr marT="45686" marB="4568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0213">
                <a:tc>
                  <a:txBody>
                    <a:bodyPr/>
                    <a:lstStyle>
                      <a:lvl1pPr algn="ctr" eaLnBrk="0" hangingPunct="0">
                        <a:buClr>
                          <a:srgbClr val="FDE25E"/>
                        </a:buClr>
                        <a:defRPr sz="3200" b="1" i="1">
                          <a:solidFill>
                            <a:schemeClr val="tx2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itchFamily="18" charset="2"/>
                        <a:defRPr sz="2400" b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Definite ST ≤24 h</a:t>
                      </a:r>
                    </a:p>
                  </a:txBody>
                  <a:tcPr marT="45686" marB="4568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4202E"/>
                    </a:solidFill>
                  </a:tcPr>
                </a:tc>
                <a:tc>
                  <a:txBody>
                    <a:bodyPr/>
                    <a:lstStyle>
                      <a:lvl1pPr algn="ctr" eaLnBrk="0" hangingPunct="0">
                        <a:buClr>
                          <a:srgbClr val="FDE25E"/>
                        </a:buClr>
                        <a:defRPr sz="3200" b="1" i="1">
                          <a:solidFill>
                            <a:schemeClr val="tx2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itchFamily="18" charset="2"/>
                        <a:defRPr sz="2400" b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0%</a:t>
                      </a:r>
                    </a:p>
                  </a:txBody>
                  <a:tcPr marT="45686" marB="4568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4202E"/>
                    </a:solidFill>
                  </a:tcPr>
                </a:tc>
                <a:tc>
                  <a:txBody>
                    <a:bodyPr/>
                    <a:lstStyle>
                      <a:lvl1pPr algn="ctr" eaLnBrk="0" hangingPunct="0">
                        <a:buClr>
                          <a:srgbClr val="FDE25E"/>
                        </a:buClr>
                        <a:defRPr sz="3200" b="1" i="1">
                          <a:solidFill>
                            <a:schemeClr val="tx2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itchFamily="18" charset="2"/>
                        <a:defRPr sz="2400" b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0.8%</a:t>
                      </a:r>
                    </a:p>
                  </a:txBody>
                  <a:tcPr marT="45686" marB="4568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4202E"/>
                    </a:solidFill>
                  </a:tcPr>
                </a:tc>
                <a:tc>
                  <a:txBody>
                    <a:bodyPr/>
                    <a:lstStyle>
                      <a:lvl1pPr algn="ctr" eaLnBrk="0" hangingPunct="0">
                        <a:buClr>
                          <a:srgbClr val="FDE25E"/>
                        </a:buClr>
                        <a:defRPr sz="3200" b="1" i="1">
                          <a:solidFill>
                            <a:schemeClr val="tx2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itchFamily="18" charset="2"/>
                        <a:defRPr sz="2400" b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0.008</a:t>
                      </a:r>
                    </a:p>
                  </a:txBody>
                  <a:tcPr marT="45686" marB="4568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4202E"/>
                    </a:solidFill>
                  </a:tcPr>
                </a:tc>
              </a:tr>
              <a:tr h="430213">
                <a:tc>
                  <a:txBody>
                    <a:bodyPr/>
                    <a:lstStyle>
                      <a:lvl1pPr marL="6350" algn="ctr" eaLnBrk="0" hangingPunct="0">
                        <a:buClr>
                          <a:srgbClr val="FDE25E"/>
                        </a:buClr>
                        <a:defRPr sz="3200" b="1" i="1">
                          <a:solidFill>
                            <a:schemeClr val="tx2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itchFamily="18" charset="2"/>
                        <a:defRPr sz="2400" b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63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30-d definite ST</a:t>
                      </a:r>
                    </a:p>
                  </a:txBody>
                  <a:tcPr marT="45686" marB="4568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4202E"/>
                    </a:solidFill>
                  </a:tcPr>
                </a:tc>
                <a:tc>
                  <a:txBody>
                    <a:bodyPr/>
                    <a:lstStyle>
                      <a:lvl1pPr algn="ctr" eaLnBrk="0" hangingPunct="0">
                        <a:buClr>
                          <a:srgbClr val="FDE25E"/>
                        </a:buClr>
                        <a:defRPr sz="3200" b="1" i="1">
                          <a:solidFill>
                            <a:schemeClr val="tx2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itchFamily="18" charset="2"/>
                        <a:defRPr sz="2400" b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0.2%</a:t>
                      </a:r>
                    </a:p>
                  </a:txBody>
                  <a:tcPr marT="45686" marB="4568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4202E"/>
                    </a:solidFill>
                  </a:tcPr>
                </a:tc>
                <a:tc>
                  <a:txBody>
                    <a:bodyPr/>
                    <a:lstStyle>
                      <a:lvl1pPr algn="ctr" eaLnBrk="0" hangingPunct="0">
                        <a:buClr>
                          <a:srgbClr val="FDE25E"/>
                        </a:buClr>
                        <a:defRPr sz="3200" b="1" i="1">
                          <a:solidFill>
                            <a:schemeClr val="tx2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itchFamily="18" charset="2"/>
                        <a:defRPr sz="2400" b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1.2%</a:t>
                      </a:r>
                    </a:p>
                  </a:txBody>
                  <a:tcPr marT="45686" marB="4568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4202E"/>
                    </a:solidFill>
                  </a:tcPr>
                </a:tc>
                <a:tc>
                  <a:txBody>
                    <a:bodyPr/>
                    <a:lstStyle>
                      <a:lvl1pPr algn="ctr" eaLnBrk="0" hangingPunct="0">
                        <a:buClr>
                          <a:srgbClr val="FDE25E"/>
                        </a:buClr>
                        <a:defRPr sz="3200" b="1" i="1">
                          <a:solidFill>
                            <a:schemeClr val="tx2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itchFamily="18" charset="2"/>
                        <a:defRPr sz="2400" b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0.02</a:t>
                      </a:r>
                    </a:p>
                  </a:txBody>
                  <a:tcPr marT="45686" marB="4568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4202E"/>
                    </a:solidFill>
                  </a:tcPr>
                </a:tc>
              </a:tr>
              <a:tr h="430213">
                <a:tc>
                  <a:txBody>
                    <a:bodyPr/>
                    <a:lstStyle>
                      <a:lvl1pPr marL="6350" algn="ctr" eaLnBrk="0" hangingPunct="0">
                        <a:buClr>
                          <a:srgbClr val="FDE25E"/>
                        </a:buClr>
                        <a:defRPr sz="3200" b="1" i="1">
                          <a:solidFill>
                            <a:schemeClr val="tx2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itchFamily="18" charset="2"/>
                        <a:defRPr sz="2400" b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63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Death</a:t>
                      </a:r>
                    </a:p>
                  </a:txBody>
                  <a:tcPr marT="45686" marB="4568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4202E"/>
                    </a:solidFill>
                  </a:tcPr>
                </a:tc>
                <a:tc>
                  <a:txBody>
                    <a:bodyPr/>
                    <a:lstStyle>
                      <a:lvl1pPr algn="ctr" eaLnBrk="0" hangingPunct="0">
                        <a:buClr>
                          <a:srgbClr val="FDE25E"/>
                        </a:buClr>
                        <a:defRPr sz="3200" b="1" i="1">
                          <a:solidFill>
                            <a:schemeClr val="tx2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itchFamily="18" charset="2"/>
                        <a:defRPr sz="2400" b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0.8%</a:t>
                      </a:r>
                    </a:p>
                  </a:txBody>
                  <a:tcPr marT="45686" marB="4568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4202E"/>
                    </a:solidFill>
                  </a:tcPr>
                </a:tc>
                <a:tc>
                  <a:txBody>
                    <a:bodyPr/>
                    <a:lstStyle>
                      <a:lvl1pPr algn="ctr" eaLnBrk="0" hangingPunct="0">
                        <a:buClr>
                          <a:srgbClr val="FDE25E"/>
                        </a:buClr>
                        <a:defRPr sz="3200" b="1" i="1">
                          <a:solidFill>
                            <a:schemeClr val="tx2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itchFamily="18" charset="2"/>
                        <a:defRPr sz="2400" b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1.1%</a:t>
                      </a:r>
                    </a:p>
                  </a:txBody>
                  <a:tcPr marT="45686" marB="4568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4202E"/>
                    </a:solidFill>
                  </a:tcPr>
                </a:tc>
                <a:tc>
                  <a:txBody>
                    <a:bodyPr/>
                    <a:lstStyle>
                      <a:lvl1pPr algn="ctr" eaLnBrk="0" hangingPunct="0">
                        <a:buClr>
                          <a:srgbClr val="FDE25E"/>
                        </a:buClr>
                        <a:defRPr sz="3200" b="1" i="1">
                          <a:solidFill>
                            <a:schemeClr val="tx2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itchFamily="18" charset="2"/>
                        <a:defRPr sz="2400" b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0.08</a:t>
                      </a:r>
                    </a:p>
                  </a:txBody>
                  <a:tcPr marT="45686" marB="4568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4202E"/>
                    </a:solidFill>
                  </a:tcPr>
                </a:tc>
              </a:tr>
              <a:tr h="430213">
                <a:tc>
                  <a:txBody>
                    <a:bodyPr/>
                    <a:lstStyle>
                      <a:lvl1pPr algn="ctr" eaLnBrk="0" hangingPunct="0">
                        <a:buClr>
                          <a:srgbClr val="FDE25E"/>
                        </a:buClr>
                        <a:defRPr sz="3200" b="1" i="1">
                          <a:solidFill>
                            <a:schemeClr val="tx2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itchFamily="18" charset="2"/>
                        <a:defRPr sz="2400" b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MI</a:t>
                      </a:r>
                    </a:p>
                  </a:txBody>
                  <a:tcPr marT="45686" marB="4568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4202E"/>
                    </a:solidFill>
                  </a:tcPr>
                </a:tc>
                <a:tc>
                  <a:txBody>
                    <a:bodyPr/>
                    <a:lstStyle>
                      <a:lvl1pPr algn="ctr" eaLnBrk="0" hangingPunct="0">
                        <a:buClr>
                          <a:srgbClr val="FDE25E"/>
                        </a:buClr>
                        <a:defRPr sz="3200" b="1" i="1">
                          <a:solidFill>
                            <a:schemeClr val="tx2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itchFamily="18" charset="2"/>
                        <a:defRPr sz="2400" b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0.4%</a:t>
                      </a:r>
                    </a:p>
                  </a:txBody>
                  <a:tcPr marT="45686" marB="4568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4202E"/>
                    </a:solidFill>
                  </a:tcPr>
                </a:tc>
                <a:tc>
                  <a:txBody>
                    <a:bodyPr/>
                    <a:lstStyle>
                      <a:lvl1pPr algn="ctr" eaLnBrk="0" hangingPunct="0">
                        <a:buClr>
                          <a:srgbClr val="FDE25E"/>
                        </a:buClr>
                        <a:defRPr sz="3200" b="1" i="1">
                          <a:solidFill>
                            <a:schemeClr val="tx2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itchFamily="18" charset="2"/>
                        <a:defRPr sz="2400" b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0.2%</a:t>
                      </a:r>
                    </a:p>
                  </a:txBody>
                  <a:tcPr marT="45686" marB="4568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4202E"/>
                    </a:solidFill>
                  </a:tcPr>
                </a:tc>
                <a:tc>
                  <a:txBody>
                    <a:bodyPr/>
                    <a:lstStyle>
                      <a:lvl1pPr algn="ctr" eaLnBrk="0" hangingPunct="0">
                        <a:buClr>
                          <a:srgbClr val="FDE25E"/>
                        </a:buClr>
                        <a:defRPr sz="3200" b="1" i="1">
                          <a:solidFill>
                            <a:schemeClr val="tx2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itchFamily="18" charset="2"/>
                        <a:defRPr sz="2400" b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0.53</a:t>
                      </a:r>
                    </a:p>
                  </a:txBody>
                  <a:tcPr marT="45686" marB="4568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4202E"/>
                    </a:solidFill>
                  </a:tcPr>
                </a:tc>
              </a:tr>
              <a:tr h="430213">
                <a:tc>
                  <a:txBody>
                    <a:bodyPr/>
                    <a:lstStyle>
                      <a:lvl1pPr marL="6350" algn="ctr" eaLnBrk="0" hangingPunct="0">
                        <a:buClr>
                          <a:srgbClr val="FDE25E"/>
                        </a:buClr>
                        <a:defRPr sz="3200" b="1" i="1">
                          <a:solidFill>
                            <a:schemeClr val="tx2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itchFamily="18" charset="2"/>
                        <a:defRPr sz="2400" b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63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Stroke</a:t>
                      </a:r>
                    </a:p>
                  </a:txBody>
                  <a:tcPr marT="45686" marB="4568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4202E"/>
                    </a:solidFill>
                  </a:tcPr>
                </a:tc>
                <a:tc>
                  <a:txBody>
                    <a:bodyPr/>
                    <a:lstStyle>
                      <a:lvl1pPr algn="ctr" eaLnBrk="0" hangingPunct="0">
                        <a:buClr>
                          <a:srgbClr val="FDE25E"/>
                        </a:buClr>
                        <a:defRPr sz="3200" b="1" i="1">
                          <a:solidFill>
                            <a:schemeClr val="tx2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itchFamily="18" charset="2"/>
                        <a:defRPr sz="2400" b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0%</a:t>
                      </a:r>
                    </a:p>
                  </a:txBody>
                  <a:tcPr marT="45686" marB="4568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4202E"/>
                    </a:solidFill>
                  </a:tcPr>
                </a:tc>
                <a:tc>
                  <a:txBody>
                    <a:bodyPr/>
                    <a:lstStyle>
                      <a:lvl1pPr algn="ctr" eaLnBrk="0" hangingPunct="0">
                        <a:buClr>
                          <a:srgbClr val="FDE25E"/>
                        </a:buClr>
                        <a:defRPr sz="3200" b="1" i="1">
                          <a:solidFill>
                            <a:schemeClr val="tx2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itchFamily="18" charset="2"/>
                        <a:defRPr sz="2400" b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0.1%</a:t>
                      </a:r>
                    </a:p>
                  </a:txBody>
                  <a:tcPr marT="45686" marB="4568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4202E"/>
                    </a:solidFill>
                  </a:tcPr>
                </a:tc>
                <a:tc>
                  <a:txBody>
                    <a:bodyPr/>
                    <a:lstStyle>
                      <a:lvl1pPr algn="ctr" eaLnBrk="0" hangingPunct="0">
                        <a:buClr>
                          <a:srgbClr val="FDE25E"/>
                        </a:buClr>
                        <a:defRPr sz="3200" b="1" i="1">
                          <a:solidFill>
                            <a:schemeClr val="tx2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itchFamily="18" charset="2"/>
                        <a:defRPr sz="2400" b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0.39</a:t>
                      </a:r>
                    </a:p>
                  </a:txBody>
                  <a:tcPr marT="45686" marB="4568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4202E"/>
                    </a:solidFill>
                  </a:tcPr>
                </a:tc>
              </a:tr>
              <a:tr h="430213">
                <a:tc>
                  <a:txBody>
                    <a:bodyPr/>
                    <a:lstStyle>
                      <a:lvl1pPr algn="ctr" eaLnBrk="0" hangingPunct="0">
                        <a:buClr>
                          <a:srgbClr val="FDE25E"/>
                        </a:buClr>
                        <a:defRPr sz="3200" b="1" i="1">
                          <a:solidFill>
                            <a:schemeClr val="tx2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itchFamily="18" charset="2"/>
                        <a:defRPr sz="2400" b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Bleeding ≤48 h</a:t>
                      </a:r>
                    </a:p>
                  </a:txBody>
                  <a:tcPr marT="45686" marB="4568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4202E"/>
                    </a:solidFill>
                  </a:tcPr>
                </a:tc>
                <a:tc>
                  <a:txBody>
                    <a:bodyPr/>
                    <a:lstStyle>
                      <a:lvl1pPr algn="ctr" eaLnBrk="0" hangingPunct="0">
                        <a:buClr>
                          <a:srgbClr val="FDE25E"/>
                        </a:buClr>
                        <a:defRPr sz="3200" b="1" i="1">
                          <a:solidFill>
                            <a:schemeClr val="tx2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itchFamily="18" charset="2"/>
                        <a:defRPr sz="2400" b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2.6%</a:t>
                      </a:r>
                    </a:p>
                  </a:txBody>
                  <a:tcPr marT="45686" marB="4568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4202E"/>
                    </a:solidFill>
                  </a:tcPr>
                </a:tc>
                <a:tc>
                  <a:txBody>
                    <a:bodyPr/>
                    <a:lstStyle>
                      <a:lvl1pPr algn="ctr" eaLnBrk="0" hangingPunct="0">
                        <a:buClr>
                          <a:srgbClr val="FDE25E"/>
                        </a:buClr>
                        <a:defRPr sz="3200" b="1" i="1">
                          <a:solidFill>
                            <a:schemeClr val="tx2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itchFamily="18" charset="2"/>
                        <a:defRPr sz="2400" b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2.5%</a:t>
                      </a:r>
                    </a:p>
                  </a:txBody>
                  <a:tcPr marT="45686" marB="4568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4202E"/>
                    </a:solidFill>
                  </a:tcPr>
                </a:tc>
                <a:tc>
                  <a:txBody>
                    <a:bodyPr/>
                    <a:lstStyle>
                      <a:lvl1pPr algn="ctr" eaLnBrk="0" hangingPunct="0">
                        <a:buClr>
                          <a:srgbClr val="FDE25E"/>
                        </a:buClr>
                        <a:defRPr sz="3200" b="1" i="1">
                          <a:solidFill>
                            <a:schemeClr val="tx2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itchFamily="18" charset="2"/>
                        <a:defRPr sz="2400" b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0.87</a:t>
                      </a:r>
                    </a:p>
                  </a:txBody>
                  <a:tcPr marT="45686" marB="4568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4202E"/>
                    </a:solidFill>
                  </a:tcPr>
                </a:tc>
              </a:tr>
              <a:tr h="430213">
                <a:tc>
                  <a:txBody>
                    <a:bodyPr/>
                    <a:lstStyle>
                      <a:lvl1pPr marL="6350" algn="ctr" eaLnBrk="0" hangingPunct="0">
                        <a:buClr>
                          <a:srgbClr val="FDE25E"/>
                        </a:buClr>
                        <a:defRPr sz="3200" b="1" i="1">
                          <a:solidFill>
                            <a:schemeClr val="tx2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itchFamily="18" charset="2"/>
                        <a:defRPr sz="2400" b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63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Bleeding &gt;48 h</a:t>
                      </a:r>
                    </a:p>
                  </a:txBody>
                  <a:tcPr marT="45686" marB="4568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4202E"/>
                    </a:solidFill>
                  </a:tcPr>
                </a:tc>
                <a:tc>
                  <a:txBody>
                    <a:bodyPr/>
                    <a:lstStyle>
                      <a:lvl1pPr algn="ctr" eaLnBrk="0" hangingPunct="0">
                        <a:buClr>
                          <a:srgbClr val="FDE25E"/>
                        </a:buClr>
                        <a:defRPr sz="3200" b="1" i="1">
                          <a:solidFill>
                            <a:schemeClr val="tx2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itchFamily="18" charset="2"/>
                        <a:defRPr sz="2400" b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2.0%</a:t>
                      </a:r>
                    </a:p>
                  </a:txBody>
                  <a:tcPr marT="45686" marB="4568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4202E"/>
                    </a:solidFill>
                  </a:tcPr>
                </a:tc>
                <a:tc>
                  <a:txBody>
                    <a:bodyPr/>
                    <a:lstStyle>
                      <a:lvl1pPr algn="ctr" eaLnBrk="0" hangingPunct="0">
                        <a:buClr>
                          <a:srgbClr val="FDE25E"/>
                        </a:buClr>
                        <a:defRPr sz="3200" b="1" i="1">
                          <a:solidFill>
                            <a:schemeClr val="tx2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itchFamily="18" charset="2"/>
                        <a:defRPr sz="2400" b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1.7%</a:t>
                      </a:r>
                    </a:p>
                  </a:txBody>
                  <a:tcPr marT="45686" marB="4568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4202E"/>
                    </a:solidFill>
                  </a:tcPr>
                </a:tc>
                <a:tc>
                  <a:txBody>
                    <a:bodyPr/>
                    <a:lstStyle>
                      <a:lvl1pPr algn="ctr" eaLnBrk="0" hangingPunct="0">
                        <a:buClr>
                          <a:srgbClr val="FDE25E"/>
                        </a:buClr>
                        <a:defRPr sz="3200" b="1" i="1">
                          <a:solidFill>
                            <a:schemeClr val="tx2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itchFamily="18" charset="2"/>
                        <a:defRPr sz="2400" b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0.63</a:t>
                      </a:r>
                    </a:p>
                  </a:txBody>
                  <a:tcPr marT="45686" marB="4568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4202E"/>
                    </a:solidFill>
                  </a:tcPr>
                </a:tc>
              </a:tr>
            </a:tbl>
          </a:graphicData>
        </a:graphic>
      </p:graphicFrame>
      <p:sp>
        <p:nvSpPr>
          <p:cNvPr id="11" name="Rettangolo 8"/>
          <p:cNvSpPr>
            <a:spLocks noChangeArrowheads="1"/>
          </p:cNvSpPr>
          <p:nvPr/>
        </p:nvSpPr>
        <p:spPr bwMode="auto">
          <a:xfrm>
            <a:off x="5791200" y="1752601"/>
            <a:ext cx="4648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400" b="1">
                <a:solidFill>
                  <a:srgbClr val="FFFF66"/>
                </a:solidFill>
                <a:ea typeface="ＭＳ Ｐゴシック" panose="020B0600070205080204" pitchFamily="34" charset="-128"/>
              </a:rPr>
              <a:t>Secondary endpoints</a:t>
            </a:r>
          </a:p>
        </p:txBody>
      </p:sp>
      <p:sp>
        <p:nvSpPr>
          <p:cNvPr id="5" name="Rettangolo arrotondato 4"/>
          <p:cNvSpPr/>
          <p:nvPr/>
        </p:nvSpPr>
        <p:spPr bwMode="auto">
          <a:xfrm>
            <a:off x="5715000" y="5072063"/>
            <a:ext cx="4724400" cy="914400"/>
          </a:xfrm>
          <a:prstGeom prst="roundRect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r">
              <a:defRPr/>
            </a:pPr>
            <a:endParaRPr lang="it-IT" b="1" i="1"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ヒラギノ角ゴ Pro W3" pitchFamily="112" charset="-128"/>
              <a:cs typeface="ＭＳ Ｐゴシック" charset="0"/>
            </a:endParaRPr>
          </a:p>
        </p:txBody>
      </p:sp>
      <p:sp>
        <p:nvSpPr>
          <p:cNvPr id="13" name="Rettangolo arrotondato 4"/>
          <p:cNvSpPr/>
          <p:nvPr/>
        </p:nvSpPr>
        <p:spPr bwMode="auto">
          <a:xfrm>
            <a:off x="5715000" y="2900363"/>
            <a:ext cx="4724400" cy="914400"/>
          </a:xfrm>
          <a:prstGeom prst="roundRect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r">
              <a:defRPr/>
            </a:pPr>
            <a:endParaRPr lang="it-IT" b="1" i="1"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ヒラギノ角ゴ Pro W3" pitchFamily="112" charset="-128"/>
              <a:cs typeface="ＭＳ Ｐゴシック" charset="0"/>
            </a:endParaRPr>
          </a:p>
        </p:txBody>
      </p:sp>
      <p:pic>
        <p:nvPicPr>
          <p:cNvPr id="14" name="Picture 13" descr="\\emea.astrazeneca.net\France\Rueil\Users 01\kggk394\Documents\1 - Projet\10- Projet A\Logo\ATLANTIC_ok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rcRect l="20864" t="8711" r="11503" b="33734"/>
          <a:stretch>
            <a:fillRect/>
          </a:stretch>
        </p:blipFill>
        <p:spPr bwMode="auto">
          <a:xfrm>
            <a:off x="564898" y="204788"/>
            <a:ext cx="1263903" cy="8540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2144481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5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Rettangolo 136"/>
          <p:cNvSpPr/>
          <p:nvPr/>
        </p:nvSpPr>
        <p:spPr bwMode="auto">
          <a:xfrm>
            <a:off x="1600200" y="1524000"/>
            <a:ext cx="8991600" cy="4572000"/>
          </a:xfrm>
          <a:prstGeom prst="rect">
            <a:avLst/>
          </a:prstGeom>
          <a:solidFill>
            <a:srgbClr val="14202E"/>
          </a:solidFill>
          <a:ln w="9525" cap="flat" cmpd="sng" algn="ctr">
            <a:solidFill>
              <a:schemeClr val="bg1">
                <a:lumMod val="90000"/>
                <a:lumOff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r">
              <a:defRPr/>
            </a:pPr>
            <a:endParaRPr lang="it-IT" b="1" i="1"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ヒラギノ角ゴ Pro W3" pitchFamily="112" charset="-128"/>
              <a:cs typeface="ＭＳ Ｐゴシック" charset="0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sz="3600" b="1" dirty="0" err="1"/>
              <a:t>Newer</a:t>
            </a:r>
            <a:r>
              <a:rPr sz="3600" b="1" dirty="0"/>
              <a:t> P2Y</a:t>
            </a:r>
            <a:r>
              <a:rPr sz="3600" b="1" baseline="-25000" dirty="0"/>
              <a:t>12</a:t>
            </a:r>
            <a:r>
              <a:rPr sz="3600" b="1" dirty="0"/>
              <a:t> Inhibitors in STEMI</a:t>
            </a:r>
          </a:p>
        </p:txBody>
      </p:sp>
      <p:sp>
        <p:nvSpPr>
          <p:cNvPr id="174084" name="Segnaposto testo 79"/>
          <p:cNvSpPr>
            <a:spLocks noGrp="1"/>
          </p:cNvSpPr>
          <p:nvPr>
            <p:ph type="body" sz="quarter" idx="11"/>
          </p:nvPr>
        </p:nvSpPr>
        <p:spPr bwMode="auto">
          <a:xfrm>
            <a:off x="1524000" y="1092200"/>
            <a:ext cx="9144000" cy="31393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indent="0"/>
            <a:r>
              <a:rPr altLang="en-US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STEMI Cohorts in PLATO (N=7544) and TRITON-TIMI 38 (N=3534)</a:t>
            </a:r>
          </a:p>
        </p:txBody>
      </p:sp>
      <p:grpSp>
        <p:nvGrpSpPr>
          <p:cNvPr id="174085" name="Group 6"/>
          <p:cNvGrpSpPr>
            <a:grpSpLocks/>
          </p:cNvGrpSpPr>
          <p:nvPr/>
        </p:nvGrpSpPr>
        <p:grpSpPr bwMode="auto">
          <a:xfrm>
            <a:off x="6530976" y="2182813"/>
            <a:ext cx="3859213" cy="3397250"/>
            <a:chOff x="484485" y="1045123"/>
            <a:chExt cx="3694502" cy="3396442"/>
          </a:xfrm>
        </p:grpSpPr>
        <p:sp>
          <p:nvSpPr>
            <p:cNvPr id="174152" name="ZoneTexte 8"/>
            <p:cNvSpPr txBox="1">
              <a:spLocks noChangeArrowheads="1"/>
            </p:cNvSpPr>
            <p:nvPr/>
          </p:nvSpPr>
          <p:spPr bwMode="auto">
            <a:xfrm>
              <a:off x="1094149" y="1530782"/>
              <a:ext cx="816061" cy="523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/>
            <a:lstStyle>
              <a:lvl1pPr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fr-FR" altLang="en-US" sz="1400">
                  <a:solidFill>
                    <a:srgbClr val="FFFFFF"/>
                  </a:solidFill>
                  <a:ea typeface="ＭＳ Ｐゴシック" panose="020B0600070205080204" pitchFamily="34" charset="-128"/>
                  <a:cs typeface="Arial" panose="020B0604020202020204" pitchFamily="34" charset="0"/>
                </a:rPr>
                <a:t>N=7544</a:t>
              </a:r>
            </a:p>
            <a:p>
              <a:r>
                <a:rPr lang="fr-FR" altLang="en-US" sz="1400">
                  <a:solidFill>
                    <a:srgbClr val="FFFFFF"/>
                  </a:solidFill>
                  <a:ea typeface="ＭＳ Ｐゴシック" panose="020B0600070205080204" pitchFamily="34" charset="-128"/>
                  <a:cs typeface="Arial" panose="020B0604020202020204" pitchFamily="34" charset="0"/>
                </a:rPr>
                <a:t>P=0.07</a:t>
              </a:r>
            </a:p>
          </p:txBody>
        </p:sp>
        <p:grpSp>
          <p:nvGrpSpPr>
            <p:cNvPr id="174153" name="Group 15"/>
            <p:cNvGrpSpPr>
              <a:grpSpLocks/>
            </p:cNvGrpSpPr>
            <p:nvPr/>
          </p:nvGrpSpPr>
          <p:grpSpPr bwMode="auto">
            <a:xfrm>
              <a:off x="484485" y="1045123"/>
              <a:ext cx="3694502" cy="3396442"/>
              <a:chOff x="4641966" y="1268413"/>
              <a:chExt cx="3694502" cy="3426386"/>
            </a:xfrm>
          </p:grpSpPr>
          <p:sp>
            <p:nvSpPr>
              <p:cNvPr id="174156" name="Rectangle 410"/>
              <p:cNvSpPr>
                <a:spLocks noChangeArrowheads="1"/>
              </p:cNvSpPr>
              <p:nvPr/>
            </p:nvSpPr>
            <p:spPr bwMode="auto">
              <a:xfrm>
                <a:off x="5102390" y="4509070"/>
                <a:ext cx="84146" cy="1841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/>
              <a:lstStyle>
                <a:lvl1pPr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en-GB" altLang="en-US" sz="1200">
                    <a:solidFill>
                      <a:srgbClr val="FFFFFF"/>
                    </a:solidFill>
                    <a:ea typeface="ＭＳ Ｐゴシック" panose="020B0600070205080204" pitchFamily="34" charset="-128"/>
                    <a:cs typeface="Arial" panose="020B0604020202020204" pitchFamily="34" charset="0"/>
                  </a:rPr>
                  <a:t>0</a:t>
                </a:r>
                <a:endParaRPr lang="en-GB" altLang="en-US" sz="1600">
                  <a:solidFill>
                    <a:srgbClr val="FFFFFF"/>
                  </a:solidFill>
                  <a:ea typeface="ＭＳ Ｐゴシック" panose="020B0600070205080204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174157" name="Rectangle 4"/>
              <p:cNvSpPr>
                <a:spLocks noChangeArrowheads="1"/>
              </p:cNvSpPr>
              <p:nvPr/>
            </p:nvSpPr>
            <p:spPr bwMode="auto">
              <a:xfrm>
                <a:off x="5188124" y="1268413"/>
                <a:ext cx="3057848" cy="3698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/>
              <a:lstStyle>
                <a:lvl1pPr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fr-FR" altLang="en-US" sz="1800" b="1">
                    <a:solidFill>
                      <a:srgbClr val="FFFF66"/>
                    </a:solidFill>
                    <a:ea typeface="ＭＳ Ｐゴシック" panose="020B0600070205080204" pitchFamily="34" charset="-128"/>
                    <a:cs typeface="Arial" panose="020B0604020202020204" pitchFamily="34" charset="0"/>
                  </a:rPr>
                  <a:t>Primary Efficacy Endpoint</a:t>
                </a:r>
              </a:p>
            </p:txBody>
          </p:sp>
          <p:grpSp>
            <p:nvGrpSpPr>
              <p:cNvPr id="174158" name="Group 419"/>
              <p:cNvGrpSpPr>
                <a:grpSpLocks/>
              </p:cNvGrpSpPr>
              <p:nvPr/>
            </p:nvGrpSpPr>
            <p:grpSpPr bwMode="auto">
              <a:xfrm>
                <a:off x="4875874" y="1668261"/>
                <a:ext cx="3378826" cy="2851137"/>
                <a:chOff x="3069" y="1389"/>
                <a:chExt cx="2198" cy="1855"/>
              </a:xfrm>
            </p:grpSpPr>
            <p:grpSp>
              <p:nvGrpSpPr>
                <p:cNvPr id="174169" name="Group 418"/>
                <p:cNvGrpSpPr>
                  <a:grpSpLocks/>
                </p:cNvGrpSpPr>
                <p:nvPr/>
              </p:nvGrpSpPr>
              <p:grpSpPr bwMode="auto">
                <a:xfrm>
                  <a:off x="3069" y="1389"/>
                  <a:ext cx="175" cy="1801"/>
                  <a:chOff x="3069" y="1389"/>
                  <a:chExt cx="175" cy="1801"/>
                </a:xfrm>
              </p:grpSpPr>
              <p:sp>
                <p:nvSpPr>
                  <p:cNvPr id="174180" name="Line 268"/>
                  <p:cNvSpPr>
                    <a:spLocks noChangeShapeType="1"/>
                  </p:cNvSpPr>
                  <p:nvPr/>
                </p:nvSpPr>
                <p:spPr bwMode="auto">
                  <a:xfrm>
                    <a:off x="3239" y="1451"/>
                    <a:ext cx="1" cy="1739"/>
                  </a:xfrm>
                  <a:prstGeom prst="line">
                    <a:avLst/>
                  </a:prstGeom>
                  <a:noFill/>
                  <a:ln w="25400">
                    <a:solidFill>
                      <a:srgbClr val="FFFF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74181" name="Line 269"/>
                  <p:cNvSpPr>
                    <a:spLocks noChangeShapeType="1"/>
                  </p:cNvSpPr>
                  <p:nvPr/>
                </p:nvSpPr>
                <p:spPr bwMode="auto">
                  <a:xfrm>
                    <a:off x="3207" y="2894"/>
                    <a:ext cx="32" cy="1"/>
                  </a:xfrm>
                  <a:prstGeom prst="line">
                    <a:avLst/>
                  </a:prstGeom>
                  <a:noFill/>
                  <a:ln w="25400">
                    <a:solidFill>
                      <a:srgbClr val="FFFF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74182" name="Line 270"/>
                  <p:cNvSpPr>
                    <a:spLocks noChangeShapeType="1"/>
                  </p:cNvSpPr>
                  <p:nvPr/>
                </p:nvSpPr>
                <p:spPr bwMode="auto">
                  <a:xfrm>
                    <a:off x="3207" y="2605"/>
                    <a:ext cx="32" cy="1"/>
                  </a:xfrm>
                  <a:prstGeom prst="line">
                    <a:avLst/>
                  </a:prstGeom>
                  <a:noFill/>
                  <a:ln w="25400">
                    <a:solidFill>
                      <a:srgbClr val="FFFF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74183" name="Line 271"/>
                  <p:cNvSpPr>
                    <a:spLocks noChangeShapeType="1"/>
                  </p:cNvSpPr>
                  <p:nvPr/>
                </p:nvSpPr>
                <p:spPr bwMode="auto">
                  <a:xfrm>
                    <a:off x="3207" y="2314"/>
                    <a:ext cx="32" cy="0"/>
                  </a:xfrm>
                  <a:prstGeom prst="line">
                    <a:avLst/>
                  </a:prstGeom>
                  <a:noFill/>
                  <a:ln w="25400">
                    <a:solidFill>
                      <a:srgbClr val="FFFF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74184" name="Line 272"/>
                  <p:cNvSpPr>
                    <a:spLocks noChangeShapeType="1"/>
                  </p:cNvSpPr>
                  <p:nvPr/>
                </p:nvSpPr>
                <p:spPr bwMode="auto">
                  <a:xfrm>
                    <a:off x="3207" y="2028"/>
                    <a:ext cx="32" cy="1"/>
                  </a:xfrm>
                  <a:prstGeom prst="line">
                    <a:avLst/>
                  </a:prstGeom>
                  <a:noFill/>
                  <a:ln w="25400">
                    <a:solidFill>
                      <a:srgbClr val="FFFF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74185" name="Line 273"/>
                  <p:cNvSpPr>
                    <a:spLocks noChangeShapeType="1"/>
                  </p:cNvSpPr>
                  <p:nvPr/>
                </p:nvSpPr>
                <p:spPr bwMode="auto">
                  <a:xfrm>
                    <a:off x="3207" y="1451"/>
                    <a:ext cx="32" cy="0"/>
                  </a:xfrm>
                  <a:prstGeom prst="line">
                    <a:avLst/>
                  </a:prstGeom>
                  <a:noFill/>
                  <a:ln w="25400">
                    <a:solidFill>
                      <a:srgbClr val="FFFF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74186" name="Rectangle 274"/>
                  <p:cNvSpPr>
                    <a:spLocks noChangeArrowheads="1"/>
                  </p:cNvSpPr>
                  <p:nvPr/>
                </p:nvSpPr>
                <p:spPr bwMode="auto">
                  <a:xfrm>
                    <a:off x="3121" y="2832"/>
                    <a:ext cx="55" cy="12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/>
                  <a:lstStyle>
                    <a:lvl1pPr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r"/>
                    <a:r>
                      <a:rPr lang="en-GB" altLang="en-US" sz="1200">
                        <a:solidFill>
                          <a:srgbClr val="FFFFFF"/>
                        </a:solidFill>
                        <a:ea typeface="ＭＳ Ｐゴシック" panose="020B0600070205080204" pitchFamily="34" charset="-128"/>
                        <a:cs typeface="Arial" panose="020B0604020202020204" pitchFamily="34" charset="0"/>
                      </a:rPr>
                      <a:t>2</a:t>
                    </a:r>
                  </a:p>
                </p:txBody>
              </p:sp>
              <p:sp>
                <p:nvSpPr>
                  <p:cNvPr id="174187" name="Rectangle 275"/>
                  <p:cNvSpPr>
                    <a:spLocks noChangeArrowheads="1"/>
                  </p:cNvSpPr>
                  <p:nvPr/>
                </p:nvSpPr>
                <p:spPr bwMode="auto">
                  <a:xfrm>
                    <a:off x="3121" y="2546"/>
                    <a:ext cx="55" cy="12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/>
                  <a:lstStyle>
                    <a:lvl1pPr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r"/>
                    <a:r>
                      <a:rPr lang="en-GB" altLang="en-US" sz="1200">
                        <a:solidFill>
                          <a:srgbClr val="FFFFFF"/>
                        </a:solidFill>
                        <a:ea typeface="ＭＳ Ｐゴシック" panose="020B0600070205080204" pitchFamily="34" charset="-128"/>
                        <a:cs typeface="Arial" panose="020B0604020202020204" pitchFamily="34" charset="0"/>
                      </a:rPr>
                      <a:t>4</a:t>
                    </a:r>
                  </a:p>
                </p:txBody>
              </p:sp>
              <p:sp>
                <p:nvSpPr>
                  <p:cNvPr id="174188" name="Rectangle 276"/>
                  <p:cNvSpPr>
                    <a:spLocks noChangeArrowheads="1"/>
                  </p:cNvSpPr>
                  <p:nvPr/>
                </p:nvSpPr>
                <p:spPr bwMode="auto">
                  <a:xfrm>
                    <a:off x="3121" y="1968"/>
                    <a:ext cx="55" cy="12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/>
                  <a:lstStyle>
                    <a:lvl1pPr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r"/>
                    <a:r>
                      <a:rPr lang="en-GB" altLang="en-US" sz="1200">
                        <a:solidFill>
                          <a:srgbClr val="FFFFFF"/>
                        </a:solidFill>
                        <a:ea typeface="ＭＳ Ｐゴシック" panose="020B0600070205080204" pitchFamily="34" charset="-128"/>
                        <a:cs typeface="Arial" panose="020B0604020202020204" pitchFamily="34" charset="0"/>
                      </a:rPr>
                      <a:t>8</a:t>
                    </a:r>
                  </a:p>
                </p:txBody>
              </p:sp>
              <p:sp>
                <p:nvSpPr>
                  <p:cNvPr id="174189" name="Rectangle 277"/>
                  <p:cNvSpPr>
                    <a:spLocks noChangeArrowheads="1"/>
                  </p:cNvSpPr>
                  <p:nvPr/>
                </p:nvSpPr>
                <p:spPr bwMode="auto">
                  <a:xfrm>
                    <a:off x="3069" y="1389"/>
                    <a:ext cx="111" cy="12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/>
                  <a:lstStyle>
                    <a:lvl1pPr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r"/>
                    <a:r>
                      <a:rPr lang="en-GB" altLang="en-US" sz="1200">
                        <a:solidFill>
                          <a:srgbClr val="FFFFFF"/>
                        </a:solidFill>
                        <a:ea typeface="ＭＳ Ｐゴシック" panose="020B0600070205080204" pitchFamily="34" charset="-128"/>
                        <a:cs typeface="Arial" panose="020B0604020202020204" pitchFamily="34" charset="0"/>
                      </a:rPr>
                      <a:t>12</a:t>
                    </a:r>
                  </a:p>
                </p:txBody>
              </p:sp>
              <p:sp>
                <p:nvSpPr>
                  <p:cNvPr id="174190" name="Rectangle 278"/>
                  <p:cNvSpPr>
                    <a:spLocks noChangeArrowheads="1"/>
                  </p:cNvSpPr>
                  <p:nvPr/>
                </p:nvSpPr>
                <p:spPr bwMode="auto">
                  <a:xfrm>
                    <a:off x="3121" y="2257"/>
                    <a:ext cx="55" cy="12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/>
                  <a:lstStyle>
                    <a:lvl1pPr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r"/>
                    <a:r>
                      <a:rPr lang="en-GB" altLang="en-US" sz="1200">
                        <a:solidFill>
                          <a:srgbClr val="FFFFFF"/>
                        </a:solidFill>
                        <a:ea typeface="ＭＳ Ｐゴシック" panose="020B0600070205080204" pitchFamily="34" charset="-128"/>
                        <a:cs typeface="Arial" panose="020B0604020202020204" pitchFamily="34" charset="0"/>
                      </a:rPr>
                      <a:t>6</a:t>
                    </a:r>
                  </a:p>
                </p:txBody>
              </p:sp>
              <p:sp>
                <p:nvSpPr>
                  <p:cNvPr id="174191" name="Line 272"/>
                  <p:cNvSpPr>
                    <a:spLocks noChangeShapeType="1"/>
                  </p:cNvSpPr>
                  <p:nvPr/>
                </p:nvSpPr>
                <p:spPr bwMode="auto">
                  <a:xfrm>
                    <a:off x="3207" y="1739"/>
                    <a:ext cx="32" cy="1"/>
                  </a:xfrm>
                  <a:prstGeom prst="line">
                    <a:avLst/>
                  </a:prstGeom>
                  <a:noFill/>
                  <a:ln w="25400">
                    <a:solidFill>
                      <a:srgbClr val="FFFF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74192" name="Rectangle 276"/>
                  <p:cNvSpPr>
                    <a:spLocks noChangeArrowheads="1"/>
                  </p:cNvSpPr>
                  <p:nvPr/>
                </p:nvSpPr>
                <p:spPr bwMode="auto">
                  <a:xfrm>
                    <a:off x="3069" y="1678"/>
                    <a:ext cx="111" cy="12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/>
                  <a:lstStyle>
                    <a:lvl1pPr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r"/>
                    <a:r>
                      <a:rPr lang="en-GB" altLang="en-US" sz="1200">
                        <a:solidFill>
                          <a:srgbClr val="FFFFFF"/>
                        </a:solidFill>
                        <a:ea typeface="ＭＳ Ｐゴシック" panose="020B0600070205080204" pitchFamily="34" charset="-128"/>
                        <a:cs typeface="Arial" panose="020B0604020202020204" pitchFamily="34" charset="0"/>
                      </a:rPr>
                      <a:t>10</a:t>
                    </a:r>
                  </a:p>
                </p:txBody>
              </p:sp>
            </p:grpSp>
            <p:sp>
              <p:nvSpPr>
                <p:cNvPr id="174170" name="Line 295"/>
                <p:cNvSpPr>
                  <a:spLocks noChangeShapeType="1"/>
                </p:cNvSpPr>
                <p:nvPr/>
              </p:nvSpPr>
              <p:spPr bwMode="auto">
                <a:xfrm>
                  <a:off x="3241" y="3178"/>
                  <a:ext cx="0" cy="41"/>
                </a:xfrm>
                <a:prstGeom prst="line">
                  <a:avLst/>
                </a:prstGeom>
                <a:noFill/>
                <a:ln w="25400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74171" name="Line 296"/>
                <p:cNvSpPr>
                  <a:spLocks noChangeShapeType="1"/>
                </p:cNvSpPr>
                <p:nvPr/>
              </p:nvSpPr>
              <p:spPr bwMode="auto">
                <a:xfrm>
                  <a:off x="3210" y="3182"/>
                  <a:ext cx="31" cy="0"/>
                </a:xfrm>
                <a:prstGeom prst="line">
                  <a:avLst/>
                </a:prstGeom>
                <a:noFill/>
                <a:ln w="25400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74172" name="Line 302"/>
                <p:cNvSpPr>
                  <a:spLocks noChangeShapeType="1"/>
                </p:cNvSpPr>
                <p:nvPr/>
              </p:nvSpPr>
              <p:spPr bwMode="auto">
                <a:xfrm>
                  <a:off x="3241" y="3181"/>
                  <a:ext cx="2021" cy="1"/>
                </a:xfrm>
                <a:prstGeom prst="line">
                  <a:avLst/>
                </a:prstGeom>
                <a:noFill/>
                <a:ln w="25400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74173" name="Line 303"/>
                <p:cNvSpPr>
                  <a:spLocks noChangeShapeType="1"/>
                </p:cNvSpPr>
                <p:nvPr/>
              </p:nvSpPr>
              <p:spPr bwMode="auto">
                <a:xfrm>
                  <a:off x="3581" y="3179"/>
                  <a:ext cx="1" cy="40"/>
                </a:xfrm>
                <a:prstGeom prst="line">
                  <a:avLst/>
                </a:prstGeom>
                <a:noFill/>
                <a:ln w="25400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74174" name="Line 304"/>
                <p:cNvSpPr>
                  <a:spLocks noChangeShapeType="1"/>
                </p:cNvSpPr>
                <p:nvPr/>
              </p:nvSpPr>
              <p:spPr bwMode="auto">
                <a:xfrm>
                  <a:off x="3918" y="3179"/>
                  <a:ext cx="1" cy="40"/>
                </a:xfrm>
                <a:prstGeom prst="line">
                  <a:avLst/>
                </a:prstGeom>
                <a:noFill/>
                <a:ln w="25400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74175" name="Line 305"/>
                <p:cNvSpPr>
                  <a:spLocks noChangeShapeType="1"/>
                </p:cNvSpPr>
                <p:nvPr/>
              </p:nvSpPr>
              <p:spPr bwMode="auto">
                <a:xfrm>
                  <a:off x="4251" y="3179"/>
                  <a:ext cx="1" cy="40"/>
                </a:xfrm>
                <a:prstGeom prst="line">
                  <a:avLst/>
                </a:prstGeom>
                <a:noFill/>
                <a:ln w="25400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74176" name="Line 306"/>
                <p:cNvSpPr>
                  <a:spLocks noChangeShapeType="1"/>
                </p:cNvSpPr>
                <p:nvPr/>
              </p:nvSpPr>
              <p:spPr bwMode="auto">
                <a:xfrm>
                  <a:off x="4591" y="3179"/>
                  <a:ext cx="0" cy="40"/>
                </a:xfrm>
                <a:prstGeom prst="line">
                  <a:avLst/>
                </a:prstGeom>
                <a:noFill/>
                <a:ln w="25400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74177" name="Line 307"/>
                <p:cNvSpPr>
                  <a:spLocks noChangeShapeType="1"/>
                </p:cNvSpPr>
                <p:nvPr/>
              </p:nvSpPr>
              <p:spPr bwMode="auto">
                <a:xfrm>
                  <a:off x="4929" y="3179"/>
                  <a:ext cx="1" cy="40"/>
                </a:xfrm>
                <a:prstGeom prst="line">
                  <a:avLst/>
                </a:prstGeom>
                <a:noFill/>
                <a:ln w="25400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74178" name="Line 311"/>
                <p:cNvSpPr>
                  <a:spLocks noChangeShapeType="1"/>
                </p:cNvSpPr>
                <p:nvPr/>
              </p:nvSpPr>
              <p:spPr bwMode="auto">
                <a:xfrm>
                  <a:off x="5262" y="3179"/>
                  <a:ext cx="1" cy="40"/>
                </a:xfrm>
                <a:prstGeom prst="line">
                  <a:avLst/>
                </a:prstGeom>
                <a:noFill/>
                <a:ln w="25400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74179" name="Rectangle 312"/>
                <p:cNvSpPr>
                  <a:spLocks noChangeArrowheads="1"/>
                </p:cNvSpPr>
                <p:nvPr/>
              </p:nvSpPr>
              <p:spPr bwMode="auto">
                <a:xfrm>
                  <a:off x="3121" y="3125"/>
                  <a:ext cx="57" cy="11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/>
                <a:lstStyle>
                  <a:lvl1pPr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r"/>
                  <a:r>
                    <a:rPr lang="en-GB" altLang="en-US" sz="1200">
                      <a:solidFill>
                        <a:srgbClr val="FFFFFF"/>
                      </a:solidFill>
                      <a:ea typeface="ＭＳ Ｐゴシック" panose="020B0600070205080204" pitchFamily="34" charset="-128"/>
                      <a:cs typeface="Arial" panose="020B0604020202020204" pitchFamily="34" charset="0"/>
                    </a:rPr>
                    <a:t>0</a:t>
                  </a:r>
                </a:p>
              </p:txBody>
            </p:sp>
          </p:grpSp>
          <p:sp>
            <p:nvSpPr>
              <p:cNvPr id="174159" name="Freeform 172"/>
              <p:cNvSpPr>
                <a:spLocks/>
              </p:cNvSpPr>
              <p:nvPr/>
            </p:nvSpPr>
            <p:spPr bwMode="auto">
              <a:xfrm>
                <a:off x="6796616" y="3742136"/>
                <a:ext cx="360401" cy="17612"/>
              </a:xfrm>
              <a:custGeom>
                <a:avLst/>
                <a:gdLst>
                  <a:gd name="T0" fmla="*/ 0 w 342"/>
                  <a:gd name="T1" fmla="*/ 0 h 18"/>
                  <a:gd name="T2" fmla="*/ 2147483646 w 342"/>
                  <a:gd name="T3" fmla="*/ 2147483646 h 18"/>
                  <a:gd name="T4" fmla="*/ 2147483646 w 342"/>
                  <a:gd name="T5" fmla="*/ 2147483646 h 18"/>
                  <a:gd name="T6" fmla="*/ 0 w 342"/>
                  <a:gd name="T7" fmla="*/ 2147483646 h 18"/>
                  <a:gd name="T8" fmla="*/ 0 w 342"/>
                  <a:gd name="T9" fmla="*/ 0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42"/>
                  <a:gd name="T16" fmla="*/ 0 h 18"/>
                  <a:gd name="T17" fmla="*/ 342 w 342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42" h="18">
                    <a:moveTo>
                      <a:pt x="0" y="0"/>
                    </a:moveTo>
                    <a:lnTo>
                      <a:pt x="342" y="1"/>
                    </a:lnTo>
                    <a:lnTo>
                      <a:pt x="342" y="18"/>
                    </a:lnTo>
                    <a:lnTo>
                      <a:pt x="0" y="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8C5EB"/>
              </a:solidFill>
              <a:ln w="25400">
                <a:solidFill>
                  <a:srgbClr val="A8C5EB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4160" name="Rectangle 173"/>
              <p:cNvSpPr>
                <a:spLocks noChangeArrowheads="1"/>
              </p:cNvSpPr>
              <p:nvPr/>
            </p:nvSpPr>
            <p:spPr bwMode="auto">
              <a:xfrm>
                <a:off x="7198298" y="3572418"/>
                <a:ext cx="1017695" cy="5107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lnSpc>
                    <a:spcPct val="120000"/>
                  </a:lnSpc>
                </a:pPr>
                <a:r>
                  <a:rPr lang="en-US" altLang="en-US" sz="1200">
                    <a:solidFill>
                      <a:srgbClr val="FFFFFF"/>
                    </a:solidFill>
                    <a:ea typeface="ＭＳ Ｐゴシック" panose="020B0600070205080204" pitchFamily="34" charset="-128"/>
                    <a:cs typeface="Arial" panose="020B0604020202020204" pitchFamily="34" charset="0"/>
                  </a:rPr>
                  <a:t>Clopidogrel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altLang="en-US" sz="1200">
                    <a:solidFill>
                      <a:srgbClr val="FFFFFF"/>
                    </a:solidFill>
                    <a:ea typeface="ＭＳ Ｐゴシック" panose="020B0600070205080204" pitchFamily="34" charset="-128"/>
                    <a:cs typeface="Arial" panose="020B0604020202020204" pitchFamily="34" charset="0"/>
                  </a:rPr>
                  <a:t>Ticagrelor</a:t>
                </a:r>
              </a:p>
            </p:txBody>
          </p:sp>
          <p:sp>
            <p:nvSpPr>
              <p:cNvPr id="174161" name="Freeform 174"/>
              <p:cNvSpPr>
                <a:spLocks/>
              </p:cNvSpPr>
              <p:nvPr/>
            </p:nvSpPr>
            <p:spPr bwMode="auto">
              <a:xfrm>
                <a:off x="6796616" y="3964691"/>
                <a:ext cx="360401" cy="17613"/>
              </a:xfrm>
              <a:custGeom>
                <a:avLst/>
                <a:gdLst>
                  <a:gd name="T0" fmla="*/ 0 w 342"/>
                  <a:gd name="T1" fmla="*/ 0 h 18"/>
                  <a:gd name="T2" fmla="*/ 2147483646 w 342"/>
                  <a:gd name="T3" fmla="*/ 2147483646 h 18"/>
                  <a:gd name="T4" fmla="*/ 2147483646 w 342"/>
                  <a:gd name="T5" fmla="*/ 2147483646 h 18"/>
                  <a:gd name="T6" fmla="*/ 0 w 342"/>
                  <a:gd name="T7" fmla="*/ 2147483646 h 18"/>
                  <a:gd name="T8" fmla="*/ 0 w 342"/>
                  <a:gd name="T9" fmla="*/ 0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42"/>
                  <a:gd name="T16" fmla="*/ 0 h 18"/>
                  <a:gd name="T17" fmla="*/ 342 w 342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42" h="18">
                    <a:moveTo>
                      <a:pt x="0" y="0"/>
                    </a:moveTo>
                    <a:lnTo>
                      <a:pt x="342" y="1"/>
                    </a:lnTo>
                    <a:lnTo>
                      <a:pt x="342" y="18"/>
                    </a:lnTo>
                    <a:lnTo>
                      <a:pt x="0" y="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C000"/>
              </a:solidFill>
              <a:ln w="25400">
                <a:solidFill>
                  <a:srgbClr val="FFC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4162" name="Rectangle 410"/>
              <p:cNvSpPr>
                <a:spLocks noChangeArrowheads="1"/>
              </p:cNvSpPr>
              <p:nvPr/>
            </p:nvSpPr>
            <p:spPr bwMode="auto">
              <a:xfrm>
                <a:off x="6663067" y="4509070"/>
                <a:ext cx="84147" cy="1857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/>
              <a:lstStyle>
                <a:lvl1pPr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en-GB" altLang="en-US" sz="1200">
                    <a:solidFill>
                      <a:srgbClr val="FFFFFF"/>
                    </a:solidFill>
                    <a:ea typeface="ＭＳ Ｐゴシック" panose="020B0600070205080204" pitchFamily="34" charset="-128"/>
                    <a:cs typeface="Arial" panose="020B0604020202020204" pitchFamily="34" charset="0"/>
                  </a:rPr>
                  <a:t>6</a:t>
                </a:r>
                <a:endParaRPr lang="en-GB" altLang="en-US" sz="1600">
                  <a:solidFill>
                    <a:srgbClr val="FFFFFF"/>
                  </a:solidFill>
                  <a:ea typeface="ＭＳ Ｐゴシック" panose="020B0600070205080204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174163" name="Rectangle 411"/>
              <p:cNvSpPr>
                <a:spLocks noChangeArrowheads="1"/>
              </p:cNvSpPr>
              <p:nvPr/>
            </p:nvSpPr>
            <p:spPr bwMode="auto">
              <a:xfrm>
                <a:off x="7175884" y="4509070"/>
                <a:ext cx="85734" cy="1857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/>
              <a:lstStyle>
                <a:lvl1pPr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en-GB" altLang="en-US" sz="1200">
                    <a:solidFill>
                      <a:srgbClr val="FFFFFF"/>
                    </a:solidFill>
                    <a:ea typeface="ＭＳ Ｐゴシック" panose="020B0600070205080204" pitchFamily="34" charset="-128"/>
                    <a:cs typeface="Arial" panose="020B0604020202020204" pitchFamily="34" charset="0"/>
                  </a:rPr>
                  <a:t>8</a:t>
                </a:r>
                <a:endParaRPr lang="en-GB" altLang="en-US" sz="1600">
                  <a:solidFill>
                    <a:srgbClr val="FFFFFF"/>
                  </a:solidFill>
                  <a:ea typeface="ＭＳ Ｐゴシック" panose="020B0600070205080204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174164" name="Rectangle 412"/>
              <p:cNvSpPr>
                <a:spLocks noChangeArrowheads="1"/>
              </p:cNvSpPr>
              <p:nvPr/>
            </p:nvSpPr>
            <p:spPr bwMode="auto">
              <a:xfrm>
                <a:off x="7650596" y="4509070"/>
                <a:ext cx="169881" cy="1857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/>
              <a:lstStyle>
                <a:lvl1pPr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en-GB" altLang="en-US" sz="1200">
                    <a:solidFill>
                      <a:srgbClr val="FFFFFF"/>
                    </a:solidFill>
                    <a:ea typeface="ＭＳ Ｐゴシック" panose="020B0600070205080204" pitchFamily="34" charset="-128"/>
                    <a:cs typeface="Arial" panose="020B0604020202020204" pitchFamily="34" charset="0"/>
                  </a:rPr>
                  <a:t>10</a:t>
                </a:r>
                <a:endParaRPr lang="en-GB" altLang="en-US" sz="1600">
                  <a:solidFill>
                    <a:srgbClr val="FFFFFF"/>
                  </a:solidFill>
                  <a:ea typeface="ＭＳ Ｐゴシック" panose="020B0600070205080204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174165" name="Rectangle 413"/>
              <p:cNvSpPr>
                <a:spLocks noChangeArrowheads="1"/>
              </p:cNvSpPr>
              <p:nvPr/>
            </p:nvSpPr>
            <p:spPr bwMode="auto">
              <a:xfrm>
                <a:off x="8166588" y="4509070"/>
                <a:ext cx="169880" cy="1857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/>
              <a:lstStyle>
                <a:lvl1pPr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en-GB" altLang="en-US" sz="1200">
                    <a:solidFill>
                      <a:srgbClr val="FFFFFF"/>
                    </a:solidFill>
                    <a:ea typeface="ＭＳ Ｐゴシック" panose="020B0600070205080204" pitchFamily="34" charset="-128"/>
                    <a:cs typeface="Arial" panose="020B0604020202020204" pitchFamily="34" charset="0"/>
                  </a:rPr>
                  <a:t>12</a:t>
                </a:r>
                <a:endParaRPr lang="en-GB" altLang="en-US" sz="1600">
                  <a:solidFill>
                    <a:srgbClr val="FFFFFF"/>
                  </a:solidFill>
                  <a:ea typeface="ＭＳ Ｐゴシック" panose="020B0600070205080204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174166" name="Rectangle 417"/>
              <p:cNvSpPr>
                <a:spLocks noChangeArrowheads="1"/>
              </p:cNvSpPr>
              <p:nvPr/>
            </p:nvSpPr>
            <p:spPr bwMode="auto">
              <a:xfrm rot="-5400000">
                <a:off x="3857441" y="2954367"/>
                <a:ext cx="1753220" cy="1841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/>
              <a:lstStyle>
                <a:lvl1pPr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en-GB" altLang="en-US" sz="1200">
                    <a:solidFill>
                      <a:srgbClr val="FFFFFF"/>
                    </a:solidFill>
                    <a:ea typeface="ＭＳ Ｐゴシック" panose="020B0600070205080204" pitchFamily="34" charset="-128"/>
                    <a:cs typeface="Arial" panose="020B0604020202020204" pitchFamily="34" charset="0"/>
                  </a:rPr>
                  <a:t>Cumulative incidence (%)</a:t>
                </a:r>
              </a:p>
            </p:txBody>
          </p:sp>
          <p:sp>
            <p:nvSpPr>
              <p:cNvPr id="174167" name="Rectangle 410"/>
              <p:cNvSpPr>
                <a:spLocks noChangeArrowheads="1"/>
              </p:cNvSpPr>
              <p:nvPr/>
            </p:nvSpPr>
            <p:spPr bwMode="auto">
              <a:xfrm>
                <a:off x="6124848" y="4509070"/>
                <a:ext cx="85734" cy="1857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/>
              <a:lstStyle>
                <a:lvl1pPr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en-GB" altLang="en-US" sz="1200">
                    <a:solidFill>
                      <a:srgbClr val="FFFFFF"/>
                    </a:solidFill>
                    <a:ea typeface="ＭＳ Ｐゴシック" panose="020B0600070205080204" pitchFamily="34" charset="-128"/>
                    <a:cs typeface="Arial" panose="020B0604020202020204" pitchFamily="34" charset="0"/>
                  </a:rPr>
                  <a:t>4</a:t>
                </a:r>
                <a:endParaRPr lang="en-GB" altLang="en-US" sz="1600">
                  <a:solidFill>
                    <a:srgbClr val="FFFFFF"/>
                  </a:solidFill>
                  <a:ea typeface="ＭＳ Ｐゴシック" panose="020B0600070205080204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174168" name="Rectangle 410"/>
              <p:cNvSpPr>
                <a:spLocks noChangeArrowheads="1"/>
              </p:cNvSpPr>
              <p:nvPr/>
            </p:nvSpPr>
            <p:spPr bwMode="auto">
              <a:xfrm>
                <a:off x="5616794" y="4509070"/>
                <a:ext cx="85734" cy="1857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/>
              <a:lstStyle>
                <a:lvl1pPr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en-GB" altLang="en-US" sz="1200">
                    <a:solidFill>
                      <a:srgbClr val="FFFFFF"/>
                    </a:solidFill>
                    <a:ea typeface="ＭＳ Ｐゴシック" panose="020B0600070205080204" pitchFamily="34" charset="-128"/>
                    <a:cs typeface="Arial" panose="020B0604020202020204" pitchFamily="34" charset="0"/>
                  </a:rPr>
                  <a:t>2</a:t>
                </a:r>
                <a:endParaRPr lang="en-GB" altLang="en-US" sz="1600">
                  <a:solidFill>
                    <a:srgbClr val="FFFFFF"/>
                  </a:solidFill>
                  <a:ea typeface="ＭＳ Ｐゴシック" panose="020B0600070205080204" pitchFamily="34" charset="-128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74154" name="Freeform 1"/>
            <p:cNvSpPr>
              <a:spLocks/>
            </p:cNvSpPr>
            <p:nvPr/>
          </p:nvSpPr>
          <p:spPr bwMode="auto">
            <a:xfrm>
              <a:off x="1010003" y="2116431"/>
              <a:ext cx="3024508" cy="2047388"/>
            </a:xfrm>
            <a:custGeom>
              <a:avLst/>
              <a:gdLst>
                <a:gd name="T0" fmla="*/ 0 w 3024188"/>
                <a:gd name="T1" fmla="*/ 2023185 h 2047875"/>
                <a:gd name="T2" fmla="*/ 28728 w 3024188"/>
                <a:gd name="T3" fmla="*/ 1585614 h 2047875"/>
                <a:gd name="T4" fmla="*/ 86184 w 3024188"/>
                <a:gd name="T5" fmla="*/ 1171564 h 2047875"/>
                <a:gd name="T6" fmla="*/ 114912 w 3024188"/>
                <a:gd name="T7" fmla="*/ 1072759 h 2047875"/>
                <a:gd name="T8" fmla="*/ 210672 w 3024188"/>
                <a:gd name="T9" fmla="*/ 955131 h 2047875"/>
                <a:gd name="T10" fmla="*/ 253790 w 3024188"/>
                <a:gd name="T11" fmla="*/ 941019 h 2047875"/>
                <a:gd name="T12" fmla="*/ 287280 w 3024188"/>
                <a:gd name="T13" fmla="*/ 884553 h 2047875"/>
                <a:gd name="T14" fmla="*/ 354312 w 3024188"/>
                <a:gd name="T15" fmla="*/ 861030 h 2047875"/>
                <a:gd name="T16" fmla="*/ 387854 w 3024188"/>
                <a:gd name="T17" fmla="*/ 799867 h 2047875"/>
                <a:gd name="T18" fmla="*/ 469252 w 3024188"/>
                <a:gd name="T19" fmla="*/ 795161 h 2047875"/>
                <a:gd name="T20" fmla="*/ 541070 w 3024188"/>
                <a:gd name="T21" fmla="*/ 766928 h 2047875"/>
                <a:gd name="T22" fmla="*/ 636830 w 3024188"/>
                <a:gd name="T23" fmla="*/ 724583 h 2047875"/>
                <a:gd name="T24" fmla="*/ 742169 w 3024188"/>
                <a:gd name="T25" fmla="*/ 663418 h 2047875"/>
                <a:gd name="T26" fmla="*/ 828366 w 3024188"/>
                <a:gd name="T27" fmla="*/ 663418 h 2047875"/>
                <a:gd name="T28" fmla="*/ 981599 w 3024188"/>
                <a:gd name="T29" fmla="*/ 606953 h 2047875"/>
                <a:gd name="T30" fmla="*/ 1110870 w 3024188"/>
                <a:gd name="T31" fmla="*/ 559905 h 2047875"/>
                <a:gd name="T32" fmla="*/ 1149178 w 3024188"/>
                <a:gd name="T33" fmla="*/ 508150 h 2047875"/>
                <a:gd name="T34" fmla="*/ 1311985 w 3024188"/>
                <a:gd name="T35" fmla="*/ 479922 h 2047875"/>
                <a:gd name="T36" fmla="*/ 1345505 w 3024188"/>
                <a:gd name="T37" fmla="*/ 437574 h 2047875"/>
                <a:gd name="T38" fmla="*/ 1436482 w 3024188"/>
                <a:gd name="T39" fmla="*/ 442281 h 2047875"/>
                <a:gd name="T40" fmla="*/ 1580130 w 3024188"/>
                <a:gd name="T41" fmla="*/ 395227 h 2047875"/>
                <a:gd name="T42" fmla="*/ 1666318 w 3024188"/>
                <a:gd name="T43" fmla="*/ 381110 h 2047875"/>
                <a:gd name="T44" fmla="*/ 1752505 w 3024188"/>
                <a:gd name="T45" fmla="*/ 352881 h 2047875"/>
                <a:gd name="T46" fmla="*/ 1848268 w 3024188"/>
                <a:gd name="T47" fmla="*/ 357586 h 2047875"/>
                <a:gd name="T48" fmla="*/ 1924883 w 3024188"/>
                <a:gd name="T49" fmla="*/ 301128 h 2047875"/>
                <a:gd name="T50" fmla="*/ 2001497 w 3024188"/>
                <a:gd name="T51" fmla="*/ 301128 h 2047875"/>
                <a:gd name="T52" fmla="*/ 2044589 w 3024188"/>
                <a:gd name="T53" fmla="*/ 263487 h 2047875"/>
                <a:gd name="T54" fmla="*/ 2087687 w 3024188"/>
                <a:gd name="T55" fmla="*/ 263487 h 2047875"/>
                <a:gd name="T56" fmla="*/ 2197819 w 3024188"/>
                <a:gd name="T57" fmla="*/ 225846 h 2047875"/>
                <a:gd name="T58" fmla="*/ 2226544 w 3024188"/>
                <a:gd name="T59" fmla="*/ 183493 h 2047875"/>
                <a:gd name="T60" fmla="*/ 2394133 w 3024188"/>
                <a:gd name="T61" fmla="*/ 178782 h 2047875"/>
                <a:gd name="T62" fmla="*/ 2437229 w 3024188"/>
                <a:gd name="T63" fmla="*/ 131741 h 2047875"/>
                <a:gd name="T64" fmla="*/ 2614387 w 3024188"/>
                <a:gd name="T65" fmla="*/ 117634 h 2047875"/>
                <a:gd name="T66" fmla="*/ 2705368 w 3024188"/>
                <a:gd name="T67" fmla="*/ 70570 h 2047875"/>
                <a:gd name="T68" fmla="*/ 2729308 w 3024188"/>
                <a:gd name="T69" fmla="*/ 51775 h 2047875"/>
                <a:gd name="T70" fmla="*/ 2810713 w 3024188"/>
                <a:gd name="T71" fmla="*/ 51775 h 2047875"/>
                <a:gd name="T72" fmla="*/ 2858589 w 3024188"/>
                <a:gd name="T73" fmla="*/ 37641 h 2047875"/>
                <a:gd name="T74" fmla="*/ 2983090 w 3024188"/>
                <a:gd name="T75" fmla="*/ 37641 h 2047875"/>
                <a:gd name="T76" fmla="*/ 3016610 w 3024188"/>
                <a:gd name="T77" fmla="*/ 4711 h 2047875"/>
                <a:gd name="T78" fmla="*/ 3040550 w 3024188"/>
                <a:gd name="T79" fmla="*/ 0 h 204787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3024188"/>
                <a:gd name="T121" fmla="*/ 0 h 2047875"/>
                <a:gd name="T122" fmla="*/ 3024188 w 3024188"/>
                <a:gd name="T123" fmla="*/ 2047875 h 2047875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3024188" h="2047875">
                  <a:moveTo>
                    <a:pt x="0" y="2047875"/>
                  </a:moveTo>
                  <a:lnTo>
                    <a:pt x="28575" y="1604962"/>
                  </a:lnTo>
                  <a:lnTo>
                    <a:pt x="85725" y="1185862"/>
                  </a:lnTo>
                  <a:lnTo>
                    <a:pt x="114300" y="1085850"/>
                  </a:lnTo>
                  <a:lnTo>
                    <a:pt x="209550" y="966787"/>
                  </a:lnTo>
                  <a:lnTo>
                    <a:pt x="252413" y="952500"/>
                  </a:lnTo>
                  <a:lnTo>
                    <a:pt x="285750" y="895350"/>
                  </a:lnTo>
                  <a:lnTo>
                    <a:pt x="352425" y="871537"/>
                  </a:lnTo>
                  <a:lnTo>
                    <a:pt x="385763" y="809625"/>
                  </a:lnTo>
                  <a:lnTo>
                    <a:pt x="466725" y="804862"/>
                  </a:lnTo>
                  <a:lnTo>
                    <a:pt x="538163" y="776287"/>
                  </a:lnTo>
                  <a:lnTo>
                    <a:pt x="633413" y="733425"/>
                  </a:lnTo>
                  <a:lnTo>
                    <a:pt x="738188" y="671512"/>
                  </a:lnTo>
                  <a:lnTo>
                    <a:pt x="823913" y="671512"/>
                  </a:lnTo>
                  <a:lnTo>
                    <a:pt x="976313" y="614362"/>
                  </a:lnTo>
                  <a:lnTo>
                    <a:pt x="1104900" y="566737"/>
                  </a:lnTo>
                  <a:lnTo>
                    <a:pt x="1143000" y="514350"/>
                  </a:lnTo>
                  <a:lnTo>
                    <a:pt x="1304925" y="485775"/>
                  </a:lnTo>
                  <a:lnTo>
                    <a:pt x="1338263" y="442912"/>
                  </a:lnTo>
                  <a:lnTo>
                    <a:pt x="1428750" y="447675"/>
                  </a:lnTo>
                  <a:lnTo>
                    <a:pt x="1571625" y="400050"/>
                  </a:lnTo>
                  <a:lnTo>
                    <a:pt x="1657350" y="385762"/>
                  </a:lnTo>
                  <a:lnTo>
                    <a:pt x="1743075" y="357187"/>
                  </a:lnTo>
                  <a:lnTo>
                    <a:pt x="1838325" y="361950"/>
                  </a:lnTo>
                  <a:lnTo>
                    <a:pt x="1914525" y="304800"/>
                  </a:lnTo>
                  <a:lnTo>
                    <a:pt x="1990725" y="304800"/>
                  </a:lnTo>
                  <a:lnTo>
                    <a:pt x="2033588" y="266700"/>
                  </a:lnTo>
                  <a:lnTo>
                    <a:pt x="2076450" y="266700"/>
                  </a:lnTo>
                  <a:lnTo>
                    <a:pt x="2185988" y="228600"/>
                  </a:lnTo>
                  <a:lnTo>
                    <a:pt x="2214563" y="185737"/>
                  </a:lnTo>
                  <a:lnTo>
                    <a:pt x="2381250" y="180975"/>
                  </a:lnTo>
                  <a:lnTo>
                    <a:pt x="2424113" y="133350"/>
                  </a:lnTo>
                  <a:lnTo>
                    <a:pt x="2600325" y="119062"/>
                  </a:lnTo>
                  <a:lnTo>
                    <a:pt x="2690813" y="71437"/>
                  </a:lnTo>
                  <a:lnTo>
                    <a:pt x="2714625" y="52387"/>
                  </a:lnTo>
                  <a:lnTo>
                    <a:pt x="2795588" y="52387"/>
                  </a:lnTo>
                  <a:lnTo>
                    <a:pt x="2843213" y="38100"/>
                  </a:lnTo>
                  <a:lnTo>
                    <a:pt x="2967038" y="38100"/>
                  </a:lnTo>
                  <a:lnTo>
                    <a:pt x="3000375" y="4762"/>
                  </a:lnTo>
                  <a:lnTo>
                    <a:pt x="3024188" y="0"/>
                  </a:lnTo>
                </a:path>
              </a:pathLst>
            </a:custGeom>
            <a:noFill/>
            <a:ln w="19050">
              <a:solidFill>
                <a:srgbClr val="FFC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4155" name="Freeform 2"/>
            <p:cNvSpPr>
              <a:spLocks/>
            </p:cNvSpPr>
            <p:nvPr/>
          </p:nvSpPr>
          <p:spPr bwMode="auto">
            <a:xfrm>
              <a:off x="1005240" y="1821226"/>
              <a:ext cx="3067374" cy="2347354"/>
            </a:xfrm>
            <a:custGeom>
              <a:avLst/>
              <a:gdLst>
                <a:gd name="T0" fmla="*/ 0 w 3067050"/>
                <a:gd name="T1" fmla="*/ 2319622 h 2347912"/>
                <a:gd name="T2" fmla="*/ 33541 w 3067050"/>
                <a:gd name="T3" fmla="*/ 1783238 h 2347912"/>
                <a:gd name="T4" fmla="*/ 105336 w 3067050"/>
                <a:gd name="T5" fmla="*/ 1364483 h 2347912"/>
                <a:gd name="T6" fmla="*/ 220248 w 3067050"/>
                <a:gd name="T7" fmla="*/ 1199804 h 2347912"/>
                <a:gd name="T8" fmla="*/ 335160 w 3067050"/>
                <a:gd name="T9" fmla="*/ 1082178 h 2347912"/>
                <a:gd name="T10" fmla="*/ 368701 w 3067050"/>
                <a:gd name="T11" fmla="*/ 1077472 h 2347912"/>
                <a:gd name="T12" fmla="*/ 502765 w 3067050"/>
                <a:gd name="T13" fmla="*/ 945727 h 2347912"/>
                <a:gd name="T14" fmla="*/ 598525 w 3067050"/>
                <a:gd name="T15" fmla="*/ 846921 h 2347912"/>
                <a:gd name="T16" fmla="*/ 670362 w 3067050"/>
                <a:gd name="T17" fmla="*/ 813983 h 2347912"/>
                <a:gd name="T18" fmla="*/ 785283 w 3067050"/>
                <a:gd name="T19" fmla="*/ 781048 h 2347912"/>
                <a:gd name="T20" fmla="*/ 866658 w 3067050"/>
                <a:gd name="T21" fmla="*/ 733996 h 2347912"/>
                <a:gd name="T22" fmla="*/ 938499 w 3067050"/>
                <a:gd name="T23" fmla="*/ 724589 h 2347912"/>
                <a:gd name="T24" fmla="*/ 1005531 w 3067050"/>
                <a:gd name="T25" fmla="*/ 644600 h 2347912"/>
                <a:gd name="T26" fmla="*/ 1096504 w 3067050"/>
                <a:gd name="T27" fmla="*/ 625781 h 2347912"/>
                <a:gd name="T28" fmla="*/ 1273662 w 3067050"/>
                <a:gd name="T29" fmla="*/ 564614 h 2347912"/>
                <a:gd name="T30" fmla="*/ 1316765 w 3067050"/>
                <a:gd name="T31" fmla="*/ 531675 h 2347912"/>
                <a:gd name="T32" fmla="*/ 1379006 w 3067050"/>
                <a:gd name="T33" fmla="*/ 498739 h 2347912"/>
                <a:gd name="T34" fmla="*/ 1450838 w 3067050"/>
                <a:gd name="T35" fmla="*/ 498739 h 2347912"/>
                <a:gd name="T36" fmla="*/ 1680666 w 3067050"/>
                <a:gd name="T37" fmla="*/ 414050 h 2347912"/>
                <a:gd name="T38" fmla="*/ 1742914 w 3067050"/>
                <a:gd name="T39" fmla="*/ 414050 h 2347912"/>
                <a:gd name="T40" fmla="*/ 1800373 w 3067050"/>
                <a:gd name="T41" fmla="*/ 376408 h 2347912"/>
                <a:gd name="T42" fmla="*/ 1920079 w 3067050"/>
                <a:gd name="T43" fmla="*/ 371705 h 2347912"/>
                <a:gd name="T44" fmla="*/ 2092455 w 3067050"/>
                <a:gd name="T45" fmla="*/ 272900 h 2347912"/>
                <a:gd name="T46" fmla="*/ 2183436 w 3067050"/>
                <a:gd name="T47" fmla="*/ 268197 h 2347912"/>
                <a:gd name="T48" fmla="*/ 2331859 w 3067050"/>
                <a:gd name="T49" fmla="*/ 225846 h 2347912"/>
                <a:gd name="T50" fmla="*/ 2413270 w 3067050"/>
                <a:gd name="T51" fmla="*/ 216428 h 2347912"/>
                <a:gd name="T52" fmla="*/ 2532968 w 3067050"/>
                <a:gd name="T53" fmla="*/ 159987 h 2347912"/>
                <a:gd name="T54" fmla="*/ 2710131 w 3067050"/>
                <a:gd name="T55" fmla="*/ 155275 h 2347912"/>
                <a:gd name="T56" fmla="*/ 2815475 w 3067050"/>
                <a:gd name="T57" fmla="*/ 75282 h 2347912"/>
                <a:gd name="T58" fmla="*/ 3083617 w 3067050"/>
                <a:gd name="T59" fmla="*/ 0 h 234791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3067050"/>
                <a:gd name="T91" fmla="*/ 0 h 2347912"/>
                <a:gd name="T92" fmla="*/ 3067050 w 3067050"/>
                <a:gd name="T93" fmla="*/ 2347912 h 2347912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3067050" h="2347912">
                  <a:moveTo>
                    <a:pt x="0" y="2347912"/>
                  </a:moveTo>
                  <a:lnTo>
                    <a:pt x="33337" y="1804987"/>
                  </a:lnTo>
                  <a:lnTo>
                    <a:pt x="104775" y="1381125"/>
                  </a:lnTo>
                  <a:lnTo>
                    <a:pt x="219075" y="1214437"/>
                  </a:lnTo>
                  <a:lnTo>
                    <a:pt x="333375" y="1095375"/>
                  </a:lnTo>
                  <a:lnTo>
                    <a:pt x="366712" y="1090612"/>
                  </a:lnTo>
                  <a:lnTo>
                    <a:pt x="500062" y="957262"/>
                  </a:lnTo>
                  <a:lnTo>
                    <a:pt x="595312" y="857250"/>
                  </a:lnTo>
                  <a:lnTo>
                    <a:pt x="666750" y="823912"/>
                  </a:lnTo>
                  <a:lnTo>
                    <a:pt x="781050" y="790575"/>
                  </a:lnTo>
                  <a:lnTo>
                    <a:pt x="862012" y="742950"/>
                  </a:lnTo>
                  <a:lnTo>
                    <a:pt x="933450" y="733425"/>
                  </a:lnTo>
                  <a:lnTo>
                    <a:pt x="1000125" y="652462"/>
                  </a:lnTo>
                  <a:lnTo>
                    <a:pt x="1090612" y="633412"/>
                  </a:lnTo>
                  <a:lnTo>
                    <a:pt x="1266825" y="571500"/>
                  </a:lnTo>
                  <a:lnTo>
                    <a:pt x="1309687" y="538162"/>
                  </a:lnTo>
                  <a:lnTo>
                    <a:pt x="1371600" y="504825"/>
                  </a:lnTo>
                  <a:lnTo>
                    <a:pt x="1443037" y="504825"/>
                  </a:lnTo>
                  <a:lnTo>
                    <a:pt x="1671637" y="419100"/>
                  </a:lnTo>
                  <a:lnTo>
                    <a:pt x="1733550" y="419100"/>
                  </a:lnTo>
                  <a:lnTo>
                    <a:pt x="1790700" y="381000"/>
                  </a:lnTo>
                  <a:lnTo>
                    <a:pt x="1909762" y="376237"/>
                  </a:lnTo>
                  <a:lnTo>
                    <a:pt x="2081212" y="276225"/>
                  </a:lnTo>
                  <a:lnTo>
                    <a:pt x="2171700" y="271462"/>
                  </a:lnTo>
                  <a:lnTo>
                    <a:pt x="2319337" y="228600"/>
                  </a:lnTo>
                  <a:lnTo>
                    <a:pt x="2400300" y="219075"/>
                  </a:lnTo>
                  <a:lnTo>
                    <a:pt x="2519362" y="161925"/>
                  </a:lnTo>
                  <a:lnTo>
                    <a:pt x="2695575" y="157162"/>
                  </a:lnTo>
                  <a:lnTo>
                    <a:pt x="2800350" y="76200"/>
                  </a:lnTo>
                  <a:lnTo>
                    <a:pt x="3067050" y="0"/>
                  </a:lnTo>
                </a:path>
              </a:pathLst>
            </a:custGeom>
            <a:noFill/>
            <a:ln w="19050">
              <a:solidFill>
                <a:srgbClr val="A8C5E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74086" name="Group 99"/>
          <p:cNvGrpSpPr>
            <a:grpSpLocks/>
          </p:cNvGrpSpPr>
          <p:nvPr/>
        </p:nvGrpSpPr>
        <p:grpSpPr bwMode="auto">
          <a:xfrm>
            <a:off x="1739900" y="2184401"/>
            <a:ext cx="4660900" cy="3813175"/>
            <a:chOff x="390966" y="1404258"/>
            <a:chExt cx="4659902" cy="3813782"/>
          </a:xfrm>
        </p:grpSpPr>
        <p:sp>
          <p:nvSpPr>
            <p:cNvPr id="174100" name="Rectangle 7"/>
            <p:cNvSpPr>
              <a:spLocks noChangeArrowheads="1"/>
            </p:cNvSpPr>
            <p:nvPr/>
          </p:nvSpPr>
          <p:spPr bwMode="auto">
            <a:xfrm>
              <a:off x="1208225" y="1404258"/>
              <a:ext cx="3057098" cy="369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de-DE" altLang="en-US" sz="1800" b="1">
                  <a:solidFill>
                    <a:srgbClr val="FFFF66"/>
                  </a:solidFill>
                  <a:ea typeface="ＭＳ Ｐゴシック" panose="020B0600070205080204" pitchFamily="34" charset="-128"/>
                </a:rPr>
                <a:t>Primary Efficacy Endpoint</a:t>
              </a:r>
              <a:endParaRPr lang="fr-FR" altLang="en-US" sz="1800" b="1">
                <a:solidFill>
                  <a:srgbClr val="FFFF66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74101" name="Rectangle 140"/>
            <p:cNvSpPr>
              <a:spLocks noChangeArrowheads="1"/>
            </p:cNvSpPr>
            <p:nvPr/>
          </p:nvSpPr>
          <p:spPr bwMode="auto">
            <a:xfrm>
              <a:off x="2101087" y="5002564"/>
              <a:ext cx="967911" cy="2154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GB" altLang="en-US" sz="1400">
                  <a:solidFill>
                    <a:srgbClr val="FFFFFF"/>
                  </a:solidFill>
                  <a:ea typeface="ＭＳ Ｐゴシック" panose="020B0600070205080204" pitchFamily="34" charset="-128"/>
                  <a:cs typeface="Arial" panose="020B0604020202020204" pitchFamily="34" charset="0"/>
                </a:rPr>
                <a:t>Time (Days)</a:t>
              </a:r>
            </a:p>
          </p:txBody>
        </p:sp>
        <p:sp>
          <p:nvSpPr>
            <p:cNvPr id="174102" name="Line 141"/>
            <p:cNvSpPr>
              <a:spLocks noChangeShapeType="1"/>
            </p:cNvSpPr>
            <p:nvPr/>
          </p:nvSpPr>
          <p:spPr bwMode="auto">
            <a:xfrm flipV="1">
              <a:off x="1039788" y="4524726"/>
              <a:ext cx="1734" cy="93662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4103" name="Line 142"/>
            <p:cNvSpPr>
              <a:spLocks noChangeShapeType="1"/>
            </p:cNvSpPr>
            <p:nvPr/>
          </p:nvSpPr>
          <p:spPr bwMode="auto">
            <a:xfrm>
              <a:off x="965211" y="4527911"/>
              <a:ext cx="76309" cy="1587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4104" name="Line 143"/>
            <p:cNvSpPr>
              <a:spLocks noChangeShapeType="1"/>
            </p:cNvSpPr>
            <p:nvPr/>
          </p:nvSpPr>
          <p:spPr bwMode="auto">
            <a:xfrm>
              <a:off x="1041517" y="1864076"/>
              <a:ext cx="0" cy="2660650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4105" name="Line 144"/>
            <p:cNvSpPr>
              <a:spLocks noChangeShapeType="1"/>
            </p:cNvSpPr>
            <p:nvPr/>
          </p:nvSpPr>
          <p:spPr bwMode="auto">
            <a:xfrm>
              <a:off x="1041518" y="4524736"/>
              <a:ext cx="3128667" cy="1587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4106" name="Line 146"/>
            <p:cNvSpPr>
              <a:spLocks noChangeShapeType="1"/>
            </p:cNvSpPr>
            <p:nvPr/>
          </p:nvSpPr>
          <p:spPr bwMode="auto">
            <a:xfrm>
              <a:off x="965211" y="2743561"/>
              <a:ext cx="76309" cy="1587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4107" name="Line 147"/>
            <p:cNvSpPr>
              <a:spLocks noChangeShapeType="1"/>
            </p:cNvSpPr>
            <p:nvPr/>
          </p:nvSpPr>
          <p:spPr bwMode="auto">
            <a:xfrm>
              <a:off x="965211" y="3640488"/>
              <a:ext cx="76309" cy="1588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4108" name="Line 148"/>
            <p:cNvSpPr>
              <a:spLocks noChangeShapeType="1"/>
            </p:cNvSpPr>
            <p:nvPr/>
          </p:nvSpPr>
          <p:spPr bwMode="auto">
            <a:xfrm flipV="1">
              <a:off x="1377970" y="4524726"/>
              <a:ext cx="1735" cy="93662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4109" name="Line 149"/>
            <p:cNvSpPr>
              <a:spLocks noChangeShapeType="1"/>
            </p:cNvSpPr>
            <p:nvPr/>
          </p:nvSpPr>
          <p:spPr bwMode="auto">
            <a:xfrm flipV="1">
              <a:off x="1728297" y="4524726"/>
              <a:ext cx="0" cy="93662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4110" name="Line 150"/>
            <p:cNvSpPr>
              <a:spLocks noChangeShapeType="1"/>
            </p:cNvSpPr>
            <p:nvPr/>
          </p:nvSpPr>
          <p:spPr bwMode="auto">
            <a:xfrm flipV="1">
              <a:off x="2427224" y="4524726"/>
              <a:ext cx="1734" cy="93662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4111" name="Line 151"/>
            <p:cNvSpPr>
              <a:spLocks noChangeShapeType="1"/>
            </p:cNvSpPr>
            <p:nvPr/>
          </p:nvSpPr>
          <p:spPr bwMode="auto">
            <a:xfrm flipV="1">
              <a:off x="2076896" y="4524726"/>
              <a:ext cx="1734" cy="93662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4112" name="Line 152"/>
            <p:cNvSpPr>
              <a:spLocks noChangeShapeType="1"/>
            </p:cNvSpPr>
            <p:nvPr/>
          </p:nvSpPr>
          <p:spPr bwMode="auto">
            <a:xfrm flipV="1">
              <a:off x="2772342" y="4524726"/>
              <a:ext cx="1735" cy="93662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4113" name="Line 153"/>
            <p:cNvSpPr>
              <a:spLocks noChangeShapeType="1"/>
            </p:cNvSpPr>
            <p:nvPr/>
          </p:nvSpPr>
          <p:spPr bwMode="auto">
            <a:xfrm flipV="1">
              <a:off x="3120941" y="4524726"/>
              <a:ext cx="1734" cy="93662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4114" name="Line 154"/>
            <p:cNvSpPr>
              <a:spLocks noChangeShapeType="1"/>
            </p:cNvSpPr>
            <p:nvPr/>
          </p:nvSpPr>
          <p:spPr bwMode="auto">
            <a:xfrm flipV="1">
              <a:off x="3469529" y="4524726"/>
              <a:ext cx="1735" cy="93662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4115" name="Line 155"/>
            <p:cNvSpPr>
              <a:spLocks noChangeShapeType="1"/>
            </p:cNvSpPr>
            <p:nvPr/>
          </p:nvSpPr>
          <p:spPr bwMode="auto">
            <a:xfrm flipV="1">
              <a:off x="3821596" y="4524726"/>
              <a:ext cx="1734" cy="93662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4116" name="Line 156"/>
            <p:cNvSpPr>
              <a:spLocks noChangeShapeType="1"/>
            </p:cNvSpPr>
            <p:nvPr/>
          </p:nvSpPr>
          <p:spPr bwMode="auto">
            <a:xfrm flipV="1">
              <a:off x="4163246" y="4524726"/>
              <a:ext cx="1735" cy="93662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4117" name="Line 158"/>
            <p:cNvSpPr>
              <a:spLocks noChangeShapeType="1"/>
            </p:cNvSpPr>
            <p:nvPr/>
          </p:nvSpPr>
          <p:spPr bwMode="auto">
            <a:xfrm>
              <a:off x="965211" y="1868838"/>
              <a:ext cx="76309" cy="1588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4118" name="Rectangle 159"/>
            <p:cNvSpPr>
              <a:spLocks noChangeArrowheads="1"/>
            </p:cNvSpPr>
            <p:nvPr/>
          </p:nvSpPr>
          <p:spPr bwMode="auto">
            <a:xfrm>
              <a:off x="829959" y="3543651"/>
              <a:ext cx="84956" cy="1846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/>
              <a:r>
                <a:rPr lang="en-GB" altLang="en-US" sz="1200">
                  <a:solidFill>
                    <a:srgbClr val="FFFFFF"/>
                  </a:solidFill>
                  <a:ea typeface="ＭＳ Ｐゴシック" panose="020B0600070205080204" pitchFamily="34" charset="-128"/>
                  <a:cs typeface="Arial" panose="020B0604020202020204" pitchFamily="34" charset="0"/>
                </a:rPr>
                <a:t>5</a:t>
              </a:r>
            </a:p>
          </p:txBody>
        </p:sp>
        <p:sp>
          <p:nvSpPr>
            <p:cNvPr id="174119" name="Rectangle 160"/>
            <p:cNvSpPr>
              <a:spLocks noChangeArrowheads="1"/>
            </p:cNvSpPr>
            <p:nvPr/>
          </p:nvSpPr>
          <p:spPr bwMode="auto">
            <a:xfrm>
              <a:off x="745003" y="2654651"/>
              <a:ext cx="169910" cy="1846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/>
              <a:r>
                <a:rPr lang="en-GB" altLang="en-US" sz="1200">
                  <a:solidFill>
                    <a:srgbClr val="FFFFFF"/>
                  </a:solidFill>
                  <a:ea typeface="ＭＳ Ｐゴシック" panose="020B0600070205080204" pitchFamily="34" charset="-128"/>
                  <a:cs typeface="Arial" panose="020B0604020202020204" pitchFamily="34" charset="0"/>
                </a:rPr>
                <a:t>10</a:t>
              </a:r>
            </a:p>
          </p:txBody>
        </p:sp>
        <p:sp>
          <p:nvSpPr>
            <p:cNvPr id="174120" name="Rectangle 161"/>
            <p:cNvSpPr>
              <a:spLocks noChangeArrowheads="1"/>
            </p:cNvSpPr>
            <p:nvPr/>
          </p:nvSpPr>
          <p:spPr bwMode="auto">
            <a:xfrm>
              <a:off x="745003" y="1789464"/>
              <a:ext cx="169910" cy="1846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/>
              <a:r>
                <a:rPr lang="en-GB" altLang="en-US" sz="1200">
                  <a:solidFill>
                    <a:srgbClr val="FFFFFF"/>
                  </a:solidFill>
                  <a:ea typeface="ＭＳ Ｐゴシック" panose="020B0600070205080204" pitchFamily="34" charset="-128"/>
                  <a:cs typeface="Arial" panose="020B0604020202020204" pitchFamily="34" charset="0"/>
                </a:rPr>
                <a:t>15</a:t>
              </a:r>
            </a:p>
          </p:txBody>
        </p:sp>
        <p:sp>
          <p:nvSpPr>
            <p:cNvPr id="174121" name="Rectangle 162"/>
            <p:cNvSpPr>
              <a:spLocks noChangeArrowheads="1"/>
            </p:cNvSpPr>
            <p:nvPr/>
          </p:nvSpPr>
          <p:spPr bwMode="auto">
            <a:xfrm>
              <a:off x="829959" y="4421539"/>
              <a:ext cx="84956" cy="1846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/>
              <a:r>
                <a:rPr lang="en-GB" altLang="en-US" sz="1200">
                  <a:solidFill>
                    <a:srgbClr val="FFFFFF"/>
                  </a:solidFill>
                  <a:ea typeface="ＭＳ Ｐゴシック" panose="020B0600070205080204" pitchFamily="34" charset="-128"/>
                  <a:cs typeface="Arial" panose="020B0604020202020204" pitchFamily="34" charset="0"/>
                </a:rPr>
                <a:t>0</a:t>
              </a:r>
            </a:p>
          </p:txBody>
        </p:sp>
        <p:sp>
          <p:nvSpPr>
            <p:cNvPr id="174122" name="Rectangle 163"/>
            <p:cNvSpPr>
              <a:spLocks noChangeArrowheads="1"/>
            </p:cNvSpPr>
            <p:nvPr/>
          </p:nvSpPr>
          <p:spPr bwMode="auto">
            <a:xfrm>
              <a:off x="973897" y="4656489"/>
              <a:ext cx="84956" cy="1846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GB" altLang="en-US" sz="1200">
                  <a:solidFill>
                    <a:srgbClr val="FFFFFF"/>
                  </a:solidFill>
                  <a:ea typeface="ＭＳ Ｐゴシック" panose="020B0600070205080204" pitchFamily="34" charset="-128"/>
                  <a:cs typeface="Arial" panose="020B0604020202020204" pitchFamily="34" charset="0"/>
                </a:rPr>
                <a:t>0</a:t>
              </a:r>
              <a:endParaRPr lang="en-GB" altLang="en-US" sz="1600">
                <a:solidFill>
                  <a:srgbClr val="FFFFFF"/>
                </a:solidFill>
                <a:ea typeface="ＭＳ Ｐゴシック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174123" name="Rectangle 164"/>
            <p:cNvSpPr>
              <a:spLocks noChangeArrowheads="1"/>
            </p:cNvSpPr>
            <p:nvPr/>
          </p:nvSpPr>
          <p:spPr bwMode="auto">
            <a:xfrm>
              <a:off x="1280874" y="4656489"/>
              <a:ext cx="169910" cy="1846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GB" altLang="en-US" sz="1200">
                  <a:solidFill>
                    <a:srgbClr val="FFFFFF"/>
                  </a:solidFill>
                  <a:ea typeface="ＭＳ Ｐゴシック" panose="020B0600070205080204" pitchFamily="34" charset="-128"/>
                  <a:cs typeface="Arial" panose="020B0604020202020204" pitchFamily="34" charset="0"/>
                </a:rPr>
                <a:t>50</a:t>
              </a:r>
              <a:endParaRPr lang="en-GB" altLang="en-US" sz="1600">
                <a:solidFill>
                  <a:srgbClr val="FFFFFF"/>
                </a:solidFill>
                <a:ea typeface="ＭＳ Ｐゴシック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174124" name="Rectangle 165"/>
            <p:cNvSpPr>
              <a:spLocks noChangeArrowheads="1"/>
            </p:cNvSpPr>
            <p:nvPr/>
          </p:nvSpPr>
          <p:spPr bwMode="auto">
            <a:xfrm>
              <a:off x="1594795" y="4656489"/>
              <a:ext cx="254866" cy="1846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GB" altLang="en-US" sz="1200">
                  <a:solidFill>
                    <a:srgbClr val="FFFFFF"/>
                  </a:solidFill>
                  <a:ea typeface="ＭＳ Ｐゴシック" panose="020B0600070205080204" pitchFamily="34" charset="-128"/>
                  <a:cs typeface="Arial" panose="020B0604020202020204" pitchFamily="34" charset="0"/>
                </a:rPr>
                <a:t>100</a:t>
              </a:r>
              <a:endParaRPr lang="en-GB" altLang="en-US" sz="1600">
                <a:solidFill>
                  <a:srgbClr val="FFFFFF"/>
                </a:solidFill>
                <a:ea typeface="ＭＳ Ｐゴシック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174125" name="Rectangle 166"/>
            <p:cNvSpPr>
              <a:spLocks noChangeArrowheads="1"/>
            </p:cNvSpPr>
            <p:nvPr/>
          </p:nvSpPr>
          <p:spPr bwMode="auto">
            <a:xfrm>
              <a:off x="1946859" y="4656489"/>
              <a:ext cx="254866" cy="1846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GB" altLang="en-US" sz="1200">
                  <a:solidFill>
                    <a:srgbClr val="FFFFFF"/>
                  </a:solidFill>
                  <a:ea typeface="ＭＳ Ｐゴシック" panose="020B0600070205080204" pitchFamily="34" charset="-128"/>
                  <a:cs typeface="Arial" panose="020B0604020202020204" pitchFamily="34" charset="0"/>
                </a:rPr>
                <a:t>150</a:t>
              </a:r>
              <a:endParaRPr lang="en-GB" altLang="en-US" sz="1600">
                <a:solidFill>
                  <a:srgbClr val="FFFFFF"/>
                </a:solidFill>
                <a:ea typeface="ＭＳ Ｐゴシック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174126" name="Rectangle 167"/>
            <p:cNvSpPr>
              <a:spLocks noChangeArrowheads="1"/>
            </p:cNvSpPr>
            <p:nvPr/>
          </p:nvSpPr>
          <p:spPr bwMode="auto">
            <a:xfrm>
              <a:off x="2297186" y="4656489"/>
              <a:ext cx="254866" cy="1846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GB" altLang="en-US" sz="1200">
                  <a:solidFill>
                    <a:srgbClr val="FFFFFF"/>
                  </a:solidFill>
                  <a:ea typeface="ＭＳ Ｐゴシック" panose="020B0600070205080204" pitchFamily="34" charset="-128"/>
                  <a:cs typeface="Arial" panose="020B0604020202020204" pitchFamily="34" charset="0"/>
                </a:rPr>
                <a:t>200</a:t>
              </a:r>
              <a:endParaRPr lang="en-GB" altLang="en-US" sz="1600">
                <a:solidFill>
                  <a:srgbClr val="FFFFFF"/>
                </a:solidFill>
                <a:ea typeface="ＭＳ Ｐゴシック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174127" name="Rectangle 168"/>
            <p:cNvSpPr>
              <a:spLocks noChangeArrowheads="1"/>
            </p:cNvSpPr>
            <p:nvPr/>
          </p:nvSpPr>
          <p:spPr bwMode="auto">
            <a:xfrm>
              <a:off x="2638840" y="4656489"/>
              <a:ext cx="254866" cy="1846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GB" altLang="en-US" sz="1200">
                  <a:solidFill>
                    <a:srgbClr val="FFFFFF"/>
                  </a:solidFill>
                  <a:ea typeface="ＭＳ Ｐゴシック" panose="020B0600070205080204" pitchFamily="34" charset="-128"/>
                  <a:cs typeface="Arial" panose="020B0604020202020204" pitchFamily="34" charset="0"/>
                </a:rPr>
                <a:t>250</a:t>
              </a:r>
              <a:endParaRPr lang="en-GB" altLang="en-US" sz="1600">
                <a:solidFill>
                  <a:srgbClr val="FFFFFF"/>
                </a:solidFill>
                <a:ea typeface="ＭＳ Ｐゴシック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174128" name="Rectangle 169"/>
            <p:cNvSpPr>
              <a:spLocks noChangeArrowheads="1"/>
            </p:cNvSpPr>
            <p:nvPr/>
          </p:nvSpPr>
          <p:spPr bwMode="auto">
            <a:xfrm>
              <a:off x="2992636" y="4656489"/>
              <a:ext cx="254866" cy="1846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GB" altLang="en-US" sz="1200">
                  <a:solidFill>
                    <a:srgbClr val="FFFFFF"/>
                  </a:solidFill>
                  <a:ea typeface="ＭＳ Ｐゴシック" panose="020B0600070205080204" pitchFamily="34" charset="-128"/>
                  <a:cs typeface="Arial" panose="020B0604020202020204" pitchFamily="34" charset="0"/>
                </a:rPr>
                <a:t>300</a:t>
              </a:r>
              <a:endParaRPr lang="en-GB" altLang="en-US" sz="1600">
                <a:solidFill>
                  <a:srgbClr val="FFFFFF"/>
                </a:solidFill>
                <a:ea typeface="ＭＳ Ｐゴシック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174129" name="Rectangle 170"/>
            <p:cNvSpPr>
              <a:spLocks noChangeArrowheads="1"/>
            </p:cNvSpPr>
            <p:nvPr/>
          </p:nvSpPr>
          <p:spPr bwMode="auto">
            <a:xfrm>
              <a:off x="3336026" y="4656489"/>
              <a:ext cx="254866" cy="1846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GB" altLang="en-US" sz="1200">
                  <a:solidFill>
                    <a:srgbClr val="FFFFFF"/>
                  </a:solidFill>
                  <a:ea typeface="ＭＳ Ｐゴシック" panose="020B0600070205080204" pitchFamily="34" charset="-128"/>
                  <a:cs typeface="Arial" panose="020B0604020202020204" pitchFamily="34" charset="0"/>
                </a:rPr>
                <a:t>350</a:t>
              </a:r>
              <a:endParaRPr lang="en-GB" altLang="en-US" sz="1600">
                <a:solidFill>
                  <a:srgbClr val="FFFFFF"/>
                </a:solidFill>
                <a:ea typeface="ＭＳ Ｐゴシック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174130" name="Rectangle 171"/>
            <p:cNvSpPr>
              <a:spLocks noChangeArrowheads="1"/>
            </p:cNvSpPr>
            <p:nvPr/>
          </p:nvSpPr>
          <p:spPr bwMode="auto">
            <a:xfrm>
              <a:off x="3689824" y="4656489"/>
              <a:ext cx="254866" cy="1846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GB" altLang="en-US" sz="1200">
                  <a:solidFill>
                    <a:srgbClr val="FFFFFF"/>
                  </a:solidFill>
                  <a:ea typeface="ＭＳ Ｐゴシック" panose="020B0600070205080204" pitchFamily="34" charset="-128"/>
                  <a:cs typeface="Arial" panose="020B0604020202020204" pitchFamily="34" charset="0"/>
                </a:rPr>
                <a:t>400</a:t>
              </a:r>
              <a:endParaRPr lang="en-GB" altLang="en-US" sz="1600">
                <a:solidFill>
                  <a:srgbClr val="FFFFFF"/>
                </a:solidFill>
                <a:ea typeface="ＭＳ Ｐゴシック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174131" name="Rectangle 172"/>
            <p:cNvSpPr>
              <a:spLocks noChangeArrowheads="1"/>
            </p:cNvSpPr>
            <p:nvPr/>
          </p:nvSpPr>
          <p:spPr bwMode="auto">
            <a:xfrm>
              <a:off x="4031479" y="4656489"/>
              <a:ext cx="254866" cy="1846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GB" altLang="en-US" sz="1200">
                  <a:solidFill>
                    <a:srgbClr val="FFFFFF"/>
                  </a:solidFill>
                  <a:ea typeface="ＭＳ Ｐゴシック" panose="020B0600070205080204" pitchFamily="34" charset="-128"/>
                  <a:cs typeface="Arial" panose="020B0604020202020204" pitchFamily="34" charset="0"/>
                </a:rPr>
                <a:t>450</a:t>
              </a:r>
              <a:endParaRPr lang="en-GB" altLang="en-US" sz="1600">
                <a:solidFill>
                  <a:srgbClr val="FFFFFF"/>
                </a:solidFill>
                <a:ea typeface="ＭＳ Ｐゴシック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174132" name="Rectangle 173"/>
            <p:cNvSpPr>
              <a:spLocks noChangeArrowheads="1"/>
            </p:cNvSpPr>
            <p:nvPr/>
          </p:nvSpPr>
          <p:spPr bwMode="auto">
            <a:xfrm rot="-5400000">
              <a:off x="-516171" y="3054934"/>
              <a:ext cx="2029708" cy="2154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GB" altLang="en-US" sz="1400">
                  <a:solidFill>
                    <a:srgbClr val="FFFFFF"/>
                  </a:solidFill>
                  <a:ea typeface="ＭＳ Ｐゴシック" panose="020B0600070205080204" pitchFamily="34" charset="-128"/>
                  <a:cs typeface="Arial" panose="020B0604020202020204" pitchFamily="34" charset="0"/>
                </a:rPr>
                <a:t>Proportion of patients (%)</a:t>
              </a:r>
            </a:p>
          </p:txBody>
        </p:sp>
        <p:sp>
          <p:nvSpPr>
            <p:cNvPr id="174133" name="Rectangle 175"/>
            <p:cNvSpPr>
              <a:spLocks noChangeArrowheads="1"/>
            </p:cNvSpPr>
            <p:nvPr/>
          </p:nvSpPr>
          <p:spPr bwMode="auto">
            <a:xfrm>
              <a:off x="1071710" y="2789597"/>
              <a:ext cx="144264" cy="123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GB" altLang="en-US" sz="800">
                  <a:solidFill>
                    <a:srgbClr val="FFFFFF"/>
                  </a:solidFill>
                  <a:ea typeface="ＭＳ Ｐゴシック" panose="020B0600070205080204" pitchFamily="34" charset="-128"/>
                  <a:cs typeface="Arial" panose="020B0604020202020204" pitchFamily="34" charset="0"/>
                </a:rPr>
                <a:t>9.5</a:t>
              </a:r>
            </a:p>
          </p:txBody>
        </p:sp>
        <p:sp>
          <p:nvSpPr>
            <p:cNvPr id="174134" name="Rectangle 177"/>
            <p:cNvSpPr>
              <a:spLocks noChangeArrowheads="1"/>
            </p:cNvSpPr>
            <p:nvPr/>
          </p:nvSpPr>
          <p:spPr bwMode="auto">
            <a:xfrm>
              <a:off x="3858095" y="2118076"/>
              <a:ext cx="298145" cy="1846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GB" altLang="en-US" sz="1200">
                  <a:solidFill>
                    <a:srgbClr val="FFFFFF"/>
                  </a:solidFill>
                  <a:ea typeface="ＭＳ Ｐゴシック" panose="020B0600070205080204" pitchFamily="34" charset="-128"/>
                  <a:cs typeface="Arial" panose="020B0604020202020204" pitchFamily="34" charset="0"/>
                </a:rPr>
                <a:t>12.4</a:t>
              </a:r>
            </a:p>
          </p:txBody>
        </p:sp>
        <p:sp>
          <p:nvSpPr>
            <p:cNvPr id="174135" name="Rectangle 178"/>
            <p:cNvSpPr>
              <a:spLocks noChangeArrowheads="1"/>
            </p:cNvSpPr>
            <p:nvPr/>
          </p:nvSpPr>
          <p:spPr bwMode="auto">
            <a:xfrm>
              <a:off x="3858095" y="2559401"/>
              <a:ext cx="298145" cy="1846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GB" altLang="en-US" sz="1200">
                  <a:solidFill>
                    <a:srgbClr val="FFFFFF"/>
                  </a:solidFill>
                  <a:ea typeface="ＭＳ Ｐゴシック" panose="020B0600070205080204" pitchFamily="34" charset="-128"/>
                  <a:cs typeface="Arial" panose="020B0604020202020204" pitchFamily="34" charset="0"/>
                </a:rPr>
                <a:t>10.0</a:t>
              </a:r>
            </a:p>
          </p:txBody>
        </p:sp>
        <p:sp>
          <p:nvSpPr>
            <p:cNvPr id="174136" name="Freeform 179"/>
            <p:cNvSpPr>
              <a:spLocks/>
            </p:cNvSpPr>
            <p:nvPr/>
          </p:nvSpPr>
          <p:spPr bwMode="auto">
            <a:xfrm>
              <a:off x="1048458" y="2376838"/>
              <a:ext cx="2247645" cy="1473200"/>
            </a:xfrm>
            <a:custGeom>
              <a:avLst/>
              <a:gdLst>
                <a:gd name="T0" fmla="*/ 0 w 1338"/>
                <a:gd name="T1" fmla="*/ 2147483646 h 959"/>
                <a:gd name="T2" fmla="*/ 2147483646 w 1338"/>
                <a:gd name="T3" fmla="*/ 2147483646 h 959"/>
                <a:gd name="T4" fmla="*/ 2147483646 w 1338"/>
                <a:gd name="T5" fmla="*/ 2147483646 h 959"/>
                <a:gd name="T6" fmla="*/ 2147483646 w 1338"/>
                <a:gd name="T7" fmla="*/ 2147483646 h 959"/>
                <a:gd name="T8" fmla="*/ 2147483646 w 1338"/>
                <a:gd name="T9" fmla="*/ 2147483646 h 959"/>
                <a:gd name="T10" fmla="*/ 2147483646 w 1338"/>
                <a:gd name="T11" fmla="*/ 2147483646 h 959"/>
                <a:gd name="T12" fmla="*/ 2147483646 w 1338"/>
                <a:gd name="T13" fmla="*/ 2147483646 h 959"/>
                <a:gd name="T14" fmla="*/ 2147483646 w 1338"/>
                <a:gd name="T15" fmla="*/ 2147483646 h 959"/>
                <a:gd name="T16" fmla="*/ 2147483646 w 1338"/>
                <a:gd name="T17" fmla="*/ 2147483646 h 959"/>
                <a:gd name="T18" fmla="*/ 2147483646 w 1338"/>
                <a:gd name="T19" fmla="*/ 2147483646 h 959"/>
                <a:gd name="T20" fmla="*/ 2147483646 w 1338"/>
                <a:gd name="T21" fmla="*/ 2147483646 h 959"/>
                <a:gd name="T22" fmla="*/ 2147483646 w 1338"/>
                <a:gd name="T23" fmla="*/ 2147483646 h 959"/>
                <a:gd name="T24" fmla="*/ 2147483646 w 1338"/>
                <a:gd name="T25" fmla="*/ 2147483646 h 959"/>
                <a:gd name="T26" fmla="*/ 2147483646 w 1338"/>
                <a:gd name="T27" fmla="*/ 2147483646 h 959"/>
                <a:gd name="T28" fmla="*/ 2147483646 w 1338"/>
                <a:gd name="T29" fmla="*/ 2147483646 h 959"/>
                <a:gd name="T30" fmla="*/ 2147483646 w 1338"/>
                <a:gd name="T31" fmla="*/ 2147483646 h 959"/>
                <a:gd name="T32" fmla="*/ 2147483646 w 1338"/>
                <a:gd name="T33" fmla="*/ 2147483646 h 959"/>
                <a:gd name="T34" fmla="*/ 2147483646 w 1338"/>
                <a:gd name="T35" fmla="*/ 2147483646 h 959"/>
                <a:gd name="T36" fmla="*/ 2147483646 w 1338"/>
                <a:gd name="T37" fmla="*/ 2147483646 h 959"/>
                <a:gd name="T38" fmla="*/ 2147483646 w 1338"/>
                <a:gd name="T39" fmla="*/ 2147483646 h 959"/>
                <a:gd name="T40" fmla="*/ 2147483646 w 1338"/>
                <a:gd name="T41" fmla="*/ 2147483646 h 959"/>
                <a:gd name="T42" fmla="*/ 2147483646 w 1338"/>
                <a:gd name="T43" fmla="*/ 2147483646 h 959"/>
                <a:gd name="T44" fmla="*/ 2147483646 w 1338"/>
                <a:gd name="T45" fmla="*/ 2147483646 h 959"/>
                <a:gd name="T46" fmla="*/ 2147483646 w 1338"/>
                <a:gd name="T47" fmla="*/ 2147483646 h 959"/>
                <a:gd name="T48" fmla="*/ 2147483646 w 1338"/>
                <a:gd name="T49" fmla="*/ 2147483646 h 959"/>
                <a:gd name="T50" fmla="*/ 2147483646 w 1338"/>
                <a:gd name="T51" fmla="*/ 2147483646 h 959"/>
                <a:gd name="T52" fmla="*/ 2147483646 w 1338"/>
                <a:gd name="T53" fmla="*/ 2147483646 h 959"/>
                <a:gd name="T54" fmla="*/ 2147483646 w 1338"/>
                <a:gd name="T55" fmla="*/ 2147483646 h 959"/>
                <a:gd name="T56" fmla="*/ 2147483646 w 1338"/>
                <a:gd name="T57" fmla="*/ 2147483646 h 959"/>
                <a:gd name="T58" fmla="*/ 2147483646 w 1338"/>
                <a:gd name="T59" fmla="*/ 2147483646 h 959"/>
                <a:gd name="T60" fmla="*/ 2147483646 w 1338"/>
                <a:gd name="T61" fmla="*/ 2147483646 h 959"/>
                <a:gd name="T62" fmla="*/ 2147483646 w 1338"/>
                <a:gd name="T63" fmla="*/ 2147483646 h 959"/>
                <a:gd name="T64" fmla="*/ 2147483646 w 1338"/>
                <a:gd name="T65" fmla="*/ 2147483646 h 959"/>
                <a:gd name="T66" fmla="*/ 2147483646 w 1338"/>
                <a:gd name="T67" fmla="*/ 2147483646 h 959"/>
                <a:gd name="T68" fmla="*/ 2147483646 w 1338"/>
                <a:gd name="T69" fmla="*/ 2147483646 h 959"/>
                <a:gd name="T70" fmla="*/ 2147483646 w 1338"/>
                <a:gd name="T71" fmla="*/ 2147483646 h 959"/>
                <a:gd name="T72" fmla="*/ 2147483646 w 1338"/>
                <a:gd name="T73" fmla="*/ 2147483646 h 959"/>
                <a:gd name="T74" fmla="*/ 2147483646 w 1338"/>
                <a:gd name="T75" fmla="*/ 2147483646 h 959"/>
                <a:gd name="T76" fmla="*/ 2147483646 w 1338"/>
                <a:gd name="T77" fmla="*/ 2147483646 h 959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338"/>
                <a:gd name="T118" fmla="*/ 0 h 959"/>
                <a:gd name="T119" fmla="*/ 1338 w 1338"/>
                <a:gd name="T120" fmla="*/ 959 h 959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338" h="959">
                  <a:moveTo>
                    <a:pt x="0" y="959"/>
                  </a:moveTo>
                  <a:cubicBezTo>
                    <a:pt x="0" y="899"/>
                    <a:pt x="0" y="839"/>
                    <a:pt x="1" y="779"/>
                  </a:cubicBezTo>
                  <a:cubicBezTo>
                    <a:pt x="1" y="775"/>
                    <a:pt x="3" y="771"/>
                    <a:pt x="3" y="767"/>
                  </a:cubicBezTo>
                  <a:cubicBezTo>
                    <a:pt x="4" y="746"/>
                    <a:pt x="3" y="725"/>
                    <a:pt x="5" y="704"/>
                  </a:cubicBezTo>
                  <a:cubicBezTo>
                    <a:pt x="5" y="694"/>
                    <a:pt x="13" y="676"/>
                    <a:pt x="13" y="676"/>
                  </a:cubicBezTo>
                  <a:cubicBezTo>
                    <a:pt x="15" y="648"/>
                    <a:pt x="12" y="626"/>
                    <a:pt x="19" y="601"/>
                  </a:cubicBezTo>
                  <a:cubicBezTo>
                    <a:pt x="19" y="570"/>
                    <a:pt x="18" y="539"/>
                    <a:pt x="20" y="507"/>
                  </a:cubicBezTo>
                  <a:cubicBezTo>
                    <a:pt x="21" y="502"/>
                    <a:pt x="25" y="498"/>
                    <a:pt x="27" y="493"/>
                  </a:cubicBezTo>
                  <a:cubicBezTo>
                    <a:pt x="37" y="474"/>
                    <a:pt x="36" y="428"/>
                    <a:pt x="50" y="416"/>
                  </a:cubicBezTo>
                  <a:cubicBezTo>
                    <a:pt x="51" y="414"/>
                    <a:pt x="52" y="411"/>
                    <a:pt x="53" y="409"/>
                  </a:cubicBezTo>
                  <a:cubicBezTo>
                    <a:pt x="55" y="407"/>
                    <a:pt x="57" y="407"/>
                    <a:pt x="58" y="404"/>
                  </a:cubicBezTo>
                  <a:cubicBezTo>
                    <a:pt x="66" y="393"/>
                    <a:pt x="68" y="380"/>
                    <a:pt x="78" y="372"/>
                  </a:cubicBezTo>
                  <a:cubicBezTo>
                    <a:pt x="82" y="363"/>
                    <a:pt x="89" y="354"/>
                    <a:pt x="95" y="348"/>
                  </a:cubicBezTo>
                  <a:cubicBezTo>
                    <a:pt x="105" y="329"/>
                    <a:pt x="109" y="327"/>
                    <a:pt x="128" y="325"/>
                  </a:cubicBezTo>
                  <a:cubicBezTo>
                    <a:pt x="139" y="320"/>
                    <a:pt x="142" y="312"/>
                    <a:pt x="152" y="306"/>
                  </a:cubicBezTo>
                  <a:cubicBezTo>
                    <a:pt x="158" y="302"/>
                    <a:pt x="166" y="300"/>
                    <a:pt x="173" y="297"/>
                  </a:cubicBezTo>
                  <a:cubicBezTo>
                    <a:pt x="192" y="288"/>
                    <a:pt x="206" y="272"/>
                    <a:pt x="227" y="269"/>
                  </a:cubicBezTo>
                  <a:cubicBezTo>
                    <a:pt x="252" y="258"/>
                    <a:pt x="268" y="252"/>
                    <a:pt x="296" y="250"/>
                  </a:cubicBezTo>
                  <a:cubicBezTo>
                    <a:pt x="320" y="239"/>
                    <a:pt x="335" y="235"/>
                    <a:pt x="362" y="233"/>
                  </a:cubicBezTo>
                  <a:cubicBezTo>
                    <a:pt x="379" y="226"/>
                    <a:pt x="386" y="224"/>
                    <a:pt x="405" y="222"/>
                  </a:cubicBezTo>
                  <a:cubicBezTo>
                    <a:pt x="415" y="218"/>
                    <a:pt x="422" y="208"/>
                    <a:pt x="431" y="205"/>
                  </a:cubicBezTo>
                  <a:cubicBezTo>
                    <a:pt x="453" y="198"/>
                    <a:pt x="475" y="198"/>
                    <a:pt x="497" y="196"/>
                  </a:cubicBezTo>
                  <a:cubicBezTo>
                    <a:pt x="513" y="193"/>
                    <a:pt x="527" y="190"/>
                    <a:pt x="542" y="189"/>
                  </a:cubicBezTo>
                  <a:cubicBezTo>
                    <a:pt x="551" y="187"/>
                    <a:pt x="560" y="183"/>
                    <a:pt x="568" y="182"/>
                  </a:cubicBezTo>
                  <a:cubicBezTo>
                    <a:pt x="577" y="180"/>
                    <a:pt x="596" y="177"/>
                    <a:pt x="596" y="177"/>
                  </a:cubicBezTo>
                  <a:cubicBezTo>
                    <a:pt x="612" y="170"/>
                    <a:pt x="628" y="166"/>
                    <a:pt x="645" y="161"/>
                  </a:cubicBezTo>
                  <a:cubicBezTo>
                    <a:pt x="656" y="157"/>
                    <a:pt x="667" y="147"/>
                    <a:pt x="679" y="144"/>
                  </a:cubicBezTo>
                  <a:cubicBezTo>
                    <a:pt x="704" y="141"/>
                    <a:pt x="729" y="140"/>
                    <a:pt x="754" y="133"/>
                  </a:cubicBezTo>
                  <a:cubicBezTo>
                    <a:pt x="771" y="127"/>
                    <a:pt x="788" y="122"/>
                    <a:pt x="806" y="116"/>
                  </a:cubicBezTo>
                  <a:cubicBezTo>
                    <a:pt x="809" y="116"/>
                    <a:pt x="817" y="115"/>
                    <a:pt x="821" y="112"/>
                  </a:cubicBezTo>
                  <a:cubicBezTo>
                    <a:pt x="825" y="109"/>
                    <a:pt x="832" y="102"/>
                    <a:pt x="832" y="102"/>
                  </a:cubicBezTo>
                  <a:cubicBezTo>
                    <a:pt x="845" y="77"/>
                    <a:pt x="908" y="84"/>
                    <a:pt x="922" y="84"/>
                  </a:cubicBezTo>
                  <a:cubicBezTo>
                    <a:pt x="927" y="83"/>
                    <a:pt x="946" y="70"/>
                    <a:pt x="948" y="70"/>
                  </a:cubicBezTo>
                  <a:cubicBezTo>
                    <a:pt x="997" y="66"/>
                    <a:pt x="969" y="68"/>
                    <a:pt x="1031" y="65"/>
                  </a:cubicBezTo>
                  <a:cubicBezTo>
                    <a:pt x="1067" y="58"/>
                    <a:pt x="1079" y="53"/>
                    <a:pt x="1121" y="51"/>
                  </a:cubicBezTo>
                  <a:cubicBezTo>
                    <a:pt x="1136" y="44"/>
                    <a:pt x="1150" y="26"/>
                    <a:pt x="1166" y="25"/>
                  </a:cubicBezTo>
                  <a:cubicBezTo>
                    <a:pt x="1217" y="22"/>
                    <a:pt x="1195" y="24"/>
                    <a:pt x="1232" y="20"/>
                  </a:cubicBezTo>
                  <a:cubicBezTo>
                    <a:pt x="1241" y="16"/>
                    <a:pt x="1249" y="15"/>
                    <a:pt x="1258" y="13"/>
                  </a:cubicBezTo>
                  <a:cubicBezTo>
                    <a:pt x="1288" y="0"/>
                    <a:pt x="1294" y="6"/>
                    <a:pt x="1338" y="6"/>
                  </a:cubicBezTo>
                </a:path>
              </a:pathLst>
            </a:custGeom>
            <a:noFill/>
            <a:ln w="25400">
              <a:solidFill>
                <a:srgbClr val="A3BFE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4137" name="Freeform 180"/>
            <p:cNvSpPr>
              <a:spLocks/>
            </p:cNvSpPr>
            <p:nvPr/>
          </p:nvSpPr>
          <p:spPr bwMode="auto">
            <a:xfrm>
              <a:off x="3292631" y="2313338"/>
              <a:ext cx="881022" cy="71438"/>
            </a:xfrm>
            <a:custGeom>
              <a:avLst/>
              <a:gdLst>
                <a:gd name="T0" fmla="*/ 0 w 525"/>
                <a:gd name="T1" fmla="*/ 2147483646 h 47"/>
                <a:gd name="T2" fmla="*/ 2147483646 w 525"/>
                <a:gd name="T3" fmla="*/ 2147483646 h 47"/>
                <a:gd name="T4" fmla="*/ 2147483646 w 525"/>
                <a:gd name="T5" fmla="*/ 2147483646 h 47"/>
                <a:gd name="T6" fmla="*/ 2147483646 w 525"/>
                <a:gd name="T7" fmla="*/ 2147483646 h 47"/>
                <a:gd name="T8" fmla="*/ 2147483646 w 525"/>
                <a:gd name="T9" fmla="*/ 2147483646 h 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25"/>
                <a:gd name="T16" fmla="*/ 0 h 47"/>
                <a:gd name="T17" fmla="*/ 525 w 525"/>
                <a:gd name="T18" fmla="*/ 47 h 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25" h="47">
                  <a:moveTo>
                    <a:pt x="0" y="47"/>
                  </a:moveTo>
                  <a:cubicBezTo>
                    <a:pt x="34" y="39"/>
                    <a:pt x="68" y="37"/>
                    <a:pt x="102" y="33"/>
                  </a:cubicBezTo>
                  <a:cubicBezTo>
                    <a:pt x="149" y="23"/>
                    <a:pt x="213" y="25"/>
                    <a:pt x="260" y="24"/>
                  </a:cubicBezTo>
                  <a:cubicBezTo>
                    <a:pt x="329" y="0"/>
                    <a:pt x="258" y="15"/>
                    <a:pt x="421" y="12"/>
                  </a:cubicBezTo>
                  <a:cubicBezTo>
                    <a:pt x="462" y="6"/>
                    <a:pt x="475" y="3"/>
                    <a:pt x="525" y="3"/>
                  </a:cubicBezTo>
                </a:path>
              </a:pathLst>
            </a:custGeom>
            <a:noFill/>
            <a:ln w="25400">
              <a:solidFill>
                <a:srgbClr val="A3BFE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1" name="Freeform 182"/>
            <p:cNvSpPr>
              <a:spLocks/>
            </p:cNvSpPr>
            <p:nvPr/>
          </p:nvSpPr>
          <p:spPr bwMode="auto">
            <a:xfrm>
              <a:off x="2744725" y="2737970"/>
              <a:ext cx="1425270" cy="211172"/>
            </a:xfrm>
            <a:custGeom>
              <a:avLst/>
              <a:gdLst>
                <a:gd name="T0" fmla="*/ 849 w 849"/>
                <a:gd name="T1" fmla="*/ 1 h 137"/>
                <a:gd name="T2" fmla="*/ 781 w 849"/>
                <a:gd name="T3" fmla="*/ 3 h 137"/>
                <a:gd name="T4" fmla="*/ 772 w 849"/>
                <a:gd name="T5" fmla="*/ 17 h 137"/>
                <a:gd name="T6" fmla="*/ 656 w 849"/>
                <a:gd name="T7" fmla="*/ 20 h 137"/>
                <a:gd name="T8" fmla="*/ 637 w 849"/>
                <a:gd name="T9" fmla="*/ 31 h 137"/>
                <a:gd name="T10" fmla="*/ 610 w 849"/>
                <a:gd name="T11" fmla="*/ 37 h 137"/>
                <a:gd name="T12" fmla="*/ 608 w 849"/>
                <a:gd name="T13" fmla="*/ 47 h 137"/>
                <a:gd name="T14" fmla="*/ 504 w 849"/>
                <a:gd name="T15" fmla="*/ 48 h 137"/>
                <a:gd name="T16" fmla="*/ 493 w 849"/>
                <a:gd name="T17" fmla="*/ 50 h 137"/>
                <a:gd name="T18" fmla="*/ 430 w 849"/>
                <a:gd name="T19" fmla="*/ 51 h 137"/>
                <a:gd name="T20" fmla="*/ 428 w 849"/>
                <a:gd name="T21" fmla="*/ 61 h 137"/>
                <a:gd name="T22" fmla="*/ 417 w 849"/>
                <a:gd name="T23" fmla="*/ 62 h 137"/>
                <a:gd name="T24" fmla="*/ 297 w 849"/>
                <a:gd name="T25" fmla="*/ 67 h 137"/>
                <a:gd name="T26" fmla="*/ 251 w 849"/>
                <a:gd name="T27" fmla="*/ 87 h 137"/>
                <a:gd name="T28" fmla="*/ 210 w 849"/>
                <a:gd name="T29" fmla="*/ 92 h 137"/>
                <a:gd name="T30" fmla="*/ 208 w 849"/>
                <a:gd name="T31" fmla="*/ 106 h 137"/>
                <a:gd name="T32" fmla="*/ 194 w 849"/>
                <a:gd name="T33" fmla="*/ 107 h 137"/>
                <a:gd name="T34" fmla="*/ 144 w 849"/>
                <a:gd name="T35" fmla="*/ 118 h 137"/>
                <a:gd name="T36" fmla="*/ 141 w 849"/>
                <a:gd name="T37" fmla="*/ 120 h 137"/>
                <a:gd name="T38" fmla="*/ 137 w 849"/>
                <a:gd name="T39" fmla="*/ 123 h 137"/>
                <a:gd name="T40" fmla="*/ 66 w 849"/>
                <a:gd name="T41" fmla="*/ 124 h 137"/>
                <a:gd name="T42" fmla="*/ 6 w 849"/>
                <a:gd name="T43" fmla="*/ 131 h 137"/>
                <a:gd name="T44" fmla="*/ 0 w 849"/>
                <a:gd name="T45" fmla="*/ 137 h 13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849"/>
                <a:gd name="T70" fmla="*/ 0 h 137"/>
                <a:gd name="T71" fmla="*/ 849 w 849"/>
                <a:gd name="T72" fmla="*/ 137 h 13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849" h="137">
                  <a:moveTo>
                    <a:pt x="849" y="1"/>
                  </a:moveTo>
                  <a:cubicBezTo>
                    <a:pt x="827" y="2"/>
                    <a:pt x="804" y="0"/>
                    <a:pt x="781" y="3"/>
                  </a:cubicBezTo>
                  <a:cubicBezTo>
                    <a:pt x="780" y="3"/>
                    <a:pt x="778" y="16"/>
                    <a:pt x="772" y="17"/>
                  </a:cubicBezTo>
                  <a:cubicBezTo>
                    <a:pt x="746" y="19"/>
                    <a:pt x="663" y="20"/>
                    <a:pt x="656" y="20"/>
                  </a:cubicBezTo>
                  <a:cubicBezTo>
                    <a:pt x="650" y="34"/>
                    <a:pt x="658" y="29"/>
                    <a:pt x="637" y="31"/>
                  </a:cubicBezTo>
                  <a:cubicBezTo>
                    <a:pt x="633" y="48"/>
                    <a:pt x="639" y="26"/>
                    <a:pt x="610" y="37"/>
                  </a:cubicBezTo>
                  <a:cubicBezTo>
                    <a:pt x="608" y="38"/>
                    <a:pt x="610" y="47"/>
                    <a:pt x="608" y="47"/>
                  </a:cubicBezTo>
                  <a:cubicBezTo>
                    <a:pt x="573" y="47"/>
                    <a:pt x="538" y="47"/>
                    <a:pt x="504" y="48"/>
                  </a:cubicBezTo>
                  <a:cubicBezTo>
                    <a:pt x="496" y="52"/>
                    <a:pt x="499" y="52"/>
                    <a:pt x="493" y="50"/>
                  </a:cubicBezTo>
                  <a:cubicBezTo>
                    <a:pt x="472" y="50"/>
                    <a:pt x="451" y="48"/>
                    <a:pt x="430" y="51"/>
                  </a:cubicBezTo>
                  <a:cubicBezTo>
                    <a:pt x="428" y="52"/>
                    <a:pt x="430" y="61"/>
                    <a:pt x="428" y="61"/>
                  </a:cubicBezTo>
                  <a:cubicBezTo>
                    <a:pt x="424" y="61"/>
                    <a:pt x="421" y="61"/>
                    <a:pt x="417" y="62"/>
                  </a:cubicBezTo>
                  <a:cubicBezTo>
                    <a:pt x="374" y="82"/>
                    <a:pt x="413" y="65"/>
                    <a:pt x="297" y="67"/>
                  </a:cubicBezTo>
                  <a:cubicBezTo>
                    <a:pt x="292" y="96"/>
                    <a:pt x="272" y="86"/>
                    <a:pt x="251" y="87"/>
                  </a:cubicBezTo>
                  <a:cubicBezTo>
                    <a:pt x="236" y="100"/>
                    <a:pt x="255" y="85"/>
                    <a:pt x="210" y="92"/>
                  </a:cubicBezTo>
                  <a:cubicBezTo>
                    <a:pt x="207" y="93"/>
                    <a:pt x="211" y="103"/>
                    <a:pt x="208" y="106"/>
                  </a:cubicBezTo>
                  <a:cubicBezTo>
                    <a:pt x="204" y="109"/>
                    <a:pt x="199" y="107"/>
                    <a:pt x="194" y="107"/>
                  </a:cubicBezTo>
                  <a:cubicBezTo>
                    <a:pt x="190" y="129"/>
                    <a:pt x="161" y="117"/>
                    <a:pt x="144" y="118"/>
                  </a:cubicBezTo>
                  <a:cubicBezTo>
                    <a:pt x="143" y="119"/>
                    <a:pt x="142" y="119"/>
                    <a:pt x="141" y="120"/>
                  </a:cubicBezTo>
                  <a:cubicBezTo>
                    <a:pt x="140" y="120"/>
                    <a:pt x="139" y="123"/>
                    <a:pt x="137" y="123"/>
                  </a:cubicBezTo>
                  <a:cubicBezTo>
                    <a:pt x="114" y="124"/>
                    <a:pt x="89" y="124"/>
                    <a:pt x="66" y="124"/>
                  </a:cubicBezTo>
                  <a:cubicBezTo>
                    <a:pt x="55" y="134"/>
                    <a:pt x="20" y="130"/>
                    <a:pt x="6" y="131"/>
                  </a:cubicBezTo>
                  <a:cubicBezTo>
                    <a:pt x="1" y="133"/>
                    <a:pt x="2" y="137"/>
                    <a:pt x="0" y="137"/>
                  </a:cubicBezTo>
                </a:path>
              </a:pathLst>
            </a:custGeom>
            <a:noFill/>
            <a:ln w="25400">
              <a:solidFill>
                <a:srgbClr val="66FF33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 algn="ctr">
                <a:defRPr/>
              </a:pPr>
              <a:endParaRPr lang="fr-FR" sz="1600">
                <a:ln>
                  <a:solidFill>
                    <a:srgbClr val="FF9933"/>
                  </a:solidFill>
                </a:ln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112" name="Freeform 183"/>
            <p:cNvSpPr>
              <a:spLocks/>
            </p:cNvSpPr>
            <p:nvPr/>
          </p:nvSpPr>
          <p:spPr bwMode="auto">
            <a:xfrm>
              <a:off x="1843218" y="2915799"/>
              <a:ext cx="904681" cy="230225"/>
            </a:xfrm>
            <a:custGeom>
              <a:avLst/>
              <a:gdLst>
                <a:gd name="T0" fmla="*/ 0 w 540"/>
                <a:gd name="T1" fmla="*/ 150 h 150"/>
                <a:gd name="T2" fmla="*/ 45 w 540"/>
                <a:gd name="T3" fmla="*/ 138 h 150"/>
                <a:gd name="T4" fmla="*/ 61 w 540"/>
                <a:gd name="T5" fmla="*/ 127 h 150"/>
                <a:gd name="T6" fmla="*/ 84 w 540"/>
                <a:gd name="T7" fmla="*/ 122 h 150"/>
                <a:gd name="T8" fmla="*/ 87 w 540"/>
                <a:gd name="T9" fmla="*/ 118 h 150"/>
                <a:gd name="T10" fmla="*/ 98 w 540"/>
                <a:gd name="T11" fmla="*/ 115 h 150"/>
                <a:gd name="T12" fmla="*/ 102 w 540"/>
                <a:gd name="T13" fmla="*/ 112 h 150"/>
                <a:gd name="T14" fmla="*/ 110 w 540"/>
                <a:gd name="T15" fmla="*/ 110 h 150"/>
                <a:gd name="T16" fmla="*/ 111 w 540"/>
                <a:gd name="T17" fmla="*/ 105 h 150"/>
                <a:gd name="T18" fmla="*/ 123 w 540"/>
                <a:gd name="T19" fmla="*/ 102 h 150"/>
                <a:gd name="T20" fmla="*/ 142 w 540"/>
                <a:gd name="T21" fmla="*/ 97 h 150"/>
                <a:gd name="T22" fmla="*/ 155 w 540"/>
                <a:gd name="T23" fmla="*/ 85 h 150"/>
                <a:gd name="T24" fmla="*/ 194 w 540"/>
                <a:gd name="T25" fmla="*/ 83 h 150"/>
                <a:gd name="T26" fmla="*/ 257 w 540"/>
                <a:gd name="T27" fmla="*/ 76 h 150"/>
                <a:gd name="T28" fmla="*/ 274 w 540"/>
                <a:gd name="T29" fmla="*/ 68 h 150"/>
                <a:gd name="T30" fmla="*/ 340 w 540"/>
                <a:gd name="T31" fmla="*/ 62 h 150"/>
                <a:gd name="T32" fmla="*/ 399 w 540"/>
                <a:gd name="T33" fmla="*/ 55 h 150"/>
                <a:gd name="T34" fmla="*/ 425 w 540"/>
                <a:gd name="T35" fmla="*/ 43 h 150"/>
                <a:gd name="T36" fmla="*/ 526 w 540"/>
                <a:gd name="T37" fmla="*/ 27 h 150"/>
                <a:gd name="T38" fmla="*/ 537 w 540"/>
                <a:gd name="T39" fmla="*/ 18 h 150"/>
                <a:gd name="T40" fmla="*/ 540 w 540"/>
                <a:gd name="T41" fmla="*/ 16 h 15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40"/>
                <a:gd name="T64" fmla="*/ 0 h 150"/>
                <a:gd name="T65" fmla="*/ 540 w 540"/>
                <a:gd name="T66" fmla="*/ 150 h 15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40" h="150">
                  <a:moveTo>
                    <a:pt x="0" y="150"/>
                  </a:moveTo>
                  <a:cubicBezTo>
                    <a:pt x="3" y="125"/>
                    <a:pt x="24" y="139"/>
                    <a:pt x="45" y="138"/>
                  </a:cubicBezTo>
                  <a:cubicBezTo>
                    <a:pt x="53" y="136"/>
                    <a:pt x="53" y="129"/>
                    <a:pt x="61" y="127"/>
                  </a:cubicBezTo>
                  <a:cubicBezTo>
                    <a:pt x="72" y="118"/>
                    <a:pt x="56" y="130"/>
                    <a:pt x="84" y="122"/>
                  </a:cubicBezTo>
                  <a:cubicBezTo>
                    <a:pt x="86" y="122"/>
                    <a:pt x="86" y="119"/>
                    <a:pt x="87" y="118"/>
                  </a:cubicBezTo>
                  <a:cubicBezTo>
                    <a:pt x="90" y="115"/>
                    <a:pt x="94" y="115"/>
                    <a:pt x="98" y="115"/>
                  </a:cubicBezTo>
                  <a:cubicBezTo>
                    <a:pt x="99" y="114"/>
                    <a:pt x="101" y="112"/>
                    <a:pt x="102" y="112"/>
                  </a:cubicBezTo>
                  <a:cubicBezTo>
                    <a:pt x="105" y="111"/>
                    <a:pt x="108" y="112"/>
                    <a:pt x="110" y="110"/>
                  </a:cubicBezTo>
                  <a:cubicBezTo>
                    <a:pt x="111" y="109"/>
                    <a:pt x="110" y="106"/>
                    <a:pt x="111" y="105"/>
                  </a:cubicBezTo>
                  <a:cubicBezTo>
                    <a:pt x="114" y="101"/>
                    <a:pt x="119" y="103"/>
                    <a:pt x="123" y="102"/>
                  </a:cubicBezTo>
                  <a:cubicBezTo>
                    <a:pt x="132" y="94"/>
                    <a:pt x="117" y="106"/>
                    <a:pt x="142" y="97"/>
                  </a:cubicBezTo>
                  <a:cubicBezTo>
                    <a:pt x="146" y="97"/>
                    <a:pt x="150" y="86"/>
                    <a:pt x="155" y="85"/>
                  </a:cubicBezTo>
                  <a:cubicBezTo>
                    <a:pt x="168" y="83"/>
                    <a:pt x="181" y="84"/>
                    <a:pt x="194" y="83"/>
                  </a:cubicBezTo>
                  <a:cubicBezTo>
                    <a:pt x="217" y="63"/>
                    <a:pt x="198" y="77"/>
                    <a:pt x="257" y="76"/>
                  </a:cubicBezTo>
                  <a:cubicBezTo>
                    <a:pt x="267" y="67"/>
                    <a:pt x="261" y="70"/>
                    <a:pt x="274" y="68"/>
                  </a:cubicBezTo>
                  <a:cubicBezTo>
                    <a:pt x="293" y="52"/>
                    <a:pt x="321" y="62"/>
                    <a:pt x="340" y="62"/>
                  </a:cubicBezTo>
                  <a:cubicBezTo>
                    <a:pt x="357" y="47"/>
                    <a:pt x="379" y="56"/>
                    <a:pt x="399" y="55"/>
                  </a:cubicBezTo>
                  <a:cubicBezTo>
                    <a:pt x="404" y="38"/>
                    <a:pt x="407" y="45"/>
                    <a:pt x="425" y="43"/>
                  </a:cubicBezTo>
                  <a:cubicBezTo>
                    <a:pt x="446" y="0"/>
                    <a:pt x="473" y="28"/>
                    <a:pt x="526" y="27"/>
                  </a:cubicBezTo>
                  <a:cubicBezTo>
                    <a:pt x="530" y="24"/>
                    <a:pt x="533" y="21"/>
                    <a:pt x="537" y="18"/>
                  </a:cubicBezTo>
                  <a:cubicBezTo>
                    <a:pt x="538" y="17"/>
                    <a:pt x="540" y="16"/>
                    <a:pt x="540" y="16"/>
                  </a:cubicBezTo>
                </a:path>
              </a:pathLst>
            </a:custGeom>
            <a:noFill/>
            <a:ln w="25400">
              <a:solidFill>
                <a:srgbClr val="66FF33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 algn="ctr">
                <a:defRPr/>
              </a:pPr>
              <a:endParaRPr lang="fr-FR" sz="1600">
                <a:ln>
                  <a:solidFill>
                    <a:srgbClr val="FF9933"/>
                  </a:solidFill>
                </a:ln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174140" name="Freeform 184"/>
            <p:cNvSpPr>
              <a:spLocks/>
            </p:cNvSpPr>
            <p:nvPr/>
          </p:nvSpPr>
          <p:spPr bwMode="auto">
            <a:xfrm>
              <a:off x="1109155" y="3142013"/>
              <a:ext cx="731872" cy="336550"/>
            </a:xfrm>
            <a:custGeom>
              <a:avLst/>
              <a:gdLst>
                <a:gd name="T0" fmla="*/ 2147483646 w 436"/>
                <a:gd name="T1" fmla="*/ 0 h 219"/>
                <a:gd name="T2" fmla="*/ 2147483646 w 436"/>
                <a:gd name="T3" fmla="*/ 2147483646 h 219"/>
                <a:gd name="T4" fmla="*/ 2147483646 w 436"/>
                <a:gd name="T5" fmla="*/ 2147483646 h 219"/>
                <a:gd name="T6" fmla="*/ 2147483646 w 436"/>
                <a:gd name="T7" fmla="*/ 2147483646 h 219"/>
                <a:gd name="T8" fmla="*/ 2147483646 w 436"/>
                <a:gd name="T9" fmla="*/ 2147483646 h 219"/>
                <a:gd name="T10" fmla="*/ 2147483646 w 436"/>
                <a:gd name="T11" fmla="*/ 2147483646 h 219"/>
                <a:gd name="T12" fmla="*/ 2147483646 w 436"/>
                <a:gd name="T13" fmla="*/ 2147483646 h 219"/>
                <a:gd name="T14" fmla="*/ 2147483646 w 436"/>
                <a:gd name="T15" fmla="*/ 2147483646 h 219"/>
                <a:gd name="T16" fmla="*/ 2147483646 w 436"/>
                <a:gd name="T17" fmla="*/ 2147483646 h 219"/>
                <a:gd name="T18" fmla="*/ 2147483646 w 436"/>
                <a:gd name="T19" fmla="*/ 2147483646 h 219"/>
                <a:gd name="T20" fmla="*/ 2147483646 w 436"/>
                <a:gd name="T21" fmla="*/ 2147483646 h 219"/>
                <a:gd name="T22" fmla="*/ 2147483646 w 436"/>
                <a:gd name="T23" fmla="*/ 2147483646 h 219"/>
                <a:gd name="T24" fmla="*/ 2147483646 w 436"/>
                <a:gd name="T25" fmla="*/ 2147483646 h 219"/>
                <a:gd name="T26" fmla="*/ 2147483646 w 436"/>
                <a:gd name="T27" fmla="*/ 2147483646 h 219"/>
                <a:gd name="T28" fmla="*/ 2147483646 w 436"/>
                <a:gd name="T29" fmla="*/ 2147483646 h 219"/>
                <a:gd name="T30" fmla="*/ 2147483646 w 436"/>
                <a:gd name="T31" fmla="*/ 2147483646 h 219"/>
                <a:gd name="T32" fmla="*/ 2147483646 w 436"/>
                <a:gd name="T33" fmla="*/ 2147483646 h 219"/>
                <a:gd name="T34" fmla="*/ 2147483646 w 436"/>
                <a:gd name="T35" fmla="*/ 2147483646 h 219"/>
                <a:gd name="T36" fmla="*/ 0 w 436"/>
                <a:gd name="T37" fmla="*/ 2147483646 h 21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36"/>
                <a:gd name="T58" fmla="*/ 0 h 219"/>
                <a:gd name="T59" fmla="*/ 436 w 436"/>
                <a:gd name="T60" fmla="*/ 219 h 21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36" h="219">
                  <a:moveTo>
                    <a:pt x="436" y="0"/>
                  </a:moveTo>
                  <a:cubicBezTo>
                    <a:pt x="427" y="3"/>
                    <a:pt x="428" y="7"/>
                    <a:pt x="421" y="10"/>
                  </a:cubicBezTo>
                  <a:cubicBezTo>
                    <a:pt x="419" y="20"/>
                    <a:pt x="414" y="18"/>
                    <a:pt x="406" y="19"/>
                  </a:cubicBezTo>
                  <a:cubicBezTo>
                    <a:pt x="403" y="31"/>
                    <a:pt x="384" y="31"/>
                    <a:pt x="377" y="32"/>
                  </a:cubicBezTo>
                  <a:cubicBezTo>
                    <a:pt x="375" y="45"/>
                    <a:pt x="308" y="49"/>
                    <a:pt x="306" y="49"/>
                  </a:cubicBezTo>
                  <a:cubicBezTo>
                    <a:pt x="278" y="61"/>
                    <a:pt x="246" y="41"/>
                    <a:pt x="217" y="53"/>
                  </a:cubicBezTo>
                  <a:cubicBezTo>
                    <a:pt x="215" y="74"/>
                    <a:pt x="210" y="66"/>
                    <a:pt x="192" y="68"/>
                  </a:cubicBezTo>
                  <a:cubicBezTo>
                    <a:pt x="190" y="75"/>
                    <a:pt x="191" y="79"/>
                    <a:pt x="186" y="83"/>
                  </a:cubicBezTo>
                  <a:cubicBezTo>
                    <a:pt x="183" y="97"/>
                    <a:pt x="161" y="91"/>
                    <a:pt x="155" y="91"/>
                  </a:cubicBezTo>
                  <a:cubicBezTo>
                    <a:pt x="150" y="100"/>
                    <a:pt x="146" y="104"/>
                    <a:pt x="138" y="107"/>
                  </a:cubicBezTo>
                  <a:cubicBezTo>
                    <a:pt x="129" y="114"/>
                    <a:pt x="134" y="111"/>
                    <a:pt x="127" y="114"/>
                  </a:cubicBezTo>
                  <a:cubicBezTo>
                    <a:pt x="124" y="129"/>
                    <a:pt x="110" y="123"/>
                    <a:pt x="99" y="124"/>
                  </a:cubicBezTo>
                  <a:cubicBezTo>
                    <a:pt x="92" y="131"/>
                    <a:pt x="92" y="137"/>
                    <a:pt x="86" y="142"/>
                  </a:cubicBezTo>
                  <a:cubicBezTo>
                    <a:pt x="82" y="149"/>
                    <a:pt x="77" y="149"/>
                    <a:pt x="73" y="153"/>
                  </a:cubicBezTo>
                  <a:cubicBezTo>
                    <a:pt x="71" y="164"/>
                    <a:pt x="66" y="161"/>
                    <a:pt x="58" y="163"/>
                  </a:cubicBezTo>
                  <a:cubicBezTo>
                    <a:pt x="51" y="166"/>
                    <a:pt x="52" y="177"/>
                    <a:pt x="46" y="181"/>
                  </a:cubicBezTo>
                  <a:cubicBezTo>
                    <a:pt x="34" y="206"/>
                    <a:pt x="40" y="201"/>
                    <a:pt x="12" y="203"/>
                  </a:cubicBezTo>
                  <a:cubicBezTo>
                    <a:pt x="7" y="207"/>
                    <a:pt x="8" y="210"/>
                    <a:pt x="3" y="213"/>
                  </a:cubicBezTo>
                  <a:cubicBezTo>
                    <a:pt x="1" y="218"/>
                    <a:pt x="2" y="216"/>
                    <a:pt x="0" y="219"/>
                  </a:cubicBezTo>
                </a:path>
              </a:pathLst>
            </a:custGeom>
            <a:noFill/>
            <a:ln w="25400">
              <a:solidFill>
                <a:srgbClr val="66FF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4141" name="Freeform 185"/>
            <p:cNvSpPr>
              <a:spLocks/>
            </p:cNvSpPr>
            <p:nvPr/>
          </p:nvSpPr>
          <p:spPr bwMode="auto">
            <a:xfrm>
              <a:off x="1102217" y="3480151"/>
              <a:ext cx="6937" cy="55562"/>
            </a:xfrm>
            <a:custGeom>
              <a:avLst/>
              <a:gdLst>
                <a:gd name="T0" fmla="*/ 2147483646 w 4"/>
                <a:gd name="T1" fmla="*/ 0 h 37"/>
                <a:gd name="T2" fmla="*/ 2147483646 w 4"/>
                <a:gd name="T3" fmla="*/ 2147483646 h 37"/>
                <a:gd name="T4" fmla="*/ 0 w 4"/>
                <a:gd name="T5" fmla="*/ 2147483646 h 37"/>
                <a:gd name="T6" fmla="*/ 0 60000 65536"/>
                <a:gd name="T7" fmla="*/ 0 60000 65536"/>
                <a:gd name="T8" fmla="*/ 0 60000 65536"/>
                <a:gd name="T9" fmla="*/ 0 w 4"/>
                <a:gd name="T10" fmla="*/ 0 h 37"/>
                <a:gd name="T11" fmla="*/ 4 w 4"/>
                <a:gd name="T12" fmla="*/ 37 h 3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" h="37">
                  <a:moveTo>
                    <a:pt x="4" y="0"/>
                  </a:moveTo>
                  <a:cubicBezTo>
                    <a:pt x="3" y="9"/>
                    <a:pt x="4" y="17"/>
                    <a:pt x="3" y="26"/>
                  </a:cubicBezTo>
                  <a:cubicBezTo>
                    <a:pt x="2" y="30"/>
                    <a:pt x="0" y="32"/>
                    <a:pt x="0" y="37"/>
                  </a:cubicBezTo>
                </a:path>
              </a:pathLst>
            </a:custGeom>
            <a:noFill/>
            <a:ln w="25400">
              <a:solidFill>
                <a:srgbClr val="66FF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4142" name="Freeform 186"/>
            <p:cNvSpPr>
              <a:spLocks/>
            </p:cNvSpPr>
            <p:nvPr/>
          </p:nvSpPr>
          <p:spPr bwMode="auto">
            <a:xfrm>
              <a:off x="1041522" y="3532542"/>
              <a:ext cx="60701" cy="987425"/>
            </a:xfrm>
            <a:custGeom>
              <a:avLst/>
              <a:gdLst>
                <a:gd name="T0" fmla="*/ 2147483646 w 36"/>
                <a:gd name="T1" fmla="*/ 0 h 642"/>
                <a:gd name="T2" fmla="*/ 2147483646 w 36"/>
                <a:gd name="T3" fmla="*/ 2147483646 h 642"/>
                <a:gd name="T4" fmla="*/ 2147483646 w 36"/>
                <a:gd name="T5" fmla="*/ 2147483646 h 642"/>
                <a:gd name="T6" fmla="*/ 2147483646 w 36"/>
                <a:gd name="T7" fmla="*/ 2147483646 h 642"/>
                <a:gd name="T8" fmla="*/ 2147483646 w 36"/>
                <a:gd name="T9" fmla="*/ 2147483646 h 642"/>
                <a:gd name="T10" fmla="*/ 2147483646 w 36"/>
                <a:gd name="T11" fmla="*/ 2147483646 h 642"/>
                <a:gd name="T12" fmla="*/ 2147483646 w 36"/>
                <a:gd name="T13" fmla="*/ 2147483646 h 642"/>
                <a:gd name="T14" fmla="*/ 2147483646 w 36"/>
                <a:gd name="T15" fmla="*/ 2147483646 h 642"/>
                <a:gd name="T16" fmla="*/ 0 w 36"/>
                <a:gd name="T17" fmla="*/ 2147483646 h 642"/>
                <a:gd name="T18" fmla="*/ 2147483646 w 36"/>
                <a:gd name="T19" fmla="*/ 2147483646 h 64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6"/>
                <a:gd name="T31" fmla="*/ 0 h 642"/>
                <a:gd name="T32" fmla="*/ 36 w 36"/>
                <a:gd name="T33" fmla="*/ 642 h 64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6" h="642">
                  <a:moveTo>
                    <a:pt x="36" y="0"/>
                  </a:moveTo>
                  <a:cubicBezTo>
                    <a:pt x="33" y="13"/>
                    <a:pt x="30" y="38"/>
                    <a:pt x="22" y="45"/>
                  </a:cubicBezTo>
                  <a:cubicBezTo>
                    <a:pt x="19" y="50"/>
                    <a:pt x="15" y="60"/>
                    <a:pt x="15" y="60"/>
                  </a:cubicBezTo>
                  <a:cubicBezTo>
                    <a:pt x="14" y="89"/>
                    <a:pt x="14" y="126"/>
                    <a:pt x="10" y="155"/>
                  </a:cubicBezTo>
                  <a:cubicBezTo>
                    <a:pt x="10" y="170"/>
                    <a:pt x="11" y="187"/>
                    <a:pt x="8" y="202"/>
                  </a:cubicBezTo>
                  <a:cubicBezTo>
                    <a:pt x="7" y="205"/>
                    <a:pt x="6" y="211"/>
                    <a:pt x="6" y="211"/>
                  </a:cubicBezTo>
                  <a:cubicBezTo>
                    <a:pt x="5" y="321"/>
                    <a:pt x="5" y="430"/>
                    <a:pt x="4" y="540"/>
                  </a:cubicBezTo>
                  <a:cubicBezTo>
                    <a:pt x="4" y="589"/>
                    <a:pt x="10" y="575"/>
                    <a:pt x="1" y="593"/>
                  </a:cubicBezTo>
                  <a:cubicBezTo>
                    <a:pt x="0" y="602"/>
                    <a:pt x="0" y="611"/>
                    <a:pt x="0" y="620"/>
                  </a:cubicBezTo>
                  <a:cubicBezTo>
                    <a:pt x="0" y="627"/>
                    <a:pt x="1" y="642"/>
                    <a:pt x="1" y="642"/>
                  </a:cubicBezTo>
                </a:path>
              </a:pathLst>
            </a:custGeom>
            <a:noFill/>
            <a:ln w="25400">
              <a:solidFill>
                <a:srgbClr val="66FF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4143" name="Rectangle 241"/>
            <p:cNvSpPr>
              <a:spLocks noChangeArrowheads="1"/>
            </p:cNvSpPr>
            <p:nvPr/>
          </p:nvSpPr>
          <p:spPr bwMode="auto">
            <a:xfrm>
              <a:off x="2078894" y="4269139"/>
              <a:ext cx="2098229" cy="1846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/>
              <a:r>
                <a:rPr lang="en-GB" altLang="en-US" sz="1200">
                  <a:solidFill>
                    <a:srgbClr val="FFFFFF"/>
                  </a:solidFill>
                  <a:ea typeface="ＭＳ Ｐゴシック" panose="020B0600070205080204" pitchFamily="34" charset="-128"/>
                  <a:cs typeface="Arial" panose="020B0604020202020204" pitchFamily="34" charset="0"/>
                </a:rPr>
                <a:t>HR=0.79 (0.65–0.97)  NNT=41</a:t>
              </a:r>
            </a:p>
          </p:txBody>
        </p:sp>
        <p:sp>
          <p:nvSpPr>
            <p:cNvPr id="174144" name="Rectangle 244"/>
            <p:cNvSpPr>
              <a:spLocks noChangeArrowheads="1"/>
            </p:cNvSpPr>
            <p:nvPr/>
          </p:nvSpPr>
          <p:spPr bwMode="auto">
            <a:xfrm>
              <a:off x="4451439" y="2284764"/>
              <a:ext cx="472863" cy="1846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GB" altLang="en-US" sz="1200">
                  <a:solidFill>
                    <a:srgbClr val="FFFF00"/>
                  </a:solidFill>
                  <a:ea typeface="ＭＳ Ｐゴシック" panose="020B0600070205080204" pitchFamily="34" charset="-128"/>
                  <a:cs typeface="Arial" panose="020B0604020202020204" pitchFamily="34" charset="0"/>
                </a:rPr>
                <a:t>p=0.02</a:t>
              </a:r>
            </a:p>
          </p:txBody>
        </p:sp>
        <p:sp>
          <p:nvSpPr>
            <p:cNvPr id="174145" name="Rectangle 245"/>
            <p:cNvSpPr>
              <a:spLocks noChangeArrowheads="1"/>
            </p:cNvSpPr>
            <p:nvPr/>
          </p:nvSpPr>
          <p:spPr bwMode="auto">
            <a:xfrm>
              <a:off x="4323140" y="2481614"/>
              <a:ext cx="727728" cy="1846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GB" altLang="en-US" sz="1200">
                  <a:solidFill>
                    <a:srgbClr val="FFFFFF"/>
                  </a:solidFill>
                  <a:ea typeface="ＭＳ Ｐゴシック" panose="020B0600070205080204" pitchFamily="34" charset="-128"/>
                  <a:cs typeface="Arial" panose="020B0604020202020204" pitchFamily="34" charset="0"/>
                </a:rPr>
                <a:t>RRR=21%</a:t>
              </a:r>
            </a:p>
          </p:txBody>
        </p:sp>
        <p:sp>
          <p:nvSpPr>
            <p:cNvPr id="174146" name="Freeform 246"/>
            <p:cNvSpPr>
              <a:spLocks noEditPoints="1"/>
            </p:cNvSpPr>
            <p:nvPr/>
          </p:nvSpPr>
          <p:spPr bwMode="auto">
            <a:xfrm>
              <a:off x="4223947" y="2292701"/>
              <a:ext cx="45092" cy="450850"/>
            </a:xfrm>
            <a:custGeom>
              <a:avLst/>
              <a:gdLst>
                <a:gd name="T0" fmla="*/ 2147483646 w 27"/>
                <a:gd name="T1" fmla="*/ 2147483646 h 294"/>
                <a:gd name="T2" fmla="*/ 2147483646 w 27"/>
                <a:gd name="T3" fmla="*/ 2147483646 h 294"/>
                <a:gd name="T4" fmla="*/ 2147483646 w 27"/>
                <a:gd name="T5" fmla="*/ 2147483646 h 294"/>
                <a:gd name="T6" fmla="*/ 2147483646 w 27"/>
                <a:gd name="T7" fmla="*/ 2147483646 h 294"/>
                <a:gd name="T8" fmla="*/ 2147483646 w 27"/>
                <a:gd name="T9" fmla="*/ 2147483646 h 294"/>
                <a:gd name="T10" fmla="*/ 2147483646 w 27"/>
                <a:gd name="T11" fmla="*/ 2147483646 h 294"/>
                <a:gd name="T12" fmla="*/ 2147483646 w 27"/>
                <a:gd name="T13" fmla="*/ 2147483646 h 294"/>
                <a:gd name="T14" fmla="*/ 0 w 27"/>
                <a:gd name="T15" fmla="*/ 2147483646 h 294"/>
                <a:gd name="T16" fmla="*/ 2147483646 w 27"/>
                <a:gd name="T17" fmla="*/ 2147483646 h 294"/>
                <a:gd name="T18" fmla="*/ 0 w 27"/>
                <a:gd name="T19" fmla="*/ 2147483646 h 294"/>
                <a:gd name="T20" fmla="*/ 2147483646 w 27"/>
                <a:gd name="T21" fmla="*/ 0 h 294"/>
                <a:gd name="T22" fmla="*/ 2147483646 w 27"/>
                <a:gd name="T23" fmla="*/ 2147483646 h 294"/>
                <a:gd name="T24" fmla="*/ 0 w 27"/>
                <a:gd name="T25" fmla="*/ 2147483646 h 2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7"/>
                <a:gd name="T40" fmla="*/ 0 h 294"/>
                <a:gd name="T41" fmla="*/ 27 w 27"/>
                <a:gd name="T42" fmla="*/ 294 h 29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7" h="294">
                  <a:moveTo>
                    <a:pt x="9" y="260"/>
                  </a:moveTo>
                  <a:lnTo>
                    <a:pt x="9" y="34"/>
                  </a:lnTo>
                  <a:lnTo>
                    <a:pt x="18" y="34"/>
                  </a:lnTo>
                  <a:lnTo>
                    <a:pt x="18" y="260"/>
                  </a:lnTo>
                  <a:lnTo>
                    <a:pt x="9" y="260"/>
                  </a:lnTo>
                  <a:close/>
                  <a:moveTo>
                    <a:pt x="27" y="254"/>
                  </a:moveTo>
                  <a:lnTo>
                    <a:pt x="13" y="294"/>
                  </a:lnTo>
                  <a:lnTo>
                    <a:pt x="0" y="254"/>
                  </a:lnTo>
                  <a:lnTo>
                    <a:pt x="27" y="254"/>
                  </a:lnTo>
                  <a:close/>
                  <a:moveTo>
                    <a:pt x="0" y="40"/>
                  </a:moveTo>
                  <a:lnTo>
                    <a:pt x="13" y="0"/>
                  </a:lnTo>
                  <a:lnTo>
                    <a:pt x="27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FFFFFF"/>
              </a:solidFill>
              <a:bevel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4147" name="Rectangle 247"/>
            <p:cNvSpPr>
              <a:spLocks noChangeArrowheads="1"/>
            </p:cNvSpPr>
            <p:nvPr/>
          </p:nvSpPr>
          <p:spPr bwMode="auto">
            <a:xfrm>
              <a:off x="1341378" y="2910247"/>
              <a:ext cx="376688" cy="123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GB" altLang="en-US" sz="800">
                  <a:solidFill>
                    <a:srgbClr val="FFFFFF"/>
                  </a:solidFill>
                  <a:ea typeface="ＭＳ Ｐゴシック" panose="020B0600070205080204" pitchFamily="34" charset="-128"/>
                  <a:cs typeface="Arial" panose="020B0604020202020204" pitchFamily="34" charset="0"/>
                </a:rPr>
                <a:t>p=0.002</a:t>
              </a:r>
            </a:p>
          </p:txBody>
        </p:sp>
        <p:sp>
          <p:nvSpPr>
            <p:cNvPr id="174148" name="Rectangle 248"/>
            <p:cNvSpPr>
              <a:spLocks noChangeArrowheads="1"/>
            </p:cNvSpPr>
            <p:nvPr/>
          </p:nvSpPr>
          <p:spPr bwMode="auto">
            <a:xfrm>
              <a:off x="1290416" y="3062647"/>
              <a:ext cx="487289" cy="123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GB" altLang="en-US" sz="800">
                  <a:solidFill>
                    <a:srgbClr val="FFFFFF"/>
                  </a:solidFill>
                  <a:ea typeface="ＭＳ Ｐゴシック" panose="020B0600070205080204" pitchFamily="34" charset="-128"/>
                  <a:cs typeface="Arial" panose="020B0604020202020204" pitchFamily="34" charset="0"/>
                </a:rPr>
                <a:t>RRR=32%</a:t>
              </a:r>
            </a:p>
          </p:txBody>
        </p:sp>
        <p:sp>
          <p:nvSpPr>
            <p:cNvPr id="174149" name="Freeform 249"/>
            <p:cNvSpPr>
              <a:spLocks noEditPoints="1"/>
            </p:cNvSpPr>
            <p:nvPr/>
          </p:nvSpPr>
          <p:spPr bwMode="auto">
            <a:xfrm>
              <a:off x="1228820" y="2907063"/>
              <a:ext cx="43358" cy="412750"/>
            </a:xfrm>
            <a:custGeom>
              <a:avLst/>
              <a:gdLst>
                <a:gd name="T0" fmla="*/ 2147483646 w 26"/>
                <a:gd name="T1" fmla="*/ 2147483646 h 269"/>
                <a:gd name="T2" fmla="*/ 2147483646 w 26"/>
                <a:gd name="T3" fmla="*/ 2147483646 h 269"/>
                <a:gd name="T4" fmla="*/ 2147483646 w 26"/>
                <a:gd name="T5" fmla="*/ 2147483646 h 269"/>
                <a:gd name="T6" fmla="*/ 2147483646 w 26"/>
                <a:gd name="T7" fmla="*/ 2147483646 h 269"/>
                <a:gd name="T8" fmla="*/ 2147483646 w 26"/>
                <a:gd name="T9" fmla="*/ 2147483646 h 269"/>
                <a:gd name="T10" fmla="*/ 2147483646 w 26"/>
                <a:gd name="T11" fmla="*/ 2147483646 h 269"/>
                <a:gd name="T12" fmla="*/ 2147483646 w 26"/>
                <a:gd name="T13" fmla="*/ 2147483646 h 269"/>
                <a:gd name="T14" fmla="*/ 0 w 26"/>
                <a:gd name="T15" fmla="*/ 2147483646 h 269"/>
                <a:gd name="T16" fmla="*/ 2147483646 w 26"/>
                <a:gd name="T17" fmla="*/ 2147483646 h 269"/>
                <a:gd name="T18" fmla="*/ 0 w 26"/>
                <a:gd name="T19" fmla="*/ 2147483646 h 269"/>
                <a:gd name="T20" fmla="*/ 2147483646 w 26"/>
                <a:gd name="T21" fmla="*/ 0 h 269"/>
                <a:gd name="T22" fmla="*/ 2147483646 w 26"/>
                <a:gd name="T23" fmla="*/ 2147483646 h 269"/>
                <a:gd name="T24" fmla="*/ 0 w 26"/>
                <a:gd name="T25" fmla="*/ 2147483646 h 26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6"/>
                <a:gd name="T40" fmla="*/ 0 h 269"/>
                <a:gd name="T41" fmla="*/ 26 w 26"/>
                <a:gd name="T42" fmla="*/ 269 h 26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6" h="269">
                  <a:moveTo>
                    <a:pt x="8" y="236"/>
                  </a:moveTo>
                  <a:lnTo>
                    <a:pt x="8" y="33"/>
                  </a:lnTo>
                  <a:lnTo>
                    <a:pt x="17" y="33"/>
                  </a:lnTo>
                  <a:lnTo>
                    <a:pt x="17" y="236"/>
                  </a:lnTo>
                  <a:lnTo>
                    <a:pt x="8" y="236"/>
                  </a:lnTo>
                  <a:close/>
                  <a:moveTo>
                    <a:pt x="26" y="229"/>
                  </a:moveTo>
                  <a:lnTo>
                    <a:pt x="13" y="269"/>
                  </a:lnTo>
                  <a:lnTo>
                    <a:pt x="0" y="229"/>
                  </a:lnTo>
                  <a:lnTo>
                    <a:pt x="26" y="229"/>
                  </a:lnTo>
                  <a:close/>
                  <a:moveTo>
                    <a:pt x="0" y="40"/>
                  </a:moveTo>
                  <a:lnTo>
                    <a:pt x="13" y="0"/>
                  </a:lnTo>
                  <a:lnTo>
                    <a:pt x="26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FFFFFF"/>
            </a:solidFill>
            <a:ln w="12700">
              <a:solidFill>
                <a:srgbClr val="FFFFFF"/>
              </a:solidFill>
              <a:bevel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4150" name="Rectangle 176"/>
            <p:cNvSpPr>
              <a:spLocks noChangeArrowheads="1"/>
            </p:cNvSpPr>
            <p:nvPr/>
          </p:nvSpPr>
          <p:spPr bwMode="auto">
            <a:xfrm>
              <a:off x="1071710" y="3262672"/>
              <a:ext cx="144264" cy="123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GB" altLang="en-US" sz="800">
                  <a:solidFill>
                    <a:srgbClr val="FFFFFF"/>
                  </a:solidFill>
                  <a:ea typeface="ＭＳ Ｐゴシック" panose="020B0600070205080204" pitchFamily="34" charset="-128"/>
                  <a:cs typeface="Arial" panose="020B0604020202020204" pitchFamily="34" charset="0"/>
                </a:rPr>
                <a:t>6.5</a:t>
              </a:r>
            </a:p>
          </p:txBody>
        </p:sp>
        <p:sp>
          <p:nvSpPr>
            <p:cNvPr id="174151" name="ZoneTexte 8"/>
            <p:cNvSpPr txBox="1">
              <a:spLocks noChangeArrowheads="1"/>
            </p:cNvSpPr>
            <p:nvPr/>
          </p:nvSpPr>
          <p:spPr bwMode="auto">
            <a:xfrm>
              <a:off x="1371600" y="1905000"/>
              <a:ext cx="815975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/>
            <a:lstStyle>
              <a:lvl1pPr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fr-FR" altLang="en-US" sz="1400">
                  <a:solidFill>
                    <a:srgbClr val="FFFFFF"/>
                  </a:solidFill>
                  <a:ea typeface="ＭＳ Ｐゴシック" panose="020B0600070205080204" pitchFamily="34" charset="-128"/>
                  <a:cs typeface="Arial" panose="020B0604020202020204" pitchFamily="34" charset="0"/>
                </a:rPr>
                <a:t>N=3534</a:t>
              </a:r>
            </a:p>
            <a:p>
              <a:r>
                <a:rPr lang="fr-FR" altLang="en-US" sz="1400">
                  <a:solidFill>
                    <a:srgbClr val="FFFFFF"/>
                  </a:solidFill>
                  <a:ea typeface="ＭＳ Ｐゴシック" panose="020B0600070205080204" pitchFamily="34" charset="-128"/>
                  <a:cs typeface="Arial" panose="020B0604020202020204" pitchFamily="34" charset="0"/>
                </a:rPr>
                <a:t>P=0.02</a:t>
              </a:r>
            </a:p>
          </p:txBody>
        </p:sp>
      </p:grpSp>
      <p:sp>
        <p:nvSpPr>
          <p:cNvPr id="174087" name="Freeform 172"/>
          <p:cNvSpPr>
            <a:spLocks/>
          </p:cNvSpPr>
          <p:nvPr/>
        </p:nvSpPr>
        <p:spPr bwMode="auto">
          <a:xfrm>
            <a:off x="4168775" y="4681538"/>
            <a:ext cx="376238" cy="17462"/>
          </a:xfrm>
          <a:custGeom>
            <a:avLst/>
            <a:gdLst>
              <a:gd name="T0" fmla="*/ 0 w 342"/>
              <a:gd name="T1" fmla="*/ 0 h 18"/>
              <a:gd name="T2" fmla="*/ 2147483646 w 342"/>
              <a:gd name="T3" fmla="*/ 2147483646 h 18"/>
              <a:gd name="T4" fmla="*/ 2147483646 w 342"/>
              <a:gd name="T5" fmla="*/ 2147483646 h 18"/>
              <a:gd name="T6" fmla="*/ 0 w 342"/>
              <a:gd name="T7" fmla="*/ 2147483646 h 18"/>
              <a:gd name="T8" fmla="*/ 0 w 342"/>
              <a:gd name="T9" fmla="*/ 0 h 1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2"/>
              <a:gd name="T16" fmla="*/ 0 h 18"/>
              <a:gd name="T17" fmla="*/ 342 w 342"/>
              <a:gd name="T18" fmla="*/ 18 h 1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2" h="18">
                <a:moveTo>
                  <a:pt x="0" y="0"/>
                </a:moveTo>
                <a:lnTo>
                  <a:pt x="342" y="1"/>
                </a:lnTo>
                <a:lnTo>
                  <a:pt x="342" y="18"/>
                </a:lnTo>
                <a:lnTo>
                  <a:pt x="0" y="17"/>
                </a:lnTo>
                <a:lnTo>
                  <a:pt x="0" y="0"/>
                </a:lnTo>
                <a:close/>
              </a:path>
            </a:pathLst>
          </a:custGeom>
          <a:solidFill>
            <a:srgbClr val="A8C5EB"/>
          </a:solidFill>
          <a:ln w="25400">
            <a:solidFill>
              <a:srgbClr val="A8C5EB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74088" name="Rectangle 173"/>
          <p:cNvSpPr>
            <a:spLocks noChangeArrowheads="1"/>
          </p:cNvSpPr>
          <p:nvPr/>
        </p:nvSpPr>
        <p:spPr bwMode="auto">
          <a:xfrm>
            <a:off x="4587876" y="4513263"/>
            <a:ext cx="1063625" cy="50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en-US" sz="1200">
                <a:solidFill>
                  <a:srgbClr val="FFFFFF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Clopidogrel</a:t>
            </a:r>
          </a:p>
          <a:p>
            <a:pPr>
              <a:lnSpc>
                <a:spcPct val="120000"/>
              </a:lnSpc>
            </a:pPr>
            <a:r>
              <a:rPr lang="en-US" altLang="en-US" sz="1200">
                <a:solidFill>
                  <a:srgbClr val="FFFFFF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Prasugrel</a:t>
            </a:r>
          </a:p>
        </p:txBody>
      </p:sp>
      <p:sp>
        <p:nvSpPr>
          <p:cNvPr id="174089" name="Freeform 174"/>
          <p:cNvSpPr>
            <a:spLocks/>
          </p:cNvSpPr>
          <p:nvPr/>
        </p:nvSpPr>
        <p:spPr bwMode="auto">
          <a:xfrm>
            <a:off x="4168775" y="4902201"/>
            <a:ext cx="376238" cy="17463"/>
          </a:xfrm>
          <a:custGeom>
            <a:avLst/>
            <a:gdLst>
              <a:gd name="T0" fmla="*/ 0 w 342"/>
              <a:gd name="T1" fmla="*/ 0 h 18"/>
              <a:gd name="T2" fmla="*/ 2147483646 w 342"/>
              <a:gd name="T3" fmla="*/ 2147483646 h 18"/>
              <a:gd name="T4" fmla="*/ 2147483646 w 342"/>
              <a:gd name="T5" fmla="*/ 2147483646 h 18"/>
              <a:gd name="T6" fmla="*/ 0 w 342"/>
              <a:gd name="T7" fmla="*/ 2147483646 h 18"/>
              <a:gd name="T8" fmla="*/ 0 w 342"/>
              <a:gd name="T9" fmla="*/ 0 h 1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2"/>
              <a:gd name="T16" fmla="*/ 0 h 18"/>
              <a:gd name="T17" fmla="*/ 342 w 342"/>
              <a:gd name="T18" fmla="*/ 18 h 1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2" h="18">
                <a:moveTo>
                  <a:pt x="0" y="0"/>
                </a:moveTo>
                <a:lnTo>
                  <a:pt x="342" y="1"/>
                </a:lnTo>
                <a:lnTo>
                  <a:pt x="342" y="18"/>
                </a:lnTo>
                <a:lnTo>
                  <a:pt x="0" y="17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 w="25400">
            <a:solidFill>
              <a:srgbClr val="0099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74090" name="Rectangle 140"/>
          <p:cNvSpPr>
            <a:spLocks noChangeArrowheads="1"/>
          </p:cNvSpPr>
          <p:nvPr/>
        </p:nvSpPr>
        <p:spPr bwMode="auto">
          <a:xfrm>
            <a:off x="8115301" y="5791200"/>
            <a:ext cx="114617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GB" altLang="en-US" sz="1400">
                <a:solidFill>
                  <a:srgbClr val="FFFFFF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Time (Months)</a:t>
            </a:r>
          </a:p>
        </p:txBody>
      </p:sp>
      <p:sp>
        <p:nvSpPr>
          <p:cNvPr id="174091" name="TextBox 105"/>
          <p:cNvSpPr txBox="1">
            <a:spLocks noChangeArrowheads="1"/>
          </p:cNvSpPr>
          <p:nvPr/>
        </p:nvSpPr>
        <p:spPr bwMode="auto">
          <a:xfrm>
            <a:off x="3359151" y="1703388"/>
            <a:ext cx="13255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400" b="1">
                <a:solidFill>
                  <a:srgbClr val="FFFF00"/>
                </a:solidFill>
                <a:ea typeface="ＭＳ Ｐゴシック" panose="020B0600070205080204" pitchFamily="34" charset="-128"/>
              </a:rPr>
              <a:t>TRITON</a:t>
            </a:r>
          </a:p>
        </p:txBody>
      </p:sp>
      <p:sp>
        <p:nvSpPr>
          <p:cNvPr id="174092" name="TextBox 106"/>
          <p:cNvSpPr txBox="1">
            <a:spLocks noChangeArrowheads="1"/>
          </p:cNvSpPr>
          <p:nvPr/>
        </p:nvSpPr>
        <p:spPr bwMode="auto">
          <a:xfrm>
            <a:off x="8193088" y="1703388"/>
            <a:ext cx="12001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400" b="1">
                <a:solidFill>
                  <a:srgbClr val="FFFF00"/>
                </a:solidFill>
                <a:ea typeface="ＭＳ Ｐゴシック" panose="020B0600070205080204" pitchFamily="34" charset="-128"/>
              </a:rPr>
              <a:t>PLATO</a:t>
            </a:r>
          </a:p>
        </p:txBody>
      </p:sp>
      <p:sp>
        <p:nvSpPr>
          <p:cNvPr id="174093" name="TextBox 1"/>
          <p:cNvSpPr txBox="1">
            <a:spLocks noChangeArrowheads="1"/>
          </p:cNvSpPr>
          <p:nvPr/>
        </p:nvSpPr>
        <p:spPr bwMode="auto">
          <a:xfrm>
            <a:off x="8131175" y="4999039"/>
            <a:ext cx="23701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200">
                <a:solidFill>
                  <a:srgbClr val="FFFFFF"/>
                </a:solidFill>
                <a:ea typeface="ＭＳ Ｐゴシック" panose="020B0600070205080204" pitchFamily="34" charset="-128"/>
              </a:rPr>
              <a:t>HR=0.87 (0.75 to 1.01) NNT=71</a:t>
            </a:r>
          </a:p>
        </p:txBody>
      </p:sp>
      <p:sp>
        <p:nvSpPr>
          <p:cNvPr id="174094" name="Rectangle 177"/>
          <p:cNvSpPr>
            <a:spLocks noChangeArrowheads="1"/>
          </p:cNvSpPr>
          <p:nvPr/>
        </p:nvSpPr>
        <p:spPr bwMode="auto">
          <a:xfrm>
            <a:off x="9967913" y="2760663"/>
            <a:ext cx="296862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GB" altLang="en-US" sz="1200">
                <a:solidFill>
                  <a:srgbClr val="FFFFFF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10.8</a:t>
            </a:r>
          </a:p>
        </p:txBody>
      </p:sp>
      <p:sp>
        <p:nvSpPr>
          <p:cNvPr id="174095" name="Rectangle 177"/>
          <p:cNvSpPr>
            <a:spLocks noChangeArrowheads="1"/>
          </p:cNvSpPr>
          <p:nvPr/>
        </p:nvSpPr>
        <p:spPr bwMode="auto">
          <a:xfrm>
            <a:off x="10052051" y="3065463"/>
            <a:ext cx="21272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GB" altLang="en-US" sz="1200">
                <a:solidFill>
                  <a:srgbClr val="FFFFFF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9.4</a:t>
            </a:r>
          </a:p>
        </p:txBody>
      </p:sp>
      <p:sp>
        <p:nvSpPr>
          <p:cNvPr id="174096" name="Rectangle 244"/>
          <p:cNvSpPr>
            <a:spLocks noChangeArrowheads="1"/>
          </p:cNvSpPr>
          <p:nvPr/>
        </p:nvSpPr>
        <p:spPr bwMode="auto">
          <a:xfrm>
            <a:off x="9424989" y="3795713"/>
            <a:ext cx="47307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GB" altLang="en-US" sz="1200">
                <a:solidFill>
                  <a:srgbClr val="FFFFFF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p=0.07</a:t>
            </a:r>
          </a:p>
        </p:txBody>
      </p:sp>
      <p:sp>
        <p:nvSpPr>
          <p:cNvPr id="174097" name="Rectangle 245"/>
          <p:cNvSpPr>
            <a:spLocks noChangeArrowheads="1"/>
          </p:cNvSpPr>
          <p:nvPr/>
        </p:nvSpPr>
        <p:spPr bwMode="auto">
          <a:xfrm>
            <a:off x="9296401" y="4022725"/>
            <a:ext cx="728663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GB" altLang="en-US" sz="1200">
                <a:solidFill>
                  <a:srgbClr val="FFFFFF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RRR=13%</a:t>
            </a:r>
          </a:p>
        </p:txBody>
      </p:sp>
      <p:sp>
        <p:nvSpPr>
          <p:cNvPr id="174098" name="Freeform 246"/>
          <p:cNvSpPr>
            <a:spLocks noEditPoints="1"/>
          </p:cNvSpPr>
          <p:nvPr/>
        </p:nvSpPr>
        <p:spPr bwMode="auto">
          <a:xfrm>
            <a:off x="9170989" y="3848100"/>
            <a:ext cx="46037" cy="331788"/>
          </a:xfrm>
          <a:custGeom>
            <a:avLst/>
            <a:gdLst>
              <a:gd name="T0" fmla="*/ 2147483646 w 27"/>
              <a:gd name="T1" fmla="*/ 2147483646 h 294"/>
              <a:gd name="T2" fmla="*/ 2147483646 w 27"/>
              <a:gd name="T3" fmla="*/ 2147483646 h 294"/>
              <a:gd name="T4" fmla="*/ 2147483646 w 27"/>
              <a:gd name="T5" fmla="*/ 2147483646 h 294"/>
              <a:gd name="T6" fmla="*/ 2147483646 w 27"/>
              <a:gd name="T7" fmla="*/ 2147483646 h 294"/>
              <a:gd name="T8" fmla="*/ 2147483646 w 27"/>
              <a:gd name="T9" fmla="*/ 2147483646 h 294"/>
              <a:gd name="T10" fmla="*/ 2147483646 w 27"/>
              <a:gd name="T11" fmla="*/ 2147483646 h 294"/>
              <a:gd name="T12" fmla="*/ 2147483646 w 27"/>
              <a:gd name="T13" fmla="*/ 2147483646 h 294"/>
              <a:gd name="T14" fmla="*/ 0 w 27"/>
              <a:gd name="T15" fmla="*/ 2147483646 h 294"/>
              <a:gd name="T16" fmla="*/ 2147483646 w 27"/>
              <a:gd name="T17" fmla="*/ 2147483646 h 294"/>
              <a:gd name="T18" fmla="*/ 0 w 27"/>
              <a:gd name="T19" fmla="*/ 2147483646 h 294"/>
              <a:gd name="T20" fmla="*/ 2147483646 w 27"/>
              <a:gd name="T21" fmla="*/ 0 h 294"/>
              <a:gd name="T22" fmla="*/ 2147483646 w 27"/>
              <a:gd name="T23" fmla="*/ 2147483646 h 294"/>
              <a:gd name="T24" fmla="*/ 0 w 27"/>
              <a:gd name="T25" fmla="*/ 2147483646 h 29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7"/>
              <a:gd name="T40" fmla="*/ 0 h 294"/>
              <a:gd name="T41" fmla="*/ 27 w 27"/>
              <a:gd name="T42" fmla="*/ 294 h 294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7" h="294">
                <a:moveTo>
                  <a:pt x="9" y="260"/>
                </a:moveTo>
                <a:lnTo>
                  <a:pt x="9" y="34"/>
                </a:lnTo>
                <a:lnTo>
                  <a:pt x="18" y="34"/>
                </a:lnTo>
                <a:lnTo>
                  <a:pt x="18" y="260"/>
                </a:lnTo>
                <a:lnTo>
                  <a:pt x="9" y="260"/>
                </a:lnTo>
                <a:close/>
                <a:moveTo>
                  <a:pt x="27" y="254"/>
                </a:moveTo>
                <a:lnTo>
                  <a:pt x="13" y="294"/>
                </a:lnTo>
                <a:lnTo>
                  <a:pt x="0" y="254"/>
                </a:lnTo>
                <a:lnTo>
                  <a:pt x="27" y="254"/>
                </a:lnTo>
                <a:close/>
                <a:moveTo>
                  <a:pt x="0" y="40"/>
                </a:moveTo>
                <a:lnTo>
                  <a:pt x="13" y="0"/>
                </a:lnTo>
                <a:lnTo>
                  <a:pt x="27" y="40"/>
                </a:lnTo>
                <a:lnTo>
                  <a:pt x="0" y="40"/>
                </a:lnTo>
                <a:close/>
              </a:path>
            </a:pathLst>
          </a:custGeom>
          <a:solidFill>
            <a:srgbClr val="FFFFFF"/>
          </a:solidFill>
          <a:ln w="1588">
            <a:solidFill>
              <a:srgbClr val="FFFFFF"/>
            </a:solidFill>
            <a:bevel/>
            <a:headEnd/>
            <a:tailEnd/>
          </a:ln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74099" name="Segnaposto testo 3"/>
          <p:cNvSpPr>
            <a:spLocks noGrp="1"/>
          </p:cNvSpPr>
          <p:nvPr>
            <p:ph type="body" sz="quarter" idx="10"/>
          </p:nvPr>
        </p:nvSpPr>
        <p:spPr bwMode="auto">
          <a:xfrm>
            <a:off x="4322720" y="6303963"/>
            <a:ext cx="4079963" cy="60837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indent="0"/>
            <a:r>
              <a:rPr lang="fr-FR" altLang="en-US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Montalescot</a:t>
            </a:r>
            <a:r>
              <a:rPr lang="fr-FR" altLang="en-US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G et al., Lancet. 2009;373:723-31</a:t>
            </a:r>
          </a:p>
          <a:p>
            <a:pPr marL="0" indent="0"/>
            <a:r>
              <a:rPr lang="fr-FR" altLang="en-US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Steg</a:t>
            </a:r>
            <a:r>
              <a:rPr lang="fr-FR" altLang="en-US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PG et al. </a:t>
            </a:r>
            <a:r>
              <a:rPr lang="en-US" altLang="en-US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Circulation. 2010;122:2131-41</a:t>
            </a:r>
            <a:endParaRPr altLang="en-US" dirty="0">
              <a:solidFill>
                <a:schemeClr val="tx1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6313983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2692400" y="1150938"/>
            <a:ext cx="5334000" cy="4267200"/>
            <a:chOff x="1168400" y="1151467"/>
            <a:chExt cx="5334000" cy="4267200"/>
          </a:xfrm>
        </p:grpSpPr>
        <p:sp>
          <p:nvSpPr>
            <p:cNvPr id="11" name="TextBox 10"/>
            <p:cNvSpPr txBox="1"/>
            <p:nvPr/>
          </p:nvSpPr>
          <p:spPr>
            <a:xfrm>
              <a:off x="1168400" y="1372129"/>
              <a:ext cx="2667000" cy="584200"/>
            </a:xfrm>
            <a:prstGeom prst="rect">
              <a:avLst/>
            </a:prstGeom>
            <a:noFill/>
          </p:spPr>
          <p:txBody>
            <a:bodyPr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defRPr/>
              </a:pPr>
              <a:r>
                <a:rPr lang="en-US" sz="1600" dirty="0">
                  <a:solidFill>
                    <a:srgbClr val="FFFFFF"/>
                  </a:solidFill>
                  <a:cs typeface="Franklin Gothic Medium"/>
                </a:rPr>
                <a:t>HR (95% CI) ≤ 1 Year:</a:t>
              </a:r>
            </a:p>
            <a:p>
              <a:pPr algn="r">
                <a:defRPr/>
              </a:pPr>
              <a:r>
                <a:rPr lang="en-US" sz="1600" kern="0" dirty="0">
                  <a:solidFill>
                    <a:srgbClr val="FFFFFF"/>
                  </a:solidFill>
                  <a:cs typeface="Franklin Gothic"/>
                </a:rPr>
                <a:t>0.99 (0.84, 1.16)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835400" y="1372129"/>
              <a:ext cx="2667000" cy="584200"/>
            </a:xfrm>
            <a:prstGeom prst="rect">
              <a:avLst/>
            </a:prstGeom>
            <a:noFill/>
          </p:spPr>
          <p:txBody>
            <a:bodyPr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sz="1600" dirty="0">
                  <a:solidFill>
                    <a:srgbClr val="FFFFFF"/>
                  </a:solidFill>
                  <a:cs typeface="Franklin Gothic Medium"/>
                </a:rPr>
                <a:t>HR (95% CI) &gt; 1 Year:</a:t>
              </a:r>
            </a:p>
            <a:p>
              <a:pPr>
                <a:defRPr/>
              </a:pPr>
              <a:r>
                <a:rPr lang="en-US" sz="1600" kern="0" dirty="0">
                  <a:solidFill>
                    <a:srgbClr val="FFFFFF"/>
                  </a:solidFill>
                  <a:cs typeface="Franklin Gothic"/>
                </a:rPr>
                <a:t>0.72 (0.54, 0.97)</a:t>
              </a:r>
            </a:p>
          </p:txBody>
        </p:sp>
        <p:cxnSp>
          <p:nvCxnSpPr>
            <p:cNvPr id="5" name="Straight Connector 4"/>
            <p:cNvCxnSpPr/>
            <p:nvPr/>
          </p:nvCxnSpPr>
          <p:spPr bwMode="auto">
            <a:xfrm>
              <a:off x="3843338" y="1151467"/>
              <a:ext cx="0" cy="4267200"/>
            </a:xfrm>
            <a:prstGeom prst="line">
              <a:avLst/>
            </a:prstGeom>
            <a:solidFill>
              <a:schemeClr val="bg2"/>
            </a:solidFill>
            <a:ln w="12700" cap="flat" cmpd="sng" algn="ctr">
              <a:solidFill>
                <a:srgbClr val="3365F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1796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pic>
        <p:nvPicPr>
          <p:cNvPr id="172035" name="Picture 7" descr="primarynoline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066801"/>
            <a:ext cx="8269288" cy="531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8000" y="227013"/>
            <a:ext cx="7386638" cy="6985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Primary Efficacy Endpoint to 30 Months</a:t>
            </a:r>
            <a:r>
              <a:rPr lang="en-US" dirty="0">
                <a:solidFill>
                  <a:srgbClr val="FAA757"/>
                </a:solidFill>
              </a:rPr>
              <a:t/>
            </a:r>
            <a:br>
              <a:rPr lang="en-US" dirty="0">
                <a:solidFill>
                  <a:srgbClr val="FAA757"/>
                </a:solidFill>
              </a:rPr>
            </a:br>
            <a:r>
              <a:rPr lang="en-US" sz="2200" b="0" dirty="0">
                <a:solidFill>
                  <a:srgbClr val="FFFFFF"/>
                </a:solidFill>
              </a:rPr>
              <a:t>(Age &lt; 75 years)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38600" y="2057401"/>
            <a:ext cx="2667000" cy="830263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1600" b="1" dirty="0">
                <a:solidFill>
                  <a:srgbClr val="FFFFFF"/>
                </a:solidFill>
                <a:cs typeface="Franklin Gothic Medium"/>
              </a:rPr>
              <a:t>HR (95% CI):</a:t>
            </a:r>
          </a:p>
          <a:p>
            <a:pPr algn="ctr">
              <a:defRPr/>
            </a:pPr>
            <a:r>
              <a:rPr lang="en-US" sz="1600" b="1" kern="0" dirty="0">
                <a:solidFill>
                  <a:srgbClr val="FFFFFF"/>
                </a:solidFill>
                <a:cs typeface="Franklin Gothic"/>
              </a:rPr>
              <a:t>0.91 (0.79, 1.05)</a:t>
            </a:r>
          </a:p>
          <a:p>
            <a:pPr algn="ctr">
              <a:defRPr/>
            </a:pPr>
            <a:r>
              <a:rPr lang="en-US" sz="1600" b="1" kern="0" dirty="0">
                <a:solidFill>
                  <a:srgbClr val="FFFFFF"/>
                </a:solidFill>
                <a:cs typeface="Franklin Gothic"/>
              </a:rPr>
              <a:t>P = 0.21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486400" y="4919664"/>
            <a:ext cx="2286000" cy="338137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600" dirty="0">
                <a:solidFill>
                  <a:srgbClr val="FFFFFF"/>
                </a:solidFill>
                <a:cs typeface="Franklin Gothic Medium"/>
              </a:rPr>
              <a:t>Interaction P = 0.07</a:t>
            </a:r>
            <a:endParaRPr lang="en-US" sz="1600" kern="0" dirty="0">
              <a:solidFill>
                <a:srgbClr val="FFFFFF"/>
              </a:solidFill>
              <a:cs typeface="Franklin Gothic"/>
            </a:endParaRPr>
          </a:p>
        </p:txBody>
      </p:sp>
      <p:sp>
        <p:nvSpPr>
          <p:cNvPr id="172039" name="TextBox 1"/>
          <p:cNvSpPr txBox="1">
            <a:spLocks noChangeArrowheads="1"/>
          </p:cNvSpPr>
          <p:nvPr/>
        </p:nvSpPr>
        <p:spPr bwMode="auto">
          <a:xfrm>
            <a:off x="1905000" y="6519864"/>
            <a:ext cx="3252788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5000"/>
              </a:lnSpc>
              <a:spcBef>
                <a:spcPct val="40000"/>
              </a:spcBef>
              <a:buClr>
                <a:schemeClr val="hlink"/>
              </a:buClr>
              <a:buSzPct val="100000"/>
              <a:buFont typeface="Wingdings" panose="05000000000000000000" pitchFamily="2" charset="2"/>
              <a:buChar char="§"/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5000"/>
              </a:lnSpc>
              <a:spcBef>
                <a:spcPct val="20000"/>
              </a:spcBef>
              <a:buClr>
                <a:schemeClr val="accent2"/>
              </a:buClr>
              <a:buSzPct val="110000"/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5000"/>
              </a:lnSpc>
              <a:spcBef>
                <a:spcPct val="10000"/>
              </a:spcBef>
              <a:buClr>
                <a:schemeClr val="tx1"/>
              </a:buClr>
              <a:buSzPct val="44000"/>
              <a:buFont typeface="Monotype Sorts" pitchFamily="2" charset="2"/>
              <a:defRPr sz="26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5000"/>
              </a:lnSpc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5000"/>
              </a:lnSpc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100">
                <a:solidFill>
                  <a:srgbClr val="FFFFFF"/>
                </a:solidFill>
              </a:rPr>
              <a:t>Roe MT et al. </a:t>
            </a:r>
            <a:r>
              <a:rPr lang="sv-SE" altLang="en-US" sz="1100">
                <a:solidFill>
                  <a:srgbClr val="FFFFFF"/>
                </a:solidFill>
              </a:rPr>
              <a:t>N Engl J Med. 2012 ;367:1297-309</a:t>
            </a:r>
            <a:endParaRPr lang="en-US" altLang="en-US" sz="11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3252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698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133600"/>
            <a:ext cx="9144000" cy="399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7699" name="Title 1"/>
          <p:cNvSpPr>
            <a:spLocks noGrp="1"/>
          </p:cNvSpPr>
          <p:nvPr>
            <p:ph type="title"/>
          </p:nvPr>
        </p:nvSpPr>
        <p:spPr>
          <a:xfrm>
            <a:off x="635000" y="1177924"/>
            <a:ext cx="6434138" cy="955675"/>
          </a:xfrm>
        </p:spPr>
        <p:txBody>
          <a:bodyPr/>
          <a:lstStyle/>
          <a:p>
            <a:pPr algn="ctr">
              <a:tabLst>
                <a:tab pos="1651000" algn="l"/>
              </a:tabLst>
            </a:pPr>
            <a:r>
              <a:rPr lang="en-US" altLang="en-US" sz="2000" b="1" dirty="0"/>
              <a:t>1° Efficacy End Point </a:t>
            </a:r>
            <a:br>
              <a:rPr lang="en-US" altLang="en-US" sz="2000" b="1" dirty="0"/>
            </a:br>
            <a:r>
              <a:rPr lang="en-US" altLang="en-US" sz="2000" b="1" dirty="0"/>
              <a:t>at 7 + 30 days</a:t>
            </a:r>
            <a:br>
              <a:rPr lang="en-US" altLang="en-US" sz="2000" b="1" dirty="0"/>
            </a:br>
            <a:r>
              <a:rPr lang="en-US" altLang="en-US" sz="2000" b="1" dirty="0"/>
              <a:t> (All Patients) 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5257800" y="1177925"/>
            <a:ext cx="680720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662" tIns="47625" rIns="93662" bIns="47625"/>
          <a:lstStyle>
            <a:lvl1pPr algn="l" defTabSz="933450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+mj-lt"/>
                <a:ea typeface="+mj-ea"/>
                <a:cs typeface="+mj-cs"/>
              </a:defRPr>
            </a:lvl1pPr>
            <a:lvl2pPr algn="l" defTabSz="933450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Arial" charset="0"/>
              </a:defRPr>
            </a:lvl2pPr>
            <a:lvl3pPr algn="l" defTabSz="933450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Arial" charset="0"/>
              </a:defRPr>
            </a:lvl3pPr>
            <a:lvl4pPr algn="l" defTabSz="933450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Arial" charset="0"/>
              </a:defRPr>
            </a:lvl4pPr>
            <a:lvl5pPr algn="l" defTabSz="933450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Arial" charset="0"/>
              </a:defRPr>
            </a:lvl5pPr>
            <a:lvl6pPr marL="457200" algn="ctr" defTabSz="933450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D64B"/>
                </a:solidFill>
                <a:latin typeface="Arial" charset="0"/>
              </a:defRPr>
            </a:lvl6pPr>
            <a:lvl7pPr marL="914400" algn="ctr" defTabSz="933450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D64B"/>
                </a:solidFill>
                <a:latin typeface="Arial" charset="0"/>
              </a:defRPr>
            </a:lvl7pPr>
            <a:lvl8pPr marL="1371600" algn="ctr" defTabSz="933450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D64B"/>
                </a:solidFill>
                <a:latin typeface="Arial" charset="0"/>
              </a:defRPr>
            </a:lvl8pPr>
            <a:lvl9pPr marL="1828800" algn="ctr" defTabSz="933450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D64B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n-US" altLang="en-US" sz="1800" kern="0" dirty="0">
                <a:solidFill>
                  <a:prstClr val="black"/>
                </a:solidFill>
              </a:rPr>
              <a:t>All TIMI (CABG or non-CABG) </a:t>
            </a:r>
          </a:p>
          <a:p>
            <a:pPr algn="ctr">
              <a:defRPr/>
            </a:pPr>
            <a:r>
              <a:rPr lang="en-US" altLang="en-US" sz="1800" kern="0" dirty="0">
                <a:solidFill>
                  <a:prstClr val="black"/>
                </a:solidFill>
              </a:rPr>
              <a:t>Major Bleeding </a:t>
            </a:r>
            <a:br>
              <a:rPr lang="en-US" altLang="en-US" sz="1800" kern="0" dirty="0">
                <a:solidFill>
                  <a:prstClr val="black"/>
                </a:solidFill>
              </a:rPr>
            </a:br>
            <a:r>
              <a:rPr lang="en-US" altLang="en-US" sz="1800" kern="0" dirty="0">
                <a:solidFill>
                  <a:prstClr val="black"/>
                </a:solidFill>
              </a:rPr>
              <a:t> (All Treated patients)</a:t>
            </a:r>
            <a:endParaRPr lang="en-US" altLang="en-US" sz="2400" kern="0" dirty="0">
              <a:solidFill>
                <a:prstClr val="black"/>
              </a:solidFill>
            </a:endParaRPr>
          </a:p>
        </p:txBody>
      </p:sp>
      <p:sp>
        <p:nvSpPr>
          <p:cNvPr id="157701" name="TextBox 5"/>
          <p:cNvSpPr txBox="1">
            <a:spLocks noChangeArrowheads="1"/>
          </p:cNvSpPr>
          <p:nvPr/>
        </p:nvSpPr>
        <p:spPr bwMode="auto">
          <a:xfrm>
            <a:off x="1663568" y="465465"/>
            <a:ext cx="886486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fr-FR" altLang="en-US" b="1" i="1" dirty="0" smtClean="0">
                <a:solidFill>
                  <a:prstClr val="black"/>
                </a:solidFill>
              </a:rPr>
              <a:t>ACCOAST</a:t>
            </a:r>
            <a:r>
              <a:rPr lang="he-IL" altLang="en-US" b="1" i="1" dirty="0" smtClean="0">
                <a:solidFill>
                  <a:prstClr val="black"/>
                </a:solidFill>
              </a:rPr>
              <a:t> - </a:t>
            </a:r>
            <a:r>
              <a:rPr lang="fr-FR" altLang="en-US" b="1" i="1" dirty="0" err="1" smtClean="0">
                <a:solidFill>
                  <a:prstClr val="black"/>
                </a:solidFill>
              </a:rPr>
              <a:t>Primary</a:t>
            </a:r>
            <a:r>
              <a:rPr lang="fr-FR" altLang="en-US" b="1" i="1" dirty="0" smtClean="0">
                <a:solidFill>
                  <a:prstClr val="black"/>
                </a:solidFill>
              </a:rPr>
              <a:t> </a:t>
            </a:r>
            <a:r>
              <a:rPr lang="fr-FR" altLang="en-US" b="1" i="1" dirty="0" err="1">
                <a:solidFill>
                  <a:prstClr val="black"/>
                </a:solidFill>
              </a:rPr>
              <a:t>Efficacy</a:t>
            </a:r>
            <a:r>
              <a:rPr lang="fr-FR" altLang="en-US" b="1" i="1" dirty="0">
                <a:solidFill>
                  <a:prstClr val="black"/>
                </a:solidFill>
              </a:rPr>
              <a:t> and </a:t>
            </a:r>
            <a:r>
              <a:rPr lang="fr-FR" altLang="en-US" b="1" i="1" dirty="0" err="1">
                <a:solidFill>
                  <a:prstClr val="black"/>
                </a:solidFill>
              </a:rPr>
              <a:t>Safety</a:t>
            </a:r>
            <a:r>
              <a:rPr lang="fr-FR" altLang="en-US" b="1" i="1" dirty="0">
                <a:solidFill>
                  <a:prstClr val="black"/>
                </a:solidFill>
              </a:rPr>
              <a:t> </a:t>
            </a:r>
            <a:r>
              <a:rPr lang="fr-FR" altLang="en-US" b="1" i="1" dirty="0" err="1">
                <a:solidFill>
                  <a:prstClr val="black"/>
                </a:solidFill>
              </a:rPr>
              <a:t>Endpoints</a:t>
            </a:r>
            <a:endParaRPr lang="en-US" altLang="en-US" b="1" dirty="0">
              <a:solidFill>
                <a:prstClr val="black"/>
              </a:solidFill>
            </a:endParaRPr>
          </a:p>
        </p:txBody>
      </p:sp>
      <p:sp>
        <p:nvSpPr>
          <p:cNvPr id="157702" name="TextBox 5"/>
          <p:cNvSpPr txBox="1">
            <a:spLocks noChangeArrowheads="1"/>
          </p:cNvSpPr>
          <p:nvPr/>
        </p:nvSpPr>
        <p:spPr bwMode="auto">
          <a:xfrm>
            <a:off x="8178800" y="6580187"/>
            <a:ext cx="401320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200" b="1">
                <a:solidFill>
                  <a:prstClr val="black"/>
                </a:solidFill>
              </a:rPr>
              <a:t>Montalescot et al. N Engl J Med. 2013;369:999-1010.</a:t>
            </a:r>
          </a:p>
        </p:txBody>
      </p:sp>
    </p:spTree>
    <p:extLst>
      <p:ext uri="{BB962C8B-B14F-4D97-AF65-F5344CB8AC3E}">
        <p14:creationId xmlns:p14="http://schemas.microsoft.com/office/powerpoint/2010/main" val="619329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ed19994ccec75bdbb40f172282ae6aa6dff499"/>
</p:tagLst>
</file>

<file path=ppt/theme/theme1.xml><?xml version="1.0" encoding="utf-8"?>
<a:theme xmlns:a="http://schemas.openxmlformats.org/drawingml/2006/main" name="MA No Product">
  <a:themeElements>
    <a:clrScheme name="AZ MA Color Set">
      <a:dk1>
        <a:srgbClr val="000000"/>
      </a:dk1>
      <a:lt1>
        <a:srgbClr val="FFFFFF"/>
      </a:lt1>
      <a:dk2>
        <a:srgbClr val="3F4444"/>
      </a:dk2>
      <a:lt2>
        <a:srgbClr val="9DB0AC"/>
      </a:lt2>
      <a:accent1>
        <a:srgbClr val="7F134C"/>
      </a:accent1>
      <a:accent2>
        <a:srgbClr val="0D3759"/>
      </a:accent2>
      <a:accent3>
        <a:srgbClr val="65D2DF"/>
      </a:accent3>
      <a:accent4>
        <a:srgbClr val="3C1053"/>
      </a:accent4>
      <a:accent5>
        <a:srgbClr val="B5D820"/>
      </a:accent5>
      <a:accent6>
        <a:srgbClr val="F0AB00"/>
      </a:accent6>
      <a:hlink>
        <a:srgbClr val="7F134C"/>
      </a:hlink>
      <a:folHlink>
        <a:srgbClr val="9DB0A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 marL="230188" indent="-230188">
          <a:buClr>
            <a:schemeClr val="accent1"/>
          </a:buClr>
          <a:buFont typeface="Arial" panose="020B0604020202020204" pitchFamily="34" charset="0"/>
          <a:buChar char="•"/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_Slide Template">
  <a:themeElements>
    <a:clrScheme name="AZ MA Color Set">
      <a:dk1>
        <a:srgbClr val="000000"/>
      </a:dk1>
      <a:lt1>
        <a:srgbClr val="FFFFFF"/>
      </a:lt1>
      <a:dk2>
        <a:srgbClr val="3F4444"/>
      </a:dk2>
      <a:lt2>
        <a:srgbClr val="9DB0AC"/>
      </a:lt2>
      <a:accent1>
        <a:srgbClr val="7F134C"/>
      </a:accent1>
      <a:accent2>
        <a:srgbClr val="0D3759"/>
      </a:accent2>
      <a:accent3>
        <a:srgbClr val="65D2DF"/>
      </a:accent3>
      <a:accent4>
        <a:srgbClr val="3C1053"/>
      </a:accent4>
      <a:accent5>
        <a:srgbClr val="B5D820"/>
      </a:accent5>
      <a:accent6>
        <a:srgbClr val="F0AB00"/>
      </a:accent6>
      <a:hlink>
        <a:srgbClr val="7F134C"/>
      </a:hlink>
      <a:folHlink>
        <a:srgbClr val="9DB0A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Office Theme">
  <a:themeElements>
    <a:clrScheme name="AZ MA Color Set">
      <a:dk1>
        <a:srgbClr val="000000"/>
      </a:dk1>
      <a:lt1>
        <a:srgbClr val="FFFFFF"/>
      </a:lt1>
      <a:dk2>
        <a:srgbClr val="3F4444"/>
      </a:dk2>
      <a:lt2>
        <a:srgbClr val="9DB0AC"/>
      </a:lt2>
      <a:accent1>
        <a:srgbClr val="7F134C"/>
      </a:accent1>
      <a:accent2>
        <a:srgbClr val="0D3759"/>
      </a:accent2>
      <a:accent3>
        <a:srgbClr val="65D2DF"/>
      </a:accent3>
      <a:accent4>
        <a:srgbClr val="3C1053"/>
      </a:accent4>
      <a:accent5>
        <a:srgbClr val="B5D820"/>
      </a:accent5>
      <a:accent6>
        <a:srgbClr val="F0AB00"/>
      </a:accent6>
      <a:hlink>
        <a:srgbClr val="7F134C"/>
      </a:hlink>
      <a:folHlink>
        <a:srgbClr val="9DB0A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Office Theme">
  <a:themeElements>
    <a:clrScheme name="AZ MA Color Set">
      <a:dk1>
        <a:srgbClr val="000000"/>
      </a:dk1>
      <a:lt1>
        <a:srgbClr val="FFFFFF"/>
      </a:lt1>
      <a:dk2>
        <a:srgbClr val="3F4444"/>
      </a:dk2>
      <a:lt2>
        <a:srgbClr val="9DB0AC"/>
      </a:lt2>
      <a:accent1>
        <a:srgbClr val="7F134C"/>
      </a:accent1>
      <a:accent2>
        <a:srgbClr val="0D3759"/>
      </a:accent2>
      <a:accent3>
        <a:srgbClr val="65D2DF"/>
      </a:accent3>
      <a:accent4>
        <a:srgbClr val="3C1053"/>
      </a:accent4>
      <a:accent5>
        <a:srgbClr val="B5D820"/>
      </a:accent5>
      <a:accent6>
        <a:srgbClr val="F0AB00"/>
      </a:accent6>
      <a:hlink>
        <a:srgbClr val="7F134C"/>
      </a:hlink>
      <a:folHlink>
        <a:srgbClr val="9DB0A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A Product">
  <a:themeElements>
    <a:clrScheme name="AZ MA Color Set">
      <a:dk1>
        <a:srgbClr val="000000"/>
      </a:dk1>
      <a:lt1>
        <a:srgbClr val="FFFFFF"/>
      </a:lt1>
      <a:dk2>
        <a:srgbClr val="3F4444"/>
      </a:dk2>
      <a:lt2>
        <a:srgbClr val="9DB0AC"/>
      </a:lt2>
      <a:accent1>
        <a:srgbClr val="7F134C"/>
      </a:accent1>
      <a:accent2>
        <a:srgbClr val="0D3759"/>
      </a:accent2>
      <a:accent3>
        <a:srgbClr val="65D2DF"/>
      </a:accent3>
      <a:accent4>
        <a:srgbClr val="3C1053"/>
      </a:accent4>
      <a:accent5>
        <a:srgbClr val="B5D820"/>
      </a:accent5>
      <a:accent6>
        <a:srgbClr val="F0AB00"/>
      </a:accent6>
      <a:hlink>
        <a:srgbClr val="7F134C"/>
      </a:hlink>
      <a:folHlink>
        <a:srgbClr val="9DB0A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 marL="230188" indent="-230188">
          <a:buClr>
            <a:schemeClr val="accent1"/>
          </a:buClr>
          <a:buFont typeface="Arial" panose="020B0604020202020204" pitchFamily="34" charset="0"/>
          <a:buChar char="•"/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Slide Template">
  <a:themeElements>
    <a:clrScheme name="AZ MA Color Set">
      <a:dk1>
        <a:srgbClr val="000000"/>
      </a:dk1>
      <a:lt1>
        <a:srgbClr val="FFFFFF"/>
      </a:lt1>
      <a:dk2>
        <a:srgbClr val="3F4444"/>
      </a:dk2>
      <a:lt2>
        <a:srgbClr val="9DB0AC"/>
      </a:lt2>
      <a:accent1>
        <a:srgbClr val="7F134C"/>
      </a:accent1>
      <a:accent2>
        <a:srgbClr val="0D3759"/>
      </a:accent2>
      <a:accent3>
        <a:srgbClr val="65D2DF"/>
      </a:accent3>
      <a:accent4>
        <a:srgbClr val="3C1053"/>
      </a:accent4>
      <a:accent5>
        <a:srgbClr val="B5D820"/>
      </a:accent5>
      <a:accent6>
        <a:srgbClr val="F0AB00"/>
      </a:accent6>
      <a:hlink>
        <a:srgbClr val="7F134C"/>
      </a:hlink>
      <a:folHlink>
        <a:srgbClr val="9DB0A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2_Office Theme">
  <a:themeElements>
    <a:clrScheme name="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 Them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ＭＳ Ｐゴシック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ＭＳ Ｐゴシック" pitchFamily="34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3_CRF_2006_background">
  <a:themeElements>
    <a:clrScheme name="">
      <a:dk1>
        <a:srgbClr val="000000"/>
      </a:dk1>
      <a:lt1>
        <a:srgbClr val="FFFFFF"/>
      </a:lt1>
      <a:dk2>
        <a:srgbClr val="002E4B"/>
      </a:dk2>
      <a:lt2>
        <a:srgbClr val="FDE25E"/>
      </a:lt2>
      <a:accent1>
        <a:srgbClr val="FF3300"/>
      </a:accent1>
      <a:accent2>
        <a:srgbClr val="6699FF"/>
      </a:accent2>
      <a:accent3>
        <a:srgbClr val="AAADB1"/>
      </a:accent3>
      <a:accent4>
        <a:srgbClr val="DADADA"/>
      </a:accent4>
      <a:accent5>
        <a:srgbClr val="FFADAA"/>
      </a:accent5>
      <a:accent6>
        <a:srgbClr val="5C8AE7"/>
      </a:accent6>
      <a:hlink>
        <a:srgbClr val="FFCC00"/>
      </a:hlink>
      <a:folHlink>
        <a:srgbClr val="969696"/>
      </a:folHlink>
    </a:clrScheme>
    <a:fontScheme name="2_CRF_2006_background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1" u="none" strike="noStrike" cap="none" normalizeH="0" baseline="0" smtClean="0">
            <a:ln>
              <a:noFill/>
            </a:ln>
            <a:solidFill>
              <a:srgbClr val="FFCC99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  <a:ea typeface="ヒラギノ角ゴ Pro W3" pitchFamily="-11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1" u="none" strike="noStrike" cap="none" normalizeH="0" baseline="0" smtClean="0">
            <a:ln>
              <a:noFill/>
            </a:ln>
            <a:solidFill>
              <a:srgbClr val="FFCC99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  <a:ea typeface="ヒラギノ角ゴ Pro W3" pitchFamily="-111" charset="-128"/>
          </a:defRPr>
        </a:defPPr>
      </a:lstStyle>
    </a:lnDef>
  </a:objectDefaults>
  <a:extraClrSchemeLst>
    <a:extraClrScheme>
      <a:clrScheme name="CRF_2006_background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F_2006_background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F_2006_background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F_2006_background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F_2006_background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F_2006_background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F_2006_background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F_2006_background 8">
        <a:dk1>
          <a:srgbClr val="000000"/>
        </a:dk1>
        <a:lt1>
          <a:srgbClr val="FFFFFF"/>
        </a:lt1>
        <a:dk2>
          <a:srgbClr val="002E4B"/>
        </a:dk2>
        <a:lt2>
          <a:srgbClr val="FDE25E"/>
        </a:lt2>
        <a:accent1>
          <a:srgbClr val="FF3300"/>
        </a:accent1>
        <a:accent2>
          <a:srgbClr val="3333FF"/>
        </a:accent2>
        <a:accent3>
          <a:srgbClr val="AAADB1"/>
        </a:accent3>
        <a:accent4>
          <a:srgbClr val="DADADA"/>
        </a:accent4>
        <a:accent5>
          <a:srgbClr val="FFADAA"/>
        </a:accent5>
        <a:accent6>
          <a:srgbClr val="2D2DE7"/>
        </a:accent6>
        <a:hlink>
          <a:srgbClr val="FFCC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dcri_template">
  <a:themeElements>
    <a:clrScheme name="Custom 17">
      <a:dk1>
        <a:srgbClr val="000000"/>
      </a:dk1>
      <a:lt1>
        <a:srgbClr val="FFFFFF"/>
      </a:lt1>
      <a:dk2>
        <a:srgbClr val="003366"/>
      </a:dk2>
      <a:lt2>
        <a:srgbClr val="FAA757"/>
      </a:lt2>
      <a:accent1>
        <a:srgbClr val="59BAD1"/>
      </a:accent1>
      <a:accent2>
        <a:srgbClr val="F37324"/>
      </a:accent2>
      <a:accent3>
        <a:srgbClr val="00A24B"/>
      </a:accent3>
      <a:accent4>
        <a:srgbClr val="DADADA"/>
      </a:accent4>
      <a:accent5>
        <a:srgbClr val="BFD1EA"/>
      </a:accent5>
      <a:accent6>
        <a:srgbClr val="6060BA"/>
      </a:accent6>
      <a:hlink>
        <a:srgbClr val="C4D92D"/>
      </a:hlink>
      <a:folHlink>
        <a:srgbClr val="F8E6C6"/>
      </a:folHlink>
    </a:clrScheme>
    <a:fontScheme name="dcri_templat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2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50800" cap="flat" cmpd="sng" algn="ctr">
              <a:solidFill>
                <a:srgbClr val="3365FB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1796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 typeface="Monotype Sorts" charset="0"/>
          <a:buNone/>
          <a:tabLst/>
          <a:defRPr kumimoji="0" lang="en-US" sz="26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2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50800" cap="flat" cmpd="sng" algn="ctr">
              <a:solidFill>
                <a:srgbClr val="3365FB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1796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 typeface="Monotype Sorts" charset="0"/>
          <a:buNone/>
          <a:tabLst/>
          <a:defRPr kumimoji="0" lang="en-US" sz="26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dcri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cri_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cri_templat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cri_templat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cri_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cri_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cri_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cri_template 8">
        <a:dk1>
          <a:srgbClr val="000000"/>
        </a:dk1>
        <a:lt1>
          <a:srgbClr val="FFFFFF"/>
        </a:lt1>
        <a:dk2>
          <a:srgbClr val="00529B"/>
        </a:dk2>
        <a:lt2>
          <a:srgbClr val="FFBA3E"/>
        </a:lt2>
        <a:accent1>
          <a:srgbClr val="3365FB"/>
        </a:accent1>
        <a:accent2>
          <a:srgbClr val="6B6BCE"/>
        </a:accent2>
        <a:accent3>
          <a:srgbClr val="AAB3CB"/>
        </a:accent3>
        <a:accent4>
          <a:srgbClr val="DADADA"/>
        </a:accent4>
        <a:accent5>
          <a:srgbClr val="ADB8FD"/>
        </a:accent5>
        <a:accent6>
          <a:srgbClr val="6060BA"/>
        </a:accent6>
        <a:hlink>
          <a:srgbClr val="00B7A5"/>
        </a:hlink>
        <a:folHlink>
          <a:srgbClr val="F8E6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cri_template 9">
        <a:dk1>
          <a:srgbClr val="000000"/>
        </a:dk1>
        <a:lt1>
          <a:srgbClr val="FFFFFF"/>
        </a:lt1>
        <a:dk2>
          <a:srgbClr val="00529B"/>
        </a:dk2>
        <a:lt2>
          <a:srgbClr val="FCAF17"/>
        </a:lt2>
        <a:accent1>
          <a:srgbClr val="7DA9DA"/>
        </a:accent1>
        <a:accent2>
          <a:srgbClr val="6B6BCE"/>
        </a:accent2>
        <a:accent3>
          <a:srgbClr val="AAB3CB"/>
        </a:accent3>
        <a:accent4>
          <a:srgbClr val="DADADA"/>
        </a:accent4>
        <a:accent5>
          <a:srgbClr val="BFD1EA"/>
        </a:accent5>
        <a:accent6>
          <a:srgbClr val="6060BA"/>
        </a:accent6>
        <a:hlink>
          <a:srgbClr val="8CC63F"/>
        </a:hlink>
        <a:folHlink>
          <a:srgbClr val="F8E6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cri_template 10">
        <a:dk1>
          <a:srgbClr val="000000"/>
        </a:dk1>
        <a:lt1>
          <a:srgbClr val="FFFFFF"/>
        </a:lt1>
        <a:dk2>
          <a:srgbClr val="003366"/>
        </a:dk2>
        <a:lt2>
          <a:srgbClr val="FCAF17"/>
        </a:lt2>
        <a:accent1>
          <a:srgbClr val="7DA9DA"/>
        </a:accent1>
        <a:accent2>
          <a:srgbClr val="6B6BCE"/>
        </a:accent2>
        <a:accent3>
          <a:srgbClr val="AAADB8"/>
        </a:accent3>
        <a:accent4>
          <a:srgbClr val="DADADA"/>
        </a:accent4>
        <a:accent5>
          <a:srgbClr val="BFD1EA"/>
        </a:accent5>
        <a:accent6>
          <a:srgbClr val="6060BA"/>
        </a:accent6>
        <a:hlink>
          <a:srgbClr val="8CC63F"/>
        </a:hlink>
        <a:folHlink>
          <a:srgbClr val="F8E6C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00000"/>
            </a:gs>
            <a:gs pos="100000">
              <a:srgbClr val="000000">
                <a:gamma/>
                <a:shade val="29804"/>
                <a:invGamma/>
              </a:srgbClr>
            </a:gs>
          </a:gsLst>
          <a:path path="rect">
            <a:fillToRect l="50000" t="50000" r="50000" b="50000"/>
          </a:path>
        </a:gradFill>
        <a:ln w="25400" cap="flat" cmpd="sng" algn="ctr">
          <a:solidFill>
            <a:schemeClr val="hlink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00000"/>
            </a:gs>
            <a:gs pos="100000">
              <a:srgbClr val="000000">
                <a:gamma/>
                <a:shade val="29804"/>
                <a:invGamma/>
              </a:srgbClr>
            </a:gs>
          </a:gsLst>
          <a:path path="rect">
            <a:fillToRect l="50000" t="50000" r="50000" b="50000"/>
          </a:path>
        </a:gradFill>
        <a:ln w="25400" cap="flat" cmpd="sng" algn="ctr">
          <a:solidFill>
            <a:schemeClr val="hlink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2E4B"/>
    </a:dk2>
    <a:lt2>
      <a:srgbClr val="FDE25E"/>
    </a:lt2>
    <a:accent1>
      <a:srgbClr val="FF3300"/>
    </a:accent1>
    <a:accent2>
      <a:srgbClr val="6699FF"/>
    </a:accent2>
    <a:accent3>
      <a:srgbClr val="AAADB1"/>
    </a:accent3>
    <a:accent4>
      <a:srgbClr val="DADADA"/>
    </a:accent4>
    <a:accent5>
      <a:srgbClr val="FFADAA"/>
    </a:accent5>
    <a:accent6>
      <a:srgbClr val="5C8AE7"/>
    </a:accent6>
    <a:hlink>
      <a:srgbClr val="FFCC00"/>
    </a:hlink>
    <a:folHlink>
      <a:srgbClr val="969696"/>
    </a:folHlink>
  </a:clrScheme>
  <a:fontScheme name="CRF_2006_background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haredContentType xmlns="Microsoft.SharePoint.Taxonomy.ContentTypeSync" SourceId="1ee89e71-04cd-405e-9ca3-99e020c1694d" ContentTypeId="0x0101" PreviousValue="false"/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9A66D2E3E185848A9280B4CC47CD484" ma:contentTypeVersion="10" ma:contentTypeDescription="Create a new document." ma:contentTypeScope="" ma:versionID="e578e61aeedfad2c3627c44642590456">
  <xsd:schema xmlns:xsd="http://www.w3.org/2001/XMLSchema" xmlns:xs="http://www.w3.org/2001/XMLSchema" xmlns:p="http://schemas.microsoft.com/office/2006/metadata/properties" xmlns:ns3="44a56295-c29e-4898-8136-a54736c65b82" xmlns:ns4="5c1a468d-0740-4570-a263-323b85250ed1" xmlns:ns5="2a7a411a-532e-4d25-a59b-8d335989feba" targetNamespace="http://schemas.microsoft.com/office/2006/metadata/properties" ma:root="true" ma:fieldsID="bb6a5a979da7468730c78bc9244f1c81" ns3:_="" ns4:_="" ns5:_="">
    <xsd:import namespace="44a56295-c29e-4898-8136-a54736c65b82"/>
    <xsd:import namespace="5c1a468d-0740-4570-a263-323b85250ed1"/>
    <xsd:import namespace="2a7a411a-532e-4d25-a59b-8d335989feba"/>
    <xsd:element name="properties">
      <xsd:complexType>
        <xsd:sequence>
          <xsd:element name="documentManagement">
            <xsd:complexType>
              <xsd:all>
                <xsd:element ref="ns3:Descriptions" minOccurs="0"/>
                <xsd:element ref="ns3:Keyword" minOccurs="0"/>
                <xsd:element ref="ns4:SharingHintHash" minOccurs="0"/>
                <xsd:element ref="ns5:MediaServiceMetadata" minOccurs="0"/>
                <xsd:element ref="ns5:MediaServiceFastMetadata" minOccurs="0"/>
                <xsd:element ref="ns5:MediaServiceAutoTags" minOccurs="0"/>
                <xsd:element ref="ns5:MediaServiceDateTaken" minOccurs="0"/>
                <xsd:element ref="ns4:SharedWithUsers" minOccurs="0"/>
                <xsd:element ref="ns4:SharedWithDetails" minOccurs="0"/>
                <xsd:element ref="ns5:MediaServiceOCR" minOccurs="0"/>
                <xsd:element ref="ns5:MediaServiceGenerationTime" minOccurs="0"/>
                <xsd:element ref="ns5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4a56295-c29e-4898-8136-a54736c65b82" elementFormDefault="qualified">
    <xsd:import namespace="http://schemas.microsoft.com/office/2006/documentManagement/types"/>
    <xsd:import namespace="http://schemas.microsoft.com/office/infopath/2007/PartnerControls"/>
    <xsd:element name="Descriptions" ma:index="8" nillable="true" ma:displayName="Descriptions" ma:description="Describe your document to make it appear at the top of search results" ma:internalName="Descriptions">
      <xsd:simpleType>
        <xsd:restriction base="dms:Note">
          <xsd:maxLength value="255"/>
        </xsd:restriction>
      </xsd:simpleType>
    </xsd:element>
    <xsd:element name="Keyword" ma:index="9" nillable="true" ma:displayName="Keyword" ma:description="Enter list of terms separated by semi-colon(;)" ma:internalName="Keyword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1a468d-0740-4570-a263-323b85250ed1" elementFormDefault="qualified">
    <xsd:import namespace="http://schemas.microsoft.com/office/2006/documentManagement/types"/>
    <xsd:import namespace="http://schemas.microsoft.com/office/infopath/2007/PartnerControls"/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  <xsd:element name="SharedWithUsers" ma:index="15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a7a411a-532e-4d25-a59b-8d335989feb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4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Keyword xmlns="44a56295-c29e-4898-8136-a54736c65b82" xsi:nil="true"/>
    <Descriptions xmlns="44a56295-c29e-4898-8136-a54736c65b82" xsi:nil="true"/>
  </documentManagement>
</p:properties>
</file>

<file path=customXml/itemProps1.xml><?xml version="1.0" encoding="utf-8"?>
<ds:datastoreItem xmlns:ds="http://schemas.openxmlformats.org/officeDocument/2006/customXml" ds:itemID="{1CEEB416-EFC3-4843-8AE3-4F07C8CC500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179497B-F3A3-4C81-B8DC-F9487B078C48}">
  <ds:schemaRefs>
    <ds:schemaRef ds:uri="Microsoft.SharePoint.Taxonomy.ContentTypeSync"/>
  </ds:schemaRefs>
</ds:datastoreItem>
</file>

<file path=customXml/itemProps3.xml><?xml version="1.0" encoding="utf-8"?>
<ds:datastoreItem xmlns:ds="http://schemas.openxmlformats.org/officeDocument/2006/customXml" ds:itemID="{97E937D8-AC2B-40F9-8018-7B1414E4FEB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4a56295-c29e-4898-8136-a54736c65b82"/>
    <ds:schemaRef ds:uri="5c1a468d-0740-4570-a263-323b85250ed1"/>
    <ds:schemaRef ds:uri="2a7a411a-532e-4d25-a59b-8d335989feb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B5A9BA91-B0C6-4E18-B997-2090FDF89CB4}">
  <ds:schemaRefs>
    <ds:schemaRef ds:uri="http://purl.org/dc/elements/1.1/"/>
    <ds:schemaRef ds:uri="http://schemas.microsoft.com/office/2006/metadata/properties"/>
    <ds:schemaRef ds:uri="44a56295-c29e-4898-8136-a54736c65b82"/>
    <ds:schemaRef ds:uri="2a7a411a-532e-4d25-a59b-8d335989feba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5c1a468d-0740-4570-a263-323b85250ed1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13476</TotalTime>
  <Words>10144</Words>
  <Application>Microsoft Office PowerPoint</Application>
  <PresentationFormat>מסך רחב</PresentationFormat>
  <Paragraphs>1864</Paragraphs>
  <Slides>48</Slides>
  <Notes>31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20</vt:i4>
      </vt:variant>
      <vt:variant>
        <vt:lpstr>ערכת נושא</vt:lpstr>
      </vt:variant>
      <vt:variant>
        <vt:i4>11</vt:i4>
      </vt:variant>
      <vt:variant>
        <vt:lpstr>כותרות שקופיות</vt:lpstr>
      </vt:variant>
      <vt:variant>
        <vt:i4>48</vt:i4>
      </vt:variant>
    </vt:vector>
  </HeadingPairs>
  <TitlesOfParts>
    <vt:vector size="79" baseType="lpstr">
      <vt:lpstr>Arial Unicode MS</vt:lpstr>
      <vt:lpstr>ＭＳ Ｐゴシック</vt:lpstr>
      <vt:lpstr>ＭＳ Ｐゴシック</vt:lpstr>
      <vt:lpstr>Arial</vt:lpstr>
      <vt:lpstr>Arial (Body)</vt:lpstr>
      <vt:lpstr>Bahnschrift Light SemiCondensed</vt:lpstr>
      <vt:lpstr>Calibri</vt:lpstr>
      <vt:lpstr>Calibri Light</vt:lpstr>
      <vt:lpstr>Cambria Math</vt:lpstr>
      <vt:lpstr>Courier New</vt:lpstr>
      <vt:lpstr>Franklin Gothic</vt:lpstr>
      <vt:lpstr>Franklin Gothic Medium</vt:lpstr>
      <vt:lpstr>Helvetica</vt:lpstr>
      <vt:lpstr>Monotype Sorts</vt:lpstr>
      <vt:lpstr>MS Mincho</vt:lpstr>
      <vt:lpstr>Symbol</vt:lpstr>
      <vt:lpstr>Times New Roman</vt:lpstr>
      <vt:lpstr>Wingdings</vt:lpstr>
      <vt:lpstr>Wingdings 2</vt:lpstr>
      <vt:lpstr>ヒラギノ角ゴ Pro W3</vt:lpstr>
      <vt:lpstr>MA No Product</vt:lpstr>
      <vt:lpstr>MA Product</vt:lpstr>
      <vt:lpstr>Office Theme</vt:lpstr>
      <vt:lpstr>1_Custom Design</vt:lpstr>
      <vt:lpstr>Slide Template</vt:lpstr>
      <vt:lpstr>2_Office Theme</vt:lpstr>
      <vt:lpstr>3_CRF_2006_background</vt:lpstr>
      <vt:lpstr>dcri_template</vt:lpstr>
      <vt:lpstr>Blank Presentation</vt:lpstr>
      <vt:lpstr>1_Office Theme</vt:lpstr>
      <vt:lpstr>1_Slide Template</vt:lpstr>
      <vt:lpstr>מצגת של PowerPoint</vt:lpstr>
      <vt:lpstr>מצגת של PowerPoint</vt:lpstr>
      <vt:lpstr>PLATO established the efficacy and safety of ticagrelor 90 mg + aspirin  in patients with ACS when compared to clopidogrel + aspirin</vt:lpstr>
      <vt:lpstr>Ticagrelor: The First and Only Oral Antiplatelet to Demonstrate Superior Reductions in CV Death vs Clopidogrel</vt:lpstr>
      <vt:lpstr>Mortality reduction in invasive and non-invasive treatment strategies</vt:lpstr>
      <vt:lpstr>Pretreatment with Ticagrelor in STEMI</vt:lpstr>
      <vt:lpstr>Newer P2Y12 Inhibitors in STEMI</vt:lpstr>
      <vt:lpstr>Primary Efficacy Endpoint to 30 Months (Age &lt; 75 years)</vt:lpstr>
      <vt:lpstr>1° Efficacy End Point  at 7 + 30 days  (All Patients) </vt:lpstr>
      <vt:lpstr>Net Clinical Benefit Bleeding Risk Subgroups</vt:lpstr>
      <vt:lpstr>מצגת של PowerPoint</vt:lpstr>
      <vt:lpstr>מצגת של PowerPoint</vt:lpstr>
      <vt:lpstr>מצגת של PowerPoint</vt:lpstr>
      <vt:lpstr>PEGASUS-TIMI 54 established the efficacy and safety of ticagrelor 60 mg + aspirin in high-risk patients post-MI when compared to aspirin alone</vt:lpstr>
      <vt:lpstr>מצגת של PowerPoint</vt:lpstr>
      <vt:lpstr>ISAR-REACT 5 Background &amp; Rationale</vt:lpstr>
      <vt:lpstr>ISAR-REACT 5 Study Design</vt:lpstr>
      <vt:lpstr>ISAR-REACT 5 Study Design - Hypotheses tested in the open-label trial</vt:lpstr>
      <vt:lpstr>ISAR-REACT 5 Consort Diagram - Screening, Randomization, Treatment, and Follow-up</vt:lpstr>
      <vt:lpstr>מצגת של PowerPoint</vt:lpstr>
      <vt:lpstr>מצגת של PowerPoint</vt:lpstr>
      <vt:lpstr>ISAR-REACT 5 Angiographic Characteristics</vt:lpstr>
      <vt:lpstr>ISAR-REACT 5 Medication after Discontinuation of Study Drug post-Discharge</vt:lpstr>
      <vt:lpstr> ISAR-REACT 5 Primary Efficacy Endpoint (Composite of Death from any cause, MI, or Stroke)</vt:lpstr>
      <vt:lpstr>ISAR-REACT 5 Clinical Endpoints </vt:lpstr>
      <vt:lpstr>ISAR-REACT 5 Types of Myocardial Infarction</vt:lpstr>
      <vt:lpstr>ISAR-REACT 5 Primary Safety Endpoint (BARC 3-5 Bleeding)</vt:lpstr>
      <vt:lpstr>ISAR-REACT 5 Types of bleeding1</vt:lpstr>
      <vt:lpstr>ISAR-REACT 5 Summary &amp; Conclusions</vt:lpstr>
      <vt:lpstr>מצגת של PowerPoint</vt:lpstr>
      <vt:lpstr>TWILIGHT: Study Design Overview1</vt:lpstr>
      <vt:lpstr>TWILIGHT: Patient Distribution</vt:lpstr>
      <vt:lpstr>TWILIGHT: Baseline Demographics of the Randomized Population</vt:lpstr>
      <vt:lpstr>TWILIGHT: Primary Endpoint1</vt:lpstr>
      <vt:lpstr>TWILIGHT: Key Secondary Endpoint1</vt:lpstr>
      <vt:lpstr>מצגת של PowerPoint</vt:lpstr>
      <vt:lpstr>GLOBAL LEADERS: Study Design</vt:lpstr>
      <vt:lpstr>GLOBAL LEADERS sub-analyses  ACS vs. SCAD Analysis  </vt:lpstr>
      <vt:lpstr>GLOBAL LEADERS ACS vs. SCAD Analysis: Primary Composite Endpoint and Safety Endpoint</vt:lpstr>
      <vt:lpstr>GLOBAL LEADERS ACS vs. SCAD Analysis: All-Cause Mortality</vt:lpstr>
      <vt:lpstr>GLOBAL LEADERS ACS vs. SCAD Analysis: BARC 3 or 5 Bleeding</vt:lpstr>
      <vt:lpstr>GLOBAL LEADERS ACS vs SCAD Analysis: Compositea of All-Cause Mortality, MI and BARC 3 or 5 Bleeding</vt:lpstr>
      <vt:lpstr>מצגת של PowerPoint</vt:lpstr>
      <vt:lpstr>מצגת של PowerPoint</vt:lpstr>
      <vt:lpstr>Ticagrelor has a broad applicability, whereas prasugrel can only be started  after indication for PCI has been established, based on the absence of  contraindications and known coronary anatomy</vt:lpstr>
      <vt:lpstr>PEGASUS-TIMI 54 established the efficacy and safety of ticagrelor 60 mg + aspirin in high-risk patients post-MI when compared to aspirin alone</vt:lpstr>
      <vt:lpstr>מצגת של PowerPoint</vt:lpstr>
      <vt:lpstr>מצגת של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Corey Fang</dc:creator>
  <cp:lastModifiedBy>Shaul Atar</cp:lastModifiedBy>
  <cp:revision>616</cp:revision>
  <dcterms:created xsi:type="dcterms:W3CDTF">2015-10-23T18:57:23Z</dcterms:created>
  <dcterms:modified xsi:type="dcterms:W3CDTF">2019-11-14T19:33:50Z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0x01010069A66D2E3E185848A9280B4CC47CD484</vt:lpwstr>
  </property>
</Properties>
</file>